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4"/>
  </p:notesMasterIdLst>
  <p:sldIdLst>
    <p:sldId id="950" r:id="rId2"/>
    <p:sldId id="630" r:id="rId3"/>
    <p:sldId id="1004" r:id="rId4"/>
    <p:sldId id="1005" r:id="rId5"/>
    <p:sldId id="915" r:id="rId6"/>
    <p:sldId id="954" r:id="rId7"/>
    <p:sldId id="992" r:id="rId8"/>
    <p:sldId id="993" r:id="rId9"/>
    <p:sldId id="994" r:id="rId10"/>
    <p:sldId id="990" r:id="rId11"/>
    <p:sldId id="1006" r:id="rId12"/>
    <p:sldId id="1007" r:id="rId13"/>
    <p:sldId id="913" r:id="rId14"/>
    <p:sldId id="914" r:id="rId15"/>
    <p:sldId id="522" r:id="rId16"/>
    <p:sldId id="997" r:id="rId17"/>
    <p:sldId id="998" r:id="rId18"/>
    <p:sldId id="355" r:id="rId19"/>
    <p:sldId id="301" r:id="rId20"/>
    <p:sldId id="989" r:id="rId21"/>
    <p:sldId id="534" r:id="rId22"/>
    <p:sldId id="30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F07FCC-9142-3FD5-FD92-0AE28136BFF6}" name="Wu, Xing" initials="XW" userId="S::wuxing@msu.edu::40d64395-c2ea-4186-98f1-2f812e751cd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ng Wu" initials="XW" lastIdx="1" clrIdx="0">
    <p:extLst>
      <p:ext uri="{19B8F6BF-5375-455C-9EA6-DF929625EA0E}">
        <p15:presenceInfo xmlns:p15="http://schemas.microsoft.com/office/powerpoint/2012/main" userId="4db1c17d6eda968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  <a:srgbClr val="2AFA00"/>
    <a:srgbClr val="FFFFFF"/>
    <a:srgbClr val="18453B"/>
    <a:srgbClr val="FF7C80"/>
    <a:srgbClr val="000000"/>
    <a:srgbClr val="FF3399"/>
    <a:srgbClr val="A5FF93"/>
    <a:srgbClr val="53C1A4"/>
    <a:srgbClr val="173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984" autoAdjust="0"/>
  </p:normalViewPr>
  <p:slideViewPr>
    <p:cSldViewPr snapToGrid="0">
      <p:cViewPr varScale="1">
        <p:scale>
          <a:sx n="62" d="100"/>
          <a:sy n="62" d="100"/>
        </p:scale>
        <p:origin x="66" y="45"/>
      </p:cViewPr>
      <p:guideLst/>
    </p:cSldViewPr>
  </p:slideViewPr>
  <p:outlineViewPr>
    <p:cViewPr>
      <p:scale>
        <a:sx n="33" d="100"/>
        <a:sy n="33" d="100"/>
      </p:scale>
      <p:origin x="0" y="-166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10A7A-0610-421D-88D7-914184D0D37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56669-6B80-45E6-80F6-60BAF8BE9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0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74725-0DF5-02BB-0D65-C1F7518F3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3AE7B-3F3C-5BDB-0383-7B9E095B1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19838-2CD4-D366-A89A-F43E4895A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74ECA-2D50-B087-3026-AD30F7B71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56669-6B80-45E6-80F6-60BAF8BE9A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91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56669-6B80-45E6-80F6-60BAF8BE9A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0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 err="1"/>
              <a:t>Ultracold</a:t>
            </a:r>
            <a:r>
              <a:rPr lang="en-US" baseline="0" dirty="0"/>
              <a:t>: when only few partial waves contribute to scattering. Also can think of when </a:t>
            </a:r>
            <a:r>
              <a:rPr lang="en-US" baseline="0" dirty="0" err="1"/>
              <a:t>DeBroglie</a:t>
            </a:r>
            <a:r>
              <a:rPr lang="en-US" baseline="0" dirty="0"/>
              <a:t> wavelength approaches size of molecule.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Two ways we can improve the experiment</a:t>
            </a:r>
            <a:r>
              <a:rPr lang="en-US" baseline="0" dirty="0"/>
              <a:t> is to enhance the signal of an EDM, and also to decrease our uncertainty. </a:t>
            </a:r>
          </a:p>
          <a:p>
            <a:endParaRPr lang="en-US" baseline="0" dirty="0"/>
          </a:p>
          <a:p>
            <a:r>
              <a:rPr lang="en-US" baseline="0" dirty="0"/>
              <a:t>Two ways to enhance an EDM signal is to use Heavy, radioactive atoms in molecules. Polar molecules have high polarizability, leading to a much larger effective field than with atoms. Additionally, heavy atoms lead to an enhancement in the magnitude of their internal electric fields proportional to Z^3. Lastly, Radioactive atoms such as Ra225 can have enhancements to the EDM signal due to nuclei shape deformations while having narrowly-spaced (10s of </a:t>
            </a:r>
            <a:r>
              <a:rPr lang="en-US" baseline="0" dirty="0" err="1"/>
              <a:t>keV</a:t>
            </a:r>
            <a:r>
              <a:rPr lang="en-US" baseline="0" dirty="0"/>
              <a:t>) energy levels. </a:t>
            </a:r>
          </a:p>
          <a:p>
            <a:endParaRPr lang="en-US" baseline="0" dirty="0"/>
          </a:p>
          <a:p>
            <a:pPr marL="0" marR="0" lvl="0" indent="0" algn="l" defTabSz="45712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Last part: </a:t>
            </a:r>
            <a:r>
              <a:rPr lang="en-US" dirty="0"/>
              <a:t>Xing, 2024 FPUA</a:t>
            </a:r>
          </a:p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407807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8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9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7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- clea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176000" y="6356450"/>
            <a:ext cx="1016000" cy="3646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CF988859-7953-4624-98C4-717249B46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94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493746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384326" y="6568663"/>
            <a:ext cx="2743200" cy="244254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454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7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3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8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6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5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2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4912E-3EAF-41F9-814F-F4BF3BEE9AC2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FBCCE-1BC5-4E0D-BDAA-95FFACD2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8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4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40.jpeg"/><Relationship Id="rId18" Type="http://schemas.openxmlformats.org/officeDocument/2006/relationships/image" Target="../media/image44.jpg"/><Relationship Id="rId3" Type="http://schemas.openxmlformats.org/officeDocument/2006/relationships/image" Target="../media/image22.jpeg"/><Relationship Id="rId21" Type="http://schemas.openxmlformats.org/officeDocument/2006/relationships/image" Target="../media/image47.jpeg"/><Relationship Id="rId7" Type="http://schemas.openxmlformats.org/officeDocument/2006/relationships/image" Target="../media/image3.png"/><Relationship Id="rId12" Type="http://schemas.openxmlformats.org/officeDocument/2006/relationships/image" Target="../media/image28.jpg"/><Relationship Id="rId17" Type="http://schemas.openxmlformats.org/officeDocument/2006/relationships/image" Target="../media/image17.jpg"/><Relationship Id="rId2" Type="http://schemas.openxmlformats.org/officeDocument/2006/relationships/image" Target="../media/image21.jpg"/><Relationship Id="rId16" Type="http://schemas.openxmlformats.org/officeDocument/2006/relationships/image" Target="../media/image43.jpg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11" Type="http://schemas.openxmlformats.org/officeDocument/2006/relationships/image" Target="../media/image27.jpg"/><Relationship Id="rId5" Type="http://schemas.openxmlformats.org/officeDocument/2006/relationships/image" Target="../media/image38.png"/><Relationship Id="rId15" Type="http://schemas.openxmlformats.org/officeDocument/2006/relationships/image" Target="../media/image42.jpeg"/><Relationship Id="rId10" Type="http://schemas.openxmlformats.org/officeDocument/2006/relationships/image" Target="../media/image26.jpg"/><Relationship Id="rId19" Type="http://schemas.openxmlformats.org/officeDocument/2006/relationships/image" Target="../media/image45.jpeg"/><Relationship Id="rId4" Type="http://schemas.openxmlformats.org/officeDocument/2006/relationships/image" Target="../media/image23.jpeg"/><Relationship Id="rId9" Type="http://schemas.openxmlformats.org/officeDocument/2006/relationships/image" Target="../media/image25.jpg"/><Relationship Id="rId14" Type="http://schemas.openxmlformats.org/officeDocument/2006/relationships/image" Target="../media/image41.png"/><Relationship Id="rId22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5.png"/><Relationship Id="rId7" Type="http://schemas.openxmlformats.org/officeDocument/2006/relationships/image" Target="../media/image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540.png"/><Relationship Id="rId18" Type="http://schemas.openxmlformats.org/officeDocument/2006/relationships/image" Target="../media/image63.png"/><Relationship Id="rId3" Type="http://schemas.openxmlformats.org/officeDocument/2006/relationships/image" Target="../media/image370.png"/><Relationship Id="rId21" Type="http://schemas.openxmlformats.org/officeDocument/2006/relationships/image" Target="../media/image78.png"/><Relationship Id="rId12" Type="http://schemas.openxmlformats.org/officeDocument/2006/relationships/image" Target="../media/image450.png"/><Relationship Id="rId17" Type="http://schemas.openxmlformats.org/officeDocument/2006/relationships/image" Target="../media/image131.png"/><Relationship Id="rId2" Type="http://schemas.openxmlformats.org/officeDocument/2006/relationships/notesSlide" Target="../notesSlides/notesSlide3.xml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ommons.wikimedia.org/wiki/Category:Heteronuclear_diatomic_molecules" TargetMode="External"/><Relationship Id="rId11" Type="http://schemas.microsoft.com/office/2007/relationships/hdphoto" Target="../media/hdphoto3.wdp"/><Relationship Id="rId5" Type="http://schemas.openxmlformats.org/officeDocument/2006/relationships/image" Target="../media/image60.png"/><Relationship Id="rId10" Type="http://schemas.openxmlformats.org/officeDocument/2006/relationships/image" Target="../media/image62.png"/><Relationship Id="rId19" Type="http://schemas.openxmlformats.org/officeDocument/2006/relationships/image" Target="../media/image76.png"/><Relationship Id="rId4" Type="http://schemas.openxmlformats.org/officeDocument/2006/relationships/image" Target="../media/image460.png"/><Relationship Id="rId9" Type="http://schemas.openxmlformats.org/officeDocument/2006/relationships/image" Target="../media/image6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3.jpeg"/><Relationship Id="rId3" Type="http://schemas.openxmlformats.org/officeDocument/2006/relationships/image" Target="../media/image36.gif"/><Relationship Id="rId7" Type="http://schemas.openxmlformats.org/officeDocument/2006/relationships/image" Target="../media/image27.jpg"/><Relationship Id="rId12" Type="http://schemas.openxmlformats.org/officeDocument/2006/relationships/image" Target="../media/image1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11" Type="http://schemas.openxmlformats.org/officeDocument/2006/relationships/image" Target="../media/image72.jpeg"/><Relationship Id="rId5" Type="http://schemas.openxmlformats.org/officeDocument/2006/relationships/image" Target="../media/image67.png"/><Relationship Id="rId10" Type="http://schemas.openxmlformats.org/officeDocument/2006/relationships/image" Target="../media/image71.jpeg"/><Relationship Id="rId4" Type="http://schemas.openxmlformats.org/officeDocument/2006/relationships/image" Target="../media/image66.png"/><Relationship Id="rId9" Type="http://schemas.openxmlformats.org/officeDocument/2006/relationships/image" Target="../media/image7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36.gif"/><Relationship Id="rId7" Type="http://schemas.openxmlformats.org/officeDocument/2006/relationships/image" Target="../media/image27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77.png"/><Relationship Id="rId7" Type="http://schemas.openxmlformats.org/officeDocument/2006/relationships/image" Target="../media/image1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79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3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.pn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12" Type="http://schemas.openxmlformats.org/officeDocument/2006/relationships/image" Target="../media/image2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11" Type="http://schemas.openxmlformats.org/officeDocument/2006/relationships/image" Target="../media/image28.jpg"/><Relationship Id="rId5" Type="http://schemas.openxmlformats.org/officeDocument/2006/relationships/image" Target="../media/image22.jpeg"/><Relationship Id="rId10" Type="http://schemas.openxmlformats.org/officeDocument/2006/relationships/image" Target="../media/image27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24751-84BD-BB10-9081-F95F4F23C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9EA81-1DC5-0488-A043-85323A6AE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6017"/>
            <a:ext cx="11929699" cy="1400156"/>
          </a:xfrm>
        </p:spPr>
        <p:txBody>
          <a:bodyPr>
            <a:noAutofit/>
          </a:bodyPr>
          <a:lstStyle/>
          <a:p>
            <a:pPr marL="0" marR="0" indent="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New Generation of Nuclear Schiff Moment Search with </a:t>
            </a:r>
            <a:r>
              <a:rPr lang="en-US" sz="3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227,229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 Molecular Beam at FRIB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479E69-675A-DD21-231E-CD1ED67B1483}"/>
              </a:ext>
            </a:extLst>
          </p:cNvPr>
          <p:cNvSpPr txBox="1"/>
          <p:nvPr/>
        </p:nvSpPr>
        <p:spPr>
          <a:xfrm>
            <a:off x="8383401" y="2284433"/>
            <a:ext cx="3546298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Arcon" panose="00000500000000000000" pitchFamily="50" charset="0"/>
              </a:rPr>
              <a:t>Xing Wu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771C9-A492-82A5-E48E-AD190190A61A}"/>
              </a:ext>
            </a:extLst>
          </p:cNvPr>
          <p:cNvSpPr txBox="1"/>
          <p:nvPr/>
        </p:nvSpPr>
        <p:spPr>
          <a:xfrm rot="2542663">
            <a:off x="5769647" y="5211759"/>
            <a:ext cx="2459784" cy="38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3600" dirty="0">
                <a:latin typeface="Castellar" panose="020A0402060406010301" pitchFamily="18" charset="0"/>
              </a:rPr>
              <a:t>FRIB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65AB5B-95F6-17D3-CC02-624B5B58ABC4}"/>
              </a:ext>
            </a:extLst>
          </p:cNvPr>
          <p:cNvSpPr txBox="1"/>
          <p:nvPr/>
        </p:nvSpPr>
        <p:spPr>
          <a:xfrm>
            <a:off x="6815478" y="3299007"/>
            <a:ext cx="52315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Arcon" panose="00000500000000000000" pitchFamily="50" charset="0"/>
              </a:rPr>
              <a:t>Facility for Rare Isotope Beams (FRIB)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325885-7FFB-9A90-8FE5-0727E13B12BA}"/>
              </a:ext>
            </a:extLst>
          </p:cNvPr>
          <p:cNvGrpSpPr/>
          <p:nvPr/>
        </p:nvGrpSpPr>
        <p:grpSpPr>
          <a:xfrm>
            <a:off x="170502" y="1604433"/>
            <a:ext cx="6649495" cy="5134013"/>
            <a:chOff x="198299" y="1195055"/>
            <a:chExt cx="7498231" cy="562432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108B194-F4C5-85FF-C391-204F4EBBFA7B}"/>
                </a:ext>
              </a:extLst>
            </p:cNvPr>
            <p:cNvGrpSpPr/>
            <p:nvPr/>
          </p:nvGrpSpPr>
          <p:grpSpPr>
            <a:xfrm>
              <a:off x="198299" y="1195055"/>
              <a:ext cx="7498231" cy="5624324"/>
              <a:chOff x="1621962" y="1027906"/>
              <a:chExt cx="7498230" cy="5624324"/>
            </a:xfrm>
          </p:grpSpPr>
          <p:pic>
            <p:nvPicPr>
              <p:cNvPr id="17" name="Picture 16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65533639-497A-8F08-EEF7-176007AC80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" t="21" b="87"/>
              <a:stretch/>
            </p:blipFill>
            <p:spPr>
              <a:xfrm>
                <a:off x="1621962" y="1027906"/>
                <a:ext cx="7498230" cy="5624324"/>
              </a:xfrm>
              <a:prstGeom prst="rect">
                <a:avLst/>
              </a:prstGeom>
              <a:effectLst/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F7F1CBE-9D7B-C54E-A978-713627FAE52B}"/>
                  </a:ext>
                </a:extLst>
              </p:cNvPr>
              <p:cNvSpPr/>
              <p:nvPr/>
            </p:nvSpPr>
            <p:spPr>
              <a:xfrm rot="2550491">
                <a:off x="7474580" y="3913238"/>
                <a:ext cx="1347019" cy="4621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6FA3322-9CDF-28D4-6DAD-3249155F2535}"/>
                </a:ext>
              </a:extLst>
            </p:cNvPr>
            <p:cNvGrpSpPr/>
            <p:nvPr/>
          </p:nvGrpSpPr>
          <p:grpSpPr>
            <a:xfrm>
              <a:off x="4706710" y="2852399"/>
              <a:ext cx="1654885" cy="719915"/>
              <a:chOff x="6130373" y="2675420"/>
              <a:chExt cx="1654885" cy="71991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483DC0B-B0A7-E362-F4A8-DAF4A19DFBF4}"/>
                  </a:ext>
                </a:extLst>
              </p:cNvPr>
              <p:cNvSpPr/>
              <p:nvPr/>
            </p:nvSpPr>
            <p:spPr>
              <a:xfrm rot="2540214">
                <a:off x="6130373" y="3042657"/>
                <a:ext cx="1465733" cy="33602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1C7DB6-9535-2344-914C-03CE8AFC55EA}"/>
                  </a:ext>
                </a:extLst>
              </p:cNvPr>
              <p:cNvSpPr txBox="1"/>
              <p:nvPr/>
            </p:nvSpPr>
            <p:spPr>
              <a:xfrm rot="2539074">
                <a:off x="6171791" y="3026003"/>
                <a:ext cx="13790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1F51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EDM limit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CA030A-9C5E-D786-CA8E-B18EC6581BBF}"/>
                  </a:ext>
                </a:extLst>
              </p:cNvPr>
              <p:cNvSpPr/>
              <p:nvPr/>
            </p:nvSpPr>
            <p:spPr>
              <a:xfrm rot="2540214">
                <a:off x="6470566" y="2774159"/>
                <a:ext cx="1314692" cy="27731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DAB0FA-43B5-4ACC-E77D-696F27725FB0}"/>
                  </a:ext>
                </a:extLst>
              </p:cNvPr>
              <p:cNvSpPr txBox="1"/>
              <p:nvPr/>
            </p:nvSpPr>
            <p:spPr>
              <a:xfrm rot="2559045">
                <a:off x="6747515" y="2675420"/>
                <a:ext cx="614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????</a:t>
                </a: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C6C8B9F-D560-25D7-1F44-B0D948A424C5}"/>
              </a:ext>
            </a:extLst>
          </p:cNvPr>
          <p:cNvSpPr txBox="1"/>
          <p:nvPr/>
        </p:nvSpPr>
        <p:spPr>
          <a:xfrm>
            <a:off x="1927275" y="5964883"/>
            <a:ext cx="48376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</a:t>
            </a:r>
            <a:r>
              <a:rPr lang="en-US" sz="24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Qu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antum-</a:t>
            </a:r>
            <a:r>
              <a:rPr lang="en-US" sz="24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nhanced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400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fundamental symmetry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41600B-ACBD-5F22-B07F-5E039830BE14}"/>
              </a:ext>
            </a:extLst>
          </p:cNvPr>
          <p:cNvGrpSpPr/>
          <p:nvPr/>
        </p:nvGrpSpPr>
        <p:grpSpPr>
          <a:xfrm>
            <a:off x="10976103" y="4550788"/>
            <a:ext cx="934947" cy="1164968"/>
            <a:chOff x="8161282" y="4692370"/>
            <a:chExt cx="934947" cy="1164968"/>
          </a:xfrm>
        </p:grpSpPr>
        <p:pic>
          <p:nvPicPr>
            <p:cNvPr id="15" name="Picture 14" descr="A close-up of a logo&#10;&#10;Description automatically generated">
              <a:extLst>
                <a:ext uri="{FF2B5EF4-FFF2-40B4-BE49-F238E27FC236}">
                  <a16:creationId xmlns:a16="http://schemas.microsoft.com/office/drawing/2014/main" id="{7BA269E1-F6E9-F7FC-7E7E-CE6B0BACD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28753" y="4692370"/>
              <a:ext cx="790422" cy="93413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060D37-66FB-A2B1-257F-B7211EB64246}"/>
                </a:ext>
              </a:extLst>
            </p:cNvPr>
            <p:cNvSpPr txBox="1"/>
            <p:nvPr/>
          </p:nvSpPr>
          <p:spPr>
            <a:xfrm>
              <a:off x="8161282" y="5395673"/>
              <a:ext cx="93494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kern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FRIB</a:t>
              </a:r>
            </a:p>
          </p:txBody>
        </p:sp>
      </p:grpSp>
      <p:pic>
        <p:nvPicPr>
          <p:cNvPr id="20" name="Picture 19" descr="A black background with green text&#10;&#10;AI-generated content may be incorrect.">
            <a:extLst>
              <a:ext uri="{FF2B5EF4-FFF2-40B4-BE49-F238E27FC236}">
                <a16:creationId xmlns:a16="http://schemas.microsoft.com/office/drawing/2014/main" id="{7DCF50C5-1F29-2C06-4BB1-20E14B7C39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251" y="4584249"/>
            <a:ext cx="3683634" cy="105151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1325873D-25E3-A461-E7D0-8AD06B0A50A1}"/>
              </a:ext>
            </a:extLst>
          </p:cNvPr>
          <p:cNvGrpSpPr/>
          <p:nvPr/>
        </p:nvGrpSpPr>
        <p:grpSpPr>
          <a:xfrm>
            <a:off x="7531017" y="5846157"/>
            <a:ext cx="4538078" cy="885826"/>
            <a:chOff x="7559153" y="5909463"/>
            <a:chExt cx="4538078" cy="885826"/>
          </a:xfrm>
        </p:grpSpPr>
        <p:pic>
          <p:nvPicPr>
            <p:cNvPr id="28" name="Picture 27" descr="A close-up of a logo&#10;&#10;AI-generated content may be incorrect.">
              <a:extLst>
                <a:ext uri="{FF2B5EF4-FFF2-40B4-BE49-F238E27FC236}">
                  <a16:creationId xmlns:a16="http://schemas.microsoft.com/office/drawing/2014/main" id="{2534CD8A-7112-9C35-7A9B-D3400CF97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Photocopy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9153" y="5909463"/>
              <a:ext cx="3090090" cy="885826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D649E7-EC01-EB1E-3E54-87DAC931984A}"/>
                </a:ext>
              </a:extLst>
            </p:cNvPr>
            <p:cNvSpPr txBox="1"/>
            <p:nvPr/>
          </p:nvSpPr>
          <p:spPr>
            <a:xfrm>
              <a:off x="10846195" y="5976994"/>
              <a:ext cx="125103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Science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5BC2785-674C-226D-50A7-DC4ABF8A540B}"/>
                </a:ext>
              </a:extLst>
            </p:cNvPr>
            <p:cNvCxnSpPr>
              <a:cxnSpLocks/>
            </p:cNvCxnSpPr>
            <p:nvPr/>
          </p:nvCxnSpPr>
          <p:spPr>
            <a:xfrm>
              <a:off x="10761785" y="6084278"/>
              <a:ext cx="0" cy="53575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47F60A22-26B0-86D5-FD73-DA5CC5E89C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0000">
            <a:off x="5196299" y="4396756"/>
            <a:ext cx="1733481" cy="34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92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C4CE9-2A6D-3DF5-C19F-403BC38D6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8D1E24-8369-8F60-267C-0834843FA9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814B993B-94EA-F113-6264-9D8F5526F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51C5F5-B40F-EA6A-D673-8AF7DAA5D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2"/>
          <a:stretch>
            <a:fillRect/>
          </a:stretch>
        </p:blipFill>
        <p:spPr>
          <a:xfrm>
            <a:off x="408962" y="990022"/>
            <a:ext cx="10940356" cy="5484687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9194106A-509A-83D2-DC93-BE44DA22A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>
            <a:normAutofit fontScale="90000"/>
          </a:bodyPr>
          <a:lstStyle/>
          <a:p>
            <a:r>
              <a:rPr lang="en-US" dirty="0"/>
              <a:t>We Have Worked Out </a:t>
            </a:r>
            <a:r>
              <a:rPr lang="en-US" baseline="30000" dirty="0"/>
              <a:t>227</a:t>
            </a:r>
            <a:r>
              <a:rPr lang="en-US" dirty="0"/>
              <a:t>ThO Quantum State Control and Readout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EDB476-E8AC-8718-52CA-16E6D0F4775C}"/>
              </a:ext>
            </a:extLst>
          </p:cNvPr>
          <p:cNvSpPr txBox="1"/>
          <p:nvPr/>
        </p:nvSpPr>
        <p:spPr>
          <a:xfrm>
            <a:off x="8782851" y="6412807"/>
            <a:ext cx="2551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(Manuscript in prep.) 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F482B-09F1-7A93-1352-4E1FF25A9D2F}"/>
              </a:ext>
            </a:extLst>
          </p:cNvPr>
          <p:cNvSpPr txBox="1"/>
          <p:nvPr/>
        </p:nvSpPr>
        <p:spPr>
          <a:xfrm>
            <a:off x="5539549" y="553328"/>
            <a:ext cx="6708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Inspired by </a:t>
            </a:r>
            <a:r>
              <a:rPr lang="en-US" sz="2800" i="1" dirty="0" err="1">
                <a:solidFill>
                  <a:srgbClr val="C00000"/>
                </a:solidFill>
              </a:rPr>
              <a:t>CeNTREX</a:t>
            </a:r>
            <a:r>
              <a:rPr lang="en-US" sz="2800" i="1" dirty="0">
                <a:solidFill>
                  <a:srgbClr val="C00000"/>
                </a:solidFill>
              </a:rPr>
              <a:t>, ACME, </a:t>
            </a:r>
            <a:r>
              <a:rPr lang="en-US" sz="2800" i="1" dirty="0" err="1">
                <a:solidFill>
                  <a:srgbClr val="C00000"/>
                </a:solidFill>
              </a:rPr>
              <a:t>YbF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YbOH</a:t>
            </a:r>
            <a:r>
              <a:rPr lang="en-US" sz="2800" i="1" dirty="0">
                <a:solidFill>
                  <a:srgbClr val="C00000"/>
                </a:solidFill>
              </a:rPr>
              <a:t>, </a:t>
            </a:r>
            <a:r>
              <a:rPr lang="en-US" sz="2800" i="1" dirty="0" err="1">
                <a:solidFill>
                  <a:srgbClr val="C00000"/>
                </a:solidFill>
              </a:rPr>
              <a:t>HfF</a:t>
            </a:r>
            <a:r>
              <a:rPr lang="en-US" sz="2800" i="1" baseline="30000" dirty="0">
                <a:solidFill>
                  <a:srgbClr val="C00000"/>
                </a:solidFill>
              </a:rPr>
              <a:t>+</a:t>
            </a:r>
            <a:r>
              <a:rPr lang="en-US" sz="2800" i="1" dirty="0">
                <a:solidFill>
                  <a:srgbClr val="C00000"/>
                </a:solidFill>
              </a:rPr>
              <a:t> 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7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17875D-1182-6688-7212-CE748CA7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Acknowledgements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42897-3F41-7960-E5EC-6F290801B1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3EB233-28D1-000F-AB75-DDD4D72650A4}"/>
              </a:ext>
            </a:extLst>
          </p:cNvPr>
          <p:cNvSpPr txBox="1"/>
          <p:nvPr/>
        </p:nvSpPr>
        <p:spPr>
          <a:xfrm>
            <a:off x="101600" y="5613572"/>
            <a:ext cx="677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From left to right of the Rainbow: </a:t>
            </a:r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Xing Wu (PI), </a:t>
            </a:r>
            <a:r>
              <a:rPr lang="en-US" sz="1400" dirty="0">
                <a:solidFill>
                  <a:srgbClr val="A50021"/>
                </a:solidFill>
              </a:rPr>
              <a:t>Alex Frenett (postdoc)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F0"/>
                </a:solidFill>
              </a:rPr>
              <a:t>Julia Dunn (REU Notre Dame), </a:t>
            </a: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>
                <a:solidFill>
                  <a:srgbClr val="A50021"/>
                </a:solidFill>
              </a:rPr>
              <a:t>Arianna Rodriguez (postdoc)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Nick Emtage (grad), Sebastian Miki-Silva (grad), Dorothy Gan (grad)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Monika Fouad (grad), </a:t>
            </a:r>
            <a:r>
              <a:rPr lang="en-US" sz="1400" dirty="0">
                <a:solidFill>
                  <a:srgbClr val="00B0F0"/>
                </a:solidFill>
              </a:rPr>
              <a:t>Alexandria Hunter (undergrad)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D2BFF6-42C6-EBD0-406B-31CEE369A0AE}"/>
              </a:ext>
            </a:extLst>
          </p:cNvPr>
          <p:cNvGrpSpPr/>
          <p:nvPr/>
        </p:nvGrpSpPr>
        <p:grpSpPr>
          <a:xfrm>
            <a:off x="9012535" y="1573239"/>
            <a:ext cx="982808" cy="1399314"/>
            <a:chOff x="9859926" y="1676400"/>
            <a:chExt cx="982808" cy="13993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BE5362-46AA-35A9-52A6-D963AC8EA3CD}"/>
                </a:ext>
              </a:extLst>
            </p:cNvPr>
            <p:cNvSpPr txBox="1"/>
            <p:nvPr/>
          </p:nvSpPr>
          <p:spPr>
            <a:xfrm>
              <a:off x="9859926" y="2552494"/>
              <a:ext cx="9828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Jaideep Singh</a:t>
              </a:r>
            </a:p>
          </p:txBody>
        </p:sp>
        <p:pic>
          <p:nvPicPr>
            <p:cNvPr id="15" name="Picture 14" descr="A person with a beard and glasses&#10;&#10;AI-generated content may be incorrect.">
              <a:extLst>
                <a:ext uri="{FF2B5EF4-FFF2-40B4-BE49-F238E27FC236}">
                  <a16:creationId xmlns:a16="http://schemas.microsoft.com/office/drawing/2014/main" id="{BB6C15AE-F465-50B8-0131-ADC8B31CC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6590"/>
            <a:stretch>
              <a:fillRect/>
            </a:stretch>
          </p:blipFill>
          <p:spPr>
            <a:xfrm>
              <a:off x="9989248" y="1676400"/>
              <a:ext cx="831151" cy="86689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2EB552-30A6-5213-E54A-E056918BF0A7}"/>
              </a:ext>
            </a:extLst>
          </p:cNvPr>
          <p:cNvGrpSpPr/>
          <p:nvPr/>
        </p:nvGrpSpPr>
        <p:grpSpPr>
          <a:xfrm>
            <a:off x="7564503" y="1583549"/>
            <a:ext cx="1917815" cy="1167155"/>
            <a:chOff x="8663574" y="2869576"/>
            <a:chExt cx="1917815" cy="1167155"/>
          </a:xfrm>
        </p:grpSpPr>
        <p:sp>
          <p:nvSpPr>
            <p:cNvPr id="21" name="Rectangle 4">
              <a:extLst>
                <a:ext uri="{FF2B5EF4-FFF2-40B4-BE49-F238E27FC236}">
                  <a16:creationId xmlns:a16="http://schemas.microsoft.com/office/drawing/2014/main" id="{61A02966-212F-E1C7-15FC-052C6ABC32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3574" y="3729782"/>
              <a:ext cx="1917815" cy="306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sz="1400" u="none" dirty="0"/>
                <a:t>Alyssa Gaiser</a:t>
              </a:r>
              <a:endParaRPr lang="en-US" sz="1400" u="none" baseline="30000" dirty="0"/>
            </a:p>
          </p:txBody>
        </p:sp>
        <p:pic>
          <p:nvPicPr>
            <p:cNvPr id="22" name="Picture 2" descr="Alyssa Gaiser">
              <a:extLst>
                <a:ext uri="{FF2B5EF4-FFF2-40B4-BE49-F238E27FC236}">
                  <a16:creationId xmlns:a16="http://schemas.microsoft.com/office/drawing/2014/main" id="{E6C23DD1-4DB3-6BDE-880D-0DAD1B1367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4736" y="2869576"/>
              <a:ext cx="866900" cy="866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9A558F-817A-BB41-B6A0-32C5AC58944E}"/>
              </a:ext>
            </a:extLst>
          </p:cNvPr>
          <p:cNvGrpSpPr/>
          <p:nvPr/>
        </p:nvGrpSpPr>
        <p:grpSpPr>
          <a:xfrm>
            <a:off x="6620519" y="1573239"/>
            <a:ext cx="1680979" cy="1391054"/>
            <a:chOff x="9131960" y="1085078"/>
            <a:chExt cx="1680979" cy="1391054"/>
          </a:xfrm>
        </p:grpSpPr>
        <p:sp>
          <p:nvSpPr>
            <p:cNvPr id="24" name="Rectangle 4">
              <a:extLst>
                <a:ext uri="{FF2B5EF4-FFF2-40B4-BE49-F238E27FC236}">
                  <a16:creationId xmlns:a16="http://schemas.microsoft.com/office/drawing/2014/main" id="{E27D6B4E-BD3C-DCC0-EBDF-6D1C5121D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1960" y="1953740"/>
              <a:ext cx="1680979" cy="52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sz="1400" u="none" dirty="0"/>
                <a:t>Katharina</a:t>
              </a:r>
            </a:p>
            <a:p>
              <a:pPr algn="ctr"/>
              <a:r>
                <a:rPr lang="en-US" sz="1400" u="none" dirty="0"/>
                <a:t>Domnanich</a:t>
              </a:r>
              <a:endParaRPr lang="en-US" sz="1400" u="none" baseline="30000" dirty="0"/>
            </a:p>
          </p:txBody>
        </p:sp>
        <p:pic>
          <p:nvPicPr>
            <p:cNvPr id="25" name="Picture 4" descr="Katharina Domnanich">
              <a:extLst>
                <a:ext uri="{FF2B5EF4-FFF2-40B4-BE49-F238E27FC236}">
                  <a16:creationId xmlns:a16="http://schemas.microsoft.com/office/drawing/2014/main" id="{7E1A087E-8867-E3AC-7AD2-4517B83FF8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4870" y="1085078"/>
              <a:ext cx="883041" cy="883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5" descr="A green logo with text&#10;&#10;Description automatically generated">
            <a:extLst>
              <a:ext uri="{FF2B5EF4-FFF2-40B4-BE49-F238E27FC236}">
                <a16:creationId xmlns:a16="http://schemas.microsoft.com/office/drawing/2014/main" id="{9D8D1B3F-9E0C-92DA-6E84-FC0ECBBB4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8017" y="5653794"/>
            <a:ext cx="1743559" cy="996774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610BD312-DAE1-2A89-A9BC-C5B15E3D6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38" y="6210759"/>
            <a:ext cx="3101546" cy="55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close-up of a logo&#10;&#10;Description automatically generated">
            <a:extLst>
              <a:ext uri="{FF2B5EF4-FFF2-40B4-BE49-F238E27FC236}">
                <a16:creationId xmlns:a16="http://schemas.microsoft.com/office/drawing/2014/main" id="{B53399FE-4C24-C008-2FB0-190C7213B5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880" y="5576306"/>
            <a:ext cx="762084" cy="9005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7D02FC-8676-3A15-8FBC-38E2EB573D43}"/>
              </a:ext>
            </a:extLst>
          </p:cNvPr>
          <p:cNvSpPr txBox="1"/>
          <p:nvPr/>
        </p:nvSpPr>
        <p:spPr>
          <a:xfrm>
            <a:off x="7636721" y="5576306"/>
            <a:ext cx="356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Funding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73CB26-2403-F53E-8A93-A875938932B8}"/>
              </a:ext>
            </a:extLst>
          </p:cNvPr>
          <p:cNvSpPr txBox="1"/>
          <p:nvPr/>
        </p:nvSpPr>
        <p:spPr>
          <a:xfrm>
            <a:off x="7308762" y="1037610"/>
            <a:ext cx="4540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Internal and external support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8B818D-017D-9BF0-4DE8-8D271C44214D}"/>
              </a:ext>
            </a:extLst>
          </p:cNvPr>
          <p:cNvGrpSpPr/>
          <p:nvPr/>
        </p:nvGrpSpPr>
        <p:grpSpPr>
          <a:xfrm>
            <a:off x="7019202" y="2936019"/>
            <a:ext cx="794658" cy="1302793"/>
            <a:chOff x="8229600" y="3429000"/>
            <a:chExt cx="794658" cy="1302793"/>
          </a:xfrm>
        </p:grpSpPr>
        <p:pic>
          <p:nvPicPr>
            <p:cNvPr id="31" name="Picture 30" descr="A person smiling for a picture&#10;&#10;AI-generated content may be incorrect.">
              <a:extLst>
                <a:ext uri="{FF2B5EF4-FFF2-40B4-BE49-F238E27FC236}">
                  <a16:creationId xmlns:a16="http://schemas.microsoft.com/office/drawing/2014/main" id="{04283C86-E1C1-B84C-E1A4-CF43F616B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16667"/>
            <a:stretch>
              <a:fillRect/>
            </a:stretch>
          </p:blipFill>
          <p:spPr>
            <a:xfrm>
              <a:off x="8229600" y="3429000"/>
              <a:ext cx="794658" cy="82808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B53E10-7C0A-07EE-FA11-DD47D33473C3}"/>
                </a:ext>
              </a:extLst>
            </p:cNvPr>
            <p:cNvSpPr txBox="1"/>
            <p:nvPr/>
          </p:nvSpPr>
          <p:spPr>
            <a:xfrm>
              <a:off x="8229600" y="4208573"/>
              <a:ext cx="79465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Shane Wilkins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6D5655D-F854-1106-A2A3-C23065A8EA95}"/>
              </a:ext>
            </a:extLst>
          </p:cNvPr>
          <p:cNvGrpSpPr/>
          <p:nvPr/>
        </p:nvGrpSpPr>
        <p:grpSpPr>
          <a:xfrm>
            <a:off x="9973008" y="1586825"/>
            <a:ext cx="1128528" cy="1377468"/>
            <a:chOff x="10838687" y="1565958"/>
            <a:chExt cx="1128528" cy="1377468"/>
          </a:xfrm>
        </p:grpSpPr>
        <p:pic>
          <p:nvPicPr>
            <p:cNvPr id="33" name="Picture 32" descr="A person wearing glasses and a black shirt&#10;&#10;AI-generated content may be incorrect.">
              <a:extLst>
                <a:ext uri="{FF2B5EF4-FFF2-40B4-BE49-F238E27FC236}">
                  <a16:creationId xmlns:a16="http://schemas.microsoft.com/office/drawing/2014/main" id="{2E92C21E-129E-8D2A-14FE-617C95093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16200"/>
            <a:stretch>
              <a:fillRect/>
            </a:stretch>
          </p:blipFill>
          <p:spPr>
            <a:xfrm flipH="1">
              <a:off x="11008121" y="1565958"/>
              <a:ext cx="831151" cy="87096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A47B09-7454-DF56-75CE-2D26A871019B}"/>
                </a:ext>
              </a:extLst>
            </p:cNvPr>
            <p:cNvSpPr txBox="1"/>
            <p:nvPr/>
          </p:nvSpPr>
          <p:spPr>
            <a:xfrm>
              <a:off x="10838687" y="2420206"/>
              <a:ext cx="11285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Kei Minamisono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36A8E1-5030-BB34-DB7B-6F15A2F0164A}"/>
              </a:ext>
            </a:extLst>
          </p:cNvPr>
          <p:cNvGrpSpPr/>
          <p:nvPr/>
        </p:nvGrpSpPr>
        <p:grpSpPr>
          <a:xfrm>
            <a:off x="10973593" y="1604476"/>
            <a:ext cx="1287481" cy="1352688"/>
            <a:chOff x="7077760" y="3428998"/>
            <a:chExt cx="1287481" cy="1352688"/>
          </a:xfrm>
        </p:grpSpPr>
        <p:pic>
          <p:nvPicPr>
            <p:cNvPr id="34" name="Picture 33" descr="A person with grey hair wearing a blue and white checkered shirt&#10;&#10;AI-generated content may be incorrect.">
              <a:extLst>
                <a:ext uri="{FF2B5EF4-FFF2-40B4-BE49-F238E27FC236}">
                  <a16:creationId xmlns:a16="http://schemas.microsoft.com/office/drawing/2014/main" id="{25D1E2A6-2833-8C7C-95D2-8F7536CEB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b="16824"/>
            <a:stretch>
              <a:fillRect/>
            </a:stretch>
          </p:blipFill>
          <p:spPr>
            <a:xfrm>
              <a:off x="7297059" y="3428998"/>
              <a:ext cx="794657" cy="8265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091755-FC17-1560-DE8C-D28907B3F63B}"/>
                </a:ext>
              </a:extLst>
            </p:cNvPr>
            <p:cNvSpPr txBox="1"/>
            <p:nvPr/>
          </p:nvSpPr>
          <p:spPr>
            <a:xfrm>
              <a:off x="7077760" y="4289243"/>
              <a:ext cx="1287481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00" dirty="0"/>
                <a:t>Oscar </a:t>
              </a:r>
              <a:r>
                <a:rPr lang="en-US" sz="1300" dirty="0" err="1"/>
                <a:t>Naviliat-Cucic</a:t>
              </a:r>
              <a:endParaRPr lang="en-US" sz="13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DEB8B3-533D-FCC1-E077-D7808FECBBCB}"/>
              </a:ext>
            </a:extLst>
          </p:cNvPr>
          <p:cNvGrpSpPr/>
          <p:nvPr/>
        </p:nvGrpSpPr>
        <p:grpSpPr>
          <a:xfrm>
            <a:off x="7784738" y="2932189"/>
            <a:ext cx="1287482" cy="1331032"/>
            <a:chOff x="9792265" y="3495461"/>
            <a:chExt cx="1287482" cy="1331032"/>
          </a:xfrm>
        </p:grpSpPr>
        <p:pic>
          <p:nvPicPr>
            <p:cNvPr id="37" name="Picture 36" descr="A person wearing glasses and a gray shirt&#10;&#10;AI-generated content may be incorrect.">
              <a:extLst>
                <a:ext uri="{FF2B5EF4-FFF2-40B4-BE49-F238E27FC236}">
                  <a16:creationId xmlns:a16="http://schemas.microsoft.com/office/drawing/2014/main" id="{010D3F36-2D73-63BF-CB5A-07AFB3FBC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b="17774"/>
            <a:stretch>
              <a:fillRect/>
            </a:stretch>
          </p:blipFill>
          <p:spPr>
            <a:xfrm>
              <a:off x="10033327" y="3495461"/>
              <a:ext cx="805359" cy="828084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F5B6A3-ED26-5A80-CDDF-4A14D0FC876F}"/>
                </a:ext>
              </a:extLst>
            </p:cNvPr>
            <p:cNvSpPr txBox="1"/>
            <p:nvPr/>
          </p:nvSpPr>
          <p:spPr>
            <a:xfrm>
              <a:off x="9792265" y="4303273"/>
              <a:ext cx="128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sz="1400" dirty="0"/>
                <a:t>Witek Nazarewicz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E314F37-E15B-6E0C-FB3A-C874BF9BDC8C}"/>
              </a:ext>
            </a:extLst>
          </p:cNvPr>
          <p:cNvGrpSpPr/>
          <p:nvPr/>
        </p:nvGrpSpPr>
        <p:grpSpPr>
          <a:xfrm>
            <a:off x="9018351" y="2918482"/>
            <a:ext cx="885934" cy="1365011"/>
            <a:chOff x="11101135" y="3495462"/>
            <a:chExt cx="885934" cy="1365011"/>
          </a:xfrm>
        </p:grpSpPr>
        <p:pic>
          <p:nvPicPr>
            <p:cNvPr id="39" name="Picture 38" descr="A person with a beard and mustache&#10;&#10;AI-generated content may be incorrect.">
              <a:extLst>
                <a:ext uri="{FF2B5EF4-FFF2-40B4-BE49-F238E27FC236}">
                  <a16:creationId xmlns:a16="http://schemas.microsoft.com/office/drawing/2014/main" id="{7B14DFBB-05BB-3C52-1F0B-CB9B52382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b="17435"/>
            <a:stretch>
              <a:fillRect/>
            </a:stretch>
          </p:blipFill>
          <p:spPr>
            <a:xfrm>
              <a:off x="11171747" y="3495462"/>
              <a:ext cx="815322" cy="841792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55576F-0F2F-598F-8D0F-52688AA27F3E}"/>
                </a:ext>
              </a:extLst>
            </p:cNvPr>
            <p:cNvSpPr txBox="1"/>
            <p:nvPr/>
          </p:nvSpPr>
          <p:spPr>
            <a:xfrm>
              <a:off x="11101135" y="4337253"/>
              <a:ext cx="8850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sz="1400" dirty="0"/>
                <a:t>Heiko Hergert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841DF9B-EFFB-A5D4-41DB-108CCC33902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5792" b="9154"/>
          <a:stretch>
            <a:fillRect/>
          </a:stretch>
        </p:blipFill>
        <p:spPr>
          <a:xfrm>
            <a:off x="65699" y="1757494"/>
            <a:ext cx="6683294" cy="37620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4D815C-425E-403A-2F87-5FE96C46F4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94" y="1048728"/>
            <a:ext cx="3589104" cy="6722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C24500-BCC3-023C-F04A-2F9AF23A90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2" r="9627" b="20220"/>
          <a:stretch>
            <a:fillRect/>
          </a:stretch>
        </p:blipFill>
        <p:spPr>
          <a:xfrm>
            <a:off x="48641" y="1743664"/>
            <a:ext cx="6705819" cy="37758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F14C07-7791-19E7-89D6-4044203C49E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401" y="4314626"/>
            <a:ext cx="731070" cy="8280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E857EA1-96D3-60BC-8212-827CC3BAF6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t="17137" r="19912" b="34949"/>
          <a:stretch>
            <a:fillRect/>
          </a:stretch>
        </p:blipFill>
        <p:spPr>
          <a:xfrm>
            <a:off x="8072779" y="4314625"/>
            <a:ext cx="707478" cy="8280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0C0CAD6-20D5-AD95-7AFA-F175D4AB45E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436" y="4357241"/>
            <a:ext cx="673178" cy="673178"/>
          </a:xfrm>
          <a:prstGeom prst="rect">
            <a:avLst/>
          </a:prstGeom>
        </p:spPr>
      </p:pic>
      <p:sp>
        <p:nvSpPr>
          <p:cNvPr id="42" name="TextBox 30">
            <a:extLst>
              <a:ext uri="{FF2B5EF4-FFF2-40B4-BE49-F238E27FC236}">
                <a16:creationId xmlns:a16="http://schemas.microsoft.com/office/drawing/2014/main" id="{72C7074B-B127-E80D-420F-B3350846F9FC}"/>
              </a:ext>
            </a:extLst>
          </p:cNvPr>
          <p:cNvSpPr txBox="1"/>
          <p:nvPr/>
        </p:nvSpPr>
        <p:spPr>
          <a:xfrm>
            <a:off x="6687697" y="5111752"/>
            <a:ext cx="3477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John Doyle, Dave DeMille, Jerry Gabrielse</a:t>
            </a:r>
          </a:p>
          <a:p>
            <a:pPr algn="ctr"/>
            <a:r>
              <a:rPr lang="en-US" sz="1400" dirty="0"/>
              <a:t>ACME Experiment</a:t>
            </a:r>
          </a:p>
        </p:txBody>
      </p:sp>
      <p:pic>
        <p:nvPicPr>
          <p:cNvPr id="43" name="Picture 42" descr="Anastasia Borchevsky">
            <a:extLst>
              <a:ext uri="{FF2B5EF4-FFF2-40B4-BE49-F238E27FC236}">
                <a16:creationId xmlns:a16="http://schemas.microsoft.com/office/drawing/2014/main" id="{DFE1DB8D-91EC-FCC3-E642-573B455E0D01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8345" t="10807" r="20316" b="51655"/>
          <a:stretch>
            <a:fillRect/>
          </a:stretch>
        </p:blipFill>
        <p:spPr>
          <a:xfrm>
            <a:off x="10407789" y="4385898"/>
            <a:ext cx="673178" cy="74173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4C97B52-0E39-56B6-C164-B96565A30450}"/>
              </a:ext>
            </a:extLst>
          </p:cNvPr>
          <p:cNvSpPr txBox="1"/>
          <p:nvPr/>
        </p:nvSpPr>
        <p:spPr>
          <a:xfrm>
            <a:off x="10017792" y="5036050"/>
            <a:ext cx="13942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/>
              <a:t>Anastasia Borschevsky</a:t>
            </a:r>
          </a:p>
          <a:p>
            <a:pPr algn="ctr">
              <a:buNone/>
            </a:pPr>
            <a:r>
              <a:rPr lang="en-US" sz="1400" dirty="0"/>
              <a:t>(Groningen)</a:t>
            </a:r>
          </a:p>
        </p:txBody>
      </p:sp>
      <p:pic>
        <p:nvPicPr>
          <p:cNvPr id="45" name="Picture 44" descr="headshot">
            <a:extLst>
              <a:ext uri="{FF2B5EF4-FFF2-40B4-BE49-F238E27FC236}">
                <a16:creationId xmlns:a16="http://schemas.microsoft.com/office/drawing/2014/main" id="{45FCF55E-50B1-CE99-1D62-F2A32783F64C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8363" r="17948" b="3080"/>
          <a:stretch>
            <a:fillRect/>
          </a:stretch>
        </p:blipFill>
        <p:spPr>
          <a:xfrm>
            <a:off x="11477417" y="4385898"/>
            <a:ext cx="630905" cy="76349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D24EBF9-BF34-72F0-DFA8-925936ACD30C}"/>
              </a:ext>
            </a:extLst>
          </p:cNvPr>
          <p:cNvSpPr txBox="1"/>
          <p:nvPr/>
        </p:nvSpPr>
        <p:spPr>
          <a:xfrm>
            <a:off x="11013160" y="5071143"/>
            <a:ext cx="13942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/>
              <a:t>Ronald Gacia Ruiz (MIT)</a:t>
            </a:r>
          </a:p>
        </p:txBody>
      </p:sp>
      <p:pic>
        <p:nvPicPr>
          <p:cNvPr id="48" name="Picture 2">
            <a:extLst>
              <a:ext uri="{FF2B5EF4-FFF2-40B4-BE49-F238E27FC236}">
                <a16:creationId xmlns:a16="http://schemas.microsoft.com/office/drawing/2014/main" id="{FD48CB02-B715-9503-9563-742F1C229C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7" t="473" r="30272" b="9932"/>
          <a:stretch>
            <a:fillRect/>
          </a:stretch>
        </p:blipFill>
        <p:spPr bwMode="auto">
          <a:xfrm>
            <a:off x="11412017" y="3125307"/>
            <a:ext cx="565805" cy="82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Rectangle 4">
            <a:extLst>
              <a:ext uri="{FF2B5EF4-FFF2-40B4-BE49-F238E27FC236}">
                <a16:creationId xmlns:a16="http://schemas.microsoft.com/office/drawing/2014/main" id="{CD4D6800-80A3-0CF3-B575-99BB2FE2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5143" y="3919256"/>
            <a:ext cx="1132712" cy="52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620" tIns="45310" rIns="90620" bIns="45310">
            <a:spAutoFit/>
          </a:bodyPr>
          <a:lstStyle/>
          <a:p>
            <a:pPr algn="ctr"/>
            <a:r>
              <a:rPr lang="en-US" sz="1400" u="none" dirty="0"/>
              <a:t>Nick Hutzler</a:t>
            </a:r>
            <a:endParaRPr lang="en-US" sz="1400" dirty="0"/>
          </a:p>
          <a:p>
            <a:pPr algn="ctr"/>
            <a:r>
              <a:rPr lang="en-US" sz="1400" dirty="0"/>
              <a:t>(</a:t>
            </a:r>
            <a:r>
              <a:rPr lang="en-US" sz="1400" dirty="0" err="1"/>
              <a:t>CalTech</a:t>
            </a:r>
            <a:r>
              <a:rPr lang="en-US" sz="1400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6E78C8-12C5-3F5E-C751-5F040FE599D8}"/>
              </a:ext>
            </a:extLst>
          </p:cNvPr>
          <p:cNvSpPr txBox="1"/>
          <p:nvPr/>
        </p:nvSpPr>
        <p:spPr>
          <a:xfrm>
            <a:off x="5844793" y="337655"/>
            <a:ext cx="6082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FRIB PAC4 Proposal on Solid Harvesting of </a:t>
            </a:r>
            <a:r>
              <a:rPr lang="en-US" sz="2400" baseline="30000" dirty="0">
                <a:solidFill>
                  <a:srgbClr val="C00000"/>
                </a:solidFill>
              </a:rPr>
              <a:t>227</a:t>
            </a:r>
            <a:r>
              <a:rPr lang="en-US" sz="2400" dirty="0">
                <a:solidFill>
                  <a:srgbClr val="C00000"/>
                </a:solidFill>
              </a:rPr>
              <a:t>Th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1CBC61-04A7-A043-A075-AFB73DAB3C2A}"/>
              </a:ext>
            </a:extLst>
          </p:cNvPr>
          <p:cNvCxnSpPr>
            <a:cxnSpLocks/>
          </p:cNvCxnSpPr>
          <p:nvPr/>
        </p:nvCxnSpPr>
        <p:spPr>
          <a:xfrm>
            <a:off x="7308762" y="799320"/>
            <a:ext cx="0" cy="7842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BEDC3C09-323B-BDE2-8641-F613E43F5CE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96681" y="3130670"/>
            <a:ext cx="540052" cy="809473"/>
          </a:xfrm>
          <a:prstGeom prst="rect">
            <a:avLst/>
          </a:prstGeom>
        </p:spPr>
      </p:pic>
      <p:sp>
        <p:nvSpPr>
          <p:cNvPr id="51" name="Rectangle 4">
            <a:extLst>
              <a:ext uri="{FF2B5EF4-FFF2-40B4-BE49-F238E27FC236}">
                <a16:creationId xmlns:a16="http://schemas.microsoft.com/office/drawing/2014/main" id="{70790367-4476-22F0-8056-1F0E7322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642" y="3908447"/>
            <a:ext cx="1204525" cy="52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620" tIns="45310" rIns="90620" bIns="45310">
            <a:spAutoFit/>
          </a:bodyPr>
          <a:lstStyle/>
          <a:p>
            <a:pPr algn="ctr"/>
            <a:r>
              <a:rPr lang="en-US" sz="1400" u="none" dirty="0"/>
              <a:t>Chris D</a:t>
            </a:r>
            <a:r>
              <a:rPr lang="de-DE" sz="1400" dirty="0"/>
              <a:t>üllman</a:t>
            </a:r>
            <a:endParaRPr lang="en-US" sz="1400" dirty="0"/>
          </a:p>
          <a:p>
            <a:pPr algn="ctr"/>
            <a:r>
              <a:rPr lang="en-US" sz="1400" dirty="0"/>
              <a:t>(Mainz)</a:t>
            </a:r>
          </a:p>
        </p:txBody>
      </p:sp>
    </p:spTree>
    <p:extLst>
      <p:ext uri="{BB962C8B-B14F-4D97-AF65-F5344CB8AC3E}">
        <p14:creationId xmlns:p14="http://schemas.microsoft.com/office/powerpoint/2010/main" val="89109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CAA692-FD14-251D-1FF2-0A01490F6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0131BD-0A37-D71D-A639-FFD6985B6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434EBD-11B1-979A-52B3-185BCFCF1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35548"/>
            <a:ext cx="7366000" cy="58477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/>
              <a:t>QuEST</a:t>
            </a:r>
            <a:r>
              <a:rPr lang="en-US" dirty="0"/>
              <a:t> Lab @ FRIB in April 2025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9C6CA18A-D7A1-183F-EA68-CB5C50DD9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952E3D-8996-FDE0-67E6-E2121BC0EB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pic>
        <p:nvPicPr>
          <p:cNvPr id="6" name="Picture 5" descr="A room with a ladder and ladders&#10;&#10;Description automatically generated">
            <a:extLst>
              <a:ext uri="{FF2B5EF4-FFF2-40B4-BE49-F238E27FC236}">
                <a16:creationId xmlns:a16="http://schemas.microsoft.com/office/drawing/2014/main" id="{5C58F67A-AA16-E41E-EA3F-A461948B86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3"/>
          <a:stretch>
            <a:fillRect/>
          </a:stretch>
        </p:blipFill>
        <p:spPr>
          <a:xfrm>
            <a:off x="-1" y="1524849"/>
            <a:ext cx="5945445" cy="4883632"/>
          </a:xfrm>
          <a:prstGeom prst="rect">
            <a:avLst/>
          </a:prstGeom>
        </p:spPr>
      </p:pic>
      <p:pic>
        <p:nvPicPr>
          <p:cNvPr id="8" name="Content Placeholder 4" descr="A room with a few machines&#10;&#10;Description automatically generated with medium confidence">
            <a:extLst>
              <a:ext uri="{FF2B5EF4-FFF2-40B4-BE49-F238E27FC236}">
                <a16:creationId xmlns:a16="http://schemas.microsoft.com/office/drawing/2014/main" id="{FF2A118D-43BE-6B35-3CD9-2ED101DB1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"/>
          <a:stretch>
            <a:fillRect/>
          </a:stretch>
        </p:blipFill>
        <p:spPr>
          <a:xfrm>
            <a:off x="5885960" y="1524848"/>
            <a:ext cx="6279770" cy="4883633"/>
          </a:xfrm>
          <a:prstGeom prst="rect">
            <a:avLst/>
          </a:prstGeom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865EBB48-2455-8402-B347-DD9BA4EC25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84326" y="6568663"/>
            <a:ext cx="2743200" cy="244254"/>
          </a:xfrm>
        </p:spPr>
        <p:txBody>
          <a:bodyPr/>
          <a:lstStyle/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06693-2CE0-55FF-6DFD-FCCA0CCDB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913C7429-B1BE-4329-762E-1366EE28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CC4B8-8A6D-0DF5-2F62-1C5B30353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A9233F0B-8ED6-587F-0B99-A7878A4F78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84326" y="6568663"/>
            <a:ext cx="2743200" cy="244254"/>
          </a:xfrm>
        </p:spPr>
        <p:txBody>
          <a:bodyPr/>
          <a:lstStyle/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02AC73-D07D-BFBB-0E0B-1EBEC0196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4" y="2024998"/>
            <a:ext cx="6333781" cy="4750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7B7322-BBF7-1EA7-1090-5E7DA00D05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935"/>
          <a:stretch>
            <a:fillRect/>
          </a:stretch>
        </p:blipFill>
        <p:spPr>
          <a:xfrm>
            <a:off x="6230900" y="994654"/>
            <a:ext cx="5961100" cy="46539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23DCFE-44AA-8DBB-E09D-9390F30049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403" r="10326"/>
          <a:stretch>
            <a:fillRect/>
          </a:stretch>
        </p:blipFill>
        <p:spPr>
          <a:xfrm>
            <a:off x="9448800" y="3574162"/>
            <a:ext cx="2743200" cy="3201172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901DA80-F0F8-B726-9F17-2E32385A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8925"/>
            <a:ext cx="7677150" cy="47942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/>
              <a:t>QuEST</a:t>
            </a:r>
            <a:r>
              <a:rPr lang="en-US" dirty="0"/>
              <a:t> Lab @ FRIB in April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179129-2E1C-BFE3-8BA9-7F6D1273D0F8}"/>
              </a:ext>
            </a:extLst>
          </p:cNvPr>
          <p:cNvSpPr txBox="1"/>
          <p:nvPr/>
        </p:nvSpPr>
        <p:spPr>
          <a:xfrm>
            <a:off x="64474" y="1135064"/>
            <a:ext cx="6084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18453B"/>
                </a:solidFill>
              </a:rPr>
              <a:t>Have a running ThO molecule beam now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BF196E-5F3C-4190-109E-3ED429800F77}"/>
              </a:ext>
            </a:extLst>
          </p:cNvPr>
          <p:cNvSpPr txBox="1"/>
          <p:nvPr/>
        </p:nvSpPr>
        <p:spPr>
          <a:xfrm>
            <a:off x="6926982" y="5600057"/>
            <a:ext cx="25627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18453B"/>
                </a:solidFill>
              </a:defRPr>
            </a:lvl1pPr>
          </a:lstStyle>
          <a:p>
            <a:r>
              <a:rPr lang="en-US" sz="2400" dirty="0"/>
              <a:t>18 running lasers + a few more under construction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B10E096F-1DBD-1F09-8B90-38851D6F3CFF}"/>
              </a:ext>
            </a:extLst>
          </p:cNvPr>
          <p:cNvSpPr/>
          <p:nvPr/>
        </p:nvSpPr>
        <p:spPr>
          <a:xfrm>
            <a:off x="6462729" y="5796650"/>
            <a:ext cx="452901" cy="31984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F818F4DB-BD9D-68FA-03FD-AA37BAD6AAAF}"/>
              </a:ext>
            </a:extLst>
          </p:cNvPr>
          <p:cNvSpPr/>
          <p:nvPr/>
        </p:nvSpPr>
        <p:spPr>
          <a:xfrm rot="11649786">
            <a:off x="5336318" y="1680277"/>
            <a:ext cx="868296" cy="322729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86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D3234B-2215-DE71-D7E2-3A91C41D0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762" y="1135698"/>
            <a:ext cx="8921244" cy="4569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180195" indent="-180195" defTabSz="803370" fontAlgn="base"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lang="en-US" sz="2000" kern="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We have secured a stockpile of </a:t>
            </a:r>
            <a:r>
              <a:rPr lang="en-US" sz="2000" kern="0" baseline="3000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227</a:t>
            </a:r>
            <a:r>
              <a:rPr lang="en-US" sz="2000" kern="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Ac (~4mCi) from ORNL, </a:t>
            </a:r>
            <a:r>
              <a:rPr lang="el-GR" sz="2000" kern="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β</a:t>
            </a:r>
            <a:r>
              <a:rPr lang="en-US" sz="2000" kern="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-decay to </a:t>
            </a:r>
            <a:r>
              <a:rPr lang="en-US" sz="2000" kern="0" baseline="3000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227</a:t>
            </a:r>
            <a:r>
              <a:rPr lang="en-US" sz="2000" kern="0" dirty="0">
                <a:solidFill>
                  <a:srgbClr val="064308"/>
                </a:solidFill>
                <a:latin typeface="Arial" charset="0"/>
                <a:ea typeface="ＭＳ Ｐゴシック" pitchFamily="-65" charset="-128"/>
              </a:rPr>
              <a:t>Th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6F87FA-8824-86B9-3A63-EDC82E4B3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1" y="72675"/>
            <a:ext cx="10472993" cy="911948"/>
          </a:xfrm>
        </p:spPr>
        <p:txBody>
          <a:bodyPr>
            <a:noAutofit/>
          </a:bodyPr>
          <a:lstStyle/>
          <a:p>
            <a:r>
              <a:rPr lang="en-US" sz="3600" dirty="0"/>
              <a:t>Plans of </a:t>
            </a:r>
            <a:r>
              <a:rPr lang="en-US" sz="3600" baseline="30000" dirty="0"/>
              <a:t>227</a:t>
            </a:r>
            <a:r>
              <a:rPr lang="en-US" sz="3600" dirty="0"/>
              <a:t>ThO Synthesis Have Been Established through Internal Collaboration with FRIB Radiochemists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550E5-4522-EA3E-B2DF-DE51BA966B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D48830B-0FFF-A002-768D-D7D2C8527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13" y="3293245"/>
            <a:ext cx="5257263" cy="3151800"/>
          </a:xfrm>
          <a:prstGeom prst="rect">
            <a:avLst/>
          </a:prstGeom>
        </p:spPr>
      </p:pic>
      <p:pic>
        <p:nvPicPr>
          <p:cNvPr id="75" name="Picture 74" descr="A diagram of a diagram of a test tube&#10;&#10;AI-generated content may be incorrect.">
            <a:extLst>
              <a:ext uri="{FF2B5EF4-FFF2-40B4-BE49-F238E27FC236}">
                <a16:creationId xmlns:a16="http://schemas.microsoft.com/office/drawing/2014/main" id="{D88772E4-E838-8D87-2FED-17E4948BC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906" y="3415221"/>
            <a:ext cx="5689922" cy="2800526"/>
          </a:xfrm>
          <a:prstGeom prst="rect">
            <a:avLst/>
          </a:prstGeom>
        </p:spPr>
      </p:pic>
      <p:sp>
        <p:nvSpPr>
          <p:cNvPr id="76" name="Content Placeholder 1">
            <a:extLst>
              <a:ext uri="{FF2B5EF4-FFF2-40B4-BE49-F238E27FC236}">
                <a16:creationId xmlns:a16="http://schemas.microsoft.com/office/drawing/2014/main" id="{506DE44E-09C0-2946-E6E0-AC81953B6C98}"/>
              </a:ext>
            </a:extLst>
          </p:cNvPr>
          <p:cNvSpPr txBox="1">
            <a:spLocks/>
          </p:cNvSpPr>
          <p:nvPr/>
        </p:nvSpPr>
        <p:spPr bwMode="auto">
          <a:xfrm>
            <a:off x="156388" y="1700665"/>
            <a:ext cx="3255016" cy="51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Extract and purify  Th-227 in Gaiser Lab</a:t>
            </a:r>
          </a:p>
          <a:p>
            <a:pPr marL="0" indent="0">
              <a:buFont typeface="Wingdings" pitchFamily="2" charset="2"/>
              <a:buNone/>
            </a:pPr>
            <a:endParaRPr lang="en-US" sz="2000" kern="0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E7F4AE6-8543-6DE5-4F23-75F8A4D6F50D}"/>
              </a:ext>
            </a:extLst>
          </p:cNvPr>
          <p:cNvGrpSpPr/>
          <p:nvPr/>
        </p:nvGrpSpPr>
        <p:grpSpPr>
          <a:xfrm>
            <a:off x="3225448" y="1675124"/>
            <a:ext cx="1917815" cy="1420411"/>
            <a:chOff x="8994079" y="2915203"/>
            <a:chExt cx="1917815" cy="1420411"/>
          </a:xfrm>
        </p:grpSpPr>
        <p:sp>
          <p:nvSpPr>
            <p:cNvPr id="78" name="Rectangle 4">
              <a:extLst>
                <a:ext uri="{FF2B5EF4-FFF2-40B4-BE49-F238E27FC236}">
                  <a16:creationId xmlns:a16="http://schemas.microsoft.com/office/drawing/2014/main" id="{5EC041DD-2D2C-559C-BA96-9E5BFDA4F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4079" y="3967110"/>
              <a:ext cx="1917815" cy="368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b="1" u="none" dirty="0"/>
                <a:t>Alyssa Gaiser</a:t>
              </a:r>
              <a:endParaRPr lang="en-US" b="1" u="none" baseline="30000" dirty="0"/>
            </a:p>
          </p:txBody>
        </p:sp>
        <p:pic>
          <p:nvPicPr>
            <p:cNvPr id="79" name="Picture 2" descr="Alyssa Gaiser">
              <a:extLst>
                <a:ext uri="{FF2B5EF4-FFF2-40B4-BE49-F238E27FC236}">
                  <a16:creationId xmlns:a16="http://schemas.microsoft.com/office/drawing/2014/main" id="{32919AF6-BD17-C734-13DB-7A6318F3D2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0074" y="2915203"/>
              <a:ext cx="1089870" cy="1089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Content Placeholder 1">
            <a:extLst>
              <a:ext uri="{FF2B5EF4-FFF2-40B4-BE49-F238E27FC236}">
                <a16:creationId xmlns:a16="http://schemas.microsoft.com/office/drawing/2014/main" id="{7D047EFF-3AEC-0BAC-2E6E-A857ABCF1536}"/>
              </a:ext>
            </a:extLst>
          </p:cNvPr>
          <p:cNvSpPr txBox="1">
            <a:spLocks/>
          </p:cNvSpPr>
          <p:nvPr/>
        </p:nvSpPr>
        <p:spPr bwMode="auto">
          <a:xfrm>
            <a:off x="6444879" y="1700615"/>
            <a:ext cx="3255016" cy="51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r>
              <a:rPr lang="en-US" sz="2000" kern="0" dirty="0"/>
              <a:t>Turn Th-227 from Nitrate to Oxide in Domnanich Lab</a:t>
            </a:r>
          </a:p>
          <a:p>
            <a:pPr marL="0" indent="0">
              <a:buFont typeface="Wingdings" pitchFamily="2" charset="2"/>
              <a:buNone/>
            </a:pPr>
            <a:endParaRPr lang="en-US" sz="2000" kern="0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CFD1B4B-911C-580E-5803-1D774ADFED34}"/>
              </a:ext>
            </a:extLst>
          </p:cNvPr>
          <p:cNvGrpSpPr/>
          <p:nvPr/>
        </p:nvGrpSpPr>
        <p:grpSpPr>
          <a:xfrm>
            <a:off x="9495028" y="1675124"/>
            <a:ext cx="1680979" cy="1700581"/>
            <a:chOff x="9185965" y="1085078"/>
            <a:chExt cx="1680979" cy="1700581"/>
          </a:xfrm>
        </p:grpSpPr>
        <p:sp>
          <p:nvSpPr>
            <p:cNvPr id="82" name="Rectangle 4">
              <a:extLst>
                <a:ext uri="{FF2B5EF4-FFF2-40B4-BE49-F238E27FC236}">
                  <a16:creationId xmlns:a16="http://schemas.microsoft.com/office/drawing/2014/main" id="{22A39CFD-7E02-578D-16F0-F0111E471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5965" y="2140156"/>
              <a:ext cx="1680979" cy="64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b="1" u="none" dirty="0"/>
                <a:t>Katharina</a:t>
              </a:r>
            </a:p>
            <a:p>
              <a:pPr algn="ctr"/>
              <a:r>
                <a:rPr lang="en-US" b="1" u="none" dirty="0"/>
                <a:t>Domnanich</a:t>
              </a:r>
              <a:endParaRPr lang="en-US" b="1" u="none" baseline="30000" dirty="0"/>
            </a:p>
          </p:txBody>
        </p:sp>
        <p:pic>
          <p:nvPicPr>
            <p:cNvPr id="83" name="Picture 4" descr="Katharina Domnanich">
              <a:extLst>
                <a:ext uri="{FF2B5EF4-FFF2-40B4-BE49-F238E27FC236}">
                  <a16:creationId xmlns:a16="http://schemas.microsoft.com/office/drawing/2014/main" id="{5F2B62EF-3731-3179-8DC0-B6BA21CD4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3512" y="1085078"/>
              <a:ext cx="1089870" cy="1089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4" name="Picture 83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F493C67F-0F5A-87BB-5116-5B0D3921B3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1" b="14786"/>
          <a:stretch/>
        </p:blipFill>
        <p:spPr>
          <a:xfrm>
            <a:off x="11216497" y="1674986"/>
            <a:ext cx="805895" cy="1055944"/>
          </a:xfrm>
          <a:prstGeom prst="rect">
            <a:avLst/>
          </a:prstGeom>
          <a:ln w="28575">
            <a:noFill/>
          </a:ln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44012C-9D1B-5319-1467-83A89CF86949}"/>
              </a:ext>
            </a:extLst>
          </p:cNvPr>
          <p:cNvSpPr txBox="1"/>
          <p:nvPr/>
        </p:nvSpPr>
        <p:spPr>
          <a:xfrm>
            <a:off x="11063851" y="2733447"/>
            <a:ext cx="1108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Monika Fouad</a:t>
            </a:r>
          </a:p>
        </p:txBody>
      </p:sp>
      <p:cxnSp>
        <p:nvCxnSpPr>
          <p:cNvPr id="87" name="Connector: Curved 86">
            <a:extLst>
              <a:ext uri="{FF2B5EF4-FFF2-40B4-BE49-F238E27FC236}">
                <a16:creationId xmlns:a16="http://schemas.microsoft.com/office/drawing/2014/main" id="{6D580AC8-D65A-3A9D-4098-7C2D21DA896F}"/>
              </a:ext>
            </a:extLst>
          </p:cNvPr>
          <p:cNvCxnSpPr>
            <a:cxnSpLocks/>
          </p:cNvCxnSpPr>
          <p:nvPr/>
        </p:nvCxnSpPr>
        <p:spPr>
          <a:xfrm flipV="1">
            <a:off x="4968767" y="2216733"/>
            <a:ext cx="1569572" cy="1014751"/>
          </a:xfrm>
          <a:prstGeom prst="curvedConnector3">
            <a:avLst>
              <a:gd name="adj1" fmla="val 59288"/>
            </a:avLst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75DE9FC-A56D-3EA4-B88E-0DB4C6A0E877}"/>
              </a:ext>
            </a:extLst>
          </p:cNvPr>
          <p:cNvSpPr txBox="1"/>
          <p:nvPr/>
        </p:nvSpPr>
        <p:spPr>
          <a:xfrm>
            <a:off x="10417612" y="3508847"/>
            <a:ext cx="16809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Co-supervisor</a:t>
            </a:r>
          </a:p>
        </p:txBody>
      </p:sp>
      <p:sp>
        <p:nvSpPr>
          <p:cNvPr id="52" name="Arrow: Curved Right 51">
            <a:extLst>
              <a:ext uri="{FF2B5EF4-FFF2-40B4-BE49-F238E27FC236}">
                <a16:creationId xmlns:a16="http://schemas.microsoft.com/office/drawing/2014/main" id="{C130D97E-4817-35F3-4501-61C04523BCAD}"/>
              </a:ext>
            </a:extLst>
          </p:cNvPr>
          <p:cNvSpPr/>
          <p:nvPr/>
        </p:nvSpPr>
        <p:spPr>
          <a:xfrm rot="16032509">
            <a:off x="11062856" y="3037714"/>
            <a:ext cx="214276" cy="788917"/>
          </a:xfrm>
          <a:prstGeom prst="curvedRightArrow">
            <a:avLst>
              <a:gd name="adj1" fmla="val 61661"/>
              <a:gd name="adj2" fmla="val 188467"/>
              <a:gd name="adj3" fmla="val 519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A1324AE-C628-E813-9580-E5274871BDE9}"/>
              </a:ext>
            </a:extLst>
          </p:cNvPr>
          <p:cNvSpPr txBox="1"/>
          <p:nvPr/>
        </p:nvSpPr>
        <p:spPr>
          <a:xfrm>
            <a:off x="6241698" y="6160150"/>
            <a:ext cx="5856893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1"/>
            </a:solidFill>
          </a:ln>
        </p:spPr>
        <p:txBody>
          <a:bodyPr wrap="square">
            <a:spAutoFit/>
          </a:bodyPr>
          <a:lstStyle/>
          <a:p>
            <a:r>
              <a:rPr lang="en-US" sz="1800" b="0" i="1" u="none" strike="noStrike" baseline="0" dirty="0">
                <a:latin typeface="URWPalladioL-Roma"/>
              </a:rPr>
              <a:t>Declassified Technical Report</a:t>
            </a:r>
            <a:r>
              <a:rPr lang="en-US" i="1" dirty="0">
                <a:latin typeface="URWPalladioL-Roma"/>
              </a:rPr>
              <a:t>, </a:t>
            </a:r>
            <a:r>
              <a:rPr lang="en-US" sz="1800" b="0" i="1" u="none" strike="noStrike" baseline="0" dirty="0">
                <a:latin typeface="URWPalladioL-Roma"/>
              </a:rPr>
              <a:t>Oak Ridge National Lab</a:t>
            </a:r>
            <a:r>
              <a:rPr lang="en-US" i="1" dirty="0">
                <a:latin typeface="URWPalladioL-Roma"/>
              </a:rPr>
              <a:t> (</a:t>
            </a:r>
            <a:r>
              <a:rPr lang="en-US" sz="1800" b="0" i="1" u="none" strike="noStrike" baseline="0" dirty="0">
                <a:latin typeface="URWPalladioL-Roma"/>
              </a:rPr>
              <a:t>1960)</a:t>
            </a:r>
            <a:endParaRPr lang="en-US" i="1" dirty="0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E036A124-E797-81C5-4230-C6466F02A1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D8CF27-1A95-269F-B6F0-9BB8A85BEB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6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6" grpId="0"/>
      <p:bldP spid="49" grpId="0"/>
      <p:bldP spid="52" grpId="0" animBg="1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FF0CE-7F65-8622-0851-D754030E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4E93E5-23D6-8436-4CCB-056802EE4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3" y="72675"/>
            <a:ext cx="9943722" cy="911948"/>
          </a:xfrm>
        </p:spPr>
        <p:txBody>
          <a:bodyPr>
            <a:noAutofit/>
          </a:bodyPr>
          <a:lstStyle/>
          <a:p>
            <a:r>
              <a:rPr lang="en-US" sz="3200" dirty="0" err="1"/>
              <a:t>QuEST</a:t>
            </a:r>
            <a:r>
              <a:rPr lang="en-US" sz="3200" dirty="0"/>
              <a:t> Lab Has Demonstrated Steady Progress Towards Efficient Single </a:t>
            </a:r>
            <a:r>
              <a:rPr lang="en-US" sz="3200" dirty="0" err="1"/>
              <a:t>ThO</a:t>
            </a:r>
            <a:r>
              <a:rPr lang="en-US" sz="3200" dirty="0"/>
              <a:t> Molecule Detection Via Photon-Cycling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E9A3F0-ECD9-9D8C-D26F-8EDC3BF934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38" name="Picture 37" descr="A close-up of a logo&#10;&#10;Description automatically generated">
            <a:extLst>
              <a:ext uri="{FF2B5EF4-FFF2-40B4-BE49-F238E27FC236}">
                <a16:creationId xmlns:a16="http://schemas.microsoft.com/office/drawing/2014/main" id="{C3407D18-90CA-7539-26DA-D4B8CA97F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7F76E62-C833-0B6F-8A42-39AB0B07DF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66A383-BC35-E878-1160-79EAF4A19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10" y="1018328"/>
            <a:ext cx="9185892" cy="5794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426D74-C636-EA90-D02D-59E49487C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64" y="2696170"/>
            <a:ext cx="4157436" cy="31743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CE624A-D54C-08E9-829D-72E9EDED3561}"/>
              </a:ext>
            </a:extLst>
          </p:cNvPr>
          <p:cNvSpPr txBox="1"/>
          <p:nvPr/>
        </p:nvSpPr>
        <p:spPr>
          <a:xfrm>
            <a:off x="9565013" y="1126510"/>
            <a:ext cx="2569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More systematic verifications of branching ratio, </a:t>
            </a:r>
            <a:r>
              <a:rPr lang="en-US" sz="2400" dirty="0" err="1"/>
              <a:t>scaterring</a:t>
            </a:r>
            <a:r>
              <a:rPr lang="en-US" sz="2400" dirty="0"/>
              <a:t> rate, etc.</a:t>
            </a:r>
          </a:p>
        </p:txBody>
      </p:sp>
    </p:spTree>
    <p:extLst>
      <p:ext uri="{BB962C8B-B14F-4D97-AF65-F5344CB8AC3E}">
        <p14:creationId xmlns:p14="http://schemas.microsoft.com/office/powerpoint/2010/main" val="302536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22C26-68CC-CC22-D303-EABD0A7CC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299A47-055E-3257-EB1D-E394069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3" y="72675"/>
            <a:ext cx="9943722" cy="911948"/>
          </a:xfrm>
        </p:spPr>
        <p:txBody>
          <a:bodyPr>
            <a:noAutofit/>
          </a:bodyPr>
          <a:lstStyle/>
          <a:p>
            <a:r>
              <a:rPr lang="en-US" sz="3200" dirty="0" err="1"/>
              <a:t>QuEST</a:t>
            </a:r>
            <a:r>
              <a:rPr lang="en-US" sz="3200" dirty="0"/>
              <a:t> Lab Has Demonstrated Steady Progress Towards Efficient Single </a:t>
            </a:r>
            <a:r>
              <a:rPr lang="en-US" sz="3200" dirty="0" err="1"/>
              <a:t>ThO</a:t>
            </a:r>
            <a:r>
              <a:rPr lang="en-US" sz="3200" dirty="0"/>
              <a:t> Molecule Detection Via Photon-Cycling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F1BED-253A-F105-948E-9738E2CB8C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38" name="Picture 37" descr="A close-up of a logo&#10;&#10;Description automatically generated">
            <a:extLst>
              <a:ext uri="{FF2B5EF4-FFF2-40B4-BE49-F238E27FC236}">
                <a16:creationId xmlns:a16="http://schemas.microsoft.com/office/drawing/2014/main" id="{FE5222FB-0459-A1A1-7E50-233FD2A20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E0A76A1-B752-4AC7-A86D-C1D4E82138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A4B60B-B4E6-F027-6E7D-891BBFF57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9149"/>
          <a:stretch>
            <a:fillRect/>
          </a:stretch>
        </p:blipFill>
        <p:spPr>
          <a:xfrm>
            <a:off x="284310" y="1018329"/>
            <a:ext cx="9185892" cy="2946632"/>
          </a:xfrm>
          <a:prstGeom prst="rect">
            <a:avLst/>
          </a:prstGeom>
        </p:spPr>
      </p:pic>
      <p:pic>
        <p:nvPicPr>
          <p:cNvPr id="4" name="Shape 6" title="cycling_and_cycle.png">
            <a:extLst>
              <a:ext uri="{FF2B5EF4-FFF2-40B4-BE49-F238E27FC236}">
                <a16:creationId xmlns:a16="http://schemas.microsoft.com/office/drawing/2014/main" id="{499881C8-D763-9D98-1513-E5E93E65F8B0}"/>
              </a:ext>
            </a:extLst>
          </p:cNvPr>
          <p:cNvPicPr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7815" y="3331029"/>
            <a:ext cx="4604801" cy="3526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9D949-B21E-0449-3B06-91A18CDD867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6444"/>
          <a:stretch>
            <a:fillRect/>
          </a:stretch>
        </p:blipFill>
        <p:spPr>
          <a:xfrm>
            <a:off x="4732616" y="3964961"/>
            <a:ext cx="7447372" cy="1759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226676-DA82-7F4E-2BA8-6E7DA6AC63FC}"/>
              </a:ext>
            </a:extLst>
          </p:cNvPr>
          <p:cNvSpPr txBox="1"/>
          <p:nvPr/>
        </p:nvSpPr>
        <p:spPr>
          <a:xfrm>
            <a:off x="5736860" y="5735699"/>
            <a:ext cx="4838491" cy="10772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Towards First Laser Cooling of Radioactive Molecules!</a:t>
            </a:r>
          </a:p>
        </p:txBody>
      </p:sp>
    </p:spTree>
    <p:extLst>
      <p:ext uri="{BB962C8B-B14F-4D97-AF65-F5344CB8AC3E}">
        <p14:creationId xmlns:p14="http://schemas.microsoft.com/office/powerpoint/2010/main" val="349838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69095"/>
            <a:ext cx="11988800" cy="911948"/>
          </a:xfrm>
        </p:spPr>
        <p:txBody>
          <a:bodyPr>
            <a:normAutofit fontScale="90000"/>
          </a:bodyPr>
          <a:lstStyle/>
          <a:p>
            <a:r>
              <a:rPr lang="en-US" dirty="0"/>
              <a:t>Ultracold radioactive polar molecules are a more sensitive platform to Beyond Standard Model (BSM) physics</a:t>
            </a: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646083" y="1222815"/>
            <a:ext cx="10648007" cy="2516925"/>
            <a:chOff x="390668" y="1208306"/>
            <a:chExt cx="11856101" cy="2802488"/>
          </a:xfrm>
        </p:grpSpPr>
        <p:grpSp>
          <p:nvGrpSpPr>
            <p:cNvPr id="12" name="Group 11"/>
            <p:cNvGrpSpPr/>
            <p:nvPr/>
          </p:nvGrpSpPr>
          <p:grpSpPr>
            <a:xfrm>
              <a:off x="457068" y="1517249"/>
              <a:ext cx="3281302" cy="2022944"/>
              <a:chOff x="458892" y="2989442"/>
              <a:chExt cx="3281302" cy="2022944"/>
            </a:xfrm>
          </p:grpSpPr>
          <p:sp>
            <p:nvSpPr>
              <p:cNvPr id="45" name="Triangle 14">
                <a:extLst>
                  <a:ext uri="{FF2B5EF4-FFF2-40B4-BE49-F238E27FC236}">
                    <a16:creationId xmlns:a16="http://schemas.microsoft.com/office/drawing/2014/main" id="{36BCF4D6-8667-374F-F7DC-753BB81CA5AD}"/>
                  </a:ext>
                </a:extLst>
              </p:cNvPr>
              <p:cNvSpPr/>
              <p:nvPr/>
            </p:nvSpPr>
            <p:spPr>
              <a:xfrm rot="5400000">
                <a:off x="701608" y="2765706"/>
                <a:ext cx="2003964" cy="248939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1F952A9-7110-3F0A-8349-9250F8BD9FEF}"/>
                  </a:ext>
                </a:extLst>
              </p:cNvPr>
              <p:cNvSpPr txBox="1"/>
              <p:nvPr/>
            </p:nvSpPr>
            <p:spPr>
              <a:xfrm rot="1289777">
                <a:off x="619636" y="2989442"/>
                <a:ext cx="2496687" cy="4608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Palatino" pitchFamily="2" charset="77"/>
                    <a:ea typeface="Palatino" pitchFamily="2" charset="77"/>
                  </a:rPr>
                  <a:t>Molecular E-field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2322B0B1-0F91-16D8-9260-1D667BC6E4B1}"/>
                      </a:ext>
                    </a:extLst>
                  </p:cNvPr>
                  <p:cNvSpPr txBox="1"/>
                  <p:nvPr/>
                </p:nvSpPr>
                <p:spPr>
                  <a:xfrm>
                    <a:off x="839835" y="4088753"/>
                    <a:ext cx="822978" cy="5027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ℰ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int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2322B0B1-0F91-16D8-9260-1D667BC6E4B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9835" y="4088753"/>
                    <a:ext cx="822978" cy="502741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6ECE5A7-8184-66F3-05B3-4B87A6C149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943" y="3821936"/>
                <a:ext cx="55725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42A584AB-35E9-4AA7-B7FB-B92ED2FB0722}"/>
                      </a:ext>
                    </a:extLst>
                  </p:cNvPr>
                  <p:cNvSpPr txBox="1"/>
                  <p:nvPr/>
                </p:nvSpPr>
                <p:spPr>
                  <a:xfrm>
                    <a:off x="885640" y="3315251"/>
                    <a:ext cx="857890" cy="5027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ℰ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ext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42A584AB-35E9-4AA7-B7FB-B92ED2FB07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5640" y="3315251"/>
                    <a:ext cx="857890" cy="50274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8A3DBED4-79C7-6F36-BA0F-2281D7EC6A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34611" y="4010404"/>
                <a:ext cx="805583" cy="151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DCB635F-1919-F17F-F069-0CF754B4DF01}"/>
                  </a:ext>
                </a:extLst>
              </p:cNvPr>
              <p:cNvSpPr/>
              <p:nvPr/>
            </p:nvSpPr>
            <p:spPr>
              <a:xfrm>
                <a:off x="2779666" y="3914378"/>
                <a:ext cx="186705" cy="18670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AB57FC5-E81F-9768-02EA-48BC34A87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586855" y="2324575"/>
              <a:ext cx="1509040" cy="565890"/>
            </a:xfrm>
            <a:prstGeom prst="rect">
              <a:avLst/>
            </a:prstGeom>
          </p:spPr>
        </p:pic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CBBA178F-C375-6E23-02FD-73C34D2FDD2C}"/>
                </a:ext>
              </a:extLst>
            </p:cNvPr>
            <p:cNvCxnSpPr/>
            <p:nvPr/>
          </p:nvCxnSpPr>
          <p:spPr>
            <a:xfrm>
              <a:off x="904209" y="2592153"/>
              <a:ext cx="996515" cy="904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3652125" y="1461812"/>
              <a:ext cx="3409200" cy="2530669"/>
              <a:chOff x="3653949" y="2934005"/>
              <a:chExt cx="3409200" cy="2530669"/>
            </a:xfrm>
          </p:grpSpPr>
          <p:sp>
            <p:nvSpPr>
              <p:cNvPr id="43" name="Triangle 12">
                <a:extLst>
                  <a:ext uri="{FF2B5EF4-FFF2-40B4-BE49-F238E27FC236}">
                    <a16:creationId xmlns:a16="http://schemas.microsoft.com/office/drawing/2014/main" id="{5CCA7FB9-BB94-7256-D1B2-581AB61688A5}"/>
                  </a:ext>
                </a:extLst>
              </p:cNvPr>
              <p:cNvSpPr/>
              <p:nvPr/>
            </p:nvSpPr>
            <p:spPr>
              <a:xfrm rot="5400000">
                <a:off x="3995072" y="2767221"/>
                <a:ext cx="2006994" cy="248939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A6399A3-B0CF-FF37-1F74-0F56500AFABF}"/>
                  </a:ext>
                </a:extLst>
              </p:cNvPr>
              <p:cNvSpPr txBox="1"/>
              <p:nvPr/>
            </p:nvSpPr>
            <p:spPr>
              <a:xfrm rot="1260000">
                <a:off x="4216346" y="2934005"/>
                <a:ext cx="1905354" cy="4608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Palatino" pitchFamily="2" charset="77"/>
                    <a:ea typeface="Palatino" pitchFamily="2" charset="77"/>
                  </a:rPr>
                  <a:t>Heavy atoms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3FE55A11-C4AB-1DBC-CF3E-46FA471F8E77}"/>
                      </a:ext>
                    </a:extLst>
                  </p:cNvPr>
                  <p:cNvSpPr txBox="1"/>
                  <p:nvPr/>
                </p:nvSpPr>
                <p:spPr>
                  <a:xfrm>
                    <a:off x="4464404" y="4996234"/>
                    <a:ext cx="631743" cy="46844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p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oMath>
                      </m:oMathPara>
                    </a14:m>
                    <a:endParaRPr lang="en-US" sz="1600" b="1" dirty="0">
                      <a:latin typeface="Palatino" pitchFamily="2" charset="77"/>
                      <a:ea typeface="Palatino" pitchFamily="2" charset="77"/>
                    </a:endParaRPr>
                  </a:p>
                </p:txBody>
              </p:sp>
            </mc:Choice>
            <mc:Fallback xmlns="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3FE55A11-C4AB-1DBC-CF3E-46FA471F8E7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4404" y="4996234"/>
                    <a:ext cx="631743" cy="46844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E5CABBA-D2A7-F290-1B53-A563041171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62060" y="3223460"/>
                <a:ext cx="1643001" cy="1643001"/>
              </a:xfrm>
              <a:prstGeom prst="rect">
                <a:avLst/>
              </a:prstGeom>
            </p:spPr>
          </p:pic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3856E11A-763F-CB1D-E810-1BA0DDF1AE0C}"/>
                  </a:ext>
                </a:extLst>
              </p:cNvPr>
              <p:cNvCxnSpPr>
                <a:cxnSpLocks/>
                <a:endCxn id="40" idx="3"/>
              </p:cNvCxnSpPr>
              <p:nvPr/>
            </p:nvCxnSpPr>
            <p:spPr>
              <a:xfrm>
                <a:off x="6195359" y="4010404"/>
                <a:ext cx="867790" cy="151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B850133C-15DD-CDEB-6E8D-9AD1AB4D914A}"/>
                  </a:ext>
                </a:extLst>
              </p:cNvPr>
              <p:cNvSpPr/>
              <p:nvPr/>
            </p:nvSpPr>
            <p:spPr>
              <a:xfrm>
                <a:off x="3653949" y="3917051"/>
                <a:ext cx="186705" cy="18670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CDB7245A-4F57-E982-042A-366E2158DB2F}"/>
                  </a:ext>
                </a:extLst>
              </p:cNvPr>
              <p:cNvSpPr/>
              <p:nvPr/>
            </p:nvSpPr>
            <p:spPr>
              <a:xfrm>
                <a:off x="6074504" y="3914378"/>
                <a:ext cx="186705" cy="18670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6961015" y="1536229"/>
              <a:ext cx="3283519" cy="2474565"/>
              <a:chOff x="6962839" y="3008422"/>
              <a:chExt cx="3283519" cy="2474565"/>
            </a:xfrm>
          </p:grpSpPr>
          <p:sp>
            <p:nvSpPr>
              <p:cNvPr id="40" name="Triangle 9">
                <a:extLst>
                  <a:ext uri="{FF2B5EF4-FFF2-40B4-BE49-F238E27FC236}">
                    <a16:creationId xmlns:a16="http://schemas.microsoft.com/office/drawing/2014/main" id="{C7FD7657-C380-B331-182A-A0CE32C84856}"/>
                  </a:ext>
                </a:extLst>
              </p:cNvPr>
              <p:cNvSpPr/>
              <p:nvPr/>
            </p:nvSpPr>
            <p:spPr>
              <a:xfrm rot="5400000">
                <a:off x="7304350" y="2767221"/>
                <a:ext cx="2006994" cy="248939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4">
                <a:extLst>
                  <a:ext uri="{FF2B5EF4-FFF2-40B4-BE49-F238E27FC236}">
                    <a16:creationId xmlns:a16="http://schemas.microsoft.com/office/drawing/2014/main" id="{A34D26C7-20C0-1461-3D81-343A1CC8F8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3750" b="98125" l="3571" r="98120">
                            <a14:foregroundMark x1="45489" y1="4375" x2="45301" y2="10417"/>
                            <a14:foregroundMark x1="42669" y1="4583" x2="46617" y2="3958"/>
                            <a14:foregroundMark x1="41917" y1="4583" x2="34774" y2="6667"/>
                            <a14:foregroundMark x1="34774" y1="6667" x2="40038" y2="4583"/>
                            <a14:foregroundMark x1="33647" y1="7500" x2="16165" y2="22292"/>
                            <a14:foregroundMark x1="16165" y1="22292" x2="7707" y2="35417"/>
                            <a14:foregroundMark x1="7707" y1="35417" x2="20489" y2="20417"/>
                            <a14:foregroundMark x1="20489" y1="20417" x2="38346" y2="9583"/>
                            <a14:foregroundMark x1="38346" y1="9583" x2="33271" y2="7917"/>
                            <a14:foregroundMark x1="11090" y1="27500" x2="4323" y2="41667"/>
                            <a14:foregroundMark x1="4323" y1="41667" x2="3383" y2="49792"/>
                            <a14:foregroundMark x1="3383" y1="49792" x2="7519" y2="66250"/>
                            <a14:foregroundMark x1="7519" y1="66250" x2="15789" y2="80208"/>
                            <a14:foregroundMark x1="15789" y1="80208" x2="35150" y2="95417"/>
                            <a14:foregroundMark x1="42024" y1="97956" x2="42260" y2="98043"/>
                            <a14:foregroundMark x1="35150" y1="95417" x2="37948" y2="96450"/>
                            <a14:foregroundMark x1="42837" y1="95078" x2="43797" y2="86875"/>
                            <a14:foregroundMark x1="42561" y1="97442" x2="42609" y2="97029"/>
                            <a14:foregroundMark x1="43797" y1="86875" x2="43233" y2="85625"/>
                            <a14:foregroundMark x1="89098" y1="27917" x2="97180" y2="41042"/>
                            <a14:foregroundMark x1="97180" y1="41042" x2="98496" y2="49792"/>
                            <a14:foregroundMark x1="98496" y1="49792" x2="95578" y2="64526"/>
                            <a14:foregroundMark x1="90421" y1="72198" x2="84211" y2="40417"/>
                            <a14:foregroundMark x1="84211" y1="40417" x2="86090" y2="31667"/>
                            <a14:foregroundMark x1="86090" y1="31667" x2="87970" y2="28542"/>
                            <a14:foregroundMark x1="94925" y1="39792" x2="96241" y2="57708"/>
                            <a14:foregroundMark x1="96241" y1="57708" x2="90602" y2="49167"/>
                            <a14:foregroundMark x1="90602" y1="49167" x2="90977" y2="43125"/>
                            <a14:foregroundMark x1="4323" y1="42083" x2="3947" y2="56458"/>
                            <a14:foregroundMark x1="94361" y1="40208" x2="94737" y2="56667"/>
                            <a14:foregroundMark x1="97932" y1="47708" x2="98120" y2="53750"/>
                            <a14:backgroundMark x1="42105" y1="98750" x2="38346" y2="97292"/>
                            <a14:backgroundMark x1="41541" y1="98542" x2="41541" y2="98542"/>
                            <a14:backgroundMark x1="41541" y1="98542" x2="41541" y2="98542"/>
                            <a14:backgroundMark x1="42857" y1="98958" x2="42669" y2="98333"/>
                            <a14:backgroundMark x1="40602" y1="97917" x2="41917" y2="98125"/>
                            <a14:backgroundMark x1="43233" y1="98958" x2="42481" y2="98542"/>
                            <a14:backgroundMark x1="90414" y1="74583" x2="95113" y2="68542"/>
                            <a14:backgroundMark x1="95113" y1="68542" x2="95865" y2="66250"/>
                            <a14:backgroundMark x1="94361" y1="68542" x2="95865" y2="66250"/>
                            <a14:backgroundMark x1="88722" y1="76250" x2="95865" y2="656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7136124" y="3423642"/>
                <a:ext cx="1281466" cy="11562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F2F1390-48B0-0BBB-3EE8-49D1580908CD}"/>
                  </a:ext>
                </a:extLst>
              </p:cNvPr>
              <p:cNvSpPr txBox="1"/>
              <p:nvPr/>
            </p:nvSpPr>
            <p:spPr>
              <a:xfrm rot="1330309">
                <a:off x="7192812" y="3082107"/>
                <a:ext cx="2675091" cy="4608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Palatino" pitchFamily="2" charset="77"/>
                    <a:ea typeface="Palatino" pitchFamily="2" charset="77"/>
                  </a:rPr>
                  <a:t>Pear-shaped nuclei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2C989549-4067-6FAA-BD0A-82AC51916EEB}"/>
                      </a:ext>
                    </a:extLst>
                  </p:cNvPr>
                  <p:cNvSpPr txBox="1"/>
                  <p:nvPr/>
                </p:nvSpPr>
                <p:spPr>
                  <a:xfrm>
                    <a:off x="8217143" y="4591494"/>
                    <a:ext cx="968475" cy="8914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  <m:sup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sz="1600" b="1" i="0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  <m:t>±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n-US" sz="1600" b="1" dirty="0">
                      <a:latin typeface="Palatino" pitchFamily="2" charset="77"/>
                      <a:ea typeface="Palatino" pitchFamily="2" charset="77"/>
                    </a:endParaRPr>
                  </a:p>
                </p:txBody>
              </p:sp>
            </mc:Choice>
            <mc:Fallback xmlns="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2C989549-4067-6FAA-BD0A-82AC51916EE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17143" y="4591494"/>
                    <a:ext cx="968475" cy="891493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C492728A-0939-9F34-C67D-5CCB19AB86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94582" y="4011919"/>
                <a:ext cx="65177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8FA35F1-8E56-D0FF-83F1-22E3487AAE0C}"/>
                  </a:ext>
                </a:extLst>
              </p:cNvPr>
              <p:cNvSpPr/>
              <p:nvPr/>
            </p:nvSpPr>
            <p:spPr>
              <a:xfrm>
                <a:off x="6962839" y="3914378"/>
                <a:ext cx="186705" cy="18670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2F05F0-C9EE-98A7-327D-3B0FF5C6398E}"/>
                </a:ext>
              </a:extLst>
            </p:cNvPr>
            <p:cNvSpPr txBox="1"/>
            <p:nvPr/>
          </p:nvSpPr>
          <p:spPr>
            <a:xfrm>
              <a:off x="10340514" y="2007377"/>
              <a:ext cx="1906255" cy="925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Many orders of magnitude enhancement!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390668" y="3524041"/>
                  <a:ext cx="2004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latin typeface="Cambria Math" panose="02040503050406030204" pitchFamily="18" charset="0"/>
                          </a:rPr>
                          <m:t>orbital</m:t>
                        </m:r>
                        <m:r>
                          <m:rPr>
                            <m:nor/>
                          </m:rPr>
                          <a:rPr lang="en-US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1" i="0" smtClean="0">
                            <a:latin typeface="Cambria Math" panose="02040503050406030204" pitchFamily="18" charset="0"/>
                          </a:rPr>
                          <m:t>mixing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668" y="3524041"/>
                  <a:ext cx="2004075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8136" b="-2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/>
            <p:cNvSpPr/>
            <p:nvPr/>
          </p:nvSpPr>
          <p:spPr>
            <a:xfrm>
              <a:off x="8353137" y="1208306"/>
              <a:ext cx="1765598" cy="445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baseline="30000" dirty="0">
                  <a:latin typeface="Cambria" panose="02040503050406030204" pitchFamily="18" charset="0"/>
                  <a:ea typeface="Cambria" panose="02040503050406030204" pitchFamily="18" charset="0"/>
                </a:rPr>
                <a:t>225</a:t>
              </a:r>
              <a:r>
                <a:rPr lang="en-US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Ra, </a:t>
              </a:r>
              <a:r>
                <a:rPr lang="en-US" sz="2000" b="1" baseline="30000" dirty="0">
                  <a:latin typeface="Cambria" panose="02040503050406030204" pitchFamily="18" charset="0"/>
                  <a:ea typeface="Cambria" panose="02040503050406030204" pitchFamily="18" charset="0"/>
                </a:rPr>
                <a:t>227</a:t>
              </a:r>
              <a:r>
                <a:rPr lang="en-US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Th</a:t>
              </a:r>
              <a:r>
                <a:rPr lang="en-US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endParaRPr lang="en-US" sz="2000" dirty="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9361025" y="1126101"/>
            <a:ext cx="2811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6430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from FRIB Isotope Harvesting Program!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D6E16D-BBD4-1839-69BA-911329414516}"/>
              </a:ext>
            </a:extLst>
          </p:cNvPr>
          <p:cNvSpPr txBox="1"/>
          <p:nvPr/>
        </p:nvSpPr>
        <p:spPr>
          <a:xfrm>
            <a:off x="12682268" y="925991"/>
            <a:ext cx="314725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We have already heard from some talks</a:t>
            </a: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Piggybacking from previous talks, molecules enhance experimental signal for Schiff moment and EDM measurements. </a:t>
            </a: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Further enhancements for molecules with heavy radioactive species.</a:t>
            </a: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142C6E4-FB31-6286-F192-0B12089EA6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Slide </a:t>
            </a:r>
            <a:fld id="{CF988859-7953-4624-98C4-717249B46A1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9D45C7-7D5E-C1CC-FB94-6709077BBEA7}"/>
              </a:ext>
            </a:extLst>
          </p:cNvPr>
          <p:cNvGrpSpPr>
            <a:grpSpLocks noChangeAspect="1"/>
          </p:cNvGrpSpPr>
          <p:nvPr/>
        </p:nvGrpSpPr>
        <p:grpSpPr>
          <a:xfrm>
            <a:off x="953298" y="3799633"/>
            <a:ext cx="3509772" cy="2921993"/>
            <a:chOff x="-24084" y="2607317"/>
            <a:chExt cx="2269416" cy="18893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55B836E8-0745-5E51-E77A-FF6039EA089E}"/>
                    </a:ext>
                  </a:extLst>
                </p:cNvPr>
                <p:cNvSpPr/>
                <p:nvPr/>
              </p:nvSpPr>
              <p:spPr>
                <a:xfrm>
                  <a:off x="-24084" y="4237965"/>
                  <a:ext cx="2269416" cy="25871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 b="1" dirty="0">
                      <a:latin typeface="Palatino" pitchFamily="2" charset="77"/>
                      <a:ea typeface="Palatino" pitchFamily="2" charset="77"/>
                    </a:rPr>
                    <a:t>S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  <a:ea typeface="Palatino" pitchFamily="2" charset="77"/>
                        </a:rPr>
                        <m:t>𝐥𝐨𝐰𝐞𝐫</m:t>
                      </m:r>
                      <m:r>
                        <a:rPr lang="en-US" sz="2000" b="1">
                          <a:latin typeface="Cambria Math" panose="02040503050406030204" pitchFamily="18" charset="0"/>
                          <a:ea typeface="Palatino" pitchFamily="2" charset="77"/>
                        </a:rPr>
                        <m:t>→</m:t>
                      </m:r>
                    </m:oMath>
                  </a14:m>
                  <a:r>
                    <a:rPr lang="en-US" sz="2000" b="1" dirty="0">
                      <a:latin typeface="Palatino" pitchFamily="2" charset="77"/>
                      <a:ea typeface="Palatino" pitchFamily="2" charset="77"/>
                    </a:rPr>
                    <a:t> longer </a:t>
                  </a:r>
                  <a14:m>
                    <m:oMath xmlns:m="http://schemas.openxmlformats.org/officeDocument/2006/math">
                      <m:r>
                        <a:rPr lang="en-US" sz="2000" b="1">
                          <a:latin typeface="Cambria Math" panose="02040503050406030204" pitchFamily="18" charset="0"/>
                          <a:ea typeface="Palatino" pitchFamily="2" charset="77"/>
                        </a:rPr>
                        <m:t>𝜏</m:t>
                      </m:r>
                    </m:oMath>
                  </a14:m>
                  <a:r>
                    <a:rPr lang="en-US" sz="2000" b="1" dirty="0">
                      <a:latin typeface="Palatino" pitchFamily="2" charset="77"/>
                      <a:ea typeface="Palatino" pitchFamily="2" charset="77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D0AFB9AB-7781-0245-0E50-A0D8C4C0A0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4084" y="4237965"/>
                  <a:ext cx="2269416" cy="258711"/>
                </a:xfrm>
                <a:prstGeom prst="rect">
                  <a:avLst/>
                </a:prstGeom>
                <a:blipFill>
                  <a:blip r:embed="rId17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3C34D0-E677-63B0-F919-E11E39BAAC9E}"/>
                </a:ext>
              </a:extLst>
            </p:cNvPr>
            <p:cNvGrpSpPr/>
            <p:nvPr/>
          </p:nvGrpSpPr>
          <p:grpSpPr>
            <a:xfrm>
              <a:off x="444778" y="2607317"/>
              <a:ext cx="1729287" cy="1598139"/>
              <a:chOff x="1612328" y="5100943"/>
              <a:chExt cx="1729287" cy="1598139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FFD892B-3834-405F-3015-195E40F23D7A}"/>
                  </a:ext>
                </a:extLst>
              </p:cNvPr>
              <p:cNvGrpSpPr/>
              <p:nvPr/>
            </p:nvGrpSpPr>
            <p:grpSpPr>
              <a:xfrm>
                <a:off x="1612328" y="5100943"/>
                <a:ext cx="1651384" cy="1598139"/>
                <a:chOff x="1712768" y="5100943"/>
                <a:chExt cx="1651384" cy="1598139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8AFEC2C-DA01-48BF-0B8F-ED09D05809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12768" y="5133452"/>
                  <a:ext cx="1568118" cy="1565630"/>
                </a:xfrm>
                <a:prstGeom prst="rect">
                  <a:avLst/>
                </a:prstGeom>
              </p:spPr>
            </p:pic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39002C1-969D-854A-CD8D-6A1C1A7C8D7D}"/>
                    </a:ext>
                  </a:extLst>
                </p:cNvPr>
                <p:cNvSpPr/>
                <p:nvPr/>
              </p:nvSpPr>
              <p:spPr>
                <a:xfrm>
                  <a:off x="2722222" y="5100943"/>
                  <a:ext cx="641930" cy="44293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0A2A2961-F936-7CBE-2E0E-E99385614189}"/>
                      </a:ext>
                    </a:extLst>
                  </p:cNvPr>
                  <p:cNvSpPr/>
                  <p:nvPr/>
                </p:nvSpPr>
                <p:spPr>
                  <a:xfrm>
                    <a:off x="2577673" y="5484188"/>
                    <a:ext cx="763942" cy="39822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den>
                        </m:f>
                      </m:oMath>
                    </a14:m>
                    <a:r>
                      <a:rPr lang="en-US" sz="2400" b="1" dirty="0">
                        <a:latin typeface="Cambria Math" panose="02040503050406030204" pitchFamily="18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0A2A2961-F936-7CBE-2E0E-E9938561418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77673" y="5484188"/>
                    <a:ext cx="763942" cy="39822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C46DB76-A250-DFE4-403B-934C57E0B2E5}"/>
              </a:ext>
            </a:extLst>
          </p:cNvPr>
          <p:cNvGrpSpPr>
            <a:grpSpLocks noChangeAspect="1"/>
          </p:cNvGrpSpPr>
          <p:nvPr/>
        </p:nvGrpSpPr>
        <p:grpSpPr>
          <a:xfrm>
            <a:off x="5527696" y="3848569"/>
            <a:ext cx="6449420" cy="2816433"/>
            <a:chOff x="7031973" y="2148681"/>
            <a:chExt cx="4422348" cy="19312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9C9823-1440-BF58-576A-082658E60601}"/>
                </a:ext>
              </a:extLst>
            </p:cNvPr>
            <p:cNvSpPr/>
            <p:nvPr/>
          </p:nvSpPr>
          <p:spPr>
            <a:xfrm>
              <a:off x="9793403" y="2311562"/>
              <a:ext cx="1660918" cy="485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atin typeface="Palatino" pitchFamily="2" charset="77"/>
                  <a:ea typeface="Palatino" pitchFamily="2" charset="77"/>
                </a:rPr>
                <a:t>Approach Heisenberg limit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EB05578-A7D2-93C7-FB41-4D55BE90889E}"/>
                </a:ext>
              </a:extLst>
            </p:cNvPr>
            <p:cNvSpPr/>
            <p:nvPr/>
          </p:nvSpPr>
          <p:spPr>
            <a:xfrm rot="16200000">
              <a:off x="6432264" y="3162712"/>
              <a:ext cx="1410460" cy="2110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Arial Narrow" panose="020B0606020202030204" pitchFamily="34" charset="0"/>
                </a:rPr>
                <a:t>Adapted from (Gross, 2012) 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F8ABF35-6B2E-92C7-DB1F-87D1F4DAA45D}"/>
                </a:ext>
              </a:extLst>
            </p:cNvPr>
            <p:cNvGrpSpPr/>
            <p:nvPr/>
          </p:nvGrpSpPr>
          <p:grpSpPr>
            <a:xfrm>
              <a:off x="7436027" y="2148681"/>
              <a:ext cx="2262494" cy="1931220"/>
              <a:chOff x="5521535" y="3968998"/>
              <a:chExt cx="2262494" cy="193122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F5E0294-B917-F8B4-919E-083BBA9EF9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1535" y="3968998"/>
                <a:ext cx="1660917" cy="193122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DB9B92B6-74C2-BE57-30C2-044D0FF44485}"/>
                      </a:ext>
                    </a:extLst>
                  </p:cNvPr>
                  <p:cNvSpPr txBox="1"/>
                  <p:nvPr/>
                </p:nvSpPr>
                <p:spPr>
                  <a:xfrm>
                    <a:off x="6822152" y="4099832"/>
                    <a:ext cx="961877" cy="47414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𝜑</m:t>
                          </m:r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→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oMath>
                      </m:oMathPara>
                    </a14:m>
                    <a:endParaRPr lang="en-US" sz="2400" b="1" dirty="0"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DB9B92B6-74C2-BE57-30C2-044D0FF4448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22152" y="4099832"/>
                    <a:ext cx="961877" cy="47414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39204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582D4C-7A91-A147-0D60-57C62A18A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227,229</a:t>
            </a:r>
            <a:r>
              <a:rPr lang="en-US" dirty="0"/>
              <a:t>ThO As Quantum Sensor: Nuclear EDM Search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B044C8-0952-2C6A-C117-E3BC8B50A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456BA4-A5AA-55F9-1184-96BF75913932}"/>
              </a:ext>
            </a:extLst>
          </p:cNvPr>
          <p:cNvGrpSpPr/>
          <p:nvPr/>
        </p:nvGrpSpPr>
        <p:grpSpPr>
          <a:xfrm>
            <a:off x="597667" y="2035903"/>
            <a:ext cx="4276552" cy="2087949"/>
            <a:chOff x="1123503" y="2086735"/>
            <a:chExt cx="5503762" cy="25646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00DE67B-EA70-718A-F706-FEBFBA84B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3503" y="2086735"/>
              <a:ext cx="5503762" cy="205916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3970B1-2916-488C-DB71-26B0332751CC}"/>
                </a:ext>
              </a:extLst>
            </p:cNvPr>
            <p:cNvSpPr txBox="1"/>
            <p:nvPr/>
          </p:nvSpPr>
          <p:spPr>
            <a:xfrm>
              <a:off x="1529771" y="4278526"/>
              <a:ext cx="4229434" cy="3728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1371379" eaLnBrk="0" hangingPunct="0"/>
              <a:r>
                <a:rPr lang="en-US" sz="1200" dirty="0">
                  <a:cs typeface="Arial" panose="020B0604020202020204" pitchFamily="34" charset="0"/>
                </a:rPr>
                <a:t>Hammond </a:t>
              </a:r>
              <a:r>
                <a:rPr lang="en-US" sz="1200" i="1" dirty="0">
                  <a:cs typeface="Arial" panose="020B0604020202020204" pitchFamily="34" charset="0"/>
                </a:rPr>
                <a:t>et al</a:t>
              </a:r>
              <a:r>
                <a:rPr lang="en-US" sz="1200" dirty="0">
                  <a:cs typeface="Arial" panose="020B0604020202020204" pitchFamily="34" charset="0"/>
                </a:rPr>
                <a:t>., Phys. Rev. C </a:t>
              </a:r>
              <a:r>
                <a:rPr lang="en-US" sz="1200" b="1" dirty="0">
                  <a:cs typeface="Arial" panose="020B0604020202020204" pitchFamily="34" charset="0"/>
                </a:rPr>
                <a:t>65</a:t>
              </a:r>
              <a:r>
                <a:rPr lang="en-US" sz="1200" dirty="0">
                  <a:cs typeface="Arial" panose="020B0604020202020204" pitchFamily="34" charset="0"/>
                </a:rPr>
                <a:t> 064315 (2002)</a:t>
              </a:r>
            </a:p>
          </p:txBody>
        </p:sp>
      </p:grpSp>
      <p:pic>
        <p:nvPicPr>
          <p:cNvPr id="3076" name="Picture 4">
            <a:extLst>
              <a:ext uri="{FF2B5EF4-FFF2-40B4-BE49-F238E27FC236}">
                <a16:creationId xmlns:a16="http://schemas.microsoft.com/office/drawing/2014/main" id="{2D42884C-5779-620B-1D12-10869BC92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9CF6C0-DC62-8ADF-0ECE-9C690160A142}"/>
              </a:ext>
            </a:extLst>
          </p:cNvPr>
          <p:cNvSpPr txBox="1"/>
          <p:nvPr/>
        </p:nvSpPr>
        <p:spPr>
          <a:xfrm>
            <a:off x="2740639" y="980643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Octupole deformed</a:t>
            </a:r>
          </a:p>
        </p:txBody>
      </p:sp>
      <p:pic>
        <p:nvPicPr>
          <p:cNvPr id="6" name="Picture 5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46ADF6FA-9D93-5E57-585C-76A2D8D70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3925" y="2291277"/>
            <a:ext cx="1143000" cy="10127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7A0EAA5-C660-0E6D-D8E3-C1AE3355FF5F}"/>
              </a:ext>
            </a:extLst>
          </p:cNvPr>
          <p:cNvSpPr txBox="1"/>
          <p:nvPr/>
        </p:nvSpPr>
        <p:spPr>
          <a:xfrm>
            <a:off x="9108982" y="1002652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Spin 1/2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C9A4371B-803C-6E0A-2AD6-7506F11BC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982" y="1110225"/>
            <a:ext cx="3992912" cy="2661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65DD21-824E-E7BE-31B0-A92023765DB7}"/>
              </a:ext>
            </a:extLst>
          </p:cNvPr>
          <p:cNvSpPr txBox="1"/>
          <p:nvPr/>
        </p:nvSpPr>
        <p:spPr>
          <a:xfrm>
            <a:off x="5059607" y="3792744"/>
            <a:ext cx="325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J. Singh via Yuchen Cao </a:t>
            </a:r>
            <a:r>
              <a:rPr lang="en-US" sz="1200" i="1" dirty="0"/>
              <a:t>et al., </a:t>
            </a:r>
            <a:r>
              <a:rPr lang="en-US" sz="1200" dirty="0"/>
              <a:t>Phys. Rev. C </a:t>
            </a:r>
            <a:r>
              <a:rPr lang="en-US" sz="1200" b="1" dirty="0"/>
              <a:t>102</a:t>
            </a:r>
            <a:r>
              <a:rPr lang="en-US" sz="1200" dirty="0"/>
              <a:t>, 024311 (2020)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2A7-32E6-EE26-BCD3-B808A1350704}"/>
              </a:ext>
            </a:extLst>
          </p:cNvPr>
          <p:cNvGrpSpPr/>
          <p:nvPr/>
        </p:nvGrpSpPr>
        <p:grpSpPr>
          <a:xfrm>
            <a:off x="8553170" y="1326562"/>
            <a:ext cx="2590800" cy="2520398"/>
            <a:chOff x="8686800" y="1295400"/>
            <a:chExt cx="2590800" cy="252039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C35F836-AF58-2CCF-C58B-47AA68CC3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86800" y="1295400"/>
              <a:ext cx="2590800" cy="2520398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A804B0A-0589-D920-E137-412DB95F5572}"/>
                </a:ext>
              </a:extLst>
            </p:cNvPr>
            <p:cNvSpPr/>
            <p:nvPr/>
          </p:nvSpPr>
          <p:spPr>
            <a:xfrm>
              <a:off x="9982200" y="1828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BFD5DBF-9597-58D5-AD83-27CB558886E1}"/>
                </a:ext>
              </a:extLst>
            </p:cNvPr>
            <p:cNvSpPr/>
            <p:nvPr/>
          </p:nvSpPr>
          <p:spPr>
            <a:xfrm>
              <a:off x="9220200" y="3352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A17A7B8-BF89-547B-246B-F08CAF5FDC26}"/>
                </a:ext>
              </a:extLst>
            </p:cNvPr>
            <p:cNvSpPr/>
            <p:nvPr/>
          </p:nvSpPr>
          <p:spPr>
            <a:xfrm>
              <a:off x="9982200" y="3352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8321C06-CA10-DD63-99F3-B4BBA8851355}"/>
                </a:ext>
              </a:extLst>
            </p:cNvPr>
            <p:cNvSpPr/>
            <p:nvPr/>
          </p:nvSpPr>
          <p:spPr>
            <a:xfrm>
              <a:off x="87630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7B64B00-4893-2971-0D81-6E7545DF7888}"/>
                </a:ext>
              </a:extLst>
            </p:cNvPr>
            <p:cNvSpPr/>
            <p:nvPr/>
          </p:nvSpPr>
          <p:spPr>
            <a:xfrm>
              <a:off x="96012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38F59D8-6430-E045-C9BD-E38D904E82AE}"/>
                </a:ext>
              </a:extLst>
            </p:cNvPr>
            <p:cNvSpPr/>
            <p:nvPr/>
          </p:nvSpPr>
          <p:spPr>
            <a:xfrm>
              <a:off x="103632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800167C-FC70-5B39-5140-B7D8AF404B5A}"/>
                </a:ext>
              </a:extLst>
            </p:cNvPr>
            <p:cNvSpPr/>
            <p:nvPr/>
          </p:nvSpPr>
          <p:spPr>
            <a:xfrm>
              <a:off x="9220200" y="2590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7CB25EF-1BB7-8FA0-AEB8-275AD8EA389B}"/>
                </a:ext>
              </a:extLst>
            </p:cNvPr>
            <p:cNvSpPr/>
            <p:nvPr/>
          </p:nvSpPr>
          <p:spPr>
            <a:xfrm>
              <a:off x="9982200" y="2590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24D711A-31DD-34BF-469D-D8CA155D152F}"/>
                </a:ext>
              </a:extLst>
            </p:cNvPr>
            <p:cNvSpPr/>
            <p:nvPr/>
          </p:nvSpPr>
          <p:spPr>
            <a:xfrm>
              <a:off x="8839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D66E670-CB1C-4AFB-E612-E93DE1AFB13F}"/>
                </a:ext>
              </a:extLst>
            </p:cNvPr>
            <p:cNvSpPr/>
            <p:nvPr/>
          </p:nvSpPr>
          <p:spPr>
            <a:xfrm>
              <a:off x="9601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CBE4421-2A0C-6E21-B480-B54BE56E923C}"/>
                </a:ext>
              </a:extLst>
            </p:cNvPr>
            <p:cNvSpPr/>
            <p:nvPr/>
          </p:nvSpPr>
          <p:spPr>
            <a:xfrm>
              <a:off x="10363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C29F8AA-61CE-17C4-BD8D-E1696FA3562D}"/>
                </a:ext>
              </a:extLst>
            </p:cNvPr>
            <p:cNvSpPr/>
            <p:nvPr/>
          </p:nvSpPr>
          <p:spPr>
            <a:xfrm>
              <a:off x="10744200" y="1828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5578022-D016-6373-FC97-6EA030CF8086}"/>
                </a:ext>
              </a:extLst>
            </p:cNvPr>
            <p:cNvSpPr/>
            <p:nvPr/>
          </p:nvSpPr>
          <p:spPr>
            <a:xfrm>
              <a:off x="10363200" y="1447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4E4A4B0-287F-39AD-1663-85FBA1DE3C92}"/>
              </a:ext>
            </a:extLst>
          </p:cNvPr>
          <p:cNvSpPr/>
          <p:nvPr/>
        </p:nvSpPr>
        <p:spPr>
          <a:xfrm>
            <a:off x="11090182" y="1859962"/>
            <a:ext cx="3048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27DCB35-D43D-AC18-3396-93C50ACEAEDE}"/>
              </a:ext>
            </a:extLst>
          </p:cNvPr>
          <p:cNvSpPr/>
          <p:nvPr/>
        </p:nvSpPr>
        <p:spPr>
          <a:xfrm>
            <a:off x="11090182" y="2164762"/>
            <a:ext cx="304800" cy="228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0CACF50-0BEE-5100-106C-035D8CE37084}"/>
              </a:ext>
            </a:extLst>
          </p:cNvPr>
          <p:cNvSpPr/>
          <p:nvPr/>
        </p:nvSpPr>
        <p:spPr>
          <a:xfrm>
            <a:off x="11090182" y="1555162"/>
            <a:ext cx="304800" cy="2286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C4C34B9-400F-CDC3-2EE2-54242BCC2B24}"/>
              </a:ext>
            </a:extLst>
          </p:cNvPr>
          <p:cNvSpPr txBox="1"/>
          <p:nvPr/>
        </p:nvSpPr>
        <p:spPr>
          <a:xfrm>
            <a:off x="11394982" y="15214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= 1/2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309C092-35BA-47C0-8867-029B32A2DBB6}"/>
              </a:ext>
            </a:extLst>
          </p:cNvPr>
          <p:cNvSpPr txBox="1"/>
          <p:nvPr/>
        </p:nvSpPr>
        <p:spPr>
          <a:xfrm>
            <a:off x="11394982" y="18262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= 3/2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E5957D2-71A1-BB14-966A-EFEF4CC4D351}"/>
              </a:ext>
            </a:extLst>
          </p:cNvPr>
          <p:cNvSpPr txBox="1"/>
          <p:nvPr/>
        </p:nvSpPr>
        <p:spPr>
          <a:xfrm>
            <a:off x="11394982" y="21310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≥ 5/2</a:t>
            </a:r>
          </a:p>
        </p:txBody>
      </p:sp>
      <p:pic>
        <p:nvPicPr>
          <p:cNvPr id="10" name="Picture 9" descr="A person wearing glasses and a gray shirt&#10;&#10;AI-generated content may be incorrect.">
            <a:extLst>
              <a:ext uri="{FF2B5EF4-FFF2-40B4-BE49-F238E27FC236}">
                <a16:creationId xmlns:a16="http://schemas.microsoft.com/office/drawing/2014/main" id="{04FCE9D4-A4FA-7848-D6D6-0CAF2480BE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7774"/>
          <a:stretch>
            <a:fillRect/>
          </a:stretch>
        </p:blipFill>
        <p:spPr>
          <a:xfrm>
            <a:off x="46371" y="988327"/>
            <a:ext cx="967158" cy="9944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F54530-3DB8-3A38-F687-50553B47AB7E}"/>
              </a:ext>
            </a:extLst>
          </p:cNvPr>
          <p:cNvSpPr txBox="1"/>
          <p:nvPr/>
        </p:nvSpPr>
        <p:spPr>
          <a:xfrm>
            <a:off x="904594" y="1051941"/>
            <a:ext cx="2010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/>
              <a:t>Witek Nazarewicz</a:t>
            </a:r>
          </a:p>
          <a:p>
            <a:pPr algn="ctr">
              <a:buNone/>
            </a:pPr>
            <a:r>
              <a:rPr lang="en-US" sz="1200" dirty="0"/>
              <a:t>Phys. Lett. </a:t>
            </a:r>
            <a:r>
              <a:rPr lang="en-US" sz="1200" i="1" dirty="0"/>
              <a:t>B 224, 5 (1989) </a:t>
            </a:r>
            <a:endParaRPr lang="en-US" sz="10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E0E8EB-8194-9256-B501-2E69C9B2F432}"/>
              </a:ext>
            </a:extLst>
          </p:cNvPr>
          <p:cNvSpPr txBox="1"/>
          <p:nvPr/>
        </p:nvSpPr>
        <p:spPr>
          <a:xfrm>
            <a:off x="7814805" y="6252124"/>
            <a:ext cx="1419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Malbrunot-Ettenauer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2FF587-0996-8234-36AA-3933D60C274A}"/>
              </a:ext>
            </a:extLst>
          </p:cNvPr>
          <p:cNvSpPr txBox="1"/>
          <p:nvPr/>
        </p:nvSpPr>
        <p:spPr>
          <a:xfrm>
            <a:off x="8245009" y="4931744"/>
            <a:ext cx="1229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baseline="30000" dirty="0"/>
              <a:t>227</a:t>
            </a:r>
            <a:r>
              <a:rPr lang="en-US" sz="2000" b="1" dirty="0"/>
              <a:t>ThF</a:t>
            </a:r>
            <a:r>
              <a:rPr lang="en-US" sz="2000" b="1" baseline="30000" dirty="0"/>
              <a:t>+</a:t>
            </a:r>
            <a:endParaRPr lang="en-US" sz="2000" baseline="30000" dirty="0"/>
          </a:p>
        </p:txBody>
      </p:sp>
      <p:pic>
        <p:nvPicPr>
          <p:cNvPr id="26" name="Picture 25" descr="A person with glasses smiling&#10;&#10;AI-generated content may be incorrect.">
            <a:extLst>
              <a:ext uri="{FF2B5EF4-FFF2-40B4-BE49-F238E27FC236}">
                <a16:creationId xmlns:a16="http://schemas.microsoft.com/office/drawing/2014/main" id="{24649EEA-B460-A76D-9BA9-DB3399BB6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9350" y="5358354"/>
            <a:ext cx="670327" cy="893770"/>
          </a:xfrm>
          <a:prstGeom prst="rect">
            <a:avLst/>
          </a:prstGeom>
        </p:spPr>
      </p:pic>
      <p:pic>
        <p:nvPicPr>
          <p:cNvPr id="27" name="Picture 2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CD691200-EE16-2924-79D4-A865209970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1" b="15286"/>
          <a:stretch>
            <a:fillRect/>
          </a:stretch>
        </p:blipFill>
        <p:spPr>
          <a:xfrm>
            <a:off x="8896070" y="5655293"/>
            <a:ext cx="1211120" cy="4001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0A6F89-9E1F-72B2-C363-B46C78452F7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3519"/>
          <a:stretch>
            <a:fillRect/>
          </a:stretch>
        </p:blipFill>
        <p:spPr>
          <a:xfrm>
            <a:off x="2556013" y="5310312"/>
            <a:ext cx="806287" cy="89652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47F8BEF-AEC0-C8E0-D8BA-FB22701AF97D}"/>
              </a:ext>
            </a:extLst>
          </p:cNvPr>
          <p:cNvSpPr txBox="1"/>
          <p:nvPr/>
        </p:nvSpPr>
        <p:spPr>
          <a:xfrm>
            <a:off x="265829" y="4479904"/>
            <a:ext cx="57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Better machinery for theory calculation on Octupole Enhancement in </a:t>
            </a:r>
            <a:r>
              <a:rPr lang="en-US" sz="2000" baseline="30000" dirty="0"/>
              <a:t>229</a:t>
            </a:r>
            <a:r>
              <a:rPr lang="en-US" sz="2000" dirty="0"/>
              <a:t>Th is underway, and for </a:t>
            </a:r>
            <a:r>
              <a:rPr lang="en-US" sz="2000" baseline="30000" dirty="0"/>
              <a:t>227</a:t>
            </a:r>
            <a:r>
              <a:rPr lang="en-US" sz="2000" dirty="0"/>
              <a:t>Th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C57D22A-E9A4-ACFF-246F-9B8BAA9AE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950" y="5280175"/>
            <a:ext cx="806287" cy="956794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9F1B0CC4-5CBE-781E-C2B5-731BD6182759}"/>
              </a:ext>
            </a:extLst>
          </p:cNvPr>
          <p:cNvSpPr txBox="1"/>
          <p:nvPr/>
        </p:nvSpPr>
        <p:spPr>
          <a:xfrm>
            <a:off x="163487" y="6206832"/>
            <a:ext cx="14343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/>
              <a:t>Jonathan Engel</a:t>
            </a:r>
          </a:p>
          <a:p>
            <a:pPr algn="ctr">
              <a:buNone/>
            </a:pPr>
            <a:r>
              <a:rPr lang="en-US" sz="1600" dirty="0"/>
              <a:t>(UNC)</a:t>
            </a:r>
            <a:endParaRPr lang="en-US" sz="105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3A32942-66F2-2F48-7A7E-114193EFC1D0}"/>
              </a:ext>
            </a:extLst>
          </p:cNvPr>
          <p:cNvSpPr txBox="1"/>
          <p:nvPr/>
        </p:nvSpPr>
        <p:spPr>
          <a:xfrm>
            <a:off x="2294368" y="6206832"/>
            <a:ext cx="14343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 err="1"/>
              <a:t>Jiangming</a:t>
            </a:r>
            <a:r>
              <a:rPr lang="en-US" sz="1600" dirty="0"/>
              <a:t> Yao</a:t>
            </a:r>
          </a:p>
          <a:p>
            <a:pPr algn="ctr">
              <a:buNone/>
            </a:pPr>
            <a:r>
              <a:rPr lang="en-US" sz="1600" dirty="0"/>
              <a:t>(SYSU, China)</a:t>
            </a:r>
            <a:endParaRPr lang="en-US" sz="10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523163D-C9A4-AC70-170D-07EF13BD8901}"/>
              </a:ext>
            </a:extLst>
          </p:cNvPr>
          <p:cNvSpPr txBox="1"/>
          <p:nvPr/>
        </p:nvSpPr>
        <p:spPr>
          <a:xfrm>
            <a:off x="10432714" y="4923475"/>
            <a:ext cx="1229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baseline="30000" dirty="0"/>
              <a:t>229</a:t>
            </a:r>
            <a:r>
              <a:rPr lang="en-US" sz="2000" b="1" dirty="0"/>
              <a:t>ThF</a:t>
            </a:r>
            <a:r>
              <a:rPr lang="en-US" sz="2000" b="1" baseline="30000" dirty="0"/>
              <a:t>+</a:t>
            </a:r>
            <a:endParaRPr lang="en-US" sz="2000" baseline="300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638A1C-01B7-EBD9-CABE-69AC4AF8BCFC}"/>
              </a:ext>
            </a:extLst>
          </p:cNvPr>
          <p:cNvSpPr txBox="1"/>
          <p:nvPr/>
        </p:nvSpPr>
        <p:spPr>
          <a:xfrm>
            <a:off x="10289500" y="6286892"/>
            <a:ext cx="1419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Xing Fan</a:t>
            </a:r>
          </a:p>
        </p:txBody>
      </p:sp>
      <p:pic>
        <p:nvPicPr>
          <p:cNvPr id="60" name="図 6">
            <a:extLst>
              <a:ext uri="{FF2B5EF4-FFF2-40B4-BE49-F238E27FC236}">
                <a16:creationId xmlns:a16="http://schemas.microsoft.com/office/drawing/2014/main" id="{D8CB6CB2-79D7-9E0C-061A-78D0FFD2E17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6833" y="5445047"/>
            <a:ext cx="681002" cy="720383"/>
          </a:xfrm>
          <a:prstGeom prst="rect">
            <a:avLst/>
          </a:prstGeom>
        </p:spPr>
      </p:pic>
      <p:pic>
        <p:nvPicPr>
          <p:cNvPr id="56" name="Picture 55" descr="Prof. Xing Fan portrait">
            <a:extLst>
              <a:ext uri="{FF2B5EF4-FFF2-40B4-BE49-F238E27FC236}">
                <a16:creationId xmlns:a16="http://schemas.microsoft.com/office/drawing/2014/main" id="{268729D6-384D-C190-7966-2625A8A4964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b="10059"/>
          <a:stretch>
            <a:fillRect/>
          </a:stretch>
        </p:blipFill>
        <p:spPr>
          <a:xfrm>
            <a:off x="10570031" y="5379038"/>
            <a:ext cx="794987" cy="89377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546E807-FF8F-32E4-5FE0-814BAC248701}"/>
              </a:ext>
            </a:extLst>
          </p:cNvPr>
          <p:cNvSpPr txBox="1"/>
          <p:nvPr/>
        </p:nvSpPr>
        <p:spPr>
          <a:xfrm>
            <a:off x="7390510" y="4475059"/>
            <a:ext cx="45356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</a:t>
            </a:r>
            <a:r>
              <a:rPr lang="en-US" sz="2000" baseline="30000" dirty="0"/>
              <a:t>227,229</a:t>
            </a:r>
            <a:r>
              <a:rPr lang="en-US" sz="2000" dirty="0"/>
              <a:t>Th are also used in ion systems </a:t>
            </a:r>
          </a:p>
        </p:txBody>
      </p:sp>
    </p:spTree>
    <p:extLst>
      <p:ext uri="{BB962C8B-B14F-4D97-AF65-F5344CB8AC3E}">
        <p14:creationId xmlns:p14="http://schemas.microsoft.com/office/powerpoint/2010/main" val="417609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8" grpId="0"/>
      <p:bldP spid="53" grpId="0"/>
      <p:bldP spid="55" grpId="0"/>
      <p:bldP spid="57" grpId="0"/>
      <p:bldP spid="58" grpId="0"/>
      <p:bldP spid="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78C261-166A-2634-21E9-9D81766F63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52540" y="1069848"/>
            <a:ext cx="6868340" cy="4937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E60B58C-952D-520F-DDF3-01642F184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72675"/>
            <a:ext cx="11988800" cy="911948"/>
          </a:xfrm>
        </p:spPr>
        <p:txBody>
          <a:bodyPr>
            <a:normAutofit fontScale="90000"/>
          </a:bodyPr>
          <a:lstStyle/>
          <a:p>
            <a:r>
              <a:rPr lang="en-US" dirty="0"/>
              <a:t>Isotope Harvesting @ FRIB: </a:t>
            </a:r>
            <a:br>
              <a:rPr lang="en-US" dirty="0"/>
            </a:br>
            <a:r>
              <a:rPr lang="en-US" dirty="0"/>
              <a:t>Capable to Support Hadronic </a:t>
            </a:r>
            <a:r>
              <a:rPr lang="en-US" i="1" dirty="0"/>
              <a:t>CP</a:t>
            </a:r>
            <a:r>
              <a:rPr lang="en-US" dirty="0"/>
              <a:t>-Violation Test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80CA35B-B796-07A8-21DD-8F20393E9EA6}"/>
              </a:ext>
            </a:extLst>
          </p:cNvPr>
          <p:cNvSpPr/>
          <p:nvPr/>
        </p:nvSpPr>
        <p:spPr>
          <a:xfrm>
            <a:off x="7914678" y="1345752"/>
            <a:ext cx="609600" cy="304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0ECCE8-2A5A-97DA-FC17-092EC69AD65D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5195706" y="1528541"/>
            <a:ext cx="2718972" cy="389521"/>
          </a:xfrm>
          <a:prstGeom prst="straightConnector1">
            <a:avLst/>
          </a:prstGeom>
          <a:ln>
            <a:solidFill>
              <a:srgbClr val="C0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B7EE39-6C46-B5D7-B628-DD6F34908271}"/>
              </a:ext>
            </a:extLst>
          </p:cNvPr>
          <p:cNvGrpSpPr>
            <a:grpSpLocks noChangeAspect="1"/>
          </p:cNvGrpSpPr>
          <p:nvPr/>
        </p:nvGrpSpPr>
        <p:grpSpPr>
          <a:xfrm>
            <a:off x="1595751" y="1427424"/>
            <a:ext cx="3599955" cy="981276"/>
            <a:chOff x="8252652" y="4425191"/>
            <a:chExt cx="3870922" cy="1055136"/>
          </a:xfrm>
        </p:grpSpPr>
        <p:pic>
          <p:nvPicPr>
            <p:cNvPr id="16" name="Picture 15" descr="A close-up of a logo&#10;&#10;AI-generated content may be incorrect.">
              <a:extLst>
                <a:ext uri="{FF2B5EF4-FFF2-40B4-BE49-F238E27FC236}">
                  <a16:creationId xmlns:a16="http://schemas.microsoft.com/office/drawing/2014/main" id="{86734E8E-A00D-C99F-38A8-1D63A6F61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6333" y="4533919"/>
              <a:ext cx="3580688" cy="915672"/>
            </a:xfrm>
            <a:prstGeom prst="rect">
              <a:avLst/>
            </a:prstGeom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8E080A8-21DD-9C90-625E-EEB10FAA5127}"/>
                </a:ext>
              </a:extLst>
            </p:cNvPr>
            <p:cNvSpPr/>
            <p:nvPr/>
          </p:nvSpPr>
          <p:spPr>
            <a:xfrm>
              <a:off x="8252652" y="4425191"/>
              <a:ext cx="3870922" cy="1055136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847F47E-44F3-8206-855D-28F3C7E753C1}"/>
              </a:ext>
            </a:extLst>
          </p:cNvPr>
          <p:cNvSpPr/>
          <p:nvPr/>
        </p:nvSpPr>
        <p:spPr>
          <a:xfrm>
            <a:off x="5715000" y="2389446"/>
            <a:ext cx="908304" cy="1260470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7F5AB37-8EED-2970-F82B-0F01706F656A}"/>
              </a:ext>
            </a:extLst>
          </p:cNvPr>
          <p:cNvCxnSpPr>
            <a:cxnSpLocks/>
          </p:cNvCxnSpPr>
          <p:nvPr/>
        </p:nvCxnSpPr>
        <p:spPr>
          <a:xfrm flipV="1">
            <a:off x="5160138" y="3038525"/>
            <a:ext cx="554862" cy="112921"/>
          </a:xfrm>
          <a:prstGeom prst="straightConnector1">
            <a:avLst/>
          </a:prstGeom>
          <a:ln>
            <a:solidFill>
              <a:schemeClr val="accent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C49B48E-8F88-09B5-10C9-0D813FEAFCDB}"/>
              </a:ext>
            </a:extLst>
          </p:cNvPr>
          <p:cNvGrpSpPr/>
          <p:nvPr/>
        </p:nvGrpSpPr>
        <p:grpSpPr>
          <a:xfrm>
            <a:off x="312661" y="2517240"/>
            <a:ext cx="4826267" cy="2697339"/>
            <a:chOff x="101600" y="2420598"/>
            <a:chExt cx="5187642" cy="3019941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99DB55E-21AF-DDFB-82DA-A214E70C8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686" t="15365"/>
            <a:stretch/>
          </p:blipFill>
          <p:spPr>
            <a:xfrm>
              <a:off x="138657" y="2426736"/>
              <a:ext cx="5067682" cy="3013803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E70CC104-7D24-AD1A-4A04-FE7805CD1D11}"/>
                </a:ext>
              </a:extLst>
            </p:cNvPr>
            <p:cNvSpPr/>
            <p:nvPr/>
          </p:nvSpPr>
          <p:spPr>
            <a:xfrm>
              <a:off x="101600" y="2420598"/>
              <a:ext cx="5187642" cy="3019941"/>
            </a:xfrm>
            <a:prstGeom prst="roundRect">
              <a:avLst>
                <a:gd name="adj" fmla="val 6002"/>
              </a:avLst>
            </a:prstGeom>
            <a:noFill/>
            <a:ln w="28575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CFD5EF18-14A4-D804-FAC4-76A00347529C}"/>
              </a:ext>
            </a:extLst>
          </p:cNvPr>
          <p:cNvSpPr txBox="1"/>
          <p:nvPr/>
        </p:nvSpPr>
        <p:spPr>
          <a:xfrm>
            <a:off x="1595751" y="5707721"/>
            <a:ext cx="168155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aseline="30000" dirty="0"/>
              <a:t>225</a:t>
            </a:r>
            <a:r>
              <a:rPr lang="en-US" dirty="0"/>
              <a:t>Ra: </a:t>
            </a:r>
          </a:p>
          <a:p>
            <a:r>
              <a:rPr lang="en-US" dirty="0"/>
              <a:t>1E7 s</a:t>
            </a:r>
            <a:r>
              <a:rPr lang="en-US" baseline="30000" dirty="0"/>
              <a:t>-1</a:t>
            </a:r>
            <a:r>
              <a:rPr lang="en-US" dirty="0"/>
              <a:t> (current)</a:t>
            </a:r>
          </a:p>
          <a:p>
            <a:r>
              <a:rPr lang="en-US" dirty="0"/>
              <a:t>1E9 s</a:t>
            </a:r>
            <a:r>
              <a:rPr lang="en-US" baseline="30000" dirty="0"/>
              <a:t>-1</a:t>
            </a:r>
            <a:r>
              <a:rPr lang="en-US" dirty="0"/>
              <a:t> (future)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0F2BA3-767A-933D-FE5C-B622B7C40B21}"/>
              </a:ext>
            </a:extLst>
          </p:cNvPr>
          <p:cNvSpPr txBox="1"/>
          <p:nvPr/>
        </p:nvSpPr>
        <p:spPr>
          <a:xfrm>
            <a:off x="3341887" y="5707721"/>
            <a:ext cx="169328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aseline="30000" dirty="0"/>
              <a:t>227</a:t>
            </a:r>
            <a:r>
              <a:rPr lang="en-US" dirty="0"/>
              <a:t>Th: </a:t>
            </a:r>
          </a:p>
          <a:p>
            <a:r>
              <a:rPr lang="en-US" dirty="0"/>
              <a:t>1E8</a:t>
            </a:r>
            <a:r>
              <a:rPr lang="en-US" baseline="30000" dirty="0"/>
              <a:t> </a:t>
            </a:r>
            <a:r>
              <a:rPr lang="en-US" dirty="0"/>
              <a:t>s</a:t>
            </a:r>
            <a:r>
              <a:rPr lang="en-US" baseline="30000" dirty="0"/>
              <a:t>-1</a:t>
            </a:r>
            <a:r>
              <a:rPr lang="en-US" dirty="0"/>
              <a:t> (current)</a:t>
            </a:r>
          </a:p>
          <a:p>
            <a:r>
              <a:rPr lang="en-US" dirty="0"/>
              <a:t>1E10 s</a:t>
            </a:r>
            <a:r>
              <a:rPr lang="en-US" baseline="30000" dirty="0"/>
              <a:t>-1</a:t>
            </a:r>
            <a:r>
              <a:rPr lang="en-US" dirty="0"/>
              <a:t> (future)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F70D3D7-AFC1-C764-028D-BF429B906782}"/>
              </a:ext>
            </a:extLst>
          </p:cNvPr>
          <p:cNvSpPr txBox="1"/>
          <p:nvPr/>
        </p:nvSpPr>
        <p:spPr>
          <a:xfrm>
            <a:off x="322000" y="5264920"/>
            <a:ext cx="2455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“Projected” Yield: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B74544-8213-46B1-D40E-FC80C1DA9939}"/>
              </a:ext>
            </a:extLst>
          </p:cNvPr>
          <p:cNvSpPr txBox="1"/>
          <p:nvPr/>
        </p:nvSpPr>
        <p:spPr>
          <a:xfrm>
            <a:off x="5211705" y="5707721"/>
            <a:ext cx="166391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aseline="30000" dirty="0"/>
              <a:t>229</a:t>
            </a:r>
            <a:r>
              <a:rPr lang="en-US" dirty="0"/>
              <a:t>Th: </a:t>
            </a:r>
          </a:p>
          <a:p>
            <a:r>
              <a:rPr lang="en-US" dirty="0"/>
              <a:t>5E7</a:t>
            </a:r>
            <a:r>
              <a:rPr lang="en-US" baseline="30000" dirty="0"/>
              <a:t> </a:t>
            </a:r>
            <a:r>
              <a:rPr lang="en-US" dirty="0"/>
              <a:t>s</a:t>
            </a:r>
            <a:r>
              <a:rPr lang="en-US" baseline="30000" dirty="0"/>
              <a:t>-1</a:t>
            </a:r>
            <a:r>
              <a:rPr lang="en-US" dirty="0"/>
              <a:t> (current)</a:t>
            </a:r>
          </a:p>
          <a:p>
            <a:r>
              <a:rPr lang="en-US" dirty="0"/>
              <a:t>5E9 s</a:t>
            </a:r>
            <a:r>
              <a:rPr lang="en-US" baseline="30000" dirty="0"/>
              <a:t>-1</a:t>
            </a:r>
            <a:r>
              <a:rPr lang="en-US" dirty="0"/>
              <a:t> (future)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8AB4CABD-A749-B908-F45C-F59AFFE0AF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F542E5-1536-9801-2E38-2704E48FC0A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9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1" grpId="0" animBg="1"/>
      <p:bldP spid="73" grpId="0" animBg="1"/>
      <p:bldP spid="75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B75C-6D55-41B3-B0C5-AC66E2368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D8A438-2866-CE9E-BD58-025991EA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227,229</a:t>
            </a:r>
            <a:r>
              <a:rPr lang="en-US" dirty="0"/>
              <a:t>ThO As Quantum Sensor: Nuclear EDM Search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9500EA-8648-182A-7EBB-A981CFD888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FB7A27A-2BF6-E7A0-7EDB-8818BFF6F5FC}"/>
              </a:ext>
            </a:extLst>
          </p:cNvPr>
          <p:cNvGrpSpPr/>
          <p:nvPr/>
        </p:nvGrpSpPr>
        <p:grpSpPr>
          <a:xfrm>
            <a:off x="597667" y="2035903"/>
            <a:ext cx="4276552" cy="2087949"/>
            <a:chOff x="1123503" y="2086735"/>
            <a:chExt cx="5503762" cy="25646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FCBC735-67F7-E8D8-1334-43AFCA49B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3503" y="2086735"/>
              <a:ext cx="5503762" cy="205916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1D979E-7865-B6D6-7492-1EE11978582D}"/>
                </a:ext>
              </a:extLst>
            </p:cNvPr>
            <p:cNvSpPr txBox="1"/>
            <p:nvPr/>
          </p:nvSpPr>
          <p:spPr>
            <a:xfrm>
              <a:off x="1529771" y="4278526"/>
              <a:ext cx="4229434" cy="3728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1371379" eaLnBrk="0" hangingPunct="0"/>
              <a:r>
                <a:rPr lang="en-US" sz="1200" dirty="0">
                  <a:cs typeface="Arial" panose="020B0604020202020204" pitchFamily="34" charset="0"/>
                </a:rPr>
                <a:t>Hammond </a:t>
              </a:r>
              <a:r>
                <a:rPr lang="en-US" sz="1200" i="1" dirty="0">
                  <a:cs typeface="Arial" panose="020B0604020202020204" pitchFamily="34" charset="0"/>
                </a:rPr>
                <a:t>et al</a:t>
              </a:r>
              <a:r>
                <a:rPr lang="en-US" sz="1200" dirty="0">
                  <a:cs typeface="Arial" panose="020B0604020202020204" pitchFamily="34" charset="0"/>
                </a:rPr>
                <a:t>., Phys. Rev. C </a:t>
              </a:r>
              <a:r>
                <a:rPr lang="en-US" sz="1200" b="1" dirty="0">
                  <a:cs typeface="Arial" panose="020B0604020202020204" pitchFamily="34" charset="0"/>
                </a:rPr>
                <a:t>65</a:t>
              </a:r>
              <a:r>
                <a:rPr lang="en-US" sz="1200" dirty="0">
                  <a:cs typeface="Arial" panose="020B0604020202020204" pitchFamily="34" charset="0"/>
                </a:rPr>
                <a:t> 064315 (2002)</a:t>
              </a:r>
            </a:p>
          </p:txBody>
        </p:sp>
      </p:grpSp>
      <p:pic>
        <p:nvPicPr>
          <p:cNvPr id="3076" name="Picture 4">
            <a:extLst>
              <a:ext uri="{FF2B5EF4-FFF2-40B4-BE49-F238E27FC236}">
                <a16:creationId xmlns:a16="http://schemas.microsoft.com/office/drawing/2014/main" id="{F30D3D56-E524-792A-A96C-A3571C1ED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CA6E0A3-1F7B-8FDD-CAC4-4A1BEEBD1DEE}"/>
              </a:ext>
            </a:extLst>
          </p:cNvPr>
          <p:cNvSpPr txBox="1"/>
          <p:nvPr/>
        </p:nvSpPr>
        <p:spPr>
          <a:xfrm>
            <a:off x="2740639" y="980643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Octupole deformed</a:t>
            </a:r>
          </a:p>
        </p:txBody>
      </p:sp>
      <p:pic>
        <p:nvPicPr>
          <p:cNvPr id="6" name="Picture 5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33DD47E7-4CFB-4113-98E7-E10ECBE35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3925" y="2291277"/>
            <a:ext cx="1143000" cy="10127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02AB38-5BFB-1372-13CE-804A4E8745D3}"/>
              </a:ext>
            </a:extLst>
          </p:cNvPr>
          <p:cNvSpPr txBox="1"/>
          <p:nvPr/>
        </p:nvSpPr>
        <p:spPr>
          <a:xfrm>
            <a:off x="9108982" y="1002652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Spin 1/2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9AC45675-29BB-BCE4-78FE-0E6F9AC3A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982" y="1110225"/>
            <a:ext cx="3992912" cy="2661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ED079E-EABA-4B46-7587-9B843076CBAE}"/>
              </a:ext>
            </a:extLst>
          </p:cNvPr>
          <p:cNvSpPr txBox="1"/>
          <p:nvPr/>
        </p:nvSpPr>
        <p:spPr>
          <a:xfrm>
            <a:off x="5059607" y="3792744"/>
            <a:ext cx="325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J. Singh via Yuchen Cao </a:t>
            </a:r>
            <a:r>
              <a:rPr lang="en-US" sz="1200" i="1" dirty="0"/>
              <a:t>et al., </a:t>
            </a:r>
            <a:r>
              <a:rPr lang="en-US" sz="1200" dirty="0"/>
              <a:t>Phys. Rev. C </a:t>
            </a:r>
            <a:r>
              <a:rPr lang="en-US" sz="1200" b="1" dirty="0"/>
              <a:t>102</a:t>
            </a:r>
            <a:r>
              <a:rPr lang="en-US" sz="1200" dirty="0"/>
              <a:t>, 024311 (2020)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7CCDEAF-9D04-11F9-7516-D7837AF528B1}"/>
              </a:ext>
            </a:extLst>
          </p:cNvPr>
          <p:cNvGrpSpPr/>
          <p:nvPr/>
        </p:nvGrpSpPr>
        <p:grpSpPr>
          <a:xfrm>
            <a:off x="8553170" y="1326562"/>
            <a:ext cx="2590800" cy="2520398"/>
            <a:chOff x="8686800" y="1295400"/>
            <a:chExt cx="2590800" cy="252039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0FE8F55-FC40-6565-CCDA-8DE45D422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86800" y="1295400"/>
              <a:ext cx="2590800" cy="2520398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2DDC864-C40D-3504-029E-4CAEB569E7CF}"/>
                </a:ext>
              </a:extLst>
            </p:cNvPr>
            <p:cNvSpPr/>
            <p:nvPr/>
          </p:nvSpPr>
          <p:spPr>
            <a:xfrm>
              <a:off x="9982200" y="1828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87C8B78-FB51-8428-F9A7-89F1B19DA520}"/>
                </a:ext>
              </a:extLst>
            </p:cNvPr>
            <p:cNvSpPr/>
            <p:nvPr/>
          </p:nvSpPr>
          <p:spPr>
            <a:xfrm>
              <a:off x="9220200" y="3352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52CEFA9-9BAE-9A41-0704-82B5CFCA0434}"/>
                </a:ext>
              </a:extLst>
            </p:cNvPr>
            <p:cNvSpPr/>
            <p:nvPr/>
          </p:nvSpPr>
          <p:spPr>
            <a:xfrm>
              <a:off x="9982200" y="3352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860C6E7-8B55-B585-2C5F-5B8357DBE6F4}"/>
                </a:ext>
              </a:extLst>
            </p:cNvPr>
            <p:cNvSpPr/>
            <p:nvPr/>
          </p:nvSpPr>
          <p:spPr>
            <a:xfrm>
              <a:off x="87630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F994D1A-129B-C06D-1FCB-1801692FC9C6}"/>
                </a:ext>
              </a:extLst>
            </p:cNvPr>
            <p:cNvSpPr/>
            <p:nvPr/>
          </p:nvSpPr>
          <p:spPr>
            <a:xfrm>
              <a:off x="96012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4088192-6CC0-4BE4-B8CF-6F9EC4B1B3D2}"/>
                </a:ext>
              </a:extLst>
            </p:cNvPr>
            <p:cNvSpPr/>
            <p:nvPr/>
          </p:nvSpPr>
          <p:spPr>
            <a:xfrm>
              <a:off x="10363200" y="2971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6125635-9DE3-A572-A1E6-77696098A906}"/>
                </a:ext>
              </a:extLst>
            </p:cNvPr>
            <p:cNvSpPr/>
            <p:nvPr/>
          </p:nvSpPr>
          <p:spPr>
            <a:xfrm>
              <a:off x="9220200" y="2590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FCD3F0E-B063-F693-579E-5A9AFD4891D8}"/>
                </a:ext>
              </a:extLst>
            </p:cNvPr>
            <p:cNvSpPr/>
            <p:nvPr/>
          </p:nvSpPr>
          <p:spPr>
            <a:xfrm>
              <a:off x="9982200" y="2590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8FB6E33-A694-558D-A0A8-7D9624EF80C5}"/>
                </a:ext>
              </a:extLst>
            </p:cNvPr>
            <p:cNvSpPr/>
            <p:nvPr/>
          </p:nvSpPr>
          <p:spPr>
            <a:xfrm>
              <a:off x="8839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99131A-5061-42B4-7EED-C31EC293811B}"/>
                </a:ext>
              </a:extLst>
            </p:cNvPr>
            <p:cNvSpPr/>
            <p:nvPr/>
          </p:nvSpPr>
          <p:spPr>
            <a:xfrm>
              <a:off x="9601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51423FB-89F4-FE9B-7E86-44FD70829FF7}"/>
                </a:ext>
              </a:extLst>
            </p:cNvPr>
            <p:cNvSpPr/>
            <p:nvPr/>
          </p:nvSpPr>
          <p:spPr>
            <a:xfrm>
              <a:off x="10363200" y="2209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5B17EF6-20C8-E60A-C653-84DCC4FD7498}"/>
                </a:ext>
              </a:extLst>
            </p:cNvPr>
            <p:cNvSpPr/>
            <p:nvPr/>
          </p:nvSpPr>
          <p:spPr>
            <a:xfrm>
              <a:off x="10744200" y="1828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275CA95-9122-61EE-06D4-019C94DDF81D}"/>
                </a:ext>
              </a:extLst>
            </p:cNvPr>
            <p:cNvSpPr/>
            <p:nvPr/>
          </p:nvSpPr>
          <p:spPr>
            <a:xfrm>
              <a:off x="10363200" y="1447800"/>
              <a:ext cx="381000" cy="381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32E01896-9BF8-A2D4-EC22-6FBEBAABED91}"/>
              </a:ext>
            </a:extLst>
          </p:cNvPr>
          <p:cNvSpPr/>
          <p:nvPr/>
        </p:nvSpPr>
        <p:spPr>
          <a:xfrm>
            <a:off x="11090182" y="1859962"/>
            <a:ext cx="3048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13647FB-3406-4FDA-E1E5-59182A946370}"/>
              </a:ext>
            </a:extLst>
          </p:cNvPr>
          <p:cNvSpPr/>
          <p:nvPr/>
        </p:nvSpPr>
        <p:spPr>
          <a:xfrm>
            <a:off x="11090182" y="2164762"/>
            <a:ext cx="304800" cy="228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334B755-BFF5-D970-A7EA-8AAC1B3FDFE5}"/>
              </a:ext>
            </a:extLst>
          </p:cNvPr>
          <p:cNvSpPr/>
          <p:nvPr/>
        </p:nvSpPr>
        <p:spPr>
          <a:xfrm>
            <a:off x="11090182" y="1555162"/>
            <a:ext cx="304800" cy="2286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173C154-7428-7276-0BE5-4F14F6B53FB5}"/>
              </a:ext>
            </a:extLst>
          </p:cNvPr>
          <p:cNvSpPr txBox="1"/>
          <p:nvPr/>
        </p:nvSpPr>
        <p:spPr>
          <a:xfrm>
            <a:off x="11394982" y="15214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= 1/2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A3A776-1CBB-EEE7-CAF6-008D5D6DAC62}"/>
              </a:ext>
            </a:extLst>
          </p:cNvPr>
          <p:cNvSpPr txBox="1"/>
          <p:nvPr/>
        </p:nvSpPr>
        <p:spPr>
          <a:xfrm>
            <a:off x="11394982" y="18262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= 3/2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F6CB82-FBAC-AE9A-4930-61EFA983CCFB}"/>
              </a:ext>
            </a:extLst>
          </p:cNvPr>
          <p:cNvSpPr txBox="1"/>
          <p:nvPr/>
        </p:nvSpPr>
        <p:spPr>
          <a:xfrm>
            <a:off x="11394982" y="213100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 ≥ 5/2</a:t>
            </a:r>
          </a:p>
        </p:txBody>
      </p:sp>
      <p:pic>
        <p:nvPicPr>
          <p:cNvPr id="10" name="Picture 9" descr="A person wearing glasses and a gray shirt&#10;&#10;AI-generated content may be incorrect.">
            <a:extLst>
              <a:ext uri="{FF2B5EF4-FFF2-40B4-BE49-F238E27FC236}">
                <a16:creationId xmlns:a16="http://schemas.microsoft.com/office/drawing/2014/main" id="{1255D0FD-941E-98EC-76EC-23E7CF76994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7774"/>
          <a:stretch>
            <a:fillRect/>
          </a:stretch>
        </p:blipFill>
        <p:spPr>
          <a:xfrm>
            <a:off x="46371" y="988327"/>
            <a:ext cx="967158" cy="9944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6ED8F6-3D3F-75DB-D737-7E01E47E1CB9}"/>
              </a:ext>
            </a:extLst>
          </p:cNvPr>
          <p:cNvSpPr txBox="1"/>
          <p:nvPr/>
        </p:nvSpPr>
        <p:spPr>
          <a:xfrm>
            <a:off x="904594" y="1051941"/>
            <a:ext cx="2010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/>
              <a:t>Witek Nazarewicz</a:t>
            </a:r>
          </a:p>
          <a:p>
            <a:pPr algn="ctr">
              <a:buNone/>
            </a:pPr>
            <a:r>
              <a:rPr lang="en-US" sz="1200" dirty="0"/>
              <a:t>Phys. Lett. </a:t>
            </a:r>
            <a:r>
              <a:rPr lang="en-US" sz="1200" i="1" dirty="0"/>
              <a:t>B 224, 5 (1989) </a:t>
            </a:r>
            <a:endParaRPr lang="en-US" sz="105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69DFFDD-4078-16D9-C29B-C50515EFE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1553" y="5005634"/>
            <a:ext cx="2422458" cy="115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𝜏~ 19 days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altLang="en-US" sz="1600" dirty="0"/>
              <a:t>Short-lived daughters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</a:t>
            </a:r>
            <a:r>
              <a:rPr lang="en-US" altLang="en-US" sz="1600" dirty="0"/>
              <a:t>tly alpha decays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B7D882-F3F1-724B-2497-CBC85BBD352A}"/>
              </a:ext>
            </a:extLst>
          </p:cNvPr>
          <p:cNvSpPr txBox="1"/>
          <p:nvPr/>
        </p:nvSpPr>
        <p:spPr>
          <a:xfrm>
            <a:off x="7874641" y="4267252"/>
            <a:ext cx="4104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aseline="30000" dirty="0"/>
              <a:t>227</a:t>
            </a:r>
            <a:r>
              <a:rPr lang="en-US" sz="2000" dirty="0"/>
              <a:t>Th is NOT horrible to work with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A63FA2-D65C-6F8B-2DAE-55420D3C82FF}"/>
              </a:ext>
            </a:extLst>
          </p:cNvPr>
          <p:cNvSpPr txBox="1"/>
          <p:nvPr/>
        </p:nvSpPr>
        <p:spPr>
          <a:xfrm>
            <a:off x="1282101" y="4132728"/>
            <a:ext cx="418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Chemically (better) understood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052F29-269A-2AAA-5D17-DBF8EFE581C0}"/>
              </a:ext>
            </a:extLst>
          </p:cNvPr>
          <p:cNvGrpSpPr/>
          <p:nvPr/>
        </p:nvGrpSpPr>
        <p:grpSpPr>
          <a:xfrm>
            <a:off x="10040136" y="4583299"/>
            <a:ext cx="1824021" cy="1861821"/>
            <a:chOff x="7816021" y="3395979"/>
            <a:chExt cx="2470983" cy="252219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F012D7C-6334-94D7-0072-168D0275A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33146"/>
            <a:stretch>
              <a:fillRect/>
            </a:stretch>
          </p:blipFill>
          <p:spPr>
            <a:xfrm>
              <a:off x="7816021" y="3395979"/>
              <a:ext cx="2369384" cy="252219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B2B7A58-5D21-5D39-2AA4-855CCF9ADD98}"/>
                </a:ext>
              </a:extLst>
            </p:cNvPr>
            <p:cNvSpPr/>
            <p:nvPr/>
          </p:nvSpPr>
          <p:spPr>
            <a:xfrm>
              <a:off x="9230792" y="3429000"/>
              <a:ext cx="1056212" cy="205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68E59B4-E19F-80B4-4645-EF7594E92461}"/>
              </a:ext>
            </a:extLst>
          </p:cNvPr>
          <p:cNvSpPr txBox="1"/>
          <p:nvPr/>
        </p:nvSpPr>
        <p:spPr>
          <a:xfrm>
            <a:off x="10250849" y="6311083"/>
            <a:ext cx="1359668" cy="228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wise-uranium.org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23D904B-417D-EF13-1809-56775BD873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4513728"/>
            <a:ext cx="2971800" cy="1750576"/>
          </a:xfrm>
          <a:prstGeom prst="rect">
            <a:avLst/>
          </a:prstGeom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AFF7532B-FFFE-F032-D2A2-B2A1B56B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043" y="5990813"/>
            <a:ext cx="3626314" cy="57785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Declassified from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1957(!)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9FD9E37-4168-5EBC-C1BF-B4366AE293F7}"/>
              </a:ext>
            </a:extLst>
          </p:cNvPr>
          <p:cNvSpPr txBox="1"/>
          <p:nvPr/>
        </p:nvSpPr>
        <p:spPr>
          <a:xfrm>
            <a:off x="70667" y="4496108"/>
            <a:ext cx="35051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Barely radioactive, readily accessible, cousin </a:t>
            </a:r>
            <a:r>
              <a:rPr lang="en-US" sz="1600" baseline="30000" dirty="0"/>
              <a:t>232</a:t>
            </a:r>
            <a:r>
              <a:rPr lang="en-US" sz="1600" dirty="0"/>
              <a:t>Th means: </a:t>
            </a:r>
          </a:p>
          <a:p>
            <a:pPr marL="742876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Much more chemistry done that rarer species</a:t>
            </a:r>
          </a:p>
          <a:p>
            <a:pPr marL="742876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Can test everything with larger quantities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0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9" grpId="0"/>
      <p:bldP spid="23" grpId="0"/>
      <p:bldP spid="25" grpId="0" animBg="1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A0FE8-A74A-9B5E-3504-9A77B62E1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BC7FAE-2343-8DDB-AFBC-FC77D46307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4028" y="1696515"/>
                <a:ext cx="3825731" cy="4917940"/>
              </a:xfrm>
            </p:spPr>
            <p:txBody>
              <a:bodyPr>
                <a:noAutofit/>
              </a:bodyPr>
              <a:lstStyle/>
              <a:p>
                <a:r>
                  <a:rPr lang="en-US" sz="2600" dirty="0"/>
                  <a:t>Existing high-resolution (~100kHz) spectroscopy of </a:t>
                </a:r>
                <a:r>
                  <a:rPr lang="en-US" sz="2600" dirty="0" err="1"/>
                  <a:t>ThO</a:t>
                </a:r>
                <a:r>
                  <a:rPr lang="en-US" sz="2600" dirty="0"/>
                  <a:t> allows identifying scheme to scatter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</m:oMath>
                </a14:m>
                <a:r>
                  <a:rPr lang="en-US" sz="2600" dirty="0"/>
                  <a:t>100 photons per molecule</a:t>
                </a:r>
              </a:p>
              <a:p>
                <a:r>
                  <a:rPr lang="en-US" sz="2600" dirty="0"/>
                  <a:t>Feasible to establish efficient single-molecule detection protocol via photon-cycling</a:t>
                </a:r>
              </a:p>
              <a:p>
                <a:r>
                  <a:rPr lang="en-US" sz="2600" dirty="0"/>
                  <a:t>Potentially, Sisyphus cooling of </a:t>
                </a:r>
                <a:r>
                  <a:rPr lang="en-US" sz="2600" dirty="0" err="1"/>
                  <a:t>ThO</a:t>
                </a:r>
                <a:r>
                  <a:rPr lang="en-US" sz="2600" dirty="0"/>
                  <a:t> molecules with ~100 photons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BC7FAE-2343-8DDB-AFBC-FC77D46307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4028" y="1696515"/>
                <a:ext cx="3825731" cy="4917940"/>
              </a:xfrm>
              <a:blipFill>
                <a:blip r:embed="rId2"/>
                <a:stretch>
                  <a:fillRect l="-2389" t="-1859" r="-3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FE822311-2C59-8055-029B-97F1C365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39" y="140386"/>
            <a:ext cx="11987161" cy="776526"/>
          </a:xfrm>
        </p:spPr>
        <p:txBody>
          <a:bodyPr>
            <a:noAutofit/>
          </a:bodyPr>
          <a:lstStyle/>
          <a:p>
            <a:r>
              <a:rPr lang="en-US" sz="3600" dirty="0"/>
              <a:t>ThO Benefits from Past 15 Years Experience of Quantum Control &amp; Readout of </a:t>
            </a:r>
            <a:r>
              <a:rPr lang="en-US" sz="3600" baseline="30000" dirty="0"/>
              <a:t>232</a:t>
            </a:r>
            <a:r>
              <a:rPr lang="en-US" sz="3600" dirty="0"/>
              <a:t>ThO Developed at ACME </a:t>
            </a:r>
            <a:r>
              <a:rPr lang="en-US" sz="3600" dirty="0" err="1"/>
              <a:t>eEDM</a:t>
            </a:r>
            <a:r>
              <a:rPr lang="en-US" sz="3600" dirty="0"/>
              <a:t> Project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7A5DF-811F-393E-A1ED-AE40FB569F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1525FE-2041-7402-8617-34F7E88B17F7}"/>
              </a:ext>
            </a:extLst>
          </p:cNvPr>
          <p:cNvGrpSpPr/>
          <p:nvPr/>
        </p:nvGrpSpPr>
        <p:grpSpPr>
          <a:xfrm>
            <a:off x="4114800" y="1959074"/>
            <a:ext cx="4412660" cy="4267200"/>
            <a:chOff x="3968261" y="1517499"/>
            <a:chExt cx="4412660" cy="426720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C64704F-E396-C0A1-EEFC-FBF3011820E2}"/>
                </a:ext>
              </a:extLst>
            </p:cNvPr>
            <p:cNvGrpSpPr/>
            <p:nvPr/>
          </p:nvGrpSpPr>
          <p:grpSpPr>
            <a:xfrm>
              <a:off x="3991905" y="1882355"/>
              <a:ext cx="4343400" cy="3826143"/>
              <a:chOff x="6994957" y="3151765"/>
              <a:chExt cx="3596148" cy="3137911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1B334D4-5813-693A-A4BB-F62D33AD42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4957" y="3395951"/>
                <a:ext cx="3596148" cy="2893725"/>
              </a:xfrm>
              <a:prstGeom prst="rect">
                <a:avLst/>
              </a:prstGeom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52C5F66-8AEB-BB4A-9DAE-61C6674AE56D}"/>
                  </a:ext>
                </a:extLst>
              </p:cNvPr>
              <p:cNvSpPr/>
              <p:nvPr/>
            </p:nvSpPr>
            <p:spPr>
              <a:xfrm>
                <a:off x="7180028" y="3151765"/>
                <a:ext cx="493898" cy="5208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ounded Rectangle 5">
              <a:extLst>
                <a:ext uri="{FF2B5EF4-FFF2-40B4-BE49-F238E27FC236}">
                  <a16:creationId xmlns:a16="http://schemas.microsoft.com/office/drawing/2014/main" id="{8E964268-E856-D696-9B80-2BC2B88A6372}"/>
                </a:ext>
              </a:extLst>
            </p:cNvPr>
            <p:cNvSpPr/>
            <p:nvPr/>
          </p:nvSpPr>
          <p:spPr>
            <a:xfrm>
              <a:off x="3968261" y="1517499"/>
              <a:ext cx="4412660" cy="4267200"/>
            </a:xfrm>
            <a:prstGeom prst="roundRect">
              <a:avLst>
                <a:gd name="adj" fmla="val 7794"/>
              </a:avLst>
            </a:prstGeom>
            <a:noFill/>
            <a:ln w="38100">
              <a:solidFill>
                <a:srgbClr val="00800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ntent Placeholder 17">
              <a:extLst>
                <a:ext uri="{FF2B5EF4-FFF2-40B4-BE49-F238E27FC236}">
                  <a16:creationId xmlns:a16="http://schemas.microsoft.com/office/drawing/2014/main" id="{7C7A8DBE-754E-65FB-4044-DE6467EACA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968261" y="1743994"/>
              <a:ext cx="4387861" cy="383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180195" indent="-180195" algn="l" defTabSz="803370" rtl="0" eaLnBrk="1" fontAlgn="base" hangingPunct="1">
                <a:lnSpc>
                  <a:spcPct val="90000"/>
                </a:lnSpc>
                <a:spcBef>
                  <a:spcPts val="1206"/>
                </a:spcBef>
                <a:spcAft>
                  <a:spcPct val="0"/>
                </a:spcAft>
                <a:buSzPct val="100000"/>
                <a:buFont typeface="Wingdings" pitchFamily="2" charset="2"/>
                <a:buChar char="§"/>
                <a:defRPr sz="2200">
                  <a:solidFill>
                    <a:srgbClr val="064308"/>
                  </a:solidFill>
                  <a:latin typeface="Arial" charset="0"/>
                  <a:ea typeface="ＭＳ Ｐゴシック" pitchFamily="-65" charset="-128"/>
                  <a:cs typeface="ＭＳ Ｐゴシック" pitchFamily="-65" charset="-128"/>
                </a:defRPr>
              </a:lvl1pPr>
              <a:lvl2pPr marL="363394" indent="-15166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ＭＳ Ｐゴシック"/>
                </a:defRPr>
              </a:lvl2pPr>
              <a:lvl3pPr marL="591641" indent="-160673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SzPct val="100000"/>
                <a:buFont typeface="Lucida Grande" charset="0"/>
                <a:buChar char="»"/>
                <a:defRPr sz="1800">
                  <a:solidFill>
                    <a:schemeClr val="tx1"/>
                  </a:solidFill>
                  <a:latin typeface="Arial" charset="0"/>
                  <a:ea typeface="ヒラギノ角ゴ Pro W3" pitchFamily="-111" charset="-128"/>
                  <a:cs typeface="ヒラギノ角ゴ Pro W3" pitchFamily="-111" charset="-128"/>
                </a:defRPr>
              </a:lvl3pPr>
              <a:lvl4pPr marL="728290" indent="-13364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Clr>
                  <a:srgbClr val="999999"/>
                </a:buClr>
                <a:buSzPct val="100000"/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+mn-lt"/>
                  <a:ea typeface="ヒラギノ角ゴ Pro W3" pitchFamily="-111" charset="-128"/>
                  <a:cs typeface="ヒラギノ角ゴ Pro W3"/>
                </a:defRPr>
              </a:lvl4pPr>
              <a:lvl5pPr marL="1003087" indent="-18019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Clr>
                  <a:srgbClr val="999999"/>
                </a:buClr>
                <a:buSzPct val="100000"/>
                <a:buFont typeface="Lucida Grande" charset="0"/>
                <a:buChar char="»"/>
                <a:defRPr sz="1400">
                  <a:solidFill>
                    <a:schemeClr val="tx1"/>
                  </a:solidFill>
                  <a:latin typeface="+mn-lt"/>
                  <a:ea typeface="ヒラギノ角ゴ Pro W3" pitchFamily="-111" charset="-128"/>
                  <a:cs typeface="ヒラギノ角ゴ Pro W3"/>
                </a:defRPr>
              </a:lvl5pPr>
              <a:lvl6pPr marL="2223507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6pPr>
              <a:lvl7pPr marL="2680590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7pPr>
              <a:lvl8pPr marL="3137672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8pPr>
              <a:lvl9pPr marL="3594752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pitchFamily="2" charset="2"/>
                <a:buNone/>
              </a:pPr>
              <a:r>
                <a:rPr lang="en-US" kern="0" dirty="0"/>
                <a:t>Closure of Vibronic Levels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263EC-58F3-E812-C317-47DF3F39D81E}"/>
              </a:ext>
            </a:extLst>
          </p:cNvPr>
          <p:cNvGrpSpPr/>
          <p:nvPr/>
        </p:nvGrpSpPr>
        <p:grpSpPr>
          <a:xfrm>
            <a:off x="8534400" y="1959074"/>
            <a:ext cx="3505201" cy="4267200"/>
            <a:chOff x="7772399" y="1514706"/>
            <a:chExt cx="3505201" cy="426720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5D2645E-A4D5-0943-8E14-449892D44C31}"/>
                </a:ext>
              </a:extLst>
            </p:cNvPr>
            <p:cNvGrpSpPr/>
            <p:nvPr/>
          </p:nvGrpSpPr>
          <p:grpSpPr>
            <a:xfrm>
              <a:off x="7813476" y="2292572"/>
              <a:ext cx="3374268" cy="3489334"/>
              <a:chOff x="7318804" y="2856959"/>
              <a:chExt cx="4183746" cy="3985829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6E373C4-DEDF-5E00-F4D8-C9088E363E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7689" t="2712" r="2513"/>
              <a:stretch>
                <a:fillRect/>
              </a:stretch>
            </p:blipFill>
            <p:spPr>
              <a:xfrm>
                <a:off x="7435062" y="2856959"/>
                <a:ext cx="4067488" cy="3985829"/>
              </a:xfrm>
              <a:prstGeom prst="rect">
                <a:avLst/>
              </a:prstGeom>
            </p:spPr>
          </p:pic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44E023C-2A47-BC22-329E-9DE508710B41}"/>
                  </a:ext>
                </a:extLst>
              </p:cNvPr>
              <p:cNvSpPr/>
              <p:nvPr/>
            </p:nvSpPr>
            <p:spPr>
              <a:xfrm>
                <a:off x="7318804" y="3100234"/>
                <a:ext cx="362057" cy="8701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ounded Rectangle 5">
              <a:extLst>
                <a:ext uri="{FF2B5EF4-FFF2-40B4-BE49-F238E27FC236}">
                  <a16:creationId xmlns:a16="http://schemas.microsoft.com/office/drawing/2014/main" id="{924E2467-F86A-EB35-C897-F68E48270F85}"/>
                </a:ext>
              </a:extLst>
            </p:cNvPr>
            <p:cNvSpPr/>
            <p:nvPr/>
          </p:nvSpPr>
          <p:spPr>
            <a:xfrm>
              <a:off x="7837457" y="1514706"/>
              <a:ext cx="3440143" cy="4267200"/>
            </a:xfrm>
            <a:prstGeom prst="roundRect">
              <a:avLst>
                <a:gd name="adj" fmla="val 7794"/>
              </a:avLst>
            </a:prstGeom>
            <a:noFill/>
            <a:ln w="38100">
              <a:solidFill>
                <a:srgbClr val="00800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Content Placeholder 17">
              <a:extLst>
                <a:ext uri="{FF2B5EF4-FFF2-40B4-BE49-F238E27FC236}">
                  <a16:creationId xmlns:a16="http://schemas.microsoft.com/office/drawing/2014/main" id="{504ACFA8-354E-CE9A-BF27-80B538BA7C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72399" y="1743306"/>
              <a:ext cx="3505201" cy="465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180195" indent="-180195" algn="l" defTabSz="803370" rtl="0" eaLnBrk="1" fontAlgn="base" hangingPunct="1">
                <a:lnSpc>
                  <a:spcPct val="90000"/>
                </a:lnSpc>
                <a:spcBef>
                  <a:spcPts val="1206"/>
                </a:spcBef>
                <a:spcAft>
                  <a:spcPct val="0"/>
                </a:spcAft>
                <a:buSzPct val="100000"/>
                <a:buFont typeface="Wingdings" pitchFamily="2" charset="2"/>
                <a:buChar char="§"/>
                <a:defRPr sz="2200">
                  <a:solidFill>
                    <a:srgbClr val="064308"/>
                  </a:solidFill>
                  <a:latin typeface="Arial" charset="0"/>
                  <a:ea typeface="ＭＳ Ｐゴシック" pitchFamily="-65" charset="-128"/>
                  <a:cs typeface="ＭＳ Ｐゴシック" pitchFamily="-65" charset="-128"/>
                </a:defRPr>
              </a:lvl1pPr>
              <a:lvl2pPr marL="363394" indent="-15166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ＭＳ Ｐゴシック"/>
                </a:defRPr>
              </a:lvl2pPr>
              <a:lvl3pPr marL="591641" indent="-160673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SzPct val="100000"/>
                <a:buFont typeface="Lucida Grande" charset="0"/>
                <a:buChar char="»"/>
                <a:defRPr sz="1800">
                  <a:solidFill>
                    <a:schemeClr val="tx1"/>
                  </a:solidFill>
                  <a:latin typeface="Arial" charset="0"/>
                  <a:ea typeface="ヒラギノ角ゴ Pro W3" pitchFamily="-111" charset="-128"/>
                  <a:cs typeface="ヒラギノ角ゴ Pro W3" pitchFamily="-111" charset="-128"/>
                </a:defRPr>
              </a:lvl3pPr>
              <a:lvl4pPr marL="728290" indent="-13364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Clr>
                  <a:srgbClr val="999999"/>
                </a:buClr>
                <a:buSzPct val="100000"/>
                <a:buFont typeface="Arial" pitchFamily="34" charset="0"/>
                <a:buChar char="•"/>
                <a:defRPr sz="1600">
                  <a:solidFill>
                    <a:schemeClr val="tx1"/>
                  </a:solidFill>
                  <a:latin typeface="+mn-lt"/>
                  <a:ea typeface="ヒラギノ角ゴ Pro W3" pitchFamily="-111" charset="-128"/>
                  <a:cs typeface="ヒラギノ角ゴ Pro W3"/>
                </a:defRPr>
              </a:lvl4pPr>
              <a:lvl5pPr marL="1003087" indent="-180195" algn="l" defTabSz="803370" rtl="0" eaLnBrk="1" fontAlgn="base" hangingPunct="1">
                <a:lnSpc>
                  <a:spcPct val="90000"/>
                </a:lnSpc>
                <a:spcBef>
                  <a:spcPts val="201"/>
                </a:spcBef>
                <a:spcAft>
                  <a:spcPct val="0"/>
                </a:spcAft>
                <a:buClr>
                  <a:srgbClr val="999999"/>
                </a:buClr>
                <a:buSzPct val="100000"/>
                <a:buFont typeface="Lucida Grande" charset="0"/>
                <a:buChar char="»"/>
                <a:defRPr sz="1400">
                  <a:solidFill>
                    <a:schemeClr val="tx1"/>
                  </a:solidFill>
                  <a:latin typeface="+mn-lt"/>
                  <a:ea typeface="ヒラギノ角ゴ Pro W3" pitchFamily="-111" charset="-128"/>
                  <a:cs typeface="ヒラギノ角ゴ Pro W3"/>
                </a:defRPr>
              </a:lvl5pPr>
              <a:lvl6pPr marL="2223507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6pPr>
              <a:lvl7pPr marL="2680590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7pPr>
              <a:lvl8pPr marL="3137672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8pPr>
              <a:lvl9pPr marL="3594752" indent="-150773" algn="l" defTabSz="807828" rtl="0" eaLnBrk="1" fontAlgn="base" hangingPunct="1">
                <a:lnSpc>
                  <a:spcPct val="90000"/>
                </a:lnSpc>
                <a:spcBef>
                  <a:spcPct val="10000"/>
                </a:spcBef>
                <a:spcAft>
                  <a:spcPct val="0"/>
                </a:spcAft>
                <a:buSzPct val="100000"/>
                <a:buChar char="–"/>
                <a:defRPr sz="1300">
                  <a:solidFill>
                    <a:schemeClr val="tx1"/>
                  </a:solidFill>
                  <a:latin typeface="Helvetica" charset="0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pitchFamily="2" charset="2"/>
                <a:buNone/>
              </a:pPr>
              <a:r>
                <a:rPr lang="en-US" kern="0" dirty="0"/>
                <a:t>Closure of </a:t>
              </a:r>
              <a:r>
                <a:rPr lang="en-US" kern="0" dirty="0" err="1"/>
                <a:t>Rotat</a:t>
              </a:r>
              <a:r>
                <a:rPr lang="en-US" kern="0" dirty="0"/>
                <a:t>. Levels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462984-CAC6-E5AC-D1F1-831F5FADD3A0}"/>
                </a:ext>
              </a:extLst>
            </p:cNvPr>
            <p:cNvSpPr txBox="1"/>
            <p:nvPr/>
          </p:nvSpPr>
          <p:spPr>
            <a:xfrm>
              <a:off x="9073989" y="5177734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X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860A68-E595-DEC0-B4B7-7D47255D364F}"/>
                </a:ext>
              </a:extLst>
            </p:cNvPr>
            <p:cNvSpPr txBox="1"/>
            <p:nvPr/>
          </p:nvSpPr>
          <p:spPr>
            <a:xfrm>
              <a:off x="10134600" y="4774961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H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6214F8-9017-CF56-CC9C-A0861C459D16}"/>
                </a:ext>
              </a:extLst>
            </p:cNvPr>
            <p:cNvSpPr txBox="1"/>
            <p:nvPr/>
          </p:nvSpPr>
          <p:spPr>
            <a:xfrm>
              <a:off x="10834123" y="4579698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Q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174369-925E-D9DB-9D63-5381D21E8C5F}"/>
                </a:ext>
              </a:extLst>
            </p:cNvPr>
            <p:cNvSpPr txBox="1"/>
            <p:nvPr/>
          </p:nvSpPr>
          <p:spPr>
            <a:xfrm>
              <a:off x="10319907" y="2345603"/>
              <a:ext cx="2551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I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055831B-C260-5C0E-8EE4-F02EB43DF792}"/>
              </a:ext>
            </a:extLst>
          </p:cNvPr>
          <p:cNvGrpSpPr/>
          <p:nvPr/>
        </p:nvGrpSpPr>
        <p:grpSpPr>
          <a:xfrm>
            <a:off x="3882147" y="927881"/>
            <a:ext cx="3915153" cy="980096"/>
            <a:chOff x="3882147" y="927881"/>
            <a:chExt cx="3915153" cy="98009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FC09EA7-8C12-839B-9190-80B2D80F4371}"/>
                </a:ext>
              </a:extLst>
            </p:cNvPr>
            <p:cNvGrpSpPr/>
            <p:nvPr/>
          </p:nvGrpSpPr>
          <p:grpSpPr>
            <a:xfrm>
              <a:off x="3882147" y="1067209"/>
              <a:ext cx="3806677" cy="819150"/>
              <a:chOff x="8838770" y="1091697"/>
              <a:chExt cx="3806677" cy="819150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A2000AC-E7C4-4DC3-9DFA-3768089C2A8C}"/>
                  </a:ext>
                </a:extLst>
              </p:cNvPr>
              <p:cNvSpPr/>
              <p:nvPr/>
            </p:nvSpPr>
            <p:spPr>
              <a:xfrm>
                <a:off x="8838770" y="1091697"/>
                <a:ext cx="3806677" cy="819150"/>
              </a:xfrm>
              <a:prstGeom prst="roundRect">
                <a:avLst/>
              </a:prstGeom>
              <a:solidFill>
                <a:schemeClr val="bg1"/>
              </a:solidFill>
              <a:ln w="28575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0" name="図 7">
                <a:extLst>
                  <a:ext uri="{FF2B5EF4-FFF2-40B4-BE49-F238E27FC236}">
                    <a16:creationId xmlns:a16="http://schemas.microsoft.com/office/drawing/2014/main" id="{08965748-3066-0C14-E4D6-9058003643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827946" y="1141001"/>
                <a:ext cx="557346" cy="542484"/>
              </a:xfrm>
              <a:prstGeom prst="rect">
                <a:avLst/>
              </a:prstGeom>
            </p:spPr>
          </p:pic>
          <p:pic>
            <p:nvPicPr>
              <p:cNvPr id="29" name="Picture 28" descr="A person with a beard and glasses&#10;&#10;AI-generated content may be incorrect.">
                <a:extLst>
                  <a:ext uri="{FF2B5EF4-FFF2-40B4-BE49-F238E27FC236}">
                    <a16:creationId xmlns:a16="http://schemas.microsoft.com/office/drawing/2014/main" id="{0F49E9EC-6C40-C13F-0DB2-74C1CDCCA4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b="12863"/>
              <a:stretch>
                <a:fillRect/>
              </a:stretch>
            </p:blipFill>
            <p:spPr>
              <a:xfrm>
                <a:off x="8925972" y="1141001"/>
                <a:ext cx="643367" cy="731235"/>
              </a:xfrm>
              <a:prstGeom prst="rect">
                <a:avLst/>
              </a:prstGeom>
            </p:spPr>
          </p:pic>
          <p:pic>
            <p:nvPicPr>
              <p:cNvPr id="30" name="Picture 29" descr="A person with glasses and a mustache&#10;&#10;AI-generated content may be incorrect.">
                <a:extLst>
                  <a:ext uri="{FF2B5EF4-FFF2-40B4-BE49-F238E27FC236}">
                    <a16:creationId xmlns:a16="http://schemas.microsoft.com/office/drawing/2014/main" id="{25F72736-A1DE-C22F-F595-555B938616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73094" y="1141001"/>
                <a:ext cx="584988" cy="731235"/>
              </a:xfrm>
              <a:prstGeom prst="rect">
                <a:avLst/>
              </a:prstGeom>
            </p:spPr>
          </p:pic>
          <p:pic>
            <p:nvPicPr>
              <p:cNvPr id="31" name="Picture 30" descr="A person with a beard and mustache&#10;&#10;AI-generated content may be incorrect.">
                <a:extLst>
                  <a:ext uri="{FF2B5EF4-FFF2-40B4-BE49-F238E27FC236}">
                    <a16:creationId xmlns:a16="http://schemas.microsoft.com/office/drawing/2014/main" id="{F517E867-9BAC-4B23-D250-8F2AAA296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19292" t="17630" r="20824" b="36020"/>
              <a:stretch>
                <a:fillRect/>
              </a:stretch>
            </p:blipFill>
            <p:spPr>
              <a:xfrm>
                <a:off x="10162337" y="1135489"/>
                <a:ext cx="629957" cy="731236"/>
              </a:xfrm>
              <a:prstGeom prst="rect">
                <a:avLst/>
              </a:prstGeom>
            </p:spPr>
          </p:pic>
          <p:pic>
            <p:nvPicPr>
              <p:cNvPr id="33" name="図 6">
                <a:extLst>
                  <a:ext uri="{FF2B5EF4-FFF2-40B4-BE49-F238E27FC236}">
                    <a16:creationId xmlns:a16="http://schemas.microsoft.com/office/drawing/2014/main" id="{0F8D08BB-F9EB-E545-2667-CD59017980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411830" y="1111778"/>
                <a:ext cx="555193" cy="587299"/>
              </a:xfrm>
              <a:prstGeom prst="rect">
                <a:avLst/>
              </a:prstGeom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8F201A4-8892-D69F-C9A3-351DA3D36A5C}"/>
                </a:ext>
              </a:extLst>
            </p:cNvPr>
            <p:cNvSpPr txBox="1"/>
            <p:nvPr/>
          </p:nvSpPr>
          <p:spPr>
            <a:xfrm>
              <a:off x="5846369" y="1600200"/>
              <a:ext cx="19509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A50021"/>
                  </a:solidFill>
                </a:rPr>
                <a:t>ACME Collaboration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4AFD90D-CDF4-7981-E9B3-2683C71D3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45" r="36789" b="45779"/>
            <a:stretch>
              <a:fillRect/>
            </a:stretch>
          </p:blipFill>
          <p:spPr>
            <a:xfrm>
              <a:off x="6998493" y="927881"/>
              <a:ext cx="655705" cy="757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8982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F0CCA8-C1CE-17BB-63B0-2ABA9A9C0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99" y="1067100"/>
            <a:ext cx="4681415" cy="49374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Competitive with current limits with modest sample size</a:t>
            </a:r>
          </a:p>
          <a:p>
            <a:pPr lvl="1"/>
            <a:r>
              <a:rPr lang="en-US" dirty="0"/>
              <a:t>Realistic optimization of a few aspects could improve e.g. </a:t>
            </a:r>
            <a:r>
              <a:rPr lang="el-GR" dirty="0"/>
              <a:t>θ</a:t>
            </a:r>
            <a:r>
              <a:rPr lang="en-US" baseline="-25000" dirty="0"/>
              <a:t>QCD</a:t>
            </a:r>
            <a:r>
              <a:rPr lang="en-US" dirty="0"/>
              <a:t> limit by 10x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EF7C15-A59E-86FF-4F15-018AAB384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Naïve Expectations for a First-Gen measurement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8B7F1-9F71-DE47-0D94-8044A9E45C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68251" y="6324600"/>
            <a:ext cx="1016000" cy="364628"/>
          </a:xfrm>
        </p:spPr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E7E3F63-5A7D-E538-6AE5-12BBCF375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803036"/>
              </p:ext>
            </p:extLst>
          </p:nvPr>
        </p:nvGraphicFramePr>
        <p:xfrm>
          <a:off x="170050" y="3821530"/>
          <a:ext cx="11827683" cy="232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7686">
                  <a:extLst>
                    <a:ext uri="{9D8B030D-6E8A-4147-A177-3AD203B41FA5}">
                      <a16:colId xmlns:a16="http://schemas.microsoft.com/office/drawing/2014/main" val="3178938073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2617510179"/>
                    </a:ext>
                  </a:extLst>
                </a:gridCol>
                <a:gridCol w="1034981">
                  <a:extLst>
                    <a:ext uri="{9D8B030D-6E8A-4147-A177-3AD203B41FA5}">
                      <a16:colId xmlns:a16="http://schemas.microsoft.com/office/drawing/2014/main" val="2826264458"/>
                    </a:ext>
                  </a:extLst>
                </a:gridCol>
                <a:gridCol w="1105318">
                  <a:extLst>
                    <a:ext uri="{9D8B030D-6E8A-4147-A177-3AD203B41FA5}">
                      <a16:colId xmlns:a16="http://schemas.microsoft.com/office/drawing/2014/main" val="466467242"/>
                    </a:ext>
                  </a:extLst>
                </a:gridCol>
                <a:gridCol w="2210638">
                  <a:extLst>
                    <a:ext uri="{9D8B030D-6E8A-4147-A177-3AD203B41FA5}">
                      <a16:colId xmlns:a16="http://schemas.microsoft.com/office/drawing/2014/main" val="525914061"/>
                    </a:ext>
                  </a:extLst>
                </a:gridCol>
                <a:gridCol w="1115367">
                  <a:extLst>
                    <a:ext uri="{9D8B030D-6E8A-4147-A177-3AD203B41FA5}">
                      <a16:colId xmlns:a16="http://schemas.microsoft.com/office/drawing/2014/main" val="283959863"/>
                    </a:ext>
                  </a:extLst>
                </a:gridCol>
                <a:gridCol w="1457011">
                  <a:extLst>
                    <a:ext uri="{9D8B030D-6E8A-4147-A177-3AD203B41FA5}">
                      <a16:colId xmlns:a16="http://schemas.microsoft.com/office/drawing/2014/main" val="2692297622"/>
                    </a:ext>
                  </a:extLst>
                </a:gridCol>
                <a:gridCol w="2120203">
                  <a:extLst>
                    <a:ext uri="{9D8B030D-6E8A-4147-A177-3AD203B41FA5}">
                      <a16:colId xmlns:a16="http://schemas.microsoft.com/office/drawing/2014/main" val="1357315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Species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b="1" dirty="0"/>
                        <a:t>τ</a:t>
                      </a:r>
                      <a:r>
                        <a:rPr lang="en-US" sz="1600" b="1" dirty="0"/>
                        <a:t> (s)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 (</a:t>
                      </a:r>
                      <a:r>
                        <a:rPr lang="en-US" sz="1600" dirty="0" err="1"/>
                        <a:t>hrs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Phase </a:t>
                      </a:r>
                      <a:r>
                        <a:rPr lang="en-US" sz="1600" dirty="0" err="1"/>
                        <a:t>sens.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W</a:t>
                      </a:r>
                      <a:r>
                        <a:rPr lang="en-US" sz="1600" baseline="-25000" dirty="0" err="1"/>
                        <a:t>s</a:t>
                      </a:r>
                      <a:endParaRPr lang="en-US" sz="1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1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S/</a:t>
                      </a:r>
                      <a:r>
                        <a:rPr lang="el-GR" sz="1600" dirty="0">
                          <a:effectLst/>
                        </a:rPr>
                        <a:t>θ</a:t>
                      </a:r>
                      <a:r>
                        <a:rPr lang="en-US" sz="1600" baseline="-25000" dirty="0"/>
                        <a:t>QCD</a:t>
                      </a:r>
                      <a:r>
                        <a:rPr lang="en-US" sz="1600" dirty="0"/>
                        <a:t> (e fm</a:t>
                      </a:r>
                      <a:r>
                        <a:rPr lang="en-US" sz="1600" baseline="30000" dirty="0"/>
                        <a:t>3</a:t>
                      </a:r>
                      <a:r>
                        <a:rPr lang="en-US" sz="1600" dirty="0"/>
                        <a:t>)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600" dirty="0">
                          <a:effectLst/>
                        </a:rPr>
                        <a:t>θ</a:t>
                      </a:r>
                      <a:r>
                        <a:rPr lang="en-US" sz="1600" baseline="-25000" dirty="0"/>
                        <a:t>QCD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sens.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52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30000" dirty="0"/>
                        <a:t>199</a:t>
                      </a:r>
                      <a:r>
                        <a:rPr lang="en-US" sz="1600" dirty="0"/>
                        <a:t>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14 </a:t>
                      </a:r>
                      <a:r>
                        <a:rPr lang="en-US" sz="1600" baseline="0" dirty="0"/>
                        <a:t>in cell 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~170 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~2000 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 </a:t>
                      </a:r>
                      <a:r>
                        <a:rPr lang="en-US" sz="1600" dirty="0" err="1"/>
                        <a:t>pHz</a:t>
                      </a:r>
                      <a:r>
                        <a:rPr lang="en-US" sz="1600" dirty="0"/>
                        <a:t> [1]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0.005 [4]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1.5 x 10</a:t>
                      </a:r>
                      <a:r>
                        <a:rPr lang="en-US" sz="1600" baseline="30000" dirty="0"/>
                        <a:t>-10 </a:t>
                      </a:r>
                      <a:r>
                        <a:rPr lang="en-US" sz="1600" dirty="0"/>
                        <a:t>[1]</a:t>
                      </a:r>
                      <a:endParaRPr lang="en-US" sz="1600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281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30000" dirty="0"/>
                        <a:t>205</a:t>
                      </a:r>
                      <a:r>
                        <a:rPr lang="en-US" sz="1600" dirty="0"/>
                        <a:t>TlF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US" sz="1600" baseline="3000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-10</a:t>
                      </a:r>
                      <a:r>
                        <a:rPr lang="en-US" sz="1600" baseline="30000" dirty="0">
                          <a:solidFill>
                            <a:schemeClr val="tx1"/>
                          </a:solidFill>
                        </a:rPr>
                        <a:t>9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[2]</a:t>
                      </a:r>
                      <a:endParaRPr lang="en-US" sz="16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0.01 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300 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 </a:t>
                      </a:r>
                      <a:r>
                        <a:rPr lang="en-US" sz="1600" dirty="0" err="1"/>
                        <a:t>nHz</a:t>
                      </a:r>
                      <a:r>
                        <a:rPr lang="en-US" sz="1600" dirty="0"/>
                        <a:t>, projected in [2]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33 000[3]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0.027 [4]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-12</a:t>
                      </a:r>
                      <a:r>
                        <a:rPr lang="en-US" sz="1600" baseline="0" dirty="0"/>
                        <a:t>, </a:t>
                      </a:r>
                      <a:r>
                        <a:rPr lang="en-US" sz="1600" dirty="0"/>
                        <a:t>projected in [2]</a:t>
                      </a:r>
                      <a:endParaRPr lang="en-US" sz="1600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421451"/>
                  </a:ext>
                </a:extLst>
              </a:tr>
              <a:tr h="196755">
                <a:tc>
                  <a:txBody>
                    <a:bodyPr/>
                    <a:lstStyle/>
                    <a:p>
                      <a:r>
                        <a:rPr lang="en-US" sz="1600" baseline="30000" dirty="0"/>
                        <a:t>227</a:t>
                      </a:r>
                      <a:r>
                        <a:rPr lang="en-US" sz="1600" dirty="0"/>
                        <a:t>ThO (beam)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600 </a:t>
                      </a:r>
                      <a:r>
                        <a:rPr lang="en-US" sz="1600" dirty="0" err="1"/>
                        <a:t>uHz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25 000[3]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~1 [4, est]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-10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42786"/>
                  </a:ext>
                </a:extLst>
              </a:tr>
              <a:tr h="196755">
                <a:tc>
                  <a:txBody>
                    <a:bodyPr/>
                    <a:lstStyle/>
                    <a:p>
                      <a:r>
                        <a:rPr lang="en-US" sz="1600" baseline="30000" dirty="0"/>
                        <a:t>227</a:t>
                      </a:r>
                      <a:r>
                        <a:rPr lang="en-US" sz="1600" dirty="0"/>
                        <a:t>ThO (beam)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60 </a:t>
                      </a:r>
                      <a:r>
                        <a:rPr lang="en-US" sz="1600" dirty="0" err="1"/>
                        <a:t>uHz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25 000[3]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~1 [4, est]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-11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272779"/>
                  </a:ext>
                </a:extLst>
              </a:tr>
              <a:tr h="196755">
                <a:tc>
                  <a:txBody>
                    <a:bodyPr/>
                    <a:lstStyle/>
                    <a:p>
                      <a:r>
                        <a:rPr lang="en-US" sz="1600" baseline="30000" dirty="0"/>
                        <a:t>227</a:t>
                      </a:r>
                      <a:r>
                        <a:rPr lang="en-US" sz="1600" dirty="0"/>
                        <a:t>ThO (trap)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 </a:t>
                      </a:r>
                      <a:r>
                        <a:rPr lang="en-US" sz="1600" dirty="0" err="1"/>
                        <a:t>uHz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25 000[3]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~1 [4, est]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3x10</a:t>
                      </a:r>
                      <a:r>
                        <a:rPr lang="en-US" sz="1600" baseline="30000" dirty="0"/>
                        <a:t>-13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09002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9294B46-48B5-CF01-375B-00A25E78673B}"/>
              </a:ext>
            </a:extLst>
          </p:cNvPr>
          <p:cNvSpPr txBox="1"/>
          <p:nvPr/>
        </p:nvSpPr>
        <p:spPr>
          <a:xfrm>
            <a:off x="6324600" y="1219200"/>
            <a:ext cx="77575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Citations:</a:t>
            </a:r>
          </a:p>
          <a:p>
            <a:r>
              <a:rPr lang="en-US" dirty="0"/>
              <a:t>[1] B. Graner </a:t>
            </a:r>
            <a:r>
              <a:rPr lang="en-US" i="1" dirty="0"/>
              <a:t>et al. </a:t>
            </a:r>
            <a:r>
              <a:rPr lang="en-US" dirty="0"/>
              <a:t>PRL </a:t>
            </a:r>
            <a:r>
              <a:rPr lang="en-US" b="1" dirty="0"/>
              <a:t>116</a:t>
            </a:r>
            <a:r>
              <a:rPr lang="en-US" dirty="0"/>
              <a:t>, 161601 (2016)</a:t>
            </a:r>
          </a:p>
          <a:p>
            <a:r>
              <a:rPr lang="en-US" dirty="0"/>
              <a:t>[2] </a:t>
            </a:r>
            <a:r>
              <a:rPr lang="en-US" dirty="0">
                <a:effectLst/>
              </a:rPr>
              <a:t>O </a:t>
            </a:r>
            <a:r>
              <a:rPr lang="en-US" dirty="0" err="1">
                <a:effectLst/>
              </a:rPr>
              <a:t>Grasdijk</a:t>
            </a:r>
            <a:r>
              <a:rPr lang="en-US" dirty="0">
                <a:effectLst/>
              </a:rPr>
              <a:t> </a:t>
            </a:r>
            <a:r>
              <a:rPr lang="en-US" i="1" dirty="0">
                <a:effectLst/>
              </a:rPr>
              <a:t>et al</a:t>
            </a:r>
            <a:r>
              <a:rPr lang="en-US" i="1" dirty="0"/>
              <a:t>. </a:t>
            </a:r>
            <a:r>
              <a:rPr lang="en-US" i="1" dirty="0">
                <a:effectLst/>
              </a:rPr>
              <a:t>Quantum Sci. Technol.</a:t>
            </a:r>
            <a:r>
              <a:rPr lang="en-US" i="1" dirty="0"/>
              <a:t> </a:t>
            </a:r>
            <a:r>
              <a:rPr lang="en-US" b="1" dirty="0">
                <a:effectLst/>
              </a:rPr>
              <a:t>6 </a:t>
            </a:r>
            <a:r>
              <a:rPr lang="en-US" i="1" dirty="0"/>
              <a:t>(</a:t>
            </a:r>
            <a:r>
              <a:rPr lang="en-US" dirty="0">
                <a:effectLst/>
              </a:rPr>
              <a:t>2021)</a:t>
            </a:r>
          </a:p>
          <a:p>
            <a:r>
              <a:rPr lang="en-US" dirty="0"/>
              <a:t>[3] Chen </a:t>
            </a:r>
            <a:r>
              <a:rPr lang="en-US" i="1" dirty="0"/>
              <a:t>et al.</a:t>
            </a:r>
            <a:r>
              <a:rPr lang="en-US" dirty="0"/>
              <a:t>, J Phys Chem A </a:t>
            </a:r>
            <a:r>
              <a:rPr lang="en-US" b="1" dirty="0"/>
              <a:t>128</a:t>
            </a:r>
            <a:r>
              <a:rPr lang="en-US" dirty="0"/>
              <a:t> (2024)</a:t>
            </a:r>
          </a:p>
          <a:p>
            <a:r>
              <a:rPr lang="en-US" dirty="0"/>
              <a:t>[4] </a:t>
            </a:r>
            <a:r>
              <a:rPr lang="en-US" dirty="0" err="1"/>
              <a:t>Flambaum</a:t>
            </a:r>
            <a:r>
              <a:rPr lang="en-US" dirty="0"/>
              <a:t> and Dzuba, PRA </a:t>
            </a:r>
            <a:r>
              <a:rPr lang="en-US" b="1" dirty="0"/>
              <a:t>101</a:t>
            </a:r>
            <a:r>
              <a:rPr lang="en-US" dirty="0"/>
              <a:t> (2020)</a:t>
            </a:r>
          </a:p>
        </p:txBody>
      </p:sp>
    </p:spTree>
    <p:extLst>
      <p:ext uri="{BB962C8B-B14F-4D97-AF65-F5344CB8AC3E}">
        <p14:creationId xmlns:p14="http://schemas.microsoft.com/office/powerpoint/2010/main" val="202680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69C8DB-7F79-DBDB-6B9F-94DEC51E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11240034" cy="478624"/>
          </a:xfrm>
        </p:spPr>
        <p:txBody>
          <a:bodyPr>
            <a:normAutofit fontScale="90000"/>
          </a:bodyPr>
          <a:lstStyle/>
          <a:p>
            <a:r>
              <a:rPr lang="en-US" dirty="0">
                <a:cs typeface="Arial" panose="020B0604020202020204" pitchFamily="34" charset="0"/>
              </a:rPr>
              <a:t>A New Generation of Nuclear Schiff Moment</a:t>
            </a:r>
            <a:br>
              <a:rPr lang="en-US" dirty="0">
                <a:cs typeface="Arial" panose="020B0604020202020204" pitchFamily="34" charset="0"/>
              </a:rPr>
            </a:br>
            <a:r>
              <a:rPr lang="en-US" dirty="0">
                <a:cs typeface="Arial" panose="020B0604020202020204" pitchFamily="34" charset="0"/>
              </a:rPr>
              <a:t>(NSM) Search with </a:t>
            </a:r>
            <a:r>
              <a:rPr lang="en-US" baseline="30000" dirty="0">
                <a:cs typeface="Arial" panose="020B0604020202020204" pitchFamily="34" charset="0"/>
              </a:rPr>
              <a:t>227,229</a:t>
            </a:r>
            <a:r>
              <a:rPr lang="en-US" dirty="0">
                <a:cs typeface="Arial" panose="020B0604020202020204" pitchFamily="34" charset="0"/>
              </a:rPr>
              <a:t>ThO Molecular Beam at FRIB</a:t>
            </a:r>
            <a:endParaRPr lang="en-US" dirty="0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3C5A8E56-C66E-B07F-EE47-999E3B060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25" y="1170280"/>
            <a:ext cx="8556691" cy="30515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E1693F-CE79-46E7-8805-3A04D0EF212B}"/>
              </a:ext>
            </a:extLst>
          </p:cNvPr>
          <p:cNvSpPr txBox="1"/>
          <p:nvPr/>
        </p:nvSpPr>
        <p:spPr>
          <a:xfrm>
            <a:off x="0" y="1152525"/>
            <a:ext cx="2708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Phase I:</a:t>
            </a:r>
          </a:p>
          <a:p>
            <a:r>
              <a:rPr lang="en-US" sz="2000"/>
              <a:t>Molecular-beam style nuclear Schiff moment (NSM) 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648BEC-E560-FD5C-DF4D-C3FDF4F1C8A9}"/>
              </a:ext>
            </a:extLst>
          </p:cNvPr>
          <p:cNvSpPr/>
          <p:nvPr/>
        </p:nvSpPr>
        <p:spPr>
          <a:xfrm>
            <a:off x="7344642" y="4221804"/>
            <a:ext cx="394441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CC0157-FA1E-CA0F-53A2-106596265540}"/>
              </a:ext>
            </a:extLst>
          </p:cNvPr>
          <p:cNvSpPr/>
          <p:nvPr/>
        </p:nvSpPr>
        <p:spPr>
          <a:xfrm>
            <a:off x="11531669" y="3819325"/>
            <a:ext cx="394441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961D2E-5AE6-4D0B-A318-34B163D5365C}"/>
              </a:ext>
            </a:extLst>
          </p:cNvPr>
          <p:cNvSpPr/>
          <p:nvPr/>
        </p:nvSpPr>
        <p:spPr>
          <a:xfrm>
            <a:off x="10503405" y="4176645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C03D09-02EB-942F-B5AE-66C62AB45C4B}"/>
              </a:ext>
            </a:extLst>
          </p:cNvPr>
          <p:cNvSpPr/>
          <p:nvPr/>
        </p:nvSpPr>
        <p:spPr>
          <a:xfrm>
            <a:off x="5371042" y="4130472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040236-A2BF-F122-B785-E974C26EE023}"/>
              </a:ext>
            </a:extLst>
          </p:cNvPr>
          <p:cNvSpPr/>
          <p:nvPr/>
        </p:nvSpPr>
        <p:spPr>
          <a:xfrm>
            <a:off x="2951692" y="4101394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CDE2EB-F2B5-98BE-5F20-BA24694AB0D4}"/>
              </a:ext>
            </a:extLst>
          </p:cNvPr>
          <p:cNvSpPr/>
          <p:nvPr/>
        </p:nvSpPr>
        <p:spPr>
          <a:xfrm>
            <a:off x="763317" y="4101394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A112D66-379A-D697-A6B8-FEDB9FDA13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108"/>
          <a:stretch>
            <a:fillRect/>
          </a:stretch>
        </p:blipFill>
        <p:spPr>
          <a:xfrm flipH="1">
            <a:off x="3019425" y="4111219"/>
            <a:ext cx="5724521" cy="2658904"/>
          </a:xfrm>
          <a:prstGeom prst="rect">
            <a:avLst/>
          </a:prstGeom>
        </p:spPr>
      </p:pic>
      <p:pic>
        <p:nvPicPr>
          <p:cNvPr id="23" name="Picture 2" descr="ACME II collection optics">
            <a:extLst>
              <a:ext uri="{FF2B5EF4-FFF2-40B4-BE49-F238E27FC236}">
                <a16:creationId xmlns:a16="http://schemas.microsoft.com/office/drawing/2014/main" id="{440DC5E1-C12D-9E47-A771-03B67719E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956" y="4286045"/>
            <a:ext cx="3114344" cy="2335759"/>
          </a:xfrm>
          <a:prstGeom prst="rect">
            <a:avLst/>
          </a:prstGeom>
          <a:noFill/>
          <a:ln w="28575">
            <a:solidFill>
              <a:srgbClr val="57D3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C038987-10C1-FC30-DD18-E0F8E390BEB5}"/>
              </a:ext>
            </a:extLst>
          </p:cNvPr>
          <p:cNvSpPr txBox="1"/>
          <p:nvPr/>
        </p:nvSpPr>
        <p:spPr>
          <a:xfrm>
            <a:off x="63464" y="3765897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Legacy ACME II e</a:t>
            </a:r>
            <a:r>
              <a:rPr lang="en-US" sz="2400" baseline="30000" dirty="0"/>
              <a:t>-</a:t>
            </a:r>
            <a:r>
              <a:rPr lang="en-US" sz="2400" dirty="0"/>
              <a:t>EDM beamline:</a:t>
            </a:r>
          </a:p>
          <a:p>
            <a:r>
              <a:rPr lang="en-US" sz="2000" dirty="0"/>
              <a:t>Now be </a:t>
            </a:r>
            <a:r>
              <a:rPr lang="en-US" sz="2000" b="1" dirty="0"/>
              <a:t>repurposed</a:t>
            </a:r>
            <a:r>
              <a:rPr lang="en-US" sz="2000" dirty="0"/>
              <a:t> for the NSM search at FRIB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61A5C2-BFB2-2727-B8C5-36119E968BE4}"/>
              </a:ext>
            </a:extLst>
          </p:cNvPr>
          <p:cNvGrpSpPr/>
          <p:nvPr/>
        </p:nvGrpSpPr>
        <p:grpSpPr>
          <a:xfrm>
            <a:off x="231702" y="5148654"/>
            <a:ext cx="2415714" cy="1685262"/>
            <a:chOff x="127701" y="5084861"/>
            <a:chExt cx="2415714" cy="168526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348088C-AC9C-A19A-321B-15B4236D804B}"/>
                </a:ext>
              </a:extLst>
            </p:cNvPr>
            <p:cNvSpPr/>
            <p:nvPr/>
          </p:nvSpPr>
          <p:spPr>
            <a:xfrm>
              <a:off x="127701" y="5084861"/>
              <a:ext cx="2415714" cy="1685262"/>
            </a:xfrm>
            <a:prstGeom prst="roundRect">
              <a:avLst/>
            </a:prstGeom>
            <a:solidFill>
              <a:schemeClr val="bg1"/>
            </a:solidFill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図 7">
              <a:extLst>
                <a:ext uri="{FF2B5EF4-FFF2-40B4-BE49-F238E27FC236}">
                  <a16:creationId xmlns:a16="http://schemas.microsoft.com/office/drawing/2014/main" id="{F4B334E0-B8A8-B7CE-CC4C-BE951CE3D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44" y="5961830"/>
              <a:ext cx="557346" cy="542484"/>
            </a:xfrm>
            <a:prstGeom prst="rect">
              <a:avLst/>
            </a:prstGeom>
          </p:spPr>
        </p:pic>
        <p:pic>
          <p:nvPicPr>
            <p:cNvPr id="32" name="Picture 31" descr="A person with a beard and glasses&#10;&#10;AI-generated content may be incorrect.">
              <a:extLst>
                <a:ext uri="{FF2B5EF4-FFF2-40B4-BE49-F238E27FC236}">
                  <a16:creationId xmlns:a16="http://schemas.microsoft.com/office/drawing/2014/main" id="{A2AB6D18-751C-7524-6573-29EA3D09B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2863"/>
            <a:stretch>
              <a:fillRect/>
            </a:stretch>
          </p:blipFill>
          <p:spPr>
            <a:xfrm>
              <a:off x="426190" y="5187838"/>
              <a:ext cx="643367" cy="731235"/>
            </a:xfrm>
            <a:prstGeom prst="rect">
              <a:avLst/>
            </a:prstGeom>
          </p:spPr>
        </p:pic>
        <p:pic>
          <p:nvPicPr>
            <p:cNvPr id="33" name="Picture 32" descr="A person with glasses and a mustache&#10;&#10;AI-generated content may be incorrect.">
              <a:extLst>
                <a:ext uri="{FF2B5EF4-FFF2-40B4-BE49-F238E27FC236}">
                  <a16:creationId xmlns:a16="http://schemas.microsoft.com/office/drawing/2014/main" id="{3E4FDEC1-3DE8-F8EE-13C0-A182AFEE1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3312" y="5187838"/>
              <a:ext cx="584988" cy="731235"/>
            </a:xfrm>
            <a:prstGeom prst="rect">
              <a:avLst/>
            </a:prstGeom>
          </p:spPr>
        </p:pic>
        <p:pic>
          <p:nvPicPr>
            <p:cNvPr id="34" name="Picture 33" descr="A person with a beard and mustache&#10;&#10;AI-generated content may be incorrect.">
              <a:extLst>
                <a:ext uri="{FF2B5EF4-FFF2-40B4-BE49-F238E27FC236}">
                  <a16:creationId xmlns:a16="http://schemas.microsoft.com/office/drawing/2014/main" id="{3073D9AF-E99E-CA94-7D43-0742C9D15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9292" t="17630" r="20824" b="36020"/>
            <a:stretch>
              <a:fillRect/>
            </a:stretch>
          </p:blipFill>
          <p:spPr>
            <a:xfrm>
              <a:off x="1662555" y="5182326"/>
              <a:ext cx="629957" cy="731236"/>
            </a:xfrm>
            <a:prstGeom prst="rect">
              <a:avLst/>
            </a:prstGeom>
          </p:spPr>
        </p:pic>
        <p:pic>
          <p:nvPicPr>
            <p:cNvPr id="35" name="図 6">
              <a:extLst>
                <a:ext uri="{FF2B5EF4-FFF2-40B4-BE49-F238E27FC236}">
                  <a16:creationId xmlns:a16="http://schemas.microsoft.com/office/drawing/2014/main" id="{399862F9-5F8F-119C-6A78-8BC5BEC1B7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1828" y="5932607"/>
              <a:ext cx="555193" cy="58729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049174-BDA2-70FC-06B3-745EB8531B46}"/>
                </a:ext>
              </a:extLst>
            </p:cNvPr>
            <p:cNvSpPr txBox="1"/>
            <p:nvPr/>
          </p:nvSpPr>
          <p:spPr>
            <a:xfrm>
              <a:off x="442990" y="6445517"/>
              <a:ext cx="19509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A50021"/>
                  </a:solidFill>
                </a:rPr>
                <a:t>ACME Collaboration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6196FCE-7738-D7B7-5E73-66250C519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45" r="36789" b="45779"/>
            <a:stretch>
              <a:fillRect/>
            </a:stretch>
          </p:blipFill>
          <p:spPr>
            <a:xfrm>
              <a:off x="1595114" y="5773198"/>
              <a:ext cx="655705" cy="757457"/>
            </a:xfrm>
            <a:prstGeom prst="rect">
              <a:avLst/>
            </a:prstGeom>
          </p:spPr>
        </p:pic>
      </p:grp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CB040BF9-6A2C-ADB7-43DE-4366CF1FE4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F631FC-94C3-D59E-9DEF-66AB4FFB81E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BB8DAB-461E-3ABE-254C-70FA0EC05FC9}"/>
              </a:ext>
            </a:extLst>
          </p:cNvPr>
          <p:cNvSpPr/>
          <p:nvPr/>
        </p:nvSpPr>
        <p:spPr>
          <a:xfrm>
            <a:off x="6370064" y="5079146"/>
            <a:ext cx="1075765" cy="757845"/>
          </a:xfrm>
          <a:prstGeom prst="rect">
            <a:avLst/>
          </a:prstGeom>
          <a:noFill/>
          <a:ln w="19050">
            <a:solidFill>
              <a:srgbClr val="57D3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D455B4-756F-C169-36EF-8DE4BFD8F945}"/>
              </a:ext>
            </a:extLst>
          </p:cNvPr>
          <p:cNvCxnSpPr/>
          <p:nvPr/>
        </p:nvCxnSpPr>
        <p:spPr>
          <a:xfrm flipV="1">
            <a:off x="7269096" y="4286045"/>
            <a:ext cx="1680860" cy="793101"/>
          </a:xfrm>
          <a:prstGeom prst="line">
            <a:avLst/>
          </a:prstGeom>
          <a:ln w="19050">
            <a:solidFill>
              <a:srgbClr val="57D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0C2630-36BA-5C36-A001-66D5E2647185}"/>
              </a:ext>
            </a:extLst>
          </p:cNvPr>
          <p:cNvCxnSpPr>
            <a:cxnSpLocks/>
          </p:cNvCxnSpPr>
          <p:nvPr/>
        </p:nvCxnSpPr>
        <p:spPr>
          <a:xfrm>
            <a:off x="7102385" y="5848434"/>
            <a:ext cx="1847571" cy="773370"/>
          </a:xfrm>
          <a:prstGeom prst="line">
            <a:avLst/>
          </a:prstGeom>
          <a:ln w="19050">
            <a:solidFill>
              <a:srgbClr val="57D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65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5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F4AB9-18DE-9A18-C21E-0FF4D70EC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D55A2B-1540-DE53-2921-2FDA36935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“Dragonfly”: a Collaborative Effort at FRIB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4DF0DAF1-4923-D4DC-A1EA-54C503471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25" y="1170280"/>
            <a:ext cx="8556691" cy="30515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0AD294-45B4-375C-E16C-CF83574FFDA7}"/>
              </a:ext>
            </a:extLst>
          </p:cNvPr>
          <p:cNvSpPr/>
          <p:nvPr/>
        </p:nvSpPr>
        <p:spPr>
          <a:xfrm>
            <a:off x="8007502" y="4117458"/>
            <a:ext cx="394441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516FA3-0E02-2FE1-D82C-2CDDC4F20749}"/>
              </a:ext>
            </a:extLst>
          </p:cNvPr>
          <p:cNvSpPr/>
          <p:nvPr/>
        </p:nvSpPr>
        <p:spPr>
          <a:xfrm>
            <a:off x="11531669" y="3819325"/>
            <a:ext cx="394441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0833EE-EA01-2EA7-B063-0379073EB043}"/>
              </a:ext>
            </a:extLst>
          </p:cNvPr>
          <p:cNvSpPr/>
          <p:nvPr/>
        </p:nvSpPr>
        <p:spPr>
          <a:xfrm>
            <a:off x="10503405" y="4176645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7DB82B-5301-CBA8-CA2E-C15A76CEE7D0}"/>
              </a:ext>
            </a:extLst>
          </p:cNvPr>
          <p:cNvSpPr/>
          <p:nvPr/>
        </p:nvSpPr>
        <p:spPr>
          <a:xfrm>
            <a:off x="3614552" y="3997048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E8018-7CED-EE53-15C9-9F571FBA303A}"/>
              </a:ext>
            </a:extLst>
          </p:cNvPr>
          <p:cNvSpPr/>
          <p:nvPr/>
        </p:nvSpPr>
        <p:spPr>
          <a:xfrm>
            <a:off x="763317" y="4101394"/>
            <a:ext cx="298535" cy="311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8574BA9D-A05C-A41E-27BC-C76EF1F5C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8" t="4642" r="24808" b="3337"/>
          <a:stretch>
            <a:fillRect/>
          </a:stretch>
        </p:blipFill>
        <p:spPr>
          <a:xfrm>
            <a:off x="249102" y="1068453"/>
            <a:ext cx="2792239" cy="273883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CE36CC5-EDB5-DC82-DB0D-FFFADB8F7843}"/>
              </a:ext>
            </a:extLst>
          </p:cNvPr>
          <p:cNvGrpSpPr/>
          <p:nvPr/>
        </p:nvGrpSpPr>
        <p:grpSpPr>
          <a:xfrm>
            <a:off x="6613434" y="3977650"/>
            <a:ext cx="990600" cy="1513821"/>
            <a:chOff x="9829800" y="1676400"/>
            <a:chExt cx="990600" cy="15138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AACE300-E272-50FF-D685-92261CB599AD}"/>
                </a:ext>
              </a:extLst>
            </p:cNvPr>
            <p:cNvSpPr txBox="1"/>
            <p:nvPr/>
          </p:nvSpPr>
          <p:spPr>
            <a:xfrm>
              <a:off x="9829800" y="2667001"/>
              <a:ext cx="9828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Jaideep Singh</a:t>
              </a:r>
            </a:p>
          </p:txBody>
        </p:sp>
        <p:pic>
          <p:nvPicPr>
            <p:cNvPr id="8" name="Picture 7" descr="A person with a beard and glasses&#10;&#10;AI-generated content may be incorrect.">
              <a:extLst>
                <a:ext uri="{FF2B5EF4-FFF2-40B4-BE49-F238E27FC236}">
                  <a16:creationId xmlns:a16="http://schemas.microsoft.com/office/drawing/2014/main" id="{ABDFF664-6AF1-4781-4499-265178F9A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6590"/>
            <a:stretch>
              <a:fillRect/>
            </a:stretch>
          </p:blipFill>
          <p:spPr>
            <a:xfrm>
              <a:off x="9906000" y="1676400"/>
              <a:ext cx="914400" cy="95372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F4BC28-AEE0-6820-D0FC-B87DEDB927AC}"/>
              </a:ext>
            </a:extLst>
          </p:cNvPr>
          <p:cNvGrpSpPr/>
          <p:nvPr/>
        </p:nvGrpSpPr>
        <p:grpSpPr>
          <a:xfrm>
            <a:off x="4341865" y="3977650"/>
            <a:ext cx="922260" cy="1458594"/>
            <a:chOff x="9222679" y="2839003"/>
            <a:chExt cx="922260" cy="1458594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7D096F62-1063-E9E2-0F2B-C2A60A4EE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2679" y="3775205"/>
              <a:ext cx="922260" cy="52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sz="1400" u="none" dirty="0"/>
                <a:t>Alyssa Gaiser</a:t>
              </a:r>
              <a:endParaRPr lang="en-US" sz="1400" u="none" baseline="30000" dirty="0"/>
            </a:p>
          </p:txBody>
        </p:sp>
        <p:pic>
          <p:nvPicPr>
            <p:cNvPr id="14" name="Picture 2" descr="Alyssa Gaiser">
              <a:extLst>
                <a:ext uri="{FF2B5EF4-FFF2-40B4-BE49-F238E27FC236}">
                  <a16:creationId xmlns:a16="http://schemas.microsoft.com/office/drawing/2014/main" id="{5DA60BDB-177D-1E94-ECC6-A883A159D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2679" y="283900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90C9BF-7666-CC43-7C5B-FE1C85214960}"/>
              </a:ext>
            </a:extLst>
          </p:cNvPr>
          <p:cNvGrpSpPr/>
          <p:nvPr/>
        </p:nvGrpSpPr>
        <p:grpSpPr>
          <a:xfrm>
            <a:off x="2687877" y="3979799"/>
            <a:ext cx="1680979" cy="1436792"/>
            <a:chOff x="9109765" y="1085078"/>
            <a:chExt cx="1680979" cy="1436792"/>
          </a:xfrm>
        </p:grpSpPr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123E8EA1-6923-A04D-9BE6-7DFFA6E96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9765" y="1999478"/>
              <a:ext cx="1680979" cy="522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sz="1400" u="none" dirty="0"/>
                <a:t>Katharina</a:t>
              </a:r>
            </a:p>
            <a:p>
              <a:pPr algn="ctr"/>
              <a:r>
                <a:rPr lang="en-US" sz="1400" u="none" dirty="0"/>
                <a:t>Domnanich</a:t>
              </a:r>
              <a:endParaRPr lang="en-US" sz="1400" u="none" baseline="30000" dirty="0"/>
            </a:p>
          </p:txBody>
        </p:sp>
        <p:pic>
          <p:nvPicPr>
            <p:cNvPr id="20" name="Picture 4" descr="Katharina Domnanich">
              <a:extLst>
                <a:ext uri="{FF2B5EF4-FFF2-40B4-BE49-F238E27FC236}">
                  <a16:creationId xmlns:a16="http://schemas.microsoft.com/office/drawing/2014/main" id="{B22F4DC8-13F4-179B-1BD1-05FB26136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3512" y="1085078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614F9B-318C-2DD5-1FF4-0A8259FAA0C1}"/>
              </a:ext>
            </a:extLst>
          </p:cNvPr>
          <p:cNvGrpSpPr/>
          <p:nvPr/>
        </p:nvGrpSpPr>
        <p:grpSpPr>
          <a:xfrm>
            <a:off x="7351890" y="5509393"/>
            <a:ext cx="854529" cy="1391018"/>
            <a:chOff x="9122203" y="4625985"/>
            <a:chExt cx="854529" cy="1391018"/>
          </a:xfrm>
        </p:grpSpPr>
        <p:pic>
          <p:nvPicPr>
            <p:cNvPr id="22" name="Picture 21" descr="A person smiling for a picture&#10;&#10;AI-generated content may be incorrect.">
              <a:extLst>
                <a:ext uri="{FF2B5EF4-FFF2-40B4-BE49-F238E27FC236}">
                  <a16:creationId xmlns:a16="http://schemas.microsoft.com/office/drawing/2014/main" id="{01EEE0D8-AD27-B062-C463-A3B187E7B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16667"/>
            <a:stretch>
              <a:fillRect/>
            </a:stretch>
          </p:blipFill>
          <p:spPr>
            <a:xfrm>
              <a:off x="9122203" y="4625985"/>
              <a:ext cx="854529" cy="89047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59F660-4E98-8218-BCAE-83BFE3E2977A}"/>
                </a:ext>
              </a:extLst>
            </p:cNvPr>
            <p:cNvSpPr txBox="1"/>
            <p:nvPr/>
          </p:nvSpPr>
          <p:spPr>
            <a:xfrm>
              <a:off x="9152138" y="5493783"/>
              <a:ext cx="79465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Shane Wilkins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4CE0CE3-13FF-7EE0-F04D-3F1A3B3ABB1E}"/>
              </a:ext>
            </a:extLst>
          </p:cNvPr>
          <p:cNvGrpSpPr/>
          <p:nvPr/>
        </p:nvGrpSpPr>
        <p:grpSpPr>
          <a:xfrm>
            <a:off x="3306865" y="5491471"/>
            <a:ext cx="1128528" cy="1408940"/>
            <a:chOff x="6875368" y="4492920"/>
            <a:chExt cx="1128528" cy="1408940"/>
          </a:xfrm>
        </p:grpSpPr>
        <p:pic>
          <p:nvPicPr>
            <p:cNvPr id="26" name="Picture 25" descr="A person wearing glasses and a black shirt&#10;&#10;AI-generated content may be incorrect.">
              <a:extLst>
                <a:ext uri="{FF2B5EF4-FFF2-40B4-BE49-F238E27FC236}">
                  <a16:creationId xmlns:a16="http://schemas.microsoft.com/office/drawing/2014/main" id="{25E1B260-ECE7-AFDE-C52A-8B6A8798E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16200"/>
            <a:stretch>
              <a:fillRect/>
            </a:stretch>
          </p:blipFill>
          <p:spPr>
            <a:xfrm flipH="1">
              <a:off x="6974944" y="4492920"/>
              <a:ext cx="865490" cy="90695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CC6432-7BD3-0D72-2DA0-75B9E590F7FC}"/>
                </a:ext>
              </a:extLst>
            </p:cNvPr>
            <p:cNvSpPr txBox="1"/>
            <p:nvPr/>
          </p:nvSpPr>
          <p:spPr>
            <a:xfrm>
              <a:off x="6875368" y="5378640"/>
              <a:ext cx="11285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Kei Minamisono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0DC5974-98CC-1388-B8F1-F70DA5A7029B}"/>
              </a:ext>
            </a:extLst>
          </p:cNvPr>
          <p:cNvGrpSpPr/>
          <p:nvPr/>
        </p:nvGrpSpPr>
        <p:grpSpPr>
          <a:xfrm>
            <a:off x="7731461" y="3977083"/>
            <a:ext cx="1287481" cy="1475900"/>
            <a:chOff x="8003515" y="4606076"/>
            <a:chExt cx="1287481" cy="1475900"/>
          </a:xfrm>
        </p:grpSpPr>
        <p:pic>
          <p:nvPicPr>
            <p:cNvPr id="27" name="Picture 26" descr="A person with grey hair wearing a blue and white checkered shirt&#10;&#10;AI-generated content may be incorrect.">
              <a:extLst>
                <a:ext uri="{FF2B5EF4-FFF2-40B4-BE49-F238E27FC236}">
                  <a16:creationId xmlns:a16="http://schemas.microsoft.com/office/drawing/2014/main" id="{49DE621E-2D35-05CD-A323-5A1BA38BA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16824"/>
            <a:stretch>
              <a:fillRect/>
            </a:stretch>
          </p:blipFill>
          <p:spPr>
            <a:xfrm>
              <a:off x="8194915" y="4606076"/>
              <a:ext cx="933765" cy="97120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58FBB3-F4F1-31FB-BE26-18F0BDB4CE53}"/>
                </a:ext>
              </a:extLst>
            </p:cNvPr>
            <p:cNvSpPr txBox="1"/>
            <p:nvPr/>
          </p:nvSpPr>
          <p:spPr>
            <a:xfrm>
              <a:off x="8003515" y="5589533"/>
              <a:ext cx="1287481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300" dirty="0"/>
                <a:t>Oscar </a:t>
              </a:r>
              <a:r>
                <a:rPr lang="en-US" sz="1300" dirty="0" err="1"/>
                <a:t>Naviliat-Cucic</a:t>
              </a:r>
              <a:endParaRPr lang="en-US" sz="13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D483A0-C6CC-D238-E445-B89890EA6AA3}"/>
              </a:ext>
            </a:extLst>
          </p:cNvPr>
          <p:cNvGrpSpPr/>
          <p:nvPr/>
        </p:nvGrpSpPr>
        <p:grpSpPr>
          <a:xfrm>
            <a:off x="9876547" y="5400782"/>
            <a:ext cx="1287482" cy="1435017"/>
            <a:chOff x="9867338" y="4750763"/>
            <a:chExt cx="1287482" cy="1435017"/>
          </a:xfrm>
        </p:grpSpPr>
        <p:pic>
          <p:nvPicPr>
            <p:cNvPr id="30" name="Picture 29" descr="A person wearing glasses and a gray shirt&#10;&#10;AI-generated content may be incorrect.">
              <a:extLst>
                <a:ext uri="{FF2B5EF4-FFF2-40B4-BE49-F238E27FC236}">
                  <a16:creationId xmlns:a16="http://schemas.microsoft.com/office/drawing/2014/main" id="{6A5C0E01-3286-1485-DE4C-DF988AC6B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b="17774"/>
            <a:stretch>
              <a:fillRect/>
            </a:stretch>
          </p:blipFill>
          <p:spPr>
            <a:xfrm>
              <a:off x="10078334" y="4750763"/>
              <a:ext cx="865490" cy="889912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FA5D94-FC8C-28E9-C99D-5EAAFA9FE6DE}"/>
                </a:ext>
              </a:extLst>
            </p:cNvPr>
            <p:cNvSpPr txBox="1"/>
            <p:nvPr/>
          </p:nvSpPr>
          <p:spPr>
            <a:xfrm>
              <a:off x="9867338" y="5662560"/>
              <a:ext cx="128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sz="1400" dirty="0"/>
                <a:t>Witek Nazarewicz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D2289E-05D7-8922-EC6E-10215F355913}"/>
              </a:ext>
            </a:extLst>
          </p:cNvPr>
          <p:cNvGrpSpPr/>
          <p:nvPr/>
        </p:nvGrpSpPr>
        <p:grpSpPr>
          <a:xfrm>
            <a:off x="11286379" y="5400782"/>
            <a:ext cx="885020" cy="1435017"/>
            <a:chOff x="11223900" y="4750763"/>
            <a:chExt cx="885020" cy="1435017"/>
          </a:xfrm>
        </p:grpSpPr>
        <p:pic>
          <p:nvPicPr>
            <p:cNvPr id="32" name="Picture 31" descr="A person with a beard and mustache&#10;&#10;AI-generated content may be incorrect.">
              <a:extLst>
                <a:ext uri="{FF2B5EF4-FFF2-40B4-BE49-F238E27FC236}">
                  <a16:creationId xmlns:a16="http://schemas.microsoft.com/office/drawing/2014/main" id="{79CFC1C9-19BD-C9B6-F785-AFEAF3400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b="17435"/>
            <a:stretch>
              <a:fillRect/>
            </a:stretch>
          </p:blipFill>
          <p:spPr>
            <a:xfrm>
              <a:off x="11231020" y="4750763"/>
              <a:ext cx="861186" cy="88914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9FA4F3-2B5F-2834-4443-D7E9C32502E0}"/>
                </a:ext>
              </a:extLst>
            </p:cNvPr>
            <p:cNvSpPr txBox="1"/>
            <p:nvPr/>
          </p:nvSpPr>
          <p:spPr>
            <a:xfrm>
              <a:off x="11223900" y="5662560"/>
              <a:ext cx="8850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sz="1400" dirty="0"/>
                <a:t>Heiko Hergert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2B81703-B4F5-A137-98D0-F12B3982D39C}"/>
              </a:ext>
            </a:extLst>
          </p:cNvPr>
          <p:cNvGrpSpPr/>
          <p:nvPr/>
        </p:nvGrpSpPr>
        <p:grpSpPr>
          <a:xfrm>
            <a:off x="5438849" y="3977650"/>
            <a:ext cx="982808" cy="1274384"/>
            <a:chOff x="5761577" y="3977650"/>
            <a:chExt cx="982808" cy="1274384"/>
          </a:xfrm>
        </p:grpSpPr>
        <p:pic>
          <p:nvPicPr>
            <p:cNvPr id="35" name="Picture 34" descr="A person wearing glasses and a button up shirt&#10;&#10;AI-generated content may be incorrect.">
              <a:extLst>
                <a:ext uri="{FF2B5EF4-FFF2-40B4-BE49-F238E27FC236}">
                  <a16:creationId xmlns:a16="http://schemas.microsoft.com/office/drawing/2014/main" id="{78DF50BF-4CFB-FC51-DCBA-A40543A6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b="14032"/>
            <a:stretch>
              <a:fillRect/>
            </a:stretch>
          </p:blipFill>
          <p:spPr>
            <a:xfrm>
              <a:off x="5860571" y="3977650"/>
              <a:ext cx="850536" cy="966439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CC32F8-438B-5B4F-7C05-BE4B0B93B4A3}"/>
                </a:ext>
              </a:extLst>
            </p:cNvPr>
            <p:cNvSpPr txBox="1"/>
            <p:nvPr/>
          </p:nvSpPr>
          <p:spPr>
            <a:xfrm>
              <a:off x="5761577" y="4944257"/>
              <a:ext cx="98280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Xing Wu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8EB7D0B-2ACC-6141-C12A-E327AC860768}"/>
              </a:ext>
            </a:extLst>
          </p:cNvPr>
          <p:cNvSpPr txBox="1"/>
          <p:nvPr/>
        </p:nvSpPr>
        <p:spPr>
          <a:xfrm>
            <a:off x="169581" y="4006432"/>
            <a:ext cx="2792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Radiochemical synthesis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Quantum state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 &amp; B field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Fluorescence Detection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FD6A38-B629-856B-7103-51538C9CFAE5}"/>
              </a:ext>
            </a:extLst>
          </p:cNvPr>
          <p:cNvSpPr txBox="1"/>
          <p:nvPr/>
        </p:nvSpPr>
        <p:spPr>
          <a:xfrm>
            <a:off x="166774" y="5596616"/>
            <a:ext cx="298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Nuclear spin and magnetic moment of </a:t>
            </a:r>
            <a:r>
              <a:rPr lang="en-US" b="1" baseline="30000" dirty="0"/>
              <a:t>227</a:t>
            </a:r>
            <a:r>
              <a:rPr lang="en-US" b="1" dirty="0"/>
              <a:t>Th via FRIB online facility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3F4729C-CE6B-9C23-FE9D-356B6EDEF24E}"/>
              </a:ext>
            </a:extLst>
          </p:cNvPr>
          <p:cNvSpPr txBox="1"/>
          <p:nvPr/>
        </p:nvSpPr>
        <p:spPr>
          <a:xfrm>
            <a:off x="4389488" y="5596616"/>
            <a:ext cx="298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Precision spectroscopy of radioactive molecules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187A5D1-ABF3-5EC6-64CE-4B0330EBFAD8}"/>
              </a:ext>
            </a:extLst>
          </p:cNvPr>
          <p:cNvSpPr txBox="1"/>
          <p:nvPr/>
        </p:nvSpPr>
        <p:spPr>
          <a:xfrm>
            <a:off x="8654377" y="5596616"/>
            <a:ext cx="1795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Nuclear structure theory</a:t>
            </a:r>
          </a:p>
        </p:txBody>
      </p:sp>
      <p:pic>
        <p:nvPicPr>
          <p:cNvPr id="15" name="Picture 14" descr="A close-up of a logo&#10;&#10;Description automatically generated">
            <a:extLst>
              <a:ext uri="{FF2B5EF4-FFF2-40B4-BE49-F238E27FC236}">
                <a16:creationId xmlns:a16="http://schemas.microsoft.com/office/drawing/2014/main" id="{31DD3D13-B2F8-4CE0-05F3-18E0E61F74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97F9F70-1FD3-7A5F-36BA-8F6342C2818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306D08C-B7E5-70B0-8A0E-BCB5A8966CD8}"/>
              </a:ext>
            </a:extLst>
          </p:cNvPr>
          <p:cNvSpPr txBox="1"/>
          <p:nvPr/>
        </p:nvSpPr>
        <p:spPr>
          <a:xfrm>
            <a:off x="9405820" y="1008525"/>
            <a:ext cx="2792239" cy="4616648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External Helpers:</a:t>
            </a:r>
          </a:p>
          <a:p>
            <a:r>
              <a:rPr lang="en-US" dirty="0" err="1"/>
              <a:t>A.Borschevsky</a:t>
            </a:r>
            <a:r>
              <a:rPr lang="en-US" dirty="0"/>
              <a:t> (Groningen)</a:t>
            </a:r>
          </a:p>
          <a:p>
            <a:r>
              <a:rPr lang="en-US" dirty="0"/>
              <a:t>L. Cheng (JHU)</a:t>
            </a:r>
          </a:p>
          <a:p>
            <a:r>
              <a:rPr lang="en-US" dirty="0"/>
              <a:t>C. Düllmann (Mainz)</a:t>
            </a:r>
          </a:p>
          <a:p>
            <a:r>
              <a:rPr lang="en-US" dirty="0"/>
              <a:t>J. Engel (UNC)</a:t>
            </a:r>
          </a:p>
          <a:p>
            <a:r>
              <a:rPr lang="en-US" dirty="0"/>
              <a:t>JM Yao (SYSU)</a:t>
            </a:r>
          </a:p>
          <a:p>
            <a:r>
              <a:rPr lang="en-US" dirty="0"/>
              <a:t>N. Hutzler (</a:t>
            </a:r>
            <a:r>
              <a:rPr lang="en-US" dirty="0" err="1"/>
              <a:t>CalTech</a:t>
            </a:r>
            <a:r>
              <a:rPr lang="en-US" dirty="0"/>
              <a:t>)</a:t>
            </a:r>
          </a:p>
          <a:p>
            <a:r>
              <a:rPr lang="en-US" dirty="0"/>
              <a:t>T. </a:t>
            </a:r>
            <a:r>
              <a:rPr lang="en-US" dirty="0" err="1"/>
              <a:t>Langern</a:t>
            </a:r>
            <a:r>
              <a:rPr lang="en-US" dirty="0"/>
              <a:t> (TU Vienna)</a:t>
            </a:r>
          </a:p>
          <a:p>
            <a:r>
              <a:rPr lang="en-US" dirty="0"/>
              <a:t>O. </a:t>
            </a:r>
            <a:r>
              <a:rPr lang="en-US" dirty="0" err="1"/>
              <a:t>Grasdijk</a:t>
            </a:r>
            <a:r>
              <a:rPr lang="en-US" dirty="0"/>
              <a:t> (ANL)</a:t>
            </a:r>
          </a:p>
          <a:p>
            <a:r>
              <a:rPr lang="en-US" dirty="0"/>
              <a:t>M. Bishof (ANL)</a:t>
            </a:r>
          </a:p>
          <a:p>
            <a:r>
              <a:rPr lang="en-US" dirty="0"/>
              <a:t>P. </a:t>
            </a:r>
            <a:r>
              <a:rPr lang="en-US" dirty="0" err="1"/>
              <a:t>MohanMurthy</a:t>
            </a:r>
            <a:r>
              <a:rPr lang="en-US" dirty="0"/>
              <a:t> (MIT)</a:t>
            </a:r>
          </a:p>
          <a:p>
            <a:r>
              <a:rPr lang="en-US" dirty="0"/>
              <a:t>R. Garcia-Ruiz (MIT)</a:t>
            </a:r>
          </a:p>
          <a:p>
            <a:r>
              <a:rPr lang="en-US" dirty="0"/>
              <a:t>E. Cornell (CU Boulder)</a:t>
            </a:r>
          </a:p>
          <a:p>
            <a:r>
              <a:rPr lang="en-US" dirty="0"/>
              <a:t>D. DeMille (JHU)</a:t>
            </a:r>
          </a:p>
          <a:p>
            <a:r>
              <a:rPr lang="en-US" dirty="0"/>
              <a:t>J. M. Doyle (Harvard)</a:t>
            </a:r>
          </a:p>
          <a:p>
            <a:r>
              <a:rPr lang="en-US" dirty="0" err="1"/>
              <a:t>G.Gabrielse</a:t>
            </a:r>
            <a:r>
              <a:rPr lang="en-US" dirty="0"/>
              <a:t> (Northwestern)</a:t>
            </a:r>
          </a:p>
        </p:txBody>
      </p:sp>
    </p:spTree>
    <p:extLst>
      <p:ext uri="{BB962C8B-B14F-4D97-AF65-F5344CB8AC3E}">
        <p14:creationId xmlns:p14="http://schemas.microsoft.com/office/powerpoint/2010/main" val="247892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49" grpId="0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D42B76-1E07-3A1F-8EE1-5A4D8946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Efficient Radiochemical Process to Produce ThO2 and ThO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F786892-FD45-E2D5-CFD9-F7F96329D009}"/>
              </a:ext>
            </a:extLst>
          </p:cNvPr>
          <p:cNvGrpSpPr/>
          <p:nvPr/>
        </p:nvGrpSpPr>
        <p:grpSpPr>
          <a:xfrm>
            <a:off x="226979" y="1411875"/>
            <a:ext cx="7591254" cy="2127077"/>
            <a:chOff x="70884" y="1234391"/>
            <a:chExt cx="7591254" cy="212707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8B6E876-C030-0C35-3533-F7039D04B8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4" y="1234391"/>
              <a:ext cx="2393920" cy="2127077"/>
              <a:chOff x="5958355" y="3683121"/>
              <a:chExt cx="2652245" cy="2356607"/>
            </a:xfrm>
          </p:grpSpPr>
          <p:pic>
            <p:nvPicPr>
              <p:cNvPr id="47" name="Content Placeholder 6" descr="Close-up of a cloud&#10;&#10;Description automatically generated">
                <a:extLst>
                  <a:ext uri="{FF2B5EF4-FFF2-40B4-BE49-F238E27FC236}">
                    <a16:creationId xmlns:a16="http://schemas.microsoft.com/office/drawing/2014/main" id="{89B3B8CF-8139-7265-292E-22FF060A2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274" r="3880" b="2"/>
              <a:stretch>
                <a:fillRect/>
              </a:stretch>
            </p:blipFill>
            <p:spPr bwMode="auto">
              <a:xfrm>
                <a:off x="5958355" y="3683121"/>
                <a:ext cx="2651760" cy="22604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E6F223C4-A13D-748E-CF69-7B0B0016944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64008" y="5760704"/>
                <a:ext cx="2646592" cy="279024"/>
                <a:chOff x="5579793" y="5293550"/>
                <a:chExt cx="2953382" cy="289210"/>
              </a:xfrm>
            </p:grpSpPr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F6FE5B7C-27D9-6119-9807-E7B03453D19B}"/>
                    </a:ext>
                  </a:extLst>
                </p:cNvPr>
                <p:cNvSpPr/>
                <p:nvPr/>
              </p:nvSpPr>
              <p:spPr>
                <a:xfrm>
                  <a:off x="5579793" y="5339364"/>
                  <a:ext cx="2950279" cy="21579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1A43CFEA-EB06-3460-C204-7E2D4F1CACA5}"/>
                    </a:ext>
                  </a:extLst>
                </p:cNvPr>
                <p:cNvSpPr txBox="1"/>
                <p:nvPr/>
              </p:nvSpPr>
              <p:spPr>
                <a:xfrm>
                  <a:off x="5595522" y="5293550"/>
                  <a:ext cx="862754" cy="289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 10,000</a:t>
                  </a: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FDD353D4-74FB-4AA6-4BEB-584E61644DC5}"/>
                    </a:ext>
                  </a:extLst>
                </p:cNvPr>
                <p:cNvSpPr/>
                <p:nvPr/>
              </p:nvSpPr>
              <p:spPr>
                <a:xfrm>
                  <a:off x="7857956" y="5365817"/>
                  <a:ext cx="246888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78E4183C-2038-8863-2B65-F5D426B141DE}"/>
                    </a:ext>
                  </a:extLst>
                </p:cNvPr>
                <p:cNvSpPr txBox="1"/>
                <p:nvPr/>
              </p:nvSpPr>
              <p:spPr>
                <a:xfrm>
                  <a:off x="6314593" y="5293550"/>
                  <a:ext cx="1515257" cy="289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10.0kV SEI  SEM</a:t>
                  </a: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10D8F6A-B25B-8B57-C65B-FE335E881E50}"/>
                    </a:ext>
                  </a:extLst>
                </p:cNvPr>
                <p:cNvSpPr txBox="1"/>
                <p:nvPr/>
              </p:nvSpPr>
              <p:spPr>
                <a:xfrm>
                  <a:off x="7875683" y="5293550"/>
                  <a:ext cx="657492" cy="287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l-GR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μ</a:t>
                  </a:r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</a:t>
                  </a:r>
                  <a:endParaRPr lang="en-US" sz="1100" dirty="0"/>
                </a:p>
              </p:txBody>
            </p: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9EC1E7-F8EE-50ED-A7FE-7E6D6694F1B5}"/>
                </a:ext>
              </a:extLst>
            </p:cNvPr>
            <p:cNvSpPr txBox="1"/>
            <p:nvPr/>
          </p:nvSpPr>
          <p:spPr>
            <a:xfrm>
              <a:off x="102441" y="1304091"/>
              <a:ext cx="17748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Thorium Nitrate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3A01233-753F-2192-91A0-9A14DA60CF34}"/>
                </a:ext>
              </a:extLst>
            </p:cNvPr>
            <p:cNvGrpSpPr/>
            <p:nvPr/>
          </p:nvGrpSpPr>
          <p:grpSpPr>
            <a:xfrm>
              <a:off x="5101982" y="1234395"/>
              <a:ext cx="2560156" cy="2126662"/>
              <a:chOff x="5131862" y="1234395"/>
              <a:chExt cx="2560156" cy="2126662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3035F38-3222-F0C8-7121-E0AFC8AA07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33726" y="1234395"/>
                <a:ext cx="2554132" cy="2040313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BDC7EDC4-E754-1099-8D16-BA90F621D596}"/>
                  </a:ext>
                </a:extLst>
              </p:cNvPr>
              <p:cNvGrpSpPr/>
              <p:nvPr/>
            </p:nvGrpSpPr>
            <p:grpSpPr>
              <a:xfrm>
                <a:off x="5131862" y="3109912"/>
                <a:ext cx="2560156" cy="251145"/>
                <a:chOff x="5579793" y="5293550"/>
                <a:chExt cx="2953382" cy="289720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76718F1C-D142-8AB8-E762-66D87B34161B}"/>
                    </a:ext>
                  </a:extLst>
                </p:cNvPr>
                <p:cNvSpPr/>
                <p:nvPr/>
              </p:nvSpPr>
              <p:spPr>
                <a:xfrm>
                  <a:off x="5579793" y="5339364"/>
                  <a:ext cx="2950279" cy="21579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7FC1AB44-5915-8FE1-B136-F16F5CC6F606}"/>
                    </a:ext>
                  </a:extLst>
                </p:cNvPr>
                <p:cNvSpPr txBox="1"/>
                <p:nvPr/>
              </p:nvSpPr>
              <p:spPr>
                <a:xfrm>
                  <a:off x="5595521" y="5293550"/>
                  <a:ext cx="802767" cy="2897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 10,000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A4481854-E063-C056-8362-645E6583A403}"/>
                    </a:ext>
                  </a:extLst>
                </p:cNvPr>
                <p:cNvSpPr/>
                <p:nvPr/>
              </p:nvSpPr>
              <p:spPr>
                <a:xfrm>
                  <a:off x="7857956" y="5365817"/>
                  <a:ext cx="246888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A1B94CCE-31F9-3BB8-D777-CF228CFFAB3D}"/>
                    </a:ext>
                  </a:extLst>
                </p:cNvPr>
                <p:cNvSpPr txBox="1"/>
                <p:nvPr/>
              </p:nvSpPr>
              <p:spPr>
                <a:xfrm>
                  <a:off x="6314592" y="5293550"/>
                  <a:ext cx="1495114" cy="2897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10.0kV SEI    SEM</a:t>
                  </a: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1FE96EC-0E9E-C406-ED3E-EEB95E6194A3}"/>
                    </a:ext>
                  </a:extLst>
                </p:cNvPr>
                <p:cNvSpPr txBox="1"/>
                <p:nvPr/>
              </p:nvSpPr>
              <p:spPr>
                <a:xfrm>
                  <a:off x="7902805" y="5293550"/>
                  <a:ext cx="630370" cy="2897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l-GR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μ</a:t>
                  </a:r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</a:t>
                  </a:r>
                  <a:endParaRPr lang="en-US" sz="1100" dirty="0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16F14F5-F8A2-320E-223D-EDC886E61F55}"/>
                  </a:ext>
                </a:extLst>
              </p:cNvPr>
              <p:cNvSpPr txBox="1"/>
              <p:nvPr/>
            </p:nvSpPr>
            <p:spPr>
              <a:xfrm>
                <a:off x="5161893" y="1310551"/>
                <a:ext cx="169790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Thorium Oxide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4105917-0F8B-9BCC-DF32-F145363E0AB5}"/>
                </a:ext>
              </a:extLst>
            </p:cNvPr>
            <p:cNvGrpSpPr/>
            <p:nvPr/>
          </p:nvGrpSpPr>
          <p:grpSpPr>
            <a:xfrm>
              <a:off x="2505385" y="1234395"/>
              <a:ext cx="2560156" cy="2126652"/>
              <a:chOff x="2535265" y="1234395"/>
              <a:chExt cx="2560156" cy="2126652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8F636E3-1698-1CE0-B201-996AAC5C50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2051"/>
              <a:stretch>
                <a:fillRect/>
              </a:stretch>
            </p:blipFill>
            <p:spPr>
              <a:xfrm>
                <a:off x="2539942" y="1234395"/>
                <a:ext cx="2547557" cy="2040313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33206C4-ED01-0FDA-ADEB-50A9FBF8F321}"/>
                  </a:ext>
                </a:extLst>
              </p:cNvPr>
              <p:cNvSpPr txBox="1"/>
              <p:nvPr/>
            </p:nvSpPr>
            <p:spPr>
              <a:xfrm>
                <a:off x="2562393" y="1304091"/>
                <a:ext cx="182101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Thorium Oxalate</a:t>
                </a: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26FF395-4ADF-E12A-B85E-548717829B0D}"/>
                  </a:ext>
                </a:extLst>
              </p:cNvPr>
              <p:cNvGrpSpPr/>
              <p:nvPr/>
            </p:nvGrpSpPr>
            <p:grpSpPr>
              <a:xfrm>
                <a:off x="2535265" y="3109902"/>
                <a:ext cx="2560156" cy="251145"/>
                <a:chOff x="5579793" y="5293550"/>
                <a:chExt cx="2953382" cy="28972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D28D6EC4-9084-A98F-DD9E-110229FC9E66}"/>
                    </a:ext>
                  </a:extLst>
                </p:cNvPr>
                <p:cNvSpPr/>
                <p:nvPr/>
              </p:nvSpPr>
              <p:spPr>
                <a:xfrm>
                  <a:off x="5579793" y="5339364"/>
                  <a:ext cx="2950279" cy="21579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318890B-880D-CB88-F8AF-E33F455D2A35}"/>
                    </a:ext>
                  </a:extLst>
                </p:cNvPr>
                <p:cNvSpPr txBox="1"/>
                <p:nvPr/>
              </p:nvSpPr>
              <p:spPr>
                <a:xfrm>
                  <a:off x="5595521" y="5293550"/>
                  <a:ext cx="802767" cy="2897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 10,000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8AC030FB-B872-1262-DE45-03D12114AE49}"/>
                    </a:ext>
                  </a:extLst>
                </p:cNvPr>
                <p:cNvSpPr/>
                <p:nvPr/>
              </p:nvSpPr>
              <p:spPr>
                <a:xfrm>
                  <a:off x="7857956" y="5365817"/>
                  <a:ext cx="246888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E295FB3F-DB54-86BB-7683-8D90C9CD0103}"/>
                    </a:ext>
                  </a:extLst>
                </p:cNvPr>
                <p:cNvSpPr txBox="1"/>
                <p:nvPr/>
              </p:nvSpPr>
              <p:spPr>
                <a:xfrm>
                  <a:off x="6314592" y="5293550"/>
                  <a:ext cx="1495114" cy="2897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10.0kV SEI    SEM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494B478-F55C-DE70-74DF-535F9BD4B27D}"/>
                    </a:ext>
                  </a:extLst>
                </p:cNvPr>
                <p:cNvSpPr txBox="1"/>
                <p:nvPr/>
              </p:nvSpPr>
              <p:spPr>
                <a:xfrm>
                  <a:off x="7902805" y="5293550"/>
                  <a:ext cx="630370" cy="2897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l-GR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μ</a:t>
                  </a:r>
                  <a:r>
                    <a:rPr lang="en-US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</a:t>
                  </a:r>
                  <a:endParaRPr lang="en-US" sz="1100" dirty="0"/>
                </a:p>
              </p:txBody>
            </p: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75C8187-2958-DD6A-2094-4AC440E1369C}"/>
              </a:ext>
            </a:extLst>
          </p:cNvPr>
          <p:cNvGrpSpPr/>
          <p:nvPr/>
        </p:nvGrpSpPr>
        <p:grpSpPr>
          <a:xfrm>
            <a:off x="7806213" y="4037732"/>
            <a:ext cx="4372601" cy="2860614"/>
            <a:chOff x="4444517" y="287397"/>
            <a:chExt cx="4069458" cy="2650307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10EC0D39-D951-452F-6F9C-A77A04527B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4" t="5035" b="6255"/>
            <a:stretch>
              <a:fillRect/>
            </a:stretch>
          </p:blipFill>
          <p:spPr bwMode="auto">
            <a:xfrm>
              <a:off x="5491460" y="516281"/>
              <a:ext cx="2866785" cy="2340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C4A6F7B-9E17-C7B9-4C20-5BA2011FB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17012" y="2598319"/>
              <a:ext cx="356862" cy="20692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429A96-578B-3853-D7E0-AEACC90E1E6A}"/>
                </a:ext>
              </a:extLst>
            </p:cNvPr>
            <p:cNvSpPr/>
            <p:nvPr/>
          </p:nvSpPr>
          <p:spPr>
            <a:xfrm>
              <a:off x="5659400" y="2509999"/>
              <a:ext cx="1094717" cy="31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0EE29A-DB3A-440D-75B1-F13DB476E021}"/>
                </a:ext>
              </a:extLst>
            </p:cNvPr>
            <p:cNvSpPr/>
            <p:nvPr/>
          </p:nvSpPr>
          <p:spPr>
            <a:xfrm>
              <a:off x="5130721" y="516280"/>
              <a:ext cx="237485" cy="458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DBA2E9-4F87-0C67-2514-6EB7794020A9}"/>
                </a:ext>
              </a:extLst>
            </p:cNvPr>
            <p:cNvSpPr/>
            <p:nvPr/>
          </p:nvSpPr>
          <p:spPr>
            <a:xfrm>
              <a:off x="6475814" y="609477"/>
              <a:ext cx="1257519" cy="3434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391FAC-52F3-572A-8940-BEF850A963B4}"/>
                </a:ext>
              </a:extLst>
            </p:cNvPr>
            <p:cNvSpPr txBox="1"/>
            <p:nvPr/>
          </p:nvSpPr>
          <p:spPr>
            <a:xfrm>
              <a:off x="6475814" y="648283"/>
              <a:ext cx="134823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ThO</a:t>
              </a:r>
              <a:r>
                <a:rPr kumimoji="0" lang="en-US" altLang="en-US" sz="1200" b="0" i="0" u="none" strike="noStrike" cap="none" normalizeH="0" baseline="-30000" dirty="0">
                  <a:ln>
                    <a:noFill/>
                  </a:ln>
                  <a:solidFill>
                    <a:srgbClr val="C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+ Th</a:t>
              </a:r>
              <a:endPara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CB9429-CFDA-1454-D374-F2DC4C30C4E8}"/>
                </a:ext>
              </a:extLst>
            </p:cNvPr>
            <p:cNvSpPr txBox="1"/>
            <p:nvPr/>
          </p:nvSpPr>
          <p:spPr>
            <a:xfrm>
              <a:off x="7221034" y="287397"/>
              <a:ext cx="1292941" cy="313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To photodiode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F2862C-EFD2-E032-8D2B-B6FA7F53804D}"/>
                </a:ext>
              </a:extLst>
            </p:cNvPr>
            <p:cNvSpPr/>
            <p:nvPr/>
          </p:nvSpPr>
          <p:spPr>
            <a:xfrm>
              <a:off x="5632641" y="2283942"/>
              <a:ext cx="1309165" cy="2990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2C3C20-1533-8F4A-2327-3C9AD7CB49E4}"/>
                </a:ext>
              </a:extLst>
            </p:cNvPr>
            <p:cNvSpPr txBox="1"/>
            <p:nvPr/>
          </p:nvSpPr>
          <p:spPr>
            <a:xfrm>
              <a:off x="6070686" y="2177310"/>
              <a:ext cx="11031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Molecules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9B86B2F-E2FC-1C32-7D8D-B64659C6EA25}"/>
                </a:ext>
              </a:extLst>
            </p:cNvPr>
            <p:cNvSpPr/>
            <p:nvPr/>
          </p:nvSpPr>
          <p:spPr>
            <a:xfrm>
              <a:off x="5789241" y="1686511"/>
              <a:ext cx="347942" cy="1909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94936A-BC5A-700D-A1C5-917A18231FBB}"/>
                </a:ext>
              </a:extLst>
            </p:cNvPr>
            <p:cNvSpPr txBox="1"/>
            <p:nvPr/>
          </p:nvSpPr>
          <p:spPr>
            <a:xfrm>
              <a:off x="5708406" y="1571424"/>
              <a:ext cx="5982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Sorb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754DD0-D031-15B4-72DB-6751A7F0E962}"/>
                </a:ext>
              </a:extLst>
            </p:cNvPr>
            <p:cNvSpPr txBox="1"/>
            <p:nvPr/>
          </p:nvSpPr>
          <p:spPr>
            <a:xfrm>
              <a:off x="4824102" y="1278339"/>
              <a:ext cx="7861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Heater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228FEC-A420-BE31-0D9E-6A6659F400DF}"/>
                </a:ext>
              </a:extLst>
            </p:cNvPr>
            <p:cNvSpPr txBox="1"/>
            <p:nvPr/>
          </p:nvSpPr>
          <p:spPr>
            <a:xfrm>
              <a:off x="4444517" y="2338890"/>
              <a:ext cx="2824380" cy="598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CW fiber laser for </a:t>
              </a:r>
            </a:p>
            <a:p>
              <a:r>
                <a:rPr lang="en-US" dirty="0"/>
                <a:t>thermochemical reaction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A41899F-A801-C336-113D-A6F555F553E1}"/>
              </a:ext>
            </a:extLst>
          </p:cNvPr>
          <p:cNvSpPr txBox="1"/>
          <p:nvPr/>
        </p:nvSpPr>
        <p:spPr>
          <a:xfrm>
            <a:off x="250676" y="4005715"/>
            <a:ext cx="8898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HSC Chemistry simulations </a:t>
            </a:r>
            <a:endParaRPr lang="en-US" sz="2000" b="1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CD709DF-730C-6BE8-4ED5-73D303B9A66F}"/>
              </a:ext>
            </a:extLst>
          </p:cNvPr>
          <p:cNvGrpSpPr/>
          <p:nvPr/>
        </p:nvGrpSpPr>
        <p:grpSpPr>
          <a:xfrm>
            <a:off x="101600" y="4415576"/>
            <a:ext cx="7420930" cy="2325375"/>
            <a:chOff x="101600" y="4415576"/>
            <a:chExt cx="7420930" cy="2325375"/>
          </a:xfrm>
        </p:grpSpPr>
        <p:pic>
          <p:nvPicPr>
            <p:cNvPr id="55" name="image2.jpg">
              <a:extLst>
                <a:ext uri="{FF2B5EF4-FFF2-40B4-BE49-F238E27FC236}">
                  <a16:creationId xmlns:a16="http://schemas.microsoft.com/office/drawing/2014/main" id="{D5C9F29E-0A92-4F37-0C8A-AC10967316ED}"/>
                </a:ext>
              </a:extLst>
            </p:cNvPr>
            <p:cNvPicPr/>
            <p:nvPr/>
          </p:nvPicPr>
          <p:blipFill>
            <a:blip r:embed="rId6"/>
            <a:srcRect t="52318"/>
            <a:stretch>
              <a:fillRect/>
            </a:stretch>
          </p:blipFill>
          <p:spPr>
            <a:xfrm>
              <a:off x="101600" y="4756056"/>
              <a:ext cx="7420930" cy="1984895"/>
            </a:xfrm>
            <a:prstGeom prst="rect">
              <a:avLst/>
            </a:prstGeom>
            <a:ln/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3DC47E3-3E8D-92A6-31FB-4C249A180F4A}"/>
                </a:ext>
              </a:extLst>
            </p:cNvPr>
            <p:cNvSpPr txBox="1"/>
            <p:nvPr/>
          </p:nvSpPr>
          <p:spPr>
            <a:xfrm>
              <a:off x="585858" y="4415576"/>
              <a:ext cx="1271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ThO</a:t>
              </a:r>
              <a:r>
                <a:rPr lang="en-US" baseline="-25000" dirty="0"/>
                <a:t>2</a:t>
              </a:r>
              <a:r>
                <a:rPr lang="en-US" dirty="0"/>
                <a:t> on Th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E9D0532-1A8C-7724-E6A6-685256068775}"/>
                </a:ext>
              </a:extLst>
            </p:cNvPr>
            <p:cNvSpPr txBox="1"/>
            <p:nvPr/>
          </p:nvSpPr>
          <p:spPr>
            <a:xfrm>
              <a:off x="2413494" y="4430642"/>
              <a:ext cx="12025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ThO</a:t>
              </a:r>
              <a:r>
                <a:rPr lang="en-US" baseline="-25000" dirty="0"/>
                <a:t>2</a:t>
              </a:r>
              <a:r>
                <a:rPr lang="en-US" dirty="0"/>
                <a:t> on Ti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9ABCDBD-7436-B2D4-127E-ED5B867AE088}"/>
                </a:ext>
              </a:extLst>
            </p:cNvPr>
            <p:cNvSpPr txBox="1"/>
            <p:nvPr/>
          </p:nvSpPr>
          <p:spPr>
            <a:xfrm>
              <a:off x="4283425" y="4430642"/>
              <a:ext cx="1223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ThO</a:t>
              </a:r>
              <a:r>
                <a:rPr lang="en-US" baseline="-25000" dirty="0"/>
                <a:t>2</a:t>
              </a:r>
              <a:r>
                <a:rPr lang="en-US" dirty="0"/>
                <a:t> on Al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746D2BC-D6DB-901D-D6BE-E2A957E8DFE0}"/>
                </a:ext>
              </a:extLst>
            </p:cNvPr>
            <p:cNvSpPr txBox="1"/>
            <p:nvPr/>
          </p:nvSpPr>
          <p:spPr>
            <a:xfrm>
              <a:off x="5893199" y="4430483"/>
              <a:ext cx="1601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Th(NO</a:t>
              </a:r>
              <a:r>
                <a:rPr lang="en-US" baseline="-25000" dirty="0"/>
                <a:t>3</a:t>
              </a:r>
              <a:r>
                <a:rPr lang="en-US" dirty="0"/>
                <a:t>)</a:t>
              </a:r>
              <a:r>
                <a:rPr lang="en-US" baseline="-25000" dirty="0"/>
                <a:t>4</a:t>
              </a:r>
              <a:r>
                <a:rPr lang="en-US" dirty="0"/>
                <a:t> on Th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A0D0C3B6-CB49-3731-AD96-1016C5AB4F48}"/>
              </a:ext>
            </a:extLst>
          </p:cNvPr>
          <p:cNvSpPr txBox="1"/>
          <p:nvPr/>
        </p:nvSpPr>
        <p:spPr>
          <a:xfrm>
            <a:off x="7844518" y="1167697"/>
            <a:ext cx="4247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have demonstrated 95% efficiency in each steps</a:t>
            </a:r>
          </a:p>
        </p:txBody>
      </p:sp>
      <p:pic>
        <p:nvPicPr>
          <p:cNvPr id="2" name="Picture 1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4C004391-56FA-5367-08D6-BDC2A3B2C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1" b="14786"/>
          <a:stretch/>
        </p:blipFill>
        <p:spPr>
          <a:xfrm>
            <a:off x="8474304" y="2281947"/>
            <a:ext cx="697869" cy="914400"/>
          </a:xfrm>
          <a:prstGeom prst="rect">
            <a:avLst/>
          </a:prstGeom>
          <a:ln w="28575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A3F6AB-EF75-F9F8-73C3-45DFC128BF05}"/>
              </a:ext>
            </a:extLst>
          </p:cNvPr>
          <p:cNvSpPr txBox="1"/>
          <p:nvPr/>
        </p:nvSpPr>
        <p:spPr>
          <a:xfrm>
            <a:off x="8019551" y="3180210"/>
            <a:ext cx="17198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Monika Fouad</a:t>
            </a:r>
          </a:p>
          <a:p>
            <a:pPr algn="ctr"/>
            <a:r>
              <a:rPr lang="en-US" dirty="0"/>
              <a:t>(FRIB Grad)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3128969-50B7-83E7-E467-043B333AF16A}"/>
              </a:ext>
            </a:extLst>
          </p:cNvPr>
          <p:cNvGrpSpPr/>
          <p:nvPr/>
        </p:nvGrpSpPr>
        <p:grpSpPr>
          <a:xfrm>
            <a:off x="11050621" y="2318080"/>
            <a:ext cx="922260" cy="1581705"/>
            <a:chOff x="9222679" y="2839003"/>
            <a:chExt cx="922260" cy="1581705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2D2E6476-FB52-1CE9-3230-BF361DCA3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2679" y="3775205"/>
              <a:ext cx="922260" cy="64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u="none" dirty="0"/>
                <a:t>Alyssa Gaiser</a:t>
              </a:r>
              <a:endParaRPr lang="en-US" u="none" baseline="30000" dirty="0"/>
            </a:p>
          </p:txBody>
        </p:sp>
        <p:pic>
          <p:nvPicPr>
            <p:cNvPr id="10" name="Picture 2" descr="Alyssa Gaiser">
              <a:extLst>
                <a:ext uri="{FF2B5EF4-FFF2-40B4-BE49-F238E27FC236}">
                  <a16:creationId xmlns:a16="http://schemas.microsoft.com/office/drawing/2014/main" id="{6183C68B-37CC-3D14-E919-816D0E3CE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2679" y="283900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550148-5728-9EA4-BB7D-A5BB08313665}"/>
              </a:ext>
            </a:extLst>
          </p:cNvPr>
          <p:cNvGrpSpPr/>
          <p:nvPr/>
        </p:nvGrpSpPr>
        <p:grpSpPr>
          <a:xfrm>
            <a:off x="9396633" y="2320229"/>
            <a:ext cx="1680979" cy="1559903"/>
            <a:chOff x="9109765" y="1085078"/>
            <a:chExt cx="1680979" cy="1559903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4055E7FB-5168-47D5-6B97-157B26D72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9765" y="1999478"/>
              <a:ext cx="1680979" cy="64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620" tIns="45310" rIns="90620" bIns="45310">
              <a:spAutoFit/>
            </a:bodyPr>
            <a:lstStyle/>
            <a:p>
              <a:pPr algn="ctr"/>
              <a:r>
                <a:rPr lang="en-US" u="none" dirty="0"/>
                <a:t>Katharina</a:t>
              </a:r>
            </a:p>
            <a:p>
              <a:pPr algn="ctr"/>
              <a:r>
                <a:rPr lang="en-US" u="none" dirty="0"/>
                <a:t>Domnanich</a:t>
              </a:r>
              <a:endParaRPr lang="en-US" u="none" baseline="30000" dirty="0"/>
            </a:p>
          </p:txBody>
        </p:sp>
        <p:pic>
          <p:nvPicPr>
            <p:cNvPr id="13" name="Picture 4" descr="Katharina Domnanich">
              <a:extLst>
                <a:ext uri="{FF2B5EF4-FFF2-40B4-BE49-F238E27FC236}">
                  <a16:creationId xmlns:a16="http://schemas.microsoft.com/office/drawing/2014/main" id="{647F48A9-6328-5AEA-FC56-9EB9ABDA31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3512" y="1085078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59DF81A-8B7C-1D0D-D8C2-553A022622A0}"/>
              </a:ext>
            </a:extLst>
          </p:cNvPr>
          <p:cNvSpPr txBox="1"/>
          <p:nvPr/>
        </p:nvSpPr>
        <p:spPr>
          <a:xfrm>
            <a:off x="8652027" y="4032439"/>
            <a:ext cx="16809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Co-supervisor</a:t>
            </a:r>
          </a:p>
        </p:txBody>
      </p:sp>
      <p:sp>
        <p:nvSpPr>
          <p:cNvPr id="54" name="Arrow: Curved Right 53">
            <a:extLst>
              <a:ext uri="{FF2B5EF4-FFF2-40B4-BE49-F238E27FC236}">
                <a16:creationId xmlns:a16="http://schemas.microsoft.com/office/drawing/2014/main" id="{59683272-1D3B-DDF7-6070-D2EE694BA6A0}"/>
              </a:ext>
            </a:extLst>
          </p:cNvPr>
          <p:cNvSpPr/>
          <p:nvPr/>
        </p:nvSpPr>
        <p:spPr>
          <a:xfrm rot="16200000" flipV="1">
            <a:off x="9343070" y="3288925"/>
            <a:ext cx="264077" cy="1352798"/>
          </a:xfrm>
          <a:prstGeom prst="curvedRightArrow">
            <a:avLst>
              <a:gd name="adj1" fmla="val 61661"/>
              <a:gd name="adj2" fmla="val 188467"/>
              <a:gd name="adj3" fmla="val 5191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D708073-718A-7723-C437-05BB57761B22}"/>
              </a:ext>
            </a:extLst>
          </p:cNvPr>
          <p:cNvSpPr txBox="1"/>
          <p:nvPr/>
        </p:nvSpPr>
        <p:spPr>
          <a:xfrm>
            <a:off x="1429230" y="3641625"/>
            <a:ext cx="5191364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1"/>
            </a:solidFill>
          </a:ln>
        </p:spPr>
        <p:txBody>
          <a:bodyPr wrap="square">
            <a:spAutoFit/>
          </a:bodyPr>
          <a:lstStyle/>
          <a:p>
            <a:r>
              <a:rPr lang="en-US" i="1" dirty="0">
                <a:latin typeface="URWPalladioL-Roma"/>
              </a:rPr>
              <a:t>Based on a </a:t>
            </a:r>
            <a:r>
              <a:rPr lang="en-US" sz="1800" b="0" i="1" u="none" strike="noStrike" baseline="0" dirty="0">
                <a:latin typeface="URWPalladioL-Roma"/>
              </a:rPr>
              <a:t>declassified Technical Report</a:t>
            </a:r>
            <a:r>
              <a:rPr lang="en-US" i="1" dirty="0">
                <a:latin typeface="URWPalladioL-Roma"/>
              </a:rPr>
              <a:t>, </a:t>
            </a:r>
            <a:r>
              <a:rPr lang="en-US" sz="1800" b="0" i="1" u="none" strike="noStrike" baseline="0" dirty="0">
                <a:latin typeface="URWPalladioL-Roma"/>
              </a:rPr>
              <a:t>ORNL</a:t>
            </a:r>
            <a:r>
              <a:rPr lang="en-US" i="1" dirty="0">
                <a:latin typeface="URWPalladioL-Roma"/>
              </a:rPr>
              <a:t>(</a:t>
            </a:r>
            <a:r>
              <a:rPr lang="en-US" sz="1800" b="0" i="1" u="none" strike="noStrike" baseline="0" dirty="0">
                <a:latin typeface="URWPalladioL-Roma"/>
              </a:rPr>
              <a:t>1960)</a:t>
            </a:r>
            <a:endParaRPr lang="en-US" i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6598EE8-B25F-7D6A-5938-F38279F41AB0}"/>
              </a:ext>
            </a:extLst>
          </p:cNvPr>
          <p:cNvSpPr txBox="1"/>
          <p:nvPr/>
        </p:nvSpPr>
        <p:spPr>
          <a:xfrm>
            <a:off x="21196" y="936575"/>
            <a:ext cx="7837478" cy="36933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URWPalladioL-Roma"/>
              </a:rPr>
              <a:t>Thanks to DOE, We are getting 4mCi of 227Ac, and have received 100ug of 229Th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6363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8" grpId="0"/>
      <p:bldP spid="54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7F87-C1DC-59EA-FCBC-A6901B93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A6606B-B034-42C4-3FC2-F38B0C5F1B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C7957AF-4A70-A0DE-6F2E-591A783A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06D3A2-175E-9CFB-4AD3-C4BC80663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2"/>
          <a:stretch>
            <a:fillRect/>
          </a:stretch>
        </p:blipFill>
        <p:spPr>
          <a:xfrm>
            <a:off x="408962" y="990022"/>
            <a:ext cx="10940356" cy="5484687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99BFF170-A97B-86C3-AE10-4B6D4702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9765019" cy="478624"/>
          </a:xfrm>
        </p:spPr>
        <p:txBody>
          <a:bodyPr>
            <a:normAutofit fontScale="90000"/>
          </a:bodyPr>
          <a:lstStyle/>
          <a:p>
            <a:r>
              <a:rPr lang="en-US" dirty="0"/>
              <a:t>We Have Worked Out </a:t>
            </a:r>
            <a:r>
              <a:rPr lang="en-US" baseline="30000" dirty="0"/>
              <a:t>227</a:t>
            </a:r>
            <a:r>
              <a:rPr lang="en-US" dirty="0"/>
              <a:t>ThO Quantum State Control and Readout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A811C-6D94-2F42-E6C4-14FF0C09EC68}"/>
              </a:ext>
            </a:extLst>
          </p:cNvPr>
          <p:cNvSpPr txBox="1"/>
          <p:nvPr/>
        </p:nvSpPr>
        <p:spPr>
          <a:xfrm>
            <a:off x="8798219" y="6412807"/>
            <a:ext cx="2551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(Manuscript in prep.) </a:t>
            </a: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43D923-85B8-BE31-17AE-4A72F524B060}"/>
              </a:ext>
            </a:extLst>
          </p:cNvPr>
          <p:cNvSpPr/>
          <p:nvPr/>
        </p:nvSpPr>
        <p:spPr>
          <a:xfrm>
            <a:off x="408962" y="3446068"/>
            <a:ext cx="11094036" cy="3028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F97A49-96D9-8ADE-E209-329A87E80E89}"/>
              </a:ext>
            </a:extLst>
          </p:cNvPr>
          <p:cNvSpPr/>
          <p:nvPr/>
        </p:nvSpPr>
        <p:spPr>
          <a:xfrm>
            <a:off x="8429384" y="1021977"/>
            <a:ext cx="3073613" cy="275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F729C1-3BAD-E190-20A2-4EC541969DF8}"/>
              </a:ext>
            </a:extLst>
          </p:cNvPr>
          <p:cNvSpPr/>
          <p:nvPr/>
        </p:nvSpPr>
        <p:spPr>
          <a:xfrm>
            <a:off x="3627571" y="3380532"/>
            <a:ext cx="5170648" cy="25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3F075A-E401-1BA4-E834-2B0DEDAF3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2" r="69732" b="34342"/>
          <a:stretch>
            <a:fillRect/>
          </a:stretch>
        </p:blipFill>
        <p:spPr>
          <a:xfrm>
            <a:off x="632655" y="3446068"/>
            <a:ext cx="3970936" cy="33924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20E4DBD9-5D42-261D-D77A-0F2D4FF26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6DCD0D-C04F-CBF7-725D-5DAD0EF723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0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F374-8FF7-7782-3914-004DA5974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8807A-AFAA-5BC9-8E05-D81CD5D21B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AD68FB2-435F-AC53-F10F-05DD4397B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ADD9DF-21E0-59E6-7D72-F73348188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2"/>
          <a:stretch>
            <a:fillRect/>
          </a:stretch>
        </p:blipFill>
        <p:spPr>
          <a:xfrm>
            <a:off x="408962" y="990022"/>
            <a:ext cx="10940356" cy="5484687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429C790-43F2-20F4-35DC-4571682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9483058" cy="478624"/>
          </a:xfrm>
        </p:spPr>
        <p:txBody>
          <a:bodyPr>
            <a:normAutofit fontScale="90000"/>
          </a:bodyPr>
          <a:lstStyle/>
          <a:p>
            <a:r>
              <a:rPr lang="en-US" dirty="0"/>
              <a:t>We Have Worked Out </a:t>
            </a:r>
            <a:r>
              <a:rPr lang="en-US" baseline="30000" dirty="0"/>
              <a:t>227</a:t>
            </a:r>
            <a:r>
              <a:rPr lang="en-US" dirty="0"/>
              <a:t>ThO Quantum State Control and Readout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C9B300-62A7-B045-1C71-3AE89AD7577C}"/>
              </a:ext>
            </a:extLst>
          </p:cNvPr>
          <p:cNvSpPr txBox="1"/>
          <p:nvPr/>
        </p:nvSpPr>
        <p:spPr>
          <a:xfrm>
            <a:off x="8798219" y="6412807"/>
            <a:ext cx="2551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(Manuscript in prep.) </a:t>
            </a: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589B3A-CAC5-82CC-29E4-D24CA8E1CCF1}"/>
              </a:ext>
            </a:extLst>
          </p:cNvPr>
          <p:cNvSpPr/>
          <p:nvPr/>
        </p:nvSpPr>
        <p:spPr>
          <a:xfrm>
            <a:off x="408962" y="3429000"/>
            <a:ext cx="11094036" cy="30457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9BE851-99F0-A14F-F9BD-FDE75A12C1BC}"/>
              </a:ext>
            </a:extLst>
          </p:cNvPr>
          <p:cNvSpPr/>
          <p:nvPr/>
        </p:nvSpPr>
        <p:spPr>
          <a:xfrm>
            <a:off x="8429384" y="1021977"/>
            <a:ext cx="3073613" cy="275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E6B5DA-2991-2C3E-EAEC-D14B2E9E8424}"/>
              </a:ext>
            </a:extLst>
          </p:cNvPr>
          <p:cNvSpPr/>
          <p:nvPr/>
        </p:nvSpPr>
        <p:spPr>
          <a:xfrm>
            <a:off x="3627571" y="3380532"/>
            <a:ext cx="5170648" cy="25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652E8E-A5B5-9D67-B852-E10BE05EB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0" t="31468" r="50644" b="34342"/>
          <a:stretch>
            <a:fillRect/>
          </a:stretch>
        </p:blipFill>
        <p:spPr>
          <a:xfrm>
            <a:off x="2597203" y="3403584"/>
            <a:ext cx="2497311" cy="34248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8C18718F-BA69-A55B-5A68-B10FCB422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9BF594-1DA7-1EAB-75E5-8ACEB573F2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8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89BE0-9619-A7EF-921A-18F693980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6C3AA1-738C-7824-384F-FD47300FC5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E1A265F-17C2-BE58-2087-C8A85858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11F28-8C0B-6BEE-FE30-7D982E944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2"/>
          <a:stretch>
            <a:fillRect/>
          </a:stretch>
        </p:blipFill>
        <p:spPr>
          <a:xfrm>
            <a:off x="408962" y="990022"/>
            <a:ext cx="10940356" cy="5484687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7C0AECC-D6DC-6468-101B-A13FA9191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9585618" cy="478624"/>
          </a:xfrm>
        </p:spPr>
        <p:txBody>
          <a:bodyPr>
            <a:normAutofit fontScale="90000"/>
          </a:bodyPr>
          <a:lstStyle/>
          <a:p>
            <a:r>
              <a:rPr lang="en-US" dirty="0"/>
              <a:t>We Have Worked Out </a:t>
            </a:r>
            <a:r>
              <a:rPr lang="en-US" baseline="30000" dirty="0"/>
              <a:t>227</a:t>
            </a:r>
            <a:r>
              <a:rPr lang="en-US" dirty="0"/>
              <a:t>ThO Quantum State Control and Readout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E5BECE-7837-B81F-4CED-A6DB2291415A}"/>
              </a:ext>
            </a:extLst>
          </p:cNvPr>
          <p:cNvSpPr txBox="1"/>
          <p:nvPr/>
        </p:nvSpPr>
        <p:spPr>
          <a:xfrm>
            <a:off x="8798219" y="6412807"/>
            <a:ext cx="2551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(Manuscript in prep.) </a:t>
            </a: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C2C79D-B31A-0B14-5F53-0646C503EAC0}"/>
              </a:ext>
            </a:extLst>
          </p:cNvPr>
          <p:cNvSpPr/>
          <p:nvPr/>
        </p:nvSpPr>
        <p:spPr>
          <a:xfrm>
            <a:off x="408962" y="3429000"/>
            <a:ext cx="11094036" cy="30457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580DAB-36FD-E2A1-21E5-7A2C36A86106}"/>
              </a:ext>
            </a:extLst>
          </p:cNvPr>
          <p:cNvSpPr/>
          <p:nvPr/>
        </p:nvSpPr>
        <p:spPr>
          <a:xfrm>
            <a:off x="8429384" y="1021977"/>
            <a:ext cx="3073613" cy="275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65658F-51DB-3F29-6C15-D758E1F5FD7F}"/>
              </a:ext>
            </a:extLst>
          </p:cNvPr>
          <p:cNvSpPr/>
          <p:nvPr/>
        </p:nvSpPr>
        <p:spPr>
          <a:xfrm>
            <a:off x="3627571" y="3380532"/>
            <a:ext cx="5170648" cy="25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28A98E-60CF-7D3E-8730-EF0C9A062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0" t="31722" r="27098" b="34342"/>
          <a:stretch>
            <a:fillRect/>
          </a:stretch>
        </p:blipFill>
        <p:spPr>
          <a:xfrm>
            <a:off x="3181199" y="3429000"/>
            <a:ext cx="3112034" cy="33994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7D2288D8-AE15-C40A-A402-E820F7543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AA754A-1D02-FF1F-D372-12213F580E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0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C3CE7-19C0-6353-7233-6F9D03184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34FF9A-2353-6B14-6D7F-9C0D14B07A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1FC57E8-2A39-184F-C226-8589FDB9C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4111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C9FD7E-01FD-6893-3EDD-4D12C5432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2"/>
          <a:stretch>
            <a:fillRect/>
          </a:stretch>
        </p:blipFill>
        <p:spPr>
          <a:xfrm>
            <a:off x="408962" y="990022"/>
            <a:ext cx="10940356" cy="5484687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CE75A296-33FC-AFEC-BDD6-32C50E638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89337"/>
            <a:ext cx="9869928" cy="478624"/>
          </a:xfrm>
        </p:spPr>
        <p:txBody>
          <a:bodyPr>
            <a:normAutofit fontScale="90000"/>
          </a:bodyPr>
          <a:lstStyle/>
          <a:p>
            <a:r>
              <a:rPr lang="en-US" dirty="0"/>
              <a:t>We Have Worked Out </a:t>
            </a:r>
            <a:r>
              <a:rPr lang="en-US" baseline="30000" dirty="0"/>
              <a:t>227</a:t>
            </a:r>
            <a:r>
              <a:rPr lang="en-US" dirty="0"/>
              <a:t>ThO Quantum State Control and Readout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4CF1A9-B5AE-B9E7-0E86-35028604257F}"/>
              </a:ext>
            </a:extLst>
          </p:cNvPr>
          <p:cNvSpPr txBox="1"/>
          <p:nvPr/>
        </p:nvSpPr>
        <p:spPr>
          <a:xfrm>
            <a:off x="8798219" y="6412807"/>
            <a:ext cx="2551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/>
              <a:t>(Manuscript in prep.) </a:t>
            </a: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5A6139-36A4-F36F-331D-DE38F2798C3A}"/>
              </a:ext>
            </a:extLst>
          </p:cNvPr>
          <p:cNvSpPr/>
          <p:nvPr/>
        </p:nvSpPr>
        <p:spPr>
          <a:xfrm>
            <a:off x="408962" y="3429000"/>
            <a:ext cx="11094036" cy="30457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7E1A29-B120-AE09-5E06-A077FF400F17}"/>
              </a:ext>
            </a:extLst>
          </p:cNvPr>
          <p:cNvSpPr/>
          <p:nvPr/>
        </p:nvSpPr>
        <p:spPr>
          <a:xfrm>
            <a:off x="8429384" y="1021977"/>
            <a:ext cx="3073613" cy="275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0BD2E9-9C35-CF35-BC21-5EEFE4153B7B}"/>
              </a:ext>
            </a:extLst>
          </p:cNvPr>
          <p:cNvSpPr/>
          <p:nvPr/>
        </p:nvSpPr>
        <p:spPr>
          <a:xfrm>
            <a:off x="3627571" y="3380532"/>
            <a:ext cx="5170648" cy="25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0B61C6-CF9A-23F2-E618-046B21F19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5" t="31722" r="-138" b="34342"/>
          <a:stretch>
            <a:fillRect/>
          </a:stretch>
        </p:blipFill>
        <p:spPr>
          <a:xfrm>
            <a:off x="5140623" y="3429000"/>
            <a:ext cx="3588444" cy="33994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A5161ED8-F5FF-51E7-3ABF-0E2FEF55F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0505" y="408792"/>
            <a:ext cx="494488" cy="585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491DE3-7FF0-1C8F-3131-C82080CEC4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6865"/>
          <a:stretch>
            <a:fillRect/>
          </a:stretch>
        </p:blipFill>
        <p:spPr>
          <a:xfrm>
            <a:off x="10277101" y="12351"/>
            <a:ext cx="1903901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67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26906</TotalTime>
  <Words>1609</Words>
  <Application>Microsoft Office PowerPoint</Application>
  <PresentationFormat>Widescreen</PresentationFormat>
  <Paragraphs>311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Arcon</vt:lpstr>
      <vt:lpstr>Arial</vt:lpstr>
      <vt:lpstr>Arial Narrow</vt:lpstr>
      <vt:lpstr>Calibri</vt:lpstr>
      <vt:lpstr>Calibri Light</vt:lpstr>
      <vt:lpstr>Cambria</vt:lpstr>
      <vt:lpstr>Cambria Math</vt:lpstr>
      <vt:lpstr>Castellar</vt:lpstr>
      <vt:lpstr>Helvetica</vt:lpstr>
      <vt:lpstr>Palatino</vt:lpstr>
      <vt:lpstr>Times New Roman</vt:lpstr>
      <vt:lpstr>URWPalladioL-Roma</vt:lpstr>
      <vt:lpstr>Wingdings</vt:lpstr>
      <vt:lpstr>Office Theme</vt:lpstr>
      <vt:lpstr>A New Generation of Nuclear Schiff Moment Search with 227,229ThO Molecular Beam at FRIB</vt:lpstr>
      <vt:lpstr>Isotope Harvesting @ FRIB:  Capable to Support Hadronic CP-Violation Test</vt:lpstr>
      <vt:lpstr>A New Generation of Nuclear Schiff Moment (NSM) Search with 227,229ThO Molecular Beam at FRIB</vt:lpstr>
      <vt:lpstr>Project “Dragonfly”: a Collaborative Effort at FRIB</vt:lpstr>
      <vt:lpstr>Efficient Radiochemical Process to Produce ThO2 and ThO</vt:lpstr>
      <vt:lpstr>We Have Worked Out 227ThO Quantum State Control and Readout Schemes</vt:lpstr>
      <vt:lpstr>We Have Worked Out 227ThO Quantum State Control and Readout Schemes</vt:lpstr>
      <vt:lpstr>We Have Worked Out 227ThO Quantum State Control and Readout Schemes</vt:lpstr>
      <vt:lpstr>We Have Worked Out 227ThO Quantum State Control and Readout Schemes</vt:lpstr>
      <vt:lpstr>We Have Worked Out 227ThO Quantum State Control and Readout Schemes</vt:lpstr>
      <vt:lpstr>Acknowledgements</vt:lpstr>
      <vt:lpstr>PowerPoint Presentation</vt:lpstr>
      <vt:lpstr>QuEST Lab @ FRIB in April 2025</vt:lpstr>
      <vt:lpstr>QuEST Lab @ FRIB in April 2026</vt:lpstr>
      <vt:lpstr>Plans of 227ThO Synthesis Have Been Established through Internal Collaboration with FRIB Radiochemists </vt:lpstr>
      <vt:lpstr>QuEST Lab Has Demonstrated Steady Progress Towards Efficient Single ThO Molecule Detection Via Photon-Cycling</vt:lpstr>
      <vt:lpstr>QuEST Lab Has Demonstrated Steady Progress Towards Efficient Single ThO Molecule Detection Via Photon-Cycling</vt:lpstr>
      <vt:lpstr>Ultracold radioactive polar molecules are a more sensitive platform to Beyond Standard Model (BSM) physics</vt:lpstr>
      <vt:lpstr>227,229ThO As Quantum Sensor: Nuclear EDM Search</vt:lpstr>
      <vt:lpstr>227,229ThO As Quantum Sensor: Nuclear EDM Search</vt:lpstr>
      <vt:lpstr>ThO Benefits from Past 15 Years Experience of Quantum Control &amp; Readout of 232ThO Developed at ACME eEDM Project </vt:lpstr>
      <vt:lpstr>Naïve Expectations for a First-Gen measurement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Part</dc:title>
  <dc:creator>Xing Wu</dc:creator>
  <cp:lastModifiedBy>Wu, Xing</cp:lastModifiedBy>
  <cp:revision>175</cp:revision>
  <dcterms:created xsi:type="dcterms:W3CDTF">2021-10-27T02:47:05Z</dcterms:created>
  <dcterms:modified xsi:type="dcterms:W3CDTF">2026-08-26T16:24:34Z</dcterms:modified>
</cp:coreProperties>
</file>