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217" r:id="rId3"/>
    <p:sldId id="2218" r:id="rId4"/>
    <p:sldId id="1747" r:id="rId5"/>
    <p:sldId id="2219" r:id="rId6"/>
    <p:sldId id="2216" r:id="rId7"/>
    <p:sldId id="2220" r:id="rId8"/>
    <p:sldId id="2221" r:id="rId9"/>
    <p:sldId id="1663" r:id="rId10"/>
    <p:sldId id="2222" r:id="rId11"/>
    <p:sldId id="1753" r:id="rId12"/>
    <p:sldId id="2223" r:id="rId13"/>
    <p:sldId id="2225" r:id="rId14"/>
    <p:sldId id="2050" r:id="rId15"/>
    <p:sldId id="222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homas Papenbrock" initials="TP" lastIdx="1" clrIdx="0">
    <p:extLst>
      <p:ext uri="{19B8F6BF-5375-455C-9EA6-DF929625EA0E}">
        <p15:presenceInfo xmlns:p15="http://schemas.microsoft.com/office/powerpoint/2012/main" userId="Thomas Papenbrock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  <a:srgbClr val="FF2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439"/>
    <p:restoredTop sz="94894"/>
  </p:normalViewPr>
  <p:slideViewPr>
    <p:cSldViewPr snapToGrid="0" snapToObjects="1">
      <p:cViewPr varScale="1">
        <p:scale>
          <a:sx n="99" d="100"/>
          <a:sy n="99" d="100"/>
        </p:scale>
        <p:origin x="200" y="4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C6A0D4-B5E8-F746-8E1C-112143E81CB4}" type="datetimeFigureOut">
              <a:rPr lang="en-US" smtClean="0"/>
              <a:t>8/26/26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CD1296-D34A-174A-B3C4-2B66D22A5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111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The scientific works were collaborations between theorists and hardware specialists (owners/operators of quantum chips).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999836-3E6F-364B-B14C-408F56235E29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1964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E6AD6E-3BA3-864C-9961-1F467A8C1B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57C9F1-5CD8-D945-8EF8-F4C78155F4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AF1810-4C57-ED49-A71D-912D3C80E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1CBA7-7DA9-C84C-8DDE-908706FC3E40}" type="datetime1">
              <a:rPr lang="en-US" smtClean="0"/>
              <a:t>8/26/26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C6C921-AA01-7E4B-B3FE-FCE6FD58F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DEB734-30EA-CB42-9C8E-AFA169704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203F9-0DE7-804A-A538-BEAB3FA7E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825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81A1C-31C9-8C47-A4E4-E8B5A5C0E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D383BF-C9B7-A141-9E6C-9C6C4890FC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DBA814-3D63-DF49-9830-036C80187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1840D-9F35-5640-B2AB-B1E633FFCDE7}" type="datetime1">
              <a:rPr lang="en-US" smtClean="0"/>
              <a:t>8/26/26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258197-5CAB-6E43-A3EC-07D39D633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28F6D9-3FF9-384E-9332-E8AA14EBB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203F9-0DE7-804A-A538-BEAB3FA7E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892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4195B7B-72AC-724D-BE78-F1210AF75F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FAAFB9-00A3-0345-BD7A-2AF6B71D11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D6C10D-B5BE-AC42-801F-FEB1230C2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1EE7A-076E-724B-B448-5EE6D3B6429A}" type="datetime1">
              <a:rPr lang="en-US" smtClean="0"/>
              <a:t>8/26/26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1BDE9A-13CE-FB46-A005-9F140D5CD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8DB550-9626-154E-9926-D8E4E0F8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203F9-0DE7-804A-A538-BEAB3FA7E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344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0D2EB-931E-034C-8572-B77AD9AA7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10F2D0-7BCC-704D-AD76-4CB6B2503E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3807B7-A54F-3646-8328-4865932E9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12698-B830-6044-980A-8E5C0BB6EF48}" type="datetime1">
              <a:rPr lang="en-US" smtClean="0"/>
              <a:t>8/26/26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75A75C-71F6-9144-801B-BAA664D6F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42C3FA-6F9D-C149-8993-904D44B38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203F9-0DE7-804A-A538-BEAB3FA7E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312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472ED5-39A4-174D-9469-B3D0369E9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C15BAD-CE5B-6542-939B-FFEDBE57EA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025248-C767-9447-99CA-21B9F3194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02FE0-A7C3-2B45-8DE3-F412245E87C7}" type="datetime1">
              <a:rPr lang="en-US" smtClean="0"/>
              <a:t>8/26/26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A635EF-DA4A-774D-9C3C-813F6B08B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DD4E19-E407-D341-9032-A0E76F853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203F9-0DE7-804A-A538-BEAB3FA7E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332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5BF1A-F67D-8141-A711-2918F4142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E3B0BB-6BB6-1A42-B93B-A672FC6D4A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3A68BC-3F76-644C-A746-4A0B4F3ABC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E445E3-7AFD-5345-9BF1-D4A96BD23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BBBB7-76E8-FC46-86EF-A9C9EF354D8F}" type="datetime1">
              <a:rPr lang="en-US" smtClean="0"/>
              <a:t>8/26/26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B2AB08-F996-1649-935E-66207CA73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51BDC3-AD0F-0F49-BA38-A198ED28F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203F9-0DE7-804A-A538-BEAB3FA7E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508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29FFF-D6B5-2747-B9FB-092BD40FA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123EAD-001B-6647-BB99-2085790389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E5852B-B15F-484A-A32E-666EE36C54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557D88-CFD3-DB49-A6EF-699D1CD64C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E831060-0D8D-8449-9185-B607150D3A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4BC05D0-DC03-964C-B55A-6BE8C137B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B0F6F-CA8E-C843-92E9-10777853FC26}" type="datetime1">
              <a:rPr lang="en-US" smtClean="0"/>
              <a:t>8/26/26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B71DDC-6992-5442-B426-9DE17B76E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E8E0624-F7EF-9F4D-9BCC-6E7F456C4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203F9-0DE7-804A-A538-BEAB3FA7E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006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197F73-DCCD-5F4F-A7B6-4C2B801FB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EDC62A-C57B-F244-A3E0-9F208B41E1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57EC5-6BCF-1D44-90CE-58E147B9B8E0}" type="datetime1">
              <a:rPr lang="en-US" smtClean="0"/>
              <a:t>8/26/26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2CBD40-DBCF-3D43-8CDE-C40026916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90EA0E-E0D0-3440-B852-37FE95F0A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203F9-0DE7-804A-A538-BEAB3FA7E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936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B6D016-BDBC-E54A-B8F7-DB5CD65B2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0852C-DBF8-A446-BC06-24BB944014B3}" type="datetime1">
              <a:rPr lang="en-US" smtClean="0"/>
              <a:t>8/26/26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E75AF7-31EA-944C-9185-45DC85C84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5CAEB8-8D80-564F-A557-ED6AE8B79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203F9-0DE7-804A-A538-BEAB3FA7E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010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90BDF-EEB7-994E-967D-6BC0EF2B0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257B80-CFD4-7946-AE03-B750D332CB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6F0A30-E071-7947-96A4-9F46263957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4923B1-B663-B341-B82F-1FE7A7E1D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03E12-2A94-FE4A-8946-B2839D6C2EF9}" type="datetime1">
              <a:rPr lang="en-US" smtClean="0"/>
              <a:t>8/26/26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FB302E-97E6-2C49-83D1-419F25294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FC1721-C94F-B24D-9948-5F5F073BD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203F9-0DE7-804A-A538-BEAB3FA7E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393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8E664-1679-274F-80B0-36A77E033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059E044-918F-3B4A-8A06-A1E0B44C8F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0E026F-0DE3-D447-92EA-895E2B13D9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23651E-631E-4346-91CC-55143C9F59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BD605-BCA7-FC4F-AFFC-0C2AD2897F44}" type="datetime1">
              <a:rPr lang="en-US" smtClean="0"/>
              <a:t>8/26/26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F47C8A-57D1-C74A-BE4C-8F0F61AC2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F0BC00-B2A1-6D48-A8CE-EF1DFA586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203F9-0DE7-804A-A538-BEAB3FA7E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931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7260D41-1EF4-1F4A-AA06-8A999E7F5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259AF1-113A-A74F-8A4D-96D02E681A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B33270-0C51-304A-B104-CADD4157E3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E3B808-A388-A04D-8057-73460631D85F}" type="datetime1">
              <a:rPr lang="en-US" smtClean="0"/>
              <a:t>8/26/26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ACB234-734D-BF4B-BA2C-59DD4D6D43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1166AD-E791-7446-B854-246971A90C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4203F9-0DE7-804A-A538-BEAB3FA7E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688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E0C4095-71D7-9B41-BA21-1249A958E691}"/>
              </a:ext>
            </a:extLst>
          </p:cNvPr>
          <p:cNvSpPr/>
          <p:nvPr/>
        </p:nvSpPr>
        <p:spPr>
          <a:xfrm>
            <a:off x="71463" y="6199345"/>
            <a:ext cx="120705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Radioactive Isotopes for Fundamental Physics Workshop (</a:t>
            </a:r>
            <a:r>
              <a:rPr lang="en-US" dirty="0" err="1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RadIs</a:t>
            </a:r>
            <a:r>
              <a:rPr lang="en-US" dirty="0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 2026)</a:t>
            </a:r>
          </a:p>
          <a:p>
            <a:pPr algn="ctr"/>
            <a:r>
              <a:rPr lang="en-US" dirty="0">
                <a:solidFill>
                  <a:srgbClr val="000000"/>
                </a:solidFill>
                <a:latin typeface="Helvetica Neue" panose="02000503000000020004" pitchFamily="2" charset="0"/>
              </a:rPr>
              <a:t>ORNL, Aug</a:t>
            </a:r>
            <a:r>
              <a:rPr lang="en-US" dirty="0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. </a:t>
            </a:r>
            <a:r>
              <a:rPr lang="en-US" dirty="0">
                <a:solidFill>
                  <a:srgbClr val="000000"/>
                </a:solidFill>
                <a:latin typeface="Helvetica Neue" panose="02000503000000020004" pitchFamily="2" charset="0"/>
              </a:rPr>
              <a:t>2</a:t>
            </a:r>
            <a:r>
              <a:rPr lang="en-US" dirty="0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6, 2026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F9F13D-583B-354C-992D-5D8F401B9167}"/>
              </a:ext>
            </a:extLst>
          </p:cNvPr>
          <p:cNvSpPr txBox="1"/>
          <p:nvPr/>
        </p:nvSpPr>
        <p:spPr>
          <a:xfrm>
            <a:off x="71463" y="341751"/>
            <a:ext cx="1207056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effectLst/>
                <a:latin typeface="+mj-lt"/>
              </a:rPr>
              <a:t>First-Principles Computations of Nuclei to Study Fundamental Physics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44692EE0-4F6A-D3EC-AAC8-6478164A8F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5376" y="5380339"/>
            <a:ext cx="9852024" cy="6430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900" dirty="0">
                <a:ea typeface="ＭＳ Ｐゴシック" charset="-128"/>
                <a:cs typeface="Georgia"/>
              </a:rPr>
              <a:t>Thomas Papenbrock, </a:t>
            </a:r>
            <a:r>
              <a:rPr lang="en-US" sz="1900" dirty="0" err="1">
                <a:ea typeface="ＭＳ Ｐゴシック" charset="-128"/>
                <a:cs typeface="Georgia"/>
              </a:rPr>
              <a:t>tpapenbr@utk.edu</a:t>
            </a:r>
            <a:r>
              <a:rPr lang="en-US" sz="1900" dirty="0">
                <a:ea typeface="ＭＳ Ｐゴシック" charset="-128"/>
                <a:cs typeface="Georgia"/>
              </a:rPr>
              <a:t> </a:t>
            </a:r>
          </a:p>
          <a:p>
            <a:pPr marL="0" indent="0" algn="ctr">
              <a:buNone/>
            </a:pPr>
            <a:r>
              <a:rPr lang="en-US" sz="2000" dirty="0">
                <a:solidFill>
                  <a:srgbClr val="F79646"/>
                </a:solidFill>
                <a:ea typeface="ＭＳ Ｐゴシック" charset="-128"/>
                <a:cs typeface="Georgia"/>
              </a:rPr>
              <a:t>University of Tennessee &amp; Oak Ridge National Laboratory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209E382-F2C4-1457-ED6F-4686468203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7462" y="1302177"/>
            <a:ext cx="6557076" cy="3655716"/>
          </a:xfrm>
          <a:prstGeom prst="rect">
            <a:avLst/>
          </a:prstGeom>
        </p:spPr>
      </p:pic>
      <p:pic>
        <p:nvPicPr>
          <p:cNvPr id="1026" name="Picture 2" descr="DOE Logo with seal full color">
            <a:extLst>
              <a:ext uri="{FF2B5EF4-FFF2-40B4-BE49-F238E27FC236}">
                <a16:creationId xmlns:a16="http://schemas.microsoft.com/office/drawing/2014/main" id="{375528AF-78B6-2E3E-23DE-DF63076855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3" y="6218039"/>
            <a:ext cx="2284300" cy="654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42C7677-1648-C482-C0D6-025A0D005AC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57415" y="6317043"/>
            <a:ext cx="2230644" cy="557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0143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56C898-2F36-5ECB-E9F1-A63111C65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611AC-83EF-6F18-DD8A-C9B890058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7236"/>
            <a:ext cx="10515600" cy="1482724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What we are working on</a:t>
            </a:r>
            <a:br>
              <a:rPr lang="en-US" dirty="0"/>
            </a:br>
            <a:r>
              <a:rPr lang="en-US" dirty="0"/>
              <a:t>(hard problems requiring precision and UQ)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74153D-F9AC-2D4E-BFC3-F28C363B4D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289" y="1847850"/>
            <a:ext cx="11011422" cy="4351338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Nuclear matrix elements relevant for tests of fundamental symmetries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 err="1"/>
              <a:t>Neutrinoless</a:t>
            </a:r>
            <a:r>
              <a:rPr lang="en-US" dirty="0"/>
              <a:t> double beta decay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Schiff moments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Coulomb corrections in </a:t>
            </a:r>
            <a:r>
              <a:rPr lang="en-US" dirty="0" err="1"/>
              <a:t>superallowed</a:t>
            </a:r>
            <a:r>
              <a:rPr lang="en-US" dirty="0"/>
              <a:t> beta decays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B7BD13-0709-CAC9-3C82-F1AE898F5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203F9-0DE7-804A-A538-BEAB3FA7E96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935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7B0580-8D7F-354E-A155-0A1815709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20304-6F89-C24E-B897-60B594A2BF45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6455B787-81CC-E845-AED6-04A58E9F6BFA}"/>
              </a:ext>
            </a:extLst>
          </p:cNvPr>
          <p:cNvSpPr txBox="1">
            <a:spLocks/>
          </p:cNvSpPr>
          <p:nvPr/>
        </p:nvSpPr>
        <p:spPr>
          <a:xfrm>
            <a:off x="251791" y="45748"/>
            <a:ext cx="11714922" cy="782353"/>
          </a:xfrm>
          <a:prstGeom prst="rect">
            <a:avLst/>
          </a:prstGeom>
          <a:noFill/>
          <a:effectLst>
            <a:softEdge rad="50800"/>
          </a:effectLst>
        </p:spPr>
        <p:txBody>
          <a:bodyPr vert="horz" lIns="68580" tIns="34290" rIns="68580" bIns="3429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Challenges: Nuclear matrix element for </a:t>
            </a:r>
            <a:r>
              <a:rPr lang="en-US" sz="3600" dirty="0" err="1"/>
              <a:t>neutrinoless</a:t>
            </a:r>
            <a:r>
              <a:rPr lang="en-US" sz="3600" dirty="0"/>
              <a:t> 𝛽𝛽 decay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1B0359A-7B89-6C42-8607-9F807F2956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76" y="1143000"/>
            <a:ext cx="6954391" cy="417263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5835D8E-24F3-E046-B959-14F53F6DC87F}"/>
              </a:ext>
            </a:extLst>
          </p:cNvPr>
          <p:cNvSpPr/>
          <p:nvPr/>
        </p:nvSpPr>
        <p:spPr>
          <a:xfrm>
            <a:off x="190499" y="5315634"/>
            <a:ext cx="69215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J. M. Yao et al., Phys. Rev. Lett. 124, 232501 (2020); arXiv:1908.05424. </a:t>
            </a:r>
          </a:p>
          <a:p>
            <a:r>
              <a:rPr lang="en-US" dirty="0"/>
              <a:t>S. J. </a:t>
            </a:r>
            <a:r>
              <a:rPr lang="en-US" dirty="0" err="1"/>
              <a:t>Novario</a:t>
            </a:r>
            <a:r>
              <a:rPr lang="en-US" dirty="0"/>
              <a:t> et al., Phys. Rev. Lett. 126, 182502 (2021); arXiv:2008.09696</a:t>
            </a:r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4CBD5BBE-AF4D-9546-90E4-15D608D0414F}"/>
              </a:ext>
            </a:extLst>
          </p:cNvPr>
          <p:cNvSpPr/>
          <p:nvPr/>
        </p:nvSpPr>
        <p:spPr>
          <a:xfrm rot="16200000">
            <a:off x="1746251" y="2044013"/>
            <a:ext cx="259668" cy="1810437"/>
          </a:xfrm>
          <a:prstGeom prst="righ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C04F1E-23C3-BC4C-8BEA-8691B99C2E78}"/>
              </a:ext>
            </a:extLst>
          </p:cNvPr>
          <p:cNvSpPr txBox="1"/>
          <p:nvPr/>
        </p:nvSpPr>
        <p:spPr>
          <a:xfrm>
            <a:off x="889000" y="24003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EFT Hamiltonians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17E4E4-9660-5344-B2F1-84A55D4E5109}"/>
              </a:ext>
            </a:extLst>
          </p:cNvPr>
          <p:cNvSpPr txBox="1"/>
          <p:nvPr/>
        </p:nvSpPr>
        <p:spPr>
          <a:xfrm>
            <a:off x="5527813" y="1466166"/>
            <a:ext cx="10380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aseline="30000" dirty="0"/>
              <a:t>48</a:t>
            </a:r>
            <a:r>
              <a:rPr lang="en-US" sz="3200" dirty="0"/>
              <a:t>Ca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D77088-AB20-E64A-A448-BB1D78BD1A08}"/>
              </a:ext>
            </a:extLst>
          </p:cNvPr>
          <p:cNvSpPr txBox="1"/>
          <p:nvPr/>
        </p:nvSpPr>
        <p:spPr>
          <a:xfrm>
            <a:off x="7239001" y="1219200"/>
            <a:ext cx="4765812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Challenges: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Higher precision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aseline="30000" dirty="0"/>
              <a:t>76</a:t>
            </a:r>
            <a:r>
              <a:rPr lang="en-US" sz="2400" dirty="0"/>
              <a:t>Ge, mass 130 nuclei are used in detectors (and not </a:t>
            </a:r>
            <a:r>
              <a:rPr lang="en-US" sz="2400" baseline="30000" dirty="0"/>
              <a:t>48</a:t>
            </a:r>
            <a:r>
              <a:rPr lang="en-US" sz="2400" dirty="0"/>
              <a:t>Ca)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Contact of unknown strength also enters (to keep RG invariance), </a:t>
            </a:r>
            <a:r>
              <a:rPr lang="en-US" sz="2000" dirty="0"/>
              <a:t>[</a:t>
            </a:r>
            <a:r>
              <a:rPr lang="en-US" sz="2000" dirty="0" err="1"/>
              <a:t>Cirigliano</a:t>
            </a:r>
            <a:r>
              <a:rPr lang="en-US" sz="2000" dirty="0"/>
              <a:t>, </a:t>
            </a:r>
            <a:r>
              <a:rPr lang="en-US" sz="2000" dirty="0" err="1"/>
              <a:t>Dekens</a:t>
            </a:r>
            <a:r>
              <a:rPr lang="en-US" sz="2000" dirty="0"/>
              <a:t>, de Vries, </a:t>
            </a:r>
            <a:r>
              <a:rPr lang="en-US" sz="2000" dirty="0" err="1"/>
              <a:t>Graesser</a:t>
            </a:r>
            <a:r>
              <a:rPr lang="en-US" sz="2000" dirty="0"/>
              <a:t>, </a:t>
            </a:r>
            <a:r>
              <a:rPr lang="en-US" sz="2000" dirty="0" err="1"/>
              <a:t>Mereghetti</a:t>
            </a:r>
            <a:r>
              <a:rPr lang="en-US" sz="2000" dirty="0"/>
              <a:t>, Pastore, van </a:t>
            </a:r>
            <a:r>
              <a:rPr lang="en-US" sz="2000" dirty="0" err="1"/>
              <a:t>Kolck</a:t>
            </a:r>
            <a:r>
              <a:rPr lang="en-US" sz="2000" dirty="0"/>
              <a:t>, Phys. Rev. Lett. 120, 202001 (2018); arXiv:1802.10097]  </a:t>
            </a:r>
          </a:p>
        </p:txBody>
      </p:sp>
    </p:spTree>
    <p:extLst>
      <p:ext uri="{BB962C8B-B14F-4D97-AF65-F5344CB8AC3E}">
        <p14:creationId xmlns:p14="http://schemas.microsoft.com/office/powerpoint/2010/main" val="11436494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C26054-998D-1DC4-05FB-7E4EBAE276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8B10A3-266E-9525-5C5E-3DBBAAE04D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289" y="1847850"/>
            <a:ext cx="11011422" cy="4351338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Nuclear matrix elements relevant for tests of fundamental symmetries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 err="1"/>
              <a:t>Neutrinoless</a:t>
            </a:r>
            <a:r>
              <a:rPr lang="en-US" dirty="0"/>
              <a:t> double beta decay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Schiff moments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9E474F-7A43-E199-80D8-B240BE349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203F9-0DE7-804A-A538-BEAB3FA7E960}" type="slidenum">
              <a:rPr lang="en-US" smtClean="0"/>
              <a:t>12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9587FA5-AEBD-95E9-DDE8-4FD746542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7236"/>
            <a:ext cx="10515600" cy="1482724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What we are working on</a:t>
            </a:r>
            <a:br>
              <a:rPr lang="en-US" dirty="0"/>
            </a:br>
            <a:r>
              <a:rPr lang="en-US" dirty="0"/>
              <a:t>(hard problems requiring precision and UQ)</a:t>
            </a:r>
          </a:p>
        </p:txBody>
      </p:sp>
    </p:spTree>
    <p:extLst>
      <p:ext uri="{BB962C8B-B14F-4D97-AF65-F5344CB8AC3E}">
        <p14:creationId xmlns:p14="http://schemas.microsoft.com/office/powerpoint/2010/main" val="24930253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5BC3CE-66C5-79E1-E991-C83169D400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95E5D82-0B66-D366-3B8B-A9FABE149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811"/>
            <a:ext cx="10515600" cy="793422"/>
          </a:xfrm>
        </p:spPr>
        <p:txBody>
          <a:bodyPr/>
          <a:lstStyle/>
          <a:p>
            <a:pPr algn="ctr"/>
            <a:r>
              <a:rPr lang="en-US" dirty="0"/>
              <a:t>Symmetry breaking: octupole deformation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6ACCF96-3F69-B150-30E0-409AD7E7FB98}"/>
              </a:ext>
            </a:extLst>
          </p:cNvPr>
          <p:cNvSpPr txBox="1"/>
          <p:nvPr/>
        </p:nvSpPr>
        <p:spPr>
          <a:xfrm>
            <a:off x="6352629" y="6127868"/>
            <a:ext cx="5380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Credit: NNDC, https://</a:t>
            </a:r>
            <a:r>
              <a:rPr lang="en-US" dirty="0" err="1"/>
              <a:t>www.nndc.bnl.gov</a:t>
            </a:r>
            <a:r>
              <a:rPr lang="en-US" dirty="0"/>
              <a:t>/nudat3/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0BCAFD-7FB7-52AB-8522-EC25DE3D47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398" y="1949966"/>
            <a:ext cx="5480050" cy="275636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C91C7D8-B0E3-735A-D840-4AB676DE2487}"/>
              </a:ext>
            </a:extLst>
          </p:cNvPr>
          <p:cNvSpPr txBox="1"/>
          <p:nvPr/>
        </p:nvSpPr>
        <p:spPr>
          <a:xfrm>
            <a:off x="410300" y="4742385"/>
            <a:ext cx="46892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effectLst/>
              </a:rPr>
              <a:t>Gaffney et al. Nature 497, 199 (2013)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CA0676B-CECB-D425-0999-2CF54D2CEA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1554" y="969801"/>
            <a:ext cx="4903042" cy="5044137"/>
          </a:xfrm>
          <a:prstGeom prst="rect">
            <a:avLst/>
          </a:prstGeom>
        </p:spPr>
      </p:pic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22658A36-692A-D581-CA02-BC1FD7CB8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FA431-AD14-4C45-8D07-36C2E7BDF7C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8348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217642E-F780-7348-A82F-4385AF185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523" y="1191116"/>
            <a:ext cx="5038916" cy="50789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ECD505F-F3C5-6E42-B32B-251A47FC3B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8467" y="1283717"/>
            <a:ext cx="4979736" cy="498630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5C0C999-8423-0647-BDC5-DD2F25B57934}"/>
              </a:ext>
            </a:extLst>
          </p:cNvPr>
          <p:cNvSpPr txBox="1"/>
          <p:nvPr/>
        </p:nvSpPr>
        <p:spPr>
          <a:xfrm rot="18672425">
            <a:off x="5348423" y="3213556"/>
            <a:ext cx="149515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rgbClr val="C00000"/>
                </a:solidFill>
              </a:rPr>
              <a:t>preliminary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4BE2EFD-3A77-38A3-2B5B-30CDA389B0B1}"/>
              </a:ext>
            </a:extLst>
          </p:cNvPr>
          <p:cNvSpPr txBox="1"/>
          <p:nvPr/>
        </p:nvSpPr>
        <p:spPr>
          <a:xfrm>
            <a:off x="3077834" y="6419813"/>
            <a:ext cx="53229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Baishan</a:t>
            </a:r>
            <a:r>
              <a:rPr lang="en-US" sz="1600" dirty="0"/>
              <a:t> Hu, </a:t>
            </a:r>
            <a:r>
              <a:rPr lang="en-US" sz="1600" dirty="0" err="1"/>
              <a:t>Zhonghao</a:t>
            </a:r>
            <a:r>
              <a:rPr lang="en-US" sz="1600" dirty="0"/>
              <a:t> Sun, G. Hagen, TP, … work in progress 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8E88441-849C-C6EA-F8FC-2E1FE447B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11" y="255970"/>
            <a:ext cx="11696140" cy="550333"/>
          </a:xfrm>
        </p:spPr>
        <p:txBody>
          <a:bodyPr>
            <a:noAutofit/>
          </a:bodyPr>
          <a:lstStyle/>
          <a:p>
            <a:pPr algn="ctr"/>
            <a:r>
              <a:rPr lang="en-US" sz="3600" dirty="0">
                <a:cs typeface="Arial Black"/>
              </a:rPr>
              <a:t> </a:t>
            </a:r>
            <a:r>
              <a:rPr lang="en-US" sz="3000" dirty="0">
                <a:cs typeface="Arial Black"/>
              </a:rPr>
              <a:t>Towards coupled cluster computations of Schiff moments in radium nuclei</a:t>
            </a:r>
          </a:p>
        </p:txBody>
      </p:sp>
    </p:spTree>
    <p:extLst>
      <p:ext uri="{BB962C8B-B14F-4D97-AF65-F5344CB8AC3E}">
        <p14:creationId xmlns:p14="http://schemas.microsoft.com/office/powerpoint/2010/main" val="2114747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2"/>
    </mc:Choice>
    <mc:Fallback xmlns="">
      <p:transition spd="slow" advTm="1102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348D62-4309-22CA-F2CF-72308221B5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D4CBE4-E7A0-47AF-0792-89B8E467EB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289" y="1847850"/>
            <a:ext cx="11011422" cy="4351338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Nuclear matrix elements relevant for tests of fundamental symmetries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 err="1"/>
              <a:t>Neutrinoless</a:t>
            </a:r>
            <a:r>
              <a:rPr lang="en-US" dirty="0"/>
              <a:t> double beta decay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Schiff moments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Coulomb corrections in </a:t>
            </a:r>
            <a:r>
              <a:rPr lang="en-US"/>
              <a:t>superallowed</a:t>
            </a:r>
            <a:r>
              <a:rPr lang="en-US" dirty="0"/>
              <a:t> beta decays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9A7D43-A322-AD4E-9E3D-B6F596B39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203F9-0DE7-804A-A538-BEAB3FA7E960}" type="slidenum">
              <a:rPr lang="en-US" smtClean="0"/>
              <a:t>15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0262530-E387-4E74-B0B6-AE27F7D67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7236"/>
            <a:ext cx="10515600" cy="1482724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What we are working on</a:t>
            </a:r>
            <a:br>
              <a:rPr lang="en-US" dirty="0"/>
            </a:br>
            <a:r>
              <a:rPr lang="en-US" dirty="0"/>
              <a:t>(hard problems requiring precision and UQ)</a:t>
            </a:r>
          </a:p>
        </p:txBody>
      </p:sp>
    </p:spTree>
    <p:extLst>
      <p:ext uri="{BB962C8B-B14F-4D97-AF65-F5344CB8AC3E}">
        <p14:creationId xmlns:p14="http://schemas.microsoft.com/office/powerpoint/2010/main" val="15015972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CA384-8847-7769-02CF-A8A4DE173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87894"/>
          </a:xfrm>
        </p:spPr>
        <p:txBody>
          <a:bodyPr/>
          <a:lstStyle/>
          <a:p>
            <a:pPr algn="ctr"/>
            <a:r>
              <a:rPr lang="en-US" dirty="0"/>
              <a:t>Executive 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D972C4-BB7B-7ACF-0AD2-D2D3ADBD0E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289" y="1453020"/>
            <a:ext cx="11011422" cy="4576450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dirty="0"/>
              <a:t>We perform ab initio computations of atomic nuclei and nuclear matter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Based on Hamiltonians from effective field theories of quantum chromodynamics, using two-nucleon and three-nucleon forces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Development of accurate Hamiltonians (i.e. adjustment of low-energy constants) and uncertainty quantification are key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Computational approach based on the coupled-cluster method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Employed approximations scale </a:t>
            </a:r>
            <a:r>
              <a:rPr lang="en-US" dirty="0" err="1"/>
              <a:t>polynomially</a:t>
            </a:r>
            <a:r>
              <a:rPr lang="en-US" dirty="0"/>
              <a:t> with mass number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Expensive but affordable on leadership-class computing facilities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Systematically improvable approach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Accurate computations of nuclei to probe fundamental symmetries are possible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7FFB1F-1372-AF57-DA0C-012F5297E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203F9-0DE7-804A-A538-BEAB3FA7E960}" type="slidenum">
              <a:rPr lang="en-US" smtClean="0"/>
              <a:t>2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2B0712-CBD3-7A38-7707-DF9346AE41A8}"/>
              </a:ext>
            </a:extLst>
          </p:cNvPr>
          <p:cNvSpPr txBox="1"/>
          <p:nvPr/>
        </p:nvSpPr>
        <p:spPr>
          <a:xfrm>
            <a:off x="0" y="604019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Nuclear theory has moved from being explanatory to being predictive</a:t>
            </a:r>
          </a:p>
        </p:txBody>
      </p:sp>
    </p:spTree>
    <p:extLst>
      <p:ext uri="{BB962C8B-B14F-4D97-AF65-F5344CB8AC3E}">
        <p14:creationId xmlns:p14="http://schemas.microsoft.com/office/powerpoint/2010/main" val="1504378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DA124-5F29-1285-B279-8380A2934F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3C24A-6AF6-73DB-17C9-ADFFDAA13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8789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What we can compute really well </a:t>
            </a:r>
            <a:br>
              <a:rPr lang="en-US" dirty="0">
                <a:solidFill>
                  <a:srgbClr val="00B050"/>
                </a:solidFill>
              </a:rPr>
            </a:br>
            <a:r>
              <a:rPr lang="en-US" dirty="0">
                <a:solidFill>
                  <a:srgbClr val="00B050"/>
                </a:solidFill>
              </a:rPr>
              <a:t>(and have predictive power)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506D8B-62D6-AA5C-ADBA-9C304DF9A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289" y="1847850"/>
            <a:ext cx="11011422" cy="4351338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Ground-state energies of nuclei with closed subshells (and their neighbors)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Low-lying excited states of such nuclei (that are sufficiently simple in structure)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Magnetic moments and strong beta decays in such nuclei; their charge radii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9C59F4-3338-3169-D02D-7A855998C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203F9-0DE7-804A-A538-BEAB3FA7E96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775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DDCD0C8-31EF-B74D-8C61-2312741708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66" y="589169"/>
            <a:ext cx="9554818" cy="29527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1299500-33C9-184D-8CFE-B4A887886C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369" y="3587201"/>
            <a:ext cx="8695911" cy="286660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54193F3-32B7-0F46-A9DE-43562F3CA804}"/>
              </a:ext>
            </a:extLst>
          </p:cNvPr>
          <p:cNvSpPr/>
          <p:nvPr/>
        </p:nvSpPr>
        <p:spPr>
          <a:xfrm>
            <a:off x="53009" y="6524897"/>
            <a:ext cx="111450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R. </a:t>
            </a:r>
            <a:r>
              <a:rPr lang="en-US" dirty="0" err="1"/>
              <a:t>Taniuchi</a:t>
            </a:r>
            <a:r>
              <a:rPr lang="en-US" dirty="0"/>
              <a:t>, C. Santamaria, P. </a:t>
            </a:r>
            <a:r>
              <a:rPr lang="en-US" dirty="0" err="1"/>
              <a:t>Doornenbal</a:t>
            </a:r>
            <a:r>
              <a:rPr lang="en-US" dirty="0"/>
              <a:t>, A. </a:t>
            </a:r>
            <a:r>
              <a:rPr lang="en-US" dirty="0" err="1"/>
              <a:t>Obertelli</a:t>
            </a:r>
            <a:r>
              <a:rPr lang="en-US" dirty="0"/>
              <a:t>, K. </a:t>
            </a:r>
            <a:r>
              <a:rPr lang="en-US" dirty="0" err="1"/>
              <a:t>Yoneda</a:t>
            </a:r>
            <a:r>
              <a:rPr lang="en-US" dirty="0"/>
              <a:t> et al., Nature 569, 53-58 (2019); arXiv:1912.05978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D0D11C-2703-9445-9C2B-EFB10A4DC5F7}"/>
              </a:ext>
            </a:extLst>
          </p:cNvPr>
          <p:cNvSpPr txBox="1"/>
          <p:nvPr/>
        </p:nvSpPr>
        <p:spPr>
          <a:xfrm>
            <a:off x="196298" y="81025"/>
            <a:ext cx="11902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B050"/>
                </a:solidFill>
                <a:latin typeface="+mj-lt"/>
              </a:rPr>
              <a:t>Predicted: </a:t>
            </a:r>
            <a:r>
              <a:rPr lang="en-US" sz="3600" baseline="30000" dirty="0">
                <a:solidFill>
                  <a:srgbClr val="00B050"/>
                </a:solidFill>
                <a:latin typeface="+mj-lt"/>
              </a:rPr>
              <a:t>78</a:t>
            </a:r>
            <a:r>
              <a:rPr lang="en-US" sz="3600" dirty="0">
                <a:solidFill>
                  <a:srgbClr val="00B050"/>
                </a:solidFill>
                <a:latin typeface="+mj-lt"/>
              </a:rPr>
              <a:t>Ni is a neutron-rich doubly magic nucleus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E3318A-7BC7-1A47-8D6C-FAF14AFD3E93}"/>
              </a:ext>
            </a:extLst>
          </p:cNvPr>
          <p:cNvSpPr txBox="1"/>
          <p:nvPr/>
        </p:nvSpPr>
        <p:spPr>
          <a:xfrm>
            <a:off x="8835652" y="5204950"/>
            <a:ext cx="31086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Our prediction from 2016</a:t>
            </a:r>
          </a:p>
          <a:p>
            <a:r>
              <a:rPr lang="en-US" sz="2000" dirty="0"/>
              <a:t>Hagen, Jansen, TP, </a:t>
            </a:r>
          </a:p>
          <a:p>
            <a:r>
              <a:rPr lang="en-US" sz="2000" dirty="0"/>
              <a:t>Phys. Rev. Lett. 117, 172501</a:t>
            </a:r>
            <a:endParaRPr lang="en-US" sz="2000" dirty="0">
              <a:solidFill>
                <a:srgbClr val="000000"/>
              </a:solidFill>
              <a:latin typeface="Lucida Grande" panose="020B06000405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2CD961-1268-F541-A881-29A94C2A75A2}"/>
              </a:ext>
            </a:extLst>
          </p:cNvPr>
          <p:cNvSpPr txBox="1"/>
          <p:nvPr/>
        </p:nvSpPr>
        <p:spPr>
          <a:xfrm>
            <a:off x="9780104" y="1102980"/>
            <a:ext cx="231913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dirty="0"/>
              <a:t>Doubly magic nuclei are more strongly bound, and more difficult to excite, than their neighbors</a:t>
            </a:r>
          </a:p>
          <a:p>
            <a:pPr>
              <a:spcAft>
                <a:spcPts val="1200"/>
              </a:spcAft>
            </a:pPr>
            <a:r>
              <a:rPr lang="en-US" sz="2000" dirty="0"/>
              <a:t>They are the cornerstones for understanding entire regions of the nuclear chart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C2DC0EF-182D-1937-3412-F1F1319B3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FA431-AD14-4C45-8D07-36C2E7BDF7C6}" type="slidenum">
              <a:rPr lang="en-US" smtClean="0"/>
              <a:t>4</a:t>
            </a:fld>
            <a:endParaRPr lang="en-US" dirty="0"/>
          </a:p>
        </p:txBody>
      </p:sp>
      <p:sp>
        <p:nvSpPr>
          <p:cNvPr id="12" name="Rounded Rectangular Callout 11">
            <a:extLst>
              <a:ext uri="{FF2B5EF4-FFF2-40B4-BE49-F238E27FC236}">
                <a16:creationId xmlns:a16="http://schemas.microsoft.com/office/drawing/2014/main" id="{5FF21133-0463-73E8-447B-B794647D8700}"/>
              </a:ext>
            </a:extLst>
          </p:cNvPr>
          <p:cNvSpPr/>
          <p:nvPr/>
        </p:nvSpPr>
        <p:spPr>
          <a:xfrm>
            <a:off x="7256010" y="4657962"/>
            <a:ext cx="588723" cy="1831705"/>
          </a:xfrm>
          <a:prstGeom prst="wedgeRoundRectCallout">
            <a:avLst>
              <a:gd name="adj1" fmla="val 94061"/>
              <a:gd name="adj2" fmla="val 11211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ular Callout 12">
            <a:extLst>
              <a:ext uri="{FF2B5EF4-FFF2-40B4-BE49-F238E27FC236}">
                <a16:creationId xmlns:a16="http://schemas.microsoft.com/office/drawing/2014/main" id="{A6B41E9F-6C27-A4FF-34AF-C9DBBA6F0403}"/>
              </a:ext>
            </a:extLst>
          </p:cNvPr>
          <p:cNvSpPr/>
          <p:nvPr/>
        </p:nvSpPr>
        <p:spPr>
          <a:xfrm>
            <a:off x="8640951" y="5204950"/>
            <a:ext cx="3498039" cy="1060991"/>
          </a:xfrm>
          <a:prstGeom prst="wedgeRoundRectCallout">
            <a:avLst>
              <a:gd name="adj1" fmla="val -61493"/>
              <a:gd name="adj2" fmla="val 4748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430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54CE5A-5FC1-0FF9-A7BA-747C805E67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47476-CF01-474A-B8A6-AC9918ADB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8789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What we can compute really well </a:t>
            </a:r>
            <a:br>
              <a:rPr lang="en-US" dirty="0">
                <a:solidFill>
                  <a:srgbClr val="00B050"/>
                </a:solidFill>
              </a:rPr>
            </a:br>
            <a:r>
              <a:rPr lang="en-US" dirty="0">
                <a:solidFill>
                  <a:srgbClr val="00B050"/>
                </a:solidFill>
              </a:rPr>
              <a:t>(and have predictive power)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90958-D6AA-5534-0D1F-03C573581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289" y="1847850"/>
            <a:ext cx="11011422" cy="4351338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Ground-state energies of nuclei with closed subshells (and their neighbors)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Low-lying excited states of such nuclei (that are sufficiently simple in structure)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Magnetic moments and strong beta decays in such nuclei; their charge radii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Ground-state energies and ground-state rotational bands of strongly deformed nuclei (“rigid rotors”)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Electric quadrupole transitions in such nuclei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7B1350-2E3D-16D5-CE9D-ABFDB4DBA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203F9-0DE7-804A-A538-BEAB3FA7E96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9757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9B3B62-1FB1-F6AC-FFDF-38FC3FFE2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203F9-0DE7-804A-A538-BEAB3FA7E960}" type="slidenum">
              <a:rPr lang="en-US" smtClean="0"/>
              <a:t>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A4FED2-1CC0-891E-577F-8BC7F79ABD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3604" y="839353"/>
            <a:ext cx="8239739" cy="5329605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29705F3-6489-DC77-EE0A-7D8F6038E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4843"/>
            <a:ext cx="10515600" cy="724158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Collective properties of neon nuclei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11F31B-2F2A-A82B-54B8-8129C44EDAD6}"/>
              </a:ext>
            </a:extLst>
          </p:cNvPr>
          <p:cNvSpPr txBox="1"/>
          <p:nvPr/>
        </p:nvSpPr>
        <p:spPr>
          <a:xfrm>
            <a:off x="0" y="6444530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 err="1"/>
              <a:t>Zhonghao</a:t>
            </a:r>
            <a:r>
              <a:rPr lang="en-US" dirty="0"/>
              <a:t> Sun, A. Ekström, C. </a:t>
            </a:r>
            <a:r>
              <a:rPr lang="en-US" dirty="0" err="1"/>
              <a:t>Forssén</a:t>
            </a:r>
            <a:r>
              <a:rPr lang="en-US" dirty="0"/>
              <a:t>, G. Hagen, G. R. Jansen, TP, Phys. Rev. X 15, 011028 (2025)</a:t>
            </a:r>
          </a:p>
        </p:txBody>
      </p:sp>
    </p:spTree>
    <p:extLst>
      <p:ext uri="{BB962C8B-B14F-4D97-AF65-F5344CB8AC3E}">
        <p14:creationId xmlns:p14="http://schemas.microsoft.com/office/powerpoint/2010/main" val="5519970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F372025C-0AE2-BE72-CB09-70E60C06E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4EA69F-8690-34CB-46D8-59080BE19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289" y="1847850"/>
            <a:ext cx="11011422" cy="4351338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Ground-state energies of nuclei with closed subshells (and their neighbors)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Low-lying excited states of such nuclei (that are sufficiently simple in structure)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Magnetic moments and strong beta decays in such nuclei, their charge radii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Ground-state energies and ground-state rotational bands of strongly deformed nuclei (“rigid rotors”)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Electric quadrupole transitions in such nuclei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Differences of strongly correlated observables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Thickness of the neutron skin in doubly-magi nuclei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FBE25D-7546-C836-7253-B3DE53375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203F9-0DE7-804A-A538-BEAB3FA7E960}" type="slidenum">
              <a:rPr lang="en-US" smtClean="0"/>
              <a:t>7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CC19C27-1A81-27FE-1710-53C61E8B4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87894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What we can compute really well </a:t>
            </a:r>
            <a:br>
              <a:rPr lang="en-US" dirty="0">
                <a:solidFill>
                  <a:srgbClr val="00B050"/>
                </a:solidFill>
              </a:rPr>
            </a:br>
            <a:r>
              <a:rPr lang="en-US" dirty="0">
                <a:solidFill>
                  <a:srgbClr val="00B050"/>
                </a:solidFill>
              </a:rPr>
              <a:t>(and have predictive power)</a:t>
            </a:r>
          </a:p>
        </p:txBody>
      </p:sp>
    </p:spTree>
    <p:extLst>
      <p:ext uri="{BB962C8B-B14F-4D97-AF65-F5344CB8AC3E}">
        <p14:creationId xmlns:p14="http://schemas.microsoft.com/office/powerpoint/2010/main" val="36066586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FAE0A1-8ED0-3378-4B1A-626FB5571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E090CC-4DF2-5909-1FE7-312FB205A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8789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What we can compute </a:t>
            </a:r>
            <a:br>
              <a:rPr lang="en-US" dirty="0"/>
            </a:br>
            <a:r>
              <a:rPr lang="en-US" dirty="0"/>
              <a:t>(but not as precisely as we wished)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C483CA-4ACA-D923-33A0-ECE77159E8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289" y="1847850"/>
            <a:ext cx="11011422" cy="4351338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Charge radii along a chain of isotopes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7B56DD-7504-D07D-13AF-2F96BB886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203F9-0DE7-804A-A538-BEAB3FA7E96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518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7B0580-8D7F-354E-A155-0A1815709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20304-6F89-C24E-B897-60B594A2BF45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6455B787-81CC-E845-AED6-04A58E9F6BFA}"/>
              </a:ext>
            </a:extLst>
          </p:cNvPr>
          <p:cNvSpPr txBox="1">
            <a:spLocks/>
          </p:cNvSpPr>
          <p:nvPr/>
        </p:nvSpPr>
        <p:spPr>
          <a:xfrm>
            <a:off x="251791" y="45748"/>
            <a:ext cx="11714922" cy="782353"/>
          </a:xfrm>
          <a:prstGeom prst="rect">
            <a:avLst/>
          </a:prstGeom>
          <a:noFill/>
          <a:effectLst>
            <a:softEdge rad="50800"/>
          </a:effectLst>
        </p:spPr>
        <p:txBody>
          <a:bodyPr vert="horz" lIns="68580" tIns="34290" rIns="68580" bIns="3429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/>
              <a:t>Challenges: Charge radii challenge nuclear theory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BA3EB71-C128-3149-9721-241B97343C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1122" y="853265"/>
            <a:ext cx="6348433" cy="465300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489C190-D78A-4448-9DDD-580E277C0618}"/>
              </a:ext>
            </a:extLst>
          </p:cNvPr>
          <p:cNvSpPr/>
          <p:nvPr/>
        </p:nvSpPr>
        <p:spPr>
          <a:xfrm>
            <a:off x="6834675" y="5455102"/>
            <a:ext cx="38058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W.G. Jiang et al, arXiv:2006.16774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71EEC5-9FA2-A243-9560-581295805DB1}"/>
              </a:ext>
            </a:extLst>
          </p:cNvPr>
          <p:cNvSpPr txBox="1"/>
          <p:nvPr/>
        </p:nvSpPr>
        <p:spPr>
          <a:xfrm>
            <a:off x="28887" y="6488750"/>
            <a:ext cx="7352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A. </a:t>
            </a:r>
            <a:r>
              <a:rPr lang="en-US" dirty="0" err="1"/>
              <a:t>Koszorus</a:t>
            </a:r>
            <a:r>
              <a:rPr lang="en-US" dirty="0"/>
              <a:t>, X. F. Yang et al, Nature Physics 17, 439 (2021); arXiv:2012.01864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3AEB106-FDBF-1F40-8BD7-622CB3AE8124}"/>
              </a:ext>
            </a:extLst>
          </p:cNvPr>
          <p:cNvSpPr txBox="1"/>
          <p:nvPr/>
        </p:nvSpPr>
        <p:spPr>
          <a:xfrm>
            <a:off x="5431122" y="5854160"/>
            <a:ext cx="63484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Sharp increase beyond N=28 not reproduced by EFT Hamiltonians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5F9EDE7-54D3-5F48-B1BD-5FAC0795FB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555" y="757012"/>
            <a:ext cx="4064791" cy="5653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790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97589</TotalTime>
  <Words>856</Words>
  <Application>Microsoft Macintosh PowerPoint</Application>
  <PresentationFormat>Widescreen</PresentationFormat>
  <Paragraphs>92</Paragraphs>
  <Slides>15</Slides>
  <Notes>1</Notes>
  <HiddenSlides>1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ＭＳ Ｐゴシック</vt:lpstr>
      <vt:lpstr>Arial</vt:lpstr>
      <vt:lpstr>Arial Black</vt:lpstr>
      <vt:lpstr>Calibri</vt:lpstr>
      <vt:lpstr>Calibri Light</vt:lpstr>
      <vt:lpstr>Helvetica Neue</vt:lpstr>
      <vt:lpstr>Lucida Grande</vt:lpstr>
      <vt:lpstr>Office Theme</vt:lpstr>
      <vt:lpstr>PowerPoint Presentation</vt:lpstr>
      <vt:lpstr>Executive Summary</vt:lpstr>
      <vt:lpstr>What we can compute really well  (and have predictive power)</vt:lpstr>
      <vt:lpstr>PowerPoint Presentation</vt:lpstr>
      <vt:lpstr>What we can compute really well  (and have predictive power)</vt:lpstr>
      <vt:lpstr>Collective properties of neon nuclei</vt:lpstr>
      <vt:lpstr>What we can compute really well  (and have predictive power)</vt:lpstr>
      <vt:lpstr>What we can compute  (but not as precisely as we wished)</vt:lpstr>
      <vt:lpstr>PowerPoint Presentation</vt:lpstr>
      <vt:lpstr>What we are working on (hard problems requiring precision and UQ)</vt:lpstr>
      <vt:lpstr>PowerPoint Presentation</vt:lpstr>
      <vt:lpstr>What we are working on (hard problems requiring precision and UQ)</vt:lpstr>
      <vt:lpstr>Symmetry breaking: octupole deformation </vt:lpstr>
      <vt:lpstr> Towards coupled cluster computations of Schiff moments in radium nuclei</vt:lpstr>
      <vt:lpstr>What we are working on (hard problems requiring precision and UQ)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Thomas Papenbrock</dc:creator>
  <cp:lastModifiedBy>Papenbrock, Thomas</cp:lastModifiedBy>
  <cp:revision>245</cp:revision>
  <cp:lastPrinted>2021-04-20T15:35:29Z</cp:lastPrinted>
  <dcterms:created xsi:type="dcterms:W3CDTF">2021-04-14T00:19:59Z</dcterms:created>
  <dcterms:modified xsi:type="dcterms:W3CDTF">2026-08-26T14:19:38Z</dcterms:modified>
</cp:coreProperties>
</file>