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35" r:id="rId4"/>
    <p:sldMasterId id="2147483946" r:id="rId5"/>
    <p:sldMasterId id="2147483964" r:id="rId6"/>
  </p:sldMasterIdLst>
  <p:notesMasterIdLst>
    <p:notesMasterId r:id="rId25"/>
  </p:notesMasterIdLst>
  <p:handoutMasterIdLst>
    <p:handoutMasterId r:id="rId26"/>
  </p:handoutMasterIdLst>
  <p:sldIdLst>
    <p:sldId id="256" r:id="rId7"/>
    <p:sldId id="1512" r:id="rId8"/>
    <p:sldId id="278" r:id="rId9"/>
    <p:sldId id="1508" r:id="rId10"/>
    <p:sldId id="1509" r:id="rId11"/>
    <p:sldId id="1510" r:id="rId12"/>
    <p:sldId id="1484" r:id="rId13"/>
    <p:sldId id="897" r:id="rId14"/>
    <p:sldId id="1511" r:id="rId15"/>
    <p:sldId id="1504" r:id="rId16"/>
    <p:sldId id="1486" r:id="rId17"/>
    <p:sldId id="1513" r:id="rId18"/>
    <p:sldId id="1514" r:id="rId19"/>
    <p:sldId id="1515" r:id="rId20"/>
    <p:sldId id="1518" r:id="rId21"/>
    <p:sldId id="1516" r:id="rId22"/>
    <p:sldId id="1517" r:id="rId23"/>
    <p:sldId id="986" r:id="rId24"/>
  </p:sldIdLst>
  <p:sldSz cx="12188825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73">
          <p15:clr>
            <a:srgbClr val="A4A3A4"/>
          </p15:clr>
        </p15:guide>
        <p15:guide id="2" pos="74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9900"/>
    <a:srgbClr val="0066FF"/>
    <a:srgbClr val="CC6600"/>
    <a:srgbClr val="FF9933"/>
    <a:srgbClr val="BFBD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7095" autoAdjust="0"/>
  </p:normalViewPr>
  <p:slideViewPr>
    <p:cSldViewPr snapToGrid="0" showGuides="1">
      <p:cViewPr varScale="1">
        <p:scale>
          <a:sx n="123" d="100"/>
          <a:sy n="123" d="100"/>
        </p:scale>
        <p:origin x="102" y="276"/>
      </p:cViewPr>
      <p:guideLst>
        <p:guide orient="horz" pos="4173"/>
        <p:guide pos="741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5" d="100"/>
          <a:sy n="55" d="100"/>
        </p:scale>
        <p:origin x="-1472" y="-6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42F42-2CE9-4E35-95C1-410DC08A50B1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2E89A-4FDF-4617-8DDF-BE2769EE8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261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82904-F315-4730-8D91-37D99E141A6F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672D7-8E2D-4611-973D-F4591A707C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357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Sources-Plaques not viable, solids filler material makes difficult</a:t>
            </a:r>
          </a:p>
          <a:p>
            <a:r>
              <a:rPr lang="en-US" dirty="0"/>
              <a:t>Smaller needles and tubes are preferable-easier to mechanically open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BFF095A-F86B-4B29-8A9F-DF3D3D1F3E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813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0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-63496" y="27007"/>
            <a:ext cx="4322618" cy="4226359"/>
          </a:xfrm>
          <a:prstGeom prst="rect">
            <a:avLst/>
          </a:prstGeom>
        </p:spPr>
      </p:pic>
      <p:sp>
        <p:nvSpPr>
          <p:cNvPr id="33" name="Freeform 12"/>
          <p:cNvSpPr>
            <a:spLocks/>
          </p:cNvSpPr>
          <p:nvPr userDrawn="1"/>
        </p:nvSpPr>
        <p:spPr bwMode="auto">
          <a:xfrm>
            <a:off x="7845425" y="0"/>
            <a:ext cx="4343400" cy="6858000"/>
          </a:xfrm>
          <a:custGeom>
            <a:avLst/>
            <a:gdLst>
              <a:gd name="T0" fmla="*/ 150 w 1412"/>
              <a:gd name="T1" fmla="*/ 2166 h 2166"/>
              <a:gd name="T2" fmla="*/ 1412 w 1412"/>
              <a:gd name="T3" fmla="*/ 2166 h 2166"/>
              <a:gd name="T4" fmla="*/ 1412 w 1412"/>
              <a:gd name="T5" fmla="*/ 0 h 2166"/>
              <a:gd name="T6" fmla="*/ 0 w 1412"/>
              <a:gd name="T7" fmla="*/ 0 h 2166"/>
              <a:gd name="T8" fmla="*/ 150 w 1412"/>
              <a:gd name="T9" fmla="*/ 2166 h 2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12" h="2166">
                <a:moveTo>
                  <a:pt x="150" y="2166"/>
                </a:moveTo>
                <a:cubicBezTo>
                  <a:pt x="1412" y="2166"/>
                  <a:pt x="1412" y="2166"/>
                  <a:pt x="1412" y="2166"/>
                </a:cubicBezTo>
                <a:cubicBezTo>
                  <a:pt x="1412" y="0"/>
                  <a:pt x="1412" y="0"/>
                  <a:pt x="141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304" y="816"/>
                  <a:pt x="150" y="2166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4" name="Freeform 13"/>
          <p:cNvSpPr>
            <a:spLocks/>
          </p:cNvSpPr>
          <p:nvPr userDrawn="1"/>
        </p:nvSpPr>
        <p:spPr bwMode="auto">
          <a:xfrm>
            <a:off x="7551511" y="0"/>
            <a:ext cx="1236663" cy="6858000"/>
          </a:xfrm>
          <a:custGeom>
            <a:avLst/>
            <a:gdLst>
              <a:gd name="T0" fmla="*/ 221 w 402"/>
              <a:gd name="T1" fmla="*/ 2166 h 2166"/>
              <a:gd name="T2" fmla="*/ 240 w 402"/>
              <a:gd name="T3" fmla="*/ 2166 h 2166"/>
              <a:gd name="T4" fmla="*/ 90 w 402"/>
              <a:gd name="T5" fmla="*/ 0 h 2166"/>
              <a:gd name="T6" fmla="*/ 0 w 402"/>
              <a:gd name="T7" fmla="*/ 0 h 2166"/>
              <a:gd name="T8" fmla="*/ 221 w 402"/>
              <a:gd name="T9" fmla="*/ 2166 h 2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2" h="2166">
                <a:moveTo>
                  <a:pt x="221" y="2166"/>
                </a:moveTo>
                <a:cubicBezTo>
                  <a:pt x="240" y="2166"/>
                  <a:pt x="240" y="2166"/>
                  <a:pt x="240" y="2166"/>
                </a:cubicBezTo>
                <a:cubicBezTo>
                  <a:pt x="240" y="2166"/>
                  <a:pt x="402" y="989"/>
                  <a:pt x="9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346" y="767"/>
                  <a:pt x="221" y="216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55073" y="6296108"/>
            <a:ext cx="2114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0" dirty="0">
                <a:solidFill>
                  <a:schemeClr val="tx2"/>
                </a:solidFill>
              </a:rPr>
              <a:t>ORNL is managed by UT-Battelle </a:t>
            </a:r>
            <a:br>
              <a:rPr lang="en-US" sz="1000" b="0" dirty="0">
                <a:solidFill>
                  <a:schemeClr val="tx2"/>
                </a:solidFill>
              </a:rPr>
            </a:br>
            <a:r>
              <a:rPr lang="en-US" sz="1000" b="0" dirty="0">
                <a:solidFill>
                  <a:schemeClr val="tx2"/>
                </a:solidFill>
              </a:rPr>
              <a:t>for the US Department of Energy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9005" y="320040"/>
            <a:ext cx="5545451" cy="929485"/>
          </a:xfrm>
        </p:spPr>
        <p:txBody>
          <a:bodyPr/>
          <a:lstStyle>
            <a:lvl1pPr algn="l">
              <a:defRPr sz="32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47472" y="2001549"/>
            <a:ext cx="5485292" cy="7571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9588" y="6313428"/>
            <a:ext cx="1329900" cy="3200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160" y="6309360"/>
            <a:ext cx="1329900" cy="3200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043" r="6047" b="8563"/>
          <a:stretch/>
        </p:blipFill>
        <p:spPr>
          <a:xfrm>
            <a:off x="8356600" y="65"/>
            <a:ext cx="3832225" cy="6270643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1286" y="1266091"/>
            <a:ext cx="2152274" cy="2152275"/>
          </a:xfrm>
          <a:prstGeom prst="ellipse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16850"/>
            </a:stretch>
          </a:blipFill>
          <a:ln w="76200">
            <a:solidFill>
              <a:schemeClr val="accent2">
                <a:alpha val="6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</p:pic>
      <p:pic>
        <p:nvPicPr>
          <p:cNvPr id="26" name="Picture 25" descr="DifScat_better vibe.jpg.jpeg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7620" y="1856187"/>
            <a:ext cx="1868502" cy="1868502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2">
                <a:alpha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888" y="3169875"/>
            <a:ext cx="1665404" cy="1665404"/>
          </a:xfrm>
          <a:prstGeom prst="ellipse">
            <a:avLst/>
          </a:prstGeom>
          <a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76200">
            <a:solidFill>
              <a:schemeClr val="accent2">
                <a:alpha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3011" y="3294120"/>
            <a:ext cx="1425642" cy="1386314"/>
          </a:xfrm>
          <a:prstGeom prst="rect">
            <a:avLst/>
          </a:prstGeom>
          <a:ln>
            <a:noFill/>
          </a:ln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12" cstate="print"/>
          <a:srcRect/>
          <a:stretch/>
        </p:blipFill>
        <p:spPr>
          <a:xfrm>
            <a:off x="8641051" y="1813045"/>
            <a:ext cx="2033366" cy="2017923"/>
          </a:xfrm>
          <a:prstGeom prst="ellipse">
            <a:avLst/>
          </a:prstGeom>
          <a:ln w="63500" cap="rnd">
            <a:solidFill>
              <a:srgbClr val="A2C058">
                <a:alpha val="80000"/>
              </a:srgb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Content Placeholder 8" descr="G:\2013-02-14 HV Electordep Pictures\HPIM5533.JP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1"/>
          <a:stretch/>
        </p:blipFill>
        <p:spPr bwMode="auto">
          <a:xfrm>
            <a:off x="6989479" y="1225753"/>
            <a:ext cx="2223067" cy="2221656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bn8\Documents\Cnt-EMIS\Results 10mA EMIS\EMIS Equipment\DSCF0286.JPG"/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063"/>
          <a:stretch/>
        </p:blipFill>
        <p:spPr bwMode="auto">
          <a:xfrm>
            <a:off x="7683959" y="2902366"/>
            <a:ext cx="2208429" cy="2206583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119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5" y="274320"/>
            <a:ext cx="11427023" cy="539496"/>
          </a:xfrm>
        </p:spPr>
        <p:txBody>
          <a:bodyPr/>
          <a:lstStyle>
            <a:lvl1pPr>
              <a:lnSpc>
                <a:spcPct val="90000"/>
              </a:lnSpc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939" y="1653735"/>
            <a:ext cx="11427023" cy="4047778"/>
          </a:xfrm>
        </p:spPr>
        <p:txBody>
          <a:bodyPr/>
          <a:lstStyle>
            <a:lvl1pPr marL="288838" indent="-288838">
              <a:spcBef>
                <a:spcPts val="1799"/>
              </a:spcBef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 lang="en-US" sz="2799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7182" indent="-288838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>
                <a:latin typeface="+mn-lt"/>
                <a:cs typeface="Arial" panose="020B0604020202020204" pitchFamily="34" charset="0"/>
              </a:defRPr>
            </a:lvl2pPr>
            <a:lvl3pPr marL="1031565" indent="-288838">
              <a:buClr>
                <a:schemeClr val="tx1"/>
              </a:buClr>
              <a:buSzPct val="90000"/>
              <a:buFont typeface="Century Gothic" panose="020B0502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3pPr>
            <a:lvl4pPr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4pPr>
            <a:lvl5pPr marL="1482280" indent="-22218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08368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7DAB3A-4154-42CC-B73A-07DD412DD1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01" b="-1"/>
          <a:stretch/>
        </p:blipFill>
        <p:spPr>
          <a:xfrm>
            <a:off x="6094411" y="1078993"/>
            <a:ext cx="5533584" cy="422867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79D6E9-7CB6-4816-BA71-A98C108727C8}"/>
              </a:ext>
            </a:extLst>
          </p:cNvPr>
          <p:cNvSpPr/>
          <p:nvPr userDrawn="1"/>
        </p:nvSpPr>
        <p:spPr>
          <a:xfrm>
            <a:off x="274249" y="1078993"/>
            <a:ext cx="5820164" cy="4228673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F2F47A-E421-4CE0-A746-76A8C436B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657" y="1352480"/>
            <a:ext cx="5412059" cy="9784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6068FB31-3CF5-496E-BC0D-61D682234A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12110" y="2891883"/>
            <a:ext cx="5429607" cy="2252546"/>
          </a:xfrm>
        </p:spPr>
        <p:txBody>
          <a:bodyPr/>
          <a:lstStyle>
            <a:lvl1pPr marL="287252" indent="-287252">
              <a:buClr>
                <a:schemeClr val="tx1"/>
              </a:buClr>
              <a:buFont typeface="Century Gothic" panose="020B0502020202020204" pitchFamily="34" charset="0"/>
              <a:buChar char="•"/>
              <a:defRPr sz="1999">
                <a:latin typeface="Century Gothic" panose="020B0502020202020204" pitchFamily="34" charset="0"/>
              </a:defRPr>
            </a:lvl1pPr>
            <a:lvl2pPr marL="688768" indent="-285664">
              <a:buClr>
                <a:schemeClr val="tx1"/>
              </a:buClr>
              <a:buFont typeface="Century Gothic" panose="020B0502020202020204" pitchFamily="34" charset="0"/>
              <a:buChar char="–"/>
              <a:defRPr sz="1799">
                <a:latin typeface="Century Gothic" panose="020B0502020202020204" pitchFamily="34" charset="0"/>
              </a:defRPr>
            </a:lvl2pPr>
            <a:lvl3pPr>
              <a:defRPr sz="1600"/>
            </a:lvl3pPr>
            <a:lvl4pPr>
              <a:defRPr sz="1400"/>
            </a:lvl4pPr>
            <a:lvl5pPr marL="1482280" indent="-222183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ACC93F-6123-3F49-8C15-4A811AF8B7BB}"/>
              </a:ext>
            </a:extLst>
          </p:cNvPr>
          <p:cNvSpPr/>
          <p:nvPr userDrawn="1"/>
        </p:nvSpPr>
        <p:spPr>
          <a:xfrm>
            <a:off x="0" y="320041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756F41-5AD0-C346-AE90-A0206E07D1B9}"/>
              </a:ext>
            </a:extLst>
          </p:cNvPr>
          <p:cNvSpPr/>
          <p:nvPr userDrawn="1"/>
        </p:nvSpPr>
        <p:spPr>
          <a:xfrm>
            <a:off x="274249" y="320041"/>
            <a:ext cx="1412305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E79036-1F33-40EB-AB47-F9529E5C3C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021" y="456244"/>
            <a:ext cx="1087853" cy="261860"/>
          </a:xfrm>
          <a:prstGeom prst="rect">
            <a:avLst/>
          </a:prstGeom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3E861E90-11A2-4A0B-85EB-1A2865C9A48F}"/>
              </a:ext>
            </a:extLst>
          </p:cNvPr>
          <p:cNvSpPr>
            <a:spLocks/>
          </p:cNvSpPr>
          <p:nvPr userDrawn="1"/>
        </p:nvSpPr>
        <p:spPr bwMode="auto">
          <a:xfrm>
            <a:off x="6094412" y="0"/>
            <a:ext cx="6094413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367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6" y="274321"/>
            <a:ext cx="11501908" cy="535531"/>
          </a:xfrm>
        </p:spPr>
        <p:txBody>
          <a:bodyPr/>
          <a:lstStyle>
            <a:lvl1pPr>
              <a:lnSpc>
                <a:spcPct val="90000"/>
              </a:lnSpc>
              <a:defRPr sz="3199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014" y="1444753"/>
            <a:ext cx="5506398" cy="4203944"/>
          </a:xfrm>
        </p:spPr>
        <p:txBody>
          <a:bodyPr/>
          <a:lstStyle>
            <a:lvl1pPr marL="230119" indent="-230119">
              <a:buClr>
                <a:schemeClr val="tx1"/>
              </a:buClr>
              <a:buFont typeface="Century Gothic" panose="020B0502020202020204" pitchFamily="34" charset="0"/>
              <a:buChar char="•"/>
              <a:defRPr sz="1999" baseline="0">
                <a:latin typeface="Century Gothic" panose="020B0502020202020204" pitchFamily="34" charset="0"/>
              </a:defRPr>
            </a:lvl1pPr>
            <a:lvl2pPr marL="625287" indent="-279316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799">
                <a:latin typeface="+mn-lt"/>
              </a:defRPr>
            </a:lvl2pPr>
            <a:lvl3pPr marL="914126" indent="-230119">
              <a:buClr>
                <a:schemeClr val="tx1"/>
              </a:buClr>
              <a:buFont typeface="Century Gothic" panose="020B0502020202020204" pitchFamily="34" charset="0"/>
              <a:buChar char="•"/>
              <a:defRPr sz="1600" baseline="0">
                <a:latin typeface="Century Gothic" panose="020B0502020202020204" pitchFamily="34" charset="0"/>
              </a:defRPr>
            </a:lvl3pPr>
            <a:lvl4pPr marL="971259" indent="0">
              <a:buClr>
                <a:schemeClr val="tx1"/>
              </a:buClr>
              <a:buFont typeface="Century Gothic" panose="020B0502020202020204" pitchFamily="34" charset="0"/>
              <a:buNone/>
              <a:defRPr sz="1400">
                <a:latin typeface="+mn-lt"/>
              </a:defRPr>
            </a:lvl4pPr>
            <a:lvl5pPr marL="1482280" indent="-222183">
              <a:buClr>
                <a:schemeClr val="tx1"/>
              </a:buClr>
              <a:buFont typeface="Century Gothic" panose="020B0502020202020204" pitchFamily="34" charset="0"/>
              <a:buChar char="•"/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9868" y="1444753"/>
            <a:ext cx="5503254" cy="4203944"/>
          </a:xfrm>
        </p:spPr>
        <p:txBody>
          <a:bodyPr/>
          <a:lstStyle>
            <a:lvl1pPr marL="287252" indent="-287252">
              <a:buClr>
                <a:schemeClr val="tx1"/>
              </a:buClr>
              <a:buFont typeface="Century Gothic" panose="020B0502020202020204" pitchFamily="34" charset="0"/>
              <a:buChar char="•"/>
              <a:defRPr sz="1999" baseline="0">
                <a:latin typeface="Century Gothic" panose="020B0502020202020204" pitchFamily="34" charset="0"/>
              </a:defRPr>
            </a:lvl1pPr>
            <a:lvl2pPr marL="625287" indent="-279316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799" baseline="0">
                <a:latin typeface="Century Gothic" panose="020B0502020202020204" pitchFamily="34" charset="0"/>
              </a:defRPr>
            </a:lvl2pPr>
            <a:lvl3pPr marL="914126" indent="-230119">
              <a:buClr>
                <a:schemeClr val="tx1"/>
              </a:buClr>
              <a:buFont typeface="Century Gothic" panose="020B0502020202020204" pitchFamily="34" charset="0"/>
              <a:buChar char="•"/>
              <a:defRPr sz="1600">
                <a:latin typeface="+mn-lt"/>
              </a:defRPr>
            </a:lvl3pPr>
            <a:lvl4pPr marL="1144245" indent="-172986">
              <a:buClr>
                <a:schemeClr val="tx1"/>
              </a:buClr>
              <a:buFont typeface="Century Gothic" panose="020B0502020202020204" pitchFamily="34" charset="0"/>
              <a:buChar char="•"/>
              <a:defRPr sz="1400">
                <a:latin typeface="+mn-lt"/>
              </a:defRPr>
            </a:lvl4pPr>
            <a:lvl5pPr marL="1482280" indent="-222183">
              <a:buClr>
                <a:schemeClr val="tx1"/>
              </a:buClr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Rectangle 256">
            <a:extLst>
              <a:ext uri="{FF2B5EF4-FFF2-40B4-BE49-F238E27FC236}">
                <a16:creationId xmlns:a16="http://schemas.microsoft.com/office/drawing/2014/main" id="{0ED8B866-A29F-4437-842E-6B7908B2FB7D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08196" y="6583680"/>
            <a:ext cx="3859795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5156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6" y="274321"/>
            <a:ext cx="11501908" cy="535531"/>
          </a:xfrm>
        </p:spPr>
        <p:txBody>
          <a:bodyPr/>
          <a:lstStyle>
            <a:lvl1pPr>
              <a:lnSpc>
                <a:spcPct val="90000"/>
              </a:lnSpc>
              <a:defRPr sz="3199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014" y="1444752"/>
            <a:ext cx="5506398" cy="821190"/>
          </a:xfrm>
        </p:spPr>
        <p:txBody>
          <a:bodyPr anchor="b"/>
          <a:lstStyle>
            <a:lvl1pPr marL="0" indent="0">
              <a:buNone/>
              <a:defRPr sz="2399" b="0" baseline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014" y="2275468"/>
            <a:ext cx="5506398" cy="3373229"/>
          </a:xfrm>
        </p:spPr>
        <p:txBody>
          <a:bodyPr/>
          <a:lstStyle>
            <a:lvl1pPr marL="230119" indent="-230119">
              <a:buClr>
                <a:schemeClr val="tx1"/>
              </a:buClr>
              <a:buFont typeface="Century Gothic" panose="020B0502020202020204" pitchFamily="34" charset="0"/>
              <a:buChar char="•"/>
              <a:defRPr sz="1999" baseline="0">
                <a:latin typeface="Century Gothic" panose="020B0502020202020204" pitchFamily="34" charset="0"/>
              </a:defRPr>
            </a:lvl1pPr>
            <a:lvl2pPr marL="625287" indent="-279316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799">
                <a:latin typeface="+mn-lt"/>
              </a:defRPr>
            </a:lvl2pPr>
            <a:lvl3pPr marL="914126" indent="-230119">
              <a:buClr>
                <a:schemeClr val="tx1"/>
              </a:buClr>
              <a:buFont typeface="Century Gothic" panose="020B0502020202020204" pitchFamily="34" charset="0"/>
              <a:buChar char="•"/>
              <a:defRPr sz="1600" baseline="0">
                <a:latin typeface="Century Gothic" panose="020B0502020202020204" pitchFamily="34" charset="0"/>
              </a:defRPr>
            </a:lvl3pPr>
            <a:lvl4pPr marL="971259" indent="0">
              <a:buClr>
                <a:schemeClr val="tx1"/>
              </a:buClr>
              <a:buFont typeface="Century Gothic" panose="020B0502020202020204" pitchFamily="34" charset="0"/>
              <a:buNone/>
              <a:defRPr sz="1400">
                <a:latin typeface="+mn-lt"/>
              </a:defRPr>
            </a:lvl4pPr>
            <a:lvl5pPr marL="1482280" indent="-222183">
              <a:buClr>
                <a:schemeClr val="tx1"/>
              </a:buClr>
              <a:buFont typeface="Century Gothic" panose="020B0502020202020204" pitchFamily="34" charset="0"/>
              <a:buChar char="•"/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9868" y="1444752"/>
            <a:ext cx="5503254" cy="821190"/>
          </a:xfrm>
        </p:spPr>
        <p:txBody>
          <a:bodyPr anchor="b"/>
          <a:lstStyle>
            <a:lvl1pPr marL="0" indent="0">
              <a:buNone/>
              <a:defRPr sz="2399" b="0" baseline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9868" y="2275468"/>
            <a:ext cx="5503254" cy="3373229"/>
          </a:xfrm>
        </p:spPr>
        <p:txBody>
          <a:bodyPr/>
          <a:lstStyle>
            <a:lvl1pPr marL="287252" indent="-287252">
              <a:buClr>
                <a:schemeClr val="tx1"/>
              </a:buClr>
              <a:buFont typeface="Century Gothic" panose="020B0502020202020204" pitchFamily="34" charset="0"/>
              <a:buChar char="•"/>
              <a:defRPr sz="1999" baseline="0">
                <a:latin typeface="Century Gothic" panose="020B0502020202020204" pitchFamily="34" charset="0"/>
              </a:defRPr>
            </a:lvl1pPr>
            <a:lvl2pPr marL="625287" indent="-279316"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799" baseline="0">
                <a:latin typeface="Century Gothic" panose="020B0502020202020204" pitchFamily="34" charset="0"/>
              </a:defRPr>
            </a:lvl2pPr>
            <a:lvl3pPr marL="914126" indent="-230119">
              <a:buClr>
                <a:schemeClr val="tx1"/>
              </a:buClr>
              <a:buFont typeface="Century Gothic" panose="020B0502020202020204" pitchFamily="34" charset="0"/>
              <a:buChar char="•"/>
              <a:defRPr sz="1600">
                <a:latin typeface="+mn-lt"/>
              </a:defRPr>
            </a:lvl3pPr>
            <a:lvl4pPr marL="1144245" indent="-172986">
              <a:buClr>
                <a:schemeClr val="tx1"/>
              </a:buClr>
              <a:buFont typeface="Century Gothic" panose="020B0502020202020204" pitchFamily="34" charset="0"/>
              <a:buChar char="•"/>
              <a:defRPr sz="1400">
                <a:latin typeface="+mn-lt"/>
              </a:defRPr>
            </a:lvl4pPr>
            <a:lvl5pPr marL="1482280" indent="-222183">
              <a:buClr>
                <a:schemeClr val="tx1"/>
              </a:buClr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Rectangle 256">
            <a:extLst>
              <a:ext uri="{FF2B5EF4-FFF2-40B4-BE49-F238E27FC236}">
                <a16:creationId xmlns:a16="http://schemas.microsoft.com/office/drawing/2014/main" id="{0ED8B866-A29F-4437-842E-6B7908B2FB7D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08196" y="6583680"/>
            <a:ext cx="3859795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5914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6" y="274321"/>
            <a:ext cx="11422261" cy="535531"/>
          </a:xfrm>
        </p:spPr>
        <p:txBody>
          <a:bodyPr/>
          <a:lstStyle>
            <a:lvl1pPr>
              <a:lnSpc>
                <a:spcPct val="90000"/>
              </a:lnSpc>
              <a:defRPr sz="319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749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debar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0295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 with reverse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6" y="274321"/>
            <a:ext cx="11501908" cy="535531"/>
          </a:xfrm>
        </p:spPr>
        <p:txBody>
          <a:bodyPr/>
          <a:lstStyle>
            <a:lvl1pPr>
              <a:lnSpc>
                <a:spcPct val="90000"/>
              </a:lnSpc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556" y="1387602"/>
            <a:ext cx="5484971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1999" b="0" baseline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556" y="2208793"/>
            <a:ext cx="5484971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6945" indent="-226945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799" baseline="0"/>
            </a:lvl1pPr>
            <a:lvl2pPr marL="514196" indent="-225357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600" baseline="0"/>
            </a:lvl2pPr>
            <a:lvl3pPr marL="742727" indent="-172986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245" indent="-172986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280" indent="-222183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83019" y="1387602"/>
            <a:ext cx="5484971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1999" b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83019" y="2213185"/>
            <a:ext cx="5484971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6945" indent="-226945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799"/>
            </a:lvl1pPr>
            <a:lvl2pPr marL="460237" indent="-171399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lang="en-US" sz="1600" kern="1200" baseline="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42727" indent="-172986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245" indent="-172986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280" indent="-222183">
              <a:lnSpc>
                <a:spcPct val="90000"/>
              </a:lnSpc>
              <a:buClr>
                <a:schemeClr val="tx1"/>
              </a:buCl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Rectangle 256">
            <a:extLst>
              <a:ext uri="{FF2B5EF4-FFF2-40B4-BE49-F238E27FC236}">
                <a16:creationId xmlns:a16="http://schemas.microsoft.com/office/drawing/2014/main" id="{B764CAE0-734A-4D16-BDA1-3E43A810370F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08196" y="6583680"/>
            <a:ext cx="3859795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46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3 content boxes with reverse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6" y="274321"/>
            <a:ext cx="11501908" cy="535531"/>
          </a:xfrm>
        </p:spPr>
        <p:txBody>
          <a:bodyPr/>
          <a:lstStyle>
            <a:lvl1pPr>
              <a:lnSpc>
                <a:spcPct val="90000"/>
              </a:lnSpc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556" y="1387602"/>
            <a:ext cx="3609538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1999" b="0" baseline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556" y="2208793"/>
            <a:ext cx="3609538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6945" indent="-226945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799" baseline="0"/>
            </a:lvl1pPr>
            <a:lvl2pPr marL="514196" indent="-225357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600" baseline="0"/>
            </a:lvl2pPr>
            <a:lvl3pPr marL="742727" indent="-172986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245" indent="-172986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280" indent="-222183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2515" y="1387602"/>
            <a:ext cx="3607478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1999" b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2515" y="2213185"/>
            <a:ext cx="3607478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6945" indent="-226945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799"/>
            </a:lvl1pPr>
            <a:lvl2pPr marL="460237" indent="-171399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lang="en-US" sz="1600" kern="1200" baseline="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42727" indent="-172986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245" indent="-172986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280" indent="-222183">
              <a:lnSpc>
                <a:spcPct val="90000"/>
              </a:lnSpc>
              <a:buClr>
                <a:schemeClr val="tx1"/>
              </a:buCl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9D91D4C-0C90-4594-94C2-E939B6EF57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46414" y="1387602"/>
            <a:ext cx="3607478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0000"/>
              </a:lnSpc>
              <a:buNone/>
              <a:defRPr sz="1999" b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E1A87D9D-30BD-4BC1-AB79-1F900F87185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246414" y="2213185"/>
            <a:ext cx="3607478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 marL="226945" indent="-226945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799"/>
            </a:lvl1pPr>
            <a:lvl2pPr marL="460237" indent="-171399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lang="en-US" sz="1600" kern="1200" baseline="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42727" indent="-172986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400"/>
            </a:lvl3pPr>
            <a:lvl4pPr marL="1144245" indent="-172986">
              <a:lnSpc>
                <a:spcPct val="90000"/>
              </a:lnSpc>
              <a:buClr>
                <a:schemeClr val="tx1"/>
              </a:buClr>
              <a:buSzPct val="90000"/>
              <a:buFont typeface="Century Gothic" panose="020B0502020202020204" pitchFamily="34" charset="0"/>
              <a:buChar char="–"/>
              <a:defRPr sz="1200"/>
            </a:lvl4pPr>
            <a:lvl5pPr marL="1482280" indent="-222183">
              <a:lnSpc>
                <a:spcPct val="90000"/>
              </a:lnSpc>
              <a:buClr>
                <a:schemeClr val="tx1"/>
              </a:buCl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Rectangle 256">
            <a:extLst>
              <a:ext uri="{FF2B5EF4-FFF2-40B4-BE49-F238E27FC236}">
                <a16:creationId xmlns:a16="http://schemas.microsoft.com/office/drawing/2014/main" id="{B764CAE0-734A-4D16-BDA1-3E43A810370F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08196" y="6583680"/>
            <a:ext cx="3859795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54479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k green 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4050" y="1083755"/>
            <a:ext cx="5485335" cy="4219290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 userDrawn="1"/>
        </p:nvSpPr>
        <p:spPr>
          <a:xfrm>
            <a:off x="274249" y="1078993"/>
            <a:ext cx="5820164" cy="4221671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7978" y="1275789"/>
            <a:ext cx="5535963" cy="978729"/>
          </a:xfrm>
        </p:spPr>
        <p:txBody>
          <a:bodyPr/>
          <a:lstStyle>
            <a:lvl1pPr>
              <a:lnSpc>
                <a:spcPct val="90000"/>
              </a:lnSpc>
              <a:defRPr sz="3199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3439C5-4231-ED43-91B8-86779195C116}"/>
              </a:ext>
            </a:extLst>
          </p:cNvPr>
          <p:cNvSpPr/>
          <p:nvPr userDrawn="1"/>
        </p:nvSpPr>
        <p:spPr>
          <a:xfrm>
            <a:off x="0" y="320041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C7DBBE-95AC-E843-979A-A1A45836011E}"/>
              </a:ext>
            </a:extLst>
          </p:cNvPr>
          <p:cNvSpPr/>
          <p:nvPr userDrawn="1"/>
        </p:nvSpPr>
        <p:spPr>
          <a:xfrm>
            <a:off x="274249" y="320041"/>
            <a:ext cx="1412305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29C1BABE-6AB9-4F04-A1D6-C28E4287362E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9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6">
              <a:lnSpc>
                <a:spcPct val="90000"/>
              </a:lnSpc>
              <a:tabLst>
                <a:tab pos="230119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6">
                <a:lnSpc>
                  <a:spcPct val="90000"/>
                </a:lnSpc>
                <a:tabLst>
                  <a:tab pos="230119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325F85-B4F1-4C5D-855D-1BE9D9C179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021" y="456244"/>
            <a:ext cx="1087853" cy="261860"/>
          </a:xfrm>
          <a:prstGeom prst="rect">
            <a:avLst/>
          </a:prstGeom>
        </p:spPr>
      </p:pic>
      <p:sp>
        <p:nvSpPr>
          <p:cNvPr id="10" name="Line 5">
            <a:extLst>
              <a:ext uri="{FF2B5EF4-FFF2-40B4-BE49-F238E27FC236}">
                <a16:creationId xmlns:a16="http://schemas.microsoft.com/office/drawing/2014/main" id="{1F888CF4-3F65-4925-A47B-614AFCDC055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002091" y="822325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" name="Line 6">
            <a:extLst>
              <a:ext uri="{FF2B5EF4-FFF2-40B4-BE49-F238E27FC236}">
                <a16:creationId xmlns:a16="http://schemas.microsoft.com/office/drawing/2014/main" id="{4CFFE01C-81C8-4437-B6F5-7BAAEE5FC29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002091" y="822325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1B955FFA-B6F5-4CDD-940A-DB05FD68B7CA}"/>
              </a:ext>
            </a:extLst>
          </p:cNvPr>
          <p:cNvSpPr>
            <a:spLocks/>
          </p:cNvSpPr>
          <p:nvPr userDrawn="1"/>
        </p:nvSpPr>
        <p:spPr bwMode="auto">
          <a:xfrm>
            <a:off x="6094412" y="0"/>
            <a:ext cx="6094413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CA5F7EA9-E5C6-4376-AC5D-CA0B1DA0A2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7978" y="2453317"/>
            <a:ext cx="5511468" cy="2690184"/>
          </a:xfrm>
        </p:spPr>
        <p:txBody>
          <a:bodyPr/>
          <a:lstStyle>
            <a:lvl1pPr marL="287252" indent="-287252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999">
                <a:latin typeface="Century Gothic" panose="020B0502020202020204" pitchFamily="34" charset="0"/>
              </a:defRPr>
            </a:lvl1pPr>
            <a:lvl2pPr marL="688768" indent="-285664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1799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280" indent="-222183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276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k green pictur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4049" y="1078992"/>
            <a:ext cx="5485644" cy="4224052"/>
          </a:xfrm>
          <a:noFill/>
        </p:spPr>
        <p:txBody>
          <a:bodyPr/>
          <a:lstStyle>
            <a:lvl1pPr marL="0" indent="0">
              <a:buFont typeface="Century Gothic" panose="020B0502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 userDrawn="1"/>
        </p:nvSpPr>
        <p:spPr>
          <a:xfrm>
            <a:off x="274249" y="1078992"/>
            <a:ext cx="5820164" cy="5779008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7978" y="1275789"/>
            <a:ext cx="5535963" cy="978729"/>
          </a:xfrm>
        </p:spPr>
        <p:txBody>
          <a:bodyPr/>
          <a:lstStyle>
            <a:lvl1pPr>
              <a:lnSpc>
                <a:spcPct val="90000"/>
              </a:lnSpc>
              <a:defRPr sz="3199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7978" y="2453317"/>
            <a:ext cx="5511468" cy="4163291"/>
          </a:xfrm>
        </p:spPr>
        <p:txBody>
          <a:bodyPr/>
          <a:lstStyle>
            <a:lvl1pPr marL="287252" indent="-287252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999">
                <a:latin typeface="Century Gothic" panose="020B0502020202020204" pitchFamily="34" charset="0"/>
              </a:defRPr>
            </a:lvl1pPr>
            <a:lvl2pPr marL="688768" indent="-285664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1799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280" indent="-222183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0DB01C-0316-7441-9D7D-F96D7A49FEAC}"/>
              </a:ext>
            </a:extLst>
          </p:cNvPr>
          <p:cNvSpPr/>
          <p:nvPr userDrawn="1"/>
        </p:nvSpPr>
        <p:spPr>
          <a:xfrm>
            <a:off x="0" y="320041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70CC82-0B8B-1D4B-9F0D-823E1CAB4A9C}"/>
              </a:ext>
            </a:extLst>
          </p:cNvPr>
          <p:cNvSpPr/>
          <p:nvPr userDrawn="1"/>
        </p:nvSpPr>
        <p:spPr>
          <a:xfrm>
            <a:off x="274249" y="320041"/>
            <a:ext cx="1412305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32E67AB-06CD-417E-82A6-C485A480337A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9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6">
              <a:lnSpc>
                <a:spcPct val="90000"/>
              </a:lnSpc>
              <a:tabLst>
                <a:tab pos="230119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6">
                <a:lnSpc>
                  <a:spcPct val="90000"/>
                </a:lnSpc>
                <a:tabLst>
                  <a:tab pos="230119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8EB24F-FBB3-41E8-90F7-B4AA493C6F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021" y="456244"/>
            <a:ext cx="1087853" cy="261860"/>
          </a:xfrm>
          <a:prstGeom prst="rect">
            <a:avLst/>
          </a:prstGeom>
        </p:spPr>
      </p:pic>
      <p:sp>
        <p:nvSpPr>
          <p:cNvPr id="16" name="Freeform 7">
            <a:extLst>
              <a:ext uri="{FF2B5EF4-FFF2-40B4-BE49-F238E27FC236}">
                <a16:creationId xmlns:a16="http://schemas.microsoft.com/office/drawing/2014/main" id="{2A500EEB-73EC-4C16-8273-4ED5425DD64C}"/>
              </a:ext>
            </a:extLst>
          </p:cNvPr>
          <p:cNvSpPr>
            <a:spLocks/>
          </p:cNvSpPr>
          <p:nvPr userDrawn="1"/>
        </p:nvSpPr>
        <p:spPr bwMode="auto">
          <a:xfrm>
            <a:off x="6094412" y="0"/>
            <a:ext cx="6094413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853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288" y="320040"/>
            <a:ext cx="11422261" cy="4847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2" y="1508760"/>
            <a:ext cx="11369809" cy="404777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82725" indent="-222250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DF2496-52CA-4272-A578-C99E321B468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73275" y="6569075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9220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k green picture layout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19522" y="1078990"/>
            <a:ext cx="7462242" cy="4226003"/>
          </a:xfr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 userDrawn="1"/>
        </p:nvSpPr>
        <p:spPr>
          <a:xfrm>
            <a:off x="274250" y="1078992"/>
            <a:ext cx="3845272" cy="5779007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978" y="1275789"/>
            <a:ext cx="3575297" cy="979691"/>
          </a:xfrm>
        </p:spPr>
        <p:txBody>
          <a:bodyPr/>
          <a:lstStyle>
            <a:lvl1pPr>
              <a:lnSpc>
                <a:spcPct val="90000"/>
              </a:lnSpc>
              <a:defRPr sz="3199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7978" y="2800350"/>
            <a:ext cx="3541023" cy="3816258"/>
          </a:xfrm>
        </p:spPr>
        <p:txBody>
          <a:bodyPr/>
          <a:lstStyle>
            <a:lvl1pPr marL="287252" indent="-287252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•"/>
              <a:defRPr sz="1999">
                <a:latin typeface="Century Gothic" panose="020B0502020202020204" pitchFamily="34" charset="0"/>
              </a:defRPr>
            </a:lvl1pPr>
            <a:lvl2pPr marL="688768" indent="-285664">
              <a:lnSpc>
                <a:spcPct val="90000"/>
              </a:lnSpc>
              <a:buClr>
                <a:schemeClr val="tx1"/>
              </a:buClr>
              <a:buFont typeface="Century Gothic" panose="020B0502020202020204" pitchFamily="34" charset="0"/>
              <a:buChar char="–"/>
              <a:defRPr lang="en-US" sz="1799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>
              <a:defRPr sz="1600"/>
            </a:lvl3pPr>
            <a:lvl4pPr>
              <a:defRPr sz="1400"/>
            </a:lvl4pPr>
            <a:lvl5pPr marL="1482280" indent="-222183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0DB01C-0316-7441-9D7D-F96D7A49FEAC}"/>
              </a:ext>
            </a:extLst>
          </p:cNvPr>
          <p:cNvSpPr/>
          <p:nvPr userDrawn="1"/>
        </p:nvSpPr>
        <p:spPr>
          <a:xfrm>
            <a:off x="0" y="320041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70CC82-0B8B-1D4B-9F0D-823E1CAB4A9C}"/>
              </a:ext>
            </a:extLst>
          </p:cNvPr>
          <p:cNvSpPr/>
          <p:nvPr userDrawn="1"/>
        </p:nvSpPr>
        <p:spPr>
          <a:xfrm>
            <a:off x="274249" y="320041"/>
            <a:ext cx="1412305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32E67AB-06CD-417E-82A6-C485A480337A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9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6">
              <a:lnSpc>
                <a:spcPct val="90000"/>
              </a:lnSpc>
              <a:tabLst>
                <a:tab pos="230119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6">
                <a:lnSpc>
                  <a:spcPct val="90000"/>
                </a:lnSpc>
                <a:tabLst>
                  <a:tab pos="230119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8EB24F-FBB3-41E8-90F7-B4AA493C6F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021" y="456244"/>
            <a:ext cx="1087853" cy="261860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E0FFF716-AFC7-4054-A1F8-2C39C30731D0}"/>
              </a:ext>
            </a:extLst>
          </p:cNvPr>
          <p:cNvSpPr>
            <a:spLocks/>
          </p:cNvSpPr>
          <p:nvPr userDrawn="1"/>
        </p:nvSpPr>
        <p:spPr bwMode="auto">
          <a:xfrm>
            <a:off x="4119522" y="1"/>
            <a:ext cx="8069303" cy="6857998"/>
          </a:xfrm>
          <a:custGeom>
            <a:avLst/>
            <a:gdLst>
              <a:gd name="T0" fmla="*/ 4151 w 4490"/>
              <a:gd name="T1" fmla="*/ 0 h 3815"/>
              <a:gd name="T2" fmla="*/ 4151 w 4490"/>
              <a:gd name="T3" fmla="*/ 2951 h 3815"/>
              <a:gd name="T4" fmla="*/ 0 w 4490"/>
              <a:gd name="T5" fmla="*/ 2951 h 3815"/>
              <a:gd name="T6" fmla="*/ 0 w 4490"/>
              <a:gd name="T7" fmla="*/ 3815 h 3815"/>
              <a:gd name="T8" fmla="*/ 4490 w 4490"/>
              <a:gd name="T9" fmla="*/ 3815 h 3815"/>
              <a:gd name="T10" fmla="*/ 4490 w 4490"/>
              <a:gd name="T11" fmla="*/ 2969 h 3815"/>
              <a:gd name="T12" fmla="*/ 4490 w 4490"/>
              <a:gd name="T13" fmla="*/ 2951 h 3815"/>
              <a:gd name="T14" fmla="*/ 4490 w 4490"/>
              <a:gd name="T15" fmla="*/ 0 h 3815"/>
              <a:gd name="T16" fmla="*/ 4151 w 4490"/>
              <a:gd name="T17" fmla="*/ 0 h 3815"/>
              <a:gd name="T18" fmla="*/ 4151 w 4490"/>
              <a:gd name="T19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90" h="3815">
                <a:moveTo>
                  <a:pt x="4151" y="0"/>
                </a:moveTo>
                <a:lnTo>
                  <a:pt x="4151" y="2951"/>
                </a:lnTo>
                <a:lnTo>
                  <a:pt x="0" y="2951"/>
                </a:lnTo>
                <a:lnTo>
                  <a:pt x="0" y="3815"/>
                </a:lnTo>
                <a:lnTo>
                  <a:pt x="4490" y="3815"/>
                </a:lnTo>
                <a:lnTo>
                  <a:pt x="4490" y="2969"/>
                </a:lnTo>
                <a:lnTo>
                  <a:pt x="4490" y="2951"/>
                </a:lnTo>
                <a:lnTo>
                  <a:pt x="4490" y="0"/>
                </a:lnTo>
                <a:lnTo>
                  <a:pt x="4151" y="0"/>
                </a:lnTo>
                <a:lnTo>
                  <a:pt x="4151" y="0"/>
                </a:lnTo>
                <a:close/>
              </a:path>
            </a:pathLst>
          </a:custGeom>
          <a:solidFill>
            <a:srgbClr val="4C886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0489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icture lay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4249" y="2382"/>
            <a:ext cx="11309897" cy="6342021"/>
          </a:xfrm>
          <a:noFill/>
          <a:ln>
            <a:noFill/>
          </a:ln>
        </p:spPr>
        <p:txBody>
          <a:bodyPr/>
          <a:lstStyle>
            <a:lvl1pPr marL="0" indent="0">
              <a:buFont typeface="Century Gothic" panose="020B0502020202020204" pitchFamily="34" charset="0"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7" y="274321"/>
            <a:ext cx="10997367" cy="535531"/>
          </a:xfrm>
        </p:spPr>
        <p:txBody>
          <a:bodyPr/>
          <a:lstStyle>
            <a:lvl1pPr>
              <a:lnSpc>
                <a:spcPct val="90000"/>
              </a:lnSpc>
              <a:defRPr sz="3199" b="0">
                <a:solidFill>
                  <a:schemeClr val="tx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256">
            <a:extLst>
              <a:ext uri="{FF2B5EF4-FFF2-40B4-BE49-F238E27FC236}">
                <a16:creationId xmlns:a16="http://schemas.microsoft.com/office/drawing/2014/main" id="{50787286-CD5D-43D9-B8DA-70C3358DC82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08197" y="6477000"/>
            <a:ext cx="3859795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D938724D-E109-43B4-9560-1552E26DB04A}"/>
              </a:ext>
            </a:extLst>
          </p:cNvPr>
          <p:cNvSpPr>
            <a:spLocks/>
          </p:cNvSpPr>
          <p:nvPr userDrawn="1"/>
        </p:nvSpPr>
        <p:spPr bwMode="auto">
          <a:xfrm>
            <a:off x="6024581" y="0"/>
            <a:ext cx="6164244" cy="6858000"/>
          </a:xfrm>
          <a:custGeom>
            <a:avLst/>
            <a:gdLst>
              <a:gd name="T0" fmla="*/ 3502 w 3884"/>
              <a:gd name="T1" fmla="*/ 0 h 4320"/>
              <a:gd name="T2" fmla="*/ 3502 w 3884"/>
              <a:gd name="T3" fmla="*/ 3998 h 4320"/>
              <a:gd name="T4" fmla="*/ 0 w 3884"/>
              <a:gd name="T5" fmla="*/ 3998 h 4320"/>
              <a:gd name="T6" fmla="*/ 0 w 3884"/>
              <a:gd name="T7" fmla="*/ 4320 h 4320"/>
              <a:gd name="T8" fmla="*/ 3502 w 3884"/>
              <a:gd name="T9" fmla="*/ 4320 h 4320"/>
              <a:gd name="T10" fmla="*/ 3884 w 3884"/>
              <a:gd name="T11" fmla="*/ 4320 h 4320"/>
              <a:gd name="T12" fmla="*/ 3884 w 3884"/>
              <a:gd name="T13" fmla="*/ 3998 h 4320"/>
              <a:gd name="T14" fmla="*/ 3884 w 3884"/>
              <a:gd name="T15" fmla="*/ 0 h 4320"/>
              <a:gd name="T16" fmla="*/ 3502 w 3884"/>
              <a:gd name="T17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84" h="4320">
                <a:moveTo>
                  <a:pt x="3502" y="0"/>
                </a:moveTo>
                <a:lnTo>
                  <a:pt x="3502" y="3998"/>
                </a:lnTo>
                <a:lnTo>
                  <a:pt x="0" y="3998"/>
                </a:lnTo>
                <a:lnTo>
                  <a:pt x="0" y="4320"/>
                </a:lnTo>
                <a:lnTo>
                  <a:pt x="3502" y="4320"/>
                </a:lnTo>
                <a:lnTo>
                  <a:pt x="3884" y="4320"/>
                </a:lnTo>
                <a:lnTo>
                  <a:pt x="3884" y="3998"/>
                </a:lnTo>
                <a:lnTo>
                  <a:pt x="3884" y="0"/>
                </a:lnTo>
                <a:lnTo>
                  <a:pt x="3502" y="0"/>
                </a:lnTo>
                <a:close/>
              </a:path>
            </a:pathLst>
          </a:custGeom>
          <a:solidFill>
            <a:srgbClr val="4087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00E375-D0D6-466C-A383-E914B5C8AE5A}"/>
              </a:ext>
            </a:extLst>
          </p:cNvPr>
          <p:cNvSpPr/>
          <p:nvPr userDrawn="1"/>
        </p:nvSpPr>
        <p:spPr>
          <a:xfrm>
            <a:off x="0" y="6344403"/>
            <a:ext cx="274249" cy="510909"/>
          </a:xfrm>
          <a:prstGeom prst="rect">
            <a:avLst/>
          </a:prstGeom>
          <a:solidFill>
            <a:srgbClr val="397D5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D090841D-81E2-4E83-8067-E18C5C3AF8FF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9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6">
              <a:lnSpc>
                <a:spcPct val="90000"/>
              </a:lnSpc>
              <a:tabLst>
                <a:tab pos="230119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6">
                <a:lnSpc>
                  <a:spcPct val="90000"/>
                </a:lnSpc>
                <a:tabLst>
                  <a:tab pos="230119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3AC615-0875-4C80-B019-11A28EDCB6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021" y="6477000"/>
            <a:ext cx="1087853" cy="26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2513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2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 userDrawn="1"/>
        </p:nvSpPr>
        <p:spPr>
          <a:xfrm>
            <a:off x="274249" y="1412106"/>
            <a:ext cx="5839068" cy="52934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 userDrawn="1"/>
        </p:nvSpPr>
        <p:spPr>
          <a:xfrm>
            <a:off x="6349757" y="1412106"/>
            <a:ext cx="5839068" cy="52934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 userDrawn="1"/>
        </p:nvSpPr>
        <p:spPr>
          <a:xfrm>
            <a:off x="274248" y="948037"/>
            <a:ext cx="5839068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 userDrawn="1"/>
        </p:nvSpPr>
        <p:spPr>
          <a:xfrm>
            <a:off x="6349757" y="948037"/>
            <a:ext cx="5839068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74247" y="1005840"/>
            <a:ext cx="5820166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1999" b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 userDrawn="1">
            <p:ph sz="half" idx="2"/>
          </p:nvPr>
        </p:nvSpPr>
        <p:spPr>
          <a:xfrm>
            <a:off x="312153" y="1527048"/>
            <a:ext cx="5782260" cy="4110352"/>
          </a:xfrm>
          <a:ln w="12700">
            <a:noFill/>
          </a:ln>
        </p:spPr>
        <p:txBody>
          <a:bodyPr tIns="45720" bIns="91440"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280" indent="-222183"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 userDrawn="1">
            <p:ph type="body" sz="quarter" idx="3"/>
          </p:nvPr>
        </p:nvSpPr>
        <p:spPr>
          <a:xfrm>
            <a:off x="6349756" y="1005840"/>
            <a:ext cx="5839068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1999" b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 userDrawn="1">
            <p:ph sz="quarter" idx="4"/>
          </p:nvPr>
        </p:nvSpPr>
        <p:spPr>
          <a:xfrm>
            <a:off x="6349758" y="1527048"/>
            <a:ext cx="5784068" cy="4110352"/>
          </a:xfrm>
          <a:ln w="12700">
            <a:noFill/>
          </a:ln>
        </p:spPr>
        <p:txBody>
          <a:bodyPr tIns="45720" bIns="91440"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280" indent="-222183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 userDrawn="1"/>
        </p:nvSpPr>
        <p:spPr>
          <a:xfrm>
            <a:off x="1773208" y="320041"/>
            <a:ext cx="10415618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773207" y="365858"/>
            <a:ext cx="10360618" cy="424603"/>
          </a:xfrm>
        </p:spPr>
        <p:txBody>
          <a:bodyPr/>
          <a:lstStyle>
            <a:lvl1pPr>
              <a:defRPr sz="2399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8649F31-1D58-F243-85FD-74506880A336}"/>
              </a:ext>
            </a:extLst>
          </p:cNvPr>
          <p:cNvSpPr/>
          <p:nvPr userDrawn="1"/>
        </p:nvSpPr>
        <p:spPr>
          <a:xfrm>
            <a:off x="0" y="320041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038521-D276-4049-A4BA-98C27C6D8256}"/>
              </a:ext>
            </a:extLst>
          </p:cNvPr>
          <p:cNvSpPr/>
          <p:nvPr userDrawn="1"/>
        </p:nvSpPr>
        <p:spPr>
          <a:xfrm>
            <a:off x="274249" y="320041"/>
            <a:ext cx="1412305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6">
            <a:extLst>
              <a:ext uri="{FF2B5EF4-FFF2-40B4-BE49-F238E27FC236}">
                <a16:creationId xmlns:a16="http://schemas.microsoft.com/office/drawing/2014/main" id="{3F2F0951-0E05-43D4-AB3F-73E5681F4301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9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6">
              <a:lnSpc>
                <a:spcPct val="90000"/>
              </a:lnSpc>
              <a:tabLst>
                <a:tab pos="230119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6">
                <a:lnSpc>
                  <a:spcPct val="90000"/>
                </a:lnSpc>
                <a:tabLst>
                  <a:tab pos="230119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7EC139F-C616-4896-A830-8F9FC5B2C2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021" y="456244"/>
            <a:ext cx="1087853" cy="261860"/>
          </a:xfrm>
          <a:prstGeom prst="rect">
            <a:avLst/>
          </a:prstGeom>
        </p:spPr>
      </p:pic>
      <p:sp>
        <p:nvSpPr>
          <p:cNvPr id="23" name="Rectangle 256">
            <a:extLst>
              <a:ext uri="{FF2B5EF4-FFF2-40B4-BE49-F238E27FC236}">
                <a16:creationId xmlns:a16="http://schemas.microsoft.com/office/drawing/2014/main" id="{D8ACAAE2-A531-47BE-8F4F-FFC18507ED0B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08196" y="6583680"/>
            <a:ext cx="3859795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91086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 userDrawn="1"/>
        </p:nvSpPr>
        <p:spPr>
          <a:xfrm>
            <a:off x="274248" y="1412107"/>
            <a:ext cx="3867131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 userDrawn="1"/>
        </p:nvSpPr>
        <p:spPr>
          <a:xfrm>
            <a:off x="4297970" y="1412107"/>
            <a:ext cx="3866905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4C995C-9C57-406C-A69D-7613F8F47165}"/>
              </a:ext>
            </a:extLst>
          </p:cNvPr>
          <p:cNvSpPr/>
          <p:nvPr userDrawn="1"/>
        </p:nvSpPr>
        <p:spPr>
          <a:xfrm>
            <a:off x="8321692" y="1412107"/>
            <a:ext cx="3867131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 userDrawn="1"/>
        </p:nvSpPr>
        <p:spPr>
          <a:xfrm>
            <a:off x="274249" y="948037"/>
            <a:ext cx="3865751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 userDrawn="1"/>
        </p:nvSpPr>
        <p:spPr>
          <a:xfrm>
            <a:off x="4297969" y="948037"/>
            <a:ext cx="3866905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26A7F5-6E08-49A4-A894-85B35B49A075}"/>
              </a:ext>
            </a:extLst>
          </p:cNvPr>
          <p:cNvSpPr/>
          <p:nvPr userDrawn="1"/>
        </p:nvSpPr>
        <p:spPr>
          <a:xfrm>
            <a:off x="8321693" y="948037"/>
            <a:ext cx="3884919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70108" y="1005840"/>
            <a:ext cx="3869664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1999" b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 userDrawn="1">
            <p:ph sz="half" idx="2"/>
          </p:nvPr>
        </p:nvSpPr>
        <p:spPr>
          <a:xfrm>
            <a:off x="312153" y="1527048"/>
            <a:ext cx="3790428" cy="4110352"/>
          </a:xfrm>
          <a:ln w="12700">
            <a:noFill/>
          </a:ln>
        </p:spPr>
        <p:txBody>
          <a:bodyPr tIns="45720" bIns="91440"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280" indent="-222183"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 userDrawn="1">
            <p:ph type="body" sz="quarter" idx="3"/>
          </p:nvPr>
        </p:nvSpPr>
        <p:spPr>
          <a:xfrm>
            <a:off x="4296590" y="1005840"/>
            <a:ext cx="3865751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1999" b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 userDrawn="1">
            <p:ph sz="quarter" idx="4"/>
          </p:nvPr>
        </p:nvSpPr>
        <p:spPr>
          <a:xfrm>
            <a:off x="4294056" y="1527048"/>
            <a:ext cx="3859795" cy="4110352"/>
          </a:xfrm>
          <a:ln w="12700">
            <a:noFill/>
          </a:ln>
        </p:spPr>
        <p:txBody>
          <a:bodyPr tIns="45720" bIns="91440"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280" indent="-222183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1FF3A3E-474D-4F1F-9B01-4428215B857D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17552" y="1005840"/>
            <a:ext cx="3884919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1999" b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EDB166DE-69D8-4E82-A304-FF11CEBD23D7}"/>
              </a:ext>
            </a:extLst>
          </p:cNvPr>
          <p:cNvSpPr>
            <a:spLocks noGrp="1"/>
          </p:cNvSpPr>
          <p:nvPr userDrawn="1">
            <p:ph sz="quarter" idx="11"/>
          </p:nvPr>
        </p:nvSpPr>
        <p:spPr>
          <a:xfrm>
            <a:off x="8317552" y="1527048"/>
            <a:ext cx="3767223" cy="4110352"/>
          </a:xfrm>
          <a:ln w="12700">
            <a:noFill/>
          </a:ln>
        </p:spPr>
        <p:txBody>
          <a:bodyPr tIns="45720" bIns="91440"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280" indent="-222183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 userDrawn="1"/>
        </p:nvSpPr>
        <p:spPr>
          <a:xfrm>
            <a:off x="1773208" y="320041"/>
            <a:ext cx="10415618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773207" y="365858"/>
            <a:ext cx="10415616" cy="424603"/>
          </a:xfrm>
        </p:spPr>
        <p:txBody>
          <a:bodyPr/>
          <a:lstStyle>
            <a:lvl1pPr>
              <a:defRPr sz="2399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38BD24-68BF-4642-BFC4-180B70D413B8}"/>
              </a:ext>
            </a:extLst>
          </p:cNvPr>
          <p:cNvSpPr/>
          <p:nvPr userDrawn="1"/>
        </p:nvSpPr>
        <p:spPr>
          <a:xfrm>
            <a:off x="0" y="320041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DDBDFD-39A6-0043-BAD4-065FAFF6A9DA}"/>
              </a:ext>
            </a:extLst>
          </p:cNvPr>
          <p:cNvSpPr/>
          <p:nvPr userDrawn="1"/>
        </p:nvSpPr>
        <p:spPr>
          <a:xfrm>
            <a:off x="274249" y="320041"/>
            <a:ext cx="1412305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0E070A-FF02-490F-91F7-767E82133AD8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9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6">
              <a:lnSpc>
                <a:spcPct val="90000"/>
              </a:lnSpc>
              <a:tabLst>
                <a:tab pos="230119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6">
                <a:lnSpc>
                  <a:spcPct val="90000"/>
                </a:lnSpc>
                <a:tabLst>
                  <a:tab pos="230119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3BD6692-283A-4A7F-AE4C-0175D48F79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021" y="456244"/>
            <a:ext cx="1087853" cy="261860"/>
          </a:xfrm>
          <a:prstGeom prst="rect">
            <a:avLst/>
          </a:prstGeom>
        </p:spPr>
      </p:pic>
      <p:sp>
        <p:nvSpPr>
          <p:cNvPr id="26" name="Rectangle 256">
            <a:extLst>
              <a:ext uri="{FF2B5EF4-FFF2-40B4-BE49-F238E27FC236}">
                <a16:creationId xmlns:a16="http://schemas.microsoft.com/office/drawing/2014/main" id="{7312AC61-61BF-4F96-99DC-555BD73A05FA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08196" y="6583680"/>
            <a:ext cx="3859795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69444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3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 userDrawn="1"/>
        </p:nvSpPr>
        <p:spPr>
          <a:xfrm>
            <a:off x="274248" y="1434925"/>
            <a:ext cx="2874058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 userDrawn="1"/>
        </p:nvSpPr>
        <p:spPr>
          <a:xfrm>
            <a:off x="274249" y="948037"/>
            <a:ext cx="2874058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 userDrawn="1"/>
        </p:nvSpPr>
        <p:spPr>
          <a:xfrm>
            <a:off x="3287754" y="1434925"/>
            <a:ext cx="2874058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 userDrawn="1"/>
        </p:nvSpPr>
        <p:spPr>
          <a:xfrm>
            <a:off x="3287754" y="948037"/>
            <a:ext cx="2874058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4C995C-9C57-406C-A69D-7613F8F47165}"/>
              </a:ext>
            </a:extLst>
          </p:cNvPr>
          <p:cNvSpPr/>
          <p:nvPr userDrawn="1"/>
        </p:nvSpPr>
        <p:spPr>
          <a:xfrm>
            <a:off x="6301259" y="1434925"/>
            <a:ext cx="2874058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26A7F5-6E08-49A4-A894-85B35B49A075}"/>
              </a:ext>
            </a:extLst>
          </p:cNvPr>
          <p:cNvSpPr/>
          <p:nvPr userDrawn="1"/>
        </p:nvSpPr>
        <p:spPr>
          <a:xfrm>
            <a:off x="6301260" y="948037"/>
            <a:ext cx="2874058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5F09E4-91A6-437A-BED4-ED7995D473E7}"/>
              </a:ext>
            </a:extLst>
          </p:cNvPr>
          <p:cNvSpPr/>
          <p:nvPr userDrawn="1"/>
        </p:nvSpPr>
        <p:spPr>
          <a:xfrm>
            <a:off x="9314766" y="1434925"/>
            <a:ext cx="2874058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192D3D3-2A2D-4482-B3F5-B0CBCD39D93A}"/>
              </a:ext>
            </a:extLst>
          </p:cNvPr>
          <p:cNvSpPr/>
          <p:nvPr userDrawn="1"/>
        </p:nvSpPr>
        <p:spPr>
          <a:xfrm>
            <a:off x="9314767" y="948037"/>
            <a:ext cx="2874058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74247" y="1005840"/>
            <a:ext cx="2860713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1999" b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 userDrawn="1">
            <p:ph sz="half" idx="2"/>
          </p:nvPr>
        </p:nvSpPr>
        <p:spPr>
          <a:xfrm>
            <a:off x="274247" y="1527048"/>
            <a:ext cx="2860714" cy="5010912"/>
          </a:xfrm>
          <a:ln w="12700">
            <a:noFill/>
          </a:ln>
        </p:spPr>
        <p:txBody>
          <a:bodyPr tIns="45720" bIns="91440"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280" indent="-222183"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 userDrawn="1">
            <p:ph type="body" sz="quarter" idx="3"/>
          </p:nvPr>
        </p:nvSpPr>
        <p:spPr>
          <a:xfrm>
            <a:off x="3287753" y="1005840"/>
            <a:ext cx="2874058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1999" b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 userDrawn="1">
            <p:ph sz="quarter" idx="4"/>
          </p:nvPr>
        </p:nvSpPr>
        <p:spPr>
          <a:xfrm>
            <a:off x="3287753" y="1527048"/>
            <a:ext cx="2874058" cy="5010912"/>
          </a:xfrm>
          <a:ln w="12700">
            <a:noFill/>
          </a:ln>
        </p:spPr>
        <p:txBody>
          <a:bodyPr tIns="45720" bIns="91440"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280" indent="-222183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1FF3A3E-474D-4F1F-9B01-4428215B857D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311308" y="1005840"/>
            <a:ext cx="2864009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1999" b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EDB166DE-69D8-4E82-A304-FF11CEBD23D7}"/>
              </a:ext>
            </a:extLst>
          </p:cNvPr>
          <p:cNvSpPr>
            <a:spLocks noGrp="1"/>
          </p:cNvSpPr>
          <p:nvPr userDrawn="1">
            <p:ph sz="quarter" idx="11"/>
          </p:nvPr>
        </p:nvSpPr>
        <p:spPr>
          <a:xfrm>
            <a:off x="6311308" y="1527048"/>
            <a:ext cx="2864009" cy="5010912"/>
          </a:xfrm>
          <a:ln w="12700">
            <a:noFill/>
          </a:ln>
        </p:spPr>
        <p:txBody>
          <a:bodyPr tIns="45720" bIns="91440"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280" indent="-222183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 userDrawn="1"/>
        </p:nvSpPr>
        <p:spPr>
          <a:xfrm>
            <a:off x="1773208" y="320041"/>
            <a:ext cx="10415618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773207" y="365858"/>
            <a:ext cx="10415617" cy="424603"/>
          </a:xfrm>
        </p:spPr>
        <p:txBody>
          <a:bodyPr/>
          <a:lstStyle>
            <a:lvl1pPr>
              <a:defRPr sz="2399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38BD24-68BF-4642-BFC4-180B70D413B8}"/>
              </a:ext>
            </a:extLst>
          </p:cNvPr>
          <p:cNvSpPr/>
          <p:nvPr userDrawn="1"/>
        </p:nvSpPr>
        <p:spPr>
          <a:xfrm>
            <a:off x="0" y="320041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DDBDFD-39A6-0043-BAD4-065FAFF6A9DA}"/>
              </a:ext>
            </a:extLst>
          </p:cNvPr>
          <p:cNvSpPr/>
          <p:nvPr userDrawn="1"/>
        </p:nvSpPr>
        <p:spPr>
          <a:xfrm>
            <a:off x="274249" y="320041"/>
            <a:ext cx="1412305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0E070A-FF02-490F-91F7-767E82133AD8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9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6">
              <a:lnSpc>
                <a:spcPct val="90000"/>
              </a:lnSpc>
              <a:tabLst>
                <a:tab pos="230119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6">
                <a:lnSpc>
                  <a:spcPct val="90000"/>
                </a:lnSpc>
                <a:tabLst>
                  <a:tab pos="230119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757D323C-D2DD-42C4-81D6-6224EE035EE4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9314764" y="1005840"/>
            <a:ext cx="2864009" cy="406266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buNone/>
              <a:defRPr sz="1999" b="0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Content Placeholder 5">
            <a:extLst>
              <a:ext uri="{FF2B5EF4-FFF2-40B4-BE49-F238E27FC236}">
                <a16:creationId xmlns:a16="http://schemas.microsoft.com/office/drawing/2014/main" id="{6D6262AB-5413-4C3B-B769-39B07A6E5626}"/>
              </a:ext>
            </a:extLst>
          </p:cNvPr>
          <p:cNvSpPr>
            <a:spLocks noGrp="1"/>
          </p:cNvSpPr>
          <p:nvPr userDrawn="1">
            <p:ph sz="quarter" idx="13"/>
          </p:nvPr>
        </p:nvSpPr>
        <p:spPr>
          <a:xfrm>
            <a:off x="9314764" y="1527048"/>
            <a:ext cx="2864009" cy="5010912"/>
          </a:xfrm>
          <a:ln w="12700">
            <a:noFill/>
          </a:ln>
        </p:spPr>
        <p:txBody>
          <a:bodyPr tIns="45720" bIns="91440"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 marL="1482280" indent="-222183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5E4A85E-2D34-4FC1-90CE-1459D5681F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498" y="441571"/>
            <a:ext cx="1093376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616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337BA4A-B024-42C0-AEE3-721B228F8259}"/>
              </a:ext>
            </a:extLst>
          </p:cNvPr>
          <p:cNvSpPr/>
          <p:nvPr userDrawn="1"/>
        </p:nvSpPr>
        <p:spPr>
          <a:xfrm>
            <a:off x="0" y="320047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9E6EA7-E7F1-42F0-95B8-1B1A5A465AF6}"/>
              </a:ext>
            </a:extLst>
          </p:cNvPr>
          <p:cNvSpPr/>
          <p:nvPr userDrawn="1"/>
        </p:nvSpPr>
        <p:spPr>
          <a:xfrm>
            <a:off x="274249" y="320047"/>
            <a:ext cx="1757222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A5D040-4FD6-4BA1-AC81-B5CFF26CC6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0" r="14286"/>
          <a:stretch/>
        </p:blipFill>
        <p:spPr>
          <a:xfrm>
            <a:off x="267095" y="1074426"/>
            <a:ext cx="11338787" cy="4233245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267096" y="5343841"/>
            <a:ext cx="5383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ORNL is managed by UT-Battelle, LLC </a:t>
            </a:r>
            <a:br>
              <a:rPr lang="en-US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n-US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for the US Department of Energy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1E8798D-8DC1-4F66-BD16-7083682BED34}"/>
              </a:ext>
            </a:extLst>
          </p:cNvPr>
          <p:cNvSpPr/>
          <p:nvPr userDrawn="1"/>
        </p:nvSpPr>
        <p:spPr>
          <a:xfrm>
            <a:off x="11605885" y="7"/>
            <a:ext cx="582945" cy="530766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428630" y="1388967"/>
            <a:ext cx="10862076" cy="560153"/>
          </a:xfrm>
        </p:spPr>
        <p:txBody>
          <a:bodyPr/>
          <a:lstStyle>
            <a:lvl1pPr algn="l">
              <a:defRPr sz="3199" b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447369" y="2928834"/>
            <a:ext cx="6251906" cy="1808175"/>
          </a:xfrm>
        </p:spPr>
        <p:txBody>
          <a:bodyPr/>
          <a:lstStyle>
            <a:lvl1pPr marL="0" indent="0" algn="l">
              <a:buNone/>
              <a:defRPr sz="1999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739961D-E2BA-492C-BC48-01E29F648BCC}"/>
              </a:ext>
            </a:extLst>
          </p:cNvPr>
          <p:cNvSpPr/>
          <p:nvPr userDrawn="1"/>
        </p:nvSpPr>
        <p:spPr>
          <a:xfrm>
            <a:off x="6094412" y="5307672"/>
            <a:ext cx="6094413" cy="1550335"/>
          </a:xfrm>
          <a:prstGeom prst="rect">
            <a:avLst/>
          </a:prstGeom>
          <a:solidFill>
            <a:srgbClr val="BFBFB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F9A2B3-A685-470B-9190-7D6FE9C16A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277" y="5386774"/>
            <a:ext cx="2160721" cy="3968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F44590-B596-4A93-8D86-6F9A318AF1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6" y="444484"/>
            <a:ext cx="1468347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047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9" y="274321"/>
            <a:ext cx="11422261" cy="501676"/>
          </a:xfrm>
        </p:spPr>
        <p:txBody>
          <a:bodyPr/>
          <a:lstStyle>
            <a:lvl1pPr>
              <a:lnSpc>
                <a:spcPct val="95000"/>
              </a:lnSpc>
              <a:defRPr sz="27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941" y="1371606"/>
            <a:ext cx="11369809" cy="4247957"/>
          </a:xfrm>
        </p:spPr>
        <p:txBody>
          <a:bodyPr/>
          <a:lstStyle>
            <a:lvl1pPr>
              <a:lnSpc>
                <a:spcPct val="95000"/>
              </a:lnSpc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1pPr>
            <a:lvl2pPr>
              <a:lnSpc>
                <a:spcPct val="95000"/>
              </a:lnSpc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2pPr>
            <a:lvl3pPr>
              <a:lnSpc>
                <a:spcPct val="95000"/>
              </a:lnSpc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3pPr>
            <a:lvl4pPr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4pPr>
            <a:lvl5pPr marL="1482243" indent="-222178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2668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DB55031-6CBC-4BE4-8563-DD69C0E4F9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65" t="2732" r="4700" b="924"/>
          <a:stretch/>
        </p:blipFill>
        <p:spPr>
          <a:xfrm>
            <a:off x="6085249" y="1078999"/>
            <a:ext cx="5567469" cy="4301977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6C8C473-D781-4047-9817-78BBBB4E8673}"/>
              </a:ext>
            </a:extLst>
          </p:cNvPr>
          <p:cNvSpPr/>
          <p:nvPr userDrawn="1"/>
        </p:nvSpPr>
        <p:spPr>
          <a:xfrm>
            <a:off x="6094411" y="-1"/>
            <a:ext cx="6094413" cy="6858000"/>
          </a:xfrm>
          <a:custGeom>
            <a:avLst/>
            <a:gdLst>
              <a:gd name="connsiteX0" fmla="*/ 5512903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530766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5307665 h 6858000"/>
              <a:gd name="connsiteX6" fmla="*/ 5512903 w 6096000"/>
              <a:gd name="connsiteY6" fmla="*/ 53076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5512903" y="0"/>
                </a:moveTo>
                <a:lnTo>
                  <a:pt x="6096000" y="0"/>
                </a:lnTo>
                <a:lnTo>
                  <a:pt x="6096000" y="5307665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5307665"/>
                </a:lnTo>
                <a:lnTo>
                  <a:pt x="5512903" y="5307665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79D6E9-7CB6-4816-BA71-A98C108727C8}"/>
              </a:ext>
            </a:extLst>
          </p:cNvPr>
          <p:cNvSpPr/>
          <p:nvPr userDrawn="1"/>
        </p:nvSpPr>
        <p:spPr>
          <a:xfrm>
            <a:off x="274252" y="1078999"/>
            <a:ext cx="5810997" cy="4228673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F2F47A-E421-4CE0-A746-76A8C436B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657" y="1352484"/>
            <a:ext cx="5412059" cy="480131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6068FB31-3CF5-496E-BC0D-61D682234A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12113" y="2688204"/>
            <a:ext cx="5429607" cy="2456231"/>
          </a:xfrm>
        </p:spPr>
        <p:txBody>
          <a:bodyPr/>
          <a:lstStyle>
            <a:lvl1pPr>
              <a:buClr>
                <a:schemeClr val="tx1"/>
              </a:buClr>
              <a:defRPr sz="1999">
                <a:latin typeface="Century Gothic" panose="020B0502020202020204" pitchFamily="34" charset="0"/>
              </a:defRPr>
            </a:lvl1pPr>
            <a:lvl2pPr>
              <a:buClr>
                <a:schemeClr val="tx1"/>
              </a:buClr>
              <a:defRPr sz="1799">
                <a:latin typeface="Century Gothic" panose="020B0502020202020204" pitchFamily="34" charset="0"/>
              </a:defRPr>
            </a:lvl2pPr>
            <a:lvl3pPr>
              <a:defRPr sz="1600"/>
            </a:lvl3pPr>
            <a:lvl4pPr>
              <a:defRPr sz="1400"/>
            </a:lvl4pPr>
            <a:lvl5pPr marL="1482243" indent="-222178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ACC93F-6123-3F49-8C15-4A811AF8B7BB}"/>
              </a:ext>
            </a:extLst>
          </p:cNvPr>
          <p:cNvSpPr/>
          <p:nvPr userDrawn="1"/>
        </p:nvSpPr>
        <p:spPr>
          <a:xfrm>
            <a:off x="0" y="320047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3CC9B5-CED7-4937-B550-93909B189247}"/>
              </a:ext>
            </a:extLst>
          </p:cNvPr>
          <p:cNvSpPr/>
          <p:nvPr userDrawn="1"/>
        </p:nvSpPr>
        <p:spPr>
          <a:xfrm>
            <a:off x="274249" y="320047"/>
            <a:ext cx="1757222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7C09ADF-6A42-46CF-A9A5-D7059B139E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6" y="444484"/>
            <a:ext cx="1468347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23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6" y="274321"/>
            <a:ext cx="11501908" cy="501676"/>
          </a:xfrm>
        </p:spPr>
        <p:txBody>
          <a:bodyPr/>
          <a:lstStyle>
            <a:lvl1pPr>
              <a:lnSpc>
                <a:spcPct val="95000"/>
              </a:lnSpc>
              <a:defRPr sz="2799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9656" y="1444753"/>
            <a:ext cx="5506398" cy="4194420"/>
          </a:xfrm>
        </p:spPr>
        <p:txBody>
          <a:bodyPr/>
          <a:lstStyle>
            <a:lvl1pPr>
              <a:lnSpc>
                <a:spcPct val="95000"/>
              </a:lnSpc>
              <a:buClr>
                <a:schemeClr val="tx1"/>
              </a:buClr>
              <a:defRPr sz="1999">
                <a:latin typeface="+mn-lt"/>
              </a:defRPr>
            </a:lvl1pPr>
            <a:lvl2pPr>
              <a:lnSpc>
                <a:spcPct val="95000"/>
              </a:lnSpc>
              <a:buClr>
                <a:schemeClr val="tx1"/>
              </a:buClr>
              <a:defRPr sz="1799">
                <a:latin typeface="+mn-lt"/>
              </a:defRPr>
            </a:lvl2pPr>
            <a:lvl3pPr>
              <a:lnSpc>
                <a:spcPct val="95000"/>
              </a:lnSpc>
              <a:buClr>
                <a:schemeClr val="tx1"/>
              </a:buClr>
              <a:defRPr sz="1600">
                <a:latin typeface="+mn-lt"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 sz="1400">
                <a:latin typeface="+mn-lt"/>
              </a:defRPr>
            </a:lvl4pPr>
            <a:lvl5pPr marL="1482243" indent="-222178">
              <a:lnSpc>
                <a:spcPct val="9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5" y="1444753"/>
            <a:ext cx="5503254" cy="4194420"/>
          </a:xfrm>
        </p:spPr>
        <p:txBody>
          <a:bodyPr/>
          <a:lstStyle>
            <a:lvl1pPr>
              <a:lnSpc>
                <a:spcPct val="95000"/>
              </a:lnSpc>
              <a:buClr>
                <a:schemeClr val="tx1"/>
              </a:buClr>
              <a:defRPr sz="1999">
                <a:latin typeface="+mn-lt"/>
              </a:defRPr>
            </a:lvl1pPr>
            <a:lvl2pPr>
              <a:lnSpc>
                <a:spcPct val="95000"/>
              </a:lnSpc>
              <a:buClr>
                <a:schemeClr val="tx1"/>
              </a:buClr>
              <a:defRPr sz="1799">
                <a:latin typeface="+mn-lt"/>
              </a:defRPr>
            </a:lvl2pPr>
            <a:lvl3pPr>
              <a:lnSpc>
                <a:spcPct val="95000"/>
              </a:lnSpc>
              <a:buClr>
                <a:schemeClr val="tx1"/>
              </a:buClr>
              <a:defRPr sz="1600">
                <a:latin typeface="+mn-lt"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 sz="1400">
                <a:latin typeface="+mn-lt"/>
              </a:defRPr>
            </a:lvl4pPr>
            <a:lvl5pPr marL="1482243" indent="-222178">
              <a:lnSpc>
                <a:spcPct val="95000"/>
              </a:lnSpc>
              <a:buClr>
                <a:schemeClr val="tx1"/>
              </a:buClr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7999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6" y="274321"/>
            <a:ext cx="11501908" cy="501676"/>
          </a:xfrm>
        </p:spPr>
        <p:txBody>
          <a:bodyPr/>
          <a:lstStyle>
            <a:lvl1pPr>
              <a:lnSpc>
                <a:spcPct val="95000"/>
              </a:lnSpc>
              <a:defRPr sz="2799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9656" y="1444752"/>
            <a:ext cx="5506398" cy="821190"/>
          </a:xfrm>
        </p:spPr>
        <p:txBody>
          <a:bodyPr anchor="b"/>
          <a:lstStyle>
            <a:lvl1pPr marL="0" indent="0">
              <a:lnSpc>
                <a:spcPct val="95000"/>
              </a:lnSpc>
              <a:buNone/>
              <a:defRPr sz="2399" b="0">
                <a:solidFill>
                  <a:schemeClr val="tx1"/>
                </a:solidFill>
                <a:latin typeface="+mn-lt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9656" y="2265944"/>
            <a:ext cx="5506398" cy="3373229"/>
          </a:xfrm>
        </p:spPr>
        <p:txBody>
          <a:bodyPr/>
          <a:lstStyle>
            <a:lvl1pPr>
              <a:lnSpc>
                <a:spcPct val="95000"/>
              </a:lnSpc>
              <a:buClr>
                <a:schemeClr val="tx1"/>
              </a:buClr>
              <a:defRPr sz="1999">
                <a:latin typeface="+mn-lt"/>
              </a:defRPr>
            </a:lvl1pPr>
            <a:lvl2pPr>
              <a:lnSpc>
                <a:spcPct val="95000"/>
              </a:lnSpc>
              <a:buClr>
                <a:schemeClr val="tx1"/>
              </a:buClr>
              <a:defRPr sz="1799">
                <a:latin typeface="+mn-lt"/>
              </a:defRPr>
            </a:lvl2pPr>
            <a:lvl3pPr>
              <a:lnSpc>
                <a:spcPct val="95000"/>
              </a:lnSpc>
              <a:buClr>
                <a:schemeClr val="tx1"/>
              </a:buClr>
              <a:defRPr sz="1600">
                <a:latin typeface="+mn-lt"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 sz="1400">
                <a:latin typeface="+mn-lt"/>
              </a:defRPr>
            </a:lvl4pPr>
            <a:lvl5pPr marL="1482243" indent="-222178">
              <a:lnSpc>
                <a:spcPct val="9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5" y="1444752"/>
            <a:ext cx="5503254" cy="821190"/>
          </a:xfrm>
        </p:spPr>
        <p:txBody>
          <a:bodyPr anchor="b"/>
          <a:lstStyle>
            <a:lvl1pPr marL="0" indent="0">
              <a:lnSpc>
                <a:spcPct val="95000"/>
              </a:lnSpc>
              <a:buNone/>
              <a:defRPr sz="2399" b="0">
                <a:solidFill>
                  <a:schemeClr val="tx1"/>
                </a:solidFill>
                <a:latin typeface="+mn-lt"/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5" y="2265944"/>
            <a:ext cx="5503254" cy="3373229"/>
          </a:xfrm>
        </p:spPr>
        <p:txBody>
          <a:bodyPr/>
          <a:lstStyle>
            <a:lvl1pPr>
              <a:lnSpc>
                <a:spcPct val="95000"/>
              </a:lnSpc>
              <a:buClr>
                <a:schemeClr val="tx1"/>
              </a:buClr>
              <a:defRPr sz="1999">
                <a:latin typeface="+mn-lt"/>
              </a:defRPr>
            </a:lvl1pPr>
            <a:lvl2pPr>
              <a:lnSpc>
                <a:spcPct val="95000"/>
              </a:lnSpc>
              <a:buClr>
                <a:schemeClr val="tx1"/>
              </a:buClr>
              <a:defRPr sz="1799">
                <a:latin typeface="+mn-lt"/>
              </a:defRPr>
            </a:lvl2pPr>
            <a:lvl3pPr>
              <a:lnSpc>
                <a:spcPct val="95000"/>
              </a:lnSpc>
              <a:buClr>
                <a:schemeClr val="tx1"/>
              </a:buClr>
              <a:defRPr sz="1600">
                <a:latin typeface="+mn-lt"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 sz="1400">
                <a:latin typeface="+mn-lt"/>
              </a:defRPr>
            </a:lvl4pPr>
            <a:lvl5pPr marL="1482243" indent="-222178">
              <a:lnSpc>
                <a:spcPct val="95000"/>
              </a:lnSpc>
              <a:buClr>
                <a:schemeClr val="tx1"/>
              </a:buClr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9624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254" y="320040"/>
            <a:ext cx="11501908" cy="48474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1444752"/>
            <a:ext cx="5588582" cy="82119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472" y="2270334"/>
            <a:ext cx="5588582" cy="337322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482725" indent="-222250">
              <a:buFont typeface="Arial" panose="020B0604020202020204" pitchFamily="34" charset="0"/>
              <a:buChar char="•"/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5" y="1444752"/>
            <a:ext cx="5531934" cy="82119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5" y="2270334"/>
            <a:ext cx="5531934" cy="337322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482725" indent="-2222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8649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9" y="274321"/>
            <a:ext cx="11422261" cy="501676"/>
          </a:xfrm>
        </p:spPr>
        <p:txBody>
          <a:bodyPr/>
          <a:lstStyle>
            <a:lvl1pPr>
              <a:lnSpc>
                <a:spcPct val="95000"/>
              </a:lnSpc>
              <a:defRPr sz="27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1219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debar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38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 with reverse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6" y="274321"/>
            <a:ext cx="11501908" cy="501676"/>
          </a:xfrm>
        </p:spPr>
        <p:txBody>
          <a:bodyPr/>
          <a:lstStyle>
            <a:lvl1pPr>
              <a:lnSpc>
                <a:spcPct val="95000"/>
              </a:lnSpc>
              <a:defRPr sz="27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0269" y="1444752"/>
            <a:ext cx="5392500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5000"/>
              </a:lnSpc>
              <a:buNone/>
              <a:defRPr sz="1799" b="0">
                <a:solidFill>
                  <a:schemeClr val="bg1"/>
                </a:solidFill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269" y="2265944"/>
            <a:ext cx="5392500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>
              <a:lnSpc>
                <a:spcPct val="95000"/>
              </a:lnSpc>
              <a:buClr>
                <a:schemeClr val="tx1"/>
              </a:buClr>
              <a:defRPr sz="1799"/>
            </a:lvl1pPr>
            <a:lvl2pPr>
              <a:lnSpc>
                <a:spcPct val="95000"/>
              </a:lnSpc>
              <a:buClr>
                <a:schemeClr val="tx1"/>
              </a:buClr>
              <a:defRPr sz="1600"/>
            </a:lvl2pPr>
            <a:lvl3pPr>
              <a:lnSpc>
                <a:spcPct val="95000"/>
              </a:lnSpc>
              <a:buClr>
                <a:schemeClr val="tx1"/>
              </a:buClr>
              <a:defRPr sz="1400"/>
            </a:lvl3pPr>
            <a:lvl4pPr>
              <a:buClr>
                <a:schemeClr val="tx1"/>
              </a:buClr>
              <a:defRPr sz="1200"/>
            </a:lvl4pPr>
            <a:lvl5pPr marL="1482243" indent="-222178">
              <a:buClr>
                <a:schemeClr val="tx1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87679" y="1444752"/>
            <a:ext cx="5387461" cy="821190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5000"/>
              </a:lnSpc>
              <a:buNone/>
              <a:defRPr sz="1799" b="0">
                <a:solidFill>
                  <a:schemeClr val="bg1"/>
                </a:solidFill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87679" y="2270334"/>
            <a:ext cx="5387461" cy="3813071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>
              <a:lnSpc>
                <a:spcPct val="95000"/>
              </a:lnSpc>
              <a:buClr>
                <a:schemeClr val="tx1"/>
              </a:buClr>
              <a:defRPr sz="1799"/>
            </a:lvl1pPr>
            <a:lvl2pPr>
              <a:lnSpc>
                <a:spcPct val="95000"/>
              </a:lnSpc>
              <a:buClr>
                <a:schemeClr val="tx1"/>
              </a:buClr>
              <a:defRPr sz="1600"/>
            </a:lvl2pPr>
            <a:lvl3pPr>
              <a:lnSpc>
                <a:spcPct val="95000"/>
              </a:lnSpc>
              <a:buClr>
                <a:schemeClr val="tx1"/>
              </a:buClr>
              <a:defRPr sz="1400"/>
            </a:lvl3pPr>
            <a:lvl4pPr>
              <a:buClr>
                <a:schemeClr val="tx1"/>
              </a:buClr>
              <a:defRPr sz="1200"/>
            </a:lvl4pPr>
            <a:lvl5pPr marL="1482243" indent="-222178">
              <a:buClr>
                <a:schemeClr val="tx1"/>
              </a:buCl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83356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3 content boxes with reverse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6" y="274321"/>
            <a:ext cx="11501908" cy="501676"/>
          </a:xfrm>
        </p:spPr>
        <p:txBody>
          <a:bodyPr/>
          <a:lstStyle>
            <a:lvl1pPr>
              <a:lnSpc>
                <a:spcPct val="95000"/>
              </a:lnSpc>
              <a:defRPr sz="27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2117" y="1444756"/>
            <a:ext cx="3538417" cy="699145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5000"/>
              </a:lnSpc>
              <a:buNone/>
              <a:defRPr sz="1799" b="0">
                <a:solidFill>
                  <a:schemeClr val="bg1"/>
                </a:solidFill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2117" y="2139507"/>
            <a:ext cx="3538417" cy="3939508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>
              <a:buClr>
                <a:schemeClr val="tx1"/>
              </a:buClr>
              <a:defRPr sz="1799"/>
            </a:lvl1pPr>
            <a:lvl2pPr>
              <a:buClr>
                <a:schemeClr val="tx1"/>
              </a:buClr>
              <a:defRPr sz="1600"/>
            </a:lvl2pPr>
            <a:lvl3pPr>
              <a:buClr>
                <a:schemeClr val="tx1"/>
              </a:buClr>
              <a:defRPr sz="1400"/>
            </a:lvl3pPr>
            <a:lvl4pPr>
              <a:buClr>
                <a:schemeClr val="tx1"/>
              </a:buClr>
              <a:defRPr sz="1200"/>
            </a:lvl4pPr>
            <a:lvl5pPr marL="1482243" indent="-222178">
              <a:buClr>
                <a:schemeClr val="tx1"/>
              </a:buClr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95875" y="1444756"/>
            <a:ext cx="3536398" cy="699145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5000"/>
              </a:lnSpc>
              <a:buNone/>
              <a:defRPr sz="1799" b="0">
                <a:solidFill>
                  <a:schemeClr val="bg1"/>
                </a:solidFill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95875" y="2143898"/>
            <a:ext cx="3536398" cy="3939508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>
              <a:buClr>
                <a:schemeClr val="tx1"/>
              </a:buClr>
              <a:defRPr sz="1799"/>
            </a:lvl1pPr>
            <a:lvl2pPr>
              <a:buClr>
                <a:schemeClr val="tx1"/>
              </a:buClr>
              <a:defRPr sz="1600"/>
            </a:lvl2pPr>
            <a:lvl3pPr>
              <a:buClr>
                <a:schemeClr val="tx1"/>
              </a:buClr>
              <a:defRPr sz="1400"/>
            </a:lvl3pPr>
            <a:lvl4pPr>
              <a:buClr>
                <a:schemeClr val="tx1"/>
              </a:buClr>
              <a:defRPr sz="1200"/>
            </a:lvl4pPr>
            <a:lvl5pPr marL="1482243" indent="-222178">
              <a:buClr>
                <a:schemeClr val="tx1"/>
              </a:buCl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9D91D4C-0C90-4594-94C2-E939B6EF57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25240" y="1444756"/>
            <a:ext cx="3536398" cy="699145"/>
          </a:xfrm>
          <a:solidFill>
            <a:schemeClr val="tx2"/>
          </a:solidFill>
          <a:ln w="12700">
            <a:solidFill>
              <a:schemeClr val="tx2"/>
            </a:solidFill>
          </a:ln>
        </p:spPr>
        <p:txBody>
          <a:bodyPr tIns="91440" bIns="91440" anchor="b"/>
          <a:lstStyle>
            <a:lvl1pPr marL="0" indent="0">
              <a:lnSpc>
                <a:spcPct val="95000"/>
              </a:lnSpc>
              <a:buNone/>
              <a:defRPr sz="1799" b="0">
                <a:solidFill>
                  <a:schemeClr val="bg1"/>
                </a:solidFill>
              </a:defRPr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E1A87D9D-30BD-4BC1-AB79-1F900F87185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025240" y="2143898"/>
            <a:ext cx="3536398" cy="3939508"/>
          </a:xfr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tx2"/>
                </a:gs>
              </a:gsLst>
              <a:lin ang="16200000" scaled="1"/>
              <a:tileRect/>
            </a:gradFill>
          </a:ln>
        </p:spPr>
        <p:txBody>
          <a:bodyPr tIns="91440" bIns="91440"/>
          <a:lstStyle>
            <a:lvl1pPr>
              <a:buClr>
                <a:schemeClr val="tx1"/>
              </a:buClr>
              <a:defRPr sz="1799"/>
            </a:lvl1pPr>
            <a:lvl2pPr>
              <a:buClr>
                <a:schemeClr val="tx1"/>
              </a:buClr>
              <a:defRPr sz="1600"/>
            </a:lvl2pPr>
            <a:lvl3pPr>
              <a:buClr>
                <a:schemeClr val="tx1"/>
              </a:buClr>
              <a:defRPr sz="1400"/>
            </a:lvl3pPr>
            <a:lvl4pPr>
              <a:buClr>
                <a:schemeClr val="tx1"/>
              </a:buClr>
              <a:defRPr sz="1200"/>
            </a:lvl4pPr>
            <a:lvl5pPr marL="1482243" indent="-222178">
              <a:buClr>
                <a:schemeClr val="tx1"/>
              </a:buClr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06029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k green 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 userDrawn="1"/>
        </p:nvSpPr>
        <p:spPr>
          <a:xfrm>
            <a:off x="274249" y="1078999"/>
            <a:ext cx="5820164" cy="4228673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5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EFBA5C8-999C-4371-9C2C-0AE38B43EC45}"/>
              </a:ext>
            </a:extLst>
          </p:cNvPr>
          <p:cNvSpPr/>
          <p:nvPr userDrawn="1"/>
        </p:nvSpPr>
        <p:spPr>
          <a:xfrm>
            <a:off x="6094412" y="-1"/>
            <a:ext cx="6094413" cy="6858000"/>
          </a:xfrm>
          <a:custGeom>
            <a:avLst/>
            <a:gdLst>
              <a:gd name="connsiteX0" fmla="*/ 5512903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530766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5307665 h 6858000"/>
              <a:gd name="connsiteX6" fmla="*/ 5512903 w 6096000"/>
              <a:gd name="connsiteY6" fmla="*/ 53076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5512903" y="0"/>
                </a:moveTo>
                <a:lnTo>
                  <a:pt x="6096000" y="0"/>
                </a:lnTo>
                <a:lnTo>
                  <a:pt x="6096000" y="5307665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5307665"/>
                </a:lnTo>
                <a:lnTo>
                  <a:pt x="5512903" y="530766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7979" y="1275793"/>
            <a:ext cx="5535963" cy="911019"/>
          </a:xfrm>
        </p:spPr>
        <p:txBody>
          <a:bodyPr/>
          <a:lstStyle>
            <a:lvl1pPr>
              <a:lnSpc>
                <a:spcPct val="95000"/>
              </a:lnSpc>
              <a:defRPr sz="2799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2110" y="2434857"/>
            <a:ext cx="5511468" cy="2709579"/>
          </a:xfrm>
        </p:spPr>
        <p:txBody>
          <a:bodyPr/>
          <a:lstStyle>
            <a:lvl1pPr>
              <a:lnSpc>
                <a:spcPct val="95000"/>
              </a:lnSpc>
              <a:buClr>
                <a:schemeClr val="tx1"/>
              </a:buClr>
              <a:defRPr sz="1999">
                <a:latin typeface="Century Gothic" panose="020B0502020202020204" pitchFamily="34" charset="0"/>
              </a:defRPr>
            </a:lvl1pPr>
            <a:lvl2pPr>
              <a:lnSpc>
                <a:spcPct val="95000"/>
              </a:lnSpc>
              <a:buClr>
                <a:schemeClr val="tx1"/>
              </a:buClr>
              <a:defRPr sz="1799">
                <a:latin typeface="Century Gothic" panose="020B0502020202020204" pitchFamily="34" charset="0"/>
              </a:defRPr>
            </a:lvl2pPr>
            <a:lvl3pPr>
              <a:defRPr sz="1600"/>
            </a:lvl3pPr>
            <a:lvl4pPr>
              <a:defRPr sz="1400"/>
            </a:lvl4pPr>
            <a:lvl5pPr marL="1482243" indent="-222178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4412" y="1078999"/>
            <a:ext cx="5511468" cy="422867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3439C5-4231-ED43-91B8-86779195C116}"/>
              </a:ext>
            </a:extLst>
          </p:cNvPr>
          <p:cNvSpPr/>
          <p:nvPr userDrawn="1"/>
        </p:nvSpPr>
        <p:spPr>
          <a:xfrm>
            <a:off x="0" y="320047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29C1BABE-6AB9-4F04-A1D6-C28E4287362E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7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2">
              <a:lnSpc>
                <a:spcPct val="90000"/>
              </a:lnSpc>
              <a:tabLst>
                <a:tab pos="230113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2">
                <a:lnSpc>
                  <a:spcPct val="90000"/>
                </a:lnSpc>
                <a:tabLst>
                  <a:tab pos="230113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587E3B-57BC-4B9E-9BA0-707BE07CB94C}"/>
              </a:ext>
            </a:extLst>
          </p:cNvPr>
          <p:cNvSpPr/>
          <p:nvPr userDrawn="1"/>
        </p:nvSpPr>
        <p:spPr>
          <a:xfrm>
            <a:off x="274249" y="320047"/>
            <a:ext cx="1757222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0A21945-2BB3-4CE6-AA63-28E4BBC649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6" y="444484"/>
            <a:ext cx="1468347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5122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k green pictur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272F0CA-07C0-447D-AD25-74BF79400D69}"/>
              </a:ext>
            </a:extLst>
          </p:cNvPr>
          <p:cNvSpPr/>
          <p:nvPr userDrawn="1"/>
        </p:nvSpPr>
        <p:spPr>
          <a:xfrm>
            <a:off x="274249" y="1078992"/>
            <a:ext cx="5820164" cy="5779008"/>
          </a:xfrm>
          <a:prstGeom prst="rect">
            <a:avLst/>
          </a:prstGeom>
          <a:solidFill>
            <a:srgbClr val="CFCFC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EFBA5C8-999C-4371-9C2C-0AE38B43EC45}"/>
              </a:ext>
            </a:extLst>
          </p:cNvPr>
          <p:cNvSpPr/>
          <p:nvPr userDrawn="1"/>
        </p:nvSpPr>
        <p:spPr>
          <a:xfrm>
            <a:off x="6094412" y="-1"/>
            <a:ext cx="6094413" cy="6858000"/>
          </a:xfrm>
          <a:custGeom>
            <a:avLst/>
            <a:gdLst>
              <a:gd name="connsiteX0" fmla="*/ 5512903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530766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5307665 h 6858000"/>
              <a:gd name="connsiteX6" fmla="*/ 5512903 w 6096000"/>
              <a:gd name="connsiteY6" fmla="*/ 53076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5512903" y="0"/>
                </a:moveTo>
                <a:lnTo>
                  <a:pt x="6096000" y="0"/>
                </a:lnTo>
                <a:lnTo>
                  <a:pt x="6096000" y="5307665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5307665"/>
                </a:lnTo>
                <a:lnTo>
                  <a:pt x="5512903" y="530766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7979" y="1275790"/>
            <a:ext cx="5535963" cy="867930"/>
          </a:xfrm>
        </p:spPr>
        <p:txBody>
          <a:bodyPr/>
          <a:lstStyle>
            <a:lvl1pPr>
              <a:lnSpc>
                <a:spcPct val="90000"/>
              </a:lnSpc>
              <a:defRPr sz="2799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2110" y="2477531"/>
            <a:ext cx="5511468" cy="4139078"/>
          </a:xfrm>
        </p:spPr>
        <p:txBody>
          <a:bodyPr/>
          <a:lstStyle>
            <a:lvl1pPr>
              <a:lnSpc>
                <a:spcPct val="90000"/>
              </a:lnSpc>
              <a:buClr>
                <a:schemeClr val="tx1"/>
              </a:buClr>
              <a:defRPr sz="1999">
                <a:latin typeface="Century Gothic" panose="020B0502020202020204" pitchFamily="34" charset="0"/>
              </a:defRPr>
            </a:lvl1pPr>
            <a:lvl2pPr>
              <a:lnSpc>
                <a:spcPct val="90000"/>
              </a:lnSpc>
              <a:buClr>
                <a:schemeClr val="tx1"/>
              </a:buClr>
              <a:defRPr sz="1799">
                <a:latin typeface="Century Gothic" panose="020B0502020202020204" pitchFamily="34" charset="0"/>
              </a:defRPr>
            </a:lvl2pPr>
            <a:lvl3pPr>
              <a:defRPr sz="1600"/>
            </a:lvl3pPr>
            <a:lvl4pPr>
              <a:defRPr sz="1400"/>
            </a:lvl4pPr>
            <a:lvl5pPr marL="1482243" indent="-222178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4412" y="1078999"/>
            <a:ext cx="5511468" cy="422867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0DB01C-0316-7441-9D7D-F96D7A49FEAC}"/>
              </a:ext>
            </a:extLst>
          </p:cNvPr>
          <p:cNvSpPr/>
          <p:nvPr userDrawn="1"/>
        </p:nvSpPr>
        <p:spPr>
          <a:xfrm>
            <a:off x="0" y="320047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732E67AB-06CD-417E-82A6-C485A480337A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7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2">
              <a:lnSpc>
                <a:spcPct val="90000"/>
              </a:lnSpc>
              <a:tabLst>
                <a:tab pos="230113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2">
                <a:lnSpc>
                  <a:spcPct val="90000"/>
                </a:lnSpc>
                <a:tabLst>
                  <a:tab pos="230113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5B9F43-3CEE-446F-8E35-BC213A599756}"/>
              </a:ext>
            </a:extLst>
          </p:cNvPr>
          <p:cNvSpPr/>
          <p:nvPr userDrawn="1"/>
        </p:nvSpPr>
        <p:spPr>
          <a:xfrm>
            <a:off x="274249" y="320047"/>
            <a:ext cx="1757222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8DF9A1-5042-4686-969C-CF4B11C610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6" y="444484"/>
            <a:ext cx="1468347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41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icture lay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D81066A-C24A-4E74-9351-F12B6561E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4254" y="0"/>
            <a:ext cx="11331631" cy="6344402"/>
          </a:xfrm>
          <a:ln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1C2A179-EA72-4D9C-8B5A-60C726FDCDB1}"/>
              </a:ext>
            </a:extLst>
          </p:cNvPr>
          <p:cNvSpPr/>
          <p:nvPr userDrawn="1"/>
        </p:nvSpPr>
        <p:spPr>
          <a:xfrm>
            <a:off x="6094411" y="-1"/>
            <a:ext cx="6094413" cy="6858000"/>
          </a:xfrm>
          <a:custGeom>
            <a:avLst/>
            <a:gdLst>
              <a:gd name="connsiteX0" fmla="*/ 5512903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344401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6344401 h 6858000"/>
              <a:gd name="connsiteX6" fmla="*/ 5512903 w 6096000"/>
              <a:gd name="connsiteY6" fmla="*/ 63444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5512903" y="0"/>
                </a:moveTo>
                <a:lnTo>
                  <a:pt x="6096000" y="0"/>
                </a:lnTo>
                <a:lnTo>
                  <a:pt x="6096000" y="6344401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6344401"/>
                </a:lnTo>
                <a:lnTo>
                  <a:pt x="5512903" y="634440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1CE25A-AEE2-4B84-B230-E61FBB5916C0}"/>
              </a:ext>
            </a:extLst>
          </p:cNvPr>
          <p:cNvSpPr/>
          <p:nvPr userDrawn="1"/>
        </p:nvSpPr>
        <p:spPr>
          <a:xfrm>
            <a:off x="0" y="6344409"/>
            <a:ext cx="274249" cy="510909"/>
          </a:xfrm>
          <a:prstGeom prst="rect">
            <a:avLst/>
          </a:prstGeom>
          <a:solidFill>
            <a:srgbClr val="397D5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7" y="274321"/>
            <a:ext cx="10997367" cy="501676"/>
          </a:xfrm>
        </p:spPr>
        <p:txBody>
          <a:bodyPr/>
          <a:lstStyle>
            <a:lvl1pPr>
              <a:lnSpc>
                <a:spcPct val="95000"/>
              </a:lnSpc>
              <a:defRPr sz="2799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256">
            <a:extLst>
              <a:ext uri="{FF2B5EF4-FFF2-40B4-BE49-F238E27FC236}">
                <a16:creationId xmlns:a16="http://schemas.microsoft.com/office/drawing/2014/main" id="{50787286-CD5D-43D9-B8DA-70C3358DC82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08197" y="6477000"/>
            <a:ext cx="3859795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F53D30EF-56FE-412C-8B5E-E1FEDC6BE588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7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2">
              <a:lnSpc>
                <a:spcPct val="90000"/>
              </a:lnSpc>
              <a:tabLst>
                <a:tab pos="230113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2">
                <a:lnSpc>
                  <a:spcPct val="90000"/>
                </a:lnSpc>
                <a:tabLst>
                  <a:tab pos="230113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71D7D10-50EE-4EC8-8429-7F10D50FDF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6" y="6474106"/>
            <a:ext cx="1468347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92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 userDrawn="1"/>
        </p:nvSpPr>
        <p:spPr>
          <a:xfrm>
            <a:off x="274252" y="1435558"/>
            <a:ext cx="5839235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 userDrawn="1"/>
        </p:nvSpPr>
        <p:spPr>
          <a:xfrm>
            <a:off x="6349935" y="1435558"/>
            <a:ext cx="5838894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 userDrawn="1"/>
        </p:nvSpPr>
        <p:spPr>
          <a:xfrm>
            <a:off x="274248" y="948037"/>
            <a:ext cx="5837152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 userDrawn="1"/>
        </p:nvSpPr>
        <p:spPr>
          <a:xfrm>
            <a:off x="6349935" y="948037"/>
            <a:ext cx="5838894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80731" y="966165"/>
            <a:ext cx="5813681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1500" b="0" baseline="0">
                <a:solidFill>
                  <a:schemeClr val="bg1"/>
                </a:solidFill>
              </a:defRPr>
            </a:lvl1pPr>
            <a:lvl2pPr marL="342788" indent="0">
              <a:buNone/>
              <a:defRPr sz="1500" b="1"/>
            </a:lvl2pPr>
            <a:lvl3pPr marL="685577" indent="0">
              <a:buNone/>
              <a:defRPr sz="1351" b="1"/>
            </a:lvl3pPr>
            <a:lvl4pPr marL="1028365" indent="0">
              <a:buNone/>
              <a:defRPr sz="1200" b="1"/>
            </a:lvl4pPr>
            <a:lvl5pPr marL="1371155" indent="0">
              <a:buNone/>
              <a:defRPr sz="1200" b="1"/>
            </a:lvl5pPr>
            <a:lvl6pPr marL="1713943" indent="0">
              <a:buNone/>
              <a:defRPr sz="1200" b="1"/>
            </a:lvl6pPr>
            <a:lvl7pPr marL="2056732" indent="0">
              <a:buNone/>
              <a:defRPr sz="1200" b="1"/>
            </a:lvl7pPr>
            <a:lvl8pPr marL="2399520" indent="0">
              <a:buNone/>
              <a:defRPr sz="1200" b="1"/>
            </a:lvl8pPr>
            <a:lvl9pPr marL="274230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 userDrawn="1">
            <p:ph sz="half" idx="2"/>
          </p:nvPr>
        </p:nvSpPr>
        <p:spPr>
          <a:xfrm>
            <a:off x="280731" y="1517523"/>
            <a:ext cx="5813681" cy="4110352"/>
          </a:xfrm>
          <a:ln w="12700">
            <a:noFill/>
          </a:ln>
        </p:spPr>
        <p:txBody>
          <a:bodyPr tIns="45720" bIns="91440"/>
          <a:lstStyle>
            <a:lvl1pPr marL="170205" indent="-170205">
              <a:lnSpc>
                <a:spcPct val="90000"/>
              </a:lnSpc>
              <a:buFont typeface="Century Gothic" panose="020B0502020202020204" pitchFamily="34" charset="0"/>
              <a:buChar char="•"/>
              <a:defRPr sz="1351"/>
            </a:lvl1pPr>
            <a:lvl2pPr marL="427296" indent="-169014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2pPr>
            <a:lvl3pPr marL="645109" indent="-129736">
              <a:lnSpc>
                <a:spcPct val="90000"/>
              </a:lnSpc>
              <a:buFont typeface="Century Gothic" panose="020B0502020202020204" pitchFamily="34" charset="0"/>
              <a:buChar char="•"/>
              <a:defRPr sz="1051"/>
            </a:lvl3pPr>
            <a:lvl4pPr marL="858162" indent="-129736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900"/>
            </a:lvl4pPr>
            <a:lvl5pPr marL="1111682" indent="-166634">
              <a:lnSpc>
                <a:spcPct val="90000"/>
              </a:lnSpc>
              <a:buFont typeface="Arial" panose="020B0604020202020204" pitchFamily="34" charset="0"/>
              <a:buChar char="•"/>
              <a:defRPr sz="1051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 userDrawn="1">
            <p:ph type="body" sz="quarter" idx="3"/>
          </p:nvPr>
        </p:nvSpPr>
        <p:spPr>
          <a:xfrm>
            <a:off x="6355692" y="966165"/>
            <a:ext cx="5810362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1500" b="0">
                <a:solidFill>
                  <a:schemeClr val="bg1"/>
                </a:solidFill>
              </a:defRPr>
            </a:lvl1pPr>
            <a:lvl2pPr marL="342788" indent="0">
              <a:buNone/>
              <a:defRPr sz="1500" b="1"/>
            </a:lvl2pPr>
            <a:lvl3pPr marL="685577" indent="0">
              <a:buNone/>
              <a:defRPr sz="1351" b="1"/>
            </a:lvl3pPr>
            <a:lvl4pPr marL="1028365" indent="0">
              <a:buNone/>
              <a:defRPr sz="1200" b="1"/>
            </a:lvl4pPr>
            <a:lvl5pPr marL="1371155" indent="0">
              <a:buNone/>
              <a:defRPr sz="1200" b="1"/>
            </a:lvl5pPr>
            <a:lvl6pPr marL="1713943" indent="0">
              <a:buNone/>
              <a:defRPr sz="1200" b="1"/>
            </a:lvl6pPr>
            <a:lvl7pPr marL="2056732" indent="0">
              <a:buNone/>
              <a:defRPr sz="1200" b="1"/>
            </a:lvl7pPr>
            <a:lvl8pPr marL="2399520" indent="0">
              <a:buNone/>
              <a:defRPr sz="1200" b="1"/>
            </a:lvl8pPr>
            <a:lvl9pPr marL="274230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 userDrawn="1">
            <p:ph sz="quarter" idx="4"/>
          </p:nvPr>
        </p:nvSpPr>
        <p:spPr>
          <a:xfrm>
            <a:off x="6355692" y="1517523"/>
            <a:ext cx="5810362" cy="4110352"/>
          </a:xfrm>
          <a:ln w="12700">
            <a:noFill/>
          </a:ln>
        </p:spPr>
        <p:txBody>
          <a:bodyPr tIns="45720" bIns="91440"/>
          <a:lstStyle>
            <a:lvl1pPr marL="170205" indent="-170205">
              <a:lnSpc>
                <a:spcPct val="90000"/>
              </a:lnSpc>
              <a:buFont typeface="Century Gothic" panose="020B0502020202020204" pitchFamily="34" charset="0"/>
              <a:buChar char="•"/>
              <a:defRPr sz="1351"/>
            </a:lvl1pPr>
            <a:lvl2pPr marL="427296" indent="-169014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2pPr>
            <a:lvl3pPr marL="645109" indent="-129736">
              <a:lnSpc>
                <a:spcPct val="90000"/>
              </a:lnSpc>
              <a:buFont typeface="Century Gothic" panose="020B0502020202020204" pitchFamily="34" charset="0"/>
              <a:buChar char="•"/>
              <a:defRPr sz="1051"/>
            </a:lvl3pPr>
            <a:lvl4pPr marL="858162" indent="-129736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900"/>
            </a:lvl4pPr>
            <a:lvl5pPr marL="1111682" indent="-166634">
              <a:lnSpc>
                <a:spcPct val="90000"/>
              </a:lnSpc>
              <a:defRPr lang="en-US" sz="105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 userDrawn="1"/>
        </p:nvSpPr>
        <p:spPr>
          <a:xfrm>
            <a:off x="2169334" y="320047"/>
            <a:ext cx="1001949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69330" y="400522"/>
            <a:ext cx="9996720" cy="341632"/>
          </a:xfrm>
        </p:spPr>
        <p:txBody>
          <a:bodyPr anchor="ctr"/>
          <a:lstStyle>
            <a:lvl1pPr>
              <a:lnSpc>
                <a:spcPct val="90000"/>
              </a:lnSpc>
              <a:defRPr sz="1799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0E070A-FF02-490F-91F7-767E82133AD8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7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29736">
              <a:lnSpc>
                <a:spcPct val="90000"/>
              </a:lnSpc>
              <a:tabLst>
                <a:tab pos="172585" algn="l"/>
              </a:tabLst>
              <a:defRPr/>
            </a:pPr>
            <a:fld id="{040BB257-551A-4736-B50F-DCF1BA034C06}" type="slidenum">
              <a:rPr lang="en-US" sz="675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29736">
                <a:lnSpc>
                  <a:spcPct val="90000"/>
                </a:lnSpc>
                <a:tabLst>
                  <a:tab pos="172585" algn="l"/>
                </a:tabLst>
                <a:defRPr/>
              </a:pPr>
              <a:t>‹#›</a:t>
            </a:fld>
            <a:endParaRPr lang="en-US" sz="675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6" name="Rectangle 256">
            <a:extLst>
              <a:ext uri="{FF2B5EF4-FFF2-40B4-BE49-F238E27FC236}">
                <a16:creationId xmlns:a16="http://schemas.microsoft.com/office/drawing/2014/main" id="{7312AC61-61BF-4F96-99DC-555BD73A05FA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08983" y="6546080"/>
            <a:ext cx="3859795" cy="182562"/>
          </a:xfrm>
          <a:prstGeom prst="rect">
            <a:avLst/>
          </a:prstGeom>
          <a:ln/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en-US" sz="751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1D583F3-A626-4386-A514-ABEE74ACAA93}"/>
              </a:ext>
            </a:extLst>
          </p:cNvPr>
          <p:cNvSpPr/>
          <p:nvPr userDrawn="1"/>
        </p:nvSpPr>
        <p:spPr>
          <a:xfrm>
            <a:off x="0" y="320047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363F72F-D8C5-4724-B209-B51C0502E70D}"/>
              </a:ext>
            </a:extLst>
          </p:cNvPr>
          <p:cNvSpPr/>
          <p:nvPr userDrawn="1"/>
        </p:nvSpPr>
        <p:spPr>
          <a:xfrm>
            <a:off x="274249" y="320047"/>
            <a:ext cx="1757222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D2AAD89-B12B-45CD-B15D-8478AE5BEF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6" y="444484"/>
            <a:ext cx="1468347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38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3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 userDrawn="1"/>
        </p:nvSpPr>
        <p:spPr>
          <a:xfrm>
            <a:off x="274250" y="1435558"/>
            <a:ext cx="3867132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 userDrawn="1"/>
        </p:nvSpPr>
        <p:spPr>
          <a:xfrm>
            <a:off x="4297971" y="1435558"/>
            <a:ext cx="3866905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4C995C-9C57-406C-A69D-7613F8F47165}"/>
              </a:ext>
            </a:extLst>
          </p:cNvPr>
          <p:cNvSpPr/>
          <p:nvPr userDrawn="1"/>
        </p:nvSpPr>
        <p:spPr>
          <a:xfrm>
            <a:off x="8321694" y="1435558"/>
            <a:ext cx="3867132" cy="5224413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 userDrawn="1"/>
        </p:nvSpPr>
        <p:spPr>
          <a:xfrm>
            <a:off x="274252" y="948037"/>
            <a:ext cx="3865752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 userDrawn="1"/>
        </p:nvSpPr>
        <p:spPr>
          <a:xfrm>
            <a:off x="4297969" y="948037"/>
            <a:ext cx="3866905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26A7F5-6E08-49A4-A894-85B35B49A075}"/>
              </a:ext>
            </a:extLst>
          </p:cNvPr>
          <p:cNvSpPr/>
          <p:nvPr userDrawn="1"/>
        </p:nvSpPr>
        <p:spPr>
          <a:xfrm>
            <a:off x="8321694" y="948037"/>
            <a:ext cx="3884919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77927" y="966165"/>
            <a:ext cx="3832882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1500" b="0" baseline="0">
                <a:solidFill>
                  <a:schemeClr val="bg1"/>
                </a:solidFill>
              </a:defRPr>
            </a:lvl1pPr>
            <a:lvl2pPr marL="342788" indent="0">
              <a:buNone/>
              <a:defRPr sz="1500" b="1"/>
            </a:lvl2pPr>
            <a:lvl3pPr marL="685577" indent="0">
              <a:buNone/>
              <a:defRPr sz="1351" b="1"/>
            </a:lvl3pPr>
            <a:lvl4pPr marL="1028365" indent="0">
              <a:buNone/>
              <a:defRPr sz="1200" b="1"/>
            </a:lvl4pPr>
            <a:lvl5pPr marL="1371155" indent="0">
              <a:buNone/>
              <a:defRPr sz="1200" b="1"/>
            </a:lvl5pPr>
            <a:lvl6pPr marL="1713943" indent="0">
              <a:buNone/>
              <a:defRPr sz="1200" b="1"/>
            </a:lvl6pPr>
            <a:lvl7pPr marL="2056732" indent="0">
              <a:buNone/>
              <a:defRPr sz="1200" b="1"/>
            </a:lvl7pPr>
            <a:lvl8pPr marL="2399520" indent="0">
              <a:buNone/>
              <a:defRPr sz="1200" b="1"/>
            </a:lvl8pPr>
            <a:lvl9pPr marL="274230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 userDrawn="1">
            <p:ph sz="half" idx="2"/>
          </p:nvPr>
        </p:nvSpPr>
        <p:spPr>
          <a:xfrm>
            <a:off x="283390" y="1517904"/>
            <a:ext cx="3832882" cy="4110352"/>
          </a:xfrm>
          <a:ln w="12700">
            <a:noFill/>
          </a:ln>
        </p:spPr>
        <p:txBody>
          <a:bodyPr tIns="45720" bIns="91440"/>
          <a:lstStyle>
            <a:lvl1pPr marL="170205" indent="-170205">
              <a:lnSpc>
                <a:spcPct val="90000"/>
              </a:lnSpc>
              <a:buFont typeface="Century Gothic" panose="020B0502020202020204" pitchFamily="34" charset="0"/>
              <a:buChar char="•"/>
              <a:defRPr sz="1351"/>
            </a:lvl1pPr>
            <a:lvl2pPr marL="427296" indent="-169014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2pPr>
            <a:lvl3pPr marL="645109" indent="-129736">
              <a:lnSpc>
                <a:spcPct val="90000"/>
              </a:lnSpc>
              <a:buFont typeface="Century Gothic" panose="020B0502020202020204" pitchFamily="34" charset="0"/>
              <a:buChar char="•"/>
              <a:defRPr sz="1051"/>
            </a:lvl3pPr>
            <a:lvl4pPr marL="858162" indent="-129736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900"/>
            </a:lvl4pPr>
            <a:lvl5pPr marL="1111682" indent="-166634">
              <a:lnSpc>
                <a:spcPct val="90000"/>
              </a:lnSpc>
              <a:buFont typeface="Arial" panose="020B0604020202020204" pitchFamily="34" charset="0"/>
              <a:buChar char="•"/>
              <a:defRPr sz="1051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 userDrawn="1">
            <p:ph type="body" sz="quarter" idx="3"/>
          </p:nvPr>
        </p:nvSpPr>
        <p:spPr>
          <a:xfrm>
            <a:off x="4310896" y="966165"/>
            <a:ext cx="3830694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1500" b="0">
                <a:solidFill>
                  <a:schemeClr val="bg1"/>
                </a:solidFill>
              </a:defRPr>
            </a:lvl1pPr>
            <a:lvl2pPr marL="342788" indent="0">
              <a:buNone/>
              <a:defRPr sz="1500" b="1"/>
            </a:lvl2pPr>
            <a:lvl3pPr marL="685577" indent="0">
              <a:buNone/>
              <a:defRPr sz="1351" b="1"/>
            </a:lvl3pPr>
            <a:lvl4pPr marL="1028365" indent="0">
              <a:buNone/>
              <a:defRPr sz="1200" b="1"/>
            </a:lvl4pPr>
            <a:lvl5pPr marL="1371155" indent="0">
              <a:buNone/>
              <a:defRPr sz="1200" b="1"/>
            </a:lvl5pPr>
            <a:lvl6pPr marL="1713943" indent="0">
              <a:buNone/>
              <a:defRPr sz="1200" b="1"/>
            </a:lvl6pPr>
            <a:lvl7pPr marL="2056732" indent="0">
              <a:buNone/>
              <a:defRPr sz="1200" b="1"/>
            </a:lvl7pPr>
            <a:lvl8pPr marL="2399520" indent="0">
              <a:buNone/>
              <a:defRPr sz="1200" b="1"/>
            </a:lvl8pPr>
            <a:lvl9pPr marL="274230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 userDrawn="1">
            <p:ph sz="quarter" idx="4"/>
          </p:nvPr>
        </p:nvSpPr>
        <p:spPr>
          <a:xfrm>
            <a:off x="4318706" y="1517904"/>
            <a:ext cx="3830694" cy="4110352"/>
          </a:xfrm>
          <a:ln w="12700">
            <a:noFill/>
          </a:ln>
        </p:spPr>
        <p:txBody>
          <a:bodyPr tIns="45720" bIns="91440"/>
          <a:lstStyle>
            <a:lvl1pPr marL="170205" indent="-170205">
              <a:lnSpc>
                <a:spcPct val="90000"/>
              </a:lnSpc>
              <a:buFont typeface="Century Gothic" panose="020B0502020202020204" pitchFamily="34" charset="0"/>
              <a:buChar char="•"/>
              <a:defRPr sz="1351"/>
            </a:lvl1pPr>
            <a:lvl2pPr marL="427296" indent="-169014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2pPr>
            <a:lvl3pPr marL="645109" indent="-129736">
              <a:lnSpc>
                <a:spcPct val="90000"/>
              </a:lnSpc>
              <a:buFont typeface="Century Gothic" panose="020B0502020202020204" pitchFamily="34" charset="0"/>
              <a:buChar char="•"/>
              <a:defRPr sz="1051"/>
            </a:lvl3pPr>
            <a:lvl4pPr marL="858162" indent="-129736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900"/>
            </a:lvl4pPr>
            <a:lvl5pPr marL="1111682" indent="-166634">
              <a:lnSpc>
                <a:spcPct val="90000"/>
              </a:lnSpc>
              <a:defRPr lang="en-US" sz="105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1FF3A3E-474D-4F1F-9B01-4428215B857D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35770" y="966165"/>
            <a:ext cx="3796334" cy="457200"/>
          </a:xfrm>
          <a:noFill/>
          <a:ln w="12700">
            <a:noFill/>
          </a:ln>
        </p:spPr>
        <p:txBody>
          <a:bodyPr tIns="91440" bIns="91440" anchor="ctr"/>
          <a:lstStyle>
            <a:lvl1pPr marL="0" indent="0">
              <a:lnSpc>
                <a:spcPct val="90000"/>
              </a:lnSpc>
              <a:buNone/>
              <a:defRPr sz="1500" b="0">
                <a:solidFill>
                  <a:schemeClr val="bg1"/>
                </a:solidFill>
              </a:defRPr>
            </a:lvl1pPr>
            <a:lvl2pPr marL="342788" indent="0">
              <a:buNone/>
              <a:defRPr sz="1500" b="1"/>
            </a:lvl2pPr>
            <a:lvl3pPr marL="685577" indent="0">
              <a:buNone/>
              <a:defRPr sz="1351" b="1"/>
            </a:lvl3pPr>
            <a:lvl4pPr marL="1028365" indent="0">
              <a:buNone/>
              <a:defRPr sz="1200" b="1"/>
            </a:lvl4pPr>
            <a:lvl5pPr marL="1371155" indent="0">
              <a:buNone/>
              <a:defRPr sz="1200" b="1"/>
            </a:lvl5pPr>
            <a:lvl6pPr marL="1713943" indent="0">
              <a:buNone/>
              <a:defRPr sz="1200" b="1"/>
            </a:lvl6pPr>
            <a:lvl7pPr marL="2056732" indent="0">
              <a:buNone/>
              <a:defRPr sz="1200" b="1"/>
            </a:lvl7pPr>
            <a:lvl8pPr marL="2399520" indent="0">
              <a:buNone/>
              <a:defRPr sz="1200" b="1"/>
            </a:lvl8pPr>
            <a:lvl9pPr marL="274230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EDB166DE-69D8-4E82-A304-FF11CEBD23D7}"/>
              </a:ext>
            </a:extLst>
          </p:cNvPr>
          <p:cNvSpPr>
            <a:spLocks noGrp="1"/>
          </p:cNvSpPr>
          <p:nvPr userDrawn="1">
            <p:ph sz="quarter" idx="11"/>
          </p:nvPr>
        </p:nvSpPr>
        <p:spPr>
          <a:xfrm>
            <a:off x="8343584" y="1517904"/>
            <a:ext cx="3796334" cy="4110352"/>
          </a:xfrm>
          <a:ln w="12700">
            <a:noFill/>
          </a:ln>
        </p:spPr>
        <p:txBody>
          <a:bodyPr tIns="45720" bIns="91440"/>
          <a:lstStyle>
            <a:lvl1pPr marL="170205" indent="-170205">
              <a:lnSpc>
                <a:spcPct val="90000"/>
              </a:lnSpc>
              <a:defRPr sz="1351"/>
            </a:lvl1pPr>
            <a:lvl2pPr marL="427296" indent="-169014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2pPr>
            <a:lvl3pPr marL="645109" indent="-129736">
              <a:lnSpc>
                <a:spcPct val="90000"/>
              </a:lnSpc>
              <a:buFont typeface="Century Gothic" panose="020B0502020202020204" pitchFamily="34" charset="0"/>
              <a:buChar char="•"/>
              <a:defRPr sz="1051"/>
            </a:lvl3pPr>
            <a:lvl4pPr marL="858162" indent="-129736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900"/>
            </a:lvl4pPr>
            <a:lvl5pPr marL="1111682" indent="-166634">
              <a:lnSpc>
                <a:spcPct val="90000"/>
              </a:lnSpc>
              <a:defRPr lang="en-US" sz="105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 userDrawn="1"/>
        </p:nvSpPr>
        <p:spPr>
          <a:xfrm>
            <a:off x="2169334" y="320047"/>
            <a:ext cx="1001949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69331" y="405257"/>
            <a:ext cx="9934172" cy="341632"/>
          </a:xfrm>
        </p:spPr>
        <p:txBody>
          <a:bodyPr anchor="ctr"/>
          <a:lstStyle>
            <a:lvl1pPr>
              <a:lnSpc>
                <a:spcPct val="90000"/>
              </a:lnSpc>
              <a:defRPr sz="1799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0E070A-FF02-490F-91F7-767E82133AD8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7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29736">
              <a:lnSpc>
                <a:spcPct val="90000"/>
              </a:lnSpc>
              <a:tabLst>
                <a:tab pos="172585" algn="l"/>
              </a:tabLst>
              <a:defRPr/>
            </a:pPr>
            <a:fld id="{040BB257-551A-4736-B50F-DCF1BA034C06}" type="slidenum">
              <a:rPr lang="en-US" sz="675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29736">
                <a:lnSpc>
                  <a:spcPct val="90000"/>
                </a:lnSpc>
                <a:tabLst>
                  <a:tab pos="172585" algn="l"/>
                </a:tabLst>
                <a:defRPr/>
              </a:pPr>
              <a:t>‹#›</a:t>
            </a:fld>
            <a:endParaRPr lang="en-US" sz="675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6" name="Rectangle 256">
            <a:extLst>
              <a:ext uri="{FF2B5EF4-FFF2-40B4-BE49-F238E27FC236}">
                <a16:creationId xmlns:a16="http://schemas.microsoft.com/office/drawing/2014/main" id="{7312AC61-61BF-4F96-99DC-555BD73A05FA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8008983" y="6546080"/>
            <a:ext cx="3859795" cy="182562"/>
          </a:xfrm>
          <a:prstGeom prst="rect">
            <a:avLst/>
          </a:prstGeom>
          <a:ln/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en-US" sz="751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8A5E570-6CEB-41E7-8D0B-3A8F71C0DC0C}"/>
              </a:ext>
            </a:extLst>
          </p:cNvPr>
          <p:cNvSpPr/>
          <p:nvPr userDrawn="1"/>
        </p:nvSpPr>
        <p:spPr>
          <a:xfrm>
            <a:off x="0" y="320047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801B422-8DF5-45CF-9477-2F7F2A9A0FF4}"/>
              </a:ext>
            </a:extLst>
          </p:cNvPr>
          <p:cNvSpPr/>
          <p:nvPr userDrawn="1"/>
        </p:nvSpPr>
        <p:spPr>
          <a:xfrm>
            <a:off x="274249" y="320047"/>
            <a:ext cx="1757222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BBF1765-1FC6-4B2E-978F-E2CE306D8F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6" y="444484"/>
            <a:ext cx="1468347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635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3 section scienc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431D86-B4F2-4178-9479-C223044E67E1}"/>
              </a:ext>
            </a:extLst>
          </p:cNvPr>
          <p:cNvSpPr/>
          <p:nvPr userDrawn="1"/>
        </p:nvSpPr>
        <p:spPr>
          <a:xfrm>
            <a:off x="274254" y="948037"/>
            <a:ext cx="2874058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68B759-9EAF-4F57-B09C-A71D9D5B516C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78746" y="966459"/>
            <a:ext cx="2880774" cy="457200"/>
          </a:xfrm>
          <a:noFill/>
          <a:ln w="12700">
            <a:noFill/>
          </a:ln>
        </p:spPr>
        <p:txBody>
          <a:bodyPr lIns="91440" tIns="45720" rIns="91440" bIns="45720" anchor="ctr"/>
          <a:lstStyle>
            <a:lvl1pPr marL="0" indent="0">
              <a:lnSpc>
                <a:spcPct val="90000"/>
              </a:lnSpc>
              <a:buNone/>
              <a:defRPr sz="1500" b="0">
                <a:solidFill>
                  <a:schemeClr val="bg1"/>
                </a:solidFill>
              </a:defRPr>
            </a:lvl1pPr>
            <a:lvl2pPr marL="342788" indent="0">
              <a:buNone/>
              <a:defRPr sz="1500" b="1"/>
            </a:lvl2pPr>
            <a:lvl3pPr marL="685577" indent="0">
              <a:buNone/>
              <a:defRPr sz="1351" b="1"/>
            </a:lvl3pPr>
            <a:lvl4pPr marL="1028365" indent="0">
              <a:buNone/>
              <a:defRPr sz="1200" b="1"/>
            </a:lvl4pPr>
            <a:lvl5pPr marL="1371155" indent="0">
              <a:buNone/>
              <a:defRPr sz="1200" b="1"/>
            </a:lvl5pPr>
            <a:lvl6pPr marL="1713943" indent="0">
              <a:buNone/>
              <a:defRPr sz="1200" b="1"/>
            </a:lvl6pPr>
            <a:lvl7pPr marL="2056732" indent="0">
              <a:buNone/>
              <a:defRPr sz="1200" b="1"/>
            </a:lvl7pPr>
            <a:lvl8pPr marL="2399520" indent="0">
              <a:buNone/>
              <a:defRPr sz="1200" b="1"/>
            </a:lvl8pPr>
            <a:lvl9pPr marL="274230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DC80716-D7F2-40BD-B894-87B7C5521D93}"/>
              </a:ext>
            </a:extLst>
          </p:cNvPr>
          <p:cNvSpPr/>
          <p:nvPr userDrawn="1"/>
        </p:nvSpPr>
        <p:spPr>
          <a:xfrm>
            <a:off x="274252" y="1434925"/>
            <a:ext cx="2874058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772E6C0-3363-4678-BD7B-839981CFEC1B}"/>
              </a:ext>
            </a:extLst>
          </p:cNvPr>
          <p:cNvSpPr/>
          <p:nvPr userDrawn="1"/>
        </p:nvSpPr>
        <p:spPr>
          <a:xfrm>
            <a:off x="3287758" y="1434925"/>
            <a:ext cx="2874058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81C044-83B1-4BEC-A2A0-51CA4BF72CE4}"/>
              </a:ext>
            </a:extLst>
          </p:cNvPr>
          <p:cNvSpPr/>
          <p:nvPr userDrawn="1"/>
        </p:nvSpPr>
        <p:spPr>
          <a:xfrm>
            <a:off x="3287756" y="948037"/>
            <a:ext cx="2874056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4C995C-9C57-406C-A69D-7613F8F47165}"/>
              </a:ext>
            </a:extLst>
          </p:cNvPr>
          <p:cNvSpPr/>
          <p:nvPr userDrawn="1"/>
        </p:nvSpPr>
        <p:spPr>
          <a:xfrm>
            <a:off x="6301264" y="1434925"/>
            <a:ext cx="2874058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26A7F5-6E08-49A4-A894-85B35B49A075}"/>
              </a:ext>
            </a:extLst>
          </p:cNvPr>
          <p:cNvSpPr/>
          <p:nvPr userDrawn="1"/>
        </p:nvSpPr>
        <p:spPr>
          <a:xfrm>
            <a:off x="6301264" y="948037"/>
            <a:ext cx="2874058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5F09E4-91A6-437A-BED4-ED7995D473E7}"/>
              </a:ext>
            </a:extLst>
          </p:cNvPr>
          <p:cNvSpPr/>
          <p:nvPr userDrawn="1"/>
        </p:nvSpPr>
        <p:spPr>
          <a:xfrm>
            <a:off x="9314771" y="1434925"/>
            <a:ext cx="2874058" cy="5201594"/>
          </a:xfrm>
          <a:prstGeom prst="rect">
            <a:avLst/>
          </a:prstGeom>
          <a:gradFill flip="none" rotWithShape="1">
            <a:gsLst>
              <a:gs pos="52000">
                <a:schemeClr val="bg1">
                  <a:lumMod val="95000"/>
                </a:schemeClr>
              </a:gs>
              <a:gs pos="0">
                <a:schemeClr val="bg2">
                  <a:alpha val="0"/>
                </a:schemeClr>
              </a:gs>
              <a:gs pos="100000">
                <a:srgbClr val="CFCFCF"/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192D3D3-2A2D-4482-B3F5-B0CBCD39D93A}"/>
              </a:ext>
            </a:extLst>
          </p:cNvPr>
          <p:cNvSpPr/>
          <p:nvPr userDrawn="1"/>
        </p:nvSpPr>
        <p:spPr>
          <a:xfrm>
            <a:off x="9314771" y="948037"/>
            <a:ext cx="2874058" cy="486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2AD586E-7375-402D-9BA8-7C07EB8240E8}"/>
              </a:ext>
            </a:extLst>
          </p:cNvPr>
          <p:cNvSpPr>
            <a:spLocks noGrp="1"/>
          </p:cNvSpPr>
          <p:nvPr userDrawn="1">
            <p:ph sz="half" idx="2"/>
          </p:nvPr>
        </p:nvSpPr>
        <p:spPr>
          <a:xfrm>
            <a:off x="283390" y="1517904"/>
            <a:ext cx="2843043" cy="5010912"/>
          </a:xfrm>
          <a:ln w="12700">
            <a:noFill/>
          </a:ln>
        </p:spPr>
        <p:txBody>
          <a:bodyPr tIns="45720" bIns="91440"/>
          <a:lstStyle>
            <a:lvl1pPr marL="170205" indent="-170205">
              <a:lnSpc>
                <a:spcPct val="90000"/>
              </a:lnSpc>
              <a:buFont typeface="Century Gothic" panose="020B0502020202020204" pitchFamily="34" charset="0"/>
              <a:buChar char="•"/>
              <a:defRPr sz="1351"/>
            </a:lvl1pPr>
            <a:lvl2pPr marL="427296" indent="-169014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1200"/>
            </a:lvl2pPr>
            <a:lvl3pPr marL="685577" indent="-170205">
              <a:lnSpc>
                <a:spcPct val="90000"/>
              </a:lnSpc>
              <a:buFont typeface="Century Gothic" panose="020B0502020202020204" pitchFamily="34" charset="0"/>
              <a:buChar char="•"/>
              <a:tabLst/>
              <a:defRPr sz="1051"/>
            </a:lvl3pPr>
            <a:lvl4pPr marL="858162" indent="-129736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900"/>
            </a:lvl4pPr>
            <a:lvl5pPr marL="1111682" indent="-166634">
              <a:lnSpc>
                <a:spcPct val="90000"/>
              </a:lnSpc>
              <a:buFont typeface="Arial" panose="020B0604020202020204" pitchFamily="34" charset="0"/>
              <a:buChar char="•"/>
              <a:defRPr sz="1051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A49DFE2-905F-42AB-9CE1-CCCD2BB9576B}"/>
              </a:ext>
            </a:extLst>
          </p:cNvPr>
          <p:cNvSpPr>
            <a:spLocks noGrp="1"/>
          </p:cNvSpPr>
          <p:nvPr userDrawn="1">
            <p:ph type="body" sz="quarter" idx="3"/>
          </p:nvPr>
        </p:nvSpPr>
        <p:spPr>
          <a:xfrm>
            <a:off x="3283064" y="969264"/>
            <a:ext cx="2880774" cy="457200"/>
          </a:xfrm>
          <a:noFill/>
          <a:ln w="12700">
            <a:noFill/>
          </a:ln>
        </p:spPr>
        <p:txBody>
          <a:bodyPr lIns="91440" tIns="45720" rIns="91440" bIns="45720" anchor="ctr"/>
          <a:lstStyle>
            <a:lvl1pPr marL="0" indent="0">
              <a:lnSpc>
                <a:spcPct val="90000"/>
              </a:lnSpc>
              <a:buNone/>
              <a:defRPr sz="1500" b="0">
                <a:solidFill>
                  <a:schemeClr val="bg1"/>
                </a:solidFill>
              </a:defRPr>
            </a:lvl1pPr>
            <a:lvl2pPr marL="342788" indent="0">
              <a:buNone/>
              <a:defRPr sz="1500" b="1"/>
            </a:lvl2pPr>
            <a:lvl3pPr marL="685577" indent="0">
              <a:buNone/>
              <a:defRPr sz="1351" b="1"/>
            </a:lvl3pPr>
            <a:lvl4pPr marL="1028365" indent="0">
              <a:buNone/>
              <a:defRPr sz="1200" b="1"/>
            </a:lvl4pPr>
            <a:lvl5pPr marL="1371155" indent="0">
              <a:buNone/>
              <a:defRPr sz="1200" b="1"/>
            </a:lvl5pPr>
            <a:lvl6pPr marL="1713943" indent="0">
              <a:buNone/>
              <a:defRPr sz="1200" b="1"/>
            </a:lvl6pPr>
            <a:lvl7pPr marL="2056732" indent="0">
              <a:buNone/>
              <a:defRPr sz="1200" b="1"/>
            </a:lvl7pPr>
            <a:lvl8pPr marL="2399520" indent="0">
              <a:buNone/>
              <a:defRPr sz="1200" b="1"/>
            </a:lvl8pPr>
            <a:lvl9pPr marL="274230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AF1555CB-15BC-4181-B741-965A19E6BA91}"/>
              </a:ext>
            </a:extLst>
          </p:cNvPr>
          <p:cNvSpPr>
            <a:spLocks noGrp="1"/>
          </p:cNvSpPr>
          <p:nvPr userDrawn="1">
            <p:ph sz="quarter" idx="4"/>
          </p:nvPr>
        </p:nvSpPr>
        <p:spPr>
          <a:xfrm>
            <a:off x="3304518" y="1517904"/>
            <a:ext cx="2843043" cy="5010912"/>
          </a:xfrm>
          <a:ln w="12700">
            <a:noFill/>
          </a:ln>
        </p:spPr>
        <p:txBody>
          <a:bodyPr tIns="45720" bIns="91440"/>
          <a:lstStyle>
            <a:lvl1pPr marL="170205" indent="-170205">
              <a:lnSpc>
                <a:spcPct val="90000"/>
              </a:lnSpc>
              <a:buFont typeface="Century Gothic" panose="020B0502020202020204" pitchFamily="34" charset="0"/>
              <a:buChar char="•"/>
              <a:defRPr sz="1351"/>
            </a:lvl1pPr>
            <a:lvl2pPr marL="472525" indent="-214244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lang="en-US" sz="12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29616" indent="-214244">
              <a:lnSpc>
                <a:spcPct val="90000"/>
              </a:lnSpc>
              <a:buFont typeface="Century Gothic" panose="020B0502020202020204" pitchFamily="34" charset="0"/>
              <a:buChar char="•"/>
              <a:defRPr lang="en-US" sz="1051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>
              <a:lnSpc>
                <a:spcPct val="90000"/>
              </a:lnSpc>
              <a:defRPr sz="900"/>
            </a:lvl4pPr>
            <a:lvl5pPr marL="1111682" indent="-166634">
              <a:lnSpc>
                <a:spcPct val="90000"/>
              </a:lnSpc>
              <a:defRPr lang="en-US" sz="105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1FF3A3E-474D-4F1F-9B01-4428215B857D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303284" y="969264"/>
            <a:ext cx="2867344" cy="457200"/>
          </a:xfrm>
          <a:noFill/>
          <a:ln w="12700">
            <a:noFill/>
          </a:ln>
        </p:spPr>
        <p:txBody>
          <a:bodyPr lIns="91440" tIns="45720" rIns="91440" bIns="45720" anchor="ctr"/>
          <a:lstStyle>
            <a:lvl1pPr marL="0" indent="0">
              <a:lnSpc>
                <a:spcPct val="90000"/>
              </a:lnSpc>
              <a:buNone/>
              <a:defRPr sz="1500" b="0">
                <a:solidFill>
                  <a:schemeClr val="bg1"/>
                </a:solidFill>
              </a:defRPr>
            </a:lvl1pPr>
            <a:lvl2pPr marL="342788" indent="0">
              <a:buNone/>
              <a:defRPr sz="1500" b="1"/>
            </a:lvl2pPr>
            <a:lvl3pPr marL="685577" indent="0">
              <a:buNone/>
              <a:defRPr sz="1351" b="1"/>
            </a:lvl3pPr>
            <a:lvl4pPr marL="1028365" indent="0">
              <a:buNone/>
              <a:defRPr sz="1200" b="1"/>
            </a:lvl4pPr>
            <a:lvl5pPr marL="1371155" indent="0">
              <a:buNone/>
              <a:defRPr sz="1200" b="1"/>
            </a:lvl5pPr>
            <a:lvl6pPr marL="1713943" indent="0">
              <a:buNone/>
              <a:defRPr sz="1200" b="1"/>
            </a:lvl6pPr>
            <a:lvl7pPr marL="2056732" indent="0">
              <a:buNone/>
              <a:defRPr sz="1200" b="1"/>
            </a:lvl7pPr>
            <a:lvl8pPr marL="2399520" indent="0">
              <a:buNone/>
              <a:defRPr sz="1200" b="1"/>
            </a:lvl8pPr>
            <a:lvl9pPr marL="274230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EDB166DE-69D8-4E82-A304-FF11CEBD23D7}"/>
              </a:ext>
            </a:extLst>
          </p:cNvPr>
          <p:cNvSpPr>
            <a:spLocks noGrp="1"/>
          </p:cNvSpPr>
          <p:nvPr userDrawn="1">
            <p:ph sz="quarter" idx="11"/>
          </p:nvPr>
        </p:nvSpPr>
        <p:spPr>
          <a:xfrm>
            <a:off x="6311308" y="1517904"/>
            <a:ext cx="2843043" cy="5010912"/>
          </a:xfrm>
          <a:ln w="12700">
            <a:noFill/>
          </a:ln>
        </p:spPr>
        <p:txBody>
          <a:bodyPr tIns="45720" bIns="91440"/>
          <a:lstStyle>
            <a:lvl1pPr marL="170205" indent="-170205">
              <a:lnSpc>
                <a:spcPct val="90000"/>
              </a:lnSpc>
              <a:buFont typeface="Century Gothic" panose="020B0502020202020204" pitchFamily="34" charset="0"/>
              <a:buChar char="•"/>
              <a:defRPr sz="1351"/>
            </a:lvl1pPr>
            <a:lvl2pPr marL="472525" indent="-214244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lang="en-US" sz="12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29616" indent="-214244">
              <a:lnSpc>
                <a:spcPct val="90000"/>
              </a:lnSpc>
              <a:buFont typeface="Century Gothic" panose="020B0502020202020204" pitchFamily="34" charset="0"/>
              <a:buChar char="•"/>
              <a:defRPr lang="en-US" sz="1051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858162" indent="-129736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900"/>
            </a:lvl4pPr>
            <a:lvl5pPr marL="1111682" indent="-166634">
              <a:lnSpc>
                <a:spcPct val="90000"/>
              </a:lnSpc>
              <a:defRPr lang="en-US" sz="105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1CB721-FBCB-4DC7-9C2A-15C90E984F90}"/>
              </a:ext>
            </a:extLst>
          </p:cNvPr>
          <p:cNvSpPr/>
          <p:nvPr userDrawn="1"/>
        </p:nvSpPr>
        <p:spPr>
          <a:xfrm>
            <a:off x="2169334" y="320047"/>
            <a:ext cx="10019493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82" tIns="34282" rIns="34282" bIns="342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FDFB4D2-95C3-44FB-85E0-FB87B96D0DC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69332" y="405257"/>
            <a:ext cx="9933905" cy="341632"/>
          </a:xfrm>
        </p:spPr>
        <p:txBody>
          <a:bodyPr anchor="ctr"/>
          <a:lstStyle>
            <a:lvl1pPr>
              <a:lnSpc>
                <a:spcPct val="90000"/>
              </a:lnSpc>
              <a:defRPr sz="1799" b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0E070A-FF02-490F-91F7-767E82133AD8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7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29736">
              <a:lnSpc>
                <a:spcPct val="90000"/>
              </a:lnSpc>
              <a:tabLst>
                <a:tab pos="172585" algn="l"/>
              </a:tabLst>
              <a:defRPr/>
            </a:pPr>
            <a:fld id="{040BB257-551A-4736-B50F-DCF1BA034C06}" type="slidenum">
              <a:rPr lang="en-US" sz="675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29736">
                <a:lnSpc>
                  <a:spcPct val="90000"/>
                </a:lnSpc>
                <a:tabLst>
                  <a:tab pos="172585" algn="l"/>
                </a:tabLst>
                <a:defRPr/>
              </a:pPr>
              <a:t>‹#›</a:t>
            </a:fld>
            <a:endParaRPr lang="en-US" sz="675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757D323C-D2DD-42C4-81D6-6224EE035EE4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9310076" y="969264"/>
            <a:ext cx="2878753" cy="457200"/>
          </a:xfrm>
          <a:noFill/>
          <a:ln w="12700">
            <a:noFill/>
          </a:ln>
        </p:spPr>
        <p:txBody>
          <a:bodyPr lIns="91440" tIns="45720" rIns="91440" bIns="45720" anchor="ctr"/>
          <a:lstStyle>
            <a:lvl1pPr marL="0" indent="0">
              <a:lnSpc>
                <a:spcPct val="90000"/>
              </a:lnSpc>
              <a:buNone/>
              <a:defRPr sz="1500" b="0">
                <a:solidFill>
                  <a:schemeClr val="bg1"/>
                </a:solidFill>
              </a:defRPr>
            </a:lvl1pPr>
            <a:lvl2pPr marL="342788" indent="0">
              <a:buNone/>
              <a:defRPr sz="1500" b="1"/>
            </a:lvl2pPr>
            <a:lvl3pPr marL="685577" indent="0">
              <a:buNone/>
              <a:defRPr sz="1351" b="1"/>
            </a:lvl3pPr>
            <a:lvl4pPr marL="1028365" indent="0">
              <a:buNone/>
              <a:defRPr sz="1200" b="1"/>
            </a:lvl4pPr>
            <a:lvl5pPr marL="1371155" indent="0">
              <a:buNone/>
              <a:defRPr sz="1200" b="1"/>
            </a:lvl5pPr>
            <a:lvl6pPr marL="1713943" indent="0">
              <a:buNone/>
              <a:defRPr sz="1200" b="1"/>
            </a:lvl6pPr>
            <a:lvl7pPr marL="2056732" indent="0">
              <a:buNone/>
              <a:defRPr sz="1200" b="1"/>
            </a:lvl7pPr>
            <a:lvl8pPr marL="2399520" indent="0">
              <a:buNone/>
              <a:defRPr sz="1200" b="1"/>
            </a:lvl8pPr>
            <a:lvl9pPr marL="274230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Content Placeholder 5">
            <a:extLst>
              <a:ext uri="{FF2B5EF4-FFF2-40B4-BE49-F238E27FC236}">
                <a16:creationId xmlns:a16="http://schemas.microsoft.com/office/drawing/2014/main" id="{6D6262AB-5413-4C3B-B769-39B07A6E5626}"/>
              </a:ext>
            </a:extLst>
          </p:cNvPr>
          <p:cNvSpPr>
            <a:spLocks noGrp="1"/>
          </p:cNvSpPr>
          <p:nvPr userDrawn="1">
            <p:ph sz="quarter" idx="13"/>
          </p:nvPr>
        </p:nvSpPr>
        <p:spPr>
          <a:xfrm>
            <a:off x="9329509" y="1517904"/>
            <a:ext cx="2843043" cy="5010912"/>
          </a:xfrm>
          <a:ln w="12700">
            <a:noFill/>
          </a:ln>
        </p:spPr>
        <p:txBody>
          <a:bodyPr tIns="45720" bIns="91440"/>
          <a:lstStyle>
            <a:lvl1pPr marL="170205" indent="-170205">
              <a:lnSpc>
                <a:spcPct val="90000"/>
              </a:lnSpc>
              <a:buFont typeface="Century Gothic" panose="020B0502020202020204" pitchFamily="34" charset="0"/>
              <a:buChar char="•"/>
              <a:defRPr sz="1351"/>
            </a:lvl1pPr>
            <a:lvl2pPr marL="472525" indent="-214244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lang="en-US" sz="1200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729616" indent="-214244">
              <a:lnSpc>
                <a:spcPct val="90000"/>
              </a:lnSpc>
              <a:buFont typeface="Century Gothic" panose="020B0502020202020204" pitchFamily="34" charset="0"/>
              <a:buChar char="•"/>
              <a:defRPr lang="en-US" sz="1051" kern="1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858162" indent="-129736">
              <a:lnSpc>
                <a:spcPct val="90000"/>
              </a:lnSpc>
              <a:buSzPct val="90000"/>
              <a:buFont typeface="Century Gothic" panose="020B0502020202020204" pitchFamily="34" charset="0"/>
              <a:buChar char="–"/>
              <a:defRPr sz="900"/>
            </a:lvl4pPr>
            <a:lvl5pPr marL="1111682" indent="-166634">
              <a:lnSpc>
                <a:spcPct val="90000"/>
              </a:lnSpc>
              <a:defRPr lang="en-US" sz="105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787BB4B-352F-40F3-92C4-449A98607320}"/>
              </a:ext>
            </a:extLst>
          </p:cNvPr>
          <p:cNvSpPr/>
          <p:nvPr userDrawn="1"/>
        </p:nvSpPr>
        <p:spPr>
          <a:xfrm>
            <a:off x="0" y="320047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FF4C16E-1143-4307-BA5B-3A22A63363EC}"/>
              </a:ext>
            </a:extLst>
          </p:cNvPr>
          <p:cNvSpPr/>
          <p:nvPr userDrawn="1"/>
        </p:nvSpPr>
        <p:spPr>
          <a:xfrm>
            <a:off x="274249" y="320047"/>
            <a:ext cx="1757222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A45BF44-A7D3-46D8-9427-D88674E3E7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6" y="444484"/>
            <a:ext cx="1468347" cy="2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60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626" r="6047" b="8563"/>
          <a:stretch/>
        </p:blipFill>
        <p:spPr>
          <a:xfrm>
            <a:off x="8318500" y="65"/>
            <a:ext cx="3870325" cy="62706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-63496" y="27007"/>
            <a:ext cx="4322618" cy="42263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506" y="320040"/>
            <a:ext cx="3803952" cy="877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Freeform 13"/>
          <p:cNvSpPr>
            <a:spLocks/>
          </p:cNvSpPr>
          <p:nvPr userDrawn="1"/>
        </p:nvSpPr>
        <p:spPr bwMode="auto">
          <a:xfrm>
            <a:off x="7551511" y="0"/>
            <a:ext cx="1236663" cy="6858000"/>
          </a:xfrm>
          <a:custGeom>
            <a:avLst/>
            <a:gdLst>
              <a:gd name="T0" fmla="*/ 221 w 402"/>
              <a:gd name="T1" fmla="*/ 2166 h 2166"/>
              <a:gd name="T2" fmla="*/ 240 w 402"/>
              <a:gd name="T3" fmla="*/ 2166 h 2166"/>
              <a:gd name="T4" fmla="*/ 90 w 402"/>
              <a:gd name="T5" fmla="*/ 0 h 2166"/>
              <a:gd name="T6" fmla="*/ 0 w 402"/>
              <a:gd name="T7" fmla="*/ 0 h 2166"/>
              <a:gd name="T8" fmla="*/ 221 w 402"/>
              <a:gd name="T9" fmla="*/ 2166 h 2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2" h="2166">
                <a:moveTo>
                  <a:pt x="221" y="2166"/>
                </a:moveTo>
                <a:cubicBezTo>
                  <a:pt x="240" y="2166"/>
                  <a:pt x="240" y="2166"/>
                  <a:pt x="240" y="2166"/>
                </a:cubicBezTo>
                <a:cubicBezTo>
                  <a:pt x="240" y="2166"/>
                  <a:pt x="402" y="989"/>
                  <a:pt x="9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346" y="767"/>
                  <a:pt x="221" y="216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25400" algn="l" rotWithShape="0">
              <a:schemeClr val="tx2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9588" y="6313428"/>
            <a:ext cx="1329900" cy="32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1090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288" y="320040"/>
            <a:ext cx="11422261" cy="5016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3" y="1508760"/>
            <a:ext cx="11369809" cy="404777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82280" indent="-222183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DF2496-52CA-4272-A578-C99E321B468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073275" y="6569075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6644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504" y="320040"/>
            <a:ext cx="11501908" cy="4847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867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7" y="274321"/>
            <a:ext cx="11422261" cy="501548"/>
          </a:xfrm>
        </p:spPr>
        <p:txBody>
          <a:bodyPr/>
          <a:lstStyle>
            <a:lvl1pPr>
              <a:lnSpc>
                <a:spcPct val="95000"/>
              </a:lnSpc>
              <a:defRPr sz="27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941" y="1371602"/>
            <a:ext cx="11369809" cy="4247957"/>
          </a:xfrm>
        </p:spPr>
        <p:txBody>
          <a:bodyPr/>
          <a:lstStyle>
            <a:lvl1pPr>
              <a:lnSpc>
                <a:spcPct val="95000"/>
              </a:lnSpc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1pPr>
            <a:lvl2pPr>
              <a:lnSpc>
                <a:spcPct val="95000"/>
              </a:lnSpc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2pPr>
            <a:lvl3pPr>
              <a:lnSpc>
                <a:spcPct val="95000"/>
              </a:lnSpc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3pPr>
            <a:lvl4pPr>
              <a:buClr>
                <a:schemeClr val="tx1"/>
              </a:buClr>
              <a:defRPr>
                <a:latin typeface="+mn-lt"/>
                <a:cs typeface="Arial" panose="020B0604020202020204" pitchFamily="34" charset="0"/>
              </a:defRPr>
            </a:lvl4pPr>
            <a:lvl5pPr marL="1482280" indent="-222183">
              <a:buClr>
                <a:schemeClr val="tx1"/>
              </a:buClr>
              <a:buFont typeface="Arial" panose="020B0604020202020204" pitchFamily="34" charset="0"/>
              <a:buChar char="•"/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03677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6" y="274321"/>
            <a:ext cx="11501908" cy="501548"/>
          </a:xfrm>
        </p:spPr>
        <p:txBody>
          <a:bodyPr/>
          <a:lstStyle>
            <a:lvl1pPr>
              <a:lnSpc>
                <a:spcPct val="95000"/>
              </a:lnSpc>
              <a:defRPr sz="2799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9656" y="1444753"/>
            <a:ext cx="5506398" cy="4194420"/>
          </a:xfrm>
        </p:spPr>
        <p:txBody>
          <a:bodyPr/>
          <a:lstStyle>
            <a:lvl1pPr>
              <a:lnSpc>
                <a:spcPct val="95000"/>
              </a:lnSpc>
              <a:buClr>
                <a:schemeClr val="tx1"/>
              </a:buClr>
              <a:defRPr sz="1999">
                <a:latin typeface="+mn-lt"/>
              </a:defRPr>
            </a:lvl1pPr>
            <a:lvl2pPr>
              <a:lnSpc>
                <a:spcPct val="95000"/>
              </a:lnSpc>
              <a:buClr>
                <a:schemeClr val="tx1"/>
              </a:buClr>
              <a:defRPr sz="1799">
                <a:latin typeface="+mn-lt"/>
              </a:defRPr>
            </a:lvl2pPr>
            <a:lvl3pPr>
              <a:lnSpc>
                <a:spcPct val="95000"/>
              </a:lnSpc>
              <a:buClr>
                <a:schemeClr val="tx1"/>
              </a:buClr>
              <a:defRPr sz="1600">
                <a:latin typeface="+mn-lt"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 sz="1400">
                <a:latin typeface="+mn-lt"/>
              </a:defRPr>
            </a:lvl4pPr>
            <a:lvl5pPr marL="1482280" indent="-222183">
              <a:lnSpc>
                <a:spcPct val="95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5" y="1444753"/>
            <a:ext cx="5503254" cy="4194420"/>
          </a:xfrm>
        </p:spPr>
        <p:txBody>
          <a:bodyPr/>
          <a:lstStyle>
            <a:lvl1pPr>
              <a:lnSpc>
                <a:spcPct val="95000"/>
              </a:lnSpc>
              <a:buClr>
                <a:schemeClr val="tx1"/>
              </a:buClr>
              <a:defRPr sz="1999">
                <a:latin typeface="+mn-lt"/>
              </a:defRPr>
            </a:lvl1pPr>
            <a:lvl2pPr>
              <a:lnSpc>
                <a:spcPct val="95000"/>
              </a:lnSpc>
              <a:buClr>
                <a:schemeClr val="tx1"/>
              </a:buClr>
              <a:defRPr sz="1799">
                <a:latin typeface="+mn-lt"/>
              </a:defRPr>
            </a:lvl2pPr>
            <a:lvl3pPr>
              <a:lnSpc>
                <a:spcPct val="95000"/>
              </a:lnSpc>
              <a:buClr>
                <a:schemeClr val="tx1"/>
              </a:buClr>
              <a:defRPr sz="1600">
                <a:latin typeface="+mn-lt"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 sz="1400">
                <a:latin typeface="+mn-lt"/>
              </a:defRPr>
            </a:lvl4pPr>
            <a:lvl5pPr marL="1482280" indent="-222183">
              <a:lnSpc>
                <a:spcPct val="95000"/>
              </a:lnSpc>
              <a:buClr>
                <a:schemeClr val="tx1"/>
              </a:buClr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7346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6" y="274321"/>
            <a:ext cx="11422261" cy="535531"/>
          </a:xfrm>
        </p:spPr>
        <p:txBody>
          <a:bodyPr/>
          <a:lstStyle>
            <a:lvl1pPr>
              <a:lnSpc>
                <a:spcPct val="90000"/>
              </a:lnSpc>
              <a:defRPr sz="3199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034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A5D040-4FD6-4BA1-AC81-B5CFF26CC6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250" y="1074421"/>
            <a:ext cx="11331630" cy="4233245"/>
          </a:xfrm>
          <a:prstGeom prst="rect">
            <a:avLst/>
          </a:prstGeom>
        </p:spPr>
      </p:pic>
      <p:sp>
        <p:nvSpPr>
          <p:cNvPr id="15" name="Freeform 7">
            <a:extLst>
              <a:ext uri="{FF2B5EF4-FFF2-40B4-BE49-F238E27FC236}">
                <a16:creationId xmlns:a16="http://schemas.microsoft.com/office/drawing/2014/main" id="{454A96CC-B6D3-471D-892D-1DBFEFBD0D12}"/>
              </a:ext>
            </a:extLst>
          </p:cNvPr>
          <p:cNvSpPr>
            <a:spLocks/>
          </p:cNvSpPr>
          <p:nvPr userDrawn="1"/>
        </p:nvSpPr>
        <p:spPr bwMode="auto">
          <a:xfrm>
            <a:off x="6094412" y="0"/>
            <a:ext cx="6094413" cy="6858000"/>
          </a:xfrm>
          <a:custGeom>
            <a:avLst/>
            <a:gdLst>
              <a:gd name="T0" fmla="*/ 3049 w 3388"/>
              <a:gd name="T1" fmla="*/ 0 h 3815"/>
              <a:gd name="T2" fmla="*/ 3049 w 3388"/>
              <a:gd name="T3" fmla="*/ 2951 h 3815"/>
              <a:gd name="T4" fmla="*/ 0 w 3388"/>
              <a:gd name="T5" fmla="*/ 2951 h 3815"/>
              <a:gd name="T6" fmla="*/ 0 w 3388"/>
              <a:gd name="T7" fmla="*/ 3815 h 3815"/>
              <a:gd name="T8" fmla="*/ 3388 w 3388"/>
              <a:gd name="T9" fmla="*/ 3815 h 3815"/>
              <a:gd name="T10" fmla="*/ 3388 w 3388"/>
              <a:gd name="T11" fmla="*/ 2969 h 3815"/>
              <a:gd name="T12" fmla="*/ 3388 w 3388"/>
              <a:gd name="T13" fmla="*/ 2951 h 3815"/>
              <a:gd name="T14" fmla="*/ 3388 w 3388"/>
              <a:gd name="T15" fmla="*/ 0 h 3815"/>
              <a:gd name="T16" fmla="*/ 3049 w 3388"/>
              <a:gd name="T17" fmla="*/ 0 h 3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88" h="3815">
                <a:moveTo>
                  <a:pt x="3049" y="0"/>
                </a:moveTo>
                <a:lnTo>
                  <a:pt x="3049" y="2951"/>
                </a:lnTo>
                <a:lnTo>
                  <a:pt x="0" y="2951"/>
                </a:lnTo>
                <a:lnTo>
                  <a:pt x="0" y="3815"/>
                </a:lnTo>
                <a:lnTo>
                  <a:pt x="3388" y="3815"/>
                </a:lnTo>
                <a:lnTo>
                  <a:pt x="3388" y="2969"/>
                </a:lnTo>
                <a:lnTo>
                  <a:pt x="3388" y="2951"/>
                </a:lnTo>
                <a:lnTo>
                  <a:pt x="3388" y="0"/>
                </a:lnTo>
                <a:lnTo>
                  <a:pt x="3049" y="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latin typeface="+mn-lt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0494F7A-66DD-4829-9AF4-30A3A0F241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1989" y="5392851"/>
            <a:ext cx="1644348" cy="4026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337BA4A-B024-42C0-AEE3-721B228F8259}"/>
              </a:ext>
            </a:extLst>
          </p:cNvPr>
          <p:cNvSpPr/>
          <p:nvPr userDrawn="1"/>
        </p:nvSpPr>
        <p:spPr>
          <a:xfrm>
            <a:off x="0" y="320041"/>
            <a:ext cx="274249" cy="51090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9E6EA7-E7F1-42F0-95B8-1B1A5A465AF6}"/>
              </a:ext>
            </a:extLst>
          </p:cNvPr>
          <p:cNvSpPr/>
          <p:nvPr userDrawn="1"/>
        </p:nvSpPr>
        <p:spPr>
          <a:xfrm>
            <a:off x="274249" y="320041"/>
            <a:ext cx="1412305" cy="51090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67091" y="5343836"/>
            <a:ext cx="5383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ORNL is managed by UT-Battelle, LLC for the US Department of Energy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428624" y="1388963"/>
            <a:ext cx="8675934" cy="978729"/>
          </a:xfrm>
        </p:spPr>
        <p:txBody>
          <a:bodyPr/>
          <a:lstStyle>
            <a:lvl1pPr algn="l">
              <a:defRPr sz="3199" b="0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447365" y="3013455"/>
            <a:ext cx="5439097" cy="2028101"/>
          </a:xfrm>
        </p:spPr>
        <p:txBody>
          <a:bodyPr/>
          <a:lstStyle>
            <a:lvl1pPr marL="0" indent="0" algn="l">
              <a:buNone/>
              <a:defRPr sz="1999" baseline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5E99884-2636-4794-A093-0F9256951E0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021" y="456244"/>
            <a:ext cx="1087853" cy="26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12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image" Target="../media/image15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-63496" y="27007"/>
            <a:ext cx="4322618" cy="42263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275" y="-807261"/>
            <a:ext cx="10220258" cy="7665194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4121" y="320040"/>
            <a:ext cx="11375136" cy="510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7472" y="1508760"/>
            <a:ext cx="11520519" cy="40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 flipH="1">
            <a:off x="76587" y="6513051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56"/>
          <p:cNvSpPr txBox="1">
            <a:spLocks noChangeArrowheads="1"/>
          </p:cNvSpPr>
          <p:nvPr/>
        </p:nvSpPr>
        <p:spPr>
          <a:xfrm>
            <a:off x="366563" y="6477000"/>
            <a:ext cx="3859795" cy="182562"/>
          </a:xfrm>
          <a:prstGeom prst="rect">
            <a:avLst/>
          </a:prstGeom>
          <a:ln/>
        </p:spPr>
        <p:txBody>
          <a:bodyPr anchor="ctr"/>
          <a:lstStyle/>
          <a:p>
            <a:pPr algn="l"/>
            <a:endParaRPr lang="en-US" sz="1000" dirty="0">
              <a:solidFill>
                <a:srgbClr val="BFBFB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9588" y="6313428"/>
            <a:ext cx="1329900" cy="320040"/>
          </a:xfrm>
          <a:prstGeom prst="rect">
            <a:avLst/>
          </a:prstGeom>
        </p:spPr>
      </p:pic>
      <p:sp>
        <p:nvSpPr>
          <p:cNvPr id="12" name="Rectangle 256"/>
          <p:cNvSpPr txBox="1">
            <a:spLocks noChangeArrowheads="1"/>
          </p:cNvSpPr>
          <p:nvPr userDrawn="1"/>
        </p:nvSpPr>
        <p:spPr>
          <a:xfrm>
            <a:off x="376211" y="6510173"/>
            <a:ext cx="9516589" cy="182562"/>
          </a:xfrm>
          <a:prstGeom prst="rect">
            <a:avLst/>
          </a:prstGeom>
          <a:ln/>
        </p:spPr>
        <p:txBody>
          <a:bodyPr anchor="ctr"/>
          <a:lstStyle/>
          <a:p>
            <a:pPr algn="l"/>
            <a:r>
              <a:rPr lang="en-US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Radioactive Isotopes for Fundamental Physics – August 25, 2026					</a:t>
            </a:r>
            <a:endParaRPr lang="en-US" sz="1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848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37" r:id="rId2"/>
    <p:sldLayoutId id="2147483939" r:id="rId3"/>
    <p:sldLayoutId id="2147483940" r:id="rId4"/>
    <p:sldLayoutId id="2147483941" r:id="rId5"/>
    <p:sldLayoutId id="2147483981" r:id="rId6"/>
    <p:sldLayoutId id="2147483982" r:id="rId7"/>
    <p:sldLayoutId id="2147483984" r:id="rId8"/>
  </p:sldLayoutIdLst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C3A"/>
          </a:solidFill>
          <a:latin typeface="Arial Black" pitchFamily="34" charset="0"/>
        </a:defRPr>
      </a:lvl9pPr>
    </p:titleStyle>
    <p:bodyStyle>
      <a:lvl1pPr marL="230188" indent="-230188" algn="l" rtl="0" eaLnBrk="1" fontAlgn="base" hangingPunct="1">
        <a:lnSpc>
          <a:spcPct val="90000"/>
        </a:lnSpc>
        <a:spcBef>
          <a:spcPts val="1400"/>
        </a:spcBef>
        <a:spcAft>
          <a:spcPct val="0"/>
        </a:spcAft>
        <a:buClr>
          <a:schemeClr val="tx2"/>
        </a:buClr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79400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2"/>
        </a:buClr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3018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44588" indent="-173038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2"/>
        </a:buClr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82725" indent="-22225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29656" y="274321"/>
            <a:ext cx="11427023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1496" y="1650030"/>
            <a:ext cx="11416494" cy="40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 flipH="1">
            <a:off x="-4389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6">
              <a:lnSpc>
                <a:spcPct val="90000"/>
              </a:lnSpc>
              <a:tabLst>
                <a:tab pos="230119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6">
                <a:lnSpc>
                  <a:spcPct val="90000"/>
                </a:lnSpc>
                <a:tabLst>
                  <a:tab pos="230119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3B0D07-6BED-A646-84B4-4749F06D6579}"/>
              </a:ext>
            </a:extLst>
          </p:cNvPr>
          <p:cNvSpPr/>
          <p:nvPr userDrawn="1"/>
        </p:nvSpPr>
        <p:spPr>
          <a:xfrm>
            <a:off x="0" y="320041"/>
            <a:ext cx="274249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832D77F-AA48-5846-ACCE-C0EB6A92350A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9" y="6616607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6">
              <a:lnSpc>
                <a:spcPct val="90000"/>
              </a:lnSpc>
              <a:tabLst>
                <a:tab pos="230119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6">
                <a:lnSpc>
                  <a:spcPct val="90000"/>
                </a:lnSpc>
                <a:tabLst>
                  <a:tab pos="230119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AC3F58-DA01-43AC-9BFD-B0FCF242EE72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021" y="6477000"/>
            <a:ext cx="1087853" cy="261860"/>
          </a:xfrm>
          <a:prstGeom prst="rect">
            <a:avLst/>
          </a:prstGeom>
        </p:spPr>
      </p:pic>
      <p:sp>
        <p:nvSpPr>
          <p:cNvPr id="10" name="Rectangle 256">
            <a:extLst>
              <a:ext uri="{FF2B5EF4-FFF2-40B4-BE49-F238E27FC236}">
                <a16:creationId xmlns:a16="http://schemas.microsoft.com/office/drawing/2014/main" id="{323F2AC7-81B7-4181-8965-07F2D3F8B684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6399133" y="6583680"/>
            <a:ext cx="5468857" cy="19485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rgbClr val="BFBFBF"/>
                </a:solidFill>
                <a:latin typeface="+mn-lt"/>
                <a:cs typeface="Arial" pitchFamily="34" charset="0"/>
              </a:rPr>
              <a:t> ORNL Isotope Program,  Radioisotope Portfolio Virtual Site Visit, December 16, 2020</a:t>
            </a:r>
          </a:p>
        </p:txBody>
      </p:sp>
    </p:spTree>
    <p:extLst>
      <p:ext uri="{BB962C8B-B14F-4D97-AF65-F5344CB8AC3E}">
        <p14:creationId xmlns:p14="http://schemas.microsoft.com/office/powerpoint/2010/main" val="2931746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  <p:sldLayoutId id="2147483959" r:id="rId13"/>
    <p:sldLayoutId id="2147483960" r:id="rId14"/>
    <p:sldLayoutId id="2147483961" r:id="rId15"/>
    <p:sldLayoutId id="2147483962" r:id="rId16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199" b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5pPr>
      <a:lvl6pPr marL="457063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6pPr>
      <a:lvl7pPr marL="914126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7pPr>
      <a:lvl8pPr marL="1371189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8pPr>
      <a:lvl9pPr marL="1828251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9pPr>
    </p:titleStyle>
    <p:bodyStyle>
      <a:lvl1pPr marL="287252" indent="-287252" algn="l" rtl="0" eaLnBrk="1" fontAlgn="base" hangingPunct="1">
        <a:lnSpc>
          <a:spcPct val="90000"/>
        </a:lnSpc>
        <a:spcBef>
          <a:spcPts val="1400"/>
        </a:spcBef>
        <a:spcAft>
          <a:spcPct val="0"/>
        </a:spcAft>
        <a:buClr>
          <a:schemeClr val="tx1"/>
        </a:buClr>
        <a:buSzPct val="90000"/>
        <a:buFont typeface="Century Gothic" panose="020B0502020202020204" pitchFamily="34" charset="0"/>
        <a:buChar char="•"/>
        <a:defRPr sz="2799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8768" indent="-285664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SzPct val="90000"/>
        <a:buFont typeface="Century Gothic" panose="020B0502020202020204" pitchFamily="34" charset="0"/>
        <a:buChar char="–"/>
        <a:defRPr sz="2399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029979" indent="-285664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SzPct val="90000"/>
        <a:buFont typeface="Century Gothic" panose="020B0502020202020204" pitchFamily="34" charset="0"/>
        <a:buChar char="•"/>
        <a:defRPr sz="1999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144245" indent="-172986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Font typeface="Arial" charset="0"/>
        <a:buChar char="–"/>
        <a:defRPr sz="1799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482280" indent="-222183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tx1"/>
        </a:buClr>
        <a:buFont typeface="Arial" charset="0"/>
        <a:buChar char="»"/>
        <a:defRPr sz="1799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3846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35898EA-8E71-4515-853F-1387A5882EE5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96" y="6474106"/>
            <a:ext cx="1468347" cy="265176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29658" y="274321"/>
            <a:ext cx="11375136" cy="50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1497" y="1371600"/>
            <a:ext cx="11416494" cy="430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 flipH="1">
            <a:off x="-4387" y="6626132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2">
              <a:lnSpc>
                <a:spcPct val="90000"/>
              </a:lnSpc>
              <a:tabLst>
                <a:tab pos="230113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2">
                <a:lnSpc>
                  <a:spcPct val="90000"/>
                </a:lnSpc>
                <a:tabLst>
                  <a:tab pos="230113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3B0D07-6BED-A646-84B4-4749F06D6579}"/>
              </a:ext>
            </a:extLst>
          </p:cNvPr>
          <p:cNvSpPr/>
          <p:nvPr userDrawn="1"/>
        </p:nvSpPr>
        <p:spPr>
          <a:xfrm>
            <a:off x="0" y="320042"/>
            <a:ext cx="274249" cy="653795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08" tIns="45708" rIns="45708" bIns="457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832D77F-AA48-5846-ACCE-C0EB6A92350A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-4387" y="6616607"/>
            <a:ext cx="28032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2982">
              <a:lnSpc>
                <a:spcPct val="90000"/>
              </a:lnSpc>
              <a:tabLst>
                <a:tab pos="230113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pPr algn="ctr" defTabSz="172982">
                <a:lnSpc>
                  <a:spcPct val="90000"/>
                </a:lnSpc>
                <a:tabLst>
                  <a:tab pos="230113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" name="Rectangle 256">
            <a:extLst>
              <a:ext uri="{FF2B5EF4-FFF2-40B4-BE49-F238E27FC236}">
                <a16:creationId xmlns:a16="http://schemas.microsoft.com/office/drawing/2014/main" id="{4C89F170-E44E-425F-916D-A6CE75BAD713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6834860" y="6583680"/>
            <a:ext cx="5146392" cy="182562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100" dirty="0">
                <a:solidFill>
                  <a:srgbClr val="BFBFBF"/>
                </a:solidFill>
                <a:latin typeface="+mn-lt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6270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  <p:sldLayoutId id="2147483976" r:id="rId12"/>
    <p:sldLayoutId id="2147483977" r:id="rId13"/>
    <p:sldLayoutId id="2147483978" r:id="rId14"/>
    <p:sldLayoutId id="2147483979" r:id="rId15"/>
    <p:sldLayoutId id="2147483980" r:id="rId16"/>
  </p:sldLayoutIdLst>
  <p:hf sldNum="0" hdr="0" dt="0"/>
  <p:txStyles>
    <p:titleStyle>
      <a:lvl1pPr algn="l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2799" b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5pPr>
      <a:lvl6pPr marL="457052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6pPr>
      <a:lvl7pPr marL="914103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7pPr>
      <a:lvl8pPr marL="137115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8pPr>
      <a:lvl9pPr marL="182820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999">
          <a:solidFill>
            <a:srgbClr val="006C3A"/>
          </a:solidFill>
          <a:latin typeface="Arial Black" pitchFamily="34" charset="0"/>
        </a:defRPr>
      </a:lvl9pPr>
    </p:titleStyle>
    <p:bodyStyle>
      <a:lvl1pPr marL="230113" indent="-230113" algn="l" rtl="0" eaLnBrk="1" fontAlgn="base" hangingPunct="1">
        <a:lnSpc>
          <a:spcPct val="95000"/>
        </a:lnSpc>
        <a:spcBef>
          <a:spcPts val="1400"/>
        </a:spcBef>
        <a:spcAft>
          <a:spcPct val="0"/>
        </a:spcAft>
        <a:buClr>
          <a:schemeClr val="tx1"/>
        </a:buClr>
        <a:buFont typeface="Arial" charset="0"/>
        <a:buChar char="•"/>
        <a:defRPr sz="2399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25271" indent="-279309" algn="l" rtl="0" eaLnBrk="1" fontAlgn="base" hangingPunct="1">
        <a:lnSpc>
          <a:spcPct val="95000"/>
        </a:lnSpc>
        <a:spcBef>
          <a:spcPts val="800"/>
        </a:spcBef>
        <a:spcAft>
          <a:spcPct val="0"/>
        </a:spcAft>
        <a:buClr>
          <a:schemeClr val="tx1"/>
        </a:buClr>
        <a:buFont typeface="Arial" charset="0"/>
        <a:buChar char="–"/>
        <a:defRPr sz="1999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914103" indent="-230113" algn="l" rtl="0" eaLnBrk="1" fontAlgn="base" hangingPunct="1">
        <a:lnSpc>
          <a:spcPct val="95000"/>
        </a:lnSpc>
        <a:spcBef>
          <a:spcPts val="800"/>
        </a:spcBef>
        <a:spcAft>
          <a:spcPct val="0"/>
        </a:spcAft>
        <a:buClr>
          <a:schemeClr val="tx1"/>
        </a:buClr>
        <a:buFont typeface="Arial" charset="0"/>
        <a:buChar char="•"/>
        <a:defRPr sz="1799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144216" indent="-172982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Font typeface="Arial" charset="0"/>
        <a:buChar char="–"/>
        <a:defRPr sz="16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482243" indent="-222178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tx1"/>
        </a:buClr>
        <a:buFont typeface="Arial" charset="0"/>
        <a:buChar char="»"/>
        <a:defRPr sz="16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3783" indent="-228525" algn="l" defTabSz="914103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834" indent="-228525" algn="l" defTabSz="914103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885" indent="-228525" algn="l" defTabSz="914103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7" indent="-228525" algn="l" defTabSz="914103" rtl="0" eaLnBrk="1" latinLnBrk="0" hangingPunct="1">
        <a:spcBef>
          <a:spcPct val="20000"/>
        </a:spcBef>
        <a:buFont typeface="Arial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2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5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5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2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2.jp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s.rsc.org/en/content/articlelanding/2022/cc/d2cc03156f" TargetMode="External"/><Relationship Id="rId2" Type="http://schemas.openxmlformats.org/officeDocument/2006/relationships/hyperlink" Target="https://www.osti.gov/biblio/231130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902" y="605663"/>
            <a:ext cx="6701097" cy="929485"/>
          </a:xfrm>
        </p:spPr>
        <p:txBody>
          <a:bodyPr/>
          <a:lstStyle/>
          <a:p>
            <a:r>
              <a:rPr lang="en-US" baseline="30000" dirty="0"/>
              <a:t>226</a:t>
            </a:r>
            <a:r>
              <a:rPr lang="en-US" dirty="0"/>
              <a:t>Ra for the production of </a:t>
            </a:r>
            <a:r>
              <a:rPr lang="en-US" baseline="30000" dirty="0"/>
              <a:t>227</a:t>
            </a:r>
            <a:r>
              <a:rPr lang="en-US" dirty="0"/>
              <a:t>Ac, </a:t>
            </a:r>
            <a:r>
              <a:rPr lang="en-US" baseline="30000" dirty="0"/>
              <a:t>228</a:t>
            </a:r>
            <a:r>
              <a:rPr lang="en-US" dirty="0"/>
              <a:t>Th and useful decay daughters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91902" y="4415590"/>
            <a:ext cx="5485292" cy="864121"/>
          </a:xfrm>
        </p:spPr>
        <p:txBody>
          <a:bodyPr/>
          <a:lstStyle/>
          <a:p>
            <a:pPr defTabSz="914400">
              <a:defRPr/>
            </a:pPr>
            <a:r>
              <a:rPr lang="en-US" b="1" dirty="0"/>
              <a:t>Dan Stracener</a:t>
            </a:r>
          </a:p>
          <a:p>
            <a:pPr defTabSz="914400">
              <a:spcBef>
                <a:spcPts val="0"/>
              </a:spcBef>
              <a:defRPr/>
            </a:pPr>
            <a:r>
              <a:rPr lang="en-US" dirty="0"/>
              <a:t>Oak Ridge National Laboratory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291902" y="2553181"/>
            <a:ext cx="701554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2pPr>
            <a:lvl3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3pPr>
            <a:lvl4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4pPr>
            <a:lvl5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5pPr>
            <a:lvl6pPr marL="4572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6pPr>
            <a:lvl7pPr marL="9144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7pPr>
            <a:lvl8pPr marL="13716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8pPr>
            <a:lvl9pPr marL="1828800"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rgbClr val="006C3A"/>
                </a:solidFill>
                <a:latin typeface="Arial Black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dirty="0"/>
              <a:t>Workshop on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Radioactive Isotopes for Fundamental Physics</a:t>
            </a:r>
          </a:p>
          <a:p>
            <a:pPr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August 25 – 27,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68D76D-4DF4-1A2B-EDB1-1BFF8DAFAEF1}"/>
              </a:ext>
            </a:extLst>
          </p:cNvPr>
          <p:cNvSpPr txBox="1"/>
          <p:nvPr/>
        </p:nvSpPr>
        <p:spPr>
          <a:xfrm>
            <a:off x="291902" y="5444290"/>
            <a:ext cx="713178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b="0" i="0" dirty="0">
                <a:solidFill>
                  <a:srgbClr val="242424"/>
                </a:solidFill>
                <a:effectLst/>
                <a:latin typeface="+mn-lt"/>
              </a:rPr>
              <a:t>This work is supported by the Office of Isotope R&amp;D and Production in the U.S. Department of Energy.</a:t>
            </a: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5818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8AB63-D99D-254E-A65D-4F9677D26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2168"/>
            <a:ext cx="12188825" cy="501548"/>
          </a:xfrm>
        </p:spPr>
        <p:txBody>
          <a:bodyPr/>
          <a:lstStyle/>
          <a:p>
            <a:pPr algn="ctr"/>
            <a:r>
              <a:rPr lang="en-US" dirty="0"/>
              <a:t>Reducing environmental emissions with in-cell controls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C5789-2516-9A14-B81F-7B4844FAA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537" y="993437"/>
            <a:ext cx="5319686" cy="56661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Schematic of in-cell gas trapping apparatus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AEE930-4DEE-FA4B-CCC7-137A7F848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74" y="1817558"/>
            <a:ext cx="3011833" cy="3408229"/>
          </a:xfrm>
          <a:prstGeom prst="rect">
            <a:avLst/>
          </a:prstGeom>
        </p:spPr>
      </p:pic>
      <p:pic>
        <p:nvPicPr>
          <p:cNvPr id="6" name="Picture 5" descr="Diagram of a chemical process&#10;&#10;Description automatically generated">
            <a:extLst>
              <a:ext uri="{FF2B5EF4-FFF2-40B4-BE49-F238E27FC236}">
                <a16:creationId xmlns:a16="http://schemas.microsoft.com/office/drawing/2014/main" id="{D5A3133A-39F4-76FC-805F-FF5FF22E3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437" y="1632213"/>
            <a:ext cx="6021885" cy="3593574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0F35DC4-EA5C-F21E-2DD9-071A989DD8CD}"/>
              </a:ext>
            </a:extLst>
          </p:cNvPr>
          <p:cNvSpPr txBox="1">
            <a:spLocks/>
          </p:cNvSpPr>
          <p:nvPr/>
        </p:nvSpPr>
        <p:spPr bwMode="auto">
          <a:xfrm>
            <a:off x="269694" y="5476400"/>
            <a:ext cx="5638533" cy="77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30188" indent="-230188" algn="l" rtl="0" eaLnBrk="1" fontAlgn="base" hangingPunct="1">
              <a:lnSpc>
                <a:spcPct val="95000"/>
              </a:lnSpc>
              <a:spcBef>
                <a:spcPts val="14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25475" indent="-279400" algn="l" rtl="0" eaLnBrk="1" fontAlgn="base" hangingPunct="1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914400" indent="-230188" algn="l" rtl="0" eaLnBrk="1" fontAlgn="base" hangingPunct="1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144588" indent="-17303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482280" indent="-222183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Evaporation set-up in the hot cell with heat lamp and venturi collector that is connected to the HOG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F96144-AE22-01E5-A709-B69F0EF9D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0782" y="1086109"/>
            <a:ext cx="2548349" cy="48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94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6AE82-A958-4A2D-86C0-12BADC4B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04" y="320040"/>
            <a:ext cx="11501908" cy="510909"/>
          </a:xfrm>
        </p:spPr>
        <p:txBody>
          <a:bodyPr/>
          <a:lstStyle/>
          <a:p>
            <a:r>
              <a:rPr lang="en-US" dirty="0"/>
              <a:t>Storing </a:t>
            </a:r>
            <a:r>
              <a:rPr lang="en-US" baseline="30000" dirty="0"/>
              <a:t>226</a:t>
            </a:r>
            <a:r>
              <a:rPr lang="en-US" dirty="0"/>
              <a:t>Ra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B1070B-15C3-1EFB-C517-E0E2F56E6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1199" y="320040"/>
            <a:ext cx="5230975" cy="3791905"/>
          </a:xfrm>
          <a:prstGeom prst="rect">
            <a:avLst/>
          </a:prstGeom>
        </p:spPr>
      </p:pic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C025D18D-DF5F-5C4B-00EE-40E6CE48F3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5568" t="19302" r="21020" b="16863"/>
          <a:stretch/>
        </p:blipFill>
        <p:spPr>
          <a:xfrm rot="5400000">
            <a:off x="129926" y="3909623"/>
            <a:ext cx="2763584" cy="1802339"/>
          </a:xfrm>
          <a:prstGeom prst="rect">
            <a:avLst/>
          </a:prstGeom>
        </p:spPr>
      </p:pic>
      <p:pic>
        <p:nvPicPr>
          <p:cNvPr id="8" name="Picture 7" descr="A metal parts with a ruler&#10;&#10;Description automatically generated with medium confidence">
            <a:extLst>
              <a:ext uri="{FF2B5EF4-FFF2-40B4-BE49-F238E27FC236}">
                <a16:creationId xmlns:a16="http://schemas.microsoft.com/office/drawing/2014/main" id="{2BCB274F-F69D-1E16-5E6E-6250F8BD014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4" b="11459"/>
          <a:stretch/>
        </p:blipFill>
        <p:spPr>
          <a:xfrm>
            <a:off x="2666360" y="3429000"/>
            <a:ext cx="2751266" cy="2763585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937D8B2-5899-86E0-154D-9A25329F972A}"/>
              </a:ext>
            </a:extLst>
          </p:cNvPr>
          <p:cNvSpPr txBox="1">
            <a:spLocks/>
          </p:cNvSpPr>
          <p:nvPr/>
        </p:nvSpPr>
        <p:spPr bwMode="auto">
          <a:xfrm>
            <a:off x="186651" y="926492"/>
            <a:ext cx="6236134" cy="2366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30188" indent="-230188" algn="l" rtl="0" eaLnBrk="1" fontAlgn="base" hangingPunct="1">
              <a:lnSpc>
                <a:spcPct val="90000"/>
              </a:lnSpc>
              <a:spcBef>
                <a:spcPts val="14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5475" indent="-27940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-23018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4588" indent="-17303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82725" indent="-22225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000" dirty="0"/>
              <a:t>Purified </a:t>
            </a:r>
            <a:r>
              <a:rPr lang="en-US" sz="2000" baseline="30000" dirty="0"/>
              <a:t>226</a:t>
            </a:r>
            <a:r>
              <a:rPr lang="en-US" sz="2000" dirty="0"/>
              <a:t>Ra is stored in the hot cell in a low-molarity nitric acid solution in a borosilicate glass flask until needed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000" dirty="0"/>
              <a:t>For R&amp;D shipments, aliquots of this solution are dispensed into either glass vials or Zircaloy vials and evaporated to dryness as solid radium nitrate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92686DF-26DE-BBB4-A616-7257529232CA}"/>
              </a:ext>
            </a:extLst>
          </p:cNvPr>
          <p:cNvSpPr txBox="1">
            <a:spLocks/>
          </p:cNvSpPr>
          <p:nvPr/>
        </p:nvSpPr>
        <p:spPr bwMode="auto">
          <a:xfrm>
            <a:off x="7195095" y="4197557"/>
            <a:ext cx="4383181" cy="39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30188" indent="-230188" algn="l" rtl="0" eaLnBrk="1" fontAlgn="base" hangingPunct="1">
              <a:lnSpc>
                <a:spcPct val="90000"/>
              </a:lnSpc>
              <a:spcBef>
                <a:spcPts val="14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5475" indent="-27940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-23018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4588" indent="-17303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82725" indent="-22225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aseline="30000" dirty="0"/>
              <a:t>226</a:t>
            </a:r>
            <a:r>
              <a:rPr lang="en-US" sz="1800" dirty="0"/>
              <a:t>Ra dissolved in low-molarity nitric acid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5913E5B-74C9-4EB8-5C90-20578A7D91AA}"/>
              </a:ext>
            </a:extLst>
          </p:cNvPr>
          <p:cNvSpPr txBox="1">
            <a:spLocks/>
          </p:cNvSpPr>
          <p:nvPr/>
        </p:nvSpPr>
        <p:spPr bwMode="auto">
          <a:xfrm>
            <a:off x="5671098" y="4748881"/>
            <a:ext cx="5858042" cy="1613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30188" indent="-230188" algn="l" rtl="0" eaLnBrk="1" fontAlgn="base" hangingPunct="1">
              <a:lnSpc>
                <a:spcPct val="90000"/>
              </a:lnSpc>
              <a:spcBef>
                <a:spcPts val="14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5475" indent="-27940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-23018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4588" indent="-17303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82725" indent="-22225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000" dirty="0"/>
              <a:t>Prior to target fabrication, </a:t>
            </a:r>
            <a:r>
              <a:rPr lang="en-US" sz="2000" baseline="30000" dirty="0"/>
              <a:t>226</a:t>
            </a:r>
            <a:r>
              <a:rPr lang="en-US" sz="2000" dirty="0"/>
              <a:t>Ra is purified to a strict material specification, including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800" dirty="0"/>
              <a:t>&gt;99% </a:t>
            </a:r>
            <a:r>
              <a:rPr lang="en-US" sz="1800" dirty="0" err="1"/>
              <a:t>radionuclidic</a:t>
            </a:r>
            <a:r>
              <a:rPr lang="en-US" sz="1800" dirty="0"/>
              <a:t> purity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800" dirty="0"/>
              <a:t>limits on ‘cold’ element contamination</a:t>
            </a:r>
          </a:p>
        </p:txBody>
      </p:sp>
    </p:spTree>
    <p:extLst>
      <p:ext uri="{BB962C8B-B14F-4D97-AF65-F5344CB8AC3E}">
        <p14:creationId xmlns:p14="http://schemas.microsoft.com/office/powerpoint/2010/main" val="4037900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0355BA8-6FCD-E8EB-4E63-34290DA0792E}"/>
              </a:ext>
            </a:extLst>
          </p:cNvPr>
          <p:cNvGrpSpPr/>
          <p:nvPr/>
        </p:nvGrpSpPr>
        <p:grpSpPr>
          <a:xfrm>
            <a:off x="445437" y="787770"/>
            <a:ext cx="8803194" cy="5746261"/>
            <a:chOff x="445437" y="787770"/>
            <a:chExt cx="8803194" cy="57462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243724-6E96-A7EE-D7B0-6134ABE7112A}"/>
                </a:ext>
              </a:extLst>
            </p:cNvPr>
            <p:cNvSpPr txBox="1"/>
            <p:nvPr/>
          </p:nvSpPr>
          <p:spPr>
            <a:xfrm>
              <a:off x="445437" y="954017"/>
              <a:ext cx="412292" cy="5002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90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89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88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87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86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85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84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83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82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81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6728A7-08D7-67EC-E021-864B7ED7EA39}"/>
                </a:ext>
              </a:extLst>
            </p:cNvPr>
            <p:cNvSpPr txBox="1"/>
            <p:nvPr/>
          </p:nvSpPr>
          <p:spPr>
            <a:xfrm>
              <a:off x="1258944" y="6220099"/>
              <a:ext cx="7989687" cy="3139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600" dirty="0"/>
                <a:t>124          126          128           130          132          134          136           138           140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B3522A5-BD0C-20D2-8B28-F9B35EB81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729" y="787770"/>
              <a:ext cx="8367252" cy="5412566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1739EF3-255A-1E19-6E37-F82276D14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44" y="243176"/>
            <a:ext cx="11501908" cy="510909"/>
          </a:xfrm>
        </p:spPr>
        <p:txBody>
          <a:bodyPr/>
          <a:lstStyle/>
          <a:p>
            <a:r>
              <a:rPr lang="en-US" baseline="30000" dirty="0"/>
              <a:t>226</a:t>
            </a:r>
            <a:r>
              <a:rPr lang="en-US" dirty="0"/>
              <a:t>Ra decay chain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C14664-8742-321C-3D5A-147057BABCF8}"/>
              </a:ext>
            </a:extLst>
          </p:cNvPr>
          <p:cNvSpPr txBox="1"/>
          <p:nvPr/>
        </p:nvSpPr>
        <p:spPr>
          <a:xfrm>
            <a:off x="9326545" y="625037"/>
            <a:ext cx="2677336" cy="295157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aseline="30000" dirty="0"/>
              <a:t>226</a:t>
            </a:r>
            <a:r>
              <a:rPr lang="en-US" dirty="0"/>
              <a:t>Ra (T</a:t>
            </a:r>
            <a:r>
              <a:rPr lang="en-US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½</a:t>
            </a:r>
            <a:r>
              <a:rPr lang="en-US" dirty="0"/>
              <a:t> = 1600 y)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5 </a:t>
            </a:r>
            <a:r>
              <a:rPr lang="en-US" dirty="0">
                <a:latin typeface="Symbol" panose="05050102010706020507" pitchFamily="18" charset="2"/>
              </a:rPr>
              <a:t>a</a:t>
            </a:r>
            <a:r>
              <a:rPr lang="en-US" dirty="0"/>
              <a:t>-decays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4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-decays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Long-lived daughters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baseline="30000" dirty="0"/>
              <a:t>222</a:t>
            </a:r>
            <a:r>
              <a:rPr lang="en-US" dirty="0"/>
              <a:t>Rn (T</a:t>
            </a:r>
            <a:r>
              <a:rPr lang="en-US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½</a:t>
            </a:r>
            <a:r>
              <a:rPr lang="en-US" dirty="0"/>
              <a:t> = 3.8 d)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baseline="30000" dirty="0"/>
              <a:t>210</a:t>
            </a:r>
            <a:r>
              <a:rPr lang="en-US" dirty="0"/>
              <a:t>Pb (T</a:t>
            </a:r>
            <a:r>
              <a:rPr lang="en-US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½</a:t>
            </a:r>
            <a:r>
              <a:rPr lang="en-US" dirty="0"/>
              <a:t> = 22.2 y)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baseline="30000" dirty="0"/>
              <a:t>210</a:t>
            </a:r>
            <a:r>
              <a:rPr lang="en-US" dirty="0"/>
              <a:t>Bi (T</a:t>
            </a:r>
            <a:r>
              <a:rPr lang="en-US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½</a:t>
            </a:r>
            <a:r>
              <a:rPr lang="en-US" dirty="0"/>
              <a:t> = 5.0 d)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baseline="30000" dirty="0"/>
              <a:t>210</a:t>
            </a:r>
            <a:r>
              <a:rPr lang="en-US" dirty="0"/>
              <a:t>Po (T</a:t>
            </a:r>
            <a:r>
              <a:rPr lang="en-US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½</a:t>
            </a:r>
            <a:r>
              <a:rPr lang="en-US" dirty="0"/>
              <a:t> = 138.4 d)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terminates in </a:t>
            </a:r>
            <a:r>
              <a:rPr lang="en-US" baseline="30000" dirty="0"/>
              <a:t>206</a:t>
            </a:r>
            <a:r>
              <a:rPr lang="en-US" dirty="0"/>
              <a:t>Pb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124375-AB88-46BB-3D28-6BF3B5BD80D1}"/>
              </a:ext>
            </a:extLst>
          </p:cNvPr>
          <p:cNvSpPr/>
          <p:nvPr/>
        </p:nvSpPr>
        <p:spPr>
          <a:xfrm>
            <a:off x="7789178" y="1793657"/>
            <a:ext cx="438912" cy="43891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D740A0-7516-6FD0-BC6B-D7928C5315AE}"/>
              </a:ext>
            </a:extLst>
          </p:cNvPr>
          <p:cNvSpPr/>
          <p:nvPr/>
        </p:nvSpPr>
        <p:spPr>
          <a:xfrm>
            <a:off x="6860923" y="2708057"/>
            <a:ext cx="438912" cy="43891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F466CF0-B703-A5A3-3B25-DDFB3EF7C4E1}"/>
              </a:ext>
            </a:extLst>
          </p:cNvPr>
          <p:cNvSpPr/>
          <p:nvPr/>
        </p:nvSpPr>
        <p:spPr>
          <a:xfrm>
            <a:off x="5926662" y="3636313"/>
            <a:ext cx="438912" cy="43891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9B6FDA3-0EC4-F436-F39C-B5B8EC3A43AF}"/>
              </a:ext>
            </a:extLst>
          </p:cNvPr>
          <p:cNvSpPr/>
          <p:nvPr/>
        </p:nvSpPr>
        <p:spPr>
          <a:xfrm>
            <a:off x="5014543" y="4551081"/>
            <a:ext cx="438912" cy="43891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7581AC7-AE38-4B41-BFFC-B13743EF89D4}"/>
              </a:ext>
            </a:extLst>
          </p:cNvPr>
          <p:cNvSpPr/>
          <p:nvPr/>
        </p:nvSpPr>
        <p:spPr>
          <a:xfrm>
            <a:off x="4551961" y="4093697"/>
            <a:ext cx="438912" cy="43891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17AAAB-B7D9-ABB1-F1C9-7119F853A3A9}"/>
              </a:ext>
            </a:extLst>
          </p:cNvPr>
          <p:cNvSpPr/>
          <p:nvPr/>
        </p:nvSpPr>
        <p:spPr>
          <a:xfrm>
            <a:off x="4103611" y="3637871"/>
            <a:ext cx="438912" cy="43891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E1B16E0-B65C-A14B-6A0E-A0BD1C84BCCF}"/>
              </a:ext>
            </a:extLst>
          </p:cNvPr>
          <p:cNvSpPr/>
          <p:nvPr/>
        </p:nvSpPr>
        <p:spPr>
          <a:xfrm>
            <a:off x="3173439" y="4551081"/>
            <a:ext cx="438912" cy="43891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A2EC7A1-B519-A033-EDF2-F5D74E278379}"/>
              </a:ext>
            </a:extLst>
          </p:cNvPr>
          <p:cNvSpPr/>
          <p:nvPr/>
        </p:nvSpPr>
        <p:spPr>
          <a:xfrm>
            <a:off x="2707444" y="4093697"/>
            <a:ext cx="438912" cy="43891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3E40B07-FA63-CE82-107D-58A49C342FCB}"/>
              </a:ext>
            </a:extLst>
          </p:cNvPr>
          <p:cNvSpPr/>
          <p:nvPr/>
        </p:nvSpPr>
        <p:spPr>
          <a:xfrm>
            <a:off x="2251978" y="3654785"/>
            <a:ext cx="438912" cy="43891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74CAA71-1B7D-BC50-C5A1-6C0121BACA05}"/>
              </a:ext>
            </a:extLst>
          </p:cNvPr>
          <p:cNvSpPr/>
          <p:nvPr/>
        </p:nvSpPr>
        <p:spPr>
          <a:xfrm>
            <a:off x="1332960" y="4564566"/>
            <a:ext cx="438912" cy="43891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63282D5-D7CE-DD35-E0A9-60E33AD159A0}"/>
              </a:ext>
            </a:extLst>
          </p:cNvPr>
          <p:cNvCxnSpPr/>
          <p:nvPr/>
        </p:nvCxnSpPr>
        <p:spPr>
          <a:xfrm flipH="1">
            <a:off x="7299835" y="2232569"/>
            <a:ext cx="489343" cy="4754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0572F50-2003-EC4F-D715-A54C78E6EF57}"/>
              </a:ext>
            </a:extLst>
          </p:cNvPr>
          <p:cNvCxnSpPr/>
          <p:nvPr/>
        </p:nvCxnSpPr>
        <p:spPr>
          <a:xfrm flipH="1">
            <a:off x="6365574" y="3146969"/>
            <a:ext cx="495349" cy="4893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955F3B0-1B5C-2DA4-F7F0-1F9D2A208D18}"/>
              </a:ext>
            </a:extLst>
          </p:cNvPr>
          <p:cNvCxnSpPr>
            <a:cxnSpLocks/>
          </p:cNvCxnSpPr>
          <p:nvPr/>
        </p:nvCxnSpPr>
        <p:spPr>
          <a:xfrm flipH="1">
            <a:off x="5453455" y="4075225"/>
            <a:ext cx="473207" cy="4758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41E90A3-F1D5-F6B6-B479-E5AC6CA72804}"/>
              </a:ext>
            </a:extLst>
          </p:cNvPr>
          <p:cNvCxnSpPr/>
          <p:nvPr/>
        </p:nvCxnSpPr>
        <p:spPr>
          <a:xfrm flipH="1">
            <a:off x="3612351" y="4075225"/>
            <a:ext cx="491260" cy="4893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9E125C5-F996-2955-3672-BFB78417B2E8}"/>
              </a:ext>
            </a:extLst>
          </p:cNvPr>
          <p:cNvCxnSpPr>
            <a:cxnSpLocks/>
          </p:cNvCxnSpPr>
          <p:nvPr/>
        </p:nvCxnSpPr>
        <p:spPr>
          <a:xfrm flipH="1">
            <a:off x="1771872" y="4093697"/>
            <a:ext cx="494963" cy="47086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574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9F677-95F3-8D7D-9FC6-47DE341FC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60613-F9F2-FE61-C457-2D171E192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44" y="243176"/>
            <a:ext cx="11501908" cy="510909"/>
          </a:xfrm>
        </p:spPr>
        <p:txBody>
          <a:bodyPr/>
          <a:lstStyle/>
          <a:p>
            <a:r>
              <a:rPr lang="en-US" baseline="30000" dirty="0"/>
              <a:t>227</a:t>
            </a:r>
            <a:r>
              <a:rPr lang="en-US" dirty="0"/>
              <a:t>Ac decay chain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9C4040-1189-818A-36C3-5F414EF49AE4}"/>
              </a:ext>
            </a:extLst>
          </p:cNvPr>
          <p:cNvSpPr/>
          <p:nvPr/>
        </p:nvSpPr>
        <p:spPr>
          <a:xfrm>
            <a:off x="8260233" y="3188346"/>
            <a:ext cx="438912" cy="438912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08B655B-422F-7FAE-55F9-6F7B8E2CC537}"/>
              </a:ext>
            </a:extLst>
          </p:cNvPr>
          <p:cNvGrpSpPr/>
          <p:nvPr/>
        </p:nvGrpSpPr>
        <p:grpSpPr>
          <a:xfrm>
            <a:off x="445437" y="787770"/>
            <a:ext cx="8803194" cy="5746261"/>
            <a:chOff x="445437" y="787770"/>
            <a:chExt cx="8803194" cy="57462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AD316C6-1736-9692-2E7D-00E23F863D27}"/>
                </a:ext>
              </a:extLst>
            </p:cNvPr>
            <p:cNvSpPr txBox="1"/>
            <p:nvPr/>
          </p:nvSpPr>
          <p:spPr>
            <a:xfrm>
              <a:off x="445437" y="954017"/>
              <a:ext cx="412292" cy="5002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90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89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88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87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86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85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84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83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82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81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6A97778-E503-7E61-192B-09EE0940BA79}"/>
                </a:ext>
              </a:extLst>
            </p:cNvPr>
            <p:cNvSpPr txBox="1"/>
            <p:nvPr/>
          </p:nvSpPr>
          <p:spPr>
            <a:xfrm>
              <a:off x="1258944" y="6220099"/>
              <a:ext cx="7989687" cy="3139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600" dirty="0"/>
                <a:t>124          126          128           130          132          134          136           138           140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7E79E19-D0AE-B34E-0BE2-47962922F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729" y="787770"/>
              <a:ext cx="8367252" cy="5412566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601B2B8-B035-9687-A8D1-DAC1BA2B8668}"/>
              </a:ext>
            </a:extLst>
          </p:cNvPr>
          <p:cNvSpPr txBox="1"/>
          <p:nvPr/>
        </p:nvSpPr>
        <p:spPr>
          <a:xfrm>
            <a:off x="9326545" y="625037"/>
            <a:ext cx="2627642" cy="229909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aseline="30000" dirty="0"/>
              <a:t>227</a:t>
            </a:r>
            <a:r>
              <a:rPr lang="en-US" dirty="0"/>
              <a:t>Ac (T</a:t>
            </a:r>
            <a:r>
              <a:rPr lang="en-US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½</a:t>
            </a:r>
            <a:r>
              <a:rPr lang="en-US" dirty="0"/>
              <a:t> = 21.77 y)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5 </a:t>
            </a:r>
            <a:r>
              <a:rPr lang="en-US" dirty="0">
                <a:latin typeface="Symbol" panose="05050102010706020507" pitchFamily="18" charset="2"/>
              </a:rPr>
              <a:t>a</a:t>
            </a:r>
            <a:r>
              <a:rPr lang="en-US" dirty="0"/>
              <a:t>-decays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3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-decays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Long-lived daughters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baseline="30000" dirty="0"/>
              <a:t>227</a:t>
            </a:r>
            <a:r>
              <a:rPr lang="en-US" dirty="0"/>
              <a:t>Th (T</a:t>
            </a:r>
            <a:r>
              <a:rPr lang="en-US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½</a:t>
            </a:r>
            <a:r>
              <a:rPr lang="en-US" dirty="0"/>
              <a:t> = 18.7 d)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baseline="30000" dirty="0"/>
              <a:t>223</a:t>
            </a:r>
            <a:r>
              <a:rPr lang="en-US" dirty="0"/>
              <a:t>Ra (T</a:t>
            </a:r>
            <a:r>
              <a:rPr lang="en-US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½</a:t>
            </a:r>
            <a:r>
              <a:rPr lang="en-US" dirty="0"/>
              <a:t> = 11.4 d)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terminates in </a:t>
            </a:r>
            <a:r>
              <a:rPr lang="en-US" baseline="30000" dirty="0"/>
              <a:t>207</a:t>
            </a:r>
            <a:r>
              <a:rPr lang="en-US" dirty="0"/>
              <a:t>Pb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5F31B4-3656-D106-9386-B14DA56C8D28}"/>
              </a:ext>
            </a:extLst>
          </p:cNvPr>
          <p:cNvSpPr/>
          <p:nvPr/>
        </p:nvSpPr>
        <p:spPr>
          <a:xfrm>
            <a:off x="7789178" y="1322602"/>
            <a:ext cx="438912" cy="438912"/>
          </a:xfrm>
          <a:prstGeom prst="rect">
            <a:avLst/>
          </a:prstGeom>
          <a:noFill/>
          <a:ln w="38100">
            <a:solidFill>
              <a:srgbClr val="FF99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3D637F-057F-6F3B-3A12-02E63F7B3EB4}"/>
              </a:ext>
            </a:extLst>
          </p:cNvPr>
          <p:cNvSpPr/>
          <p:nvPr/>
        </p:nvSpPr>
        <p:spPr>
          <a:xfrm>
            <a:off x="7327019" y="883690"/>
            <a:ext cx="438912" cy="438912"/>
          </a:xfrm>
          <a:prstGeom prst="rect">
            <a:avLst/>
          </a:prstGeom>
          <a:noFill/>
          <a:ln w="38100">
            <a:solidFill>
              <a:srgbClr val="FF99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D0BDBB-DD94-1FE8-F1D3-0C1BDA866A14}"/>
              </a:ext>
            </a:extLst>
          </p:cNvPr>
          <p:cNvSpPr/>
          <p:nvPr/>
        </p:nvSpPr>
        <p:spPr>
          <a:xfrm>
            <a:off x="6404663" y="1790421"/>
            <a:ext cx="438912" cy="438912"/>
          </a:xfrm>
          <a:prstGeom prst="rect">
            <a:avLst/>
          </a:prstGeom>
          <a:noFill/>
          <a:ln w="38100">
            <a:solidFill>
              <a:srgbClr val="FF99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867A26-8E97-7C74-6D5D-42566CDB57DA}"/>
              </a:ext>
            </a:extLst>
          </p:cNvPr>
          <p:cNvSpPr/>
          <p:nvPr/>
        </p:nvSpPr>
        <p:spPr>
          <a:xfrm>
            <a:off x="5474950" y="2719095"/>
            <a:ext cx="438912" cy="438912"/>
          </a:xfrm>
          <a:prstGeom prst="rect">
            <a:avLst/>
          </a:prstGeom>
          <a:noFill/>
          <a:ln w="38100">
            <a:solidFill>
              <a:srgbClr val="FF99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205AC9B-02DB-E7B6-3D1B-52D3A1F8898B}"/>
              </a:ext>
            </a:extLst>
          </p:cNvPr>
          <p:cNvSpPr/>
          <p:nvPr/>
        </p:nvSpPr>
        <p:spPr>
          <a:xfrm>
            <a:off x="4551961" y="3645730"/>
            <a:ext cx="438912" cy="438912"/>
          </a:xfrm>
          <a:prstGeom prst="rect">
            <a:avLst/>
          </a:prstGeom>
          <a:noFill/>
          <a:ln w="38100">
            <a:solidFill>
              <a:srgbClr val="FF99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F9822E-120E-A44D-0ACF-2721AA09DE87}"/>
              </a:ext>
            </a:extLst>
          </p:cNvPr>
          <p:cNvSpPr/>
          <p:nvPr/>
        </p:nvSpPr>
        <p:spPr>
          <a:xfrm>
            <a:off x="3631196" y="4550712"/>
            <a:ext cx="438912" cy="438912"/>
          </a:xfrm>
          <a:prstGeom prst="rect">
            <a:avLst/>
          </a:prstGeom>
          <a:noFill/>
          <a:ln w="38100">
            <a:solidFill>
              <a:srgbClr val="FF99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0801208-8910-9D4D-DABE-5AB04F716283}"/>
              </a:ext>
            </a:extLst>
          </p:cNvPr>
          <p:cNvSpPr/>
          <p:nvPr/>
        </p:nvSpPr>
        <p:spPr>
          <a:xfrm>
            <a:off x="3174518" y="4104916"/>
            <a:ext cx="438912" cy="438912"/>
          </a:xfrm>
          <a:prstGeom prst="rect">
            <a:avLst/>
          </a:prstGeom>
          <a:noFill/>
          <a:ln w="38100">
            <a:solidFill>
              <a:srgbClr val="FF99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C2E5E9-4911-24DE-0D8D-076DD0F59CF7}"/>
              </a:ext>
            </a:extLst>
          </p:cNvPr>
          <p:cNvSpPr/>
          <p:nvPr/>
        </p:nvSpPr>
        <p:spPr>
          <a:xfrm>
            <a:off x="2256697" y="5023752"/>
            <a:ext cx="438912" cy="438912"/>
          </a:xfrm>
          <a:prstGeom prst="rect">
            <a:avLst/>
          </a:prstGeom>
          <a:noFill/>
          <a:ln w="38100">
            <a:solidFill>
              <a:srgbClr val="FF99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8172F0-1EA5-B503-D35E-D4EAE6D5BD63}"/>
              </a:ext>
            </a:extLst>
          </p:cNvPr>
          <p:cNvSpPr/>
          <p:nvPr/>
        </p:nvSpPr>
        <p:spPr>
          <a:xfrm>
            <a:off x="1796314" y="4558934"/>
            <a:ext cx="438912" cy="438912"/>
          </a:xfrm>
          <a:prstGeom prst="rect">
            <a:avLst/>
          </a:prstGeom>
          <a:noFill/>
          <a:ln w="38100">
            <a:solidFill>
              <a:srgbClr val="FF99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1E5DFF4-462C-6DAB-48E9-377003D5749F}"/>
              </a:ext>
            </a:extLst>
          </p:cNvPr>
          <p:cNvCxnSpPr>
            <a:cxnSpLocks/>
          </p:cNvCxnSpPr>
          <p:nvPr/>
        </p:nvCxnSpPr>
        <p:spPr>
          <a:xfrm flipH="1">
            <a:off x="6843575" y="1322602"/>
            <a:ext cx="483444" cy="467819"/>
          </a:xfrm>
          <a:prstGeom prst="straightConnector1">
            <a:avLst/>
          </a:prstGeom>
          <a:ln w="381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AD27ECC0-6142-D16B-609C-C1E849F60BBD}"/>
              </a:ext>
            </a:extLst>
          </p:cNvPr>
          <p:cNvSpPr/>
          <p:nvPr/>
        </p:nvSpPr>
        <p:spPr>
          <a:xfrm>
            <a:off x="6869635" y="2249658"/>
            <a:ext cx="438912" cy="438912"/>
          </a:xfrm>
          <a:prstGeom prst="rect">
            <a:avLst/>
          </a:prstGeom>
          <a:noFill/>
          <a:ln w="38100">
            <a:solidFill>
              <a:srgbClr val="FF99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7BB5AFC-107E-1720-B3DA-F97D2640F423}"/>
              </a:ext>
            </a:extLst>
          </p:cNvPr>
          <p:cNvCxnSpPr>
            <a:cxnSpLocks/>
          </p:cNvCxnSpPr>
          <p:nvPr/>
        </p:nvCxnSpPr>
        <p:spPr>
          <a:xfrm flipH="1">
            <a:off x="7308547" y="1761514"/>
            <a:ext cx="480631" cy="488144"/>
          </a:xfrm>
          <a:prstGeom prst="straightConnector1">
            <a:avLst/>
          </a:prstGeom>
          <a:ln w="381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DCCF445-0EA6-B1FD-B291-5C92BBB4245C}"/>
              </a:ext>
            </a:extLst>
          </p:cNvPr>
          <p:cNvCxnSpPr/>
          <p:nvPr/>
        </p:nvCxnSpPr>
        <p:spPr>
          <a:xfrm flipH="1">
            <a:off x="5913862" y="2229333"/>
            <a:ext cx="490801" cy="489762"/>
          </a:xfrm>
          <a:prstGeom prst="straightConnector1">
            <a:avLst/>
          </a:prstGeom>
          <a:ln w="381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E1CC6719-19C0-49BB-2F94-818C69F748DA}"/>
              </a:ext>
            </a:extLst>
          </p:cNvPr>
          <p:cNvCxnSpPr/>
          <p:nvPr/>
        </p:nvCxnSpPr>
        <p:spPr>
          <a:xfrm flipH="1">
            <a:off x="4990873" y="3158007"/>
            <a:ext cx="550945" cy="487723"/>
          </a:xfrm>
          <a:prstGeom prst="straightConnector1">
            <a:avLst/>
          </a:prstGeom>
          <a:ln w="381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1CF6CE0-B0E9-4C0E-AEBD-D4EA2F3A282E}"/>
              </a:ext>
            </a:extLst>
          </p:cNvPr>
          <p:cNvCxnSpPr/>
          <p:nvPr/>
        </p:nvCxnSpPr>
        <p:spPr>
          <a:xfrm flipH="1">
            <a:off x="4070108" y="4084642"/>
            <a:ext cx="481853" cy="466070"/>
          </a:xfrm>
          <a:prstGeom prst="straightConnector1">
            <a:avLst/>
          </a:prstGeom>
          <a:ln w="381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FF6243D0-E02A-C08E-E5CA-DFA89C398EC3}"/>
              </a:ext>
            </a:extLst>
          </p:cNvPr>
          <p:cNvCxnSpPr/>
          <p:nvPr/>
        </p:nvCxnSpPr>
        <p:spPr>
          <a:xfrm flipH="1">
            <a:off x="2695609" y="4550712"/>
            <a:ext cx="478909" cy="473040"/>
          </a:xfrm>
          <a:prstGeom prst="straightConnector1">
            <a:avLst/>
          </a:prstGeom>
          <a:ln w="381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829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B31D3-B33B-7C58-8590-297CB2292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1787C-AEAC-7ED0-B14E-B1B269A7C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44" y="243176"/>
            <a:ext cx="11501908" cy="510909"/>
          </a:xfrm>
        </p:spPr>
        <p:txBody>
          <a:bodyPr/>
          <a:lstStyle/>
          <a:p>
            <a:r>
              <a:rPr lang="en-US" baseline="30000" dirty="0"/>
              <a:t>228</a:t>
            </a:r>
            <a:r>
              <a:rPr lang="en-US" dirty="0"/>
              <a:t>Th decay chain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A8B9B4-9B37-6497-E412-7475A2F1C0D9}"/>
              </a:ext>
            </a:extLst>
          </p:cNvPr>
          <p:cNvSpPr/>
          <p:nvPr/>
        </p:nvSpPr>
        <p:spPr>
          <a:xfrm>
            <a:off x="8260233" y="3188346"/>
            <a:ext cx="438912" cy="438912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BA731E-D286-0768-86DB-3FDB94DA02BB}"/>
              </a:ext>
            </a:extLst>
          </p:cNvPr>
          <p:cNvGrpSpPr/>
          <p:nvPr/>
        </p:nvGrpSpPr>
        <p:grpSpPr>
          <a:xfrm>
            <a:off x="445437" y="787770"/>
            <a:ext cx="8803194" cy="5746261"/>
            <a:chOff x="445437" y="787770"/>
            <a:chExt cx="8803194" cy="57462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35CCA2-E899-22B8-D2C0-5254BCBCD68F}"/>
                </a:ext>
              </a:extLst>
            </p:cNvPr>
            <p:cNvSpPr txBox="1"/>
            <p:nvPr/>
          </p:nvSpPr>
          <p:spPr>
            <a:xfrm>
              <a:off x="445437" y="954017"/>
              <a:ext cx="412292" cy="5002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90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89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88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87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86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85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84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83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82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81</a:t>
              </a:r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endParaRPr lang="en-US" sz="1600" dirty="0"/>
            </a:p>
            <a:p>
              <a:pPr algn="ctr">
                <a:lnSpc>
                  <a:spcPct val="90000"/>
                </a:lnSpc>
                <a:spcBef>
                  <a:spcPts val="100"/>
                </a:spcBef>
              </a:pPr>
              <a:r>
                <a:rPr lang="en-US" sz="1600" dirty="0"/>
                <a:t>80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AA9895-C86E-E627-FF90-DBB439E6BC20}"/>
                </a:ext>
              </a:extLst>
            </p:cNvPr>
            <p:cNvSpPr txBox="1"/>
            <p:nvPr/>
          </p:nvSpPr>
          <p:spPr>
            <a:xfrm>
              <a:off x="1258944" y="6220099"/>
              <a:ext cx="7989687" cy="3139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600" dirty="0"/>
                <a:t>124          126          128           130          132          134          136           138           140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6C663B0-FBE8-8134-5B27-FA342235C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729" y="787770"/>
              <a:ext cx="8367252" cy="5412566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C6AAD21-1C7A-15BD-AFBC-724D145E900C}"/>
              </a:ext>
            </a:extLst>
          </p:cNvPr>
          <p:cNvSpPr txBox="1"/>
          <p:nvPr/>
        </p:nvSpPr>
        <p:spPr>
          <a:xfrm>
            <a:off x="9326545" y="625037"/>
            <a:ext cx="2627642" cy="197284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aseline="30000" dirty="0"/>
              <a:t>228</a:t>
            </a:r>
            <a:r>
              <a:rPr lang="en-US" dirty="0"/>
              <a:t>Th (T</a:t>
            </a:r>
            <a:r>
              <a:rPr lang="en-US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½</a:t>
            </a:r>
            <a:r>
              <a:rPr lang="en-US" dirty="0"/>
              <a:t> = 1.91 y)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5 </a:t>
            </a:r>
            <a:r>
              <a:rPr lang="en-US" dirty="0">
                <a:latin typeface="Symbol" panose="05050102010706020507" pitchFamily="18" charset="2"/>
              </a:rPr>
              <a:t>a</a:t>
            </a:r>
            <a:r>
              <a:rPr lang="en-US" dirty="0"/>
              <a:t>-decays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2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-decays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Long-lived daughters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baseline="30000" dirty="0"/>
              <a:t>224</a:t>
            </a:r>
            <a:r>
              <a:rPr lang="en-US" dirty="0"/>
              <a:t>Ra (T</a:t>
            </a:r>
            <a:r>
              <a:rPr lang="en-US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½</a:t>
            </a:r>
            <a:r>
              <a:rPr lang="en-US" dirty="0"/>
              <a:t> = 3.63 d)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terminates in </a:t>
            </a:r>
            <a:r>
              <a:rPr lang="en-US" baseline="30000" dirty="0"/>
              <a:t>208</a:t>
            </a:r>
            <a:r>
              <a:rPr lang="en-US" dirty="0"/>
              <a:t>Pb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04BB24-267D-0A79-954B-4787FFABE446}"/>
              </a:ext>
            </a:extLst>
          </p:cNvPr>
          <p:cNvSpPr/>
          <p:nvPr/>
        </p:nvSpPr>
        <p:spPr>
          <a:xfrm>
            <a:off x="7788834" y="874454"/>
            <a:ext cx="438912" cy="438912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825242-CB08-5F15-4C60-AD8B4F914170}"/>
              </a:ext>
            </a:extLst>
          </p:cNvPr>
          <p:cNvSpPr/>
          <p:nvPr/>
        </p:nvSpPr>
        <p:spPr>
          <a:xfrm>
            <a:off x="6869816" y="1789038"/>
            <a:ext cx="438912" cy="438912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13035D-3AA7-BA92-9782-BA9C5D6C7D2C}"/>
              </a:ext>
            </a:extLst>
          </p:cNvPr>
          <p:cNvSpPr/>
          <p:nvPr/>
        </p:nvSpPr>
        <p:spPr>
          <a:xfrm>
            <a:off x="5935898" y="2712490"/>
            <a:ext cx="438912" cy="438912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02A7A2-8A24-1003-4DBB-8F6FB54F5FCD}"/>
              </a:ext>
            </a:extLst>
          </p:cNvPr>
          <p:cNvSpPr/>
          <p:nvPr/>
        </p:nvSpPr>
        <p:spPr>
          <a:xfrm>
            <a:off x="5020844" y="3627258"/>
            <a:ext cx="438912" cy="438912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00EDF63-D8CC-8DF7-E773-61F97A27FFF3}"/>
              </a:ext>
            </a:extLst>
          </p:cNvPr>
          <p:cNvSpPr/>
          <p:nvPr/>
        </p:nvSpPr>
        <p:spPr>
          <a:xfrm>
            <a:off x="4122113" y="4550528"/>
            <a:ext cx="438912" cy="438912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2E9A517-91AF-F619-B6A9-7762E110B222}"/>
              </a:ext>
            </a:extLst>
          </p:cNvPr>
          <p:cNvSpPr/>
          <p:nvPr/>
        </p:nvSpPr>
        <p:spPr>
          <a:xfrm>
            <a:off x="3635080" y="4083908"/>
            <a:ext cx="438912" cy="438912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B2AB67-2882-CB6F-3047-D8ED02EA8658}"/>
              </a:ext>
            </a:extLst>
          </p:cNvPr>
          <p:cNvSpPr/>
          <p:nvPr/>
        </p:nvSpPr>
        <p:spPr>
          <a:xfrm>
            <a:off x="3168483" y="3642730"/>
            <a:ext cx="438912" cy="438912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F6635E8-E610-6EE1-30AA-CACD7811BB08}"/>
              </a:ext>
            </a:extLst>
          </p:cNvPr>
          <p:cNvSpPr/>
          <p:nvPr/>
        </p:nvSpPr>
        <p:spPr>
          <a:xfrm>
            <a:off x="2715575" y="5018766"/>
            <a:ext cx="438912" cy="438912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E797B77-D388-F098-6F83-BCC23B9EF1E1}"/>
              </a:ext>
            </a:extLst>
          </p:cNvPr>
          <p:cNvSpPr/>
          <p:nvPr/>
        </p:nvSpPr>
        <p:spPr>
          <a:xfrm>
            <a:off x="2251993" y="4552146"/>
            <a:ext cx="438912" cy="438912"/>
          </a:xfrm>
          <a:prstGeom prst="rect">
            <a:avLst/>
          </a:prstGeom>
          <a:noFill/>
          <a:ln w="38100">
            <a:solidFill>
              <a:srgbClr val="00FF0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FAF9882-F9DD-845C-D474-81DBA5D0A2EA}"/>
              </a:ext>
            </a:extLst>
          </p:cNvPr>
          <p:cNvCxnSpPr/>
          <p:nvPr/>
        </p:nvCxnSpPr>
        <p:spPr>
          <a:xfrm flipH="1">
            <a:off x="7308728" y="1313366"/>
            <a:ext cx="480106" cy="475672"/>
          </a:xfrm>
          <a:prstGeom prst="straightConnector1">
            <a:avLst/>
          </a:prstGeom>
          <a:ln w="3810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7937DF1-6B80-623E-2AE5-D4CB09A3BCBE}"/>
              </a:ext>
            </a:extLst>
          </p:cNvPr>
          <p:cNvCxnSpPr/>
          <p:nvPr/>
        </p:nvCxnSpPr>
        <p:spPr>
          <a:xfrm flipH="1">
            <a:off x="6374810" y="2227950"/>
            <a:ext cx="495006" cy="484540"/>
          </a:xfrm>
          <a:prstGeom prst="straightConnector1">
            <a:avLst/>
          </a:prstGeom>
          <a:ln w="3810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37FCB58-5251-CFC4-B0B3-84595B5170EE}"/>
              </a:ext>
            </a:extLst>
          </p:cNvPr>
          <p:cNvCxnSpPr/>
          <p:nvPr/>
        </p:nvCxnSpPr>
        <p:spPr>
          <a:xfrm flipH="1">
            <a:off x="5459756" y="3151402"/>
            <a:ext cx="476142" cy="475856"/>
          </a:xfrm>
          <a:prstGeom prst="straightConnector1">
            <a:avLst/>
          </a:prstGeom>
          <a:ln w="3810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120E15BA-9CFC-68F9-65A9-53691B7E90A8}"/>
              </a:ext>
            </a:extLst>
          </p:cNvPr>
          <p:cNvCxnSpPr/>
          <p:nvPr/>
        </p:nvCxnSpPr>
        <p:spPr>
          <a:xfrm flipH="1">
            <a:off x="4561025" y="4066170"/>
            <a:ext cx="459819" cy="484358"/>
          </a:xfrm>
          <a:prstGeom prst="straightConnector1">
            <a:avLst/>
          </a:prstGeom>
          <a:ln w="3810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74E0EFD-AD62-6C16-1311-5C72B72D4CED}"/>
              </a:ext>
            </a:extLst>
          </p:cNvPr>
          <p:cNvCxnSpPr/>
          <p:nvPr/>
        </p:nvCxnSpPr>
        <p:spPr>
          <a:xfrm flipH="1">
            <a:off x="3154487" y="4522820"/>
            <a:ext cx="452908" cy="495946"/>
          </a:xfrm>
          <a:prstGeom prst="straightConnector1">
            <a:avLst/>
          </a:prstGeom>
          <a:ln w="3810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3A9BB64-E1E1-8E99-2CE9-5CC28BA5910B}"/>
              </a:ext>
            </a:extLst>
          </p:cNvPr>
          <p:cNvCxnSpPr/>
          <p:nvPr/>
        </p:nvCxnSpPr>
        <p:spPr>
          <a:xfrm flipH="1">
            <a:off x="2690905" y="4081642"/>
            <a:ext cx="463582" cy="468886"/>
          </a:xfrm>
          <a:prstGeom prst="straightConnector1">
            <a:avLst/>
          </a:prstGeom>
          <a:ln w="3810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0694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0A517-5E68-43AB-80B4-F984ECB6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657" y="274321"/>
            <a:ext cx="11422261" cy="501548"/>
          </a:xfrm>
        </p:spPr>
        <p:txBody>
          <a:bodyPr/>
          <a:lstStyle/>
          <a:p>
            <a:r>
              <a:rPr lang="en-US" dirty="0"/>
              <a:t>Medical uses for these alpha-emitters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92431-22D7-4727-9047-E0B6054F7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976" y="974139"/>
            <a:ext cx="6230076" cy="1606329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1600" b="1" baseline="30000" dirty="0">
                <a:latin typeface="+mn-lt"/>
                <a:cs typeface="Arial" panose="020B0604020202020204" pitchFamily="34" charset="0"/>
              </a:rPr>
              <a:t>227</a:t>
            </a:r>
            <a:r>
              <a:rPr lang="en-US" sz="1600" b="1" dirty="0">
                <a:latin typeface="+mn-lt"/>
                <a:cs typeface="Arial" panose="020B0604020202020204" pitchFamily="34" charset="0"/>
              </a:rPr>
              <a:t>Ac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(t</a:t>
            </a:r>
            <a:r>
              <a:rPr lang="en-US" sz="1600" baseline="-25000" dirty="0">
                <a:latin typeface="+mn-lt"/>
                <a:cs typeface="Arial" panose="020B0604020202020204" pitchFamily="34" charset="0"/>
              </a:rPr>
              <a:t>1/2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= 21.7 a) is the parent isotope of </a:t>
            </a:r>
            <a:r>
              <a:rPr lang="en-US" sz="1600" b="1" baseline="30000" dirty="0">
                <a:latin typeface="+mn-lt"/>
                <a:cs typeface="Arial" panose="020B0604020202020204" pitchFamily="34" charset="0"/>
              </a:rPr>
              <a:t>223</a:t>
            </a:r>
            <a:r>
              <a:rPr lang="en-US" sz="1600" b="1" dirty="0">
                <a:latin typeface="+mn-lt"/>
                <a:cs typeface="Arial" panose="020B0604020202020204" pitchFamily="34" charset="0"/>
              </a:rPr>
              <a:t>Ra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(t</a:t>
            </a:r>
            <a:r>
              <a:rPr lang="en-US" sz="1600" baseline="-25000" dirty="0">
                <a:latin typeface="+mn-lt"/>
                <a:cs typeface="Arial" panose="020B0604020202020204" pitchFamily="34" charset="0"/>
              </a:rPr>
              <a:t>1/2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 = 11.4 d) the active pharmaceutical ingredient in Xofigo® </a:t>
            </a:r>
          </a:p>
          <a:p>
            <a:pPr marL="687008" lvl="1" indent="-285492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cs typeface="Arial" panose="020B0604020202020204" pitchFamily="34" charset="0"/>
              </a:rPr>
              <a:t>Provides both prolonged survival and palliative effects</a:t>
            </a:r>
          </a:p>
          <a:p>
            <a:pPr>
              <a:spcBef>
                <a:spcPts val="1200"/>
              </a:spcBef>
            </a:pPr>
            <a:r>
              <a:rPr lang="en-US" sz="1600" dirty="0">
                <a:latin typeface="+mn-lt"/>
                <a:cs typeface="Arial" panose="020B0604020202020204" pitchFamily="34" charset="0"/>
              </a:rPr>
              <a:t>Xofigo (</a:t>
            </a:r>
            <a:r>
              <a:rPr lang="en-US" sz="1600" baseline="30000" dirty="0">
                <a:latin typeface="+mn-lt"/>
                <a:cs typeface="Arial" panose="020B0604020202020204" pitchFamily="34" charset="0"/>
              </a:rPr>
              <a:t>223</a:t>
            </a:r>
            <a:r>
              <a:rPr lang="en-US" sz="1600" dirty="0">
                <a:latin typeface="+mn-lt"/>
                <a:cs typeface="Arial" panose="020B0604020202020204" pitchFamily="34" charset="0"/>
              </a:rPr>
              <a:t>Ra dichloride) is approved worldwide for the treatment of castration-resistant prostate cancer with bone metastases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AE55FC-CBDB-426A-A6E2-44613C2D8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17" y="2580468"/>
            <a:ext cx="3556285" cy="1387098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5E3C837-40CA-7972-79D0-9FEFF0D0ACF5}"/>
              </a:ext>
            </a:extLst>
          </p:cNvPr>
          <p:cNvSpPr txBox="1">
            <a:spLocks/>
          </p:cNvSpPr>
          <p:nvPr/>
        </p:nvSpPr>
        <p:spPr bwMode="auto">
          <a:xfrm>
            <a:off x="5269286" y="3110239"/>
            <a:ext cx="6230076" cy="313557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30188" indent="-230188" algn="l" rtl="0" eaLnBrk="1" fontAlgn="base" hangingPunct="1">
              <a:lnSpc>
                <a:spcPct val="95000"/>
              </a:lnSpc>
              <a:spcBef>
                <a:spcPts val="14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25475" indent="-279400" algn="l" rtl="0" eaLnBrk="1" fontAlgn="base" hangingPunct="1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914400" indent="-230188" algn="l" rtl="0" eaLnBrk="1" fontAlgn="base" hangingPunct="1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144588" indent="-17303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482280" indent="-222183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1600" b="1" baseline="30000" dirty="0"/>
              <a:t>228</a:t>
            </a:r>
            <a:r>
              <a:rPr lang="en-US" sz="1600" b="1" dirty="0"/>
              <a:t>Th</a:t>
            </a:r>
            <a:r>
              <a:rPr lang="en-US" sz="1600" dirty="0"/>
              <a:t> (t</a:t>
            </a:r>
            <a:r>
              <a:rPr lang="en-US" sz="1600" baseline="-25000" dirty="0"/>
              <a:t>1/2</a:t>
            </a:r>
            <a:r>
              <a:rPr lang="en-US" sz="1600" dirty="0"/>
              <a:t> = 1.91 a) is the parent isotope of </a:t>
            </a:r>
            <a:r>
              <a:rPr lang="en-US" sz="1600" b="1" baseline="30000" dirty="0"/>
              <a:t>224</a:t>
            </a:r>
            <a:r>
              <a:rPr lang="en-US" sz="1600" b="1" dirty="0"/>
              <a:t>Ra</a:t>
            </a:r>
            <a:r>
              <a:rPr lang="en-US" sz="1600" dirty="0"/>
              <a:t> (t</a:t>
            </a:r>
            <a:r>
              <a:rPr lang="en-US" sz="1600" baseline="-25000" dirty="0"/>
              <a:t>1/2</a:t>
            </a:r>
            <a:r>
              <a:rPr lang="en-US" sz="1600" dirty="0"/>
              <a:t> = 3.6 d) which then decays to </a:t>
            </a:r>
            <a:r>
              <a:rPr lang="en-US" sz="1600" b="1" baseline="30000" dirty="0"/>
              <a:t>212</a:t>
            </a:r>
            <a:r>
              <a:rPr lang="en-US" sz="1600" b="1" dirty="0"/>
              <a:t>Pb</a:t>
            </a:r>
            <a:r>
              <a:rPr lang="en-US" sz="1600" dirty="0"/>
              <a:t> and </a:t>
            </a:r>
            <a:r>
              <a:rPr lang="en-US" sz="1600" b="1" baseline="30000" dirty="0"/>
              <a:t>212</a:t>
            </a:r>
            <a:r>
              <a:rPr lang="en-US" sz="1600" b="1" dirty="0"/>
              <a:t>Bi</a:t>
            </a:r>
          </a:p>
          <a:p>
            <a:pPr>
              <a:spcBef>
                <a:spcPts val="1200"/>
              </a:spcBef>
            </a:pPr>
            <a:r>
              <a:rPr lang="en-US" sz="1600" baseline="30000" dirty="0"/>
              <a:t>212</a:t>
            </a:r>
            <a:r>
              <a:rPr lang="en-US" sz="1600" dirty="0"/>
              <a:t>Pb is being studied in several clinical trials to treat neuroendocrine tumors solid tumor via targeted alpha therapy</a:t>
            </a:r>
          </a:p>
          <a:p>
            <a:pPr>
              <a:spcBef>
                <a:spcPts val="1200"/>
              </a:spcBef>
            </a:pPr>
            <a:r>
              <a:rPr lang="en-US" sz="1600" baseline="30000" dirty="0"/>
              <a:t>212</a:t>
            </a:r>
            <a:r>
              <a:rPr lang="en-US" sz="1600" dirty="0"/>
              <a:t>Pb can also be used in conjunction with </a:t>
            </a:r>
            <a:r>
              <a:rPr lang="en-US" sz="1600" baseline="30000" dirty="0"/>
              <a:t>203</a:t>
            </a:r>
            <a:r>
              <a:rPr lang="en-US" sz="1600" dirty="0"/>
              <a:t>Pb as an imaging agent to create a </a:t>
            </a:r>
            <a:r>
              <a:rPr lang="en-US" sz="1600" dirty="0" err="1"/>
              <a:t>theranostic</a:t>
            </a:r>
            <a:r>
              <a:rPr lang="en-US" sz="1600" dirty="0"/>
              <a:t> pair</a:t>
            </a:r>
          </a:p>
          <a:p>
            <a:pPr>
              <a:spcBef>
                <a:spcPts val="1200"/>
              </a:spcBef>
            </a:pPr>
            <a:r>
              <a:rPr lang="en-US" sz="1600" baseline="30000" dirty="0"/>
              <a:t>224</a:t>
            </a:r>
            <a:r>
              <a:rPr lang="en-US" sz="1600" dirty="0"/>
              <a:t>Ra is being studied for direct use in several cancer types that have metastasized to the bone</a:t>
            </a:r>
          </a:p>
          <a:p>
            <a:pPr>
              <a:spcBef>
                <a:spcPts val="1200"/>
              </a:spcBef>
            </a:pPr>
            <a:r>
              <a:rPr lang="en-US" sz="1600" dirty="0"/>
              <a:t>These clinical trials are very encouraging and subsequently, the demand for </a:t>
            </a:r>
            <a:r>
              <a:rPr lang="en-US" sz="1600" baseline="30000" dirty="0"/>
              <a:t>228</a:t>
            </a:r>
            <a:r>
              <a:rPr lang="en-US" sz="1600" dirty="0"/>
              <a:t>Th is increasing exponentially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ADC154-471B-4DD2-5666-360ED9C316D8}"/>
              </a:ext>
            </a:extLst>
          </p:cNvPr>
          <p:cNvSpPr txBox="1"/>
          <p:nvPr/>
        </p:nvSpPr>
        <p:spPr>
          <a:xfrm>
            <a:off x="248217" y="4277533"/>
            <a:ext cx="4564007" cy="197900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b="1" baseline="30000" dirty="0"/>
              <a:t>229</a:t>
            </a:r>
            <a:r>
              <a:rPr lang="en-US" sz="1600" b="1" dirty="0"/>
              <a:t>Th</a:t>
            </a:r>
            <a:r>
              <a:rPr lang="en-US" sz="1600" dirty="0"/>
              <a:t> (t</a:t>
            </a:r>
            <a:r>
              <a:rPr lang="en-US" sz="1600" baseline="-25000" dirty="0"/>
              <a:t>1/2</a:t>
            </a:r>
            <a:r>
              <a:rPr lang="en-US" sz="1600" dirty="0"/>
              <a:t> = 7920 y) can also be produced via irradiation of </a:t>
            </a:r>
            <a:r>
              <a:rPr lang="en-US" sz="1600" baseline="30000" dirty="0"/>
              <a:t>226</a:t>
            </a:r>
            <a:r>
              <a:rPr lang="en-US" sz="1600" dirty="0"/>
              <a:t>Ra targets in HFIR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This long-lived isotope decays by </a:t>
            </a:r>
            <a:r>
              <a:rPr lang="en-US" dirty="0">
                <a:latin typeface="Symbol" panose="05050102010706020507" pitchFamily="18" charset="2"/>
              </a:rPr>
              <a:t>a</a:t>
            </a:r>
            <a:r>
              <a:rPr lang="en-US" sz="1600" dirty="0"/>
              <a:t>-emission to </a:t>
            </a:r>
            <a:r>
              <a:rPr lang="en-US" sz="1600" b="1" baseline="30000" dirty="0"/>
              <a:t>225</a:t>
            </a:r>
            <a:r>
              <a:rPr lang="en-US" sz="1600" b="1" dirty="0"/>
              <a:t>Ac</a:t>
            </a:r>
            <a:r>
              <a:rPr lang="en-US" sz="1600" dirty="0"/>
              <a:t> (t</a:t>
            </a:r>
            <a:r>
              <a:rPr lang="en-US" sz="1600" baseline="-25000" dirty="0"/>
              <a:t>1/2</a:t>
            </a:r>
            <a:r>
              <a:rPr lang="en-US" sz="1600" dirty="0"/>
              <a:t> = 9.9 d)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Clinical trails with </a:t>
            </a:r>
            <a:r>
              <a:rPr lang="en-US" sz="1600" baseline="30000" dirty="0"/>
              <a:t>225</a:t>
            </a:r>
            <a:r>
              <a:rPr lang="en-US" sz="1600" dirty="0"/>
              <a:t>Ac are in progress to treat solid and blood tumors via targeted alpha therapy techniques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C25180-78D7-232B-1D3D-7F4EBA007AFD}"/>
              </a:ext>
            </a:extLst>
          </p:cNvPr>
          <p:cNvSpPr txBox="1"/>
          <p:nvPr/>
        </p:nvSpPr>
        <p:spPr>
          <a:xfrm>
            <a:off x="7158216" y="974139"/>
            <a:ext cx="4564007" cy="157581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Another decay daughter of </a:t>
            </a:r>
            <a:r>
              <a:rPr lang="en-US" sz="1600" baseline="30000" dirty="0"/>
              <a:t>227</a:t>
            </a:r>
            <a:r>
              <a:rPr lang="en-US" sz="1600" dirty="0"/>
              <a:t>Ac is being used in an application called TTC (targeted thorium conjugates)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b="1" baseline="30000" dirty="0"/>
              <a:t>227</a:t>
            </a:r>
            <a:r>
              <a:rPr lang="en-US" sz="1600" b="1" dirty="0"/>
              <a:t>Th</a:t>
            </a:r>
            <a:r>
              <a:rPr lang="en-US" sz="1600" dirty="0"/>
              <a:t> (t</a:t>
            </a:r>
            <a:r>
              <a:rPr lang="en-US" sz="1600" baseline="-25000" dirty="0"/>
              <a:t>1/2</a:t>
            </a:r>
            <a:r>
              <a:rPr lang="en-US" sz="1600" dirty="0"/>
              <a:t> = 18.7 d) is being studied for treatment of solid and blood tumors (e.g., ovarian, breast, prostate, colorectal, …)</a:t>
            </a:r>
          </a:p>
        </p:txBody>
      </p:sp>
    </p:spTree>
    <p:extLst>
      <p:ext uri="{BB962C8B-B14F-4D97-AF65-F5344CB8AC3E}">
        <p14:creationId xmlns:p14="http://schemas.microsoft.com/office/powerpoint/2010/main" val="106761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6AB1A-EC0E-2E05-AA4A-C71E7770D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288" y="320040"/>
            <a:ext cx="11422261" cy="510909"/>
          </a:xfrm>
        </p:spPr>
        <p:txBody>
          <a:bodyPr/>
          <a:lstStyle/>
          <a:p>
            <a:r>
              <a:rPr lang="en-US" dirty="0"/>
              <a:t>Recent chemistry publications with </a:t>
            </a:r>
            <a:r>
              <a:rPr lang="en-US" baseline="30000" dirty="0"/>
              <a:t>226</a:t>
            </a:r>
            <a:r>
              <a:rPr lang="en-US" dirty="0"/>
              <a:t>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EAC8-5A97-B506-4211-B58EF2EB5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66" y="4872641"/>
            <a:ext cx="8272273" cy="1467658"/>
          </a:xfrm>
          <a:ln w="12700">
            <a:solidFill>
              <a:schemeClr val="tx1"/>
            </a:solidFill>
          </a:ln>
        </p:spPr>
        <p:txBody>
          <a:bodyPr/>
          <a:lstStyle/>
          <a:p>
            <a:r>
              <a:rPr lang="en-US" sz="1600" dirty="0"/>
              <a:t>F.D. White, N.A. Thiele, M.E. Simms, and S.K. Cary, </a:t>
            </a:r>
            <a:r>
              <a:rPr lang="en-US" sz="1600" dirty="0">
                <a:hlinkClick r:id="rId2"/>
              </a:rPr>
              <a:t>Structure and bonding of a radium coordination compound in the solid state</a:t>
            </a:r>
            <a:r>
              <a:rPr lang="en-US" sz="1600" dirty="0"/>
              <a:t>. </a:t>
            </a:r>
            <a:r>
              <a:rPr lang="en-US" sz="1600" i="1" dirty="0"/>
              <a:t>Nature Chemistry</a:t>
            </a:r>
            <a:r>
              <a:rPr lang="en-US" sz="1600" dirty="0"/>
              <a:t> </a:t>
            </a:r>
            <a:r>
              <a:rPr lang="en-US" sz="1600" b="1" dirty="0"/>
              <a:t>16</a:t>
            </a:r>
            <a:r>
              <a:rPr lang="en-US" sz="1600" dirty="0"/>
              <a:t>, 168–172 (2024).</a:t>
            </a:r>
          </a:p>
          <a:p>
            <a:r>
              <a:rPr lang="en-US" sz="1600" dirty="0"/>
              <a:t>A.S. Ivanov, M.E. Simms, V.S. </a:t>
            </a:r>
            <a:r>
              <a:rPr lang="en-US" sz="1600" dirty="0" err="1"/>
              <a:t>Bryantsev</a:t>
            </a:r>
            <a:r>
              <a:rPr lang="en-US" sz="1600" dirty="0"/>
              <a:t>, P.D. Benny, J.R. Griswold, L.H. Delmau, and N.A. Thiele, </a:t>
            </a:r>
            <a:r>
              <a:rPr lang="en-US" sz="1600" dirty="0">
                <a:hlinkClick r:id="rId3"/>
              </a:rPr>
              <a:t>Elucidating the Coordination Chemistry of the Radium Ion for Targeted Alpha Therapy</a:t>
            </a:r>
            <a:r>
              <a:rPr lang="en-US" sz="1600" dirty="0"/>
              <a:t>. </a:t>
            </a:r>
            <a:r>
              <a:rPr lang="en-US" sz="1600" i="1" dirty="0"/>
              <a:t>Chemical Communications </a:t>
            </a:r>
            <a:r>
              <a:rPr lang="en-US" sz="1600" b="1" dirty="0"/>
              <a:t>58</a:t>
            </a:r>
            <a:r>
              <a:rPr lang="en-US" sz="1600" dirty="0"/>
              <a:t>, 9938-9941 (2022). 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39A1B42-2E38-8C6D-7DA8-6DEE775A031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566" y="855677"/>
            <a:ext cx="4211011" cy="2685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4AAE3D-292E-E2F5-0CF1-62AE5AF815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6074" y="2940094"/>
            <a:ext cx="2809492" cy="32605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BC425E-EF38-C9AC-E6C6-948EB6853CDE}"/>
              </a:ext>
            </a:extLst>
          </p:cNvPr>
          <p:cNvSpPr txBox="1"/>
          <p:nvPr/>
        </p:nvSpPr>
        <p:spPr>
          <a:xfrm>
            <a:off x="243750" y="3591643"/>
            <a:ext cx="408779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dirty="0"/>
              <a:t>From a </a:t>
            </a:r>
            <a:r>
              <a:rPr lang="en-US" sz="1600" b="1" dirty="0"/>
              <a:t>DOE Office of Science Highlight</a:t>
            </a:r>
            <a:r>
              <a:rPr lang="en-US" sz="1600" dirty="0"/>
              <a:t>, illustrating the 11-coordinate structure of radium (different from the 10-coordinate structure observed for barium).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FFC278-F764-9985-22AC-A85A59D7A456}"/>
              </a:ext>
            </a:extLst>
          </p:cNvPr>
          <p:cNvSpPr txBox="1"/>
          <p:nvPr/>
        </p:nvSpPr>
        <p:spPr>
          <a:xfrm>
            <a:off x="4695986" y="2896846"/>
            <a:ext cx="4087796" cy="158812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“… results emphasize the disparate coordination chemistries of Ra</a:t>
            </a:r>
            <a:r>
              <a:rPr lang="en-US" baseline="30000" dirty="0"/>
              <a:t>2+</a:t>
            </a:r>
            <a:r>
              <a:rPr lang="en-US" dirty="0"/>
              <a:t> and Ba</a:t>
            </a:r>
            <a:r>
              <a:rPr lang="en-US" baseline="30000" dirty="0"/>
              <a:t>2+</a:t>
            </a:r>
            <a:r>
              <a:rPr lang="en-US" dirty="0"/>
              <a:t>, such that using Ba</a:t>
            </a:r>
            <a:r>
              <a:rPr lang="en-US" baseline="30000" dirty="0"/>
              <a:t>2+</a:t>
            </a:r>
            <a:r>
              <a:rPr lang="en-US" dirty="0"/>
              <a:t> as a non-radioactive surrogate to model the </a:t>
            </a:r>
            <a:r>
              <a:rPr lang="en-US" dirty="0" err="1"/>
              <a:t>behaviour</a:t>
            </a:r>
            <a:r>
              <a:rPr lang="en-US" dirty="0"/>
              <a:t> of Ra</a:t>
            </a:r>
            <a:r>
              <a:rPr lang="en-US" baseline="30000" dirty="0"/>
              <a:t>2+</a:t>
            </a:r>
            <a:r>
              <a:rPr lang="en-US" dirty="0"/>
              <a:t> in studies must be done with caution.”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DB92D8-8512-DD2D-0FE2-41BE9380D8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679" y="991783"/>
            <a:ext cx="6843870" cy="17558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9A5F6CD-A291-F27A-804A-5D6CD3678ACF}"/>
              </a:ext>
            </a:extLst>
          </p:cNvPr>
          <p:cNvSpPr txBox="1"/>
          <p:nvPr/>
        </p:nvSpPr>
        <p:spPr>
          <a:xfrm>
            <a:off x="9046074" y="151553"/>
            <a:ext cx="3082699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Ba and Ra single crystal structures prepared with the DB30C10 ether macrocycle</a:t>
            </a:r>
          </a:p>
        </p:txBody>
      </p:sp>
    </p:spTree>
    <p:extLst>
      <p:ext uri="{BB962C8B-B14F-4D97-AF65-F5344CB8AC3E}">
        <p14:creationId xmlns:p14="http://schemas.microsoft.com/office/powerpoint/2010/main" val="1189152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DF17F-B4C3-88FF-592D-78AFD5886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3" y="172806"/>
            <a:ext cx="11422261" cy="510909"/>
          </a:xfrm>
        </p:spPr>
        <p:txBody>
          <a:bodyPr/>
          <a:lstStyle/>
          <a:p>
            <a:r>
              <a:rPr lang="en-US" dirty="0"/>
              <a:t>Recent publications on laser spectroscopy of </a:t>
            </a:r>
            <a:r>
              <a:rPr lang="en-US" baseline="30000" dirty="0"/>
              <a:t>226</a:t>
            </a:r>
            <a:r>
              <a:rPr lang="en-US" dirty="0"/>
              <a:t>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E7670-5C1D-C42B-3999-92106428F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9594" y="5794301"/>
            <a:ext cx="4891138" cy="80083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S.M. </a:t>
            </a:r>
            <a:r>
              <a:rPr lang="en-US" sz="1600" dirty="0" err="1"/>
              <a:t>Udrescu</a:t>
            </a:r>
            <a:r>
              <a:rPr lang="en-US" sz="1600" dirty="0"/>
              <a:t>, </a:t>
            </a:r>
            <a:r>
              <a:rPr lang="en-US" sz="1600" i="1" dirty="0"/>
              <a:t>et al.,</a:t>
            </a:r>
            <a:r>
              <a:rPr lang="en-US" sz="1600" dirty="0"/>
              <a:t> </a:t>
            </a:r>
            <a:r>
              <a:rPr lang="en-US" sz="1600" b="1" dirty="0"/>
              <a:t>Precision spectroscopy and laser-cooling scheme of a radium-containing molecule</a:t>
            </a:r>
            <a:r>
              <a:rPr lang="en-US" sz="1600" dirty="0"/>
              <a:t>. </a:t>
            </a:r>
            <a:r>
              <a:rPr lang="en-US" sz="1600" i="1" dirty="0"/>
              <a:t>Nat. Phys.</a:t>
            </a:r>
            <a:r>
              <a:rPr lang="en-US" sz="1600" dirty="0"/>
              <a:t> </a:t>
            </a:r>
            <a:r>
              <a:rPr lang="en-US" sz="1600" b="1" dirty="0"/>
              <a:t>20</a:t>
            </a:r>
            <a:r>
              <a:rPr lang="en-US" sz="1600" dirty="0"/>
              <a:t>, 202–207 (2024).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0093728-3CCC-1E99-5FE9-30BA35E845AF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70874" y="2157168"/>
            <a:ext cx="6298860" cy="3487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80EDDB-918F-5F5A-3DA1-F7B49E1FD0A3}"/>
              </a:ext>
            </a:extLst>
          </p:cNvPr>
          <p:cNvSpPr txBox="1"/>
          <p:nvPr/>
        </p:nvSpPr>
        <p:spPr>
          <a:xfrm>
            <a:off x="123395" y="746955"/>
            <a:ext cx="4974225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dirty="0"/>
              <a:t>“… high-resolution laser spectroscopy of radium </a:t>
            </a:r>
            <a:r>
              <a:rPr lang="en-US" sz="1600" dirty="0" err="1"/>
              <a:t>monohydroxide</a:t>
            </a:r>
            <a:r>
              <a:rPr lang="en-US" sz="1600" dirty="0"/>
              <a:t>, </a:t>
            </a:r>
            <a:r>
              <a:rPr lang="en-US" sz="1600" dirty="0" err="1"/>
              <a:t>monodeuteroxide</a:t>
            </a:r>
            <a:r>
              <a:rPr lang="en-US" sz="1600" dirty="0"/>
              <a:t>, and monofluoride molecules (</a:t>
            </a:r>
            <a:r>
              <a:rPr lang="en-US" sz="1600" b="1" baseline="30000" dirty="0"/>
              <a:t>226</a:t>
            </a:r>
            <a:r>
              <a:rPr lang="en-US" sz="1600" b="1" dirty="0"/>
              <a:t>RaOH, </a:t>
            </a:r>
            <a:r>
              <a:rPr lang="en-US" sz="1600" b="1" baseline="30000" dirty="0"/>
              <a:t>226</a:t>
            </a:r>
            <a:r>
              <a:rPr lang="en-US" sz="1600" b="1" dirty="0"/>
              <a:t>RaOD, and </a:t>
            </a:r>
            <a:r>
              <a:rPr lang="en-US" sz="1600" b="1" baseline="30000" dirty="0"/>
              <a:t>226</a:t>
            </a:r>
            <a:r>
              <a:rPr lang="en-US" sz="1600" b="1" dirty="0"/>
              <a:t>RaF</a:t>
            </a:r>
            <a:r>
              <a:rPr lang="en-US" sz="1600" dirty="0"/>
              <a:t>) in a tabletop apparatus by combining trace radioactive target production protocols, optically driven chemistry in a cryogenic buffer gas, and low-background spectroscopic detection methods.”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6B0A66-4520-574D-9623-820CB1145C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73" y="2453722"/>
            <a:ext cx="4523331" cy="267621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0A7BA3F-8B10-6893-555A-6B30F73DECB3}"/>
              </a:ext>
            </a:extLst>
          </p:cNvPr>
          <p:cNvSpPr txBox="1">
            <a:spLocks/>
          </p:cNvSpPr>
          <p:nvPr/>
        </p:nvSpPr>
        <p:spPr bwMode="auto">
          <a:xfrm>
            <a:off x="237473" y="5457894"/>
            <a:ext cx="4727574" cy="80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30188" indent="-230188" algn="l" rtl="0" eaLnBrk="1" fontAlgn="base" hangingPunct="1">
              <a:lnSpc>
                <a:spcPct val="90000"/>
              </a:lnSpc>
              <a:spcBef>
                <a:spcPts val="14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5475" indent="-27940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-23018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4588" indent="-17303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82725" indent="-22225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sz="1600" dirty="0"/>
              <a:t>C.J. Conn, et al., </a:t>
            </a:r>
            <a:r>
              <a:rPr lang="en-US" sz="1600" b="1" dirty="0"/>
              <a:t>Production and spectroscopy of cold radioactive molecules</a:t>
            </a:r>
            <a:r>
              <a:rPr lang="en-US" sz="1600" dirty="0"/>
              <a:t>. </a:t>
            </a:r>
            <a:r>
              <a:rPr lang="en-US" sz="1600" i="1" dirty="0"/>
              <a:t>Science </a:t>
            </a:r>
            <a:r>
              <a:rPr lang="en-US" sz="1600" b="1" dirty="0"/>
              <a:t>393</a:t>
            </a:r>
            <a:r>
              <a:rPr lang="en-US" sz="1600" dirty="0"/>
              <a:t>, 319-323 (2026).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197CB3-4BB2-AD49-0AF9-ED4F02A816AE}"/>
              </a:ext>
            </a:extLst>
          </p:cNvPr>
          <p:cNvSpPr txBox="1"/>
          <p:nvPr/>
        </p:nvSpPr>
        <p:spPr>
          <a:xfrm>
            <a:off x="5292063" y="746955"/>
            <a:ext cx="677336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solidFill>
                  <a:srgbClr val="222222"/>
                </a:solidFill>
                <a:effectLst/>
                <a:latin typeface="+mj-lt"/>
              </a:rPr>
              <a:t>“… nuclear octupole deformation of certain radium isotopes massively boosts the sensitivity of radium monofluoride molecules to symmetry-violating nuclear properties.”</a:t>
            </a:r>
          </a:p>
          <a:p>
            <a:r>
              <a:rPr lang="en-US" sz="1600" dirty="0">
                <a:solidFill>
                  <a:srgbClr val="222222"/>
                </a:solidFill>
                <a:latin typeface="+mj-lt"/>
              </a:rPr>
              <a:t>“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+mj-lt"/>
              </a:rPr>
              <a:t>… measurements of the rovibronic structure of radium monofluoride molecules, which allow the determination of their laser cooling scheme.”</a:t>
            </a:r>
            <a:endParaRPr lang="en-US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9931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E076E-AA8C-5432-AA32-69A8805E0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04" y="320040"/>
            <a:ext cx="11501908" cy="510909"/>
          </a:xfrm>
        </p:spPr>
        <p:txBody>
          <a:bodyPr/>
          <a:lstStyle/>
          <a:p>
            <a:r>
              <a:rPr lang="en-US" dirty="0"/>
              <a:t>Thanks for your attention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9896E8-E46A-9E44-3F0F-55FB8A1BD8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93" t="31396" r="20864" b="16038"/>
          <a:stretch/>
        </p:blipFill>
        <p:spPr>
          <a:xfrm>
            <a:off x="3098262" y="1222904"/>
            <a:ext cx="6252546" cy="42678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7645F-5FA1-C1DF-F8BE-CE990D4577A0}"/>
              </a:ext>
            </a:extLst>
          </p:cNvPr>
          <p:cNvSpPr txBox="1"/>
          <p:nvPr/>
        </p:nvSpPr>
        <p:spPr>
          <a:xfrm>
            <a:off x="1857635" y="5660545"/>
            <a:ext cx="8733801" cy="3692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999" b="1" dirty="0">
                <a:latin typeface="Century Gothic" panose="020F0302020204030204"/>
              </a:rPr>
              <a:t>Cherenkov radiation from dispensed </a:t>
            </a:r>
            <a:r>
              <a:rPr lang="en-US" sz="1999" b="1" baseline="30000" dirty="0">
                <a:latin typeface="Century Gothic" panose="020F0302020204030204"/>
              </a:rPr>
              <a:t>226</a:t>
            </a:r>
            <a:r>
              <a:rPr lang="en-US" sz="1999" b="1" dirty="0">
                <a:latin typeface="Century Gothic" panose="020F0302020204030204"/>
              </a:rPr>
              <a:t>Ra in glass vials (1 mCi each)</a:t>
            </a:r>
          </a:p>
        </p:txBody>
      </p:sp>
    </p:spTree>
    <p:extLst>
      <p:ext uri="{BB962C8B-B14F-4D97-AF65-F5344CB8AC3E}">
        <p14:creationId xmlns:p14="http://schemas.microsoft.com/office/powerpoint/2010/main" val="1320753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3448B-07DD-7143-BE4E-D2A4B5C45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281" y="177825"/>
            <a:ext cx="11422261" cy="510909"/>
          </a:xfrm>
        </p:spPr>
        <p:txBody>
          <a:bodyPr/>
          <a:lstStyle/>
          <a:p>
            <a:r>
              <a:rPr lang="en-US" dirty="0"/>
              <a:t>Radium – the original radioisotope for medical use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13B7AE-2202-77BE-43AE-A72C6896F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3" y="1121088"/>
            <a:ext cx="3256143" cy="4267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C20182-1C63-1F2D-CBCF-C96CCEA504B5}"/>
              </a:ext>
            </a:extLst>
          </p:cNvPr>
          <p:cNvSpPr txBox="1"/>
          <p:nvPr/>
        </p:nvSpPr>
        <p:spPr>
          <a:xfrm flipH="1">
            <a:off x="3256142" y="869968"/>
            <a:ext cx="8870689" cy="2625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Radium was discovered by Marie and Pierre Curie in 1898 (a few months after they discovered polonium) and in 1907 determined the mass to be 226.45 amu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Marie Curie won the Nobel Prize in Chemistry 1911 for these discoveries</a:t>
            </a:r>
            <a:endParaRPr lang="en-US" sz="1400" baseline="30000" dirty="0">
              <a:latin typeface="+mn-lt"/>
            </a:endParaRP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By 1901, </a:t>
            </a:r>
            <a:r>
              <a:rPr lang="en-US" baseline="30000" dirty="0">
                <a:latin typeface="+mn-lt"/>
              </a:rPr>
              <a:t>226</a:t>
            </a:r>
            <a:r>
              <a:rPr lang="en-US" dirty="0">
                <a:latin typeface="+mn-lt"/>
              </a:rPr>
              <a:t>Ra was being used to treat skin lesions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The Curie as a unit of radioactivity was defined in 1910 as the activity emanating from 1 gram of </a:t>
            </a:r>
            <a:r>
              <a:rPr lang="en-US" baseline="30000" dirty="0">
                <a:latin typeface="+mn-lt"/>
              </a:rPr>
              <a:t>226</a:t>
            </a:r>
            <a:r>
              <a:rPr lang="en-US" dirty="0">
                <a:latin typeface="+mn-lt"/>
              </a:rPr>
              <a:t>Ra and was named in honor of Pierre Curie</a:t>
            </a: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Marie Curie accepted this definition after she insisted that 1 Curie should  correspond to 1 gram of </a:t>
            </a:r>
            <a:r>
              <a:rPr lang="en-US" baseline="30000" dirty="0">
                <a:latin typeface="+mn-lt"/>
              </a:rPr>
              <a:t>226</a:t>
            </a:r>
            <a:r>
              <a:rPr lang="en-US" dirty="0">
                <a:latin typeface="+mn-lt"/>
              </a:rPr>
              <a:t>Ra rather than 10 ng as was originally proposed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D4CDC5A-B727-9A3B-1356-837C90915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2487" y="3831363"/>
            <a:ext cx="3602764" cy="1931435"/>
          </a:xfrm>
          <a:prstGeom prst="rect">
            <a:avLst/>
          </a:prstGeom>
        </p:spPr>
      </p:pic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69168BD6-6730-B11B-E135-3B9682E2CF0A}"/>
              </a:ext>
            </a:extLst>
          </p:cNvPr>
          <p:cNvSpPr txBox="1">
            <a:spLocks/>
          </p:cNvSpPr>
          <p:nvPr/>
        </p:nvSpPr>
        <p:spPr>
          <a:xfrm>
            <a:off x="3256142" y="4265315"/>
            <a:ext cx="5198183" cy="193143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/>
          <a:lstStyle>
            <a:lvl1pPr marL="230188" indent="-230188" algn="l" rtl="0" eaLnBrk="1" fontAlgn="base" hangingPunct="1">
              <a:lnSpc>
                <a:spcPct val="90000"/>
              </a:lnSpc>
              <a:spcBef>
                <a:spcPts val="14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7940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3018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4588" indent="-17303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2725" indent="-22225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Brachytherapy is a type of radiation therapy where a sealed radioactive source is placed into or near a tumor. </a:t>
            </a:r>
          </a:p>
          <a:p>
            <a:r>
              <a:rPr lang="en-US" sz="1800" baseline="30000" dirty="0"/>
              <a:t>226</a:t>
            </a:r>
            <a:r>
              <a:rPr lang="en-US" sz="1800" dirty="0"/>
              <a:t>Ra devices were used to treat various cancers from the 1920 to 1960s.</a:t>
            </a:r>
          </a:p>
          <a:p>
            <a:r>
              <a:rPr lang="en-US" sz="1800" baseline="30000" dirty="0"/>
              <a:t>226</a:t>
            </a:r>
            <a:r>
              <a:rPr lang="en-US" sz="1800" dirty="0"/>
              <a:t>Ra use was discontinued by the late 1960s. </a:t>
            </a:r>
          </a:p>
        </p:txBody>
      </p:sp>
    </p:spTree>
    <p:extLst>
      <p:ext uri="{BB962C8B-B14F-4D97-AF65-F5344CB8AC3E}">
        <p14:creationId xmlns:p14="http://schemas.microsoft.com/office/powerpoint/2010/main" val="4219772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1F50446-88BE-4063-B4EA-F6A440B99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76" y="139127"/>
            <a:ext cx="8506984" cy="673355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Recovery </a:t>
            </a:r>
            <a:r>
              <a:rPr lang="en-US" dirty="0">
                <a:solidFill>
                  <a:schemeClr val="tx2"/>
                </a:solidFill>
              </a:rPr>
              <a:t>from </a:t>
            </a:r>
            <a:r>
              <a:rPr lang="en-US" b="1" dirty="0">
                <a:solidFill>
                  <a:schemeClr val="tx2"/>
                </a:solidFill>
              </a:rPr>
              <a:t>Legacy Radium Medical Devices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B3934-1AB6-494F-92BE-75351ADE15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58343" y="1561152"/>
            <a:ext cx="1272138" cy="201781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Plaques</a:t>
            </a:r>
          </a:p>
          <a:p>
            <a:pPr marL="0" indent="0">
              <a:spcBef>
                <a:spcPts val="3599"/>
              </a:spcBef>
              <a:buNone/>
            </a:pPr>
            <a:r>
              <a:rPr lang="en-US" dirty="0"/>
              <a:t>Tubes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Needles</a:t>
            </a: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C79D79AD-A98D-4124-AA94-4A16F16E6430}"/>
              </a:ext>
            </a:extLst>
          </p:cNvPr>
          <p:cNvSpPr/>
          <p:nvPr/>
        </p:nvSpPr>
        <p:spPr>
          <a:xfrm>
            <a:off x="12760176" y="162777"/>
            <a:ext cx="45707" cy="45707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accent1">
                <a:lumMod val="50000"/>
              </a:schemeClr>
            </a:solidFill>
            <a:miter lim="800000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32" tIns="182832" rIns="182832" bIns="18283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Century Gothic" panose="020F030202020403020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57DB056-80E9-8658-C14D-45004909D38D}"/>
              </a:ext>
            </a:extLst>
          </p:cNvPr>
          <p:cNvGrpSpPr/>
          <p:nvPr/>
        </p:nvGrpSpPr>
        <p:grpSpPr>
          <a:xfrm>
            <a:off x="200155" y="1106392"/>
            <a:ext cx="5225489" cy="3994197"/>
            <a:chOff x="785858" y="1295578"/>
            <a:chExt cx="5225489" cy="399419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DAD03D0-D0F6-A883-CA5A-9721FC22AEE3}"/>
                </a:ext>
              </a:extLst>
            </p:cNvPr>
            <p:cNvGrpSpPr/>
            <p:nvPr/>
          </p:nvGrpSpPr>
          <p:grpSpPr>
            <a:xfrm>
              <a:off x="785858" y="1295578"/>
              <a:ext cx="4981695" cy="3994197"/>
              <a:chOff x="785858" y="1295578"/>
              <a:chExt cx="4981695" cy="3994197"/>
            </a:xfrm>
          </p:grpSpPr>
          <p:sp>
            <p:nvSpPr>
              <p:cNvPr id="3" name="AutoShape 3">
                <a:extLst>
                  <a:ext uri="{FF2B5EF4-FFF2-40B4-BE49-F238E27FC236}">
                    <a16:creationId xmlns:a16="http://schemas.microsoft.com/office/drawing/2014/main" id="{840008D3-E01A-9FC4-CE75-DB7C373E63D7}"/>
                  </a:ext>
                </a:extLst>
              </p:cNvPr>
              <p:cNvSpPr>
                <a:spLocks noChangeAspect="1" noTextEdit="1"/>
              </p:cNvSpPr>
              <p:nvPr/>
            </p:nvSpPr>
            <p:spPr bwMode="auto">
              <a:xfrm>
                <a:off x="785858" y="1295578"/>
                <a:ext cx="4976553" cy="3990601"/>
              </a:xfrm>
              <a:prstGeom prst="rect">
                <a:avLst/>
              </a:prstGeom>
              <a:noFill/>
              <a:ln w="9525" cap="flat" cmpd="sng" algn="ctr">
                <a:solidFill>
                  <a:srgbClr val="FF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pic>
            <p:nvPicPr>
              <p:cNvPr id="1029" name="Picture 5">
                <a:extLst>
                  <a:ext uri="{FF2B5EF4-FFF2-40B4-BE49-F238E27FC236}">
                    <a16:creationId xmlns:a16="http://schemas.microsoft.com/office/drawing/2014/main" id="{857879AF-D728-0936-D4F8-20DF645424D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5858" y="1295578"/>
                <a:ext cx="4981695" cy="39941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901EB68A-9A7D-46B9-AB7D-B432504545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40672" y="3610809"/>
              <a:ext cx="2562147" cy="85521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0B10F1B-5C08-4B9C-952C-4085B3D4BFA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2260" y="2646325"/>
              <a:ext cx="1069087" cy="95086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EA1A339-3536-4A95-8EAA-39EC23FE28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39702" y="2646325"/>
              <a:ext cx="971644" cy="225839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9BA40FA1-0653-4747-8020-791812D9073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85143" y="1877991"/>
              <a:ext cx="3617675" cy="29689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D9C56F9C-7259-70D3-8E5C-BAD084F43433}"/>
              </a:ext>
            </a:extLst>
          </p:cNvPr>
          <p:cNvSpPr txBox="1">
            <a:spLocks/>
          </p:cNvSpPr>
          <p:nvPr/>
        </p:nvSpPr>
        <p:spPr bwMode="auto">
          <a:xfrm flipH="1">
            <a:off x="753116" y="5461140"/>
            <a:ext cx="6035142" cy="4365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>
            <a:lvl1pPr marL="230188" indent="-230188" algn="l" rtl="0" eaLnBrk="1" fontAlgn="base" hangingPunct="1">
              <a:lnSpc>
                <a:spcPct val="95000"/>
              </a:lnSpc>
              <a:spcBef>
                <a:spcPts val="14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79400" algn="l" rtl="0" eaLnBrk="1" fontAlgn="base" hangingPunct="1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30188" algn="l" rtl="0" eaLnBrk="1" fontAlgn="base" hangingPunct="1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4588" indent="-173038" algn="l" rtl="0" eaLnBrk="1" fontAlgn="base" hangingPunct="1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2725" indent="-22225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»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999" dirty="0"/>
              <a:t>Individual sources contain various amounts of </a:t>
            </a:r>
            <a:r>
              <a:rPr lang="en-US" sz="1999" baseline="30000" dirty="0"/>
              <a:t>226</a:t>
            </a:r>
            <a:r>
              <a:rPr lang="en-US" sz="1999" dirty="0"/>
              <a:t>Ra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136E9D82-778B-3F4E-A0BC-2DBC769912A6}"/>
              </a:ext>
            </a:extLst>
          </p:cNvPr>
          <p:cNvSpPr txBox="1">
            <a:spLocks/>
          </p:cNvSpPr>
          <p:nvPr/>
        </p:nvSpPr>
        <p:spPr bwMode="auto">
          <a:xfrm flipH="1">
            <a:off x="6187155" y="722715"/>
            <a:ext cx="5903988" cy="6799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  <a:noAutofit/>
          </a:bodyPr>
          <a:lstStyle>
            <a:lvl1pPr marL="230188" indent="-230188" algn="l" rtl="0" eaLnBrk="1" fontAlgn="base" hangingPunct="1">
              <a:lnSpc>
                <a:spcPct val="95000"/>
              </a:lnSpc>
              <a:spcBef>
                <a:spcPts val="14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79400" algn="l" rtl="0" eaLnBrk="1" fontAlgn="base" hangingPunct="1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30188" algn="l" rtl="0" eaLnBrk="1" fontAlgn="base" hangingPunct="1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4588" indent="-173038" algn="l" rtl="0" eaLnBrk="1" fontAlgn="base" hangingPunct="1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2725" indent="-222250" algn="l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»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999" dirty="0"/>
              <a:t>Devices are mechanically disassembled, and radium is chemically dissolved from the fragments</a:t>
            </a:r>
          </a:p>
        </p:txBody>
      </p:sp>
      <p:pic>
        <p:nvPicPr>
          <p:cNvPr id="8" name="Picture 7" descr="A picture containing indoor, sitting, photo, table&#10;&#10;Description automatically generated">
            <a:extLst>
              <a:ext uri="{FF2B5EF4-FFF2-40B4-BE49-F238E27FC236}">
                <a16:creationId xmlns:a16="http://schemas.microsoft.com/office/drawing/2014/main" id="{A96A3629-97FF-2823-DDB5-DAC545B924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6" t="11729" r="14246" b="22674"/>
          <a:stretch/>
        </p:blipFill>
        <p:spPr>
          <a:xfrm>
            <a:off x="8713647" y="4119073"/>
            <a:ext cx="3295852" cy="21056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16932B-A7CF-E43C-30E3-A517D017F1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2689" y="1455479"/>
            <a:ext cx="3467408" cy="329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431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88" y="168840"/>
            <a:ext cx="11422261" cy="510909"/>
          </a:xfrm>
        </p:spPr>
        <p:txBody>
          <a:bodyPr/>
          <a:lstStyle/>
          <a:p>
            <a:r>
              <a:rPr lang="en-US" dirty="0"/>
              <a:t>Examples of legacy medical devices containing </a:t>
            </a:r>
            <a:r>
              <a:rPr lang="en-US" baseline="30000" dirty="0"/>
              <a:t>226</a:t>
            </a:r>
            <a:r>
              <a:rPr lang="en-US" dirty="0"/>
              <a:t>Ra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9B7BCF6-194D-433A-87F8-36C2CD1225C1}"/>
              </a:ext>
            </a:extLst>
          </p:cNvPr>
          <p:cNvSpPr txBox="1">
            <a:spLocks/>
          </p:cNvSpPr>
          <p:nvPr/>
        </p:nvSpPr>
        <p:spPr bwMode="auto">
          <a:xfrm>
            <a:off x="194273" y="810789"/>
            <a:ext cx="10596799" cy="113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30188" indent="-230188" algn="l" rtl="0" eaLnBrk="1" fontAlgn="base" hangingPunct="1">
              <a:lnSpc>
                <a:spcPct val="90000"/>
              </a:lnSpc>
              <a:spcBef>
                <a:spcPts val="14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5475" indent="-27940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-23018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4588" indent="-17303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82725" indent="-22225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000" dirty="0"/>
              <a:t>Legacy </a:t>
            </a:r>
            <a:r>
              <a:rPr lang="en-US" sz="2000" baseline="30000" dirty="0"/>
              <a:t>226</a:t>
            </a:r>
            <a:r>
              <a:rPr lang="en-US" sz="2000" dirty="0"/>
              <a:t>Ra devices received at ORNL from repositories around the world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000" dirty="0"/>
              <a:t>These legacy medical devices come in a large variety of shapes and sizes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5DEDC9-39FD-5BC8-9B21-78D2466710B1}"/>
              </a:ext>
            </a:extLst>
          </p:cNvPr>
          <p:cNvSpPr txBox="1"/>
          <p:nvPr/>
        </p:nvSpPr>
        <p:spPr>
          <a:xfrm>
            <a:off x="3976349" y="6052828"/>
            <a:ext cx="5476691" cy="34163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/>
              <a:t>Variety of needles, tubes and cylinders in the SFC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3DDE5E5-767C-6812-8BBE-555847037536}"/>
              </a:ext>
            </a:extLst>
          </p:cNvPr>
          <p:cNvGrpSpPr/>
          <p:nvPr/>
        </p:nvGrpSpPr>
        <p:grpSpPr>
          <a:xfrm>
            <a:off x="194273" y="2434480"/>
            <a:ext cx="4104504" cy="2183338"/>
            <a:chOff x="4016522" y="3360430"/>
            <a:chExt cx="4213077" cy="2217409"/>
          </a:xfrm>
        </p:grpSpPr>
        <p:pic>
          <p:nvPicPr>
            <p:cNvPr id="3" name="Picture 2" descr="A picture containing indoor, metal, silver, pan&#10;&#10;Description automatically generated">
              <a:extLst>
                <a:ext uri="{FF2B5EF4-FFF2-40B4-BE49-F238E27FC236}">
                  <a16:creationId xmlns:a16="http://schemas.microsoft.com/office/drawing/2014/main" id="{BB607733-6962-144A-8FC7-A0BF0595F5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20" t="36469" r="15187" b="1094"/>
            <a:stretch/>
          </p:blipFill>
          <p:spPr>
            <a:xfrm>
              <a:off x="4016522" y="3360430"/>
              <a:ext cx="4213077" cy="221740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8F653E-4C38-6C35-A65B-961694166FBB}"/>
                </a:ext>
              </a:extLst>
            </p:cNvPr>
            <p:cNvSpPr txBox="1"/>
            <p:nvPr/>
          </p:nvSpPr>
          <p:spPr>
            <a:xfrm>
              <a:off x="4164997" y="3429000"/>
              <a:ext cx="1642567" cy="31883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600" dirty="0"/>
                <a:t>Glass ampoule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B22BECE-96F0-6D82-C950-EE8176758178}"/>
              </a:ext>
            </a:extLst>
          </p:cNvPr>
          <p:cNvGrpSpPr/>
          <p:nvPr/>
        </p:nvGrpSpPr>
        <p:grpSpPr>
          <a:xfrm>
            <a:off x="8977032" y="1820056"/>
            <a:ext cx="3017520" cy="2468880"/>
            <a:chOff x="5353615" y="2696920"/>
            <a:chExt cx="3017520" cy="2468880"/>
          </a:xfrm>
        </p:grpSpPr>
        <p:pic>
          <p:nvPicPr>
            <p:cNvPr id="7" name="Picture 6" descr="A close up of a coin&#10;&#10;Description automatically generated with low confidence">
              <a:extLst>
                <a:ext uri="{FF2B5EF4-FFF2-40B4-BE49-F238E27FC236}">
                  <a16:creationId xmlns:a16="http://schemas.microsoft.com/office/drawing/2014/main" id="{0A6A6A15-2973-5FB2-BC51-20497C8C63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27" t="5859" r="17878" b="8161"/>
            <a:stretch/>
          </p:blipFill>
          <p:spPr>
            <a:xfrm>
              <a:off x="5353615" y="2696920"/>
              <a:ext cx="3017520" cy="246888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5F761C-2935-6792-4E99-82223B28130C}"/>
                </a:ext>
              </a:extLst>
            </p:cNvPr>
            <p:cNvSpPr txBox="1"/>
            <p:nvPr/>
          </p:nvSpPr>
          <p:spPr>
            <a:xfrm>
              <a:off x="5422837" y="2822918"/>
              <a:ext cx="986510" cy="31393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600" dirty="0"/>
                <a:t>Plaque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D752A246-39CC-2717-F057-EEBE069B92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8883" y="3294842"/>
            <a:ext cx="4071624" cy="264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929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88" y="168840"/>
            <a:ext cx="11812811" cy="929485"/>
          </a:xfrm>
        </p:spPr>
        <p:txBody>
          <a:bodyPr/>
          <a:lstStyle/>
          <a:p>
            <a:r>
              <a:rPr lang="en-US" dirty="0"/>
              <a:t>More examples of legacy medical devices containing </a:t>
            </a:r>
            <a:r>
              <a:rPr lang="en-US" baseline="30000" dirty="0"/>
              <a:t>226</a:t>
            </a:r>
            <a:r>
              <a:rPr lang="en-US" dirty="0"/>
              <a:t>Ra</a:t>
            </a:r>
          </a:p>
        </p:txBody>
      </p:sp>
      <p:pic>
        <p:nvPicPr>
          <p:cNvPr id="4" name="Picture 3" descr="A picture containing indoor, clock, black, gauge&#10;&#10;Description automatically generated">
            <a:extLst>
              <a:ext uri="{FF2B5EF4-FFF2-40B4-BE49-F238E27FC236}">
                <a16:creationId xmlns:a16="http://schemas.microsoft.com/office/drawing/2014/main" id="{76201865-489F-7441-45C7-16889CAB12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4" t="4734" r="19340" b="6871"/>
          <a:stretch/>
        </p:blipFill>
        <p:spPr>
          <a:xfrm>
            <a:off x="279488" y="985959"/>
            <a:ext cx="2552669" cy="29173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F6DE7F-6F11-EA50-0A9C-CF4EDE8B7B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8" t="22616" r="15540" b="24961"/>
          <a:stretch/>
        </p:blipFill>
        <p:spPr>
          <a:xfrm>
            <a:off x="1410015" y="4209396"/>
            <a:ext cx="3474720" cy="1895302"/>
          </a:xfrm>
          <a:prstGeom prst="rect">
            <a:avLst/>
          </a:prstGeom>
        </p:spPr>
      </p:pic>
      <p:pic>
        <p:nvPicPr>
          <p:cNvPr id="16" name="Picture 15" descr="A close-up of a brain&#10;&#10;Description automatically generated with low confidence">
            <a:extLst>
              <a:ext uri="{FF2B5EF4-FFF2-40B4-BE49-F238E27FC236}">
                <a16:creationId xmlns:a16="http://schemas.microsoft.com/office/drawing/2014/main" id="{8AB24EE7-2CCF-2316-4A69-AE425BE1E1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" t="3150" r="4715" b="1670"/>
          <a:stretch/>
        </p:blipFill>
        <p:spPr>
          <a:xfrm>
            <a:off x="5832505" y="3305880"/>
            <a:ext cx="4389120" cy="33832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9AB6C8-70F7-9DDA-84F6-2E61A2116E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0387"/>
          <a:stretch/>
        </p:blipFill>
        <p:spPr>
          <a:xfrm>
            <a:off x="9041450" y="791310"/>
            <a:ext cx="2951964" cy="2780930"/>
          </a:xfrm>
          <a:prstGeom prst="rect">
            <a:avLst/>
          </a:prstGeom>
        </p:spPr>
      </p:pic>
      <p:pic>
        <p:nvPicPr>
          <p:cNvPr id="6" name="Picture 5" descr="A picture containing indoor, pan&#10;&#10;Description automatically generated">
            <a:extLst>
              <a:ext uri="{FF2B5EF4-FFF2-40B4-BE49-F238E27FC236}">
                <a16:creationId xmlns:a16="http://schemas.microsoft.com/office/drawing/2014/main" id="{1D402891-5EE0-C97F-95B7-EE7D3AE3B66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6" t="10596" r="3838" b="2728"/>
          <a:stretch/>
        </p:blipFill>
        <p:spPr>
          <a:xfrm>
            <a:off x="3147375" y="945433"/>
            <a:ext cx="3474720" cy="265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19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88" y="168840"/>
            <a:ext cx="11422261" cy="510909"/>
          </a:xfrm>
        </p:spPr>
        <p:txBody>
          <a:bodyPr/>
          <a:lstStyle/>
          <a:p>
            <a:r>
              <a:rPr lang="en-US" dirty="0"/>
              <a:t>Dissolving and purifying </a:t>
            </a:r>
            <a:r>
              <a:rPr lang="en-US" baseline="30000" dirty="0"/>
              <a:t>226</a:t>
            </a:r>
            <a:r>
              <a:rPr lang="en-US" dirty="0"/>
              <a:t>Ra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9B7BCF6-194D-433A-87F8-36C2CD1225C1}"/>
              </a:ext>
            </a:extLst>
          </p:cNvPr>
          <p:cNvSpPr txBox="1">
            <a:spLocks/>
          </p:cNvSpPr>
          <p:nvPr/>
        </p:nvSpPr>
        <p:spPr bwMode="auto">
          <a:xfrm>
            <a:off x="323595" y="821725"/>
            <a:ext cx="7410059" cy="309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30188" indent="-230188" algn="l" rtl="0" eaLnBrk="1" fontAlgn="base" hangingPunct="1">
              <a:lnSpc>
                <a:spcPct val="90000"/>
              </a:lnSpc>
              <a:spcBef>
                <a:spcPts val="14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5475" indent="-27940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-23018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4588" indent="-17303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82725" indent="-22225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000" dirty="0"/>
              <a:t>The chemistry to purify the </a:t>
            </a:r>
            <a:r>
              <a:rPr lang="en-US" sz="2000" baseline="30000" dirty="0"/>
              <a:t>226</a:t>
            </a:r>
            <a:r>
              <a:rPr lang="en-US" sz="2000" dirty="0"/>
              <a:t>Ra material is not trivial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000" dirty="0"/>
              <a:t>The ‘filler’ material is quite varied, including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Group 2 elements (Ca, Ba, …)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Transition metals (Cu, Ni, Ag, …)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Pb and Bi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Pt and Ir from the devices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000" dirty="0"/>
              <a:t>The process must be versatile and optimized to reduce the volume of waste generated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ABC433C-1518-778B-F64D-037E89798F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32" t="14924" r="486" b="11791"/>
          <a:stretch/>
        </p:blipFill>
        <p:spPr bwMode="auto">
          <a:xfrm>
            <a:off x="8461712" y="733160"/>
            <a:ext cx="3452003" cy="3452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69FDB74C-CF42-62B2-FE90-327320609B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2" b="12377"/>
          <a:stretch/>
        </p:blipFill>
        <p:spPr bwMode="auto">
          <a:xfrm>
            <a:off x="4028624" y="3541408"/>
            <a:ext cx="4213805" cy="2863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3454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DA81CC-D27A-4054-BE8C-6F61C707B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413" y="2067694"/>
            <a:ext cx="8047169" cy="41449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D21961-8BC0-4EDC-AB23-380C5D4F7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01" y="180284"/>
            <a:ext cx="11427023" cy="501548"/>
          </a:xfrm>
        </p:spPr>
        <p:txBody>
          <a:bodyPr/>
          <a:lstStyle/>
          <a:p>
            <a:r>
              <a:rPr lang="en-US" baseline="30000" dirty="0"/>
              <a:t>226</a:t>
            </a:r>
            <a:r>
              <a:rPr lang="en-US" dirty="0"/>
              <a:t>Ra is important for the DOE Isotope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67038-2B60-46E9-8E46-0A53AD3F0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136" y="772111"/>
            <a:ext cx="11168438" cy="1549058"/>
          </a:xfrm>
        </p:spPr>
        <p:txBody>
          <a:bodyPr/>
          <a:lstStyle/>
          <a:p>
            <a:r>
              <a:rPr lang="en-US" sz="1999" dirty="0"/>
              <a:t>A valuable feedstock for production of alpha-emitting radioisotopes at HFIR</a:t>
            </a:r>
            <a:endParaRPr lang="en-US" sz="1800" dirty="0"/>
          </a:p>
          <a:p>
            <a:r>
              <a:rPr lang="en-US" sz="1999" dirty="0"/>
              <a:t>ORNL is uniquely qualified for large scale processing and irradiation of </a:t>
            </a:r>
            <a:r>
              <a:rPr lang="en-US" sz="1999" baseline="30000" dirty="0"/>
              <a:t>226</a:t>
            </a:r>
            <a:r>
              <a:rPr lang="en-US" sz="1999" dirty="0"/>
              <a:t>Ra targets</a:t>
            </a:r>
          </a:p>
          <a:p>
            <a:pPr lvl="1">
              <a:spcBef>
                <a:spcPts val="600"/>
              </a:spcBef>
            </a:pPr>
            <a:r>
              <a:rPr lang="en-US" sz="1800" dirty="0"/>
              <a:t>HFIR, infrastructure (hot cells, gloveboxes, transportation), safety systems, radiochemistry experience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3BC19B-A2B0-4450-BF19-9DD1A98C6EA8}"/>
              </a:ext>
            </a:extLst>
          </p:cNvPr>
          <p:cNvSpPr/>
          <p:nvPr/>
        </p:nvSpPr>
        <p:spPr>
          <a:xfrm>
            <a:off x="3950534" y="6212604"/>
            <a:ext cx="6287767" cy="276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852"/>
            <a:r>
              <a:rPr lang="en-US" sz="1200" dirty="0">
                <a:solidFill>
                  <a:prstClr val="black"/>
                </a:solidFill>
                <a:latin typeface="Century Gothic" panose="020F0302020204030204"/>
              </a:rPr>
              <a:t>S. Hogle et al., </a:t>
            </a:r>
            <a:r>
              <a:rPr lang="en-US" sz="1200" i="1" dirty="0">
                <a:solidFill>
                  <a:prstClr val="black"/>
                </a:solidFill>
                <a:latin typeface="Century Gothic" panose="020F0302020204030204"/>
              </a:rPr>
              <a:t>Reactor Production of Thorium-229</a:t>
            </a:r>
            <a:r>
              <a:rPr lang="en-US" sz="1200" dirty="0">
                <a:solidFill>
                  <a:prstClr val="black"/>
                </a:solidFill>
                <a:latin typeface="Century Gothic" panose="020F0302020204030204"/>
              </a:rPr>
              <a:t>, Appl. Radiat. Isot. 114, 19 (2016)</a:t>
            </a:r>
          </a:p>
        </p:txBody>
      </p:sp>
    </p:spTree>
    <p:extLst>
      <p:ext uri="{BB962C8B-B14F-4D97-AF65-F5344CB8AC3E}">
        <p14:creationId xmlns:p14="http://schemas.microsoft.com/office/powerpoint/2010/main" val="4083202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3A7AD-7843-4FFD-A8E7-98AD3FD8D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061" y="275142"/>
            <a:ext cx="11903764" cy="535392"/>
          </a:xfrm>
        </p:spPr>
        <p:txBody>
          <a:bodyPr/>
          <a:lstStyle/>
          <a:p>
            <a:r>
              <a:rPr lang="en-US" dirty="0"/>
              <a:t>Hydraulic Tube at the 85 MW High Flux Isotope Reactor</a:t>
            </a:r>
          </a:p>
        </p:txBody>
      </p:sp>
      <p:pic>
        <p:nvPicPr>
          <p:cNvPr id="3" name="Picture 4" descr="87388">
            <a:extLst>
              <a:ext uri="{FF2B5EF4-FFF2-40B4-BE49-F238E27FC236}">
                <a16:creationId xmlns:a16="http://schemas.microsoft.com/office/drawing/2014/main" id="{AB2DEB24-B15C-485B-B82E-85D3414CF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/>
          <a:stretch>
            <a:fillRect/>
          </a:stretch>
        </p:blipFill>
        <p:spPr bwMode="auto">
          <a:xfrm>
            <a:off x="875240" y="901719"/>
            <a:ext cx="4528299" cy="339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tx1"/>
            </a:outerShdw>
          </a:effectLst>
        </p:spPr>
      </p:pic>
      <p:pic>
        <p:nvPicPr>
          <p:cNvPr id="4" name="Picture 37">
            <a:extLst>
              <a:ext uri="{FF2B5EF4-FFF2-40B4-BE49-F238E27FC236}">
                <a16:creationId xmlns:a16="http://schemas.microsoft.com/office/drawing/2014/main" id="{1812702B-AB1F-4A2C-A894-FEC9C5BB5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061" y="3876973"/>
            <a:ext cx="2550449" cy="2596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885280BC-A074-4DE7-BD00-9876FF151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6856" y="901719"/>
            <a:ext cx="5298609" cy="419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7DB79B-EBF3-41AE-BF10-666646608D9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68596" y="874086"/>
            <a:ext cx="1157958" cy="528499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787B0B-A3A0-4D09-BF4C-D8C2B5C07A62}"/>
              </a:ext>
            </a:extLst>
          </p:cNvPr>
          <p:cNvSpPr txBox="1"/>
          <p:nvPr/>
        </p:nvSpPr>
        <p:spPr>
          <a:xfrm>
            <a:off x="3527364" y="5057675"/>
            <a:ext cx="6349377" cy="14157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The HFIR hydraulic tube facility allows for targets to be inserted/removed during operation of the reactor</a:t>
            </a:r>
          </a:p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This makes it possible to optimize production of isotopes, such as </a:t>
            </a:r>
            <a:r>
              <a:rPr lang="en-US" baseline="30000" dirty="0">
                <a:latin typeface="+mn-lt"/>
              </a:rPr>
              <a:t>227</a:t>
            </a:r>
            <a:r>
              <a:rPr lang="en-US" dirty="0">
                <a:latin typeface="+mn-lt"/>
              </a:rPr>
              <a:t>Ac and </a:t>
            </a:r>
            <a:r>
              <a:rPr lang="en-US" baseline="30000" dirty="0">
                <a:latin typeface="+mn-lt"/>
              </a:rPr>
              <a:t>228</a:t>
            </a:r>
            <a:r>
              <a:rPr lang="en-US" dirty="0">
                <a:latin typeface="+mn-lt"/>
              </a:rPr>
              <a:t>Th (while minimizing unwanted radioisotopes that contribute to radioactive waste)</a:t>
            </a:r>
          </a:p>
        </p:txBody>
      </p:sp>
    </p:spTree>
    <p:extLst>
      <p:ext uri="{BB962C8B-B14F-4D97-AF65-F5344CB8AC3E}">
        <p14:creationId xmlns:p14="http://schemas.microsoft.com/office/powerpoint/2010/main" val="3537242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6BFA0-2252-81C8-0F0E-6903A3943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458" y="270179"/>
            <a:ext cx="11501908" cy="510909"/>
          </a:xfrm>
        </p:spPr>
        <p:txBody>
          <a:bodyPr/>
          <a:lstStyle/>
          <a:p>
            <a:r>
              <a:rPr lang="en-US" dirty="0"/>
              <a:t>Fabricating </a:t>
            </a:r>
            <a:r>
              <a:rPr lang="en-US" baseline="30000" dirty="0"/>
              <a:t>226</a:t>
            </a:r>
            <a:r>
              <a:rPr lang="en-US" dirty="0"/>
              <a:t>Ra targets for HFIR irradiation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7603904-DC4B-5872-EC9E-6788D556AB28}"/>
              </a:ext>
            </a:extLst>
          </p:cNvPr>
          <p:cNvSpPr txBox="1">
            <a:spLocks/>
          </p:cNvSpPr>
          <p:nvPr/>
        </p:nvSpPr>
        <p:spPr bwMode="auto">
          <a:xfrm>
            <a:off x="158365" y="957893"/>
            <a:ext cx="7970495" cy="2746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30188" indent="-230188" algn="l" rtl="0" eaLnBrk="1" fontAlgn="base" hangingPunct="1">
              <a:lnSpc>
                <a:spcPct val="90000"/>
              </a:lnSpc>
              <a:spcBef>
                <a:spcPts val="14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5475" indent="-279400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-23018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4588" indent="-173038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82725" indent="-222250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000" dirty="0"/>
              <a:t>Purified </a:t>
            </a:r>
            <a:r>
              <a:rPr lang="en-US" sz="2000" baseline="30000" dirty="0"/>
              <a:t>226</a:t>
            </a:r>
            <a:r>
              <a:rPr lang="en-US" sz="2000" dirty="0"/>
              <a:t>Ra is pressed into solid pellets for irradiation at HFIR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800" dirty="0"/>
              <a:t>Mixture of RaCO</a:t>
            </a:r>
            <a:r>
              <a:rPr lang="en-US" sz="1800" baseline="-25000" dirty="0"/>
              <a:t>3</a:t>
            </a:r>
            <a:r>
              <a:rPr lang="en-US" sz="1800" dirty="0"/>
              <a:t> and aluminum powder (for thermal conductivity)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000" dirty="0"/>
              <a:t>Heat is generated in the target during irradiation, and it must be removed efficiently to prevent melting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800" dirty="0"/>
              <a:t>Heat capacity, thermal conductivity, and thermal expansion are all considered in the heat calculations that are required to determine target temperature during irradiation at HFIR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11AD8B-1FBB-ABA9-C74D-EA6F8ABA8143}"/>
              </a:ext>
            </a:extLst>
          </p:cNvPr>
          <p:cNvSpPr txBox="1"/>
          <p:nvPr/>
        </p:nvSpPr>
        <p:spPr>
          <a:xfrm>
            <a:off x="7729819" y="5404135"/>
            <a:ext cx="3969355" cy="31393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dirty="0"/>
              <a:t>Preparation of </a:t>
            </a:r>
            <a:r>
              <a:rPr lang="en-US" sz="1600" baseline="30000" dirty="0"/>
              <a:t>226</a:t>
            </a:r>
            <a:r>
              <a:rPr lang="en-US" sz="1600" dirty="0"/>
              <a:t>Ra targets in a glovebox</a:t>
            </a:r>
          </a:p>
        </p:txBody>
      </p:sp>
      <p:pic>
        <p:nvPicPr>
          <p:cNvPr id="12" name="Picture 11" descr="A person and person in white coats standing next to a computer monitor&#10;&#10;Description automatically generated">
            <a:extLst>
              <a:ext uri="{FF2B5EF4-FFF2-40B4-BE49-F238E27FC236}">
                <a16:creationId xmlns:a16="http://schemas.microsoft.com/office/drawing/2014/main" id="{B3AEDD24-F470-9A35-9DFE-D1A8BB5560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3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8" t="11012" r="12902" b="5610"/>
          <a:stretch/>
        </p:blipFill>
        <p:spPr>
          <a:xfrm>
            <a:off x="7860548" y="2210916"/>
            <a:ext cx="4151475" cy="29406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5B622A-3A9C-EB4C-BB3B-B051860FAA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91" y="3715267"/>
            <a:ext cx="4508123" cy="28725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2D0F38-1280-BD37-3A81-319C846A7D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9346" y="3984799"/>
            <a:ext cx="2685713" cy="233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541634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s (Wide Screen)">
  <a:themeElements>
    <a:clrScheme name="ORNL corporate palette May 28 saturation adjust">
      <a:dk1>
        <a:sysClr val="windowText" lastClr="000000"/>
      </a:dk1>
      <a:lt1>
        <a:sysClr val="window" lastClr="FFFFFF"/>
      </a:lt1>
      <a:dk2>
        <a:srgbClr val="1E7640"/>
      </a:dk2>
      <a:lt2>
        <a:srgbClr val="FFFFFF"/>
      </a:lt2>
      <a:accent1>
        <a:srgbClr val="306DBE"/>
      </a:accent1>
      <a:accent2>
        <a:srgbClr val="84B641"/>
      </a:accent2>
      <a:accent3>
        <a:srgbClr val="DE762D"/>
      </a:accent3>
      <a:accent4>
        <a:srgbClr val="2ABDDA"/>
      </a:accent4>
      <a:accent5>
        <a:srgbClr val="A03123"/>
      </a:accent5>
      <a:accent6>
        <a:srgbClr val="FFCD00"/>
      </a:accent6>
      <a:hlink>
        <a:srgbClr val="0070B9"/>
      </a:hlink>
      <a:folHlink>
        <a:srgbClr val="1E764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accent1"/>
          </a:solidFill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defRPr dirty="0" smtClean="0">
            <a:solidFill>
              <a:schemeClr val="tx1"/>
            </a:solidFill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lnSpc>
            <a:spcPct val="90000"/>
          </a:lnSpc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RNL template 16x9" id="{C0EB04B0-D86C-9243-8720-2D2052F85E0F}" vid="{A3F60B28-C595-C340-94C0-76EB0CED3D7C}"/>
    </a:ext>
  </a:extLst>
</a:theme>
</file>

<file path=ppt/theme/theme2.xml><?xml version="1.0" encoding="utf-8"?>
<a:theme xmlns:a="http://schemas.openxmlformats.org/drawingml/2006/main" name="ORNL">
  <a:themeElements>
    <a:clrScheme name="ORNL theme colors 180717 final">
      <a:dk1>
        <a:sysClr val="windowText" lastClr="000000"/>
      </a:dk1>
      <a:lt1>
        <a:sysClr val="window" lastClr="FFFFFF"/>
      </a:lt1>
      <a:dk2>
        <a:srgbClr val="447E59"/>
      </a:dk2>
      <a:lt2>
        <a:srgbClr val="FFFFFF"/>
      </a:lt2>
      <a:accent1>
        <a:srgbClr val="3BA2AD"/>
      </a:accent1>
      <a:accent2>
        <a:srgbClr val="8FBB55"/>
      </a:accent2>
      <a:accent3>
        <a:srgbClr val="5785B7"/>
      </a:accent3>
      <a:accent4>
        <a:srgbClr val="E5A940"/>
      </a:accent4>
      <a:accent5>
        <a:srgbClr val="919785"/>
      </a:accent5>
      <a:accent6>
        <a:srgbClr val="CB4D3D"/>
      </a:accent6>
      <a:hlink>
        <a:srgbClr val="397D52"/>
      </a:hlink>
      <a:folHlink>
        <a:srgbClr val="00000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9050">
          <a:solidFill>
            <a:schemeClr val="accent1">
              <a:lumMod val="50000"/>
            </a:schemeClr>
          </a:solidFill>
          <a:miter lim="800000"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lnSpc>
            <a:spcPct val="90000"/>
          </a:lnSpc>
          <a:defRPr dirty="0" smtClean="0">
            <a:solidFill>
              <a:schemeClr val="tx1"/>
            </a:solidFill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1">
              <a:lumMod val="50000"/>
            </a:schemeClr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defRPr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RNL template 16x9_180808" id="{EF133236-4FD1-4E83-B0AC-464DEE56453C}" vid="{ECDBAF0C-67FD-47C6-9CC9-5310617ED098}"/>
    </a:ext>
  </a:extLst>
</a:theme>
</file>

<file path=ppt/theme/theme3.xml><?xml version="1.0" encoding="utf-8"?>
<a:theme xmlns:a="http://schemas.openxmlformats.org/drawingml/2006/main" name="1_ORNL">
  <a:themeElements>
    <a:clrScheme name="ORNL color palette 180726 final">
      <a:dk1>
        <a:sysClr val="windowText" lastClr="000000"/>
      </a:dk1>
      <a:lt1>
        <a:sysClr val="window" lastClr="FFFFFF"/>
      </a:lt1>
      <a:dk2>
        <a:srgbClr val="447E59"/>
      </a:dk2>
      <a:lt2>
        <a:srgbClr val="FFFFFF"/>
      </a:lt2>
      <a:accent1>
        <a:srgbClr val="3BA2AD"/>
      </a:accent1>
      <a:accent2>
        <a:srgbClr val="8FBB55"/>
      </a:accent2>
      <a:accent3>
        <a:srgbClr val="5785B7"/>
      </a:accent3>
      <a:accent4>
        <a:srgbClr val="E5A940"/>
      </a:accent4>
      <a:accent5>
        <a:srgbClr val="919785"/>
      </a:accent5>
      <a:accent6>
        <a:srgbClr val="CB4D3D"/>
      </a:accent6>
      <a:hlink>
        <a:srgbClr val="397D52"/>
      </a:hlink>
      <a:folHlink>
        <a:srgbClr val="00000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9050">
          <a:solidFill>
            <a:schemeClr val="accent1">
              <a:lumMod val="50000"/>
            </a:schemeClr>
          </a:solidFill>
          <a:miter lim="800000"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>
          <a:lnSpc>
            <a:spcPct val="90000"/>
          </a:lnSpc>
          <a:defRPr dirty="0" smtClean="0">
            <a:solidFill>
              <a:schemeClr val="tx1"/>
            </a:solidFill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lnSpc>
            <a:spcPct val="90000"/>
          </a:lnSpc>
          <a:defRPr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RNL template 4x3_180808" id="{BE270949-426B-4A81-BFD7-F9E58F12EF61}" vid="{56EA0EFD-5782-40CE-9F38-7DA95D6DAAD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75B17BC858B94FAA5409F11FF9B884" ma:contentTypeVersion="0" ma:contentTypeDescription="Create a new document." ma:contentTypeScope="" ma:versionID="ba30602e445ba7bd833ef2f532e4a59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0EC660-24D0-43A0-AE5E-E274115E726B}">
  <ds:schemaRefs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9E20559-B232-4371-8690-E3D8007EDB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BB6CFE-4507-4B02-9220-33DC2E0B46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ORNL template 16x9</Template>
  <TotalTime>65304</TotalTime>
  <Words>1477</Words>
  <Application>Microsoft Office PowerPoint</Application>
  <PresentationFormat>Custom</PresentationFormat>
  <Paragraphs>185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Calibri</vt:lpstr>
      <vt:lpstr>Century Gothic</vt:lpstr>
      <vt:lpstr>Symbol</vt:lpstr>
      <vt:lpstr>Presentations (Wide Screen)</vt:lpstr>
      <vt:lpstr>ORNL</vt:lpstr>
      <vt:lpstr>1_ORNL</vt:lpstr>
      <vt:lpstr>226Ra for the production of 227Ac, 228Th and useful decay daughters</vt:lpstr>
      <vt:lpstr>Radium – the original radioisotope for medical use</vt:lpstr>
      <vt:lpstr>Recovery from Legacy Radium Medical Devices</vt:lpstr>
      <vt:lpstr>Examples of legacy medical devices containing 226Ra</vt:lpstr>
      <vt:lpstr>More examples of legacy medical devices containing 226Ra</vt:lpstr>
      <vt:lpstr>Dissolving and purifying 226Ra</vt:lpstr>
      <vt:lpstr>226Ra is important for the DOE Isotope Program</vt:lpstr>
      <vt:lpstr>Hydraulic Tube at the 85 MW High Flux Isotope Reactor</vt:lpstr>
      <vt:lpstr>Fabricating 226Ra targets for HFIR irradiation</vt:lpstr>
      <vt:lpstr>Reducing environmental emissions with in-cell controls</vt:lpstr>
      <vt:lpstr>Storing 226Ra</vt:lpstr>
      <vt:lpstr>226Ra decay chain</vt:lpstr>
      <vt:lpstr>227Ac decay chain</vt:lpstr>
      <vt:lpstr>228Th decay chain</vt:lpstr>
      <vt:lpstr>Medical uses for these alpha-emitters</vt:lpstr>
      <vt:lpstr>Recent chemistry publications with 226Ra</vt:lpstr>
      <vt:lpstr>Recent publications on laser spectroscopy of 226Ra</vt:lpstr>
      <vt:lpstr>Thanks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NP Lab Managers Budget Briefing  FY2019</dc:title>
  <dc:creator>Dean, David Jarvis</dc:creator>
  <cp:lastModifiedBy>Dan Stracener</cp:lastModifiedBy>
  <cp:revision>1532</cp:revision>
  <cp:lastPrinted>2024-05-28T19:20:02Z</cp:lastPrinted>
  <dcterms:created xsi:type="dcterms:W3CDTF">2017-01-04T16:29:24Z</dcterms:created>
  <dcterms:modified xsi:type="dcterms:W3CDTF">2026-08-25T12:48:13Z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0x0101003975B17BC858B94FAA5409F11FF9B884</vt:lpwstr>
  </property>
</Properties>
</file>