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5" r:id="rId4"/>
    <p:sldMasterId id="2147483972" r:id="rId5"/>
    <p:sldMasterId id="2147483984" r:id="rId6"/>
    <p:sldMasterId id="2147483996" r:id="rId7"/>
  </p:sldMasterIdLst>
  <p:notesMasterIdLst>
    <p:notesMasterId r:id="rId23"/>
  </p:notesMasterIdLst>
  <p:handoutMasterIdLst>
    <p:handoutMasterId r:id="rId24"/>
  </p:handoutMasterIdLst>
  <p:sldIdLst>
    <p:sldId id="256" r:id="rId8"/>
    <p:sldId id="2147482485" r:id="rId9"/>
    <p:sldId id="261" r:id="rId10"/>
    <p:sldId id="265" r:id="rId11"/>
    <p:sldId id="2147482479" r:id="rId12"/>
    <p:sldId id="356" r:id="rId13"/>
    <p:sldId id="2147482480" r:id="rId14"/>
    <p:sldId id="2147482486" r:id="rId15"/>
    <p:sldId id="2147482487" r:id="rId16"/>
    <p:sldId id="362" r:id="rId17"/>
    <p:sldId id="2147482488" r:id="rId18"/>
    <p:sldId id="361" r:id="rId19"/>
    <p:sldId id="353" r:id="rId20"/>
    <p:sldId id="366" r:id="rId21"/>
    <p:sldId id="379" r:id="rId22"/>
  </p:sldIdLst>
  <p:sldSz cx="12188825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73">
          <p15:clr>
            <a:srgbClr val="A4A3A4"/>
          </p15:clr>
        </p15:guide>
        <p15:guide id="2" pos="74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F42"/>
    <a:srgbClr val="0B315B"/>
    <a:srgbClr val="020066"/>
    <a:srgbClr val="0080AA"/>
    <a:srgbClr val="BFB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46" autoAdjust="0"/>
    <p:restoredTop sz="88935" autoAdjust="0"/>
  </p:normalViewPr>
  <p:slideViewPr>
    <p:cSldViewPr snapToGrid="0" showGuides="1">
      <p:cViewPr varScale="1">
        <p:scale>
          <a:sx n="92" d="100"/>
          <a:sy n="92" d="100"/>
        </p:scale>
        <p:origin x="624" y="84"/>
      </p:cViewPr>
      <p:guideLst>
        <p:guide orient="horz" pos="4173"/>
        <p:guide pos="74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howGuides="1">
      <p:cViewPr varScale="1">
        <p:scale>
          <a:sx n="94" d="100"/>
          <a:sy n="94" d="100"/>
        </p:scale>
        <p:origin x="4344" y="21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951CFE-5C59-4506-A40F-D264CDD8E612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B6D6A2-D69D-4D3C-A854-3897347B33D0}">
      <dgm:prSet phldrT="[Text]"/>
      <dgm:spPr/>
      <dgm:t>
        <a:bodyPr/>
        <a:lstStyle/>
        <a:p>
          <a:r>
            <a:rPr lang="en-US" dirty="0"/>
            <a:t>Prepare Customer Quote</a:t>
          </a:r>
        </a:p>
      </dgm:t>
    </dgm:pt>
    <dgm:pt modelId="{2ADB6883-DC64-4DD1-A237-0C461C9DE52E}" type="parTrans" cxnId="{9BFCA472-206C-4DFB-8761-C9DCF7E2C372}">
      <dgm:prSet/>
      <dgm:spPr/>
      <dgm:t>
        <a:bodyPr/>
        <a:lstStyle/>
        <a:p>
          <a:endParaRPr lang="en-US"/>
        </a:p>
      </dgm:t>
    </dgm:pt>
    <dgm:pt modelId="{2B49B895-B120-4FC0-9B71-586832C9D646}" type="sibTrans" cxnId="{9BFCA472-206C-4DFB-8761-C9DCF7E2C372}">
      <dgm:prSet/>
      <dgm:spPr/>
      <dgm:t>
        <a:bodyPr/>
        <a:lstStyle/>
        <a:p>
          <a:endParaRPr lang="en-US"/>
        </a:p>
      </dgm:t>
    </dgm:pt>
    <dgm:pt modelId="{E5A7C3FF-C9DD-4A61-9E05-E1C4BE59CF31}">
      <dgm:prSet phldrT="[Text]"/>
      <dgm:spPr/>
      <dgm:t>
        <a:bodyPr/>
        <a:lstStyle/>
        <a:p>
          <a:r>
            <a:rPr lang="en-US" dirty="0"/>
            <a:t>Process Customer Order</a:t>
          </a:r>
        </a:p>
      </dgm:t>
    </dgm:pt>
    <dgm:pt modelId="{A34E51C4-3464-438E-89B4-B41E7D71C2A2}" type="parTrans" cxnId="{793EAD6E-6D1C-45BE-AAC5-0C1D42C8B5FF}">
      <dgm:prSet/>
      <dgm:spPr/>
      <dgm:t>
        <a:bodyPr/>
        <a:lstStyle/>
        <a:p>
          <a:endParaRPr lang="en-US"/>
        </a:p>
      </dgm:t>
    </dgm:pt>
    <dgm:pt modelId="{2C018A3E-8A2F-4971-B491-F08465A7C282}" type="sibTrans" cxnId="{793EAD6E-6D1C-45BE-AAC5-0C1D42C8B5FF}">
      <dgm:prSet/>
      <dgm:spPr/>
      <dgm:t>
        <a:bodyPr/>
        <a:lstStyle/>
        <a:p>
          <a:endParaRPr lang="en-US"/>
        </a:p>
      </dgm:t>
    </dgm:pt>
    <dgm:pt modelId="{BD55D7BE-3C38-4A14-A747-3581D6072135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Billing information</a:t>
          </a:r>
        </a:p>
      </dgm:t>
    </dgm:pt>
    <dgm:pt modelId="{92965157-182C-4FBA-8B9B-E02BDA0E9631}" type="parTrans" cxnId="{04BDBAF9-ADE3-4C4C-AFAF-60A9DEE1FEFB}">
      <dgm:prSet/>
      <dgm:spPr/>
      <dgm:t>
        <a:bodyPr/>
        <a:lstStyle/>
        <a:p>
          <a:endParaRPr lang="en-US"/>
        </a:p>
      </dgm:t>
    </dgm:pt>
    <dgm:pt modelId="{6632D821-8E99-4D11-BA4C-2C24BAA7B598}" type="sibTrans" cxnId="{04BDBAF9-ADE3-4C4C-AFAF-60A9DEE1FEFB}">
      <dgm:prSet/>
      <dgm:spPr/>
      <dgm:t>
        <a:bodyPr/>
        <a:lstStyle/>
        <a:p>
          <a:endParaRPr lang="en-US"/>
        </a:p>
      </dgm:t>
    </dgm:pt>
    <dgm:pt modelId="{DB38D522-EB9F-4CA6-9BA5-BF4D89CDB7E6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Radioactive Material License Review</a:t>
          </a:r>
        </a:p>
      </dgm:t>
    </dgm:pt>
    <dgm:pt modelId="{9AEC2125-956F-4E37-9B4E-4803E563425E}" type="parTrans" cxnId="{41F65A58-2E41-46FE-A827-8342BD9C9A7A}">
      <dgm:prSet/>
      <dgm:spPr/>
      <dgm:t>
        <a:bodyPr/>
        <a:lstStyle/>
        <a:p>
          <a:endParaRPr lang="en-US"/>
        </a:p>
      </dgm:t>
    </dgm:pt>
    <dgm:pt modelId="{2B4E28C8-DD80-4D60-A3A4-7254A03D72CF}" type="sibTrans" cxnId="{41F65A58-2E41-46FE-A827-8342BD9C9A7A}">
      <dgm:prSet/>
      <dgm:spPr/>
      <dgm:t>
        <a:bodyPr/>
        <a:lstStyle/>
        <a:p>
          <a:endParaRPr lang="en-US"/>
        </a:p>
      </dgm:t>
    </dgm:pt>
    <dgm:pt modelId="{719D2EAE-2759-4F7E-B772-35368A461A9C}">
      <dgm:prSet phldrT="[Text]"/>
      <dgm:spPr/>
      <dgm:t>
        <a:bodyPr/>
        <a:lstStyle/>
        <a:p>
          <a:r>
            <a:rPr lang="en-US" dirty="0"/>
            <a:t>Issue Order Fulfillment Instructions</a:t>
          </a:r>
        </a:p>
      </dgm:t>
    </dgm:pt>
    <dgm:pt modelId="{AED04659-9A29-4565-8278-FA6511BDFFF2}" type="parTrans" cxnId="{ADBB0D8D-3D64-4EF5-B64E-85ED42BFA35D}">
      <dgm:prSet/>
      <dgm:spPr/>
      <dgm:t>
        <a:bodyPr/>
        <a:lstStyle/>
        <a:p>
          <a:endParaRPr lang="en-US"/>
        </a:p>
      </dgm:t>
    </dgm:pt>
    <dgm:pt modelId="{957C6D0C-03A5-4F5E-810B-5968D64187A2}" type="sibTrans" cxnId="{ADBB0D8D-3D64-4EF5-B64E-85ED42BFA35D}">
      <dgm:prSet/>
      <dgm:spPr/>
      <dgm:t>
        <a:bodyPr/>
        <a:lstStyle/>
        <a:p>
          <a:endParaRPr lang="en-US"/>
        </a:p>
      </dgm:t>
    </dgm:pt>
    <dgm:pt modelId="{3C911519-7569-43AE-B5EC-AE01C91DAEB8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Product specs and quantity</a:t>
          </a:r>
        </a:p>
      </dgm:t>
    </dgm:pt>
    <dgm:pt modelId="{464BBDFE-C54F-42E8-B0D8-AB0F4F78F3D7}" type="parTrans" cxnId="{D80336D8-8C28-4832-84CE-C10AD3141D09}">
      <dgm:prSet/>
      <dgm:spPr/>
      <dgm:t>
        <a:bodyPr/>
        <a:lstStyle/>
        <a:p>
          <a:endParaRPr lang="en-US"/>
        </a:p>
      </dgm:t>
    </dgm:pt>
    <dgm:pt modelId="{CD50665C-2594-4443-ADF1-DA0E2494D214}" type="sibTrans" cxnId="{D80336D8-8C28-4832-84CE-C10AD3141D09}">
      <dgm:prSet/>
      <dgm:spPr/>
      <dgm:t>
        <a:bodyPr/>
        <a:lstStyle/>
        <a:p>
          <a:endParaRPr lang="en-US"/>
        </a:p>
      </dgm:t>
    </dgm:pt>
    <dgm:pt modelId="{348F7080-2766-46F3-AF45-AF8A0A91B59B}">
      <dgm:prSet phldrT="[Text]"/>
      <dgm:spPr/>
      <dgm:t>
        <a:bodyPr/>
        <a:lstStyle/>
        <a:p>
          <a:r>
            <a:rPr lang="en-US" dirty="0"/>
            <a:t>Track Delivery</a:t>
          </a:r>
        </a:p>
      </dgm:t>
    </dgm:pt>
    <dgm:pt modelId="{EF02244D-E386-488B-8537-7440B9C21E43}" type="parTrans" cxnId="{A3D78CC1-5706-441E-A8A2-9774BBC33492}">
      <dgm:prSet/>
      <dgm:spPr/>
      <dgm:t>
        <a:bodyPr/>
        <a:lstStyle/>
        <a:p>
          <a:endParaRPr lang="en-US"/>
        </a:p>
      </dgm:t>
    </dgm:pt>
    <dgm:pt modelId="{36BE2DB0-38C5-475E-9B8E-C5A8F886C522}" type="sibTrans" cxnId="{A3D78CC1-5706-441E-A8A2-9774BBC33492}">
      <dgm:prSet/>
      <dgm:spPr/>
      <dgm:t>
        <a:bodyPr/>
        <a:lstStyle/>
        <a:p>
          <a:endParaRPr lang="en-US"/>
        </a:p>
      </dgm:t>
    </dgm:pt>
    <dgm:pt modelId="{410BFF6F-42D3-4978-96CB-4E1C47AB4CBF}">
      <dgm:prSet phldrT="[Text]"/>
      <dgm:spPr/>
      <dgm:t>
        <a:bodyPr/>
        <a:lstStyle/>
        <a:p>
          <a:r>
            <a:rPr lang="en-US" dirty="0"/>
            <a:t>Order Close-out</a:t>
          </a:r>
        </a:p>
      </dgm:t>
    </dgm:pt>
    <dgm:pt modelId="{73A7BA63-89A3-4261-B821-7356B9F9F26A}" type="parTrans" cxnId="{DDDCCB9E-6010-4B8E-A72D-FFBAD1D0BF39}">
      <dgm:prSet/>
      <dgm:spPr/>
      <dgm:t>
        <a:bodyPr/>
        <a:lstStyle/>
        <a:p>
          <a:endParaRPr lang="en-US"/>
        </a:p>
      </dgm:t>
    </dgm:pt>
    <dgm:pt modelId="{D2271F7E-198C-4479-83C3-ABAA86483EAF}" type="sibTrans" cxnId="{DDDCCB9E-6010-4B8E-A72D-FFBAD1D0BF39}">
      <dgm:prSet/>
      <dgm:spPr/>
      <dgm:t>
        <a:bodyPr/>
        <a:lstStyle/>
        <a:p>
          <a:endParaRPr lang="en-US"/>
        </a:p>
      </dgm:t>
    </dgm:pt>
    <dgm:pt modelId="{F5AE5E54-6447-4C5D-9B3B-4D4FE8D2ACF5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Inventory levels (current and upcoming)</a:t>
          </a:r>
        </a:p>
      </dgm:t>
    </dgm:pt>
    <dgm:pt modelId="{23130272-3B9A-4ED5-AF1C-9135F62C0F39}" type="sibTrans" cxnId="{4B6C4B9D-2CFD-4E46-A946-D88C25D6872D}">
      <dgm:prSet/>
      <dgm:spPr/>
      <dgm:t>
        <a:bodyPr/>
        <a:lstStyle/>
        <a:p>
          <a:endParaRPr lang="en-US"/>
        </a:p>
      </dgm:t>
    </dgm:pt>
    <dgm:pt modelId="{C2ADCEB3-4BD8-4DE9-9402-604EE0345DC7}" type="parTrans" cxnId="{4B6C4B9D-2CFD-4E46-A946-D88C25D6872D}">
      <dgm:prSet/>
      <dgm:spPr/>
      <dgm:t>
        <a:bodyPr/>
        <a:lstStyle/>
        <a:p>
          <a:endParaRPr lang="en-US"/>
        </a:p>
      </dgm:t>
    </dgm:pt>
    <dgm:pt modelId="{37718288-8610-43C9-8CAA-F93FBE2911FE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Internal Approvals</a:t>
          </a:r>
        </a:p>
      </dgm:t>
    </dgm:pt>
    <dgm:pt modelId="{DE0B711F-C06D-4AF9-A620-110DF2F2E1BC}" type="parTrans" cxnId="{46419E3A-4D50-4F1E-A1D7-DF1F827ADCB1}">
      <dgm:prSet/>
      <dgm:spPr/>
      <dgm:t>
        <a:bodyPr/>
        <a:lstStyle/>
        <a:p>
          <a:endParaRPr lang="en-US"/>
        </a:p>
      </dgm:t>
    </dgm:pt>
    <dgm:pt modelId="{C2D4BF4C-F659-41B0-B293-9FEF5723167A}" type="sibTrans" cxnId="{46419E3A-4D50-4F1E-A1D7-DF1F827ADCB1}">
      <dgm:prSet/>
      <dgm:spPr/>
      <dgm:t>
        <a:bodyPr/>
        <a:lstStyle/>
        <a:p>
          <a:endParaRPr lang="en-US"/>
        </a:p>
      </dgm:t>
    </dgm:pt>
    <dgm:pt modelId="{4F7DEEBC-9D82-4F8F-91B1-AEBA6A2ACE56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Customer End Use Info</a:t>
          </a:r>
        </a:p>
      </dgm:t>
    </dgm:pt>
    <dgm:pt modelId="{85291218-2719-46A1-8CDE-38696A947093}" type="parTrans" cxnId="{243ED7C1-9C06-4113-9CA3-FF0393977CBD}">
      <dgm:prSet/>
      <dgm:spPr/>
      <dgm:t>
        <a:bodyPr/>
        <a:lstStyle/>
        <a:p>
          <a:endParaRPr lang="en-US"/>
        </a:p>
      </dgm:t>
    </dgm:pt>
    <dgm:pt modelId="{A5557F4B-0E0B-4F8F-8D3F-D7FC9B55D6F4}" type="sibTrans" cxnId="{243ED7C1-9C06-4113-9CA3-FF0393977CBD}">
      <dgm:prSet/>
      <dgm:spPr/>
      <dgm:t>
        <a:bodyPr/>
        <a:lstStyle/>
        <a:p>
          <a:endParaRPr lang="en-US"/>
        </a:p>
      </dgm:t>
    </dgm:pt>
    <dgm:pt modelId="{58203515-B99D-4549-8222-A14E9B3C92B0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Technical services (if applicable)</a:t>
          </a:r>
        </a:p>
      </dgm:t>
    </dgm:pt>
    <dgm:pt modelId="{76191799-1D06-4B99-A66C-4DED332A36FE}" type="parTrans" cxnId="{DBACB576-F9C2-4324-B62D-F424CCE2515B}">
      <dgm:prSet/>
      <dgm:spPr/>
      <dgm:t>
        <a:bodyPr/>
        <a:lstStyle/>
        <a:p>
          <a:endParaRPr lang="en-US"/>
        </a:p>
      </dgm:t>
    </dgm:pt>
    <dgm:pt modelId="{E49EB800-11CC-4407-B9C9-A896F0B44C00}" type="sibTrans" cxnId="{DBACB576-F9C2-4324-B62D-F424CCE2515B}">
      <dgm:prSet/>
      <dgm:spPr/>
      <dgm:t>
        <a:bodyPr/>
        <a:lstStyle/>
        <a:p>
          <a:endParaRPr lang="en-US"/>
        </a:p>
      </dgm:t>
    </dgm:pt>
    <dgm:pt modelId="{58FBACDF-470D-4536-A2AD-9678DCF8071A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Purchase Order</a:t>
          </a:r>
        </a:p>
      </dgm:t>
    </dgm:pt>
    <dgm:pt modelId="{5E2DC343-BDC7-47D6-9FD6-E70E33CF52AA}" type="parTrans" cxnId="{B304985A-3F55-470D-9764-014AA0A89715}">
      <dgm:prSet/>
      <dgm:spPr/>
      <dgm:t>
        <a:bodyPr/>
        <a:lstStyle/>
        <a:p>
          <a:endParaRPr lang="en-US"/>
        </a:p>
      </dgm:t>
    </dgm:pt>
    <dgm:pt modelId="{6ED71279-6059-42E0-9805-D4C30113B8C1}" type="sibTrans" cxnId="{B304985A-3F55-470D-9764-014AA0A89715}">
      <dgm:prSet/>
      <dgm:spPr/>
      <dgm:t>
        <a:bodyPr/>
        <a:lstStyle/>
        <a:p>
          <a:endParaRPr lang="en-US"/>
        </a:p>
      </dgm:t>
    </dgm:pt>
    <dgm:pt modelId="{C4901BD4-AE15-438F-935C-030590A4444E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Export Control Approval</a:t>
          </a:r>
        </a:p>
      </dgm:t>
    </dgm:pt>
    <dgm:pt modelId="{2D2B44DC-D783-4052-89D3-B96F6001A3FC}" type="parTrans" cxnId="{B25CC7FC-02F6-4C76-A7E4-2020F27567DD}">
      <dgm:prSet/>
      <dgm:spPr/>
      <dgm:t>
        <a:bodyPr/>
        <a:lstStyle/>
        <a:p>
          <a:endParaRPr lang="en-US"/>
        </a:p>
      </dgm:t>
    </dgm:pt>
    <dgm:pt modelId="{5B95D95C-13D4-477D-B6E1-490AEB1166F5}" type="sibTrans" cxnId="{B25CC7FC-02F6-4C76-A7E4-2020F27567DD}">
      <dgm:prSet/>
      <dgm:spPr/>
      <dgm:t>
        <a:bodyPr/>
        <a:lstStyle/>
        <a:p>
          <a:endParaRPr lang="en-US"/>
        </a:p>
      </dgm:t>
    </dgm:pt>
    <dgm:pt modelId="{D09FEFD9-4EE1-4AA4-BE32-2A78375FB9CF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Packaging requirements</a:t>
          </a:r>
        </a:p>
      </dgm:t>
    </dgm:pt>
    <dgm:pt modelId="{942A1AA5-B0D8-43A8-BF0B-182C981E5FA6}" type="parTrans" cxnId="{1F4870AC-199B-4B04-83DF-E528A4B4657E}">
      <dgm:prSet/>
      <dgm:spPr/>
      <dgm:t>
        <a:bodyPr/>
        <a:lstStyle/>
        <a:p>
          <a:endParaRPr lang="en-US"/>
        </a:p>
      </dgm:t>
    </dgm:pt>
    <dgm:pt modelId="{CE1F0369-4175-4D4E-A4AB-554E6C223398}" type="sibTrans" cxnId="{1F4870AC-199B-4B04-83DF-E528A4B4657E}">
      <dgm:prSet/>
      <dgm:spPr/>
      <dgm:t>
        <a:bodyPr/>
        <a:lstStyle/>
        <a:p>
          <a:endParaRPr lang="en-US"/>
        </a:p>
      </dgm:t>
    </dgm:pt>
    <dgm:pt modelId="{5EE406B1-080E-40A1-BB4A-06668477C04E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“Ship To” recipient info</a:t>
          </a:r>
        </a:p>
      </dgm:t>
    </dgm:pt>
    <dgm:pt modelId="{5267EFD9-2F04-4D29-A48D-8EEDA3845AEA}" type="parTrans" cxnId="{D932904F-8BF1-4AF3-8DAB-42C8A21C57B8}">
      <dgm:prSet/>
      <dgm:spPr/>
      <dgm:t>
        <a:bodyPr/>
        <a:lstStyle/>
        <a:p>
          <a:endParaRPr lang="en-US"/>
        </a:p>
      </dgm:t>
    </dgm:pt>
    <dgm:pt modelId="{589BD374-B8EB-4161-AB6E-1039AA3D4E0E}" type="sibTrans" cxnId="{D932904F-8BF1-4AF3-8DAB-42C8A21C57B8}">
      <dgm:prSet/>
      <dgm:spPr/>
      <dgm:t>
        <a:bodyPr/>
        <a:lstStyle/>
        <a:p>
          <a:endParaRPr lang="en-US"/>
        </a:p>
      </dgm:t>
    </dgm:pt>
    <dgm:pt modelId="{5F26C847-09F9-4387-9D5F-94B8E6F9F46C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Set ship date</a:t>
          </a:r>
        </a:p>
      </dgm:t>
    </dgm:pt>
    <dgm:pt modelId="{AF9192B4-3895-4C7E-A038-DCE904620003}" type="parTrans" cxnId="{235B1FF2-C9CA-4EF7-8CEE-F47256FAAF2C}">
      <dgm:prSet/>
      <dgm:spPr/>
      <dgm:t>
        <a:bodyPr/>
        <a:lstStyle/>
        <a:p>
          <a:endParaRPr lang="en-US"/>
        </a:p>
      </dgm:t>
    </dgm:pt>
    <dgm:pt modelId="{7F444D24-1D5E-4FF7-B0FA-7A59BCA7ECF2}" type="sibTrans" cxnId="{235B1FF2-C9CA-4EF7-8CEE-F47256FAAF2C}">
      <dgm:prSet/>
      <dgm:spPr/>
      <dgm:t>
        <a:bodyPr/>
        <a:lstStyle/>
        <a:p>
          <a:endParaRPr lang="en-US"/>
        </a:p>
      </dgm:t>
    </dgm:pt>
    <dgm:pt modelId="{6EDD9A3F-F1D1-49AD-9DA0-A68708A12BD4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Licensing limitations</a:t>
          </a:r>
        </a:p>
      </dgm:t>
    </dgm:pt>
    <dgm:pt modelId="{E70402F1-9743-48AB-89B8-698A23AEF225}" type="parTrans" cxnId="{A6E41336-BE58-4C24-AE85-164A765955E6}">
      <dgm:prSet/>
      <dgm:spPr/>
      <dgm:t>
        <a:bodyPr/>
        <a:lstStyle/>
        <a:p>
          <a:endParaRPr lang="en-US"/>
        </a:p>
      </dgm:t>
    </dgm:pt>
    <dgm:pt modelId="{8486FEFC-00BC-4CBF-9EDF-E4AA5B3BB154}" type="sibTrans" cxnId="{A6E41336-BE58-4C24-AE85-164A765955E6}">
      <dgm:prSet/>
      <dgm:spPr/>
      <dgm:t>
        <a:bodyPr/>
        <a:lstStyle/>
        <a:p>
          <a:endParaRPr lang="en-US"/>
        </a:p>
      </dgm:t>
    </dgm:pt>
    <dgm:pt modelId="{2BF311C7-AB65-4E16-99F6-16C405DF2E6E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Send shipping docs</a:t>
          </a:r>
        </a:p>
      </dgm:t>
    </dgm:pt>
    <dgm:pt modelId="{F15CD9B9-25DB-4356-BD3A-257ABFECFBDB}" type="parTrans" cxnId="{70C9299B-57DF-431D-AD8B-532DB8D984B7}">
      <dgm:prSet/>
      <dgm:spPr/>
      <dgm:t>
        <a:bodyPr/>
        <a:lstStyle/>
        <a:p>
          <a:endParaRPr lang="en-US"/>
        </a:p>
      </dgm:t>
    </dgm:pt>
    <dgm:pt modelId="{7625A963-A76E-4A35-A42A-B937265EF5EF}" type="sibTrans" cxnId="{70C9299B-57DF-431D-AD8B-532DB8D984B7}">
      <dgm:prSet/>
      <dgm:spPr/>
      <dgm:t>
        <a:bodyPr/>
        <a:lstStyle/>
        <a:p>
          <a:endParaRPr lang="en-US"/>
        </a:p>
      </dgm:t>
    </dgm:pt>
    <dgm:pt modelId="{2F30D91A-1955-4509-908C-897645520D82}">
      <dgm:prSet phldrT="[Text]"/>
      <dgm:spPr/>
      <dgm:t>
        <a:bodyPr/>
        <a:lstStyle/>
        <a:p>
          <a:pPr>
            <a:spcAft>
              <a:spcPct val="15000"/>
            </a:spcAft>
          </a:pPr>
          <a:endParaRPr lang="en-US" dirty="0"/>
        </a:p>
      </dgm:t>
    </dgm:pt>
    <dgm:pt modelId="{B5828AB5-9CB7-47AE-8459-29C432C6A424}" type="parTrans" cxnId="{17D880EE-65FF-423D-966F-F3A2C7AFDB66}">
      <dgm:prSet/>
      <dgm:spPr/>
      <dgm:t>
        <a:bodyPr/>
        <a:lstStyle/>
        <a:p>
          <a:endParaRPr lang="en-US"/>
        </a:p>
      </dgm:t>
    </dgm:pt>
    <dgm:pt modelId="{53295AE9-451F-4A14-A81F-98B0422B2C1D}" type="sibTrans" cxnId="{17D880EE-65FF-423D-966F-F3A2C7AFDB66}">
      <dgm:prSet/>
      <dgm:spPr/>
      <dgm:t>
        <a:bodyPr/>
        <a:lstStyle/>
        <a:p>
          <a:endParaRPr lang="en-US"/>
        </a:p>
      </dgm:t>
    </dgm:pt>
    <dgm:pt modelId="{19179B93-8C92-48A8-AD00-5E24CC02E063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Create and send invoice</a:t>
          </a:r>
        </a:p>
      </dgm:t>
    </dgm:pt>
    <dgm:pt modelId="{03B607D7-4ECE-4EC6-9F9B-46FE27CF916C}" type="parTrans" cxnId="{15A2CC05-9368-453A-B733-C0808B9B1573}">
      <dgm:prSet/>
      <dgm:spPr/>
      <dgm:t>
        <a:bodyPr/>
        <a:lstStyle/>
        <a:p>
          <a:endParaRPr lang="en-US"/>
        </a:p>
      </dgm:t>
    </dgm:pt>
    <dgm:pt modelId="{40C587AC-6A0D-4CB7-9A17-4F5A31174E95}" type="sibTrans" cxnId="{15A2CC05-9368-453A-B733-C0808B9B1573}">
      <dgm:prSet/>
      <dgm:spPr/>
      <dgm:t>
        <a:bodyPr/>
        <a:lstStyle/>
        <a:p>
          <a:endParaRPr lang="en-US"/>
        </a:p>
      </dgm:t>
    </dgm:pt>
    <dgm:pt modelId="{80C30312-62D1-45AE-8BAB-26F74FCE406F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Track shipment progress</a:t>
          </a:r>
        </a:p>
      </dgm:t>
    </dgm:pt>
    <dgm:pt modelId="{32928F89-E83A-4565-8B43-8F84229665CF}" type="parTrans" cxnId="{19653EA0-6B43-4C39-9CE3-D1035E65D63C}">
      <dgm:prSet/>
      <dgm:spPr/>
      <dgm:t>
        <a:bodyPr/>
        <a:lstStyle/>
        <a:p>
          <a:endParaRPr lang="en-US"/>
        </a:p>
      </dgm:t>
    </dgm:pt>
    <dgm:pt modelId="{4B7F47CD-E9E8-4F48-A3DB-A28B87975150}" type="sibTrans" cxnId="{19653EA0-6B43-4C39-9CE3-D1035E65D63C}">
      <dgm:prSet/>
      <dgm:spPr/>
      <dgm:t>
        <a:bodyPr/>
        <a:lstStyle/>
        <a:p>
          <a:endParaRPr lang="en-US"/>
        </a:p>
      </dgm:t>
    </dgm:pt>
    <dgm:pt modelId="{43B2199E-DB6F-44E3-9DA0-EB1314603B0E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Reconcile inventory</a:t>
          </a:r>
        </a:p>
      </dgm:t>
    </dgm:pt>
    <dgm:pt modelId="{A38EE996-D76A-4A6F-B20A-186215C4F580}" type="parTrans" cxnId="{23FBD162-6D22-401B-849F-2A0EDA2D334B}">
      <dgm:prSet/>
      <dgm:spPr/>
      <dgm:t>
        <a:bodyPr/>
        <a:lstStyle/>
        <a:p>
          <a:endParaRPr lang="en-US"/>
        </a:p>
      </dgm:t>
    </dgm:pt>
    <dgm:pt modelId="{0644B8A5-B483-4716-9602-DE2D051C5D9E}" type="sibTrans" cxnId="{23FBD162-6D22-401B-849F-2A0EDA2D334B}">
      <dgm:prSet/>
      <dgm:spPr/>
      <dgm:t>
        <a:bodyPr/>
        <a:lstStyle/>
        <a:p>
          <a:endParaRPr lang="en-US"/>
        </a:p>
      </dgm:t>
    </dgm:pt>
    <dgm:pt modelId="{A90EC465-BA80-475E-B4F3-7EB78792B6AD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Follow up on future needs</a:t>
          </a:r>
        </a:p>
      </dgm:t>
    </dgm:pt>
    <dgm:pt modelId="{632730EA-6E86-41F2-9054-A7D80966D957}" type="parTrans" cxnId="{F1712F6F-0281-443D-AEE0-D3F18D4A13D3}">
      <dgm:prSet/>
      <dgm:spPr/>
      <dgm:t>
        <a:bodyPr/>
        <a:lstStyle/>
        <a:p>
          <a:endParaRPr lang="en-US"/>
        </a:p>
      </dgm:t>
    </dgm:pt>
    <dgm:pt modelId="{3C6B83A6-0506-44B0-BEAB-805D866DFA54}" type="sibTrans" cxnId="{F1712F6F-0281-443D-AEE0-D3F18D4A13D3}">
      <dgm:prSet/>
      <dgm:spPr/>
      <dgm:t>
        <a:bodyPr/>
        <a:lstStyle/>
        <a:p>
          <a:endParaRPr lang="en-US"/>
        </a:p>
      </dgm:t>
    </dgm:pt>
    <dgm:pt modelId="{4A531DEA-C1C3-4C43-845C-105CA99A5105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Solicit customer feedback</a:t>
          </a:r>
        </a:p>
      </dgm:t>
    </dgm:pt>
    <dgm:pt modelId="{092E4928-2807-4736-A6C8-2E51A8B77024}" type="parTrans" cxnId="{8201308D-10AF-4CCA-9DDB-11540538A3D4}">
      <dgm:prSet/>
      <dgm:spPr/>
      <dgm:t>
        <a:bodyPr/>
        <a:lstStyle/>
        <a:p>
          <a:endParaRPr lang="en-US"/>
        </a:p>
      </dgm:t>
    </dgm:pt>
    <dgm:pt modelId="{A549E8F7-5B14-4DCA-B75C-57F6B5DB2504}" type="sibTrans" cxnId="{8201308D-10AF-4CCA-9DDB-11540538A3D4}">
      <dgm:prSet/>
      <dgm:spPr/>
      <dgm:t>
        <a:bodyPr/>
        <a:lstStyle/>
        <a:p>
          <a:endParaRPr lang="en-US"/>
        </a:p>
      </dgm:t>
    </dgm:pt>
    <dgm:pt modelId="{4F9EAB5F-621C-4F7A-B83C-0A602E5BA2FB}">
      <dgm:prSet phldrT="[Text]"/>
      <dgm:spPr/>
      <dgm:t>
        <a:bodyPr/>
        <a:lstStyle/>
        <a:p>
          <a:pPr>
            <a:spcAft>
              <a:spcPts val="600"/>
            </a:spcAft>
          </a:pPr>
          <a:r>
            <a:rPr lang="en-US" dirty="0"/>
            <a:t>Monitor delinquent invoices (if applicable)</a:t>
          </a:r>
        </a:p>
      </dgm:t>
    </dgm:pt>
    <dgm:pt modelId="{81B09EBF-53DA-41FD-A0AC-0935DC57C67A}" type="parTrans" cxnId="{04879E08-773D-46BC-B5C4-5A506AEB9AF7}">
      <dgm:prSet/>
      <dgm:spPr/>
      <dgm:t>
        <a:bodyPr/>
        <a:lstStyle/>
        <a:p>
          <a:endParaRPr lang="en-US"/>
        </a:p>
      </dgm:t>
    </dgm:pt>
    <dgm:pt modelId="{5CD79969-2AE1-4FCB-814B-C481CCC092C2}" type="sibTrans" cxnId="{04879E08-773D-46BC-B5C4-5A506AEB9AF7}">
      <dgm:prSet/>
      <dgm:spPr/>
      <dgm:t>
        <a:bodyPr/>
        <a:lstStyle/>
        <a:p>
          <a:endParaRPr lang="en-US"/>
        </a:p>
      </dgm:t>
    </dgm:pt>
    <dgm:pt modelId="{E3DA9E47-8F3D-4F59-8F0A-4E53C54E7615}" type="pres">
      <dgm:prSet presAssocID="{4F951CFE-5C59-4506-A40F-D264CDD8E612}" presName="Name0" presStyleCnt="0">
        <dgm:presLayoutVars>
          <dgm:dir/>
          <dgm:animLvl val="lvl"/>
          <dgm:resizeHandles val="exact"/>
        </dgm:presLayoutVars>
      </dgm:prSet>
      <dgm:spPr/>
    </dgm:pt>
    <dgm:pt modelId="{8FCAE384-3594-4606-8FE5-9F1971AE5C3C}" type="pres">
      <dgm:prSet presAssocID="{4F951CFE-5C59-4506-A40F-D264CDD8E612}" presName="tSp" presStyleCnt="0"/>
      <dgm:spPr/>
    </dgm:pt>
    <dgm:pt modelId="{EB645CCB-B714-4DCC-9277-60838514C631}" type="pres">
      <dgm:prSet presAssocID="{4F951CFE-5C59-4506-A40F-D264CDD8E612}" presName="bSp" presStyleCnt="0"/>
      <dgm:spPr/>
    </dgm:pt>
    <dgm:pt modelId="{6C306CA3-AFF3-4DD2-ACDD-D834B79C0499}" type="pres">
      <dgm:prSet presAssocID="{4F951CFE-5C59-4506-A40F-D264CDD8E612}" presName="process" presStyleCnt="0"/>
      <dgm:spPr/>
    </dgm:pt>
    <dgm:pt modelId="{9A9875A0-304C-4975-B171-9FAE3088CCF3}" type="pres">
      <dgm:prSet presAssocID="{C2B6D6A2-D69D-4D3C-A854-3897347B33D0}" presName="composite1" presStyleCnt="0"/>
      <dgm:spPr/>
    </dgm:pt>
    <dgm:pt modelId="{A70C7C81-0D52-4E0A-A1F2-CF4B8E93EFCD}" type="pres">
      <dgm:prSet presAssocID="{C2B6D6A2-D69D-4D3C-A854-3897347B33D0}" presName="dummyNode1" presStyleLbl="node1" presStyleIdx="0" presStyleCnt="5"/>
      <dgm:spPr/>
    </dgm:pt>
    <dgm:pt modelId="{306FE427-46A4-4C5D-AC75-5CD5494B19ED}" type="pres">
      <dgm:prSet presAssocID="{C2B6D6A2-D69D-4D3C-A854-3897347B33D0}" presName="childNode1" presStyleLbl="bgAcc1" presStyleIdx="0" presStyleCnt="5">
        <dgm:presLayoutVars>
          <dgm:bulletEnabled val="1"/>
        </dgm:presLayoutVars>
      </dgm:prSet>
      <dgm:spPr/>
    </dgm:pt>
    <dgm:pt modelId="{EC391669-C369-4489-9013-54158DB24549}" type="pres">
      <dgm:prSet presAssocID="{C2B6D6A2-D69D-4D3C-A854-3897347B33D0}" presName="childNode1tx" presStyleLbl="bgAcc1" presStyleIdx="0" presStyleCnt="5">
        <dgm:presLayoutVars>
          <dgm:bulletEnabled val="1"/>
        </dgm:presLayoutVars>
      </dgm:prSet>
      <dgm:spPr/>
    </dgm:pt>
    <dgm:pt modelId="{2C08F965-0A23-4682-B4EA-E008FED6279F}" type="pres">
      <dgm:prSet presAssocID="{C2B6D6A2-D69D-4D3C-A854-3897347B33D0}" presName="parentNode1" presStyleLbl="node1" presStyleIdx="0" presStyleCnt="5">
        <dgm:presLayoutVars>
          <dgm:chMax val="1"/>
          <dgm:bulletEnabled val="1"/>
        </dgm:presLayoutVars>
      </dgm:prSet>
      <dgm:spPr/>
    </dgm:pt>
    <dgm:pt modelId="{0E00ED41-2AD1-48F5-A474-20B28A7B5881}" type="pres">
      <dgm:prSet presAssocID="{C2B6D6A2-D69D-4D3C-A854-3897347B33D0}" presName="connSite1" presStyleCnt="0"/>
      <dgm:spPr/>
    </dgm:pt>
    <dgm:pt modelId="{32E48477-A0DE-40F6-A18F-D56FE3E1B902}" type="pres">
      <dgm:prSet presAssocID="{2B49B895-B120-4FC0-9B71-586832C9D646}" presName="Name9" presStyleLbl="sibTrans2D1" presStyleIdx="0" presStyleCnt="4"/>
      <dgm:spPr/>
    </dgm:pt>
    <dgm:pt modelId="{06988233-83AC-4D89-A962-79C3D67C31FF}" type="pres">
      <dgm:prSet presAssocID="{E5A7C3FF-C9DD-4A61-9E05-E1C4BE59CF31}" presName="composite2" presStyleCnt="0"/>
      <dgm:spPr/>
    </dgm:pt>
    <dgm:pt modelId="{CFC7AC2E-976B-4162-B5AE-DDD756640A94}" type="pres">
      <dgm:prSet presAssocID="{E5A7C3FF-C9DD-4A61-9E05-E1C4BE59CF31}" presName="dummyNode2" presStyleLbl="node1" presStyleIdx="0" presStyleCnt="5"/>
      <dgm:spPr/>
    </dgm:pt>
    <dgm:pt modelId="{BA9ECF50-DE0B-4685-943F-0419B18D03DC}" type="pres">
      <dgm:prSet presAssocID="{E5A7C3FF-C9DD-4A61-9E05-E1C4BE59CF31}" presName="childNode2" presStyleLbl="bgAcc1" presStyleIdx="1" presStyleCnt="5">
        <dgm:presLayoutVars>
          <dgm:bulletEnabled val="1"/>
        </dgm:presLayoutVars>
      </dgm:prSet>
      <dgm:spPr/>
    </dgm:pt>
    <dgm:pt modelId="{46D235DD-E6AC-410C-866F-4FA9E58E2132}" type="pres">
      <dgm:prSet presAssocID="{E5A7C3FF-C9DD-4A61-9E05-E1C4BE59CF31}" presName="childNode2tx" presStyleLbl="bgAcc1" presStyleIdx="1" presStyleCnt="5">
        <dgm:presLayoutVars>
          <dgm:bulletEnabled val="1"/>
        </dgm:presLayoutVars>
      </dgm:prSet>
      <dgm:spPr/>
    </dgm:pt>
    <dgm:pt modelId="{793665FD-5F76-475C-9542-F2BADA1FCEAE}" type="pres">
      <dgm:prSet presAssocID="{E5A7C3FF-C9DD-4A61-9E05-E1C4BE59CF31}" presName="parentNode2" presStyleLbl="node1" presStyleIdx="1" presStyleCnt="5">
        <dgm:presLayoutVars>
          <dgm:chMax val="0"/>
          <dgm:bulletEnabled val="1"/>
        </dgm:presLayoutVars>
      </dgm:prSet>
      <dgm:spPr/>
    </dgm:pt>
    <dgm:pt modelId="{A35F21EA-09D1-40F6-8D87-3033EF849B19}" type="pres">
      <dgm:prSet presAssocID="{E5A7C3FF-C9DD-4A61-9E05-E1C4BE59CF31}" presName="connSite2" presStyleCnt="0"/>
      <dgm:spPr/>
    </dgm:pt>
    <dgm:pt modelId="{3985EA6B-5844-40CB-B4C7-311EFDE1E82F}" type="pres">
      <dgm:prSet presAssocID="{2C018A3E-8A2F-4971-B491-F08465A7C282}" presName="Name18" presStyleLbl="sibTrans2D1" presStyleIdx="1" presStyleCnt="4"/>
      <dgm:spPr/>
    </dgm:pt>
    <dgm:pt modelId="{FA7DC200-7322-4D73-93D2-020152F52F11}" type="pres">
      <dgm:prSet presAssocID="{719D2EAE-2759-4F7E-B772-35368A461A9C}" presName="composite1" presStyleCnt="0"/>
      <dgm:spPr/>
    </dgm:pt>
    <dgm:pt modelId="{008675DD-97D9-492A-BC17-909E8C72B74F}" type="pres">
      <dgm:prSet presAssocID="{719D2EAE-2759-4F7E-B772-35368A461A9C}" presName="dummyNode1" presStyleLbl="node1" presStyleIdx="1" presStyleCnt="5"/>
      <dgm:spPr/>
    </dgm:pt>
    <dgm:pt modelId="{FFE26778-18CD-4A54-B39C-233C8E042E9F}" type="pres">
      <dgm:prSet presAssocID="{719D2EAE-2759-4F7E-B772-35368A461A9C}" presName="childNode1" presStyleLbl="bgAcc1" presStyleIdx="2" presStyleCnt="5">
        <dgm:presLayoutVars>
          <dgm:bulletEnabled val="1"/>
        </dgm:presLayoutVars>
      </dgm:prSet>
      <dgm:spPr/>
    </dgm:pt>
    <dgm:pt modelId="{8C1C46A1-EE94-4A0E-834A-65F45A624538}" type="pres">
      <dgm:prSet presAssocID="{719D2EAE-2759-4F7E-B772-35368A461A9C}" presName="childNode1tx" presStyleLbl="bgAcc1" presStyleIdx="2" presStyleCnt="5">
        <dgm:presLayoutVars>
          <dgm:bulletEnabled val="1"/>
        </dgm:presLayoutVars>
      </dgm:prSet>
      <dgm:spPr/>
    </dgm:pt>
    <dgm:pt modelId="{6B66DCBE-8926-4C9C-ABB6-3624FDC05785}" type="pres">
      <dgm:prSet presAssocID="{719D2EAE-2759-4F7E-B772-35368A461A9C}" presName="parentNode1" presStyleLbl="node1" presStyleIdx="2" presStyleCnt="5">
        <dgm:presLayoutVars>
          <dgm:chMax val="1"/>
          <dgm:bulletEnabled val="1"/>
        </dgm:presLayoutVars>
      </dgm:prSet>
      <dgm:spPr/>
    </dgm:pt>
    <dgm:pt modelId="{FD38BEA8-EA64-4A42-AD93-273789AEDD73}" type="pres">
      <dgm:prSet presAssocID="{719D2EAE-2759-4F7E-B772-35368A461A9C}" presName="connSite1" presStyleCnt="0"/>
      <dgm:spPr/>
    </dgm:pt>
    <dgm:pt modelId="{966AF294-8788-474D-98FB-A080264BEDB5}" type="pres">
      <dgm:prSet presAssocID="{957C6D0C-03A5-4F5E-810B-5968D64187A2}" presName="Name9" presStyleLbl="sibTrans2D1" presStyleIdx="2" presStyleCnt="4"/>
      <dgm:spPr/>
    </dgm:pt>
    <dgm:pt modelId="{C149F0BB-2F23-40A6-BD92-39F9C09CC824}" type="pres">
      <dgm:prSet presAssocID="{348F7080-2766-46F3-AF45-AF8A0A91B59B}" presName="composite2" presStyleCnt="0"/>
      <dgm:spPr/>
    </dgm:pt>
    <dgm:pt modelId="{0F8B859E-E9BE-4F55-8227-F67690E20915}" type="pres">
      <dgm:prSet presAssocID="{348F7080-2766-46F3-AF45-AF8A0A91B59B}" presName="dummyNode2" presStyleLbl="node1" presStyleIdx="2" presStyleCnt="5"/>
      <dgm:spPr/>
    </dgm:pt>
    <dgm:pt modelId="{9412EA46-849B-4E5F-8800-53FC42427C0A}" type="pres">
      <dgm:prSet presAssocID="{348F7080-2766-46F3-AF45-AF8A0A91B59B}" presName="childNode2" presStyleLbl="bgAcc1" presStyleIdx="3" presStyleCnt="5">
        <dgm:presLayoutVars>
          <dgm:bulletEnabled val="1"/>
        </dgm:presLayoutVars>
      </dgm:prSet>
      <dgm:spPr/>
    </dgm:pt>
    <dgm:pt modelId="{C6239FBC-9317-4911-9FEB-192D8A2E27F8}" type="pres">
      <dgm:prSet presAssocID="{348F7080-2766-46F3-AF45-AF8A0A91B59B}" presName="childNode2tx" presStyleLbl="bgAcc1" presStyleIdx="3" presStyleCnt="5">
        <dgm:presLayoutVars>
          <dgm:bulletEnabled val="1"/>
        </dgm:presLayoutVars>
      </dgm:prSet>
      <dgm:spPr/>
    </dgm:pt>
    <dgm:pt modelId="{96589228-A67D-40D8-B34A-EEC409D98640}" type="pres">
      <dgm:prSet presAssocID="{348F7080-2766-46F3-AF45-AF8A0A91B59B}" presName="parentNode2" presStyleLbl="node1" presStyleIdx="3" presStyleCnt="5">
        <dgm:presLayoutVars>
          <dgm:chMax val="0"/>
          <dgm:bulletEnabled val="1"/>
        </dgm:presLayoutVars>
      </dgm:prSet>
      <dgm:spPr/>
    </dgm:pt>
    <dgm:pt modelId="{D27BE368-D461-4464-B08F-99F7900B2C0E}" type="pres">
      <dgm:prSet presAssocID="{348F7080-2766-46F3-AF45-AF8A0A91B59B}" presName="connSite2" presStyleCnt="0"/>
      <dgm:spPr/>
    </dgm:pt>
    <dgm:pt modelId="{6D3C2A74-A13C-451E-8F68-3A9E84202DBA}" type="pres">
      <dgm:prSet presAssocID="{36BE2DB0-38C5-475E-9B8E-C5A8F886C522}" presName="Name18" presStyleLbl="sibTrans2D1" presStyleIdx="3" presStyleCnt="4"/>
      <dgm:spPr/>
    </dgm:pt>
    <dgm:pt modelId="{F4B3D072-82D9-49A1-83E1-A4B1DB38E1F8}" type="pres">
      <dgm:prSet presAssocID="{410BFF6F-42D3-4978-96CB-4E1C47AB4CBF}" presName="composite1" presStyleCnt="0"/>
      <dgm:spPr/>
    </dgm:pt>
    <dgm:pt modelId="{F3500AED-C9A8-4A76-A6FB-A092B1F5C496}" type="pres">
      <dgm:prSet presAssocID="{410BFF6F-42D3-4978-96CB-4E1C47AB4CBF}" presName="dummyNode1" presStyleLbl="node1" presStyleIdx="3" presStyleCnt="5"/>
      <dgm:spPr/>
    </dgm:pt>
    <dgm:pt modelId="{4FA85D95-D635-47F1-80FA-E223C018ECAC}" type="pres">
      <dgm:prSet presAssocID="{410BFF6F-42D3-4978-96CB-4E1C47AB4CBF}" presName="childNode1" presStyleLbl="bgAcc1" presStyleIdx="4" presStyleCnt="5">
        <dgm:presLayoutVars>
          <dgm:bulletEnabled val="1"/>
        </dgm:presLayoutVars>
      </dgm:prSet>
      <dgm:spPr/>
    </dgm:pt>
    <dgm:pt modelId="{5DB81310-0C3B-493B-86FC-1E95A0018579}" type="pres">
      <dgm:prSet presAssocID="{410BFF6F-42D3-4978-96CB-4E1C47AB4CBF}" presName="childNode1tx" presStyleLbl="bgAcc1" presStyleIdx="4" presStyleCnt="5">
        <dgm:presLayoutVars>
          <dgm:bulletEnabled val="1"/>
        </dgm:presLayoutVars>
      </dgm:prSet>
      <dgm:spPr/>
    </dgm:pt>
    <dgm:pt modelId="{491B8600-3B8B-45C4-914E-4DB48FEE76CC}" type="pres">
      <dgm:prSet presAssocID="{410BFF6F-42D3-4978-96CB-4E1C47AB4CBF}" presName="parentNode1" presStyleLbl="node1" presStyleIdx="4" presStyleCnt="5">
        <dgm:presLayoutVars>
          <dgm:chMax val="1"/>
          <dgm:bulletEnabled val="1"/>
        </dgm:presLayoutVars>
      </dgm:prSet>
      <dgm:spPr/>
    </dgm:pt>
    <dgm:pt modelId="{730AC80E-1886-4F98-8EEB-33BE2490110A}" type="pres">
      <dgm:prSet presAssocID="{410BFF6F-42D3-4978-96CB-4E1C47AB4CBF}" presName="connSite1" presStyleCnt="0"/>
      <dgm:spPr/>
    </dgm:pt>
  </dgm:ptLst>
  <dgm:cxnLst>
    <dgm:cxn modelId="{15A2CC05-9368-453A-B733-C0808B9B1573}" srcId="{410BFF6F-42D3-4978-96CB-4E1C47AB4CBF}" destId="{19179B93-8C92-48A8-AD00-5E24CC02E063}" srcOrd="0" destOrd="0" parTransId="{03B607D7-4ECE-4EC6-9F9B-46FE27CF916C}" sibTransId="{40C587AC-6A0D-4CB7-9A17-4F5A31174E95}"/>
    <dgm:cxn modelId="{04879E08-773D-46BC-B5C4-5A506AEB9AF7}" srcId="{410BFF6F-42D3-4978-96CB-4E1C47AB4CBF}" destId="{4F9EAB5F-621C-4F7A-B83C-0A602E5BA2FB}" srcOrd="1" destOrd="0" parTransId="{81B09EBF-53DA-41FD-A0AC-0935DC57C67A}" sibTransId="{5CD79969-2AE1-4FCB-814B-C481CCC092C2}"/>
    <dgm:cxn modelId="{0C54EB0A-195C-46A0-8076-3EAE42E27BC3}" type="presOf" srcId="{4F7DEEBC-9D82-4F8F-91B1-AEBA6A2ACE56}" destId="{306FE427-46A4-4C5D-AC75-5CD5494B19ED}" srcOrd="0" destOrd="1" presId="urn:microsoft.com/office/officeart/2005/8/layout/hProcess4"/>
    <dgm:cxn modelId="{96AD470C-7A9D-470B-A053-D0228DC93C1C}" type="presOf" srcId="{2F30D91A-1955-4509-908C-897645520D82}" destId="{9412EA46-849B-4E5F-8800-53FC42427C0A}" srcOrd="0" destOrd="3" presId="urn:microsoft.com/office/officeart/2005/8/layout/hProcess4"/>
    <dgm:cxn modelId="{A8F50E0F-D40F-486B-B44E-29BB38A31161}" type="presOf" srcId="{4F9EAB5F-621C-4F7A-B83C-0A602E5BA2FB}" destId="{5DB81310-0C3B-493B-86FC-1E95A0018579}" srcOrd="1" destOrd="1" presId="urn:microsoft.com/office/officeart/2005/8/layout/hProcess4"/>
    <dgm:cxn modelId="{9DC16A0F-4430-4D67-816A-CD4E160FCC2E}" type="presOf" srcId="{F5AE5E54-6447-4C5D-9B3B-4D4FE8D2ACF5}" destId="{EC391669-C369-4489-9013-54158DB24549}" srcOrd="1" destOrd="0" presId="urn:microsoft.com/office/officeart/2005/8/layout/hProcess4"/>
    <dgm:cxn modelId="{775E3112-88A1-4BBB-A933-19F51214DB8D}" type="presOf" srcId="{37718288-8610-43C9-8CAA-F93FBE2911FE}" destId="{306FE427-46A4-4C5D-AC75-5CD5494B19ED}" srcOrd="0" destOrd="2" presId="urn:microsoft.com/office/officeart/2005/8/layout/hProcess4"/>
    <dgm:cxn modelId="{98AAE012-F7FC-49D1-874A-F0F3D7DA11FA}" type="presOf" srcId="{80C30312-62D1-45AE-8BAB-26F74FCE406F}" destId="{C6239FBC-9317-4911-9FEB-192D8A2E27F8}" srcOrd="1" destOrd="1" presId="urn:microsoft.com/office/officeart/2005/8/layout/hProcess4"/>
    <dgm:cxn modelId="{8D8D521C-6170-458B-88AF-43C3D6505317}" type="presOf" srcId="{410BFF6F-42D3-4978-96CB-4E1C47AB4CBF}" destId="{491B8600-3B8B-45C4-914E-4DB48FEE76CC}" srcOrd="0" destOrd="0" presId="urn:microsoft.com/office/officeart/2005/8/layout/hProcess4"/>
    <dgm:cxn modelId="{F57B6F1F-305B-4A3E-AD84-178C00782F1D}" type="presOf" srcId="{F5AE5E54-6447-4C5D-9B3B-4D4FE8D2ACF5}" destId="{306FE427-46A4-4C5D-AC75-5CD5494B19ED}" srcOrd="0" destOrd="0" presId="urn:microsoft.com/office/officeart/2005/8/layout/hProcess4"/>
    <dgm:cxn modelId="{6FCF1121-D1C4-488E-B975-97804030564A}" type="presOf" srcId="{4A531DEA-C1C3-4C43-845C-105CA99A5105}" destId="{4FA85D95-D635-47F1-80FA-E223C018ECAC}" srcOrd="0" destOrd="3" presId="urn:microsoft.com/office/officeart/2005/8/layout/hProcess4"/>
    <dgm:cxn modelId="{DEE83F25-F4CF-486E-8206-C4B7D4CAE579}" type="presOf" srcId="{D09FEFD9-4EE1-4AA4-BE32-2A78375FB9CF}" destId="{FFE26778-18CD-4A54-B39C-233C8E042E9F}" srcOrd="0" destOrd="1" presId="urn:microsoft.com/office/officeart/2005/8/layout/hProcess4"/>
    <dgm:cxn modelId="{64FB0D2D-4AE7-4B66-B4EF-873E37B9E243}" type="presOf" srcId="{E5A7C3FF-C9DD-4A61-9E05-E1C4BE59CF31}" destId="{793665FD-5F76-475C-9542-F2BADA1FCEAE}" srcOrd="0" destOrd="0" presId="urn:microsoft.com/office/officeart/2005/8/layout/hProcess4"/>
    <dgm:cxn modelId="{9C6A7131-9814-4B8F-835E-4B5F7350CA50}" type="presOf" srcId="{BD55D7BE-3C38-4A14-A747-3581D6072135}" destId="{BA9ECF50-DE0B-4685-943F-0419B18D03DC}" srcOrd="0" destOrd="0" presId="urn:microsoft.com/office/officeart/2005/8/layout/hProcess4"/>
    <dgm:cxn modelId="{665D1333-A90A-4312-9600-1ECD5D1DDBDE}" type="presOf" srcId="{43B2199E-DB6F-44E3-9DA0-EB1314603B0E}" destId="{9412EA46-849B-4E5F-8800-53FC42427C0A}" srcOrd="0" destOrd="2" presId="urn:microsoft.com/office/officeart/2005/8/layout/hProcess4"/>
    <dgm:cxn modelId="{A6E41336-BE58-4C24-AE85-164A765955E6}" srcId="{719D2EAE-2759-4F7E-B772-35368A461A9C}" destId="{6EDD9A3F-F1D1-49AD-9DA0-A68708A12BD4}" srcOrd="4" destOrd="0" parTransId="{E70402F1-9743-48AB-89B8-698A23AEF225}" sibTransId="{8486FEFC-00BC-4CBF-9EDF-E4AA5B3BB154}"/>
    <dgm:cxn modelId="{9471BE36-83B3-4071-9CF9-41BE8A55E39E}" type="presOf" srcId="{43B2199E-DB6F-44E3-9DA0-EB1314603B0E}" destId="{C6239FBC-9317-4911-9FEB-192D8A2E27F8}" srcOrd="1" destOrd="2" presId="urn:microsoft.com/office/officeart/2005/8/layout/hProcess4"/>
    <dgm:cxn modelId="{46419E3A-4D50-4F1E-A1D7-DF1F827ADCB1}" srcId="{C2B6D6A2-D69D-4D3C-A854-3897347B33D0}" destId="{37718288-8610-43C9-8CAA-F93FBE2911FE}" srcOrd="2" destOrd="0" parTransId="{DE0B711F-C06D-4AF9-A620-110DF2F2E1BC}" sibTransId="{C2D4BF4C-F659-41B0-B293-9FEF5723167A}"/>
    <dgm:cxn modelId="{62793C3B-5A71-433D-B269-23314EE5FF41}" type="presOf" srcId="{A90EC465-BA80-475E-B4F3-7EB78792B6AD}" destId="{4FA85D95-D635-47F1-80FA-E223C018ECAC}" srcOrd="0" destOrd="2" presId="urn:microsoft.com/office/officeart/2005/8/layout/hProcess4"/>
    <dgm:cxn modelId="{28B34D3F-F25C-4BA1-9D41-ADDDB8031DAA}" type="presOf" srcId="{3C911519-7569-43AE-B5EC-AE01C91DAEB8}" destId="{FFE26778-18CD-4A54-B39C-233C8E042E9F}" srcOrd="0" destOrd="0" presId="urn:microsoft.com/office/officeart/2005/8/layout/hProcess4"/>
    <dgm:cxn modelId="{ECB94140-8CE2-47CE-90DA-1B35D5440E2D}" type="presOf" srcId="{5F26C847-09F9-4387-9D5F-94B8E6F9F46C}" destId="{FFE26778-18CD-4A54-B39C-233C8E042E9F}" srcOrd="0" destOrd="3" presId="urn:microsoft.com/office/officeart/2005/8/layout/hProcess4"/>
    <dgm:cxn modelId="{B5AC9F5C-C6B5-461E-A87E-ED2FEB348D7E}" type="presOf" srcId="{37718288-8610-43C9-8CAA-F93FBE2911FE}" destId="{EC391669-C369-4489-9013-54158DB24549}" srcOrd="1" destOrd="2" presId="urn:microsoft.com/office/officeart/2005/8/layout/hProcess4"/>
    <dgm:cxn modelId="{228DA962-5226-4E1C-AED2-C326000266BE}" type="presOf" srcId="{4F9EAB5F-621C-4F7A-B83C-0A602E5BA2FB}" destId="{4FA85D95-D635-47F1-80FA-E223C018ECAC}" srcOrd="0" destOrd="1" presId="urn:microsoft.com/office/officeart/2005/8/layout/hProcess4"/>
    <dgm:cxn modelId="{23FBD162-6D22-401B-849F-2A0EDA2D334B}" srcId="{348F7080-2766-46F3-AF45-AF8A0A91B59B}" destId="{43B2199E-DB6F-44E3-9DA0-EB1314603B0E}" srcOrd="2" destOrd="0" parTransId="{A38EE996-D76A-4A6F-B20A-186215C4F580}" sibTransId="{0644B8A5-B483-4716-9602-DE2D051C5D9E}"/>
    <dgm:cxn modelId="{F9ACB263-D7C6-4C5A-AC55-6CB5D2ACAB61}" type="presOf" srcId="{C4901BD4-AE15-438F-935C-030590A4444E}" destId="{46D235DD-E6AC-410C-866F-4FA9E58E2132}" srcOrd="1" destOrd="1" presId="urn:microsoft.com/office/officeart/2005/8/layout/hProcess4"/>
    <dgm:cxn modelId="{4030F065-49D8-4E05-8F6C-C46FE4861B57}" type="presOf" srcId="{2B49B895-B120-4FC0-9B71-586832C9D646}" destId="{32E48477-A0DE-40F6-A18F-D56FE3E1B902}" srcOrd="0" destOrd="0" presId="urn:microsoft.com/office/officeart/2005/8/layout/hProcess4"/>
    <dgm:cxn modelId="{F0E28C69-3806-4B82-933F-EA312E818C1E}" type="presOf" srcId="{58FBACDF-470D-4536-A2AD-9678DCF8071A}" destId="{46D235DD-E6AC-410C-866F-4FA9E58E2132}" srcOrd="1" destOrd="3" presId="urn:microsoft.com/office/officeart/2005/8/layout/hProcess4"/>
    <dgm:cxn modelId="{21B2E54A-B2FF-4A3E-AB2B-064F69B6F136}" type="presOf" srcId="{4F7DEEBC-9D82-4F8F-91B1-AEBA6A2ACE56}" destId="{EC391669-C369-4489-9013-54158DB24549}" srcOrd="1" destOrd="1" presId="urn:microsoft.com/office/officeart/2005/8/layout/hProcess4"/>
    <dgm:cxn modelId="{793EAD6E-6D1C-45BE-AAC5-0C1D42C8B5FF}" srcId="{4F951CFE-5C59-4506-A40F-D264CDD8E612}" destId="{E5A7C3FF-C9DD-4A61-9E05-E1C4BE59CF31}" srcOrd="1" destOrd="0" parTransId="{A34E51C4-3464-438E-89B4-B41E7D71C2A2}" sibTransId="{2C018A3E-8A2F-4971-B491-F08465A7C282}"/>
    <dgm:cxn modelId="{F1712F6F-0281-443D-AEE0-D3F18D4A13D3}" srcId="{410BFF6F-42D3-4978-96CB-4E1C47AB4CBF}" destId="{A90EC465-BA80-475E-B4F3-7EB78792B6AD}" srcOrd="2" destOrd="0" parTransId="{632730EA-6E86-41F2-9054-A7D80966D957}" sibTransId="{3C6B83A6-0506-44B0-BEAB-805D866DFA54}"/>
    <dgm:cxn modelId="{D932904F-8BF1-4AF3-8DAB-42C8A21C57B8}" srcId="{719D2EAE-2759-4F7E-B772-35368A461A9C}" destId="{5EE406B1-080E-40A1-BB4A-06668477C04E}" srcOrd="2" destOrd="0" parTransId="{5267EFD9-2F04-4D29-A48D-8EEDA3845AEA}" sibTransId="{589BD374-B8EB-4161-AB6E-1039AA3D4E0E}"/>
    <dgm:cxn modelId="{6B87E26F-99CF-494E-B523-B92D56EB3F2F}" type="presOf" srcId="{5EE406B1-080E-40A1-BB4A-06668477C04E}" destId="{FFE26778-18CD-4A54-B39C-233C8E042E9F}" srcOrd="0" destOrd="2" presId="urn:microsoft.com/office/officeart/2005/8/layout/hProcess4"/>
    <dgm:cxn modelId="{9BFCA472-206C-4DFB-8761-C9DCF7E2C372}" srcId="{4F951CFE-5C59-4506-A40F-D264CDD8E612}" destId="{C2B6D6A2-D69D-4D3C-A854-3897347B33D0}" srcOrd="0" destOrd="0" parTransId="{2ADB6883-DC64-4DD1-A237-0C461C9DE52E}" sibTransId="{2B49B895-B120-4FC0-9B71-586832C9D646}"/>
    <dgm:cxn modelId="{CDAA8653-A351-4B45-BC31-6AD4D4EC0D63}" type="presOf" srcId="{80C30312-62D1-45AE-8BAB-26F74FCE406F}" destId="{9412EA46-849B-4E5F-8800-53FC42427C0A}" srcOrd="0" destOrd="1" presId="urn:microsoft.com/office/officeart/2005/8/layout/hProcess4"/>
    <dgm:cxn modelId="{DBACB576-F9C2-4324-B62D-F424CCE2515B}" srcId="{C2B6D6A2-D69D-4D3C-A854-3897347B33D0}" destId="{58203515-B99D-4549-8222-A14E9B3C92B0}" srcOrd="3" destOrd="0" parTransId="{76191799-1D06-4B99-A66C-4DED332A36FE}" sibTransId="{E49EB800-11CC-4407-B9C9-A896F0B44C00}"/>
    <dgm:cxn modelId="{41F65A58-2E41-46FE-A827-8342BD9C9A7A}" srcId="{E5A7C3FF-C9DD-4A61-9E05-E1C4BE59CF31}" destId="{DB38D522-EB9F-4CA6-9BA5-BF4D89CDB7E6}" srcOrd="2" destOrd="0" parTransId="{9AEC2125-956F-4E37-9B4E-4803E563425E}" sibTransId="{2B4E28C8-DD80-4D60-A3A4-7254A03D72CF}"/>
    <dgm:cxn modelId="{B53A7E79-3560-4DD1-B69D-3A82C0C8D86B}" type="presOf" srcId="{D09FEFD9-4EE1-4AA4-BE32-2A78375FB9CF}" destId="{8C1C46A1-EE94-4A0E-834A-65F45A624538}" srcOrd="1" destOrd="1" presId="urn:microsoft.com/office/officeart/2005/8/layout/hProcess4"/>
    <dgm:cxn modelId="{8EE98179-DC4C-473E-9A7E-BAD8853E6B0A}" type="presOf" srcId="{36BE2DB0-38C5-475E-9B8E-C5A8F886C522}" destId="{6D3C2A74-A13C-451E-8F68-3A9E84202DBA}" srcOrd="0" destOrd="0" presId="urn:microsoft.com/office/officeart/2005/8/layout/hProcess4"/>
    <dgm:cxn modelId="{B304985A-3F55-470D-9764-014AA0A89715}" srcId="{E5A7C3FF-C9DD-4A61-9E05-E1C4BE59CF31}" destId="{58FBACDF-470D-4536-A2AD-9678DCF8071A}" srcOrd="3" destOrd="0" parTransId="{5E2DC343-BDC7-47D6-9FD6-E70E33CF52AA}" sibTransId="{6ED71279-6059-42E0-9805-D4C30113B8C1}"/>
    <dgm:cxn modelId="{9A35C07E-D478-467D-B93B-FD243EBE581F}" type="presOf" srcId="{58203515-B99D-4549-8222-A14E9B3C92B0}" destId="{EC391669-C369-4489-9013-54158DB24549}" srcOrd="1" destOrd="3" presId="urn:microsoft.com/office/officeart/2005/8/layout/hProcess4"/>
    <dgm:cxn modelId="{3B171989-4892-4DC9-8FC9-B2BFFCFAAB28}" type="presOf" srcId="{4F951CFE-5C59-4506-A40F-D264CDD8E612}" destId="{E3DA9E47-8F3D-4F59-8F0A-4E53C54E7615}" srcOrd="0" destOrd="0" presId="urn:microsoft.com/office/officeart/2005/8/layout/hProcess4"/>
    <dgm:cxn modelId="{2A89158A-74C6-41C6-A397-77174F2BBD99}" type="presOf" srcId="{5EE406B1-080E-40A1-BB4A-06668477C04E}" destId="{8C1C46A1-EE94-4A0E-834A-65F45A624538}" srcOrd="1" destOrd="2" presId="urn:microsoft.com/office/officeart/2005/8/layout/hProcess4"/>
    <dgm:cxn modelId="{5DA25F8A-C1D5-43BB-B490-412296149B2F}" type="presOf" srcId="{5F26C847-09F9-4387-9D5F-94B8E6F9F46C}" destId="{8C1C46A1-EE94-4A0E-834A-65F45A624538}" srcOrd="1" destOrd="3" presId="urn:microsoft.com/office/officeart/2005/8/layout/hProcess4"/>
    <dgm:cxn modelId="{ADBB0D8D-3D64-4EF5-B64E-85ED42BFA35D}" srcId="{4F951CFE-5C59-4506-A40F-D264CDD8E612}" destId="{719D2EAE-2759-4F7E-B772-35368A461A9C}" srcOrd="2" destOrd="0" parTransId="{AED04659-9A29-4565-8278-FA6511BDFFF2}" sibTransId="{957C6D0C-03A5-4F5E-810B-5968D64187A2}"/>
    <dgm:cxn modelId="{8201308D-10AF-4CCA-9DDB-11540538A3D4}" srcId="{410BFF6F-42D3-4978-96CB-4E1C47AB4CBF}" destId="{4A531DEA-C1C3-4C43-845C-105CA99A5105}" srcOrd="3" destOrd="0" parTransId="{092E4928-2807-4736-A6C8-2E51A8B77024}" sibTransId="{A549E8F7-5B14-4DCA-B75C-57F6B5DB2504}"/>
    <dgm:cxn modelId="{04279092-EA86-46FE-9DB9-E231F9C601B3}" type="presOf" srcId="{2BF311C7-AB65-4E16-99F6-16C405DF2E6E}" destId="{9412EA46-849B-4E5F-8800-53FC42427C0A}" srcOrd="0" destOrd="0" presId="urn:microsoft.com/office/officeart/2005/8/layout/hProcess4"/>
    <dgm:cxn modelId="{90C89094-5713-40BA-9712-E47351D4947D}" type="presOf" srcId="{3C911519-7569-43AE-B5EC-AE01C91DAEB8}" destId="{8C1C46A1-EE94-4A0E-834A-65F45A624538}" srcOrd="1" destOrd="0" presId="urn:microsoft.com/office/officeart/2005/8/layout/hProcess4"/>
    <dgm:cxn modelId="{EF999199-8A77-4E3B-BA06-3DC9A64E33AD}" type="presOf" srcId="{957C6D0C-03A5-4F5E-810B-5968D64187A2}" destId="{966AF294-8788-474D-98FB-A080264BEDB5}" srcOrd="0" destOrd="0" presId="urn:microsoft.com/office/officeart/2005/8/layout/hProcess4"/>
    <dgm:cxn modelId="{70C9299B-57DF-431D-AD8B-532DB8D984B7}" srcId="{348F7080-2766-46F3-AF45-AF8A0A91B59B}" destId="{2BF311C7-AB65-4E16-99F6-16C405DF2E6E}" srcOrd="0" destOrd="0" parTransId="{F15CD9B9-25DB-4356-BD3A-257ABFECFBDB}" sibTransId="{7625A963-A76E-4A35-A42A-B937265EF5EF}"/>
    <dgm:cxn modelId="{4B6C4B9D-2CFD-4E46-A946-D88C25D6872D}" srcId="{C2B6D6A2-D69D-4D3C-A854-3897347B33D0}" destId="{F5AE5E54-6447-4C5D-9B3B-4D4FE8D2ACF5}" srcOrd="0" destOrd="0" parTransId="{C2ADCEB3-4BD8-4DE9-9402-604EE0345DC7}" sibTransId="{23130272-3B9A-4ED5-AF1C-9135F62C0F39}"/>
    <dgm:cxn modelId="{DDDCCB9E-6010-4B8E-A72D-FFBAD1D0BF39}" srcId="{4F951CFE-5C59-4506-A40F-D264CDD8E612}" destId="{410BFF6F-42D3-4978-96CB-4E1C47AB4CBF}" srcOrd="4" destOrd="0" parTransId="{73A7BA63-89A3-4261-B821-7356B9F9F26A}" sibTransId="{D2271F7E-198C-4479-83C3-ABAA86483EAF}"/>
    <dgm:cxn modelId="{19653EA0-6B43-4C39-9CE3-D1035E65D63C}" srcId="{348F7080-2766-46F3-AF45-AF8A0A91B59B}" destId="{80C30312-62D1-45AE-8BAB-26F74FCE406F}" srcOrd="1" destOrd="0" parTransId="{32928F89-E83A-4565-8B43-8F84229665CF}" sibTransId="{4B7F47CD-E9E8-4F48-A3DB-A28B87975150}"/>
    <dgm:cxn modelId="{948A79A5-DB67-4394-A3AB-8250A2847E95}" type="presOf" srcId="{2F30D91A-1955-4509-908C-897645520D82}" destId="{C6239FBC-9317-4911-9FEB-192D8A2E27F8}" srcOrd="1" destOrd="3" presId="urn:microsoft.com/office/officeart/2005/8/layout/hProcess4"/>
    <dgm:cxn modelId="{9F5B0BA8-4D25-4DDA-8165-F28D902AA637}" type="presOf" srcId="{DB38D522-EB9F-4CA6-9BA5-BF4D89CDB7E6}" destId="{46D235DD-E6AC-410C-866F-4FA9E58E2132}" srcOrd="1" destOrd="2" presId="urn:microsoft.com/office/officeart/2005/8/layout/hProcess4"/>
    <dgm:cxn modelId="{1F4870AC-199B-4B04-83DF-E528A4B4657E}" srcId="{719D2EAE-2759-4F7E-B772-35368A461A9C}" destId="{D09FEFD9-4EE1-4AA4-BE32-2A78375FB9CF}" srcOrd="1" destOrd="0" parTransId="{942A1AA5-B0D8-43A8-BF0B-182C981E5FA6}" sibTransId="{CE1F0369-4175-4D4E-A4AB-554E6C223398}"/>
    <dgm:cxn modelId="{8539BBAC-68AF-46C3-9440-98BD7D2AB238}" type="presOf" srcId="{19179B93-8C92-48A8-AD00-5E24CC02E063}" destId="{4FA85D95-D635-47F1-80FA-E223C018ECAC}" srcOrd="0" destOrd="0" presId="urn:microsoft.com/office/officeart/2005/8/layout/hProcess4"/>
    <dgm:cxn modelId="{5580F6B7-70BE-4291-865E-F39389AAB8FE}" type="presOf" srcId="{58FBACDF-470D-4536-A2AD-9678DCF8071A}" destId="{BA9ECF50-DE0B-4685-943F-0419B18D03DC}" srcOrd="0" destOrd="3" presId="urn:microsoft.com/office/officeart/2005/8/layout/hProcess4"/>
    <dgm:cxn modelId="{DD8269B8-4F0A-4E1B-AF00-18A6568C15D6}" type="presOf" srcId="{2C018A3E-8A2F-4971-B491-F08465A7C282}" destId="{3985EA6B-5844-40CB-B4C7-311EFDE1E82F}" srcOrd="0" destOrd="0" presId="urn:microsoft.com/office/officeart/2005/8/layout/hProcess4"/>
    <dgm:cxn modelId="{A2ADB9B9-1262-4DC8-BF81-E1C13F7F7FE9}" type="presOf" srcId="{4A531DEA-C1C3-4C43-845C-105CA99A5105}" destId="{5DB81310-0C3B-493B-86FC-1E95A0018579}" srcOrd="1" destOrd="3" presId="urn:microsoft.com/office/officeart/2005/8/layout/hProcess4"/>
    <dgm:cxn modelId="{8FC373C1-CB44-420E-926F-7859713EA0F8}" type="presOf" srcId="{6EDD9A3F-F1D1-49AD-9DA0-A68708A12BD4}" destId="{FFE26778-18CD-4A54-B39C-233C8E042E9F}" srcOrd="0" destOrd="4" presId="urn:microsoft.com/office/officeart/2005/8/layout/hProcess4"/>
    <dgm:cxn modelId="{A3D78CC1-5706-441E-A8A2-9774BBC33492}" srcId="{4F951CFE-5C59-4506-A40F-D264CDD8E612}" destId="{348F7080-2766-46F3-AF45-AF8A0A91B59B}" srcOrd="3" destOrd="0" parTransId="{EF02244D-E386-488B-8537-7440B9C21E43}" sibTransId="{36BE2DB0-38C5-475E-9B8E-C5A8F886C522}"/>
    <dgm:cxn modelId="{243ED7C1-9C06-4113-9CA3-FF0393977CBD}" srcId="{C2B6D6A2-D69D-4D3C-A854-3897347B33D0}" destId="{4F7DEEBC-9D82-4F8F-91B1-AEBA6A2ACE56}" srcOrd="1" destOrd="0" parTransId="{85291218-2719-46A1-8CDE-38696A947093}" sibTransId="{A5557F4B-0E0B-4F8F-8D3F-D7FC9B55D6F4}"/>
    <dgm:cxn modelId="{EDD059C2-41C7-4677-8271-95433217D25E}" type="presOf" srcId="{DB38D522-EB9F-4CA6-9BA5-BF4D89CDB7E6}" destId="{BA9ECF50-DE0B-4685-943F-0419B18D03DC}" srcOrd="0" destOrd="2" presId="urn:microsoft.com/office/officeart/2005/8/layout/hProcess4"/>
    <dgm:cxn modelId="{96E70DC5-9F6E-412D-B9C4-B8763F5DAF0E}" type="presOf" srcId="{6EDD9A3F-F1D1-49AD-9DA0-A68708A12BD4}" destId="{8C1C46A1-EE94-4A0E-834A-65F45A624538}" srcOrd="1" destOrd="4" presId="urn:microsoft.com/office/officeart/2005/8/layout/hProcess4"/>
    <dgm:cxn modelId="{EEF0BECF-EF3B-42B7-B70C-7B85E15ECC42}" type="presOf" srcId="{2BF311C7-AB65-4E16-99F6-16C405DF2E6E}" destId="{C6239FBC-9317-4911-9FEB-192D8A2E27F8}" srcOrd="1" destOrd="0" presId="urn:microsoft.com/office/officeart/2005/8/layout/hProcess4"/>
    <dgm:cxn modelId="{C632B7D2-8343-4AC6-833E-592D5C5BAA67}" type="presOf" srcId="{58203515-B99D-4549-8222-A14E9B3C92B0}" destId="{306FE427-46A4-4C5D-AC75-5CD5494B19ED}" srcOrd="0" destOrd="3" presId="urn:microsoft.com/office/officeart/2005/8/layout/hProcess4"/>
    <dgm:cxn modelId="{FAACA1D4-9407-4EEE-B262-2B95E90DE5D1}" type="presOf" srcId="{719D2EAE-2759-4F7E-B772-35368A461A9C}" destId="{6B66DCBE-8926-4C9C-ABB6-3624FDC05785}" srcOrd="0" destOrd="0" presId="urn:microsoft.com/office/officeart/2005/8/layout/hProcess4"/>
    <dgm:cxn modelId="{D80336D8-8C28-4832-84CE-C10AD3141D09}" srcId="{719D2EAE-2759-4F7E-B772-35368A461A9C}" destId="{3C911519-7569-43AE-B5EC-AE01C91DAEB8}" srcOrd="0" destOrd="0" parTransId="{464BBDFE-C54F-42E8-B0D8-AB0F4F78F3D7}" sibTransId="{CD50665C-2594-4443-ADF1-DA0E2494D214}"/>
    <dgm:cxn modelId="{5C957BD8-9FBE-4D91-AB69-7CD175A259E2}" type="presOf" srcId="{C4901BD4-AE15-438F-935C-030590A4444E}" destId="{BA9ECF50-DE0B-4685-943F-0419B18D03DC}" srcOrd="0" destOrd="1" presId="urn:microsoft.com/office/officeart/2005/8/layout/hProcess4"/>
    <dgm:cxn modelId="{6864FED9-7B59-491A-9A67-73DD93F1482C}" type="presOf" srcId="{BD55D7BE-3C38-4A14-A747-3581D6072135}" destId="{46D235DD-E6AC-410C-866F-4FA9E58E2132}" srcOrd="1" destOrd="0" presId="urn:microsoft.com/office/officeart/2005/8/layout/hProcess4"/>
    <dgm:cxn modelId="{F6925ADA-62D0-45EB-8416-6E4C649FA28A}" type="presOf" srcId="{A90EC465-BA80-475E-B4F3-7EB78792B6AD}" destId="{5DB81310-0C3B-493B-86FC-1E95A0018579}" srcOrd="1" destOrd="2" presId="urn:microsoft.com/office/officeart/2005/8/layout/hProcess4"/>
    <dgm:cxn modelId="{17D880EE-65FF-423D-966F-F3A2C7AFDB66}" srcId="{348F7080-2766-46F3-AF45-AF8A0A91B59B}" destId="{2F30D91A-1955-4509-908C-897645520D82}" srcOrd="3" destOrd="0" parTransId="{B5828AB5-9CB7-47AE-8459-29C432C6A424}" sibTransId="{53295AE9-451F-4A14-A81F-98B0422B2C1D}"/>
    <dgm:cxn modelId="{235B1FF2-C9CA-4EF7-8CEE-F47256FAAF2C}" srcId="{719D2EAE-2759-4F7E-B772-35368A461A9C}" destId="{5F26C847-09F9-4387-9D5F-94B8E6F9F46C}" srcOrd="3" destOrd="0" parTransId="{AF9192B4-3895-4C7E-A038-DCE904620003}" sibTransId="{7F444D24-1D5E-4FF7-B0FA-7A59BCA7ECF2}"/>
    <dgm:cxn modelId="{E5FC12F4-3154-4A81-8F8B-7D78DA0DA7F1}" type="presOf" srcId="{C2B6D6A2-D69D-4D3C-A854-3897347B33D0}" destId="{2C08F965-0A23-4682-B4EA-E008FED6279F}" srcOrd="0" destOrd="0" presId="urn:microsoft.com/office/officeart/2005/8/layout/hProcess4"/>
    <dgm:cxn modelId="{1029D2F8-2D4F-43F6-B528-4F83C8461534}" type="presOf" srcId="{19179B93-8C92-48A8-AD00-5E24CC02E063}" destId="{5DB81310-0C3B-493B-86FC-1E95A0018579}" srcOrd="1" destOrd="0" presId="urn:microsoft.com/office/officeart/2005/8/layout/hProcess4"/>
    <dgm:cxn modelId="{04BDBAF9-ADE3-4C4C-AFAF-60A9DEE1FEFB}" srcId="{E5A7C3FF-C9DD-4A61-9E05-E1C4BE59CF31}" destId="{BD55D7BE-3C38-4A14-A747-3581D6072135}" srcOrd="0" destOrd="0" parTransId="{92965157-182C-4FBA-8B9B-E02BDA0E9631}" sibTransId="{6632D821-8E99-4D11-BA4C-2C24BAA7B598}"/>
    <dgm:cxn modelId="{9DCF38FA-2129-44E1-BE7A-EBEAE39CC3E1}" type="presOf" srcId="{348F7080-2766-46F3-AF45-AF8A0A91B59B}" destId="{96589228-A67D-40D8-B34A-EEC409D98640}" srcOrd="0" destOrd="0" presId="urn:microsoft.com/office/officeart/2005/8/layout/hProcess4"/>
    <dgm:cxn modelId="{B25CC7FC-02F6-4C76-A7E4-2020F27567DD}" srcId="{E5A7C3FF-C9DD-4A61-9E05-E1C4BE59CF31}" destId="{C4901BD4-AE15-438F-935C-030590A4444E}" srcOrd="1" destOrd="0" parTransId="{2D2B44DC-D783-4052-89D3-B96F6001A3FC}" sibTransId="{5B95D95C-13D4-477D-B6E1-490AEB1166F5}"/>
    <dgm:cxn modelId="{F81D71C0-86DE-401F-9891-E25879F2B063}" type="presParOf" srcId="{E3DA9E47-8F3D-4F59-8F0A-4E53C54E7615}" destId="{8FCAE384-3594-4606-8FE5-9F1971AE5C3C}" srcOrd="0" destOrd="0" presId="urn:microsoft.com/office/officeart/2005/8/layout/hProcess4"/>
    <dgm:cxn modelId="{0BAF71FF-1737-4AF6-9E83-8F00880D98D8}" type="presParOf" srcId="{E3DA9E47-8F3D-4F59-8F0A-4E53C54E7615}" destId="{EB645CCB-B714-4DCC-9277-60838514C631}" srcOrd="1" destOrd="0" presId="urn:microsoft.com/office/officeart/2005/8/layout/hProcess4"/>
    <dgm:cxn modelId="{5E54FC00-36BC-43AF-97BD-40B07CC9B727}" type="presParOf" srcId="{E3DA9E47-8F3D-4F59-8F0A-4E53C54E7615}" destId="{6C306CA3-AFF3-4DD2-ACDD-D834B79C0499}" srcOrd="2" destOrd="0" presId="urn:microsoft.com/office/officeart/2005/8/layout/hProcess4"/>
    <dgm:cxn modelId="{60D7C60A-AFE7-4C41-B8B7-53B2D9A74734}" type="presParOf" srcId="{6C306CA3-AFF3-4DD2-ACDD-D834B79C0499}" destId="{9A9875A0-304C-4975-B171-9FAE3088CCF3}" srcOrd="0" destOrd="0" presId="urn:microsoft.com/office/officeart/2005/8/layout/hProcess4"/>
    <dgm:cxn modelId="{8CA2DFE1-C2FE-4D95-8AF7-756BA6FB70AE}" type="presParOf" srcId="{9A9875A0-304C-4975-B171-9FAE3088CCF3}" destId="{A70C7C81-0D52-4E0A-A1F2-CF4B8E93EFCD}" srcOrd="0" destOrd="0" presId="urn:microsoft.com/office/officeart/2005/8/layout/hProcess4"/>
    <dgm:cxn modelId="{64431C8E-6982-4F83-BCCE-D9488F9C04F1}" type="presParOf" srcId="{9A9875A0-304C-4975-B171-9FAE3088CCF3}" destId="{306FE427-46A4-4C5D-AC75-5CD5494B19ED}" srcOrd="1" destOrd="0" presId="urn:microsoft.com/office/officeart/2005/8/layout/hProcess4"/>
    <dgm:cxn modelId="{6D5F8590-1B57-4616-BB86-43CDD63F4A45}" type="presParOf" srcId="{9A9875A0-304C-4975-B171-9FAE3088CCF3}" destId="{EC391669-C369-4489-9013-54158DB24549}" srcOrd="2" destOrd="0" presId="urn:microsoft.com/office/officeart/2005/8/layout/hProcess4"/>
    <dgm:cxn modelId="{8005E7A2-7876-4215-8129-6660E0443FB0}" type="presParOf" srcId="{9A9875A0-304C-4975-B171-9FAE3088CCF3}" destId="{2C08F965-0A23-4682-B4EA-E008FED6279F}" srcOrd="3" destOrd="0" presId="urn:microsoft.com/office/officeart/2005/8/layout/hProcess4"/>
    <dgm:cxn modelId="{2DF0F015-B0F9-415E-9342-E40F85F8CC8C}" type="presParOf" srcId="{9A9875A0-304C-4975-B171-9FAE3088CCF3}" destId="{0E00ED41-2AD1-48F5-A474-20B28A7B5881}" srcOrd="4" destOrd="0" presId="urn:microsoft.com/office/officeart/2005/8/layout/hProcess4"/>
    <dgm:cxn modelId="{F3B01C5E-1841-43BE-9D11-181627DB7457}" type="presParOf" srcId="{6C306CA3-AFF3-4DD2-ACDD-D834B79C0499}" destId="{32E48477-A0DE-40F6-A18F-D56FE3E1B902}" srcOrd="1" destOrd="0" presId="urn:microsoft.com/office/officeart/2005/8/layout/hProcess4"/>
    <dgm:cxn modelId="{3637CBE0-5929-4BFC-ABDD-290C27317656}" type="presParOf" srcId="{6C306CA3-AFF3-4DD2-ACDD-D834B79C0499}" destId="{06988233-83AC-4D89-A962-79C3D67C31FF}" srcOrd="2" destOrd="0" presId="urn:microsoft.com/office/officeart/2005/8/layout/hProcess4"/>
    <dgm:cxn modelId="{A1D60AAB-E931-402C-A4E4-C051FE6EF4CE}" type="presParOf" srcId="{06988233-83AC-4D89-A962-79C3D67C31FF}" destId="{CFC7AC2E-976B-4162-B5AE-DDD756640A94}" srcOrd="0" destOrd="0" presId="urn:microsoft.com/office/officeart/2005/8/layout/hProcess4"/>
    <dgm:cxn modelId="{C3FC73CA-0E51-46D5-A8DC-A409073662B1}" type="presParOf" srcId="{06988233-83AC-4D89-A962-79C3D67C31FF}" destId="{BA9ECF50-DE0B-4685-943F-0419B18D03DC}" srcOrd="1" destOrd="0" presId="urn:microsoft.com/office/officeart/2005/8/layout/hProcess4"/>
    <dgm:cxn modelId="{25737FA0-43FA-45A1-B24B-21D115F8E170}" type="presParOf" srcId="{06988233-83AC-4D89-A962-79C3D67C31FF}" destId="{46D235DD-E6AC-410C-866F-4FA9E58E2132}" srcOrd="2" destOrd="0" presId="urn:microsoft.com/office/officeart/2005/8/layout/hProcess4"/>
    <dgm:cxn modelId="{0CE20C8A-54F7-45D0-BE55-47A6FEF6960A}" type="presParOf" srcId="{06988233-83AC-4D89-A962-79C3D67C31FF}" destId="{793665FD-5F76-475C-9542-F2BADA1FCEAE}" srcOrd="3" destOrd="0" presId="urn:microsoft.com/office/officeart/2005/8/layout/hProcess4"/>
    <dgm:cxn modelId="{28A8D1A1-26B5-4982-B0EF-A7B9F3C0D961}" type="presParOf" srcId="{06988233-83AC-4D89-A962-79C3D67C31FF}" destId="{A35F21EA-09D1-40F6-8D87-3033EF849B19}" srcOrd="4" destOrd="0" presId="urn:microsoft.com/office/officeart/2005/8/layout/hProcess4"/>
    <dgm:cxn modelId="{DC1F752A-9AF7-493E-BFDE-C6E5B7311F45}" type="presParOf" srcId="{6C306CA3-AFF3-4DD2-ACDD-D834B79C0499}" destId="{3985EA6B-5844-40CB-B4C7-311EFDE1E82F}" srcOrd="3" destOrd="0" presId="urn:microsoft.com/office/officeart/2005/8/layout/hProcess4"/>
    <dgm:cxn modelId="{6B424FD0-7E92-4F9A-8D47-B830412FEF9E}" type="presParOf" srcId="{6C306CA3-AFF3-4DD2-ACDD-D834B79C0499}" destId="{FA7DC200-7322-4D73-93D2-020152F52F11}" srcOrd="4" destOrd="0" presId="urn:microsoft.com/office/officeart/2005/8/layout/hProcess4"/>
    <dgm:cxn modelId="{5DD19275-72FD-442C-AD35-460C47A5ACA5}" type="presParOf" srcId="{FA7DC200-7322-4D73-93D2-020152F52F11}" destId="{008675DD-97D9-492A-BC17-909E8C72B74F}" srcOrd="0" destOrd="0" presId="urn:microsoft.com/office/officeart/2005/8/layout/hProcess4"/>
    <dgm:cxn modelId="{91B160C9-15F9-4E9F-AB58-94546BBC2DD2}" type="presParOf" srcId="{FA7DC200-7322-4D73-93D2-020152F52F11}" destId="{FFE26778-18CD-4A54-B39C-233C8E042E9F}" srcOrd="1" destOrd="0" presId="urn:microsoft.com/office/officeart/2005/8/layout/hProcess4"/>
    <dgm:cxn modelId="{9406371C-DDD9-42C3-9B2A-32E330E93958}" type="presParOf" srcId="{FA7DC200-7322-4D73-93D2-020152F52F11}" destId="{8C1C46A1-EE94-4A0E-834A-65F45A624538}" srcOrd="2" destOrd="0" presId="urn:microsoft.com/office/officeart/2005/8/layout/hProcess4"/>
    <dgm:cxn modelId="{5CE4532A-F5DD-4622-9D85-5BFD26C8A55D}" type="presParOf" srcId="{FA7DC200-7322-4D73-93D2-020152F52F11}" destId="{6B66DCBE-8926-4C9C-ABB6-3624FDC05785}" srcOrd="3" destOrd="0" presId="urn:microsoft.com/office/officeart/2005/8/layout/hProcess4"/>
    <dgm:cxn modelId="{34E0448A-8C11-4B6B-954E-8BBC9FED3C64}" type="presParOf" srcId="{FA7DC200-7322-4D73-93D2-020152F52F11}" destId="{FD38BEA8-EA64-4A42-AD93-273789AEDD73}" srcOrd="4" destOrd="0" presId="urn:microsoft.com/office/officeart/2005/8/layout/hProcess4"/>
    <dgm:cxn modelId="{73ECBFF9-8264-4F63-9E1D-D5BFB7881317}" type="presParOf" srcId="{6C306CA3-AFF3-4DD2-ACDD-D834B79C0499}" destId="{966AF294-8788-474D-98FB-A080264BEDB5}" srcOrd="5" destOrd="0" presId="urn:microsoft.com/office/officeart/2005/8/layout/hProcess4"/>
    <dgm:cxn modelId="{B2D40116-AA17-4163-8083-531060580474}" type="presParOf" srcId="{6C306CA3-AFF3-4DD2-ACDD-D834B79C0499}" destId="{C149F0BB-2F23-40A6-BD92-39F9C09CC824}" srcOrd="6" destOrd="0" presId="urn:microsoft.com/office/officeart/2005/8/layout/hProcess4"/>
    <dgm:cxn modelId="{3CA8C2CB-F673-48CB-8F9E-ED3E818A2318}" type="presParOf" srcId="{C149F0BB-2F23-40A6-BD92-39F9C09CC824}" destId="{0F8B859E-E9BE-4F55-8227-F67690E20915}" srcOrd="0" destOrd="0" presId="urn:microsoft.com/office/officeart/2005/8/layout/hProcess4"/>
    <dgm:cxn modelId="{59BEE1C9-B783-4DB7-887C-A6E7D1F6B362}" type="presParOf" srcId="{C149F0BB-2F23-40A6-BD92-39F9C09CC824}" destId="{9412EA46-849B-4E5F-8800-53FC42427C0A}" srcOrd="1" destOrd="0" presId="urn:microsoft.com/office/officeart/2005/8/layout/hProcess4"/>
    <dgm:cxn modelId="{5F472B47-F040-48BC-A6C1-5B868FFE3E06}" type="presParOf" srcId="{C149F0BB-2F23-40A6-BD92-39F9C09CC824}" destId="{C6239FBC-9317-4911-9FEB-192D8A2E27F8}" srcOrd="2" destOrd="0" presId="urn:microsoft.com/office/officeart/2005/8/layout/hProcess4"/>
    <dgm:cxn modelId="{AFD60864-D5FC-4458-A909-9B6B82FCFFE9}" type="presParOf" srcId="{C149F0BB-2F23-40A6-BD92-39F9C09CC824}" destId="{96589228-A67D-40D8-B34A-EEC409D98640}" srcOrd="3" destOrd="0" presId="urn:microsoft.com/office/officeart/2005/8/layout/hProcess4"/>
    <dgm:cxn modelId="{997ACF2C-95F3-4210-B56C-C7490A2638C2}" type="presParOf" srcId="{C149F0BB-2F23-40A6-BD92-39F9C09CC824}" destId="{D27BE368-D461-4464-B08F-99F7900B2C0E}" srcOrd="4" destOrd="0" presId="urn:microsoft.com/office/officeart/2005/8/layout/hProcess4"/>
    <dgm:cxn modelId="{BAA502A8-C510-40B3-A7C6-A742C45FCC0C}" type="presParOf" srcId="{6C306CA3-AFF3-4DD2-ACDD-D834B79C0499}" destId="{6D3C2A74-A13C-451E-8F68-3A9E84202DBA}" srcOrd="7" destOrd="0" presId="urn:microsoft.com/office/officeart/2005/8/layout/hProcess4"/>
    <dgm:cxn modelId="{B5054BB1-B8B9-4771-8D0C-4FAEBAF599D6}" type="presParOf" srcId="{6C306CA3-AFF3-4DD2-ACDD-D834B79C0499}" destId="{F4B3D072-82D9-49A1-83E1-A4B1DB38E1F8}" srcOrd="8" destOrd="0" presId="urn:microsoft.com/office/officeart/2005/8/layout/hProcess4"/>
    <dgm:cxn modelId="{72F340C2-C599-4509-91EF-090B41A61A14}" type="presParOf" srcId="{F4B3D072-82D9-49A1-83E1-A4B1DB38E1F8}" destId="{F3500AED-C9A8-4A76-A6FB-A092B1F5C496}" srcOrd="0" destOrd="0" presId="urn:microsoft.com/office/officeart/2005/8/layout/hProcess4"/>
    <dgm:cxn modelId="{116390FA-E388-4308-8ACF-B3F1BDC8CC2E}" type="presParOf" srcId="{F4B3D072-82D9-49A1-83E1-A4B1DB38E1F8}" destId="{4FA85D95-D635-47F1-80FA-E223C018ECAC}" srcOrd="1" destOrd="0" presId="urn:microsoft.com/office/officeart/2005/8/layout/hProcess4"/>
    <dgm:cxn modelId="{FFD1711D-08A1-41D8-B458-7A805467EBD0}" type="presParOf" srcId="{F4B3D072-82D9-49A1-83E1-A4B1DB38E1F8}" destId="{5DB81310-0C3B-493B-86FC-1E95A0018579}" srcOrd="2" destOrd="0" presId="urn:microsoft.com/office/officeart/2005/8/layout/hProcess4"/>
    <dgm:cxn modelId="{680FE0B7-B288-451A-931B-68688A0D1E5D}" type="presParOf" srcId="{F4B3D072-82D9-49A1-83E1-A4B1DB38E1F8}" destId="{491B8600-3B8B-45C4-914E-4DB48FEE76CC}" srcOrd="3" destOrd="0" presId="urn:microsoft.com/office/officeart/2005/8/layout/hProcess4"/>
    <dgm:cxn modelId="{4E37BDFB-4EB7-4AE7-9E9B-3CF744F3F5F4}" type="presParOf" srcId="{F4B3D072-82D9-49A1-83E1-A4B1DB38E1F8}" destId="{730AC80E-1886-4F98-8EEB-33BE2490110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FE427-46A4-4C5D-AC75-5CD5494B19ED}">
      <dsp:nvSpPr>
        <dsp:cNvPr id="0" name=""/>
        <dsp:cNvSpPr/>
      </dsp:nvSpPr>
      <dsp:spPr>
        <a:xfrm>
          <a:off x="8259" y="2017795"/>
          <a:ext cx="1675169" cy="1381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Inventory levels (current and upcoming)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Customer End Use Info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Internal Approvals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Technical services (if applicable)</a:t>
          </a:r>
        </a:p>
      </dsp:txBody>
      <dsp:txXfrm>
        <a:off x="40055" y="2049591"/>
        <a:ext cx="1611577" cy="1022001"/>
      </dsp:txXfrm>
    </dsp:sp>
    <dsp:sp modelId="{32E48477-A0DE-40F6-A18F-D56FE3E1B902}">
      <dsp:nvSpPr>
        <dsp:cNvPr id="0" name=""/>
        <dsp:cNvSpPr/>
      </dsp:nvSpPr>
      <dsp:spPr>
        <a:xfrm>
          <a:off x="951677" y="2354106"/>
          <a:ext cx="1836704" cy="1836704"/>
        </a:xfrm>
        <a:prstGeom prst="leftCircularArrow">
          <a:avLst>
            <a:gd name="adj1" fmla="val 3097"/>
            <a:gd name="adj2" fmla="val 380549"/>
            <a:gd name="adj3" fmla="val 2156060"/>
            <a:gd name="adj4" fmla="val 9024489"/>
            <a:gd name="adj5" fmla="val 36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8F965-0A23-4682-B4EA-E008FED6279F}">
      <dsp:nvSpPr>
        <dsp:cNvPr id="0" name=""/>
        <dsp:cNvSpPr/>
      </dsp:nvSpPr>
      <dsp:spPr>
        <a:xfrm>
          <a:off x="380519" y="3103389"/>
          <a:ext cx="1489039" cy="59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Prepare Customer Quote</a:t>
          </a:r>
        </a:p>
      </dsp:txBody>
      <dsp:txXfrm>
        <a:off x="397862" y="3120732"/>
        <a:ext cx="1454353" cy="557456"/>
      </dsp:txXfrm>
    </dsp:sp>
    <dsp:sp modelId="{BA9ECF50-DE0B-4685-943F-0419B18D03DC}">
      <dsp:nvSpPr>
        <dsp:cNvPr id="0" name=""/>
        <dsp:cNvSpPr/>
      </dsp:nvSpPr>
      <dsp:spPr>
        <a:xfrm>
          <a:off x="2140388" y="2017795"/>
          <a:ext cx="1675169" cy="1381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Billing information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Export Control Approval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Radioactive Material License Review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Purchase Order</a:t>
          </a:r>
        </a:p>
      </dsp:txBody>
      <dsp:txXfrm>
        <a:off x="2172184" y="2345662"/>
        <a:ext cx="1611577" cy="1022001"/>
      </dsp:txXfrm>
    </dsp:sp>
    <dsp:sp modelId="{3985EA6B-5844-40CB-B4C7-311EFDE1E82F}">
      <dsp:nvSpPr>
        <dsp:cNvPr id="0" name=""/>
        <dsp:cNvSpPr/>
      </dsp:nvSpPr>
      <dsp:spPr>
        <a:xfrm>
          <a:off x="3069846" y="1172271"/>
          <a:ext cx="2050754" cy="2050754"/>
        </a:xfrm>
        <a:prstGeom prst="circularArrow">
          <a:avLst>
            <a:gd name="adj1" fmla="val 2773"/>
            <a:gd name="adj2" fmla="val 338253"/>
            <a:gd name="adj3" fmla="val 19486236"/>
            <a:gd name="adj4" fmla="val 12575511"/>
            <a:gd name="adj5" fmla="val 32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665FD-5F76-475C-9542-F2BADA1FCEAE}">
      <dsp:nvSpPr>
        <dsp:cNvPr id="0" name=""/>
        <dsp:cNvSpPr/>
      </dsp:nvSpPr>
      <dsp:spPr>
        <a:xfrm>
          <a:off x="2512648" y="1721724"/>
          <a:ext cx="1489039" cy="59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Process Customer Order</a:t>
          </a:r>
        </a:p>
      </dsp:txBody>
      <dsp:txXfrm>
        <a:off x="2529991" y="1739067"/>
        <a:ext cx="1454353" cy="557456"/>
      </dsp:txXfrm>
    </dsp:sp>
    <dsp:sp modelId="{FFE26778-18CD-4A54-B39C-233C8E042E9F}">
      <dsp:nvSpPr>
        <dsp:cNvPr id="0" name=""/>
        <dsp:cNvSpPr/>
      </dsp:nvSpPr>
      <dsp:spPr>
        <a:xfrm>
          <a:off x="4272517" y="2017795"/>
          <a:ext cx="1675169" cy="1381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Product specs and quantity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Packaging requirements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“Ship To” recipient info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Set ship date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Licensing limitations</a:t>
          </a:r>
        </a:p>
      </dsp:txBody>
      <dsp:txXfrm>
        <a:off x="4304313" y="2049591"/>
        <a:ext cx="1611577" cy="1022001"/>
      </dsp:txXfrm>
    </dsp:sp>
    <dsp:sp modelId="{966AF294-8788-474D-98FB-A080264BEDB5}">
      <dsp:nvSpPr>
        <dsp:cNvPr id="0" name=""/>
        <dsp:cNvSpPr/>
      </dsp:nvSpPr>
      <dsp:spPr>
        <a:xfrm>
          <a:off x="5215935" y="2354106"/>
          <a:ext cx="1836704" cy="1836704"/>
        </a:xfrm>
        <a:prstGeom prst="leftCircularArrow">
          <a:avLst>
            <a:gd name="adj1" fmla="val 3097"/>
            <a:gd name="adj2" fmla="val 380549"/>
            <a:gd name="adj3" fmla="val 2156060"/>
            <a:gd name="adj4" fmla="val 9024489"/>
            <a:gd name="adj5" fmla="val 36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6DCBE-8926-4C9C-ABB6-3624FDC05785}">
      <dsp:nvSpPr>
        <dsp:cNvPr id="0" name=""/>
        <dsp:cNvSpPr/>
      </dsp:nvSpPr>
      <dsp:spPr>
        <a:xfrm>
          <a:off x="4644777" y="3103389"/>
          <a:ext cx="1489039" cy="59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Issue Order Fulfillment Instructions</a:t>
          </a:r>
        </a:p>
      </dsp:txBody>
      <dsp:txXfrm>
        <a:off x="4662120" y="3120732"/>
        <a:ext cx="1454353" cy="557456"/>
      </dsp:txXfrm>
    </dsp:sp>
    <dsp:sp modelId="{9412EA46-849B-4E5F-8800-53FC42427C0A}">
      <dsp:nvSpPr>
        <dsp:cNvPr id="0" name=""/>
        <dsp:cNvSpPr/>
      </dsp:nvSpPr>
      <dsp:spPr>
        <a:xfrm>
          <a:off x="6404646" y="2017795"/>
          <a:ext cx="1675169" cy="1381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Send shipping docs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Track shipment progress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Reconcile inventory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900" kern="1200" dirty="0"/>
        </a:p>
      </dsp:txBody>
      <dsp:txXfrm>
        <a:off x="6436442" y="2345662"/>
        <a:ext cx="1611577" cy="1022001"/>
      </dsp:txXfrm>
    </dsp:sp>
    <dsp:sp modelId="{6D3C2A74-A13C-451E-8F68-3A9E84202DBA}">
      <dsp:nvSpPr>
        <dsp:cNvPr id="0" name=""/>
        <dsp:cNvSpPr/>
      </dsp:nvSpPr>
      <dsp:spPr>
        <a:xfrm>
          <a:off x="7334104" y="1172271"/>
          <a:ext cx="2050754" cy="2050754"/>
        </a:xfrm>
        <a:prstGeom prst="circularArrow">
          <a:avLst>
            <a:gd name="adj1" fmla="val 2773"/>
            <a:gd name="adj2" fmla="val 338253"/>
            <a:gd name="adj3" fmla="val 19486236"/>
            <a:gd name="adj4" fmla="val 12575511"/>
            <a:gd name="adj5" fmla="val 32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89228-A67D-40D8-B34A-EEC409D98640}">
      <dsp:nvSpPr>
        <dsp:cNvPr id="0" name=""/>
        <dsp:cNvSpPr/>
      </dsp:nvSpPr>
      <dsp:spPr>
        <a:xfrm>
          <a:off x="6776906" y="1721724"/>
          <a:ext cx="1489039" cy="59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Track Delivery</a:t>
          </a:r>
        </a:p>
      </dsp:txBody>
      <dsp:txXfrm>
        <a:off x="6794249" y="1739067"/>
        <a:ext cx="1454353" cy="557456"/>
      </dsp:txXfrm>
    </dsp:sp>
    <dsp:sp modelId="{4FA85D95-D635-47F1-80FA-E223C018ECAC}">
      <dsp:nvSpPr>
        <dsp:cNvPr id="0" name=""/>
        <dsp:cNvSpPr/>
      </dsp:nvSpPr>
      <dsp:spPr>
        <a:xfrm>
          <a:off x="8536775" y="2017795"/>
          <a:ext cx="1675169" cy="1381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Create and send invoice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Monitor delinquent invoices (if applicable)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Follow up on future needs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900" kern="1200" dirty="0"/>
            <a:t>Solicit customer feedback</a:t>
          </a:r>
        </a:p>
      </dsp:txBody>
      <dsp:txXfrm>
        <a:off x="8568571" y="2049591"/>
        <a:ext cx="1611577" cy="1022001"/>
      </dsp:txXfrm>
    </dsp:sp>
    <dsp:sp modelId="{491B8600-3B8B-45C4-914E-4DB48FEE76CC}">
      <dsp:nvSpPr>
        <dsp:cNvPr id="0" name=""/>
        <dsp:cNvSpPr/>
      </dsp:nvSpPr>
      <dsp:spPr>
        <a:xfrm>
          <a:off x="8909035" y="3103389"/>
          <a:ext cx="1489039" cy="59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Order Close-out</a:t>
          </a:r>
        </a:p>
      </dsp:txBody>
      <dsp:txXfrm>
        <a:off x="8926378" y="3120732"/>
        <a:ext cx="1454353" cy="557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42F42-2CE9-4E35-95C1-410DC08A50B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2E89A-4FDF-4617-8DDF-BE2769EE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61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82904-F315-4730-8D91-37D99E141A6F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672D7-8E2D-4611-973D-F4591A707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5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672D7-8E2D-4611-973D-F4591A707C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47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672D7-8E2D-4611-973D-F4591A707C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701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BE6EC-0EC2-F308-EEF5-145CF21E9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04805D-0276-85A5-4071-AC6622142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7079FC-A22C-77C1-D7D0-689F641C0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DEF3E-3041-9AAD-3803-B03F0570C00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/>
                <a:cs typeface="Arial"/>
              </a:rPr>
              <a:t>05/23/2023 DOE-HEP Report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6DADD-26AF-5CBE-CC09-2B8FB9F7B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3856A-75D2-42A6-90A7-46D3019DB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1861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E672D7-8E2D-4611-973D-F4591A707C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45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672D7-8E2D-4611-973D-F4591A707C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50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672D7-8E2D-4611-973D-F4591A707C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07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672D7-8E2D-4611-973D-F4591A707C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961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672D7-8E2D-4611-973D-F4591A707C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1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672D7-8E2D-4611-973D-F4591A707C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32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_Workin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88" b="18377"/>
          <a:stretch>
            <a:fillRect/>
          </a:stretch>
        </p:blipFill>
        <p:spPr>
          <a:xfrm>
            <a:off x="0" y="3021496"/>
            <a:ext cx="12178769" cy="27730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320039"/>
            <a:ext cx="10986818" cy="519501"/>
          </a:xfrm>
        </p:spPr>
        <p:txBody>
          <a:bodyPr/>
          <a:lstStyle>
            <a:lvl1pPr algn="l">
              <a:defRPr sz="3200" b="1" i="0">
                <a:solidFill>
                  <a:srgbClr val="020066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10297" y="1728003"/>
            <a:ext cx="5485292" cy="757130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rgbClr val="020066"/>
                </a:solidFill>
                <a:latin typeface="Helvetica Light" panose="020B0403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 descr="Text&#10;&#10;AI-generated content may be incorrect.">
            <a:extLst>
              <a:ext uri="{FF2B5EF4-FFF2-40B4-BE49-F238E27FC236}">
                <a16:creationId xmlns:a16="http://schemas.microsoft.com/office/drawing/2014/main" id="{7B89AF3F-36F5-F8D6-FD69-F1B848DE65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6214947" y="5991966"/>
            <a:ext cx="3515462" cy="677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C53FD1-13BA-AE3E-CFFF-8953EC588F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683" y="5907319"/>
            <a:ext cx="2960787" cy="84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01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2E67BBF-D7D8-F66D-C759-E0EF6D27E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004" y="655983"/>
            <a:ext cx="5755407" cy="938077"/>
          </a:xfrm>
        </p:spPr>
        <p:txBody>
          <a:bodyPr/>
          <a:lstStyle>
            <a:lvl1pPr algn="l">
              <a:defRPr sz="32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5C56DB-9168-E0EA-043A-DC8C806F1A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2" t="-315" r="13333" b="2128"/>
          <a:stretch>
            <a:fillRect/>
          </a:stretch>
        </p:blipFill>
        <p:spPr>
          <a:xfrm>
            <a:off x="6433417" y="-22270"/>
            <a:ext cx="5755408" cy="688026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1D6955F-80EF-7371-A760-3C23A3FFEC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182" y="2356041"/>
            <a:ext cx="5485292" cy="508000"/>
          </a:xfrm>
        </p:spPr>
        <p:txBody>
          <a:bodyPr/>
          <a:lstStyle>
            <a:lvl1pPr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3A84378F-A0CA-00D6-9CFC-A1E64711D7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182" y="4532923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CDAA8EB9-A156-539C-72DC-485391A32E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297" y="5186966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Organization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5E148061-BEC5-5857-C071-645FCB95BD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182" y="3880177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C4E88B-E8E2-C7A5-51BC-2D562992FA08}"/>
              </a:ext>
            </a:extLst>
          </p:cNvPr>
          <p:cNvSpPr/>
          <p:nvPr userDrawn="1"/>
        </p:nvSpPr>
        <p:spPr>
          <a:xfrm>
            <a:off x="1" y="6007510"/>
            <a:ext cx="6433416" cy="850491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 descr="Text&#10;&#10;AI-generated content may be incorrect.">
            <a:extLst>
              <a:ext uri="{FF2B5EF4-FFF2-40B4-BE49-F238E27FC236}">
                <a16:creationId xmlns:a16="http://schemas.microsoft.com/office/drawing/2014/main" id="{3F3314C4-5FE3-DA79-0CFF-DDECF5FC2A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3156424" y="6159043"/>
            <a:ext cx="2839165" cy="5474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5FF511-9F08-8E5A-95F2-0989895D8B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2" y="6091834"/>
            <a:ext cx="2383137" cy="68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44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2E67BBF-D7D8-F66D-C759-E0EF6D27E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004" y="655983"/>
            <a:ext cx="5755407" cy="938077"/>
          </a:xfrm>
        </p:spPr>
        <p:txBody>
          <a:bodyPr/>
          <a:lstStyle>
            <a:lvl1pPr algn="l">
              <a:defRPr sz="32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6516F4-5DB3-7A93-82C8-5F83BC048651}"/>
              </a:ext>
            </a:extLst>
          </p:cNvPr>
          <p:cNvSpPr/>
          <p:nvPr userDrawn="1"/>
        </p:nvSpPr>
        <p:spPr>
          <a:xfrm>
            <a:off x="1" y="6007510"/>
            <a:ext cx="6440487" cy="850491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 descr="Text&#10;&#10;AI-generated content may be incorrect.">
            <a:extLst>
              <a:ext uri="{FF2B5EF4-FFF2-40B4-BE49-F238E27FC236}">
                <a16:creationId xmlns:a16="http://schemas.microsoft.com/office/drawing/2014/main" id="{ED9F530A-8BDA-57D4-0932-5C9D9DD151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3156424" y="6159043"/>
            <a:ext cx="2839165" cy="547423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1D6955F-80EF-7371-A760-3C23A3FFEC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182" y="2356041"/>
            <a:ext cx="5485292" cy="508000"/>
          </a:xfrm>
        </p:spPr>
        <p:txBody>
          <a:bodyPr/>
          <a:lstStyle>
            <a:lvl1pPr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3A84378F-A0CA-00D6-9CFC-A1E64711D7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182" y="4532923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CDAA8EB9-A156-539C-72DC-485391A32E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297" y="5186966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Organization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5E148061-BEC5-5857-C071-645FCB95BD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182" y="3880177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BDCF8924-15C6-DF7B-F001-5275DB05CD9A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6433414" y="0"/>
            <a:ext cx="5755411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F8C394-5E61-F985-402D-607A82F331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2" y="6091834"/>
            <a:ext cx="2383137" cy="68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90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ckground pattern&#10;&#10;AI-generated content may be incorrect.">
            <a:extLst>
              <a:ext uri="{FF2B5EF4-FFF2-40B4-BE49-F238E27FC236}">
                <a16:creationId xmlns:a16="http://schemas.microsoft.com/office/drawing/2014/main" id="{69C9671B-4DB7-0D93-16F0-E0AD20814C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92"/>
            <a:ext cx="12190415" cy="68571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54" y="320040"/>
            <a:ext cx="11501908" cy="484748"/>
          </a:xfrm>
        </p:spPr>
        <p:txBody>
          <a:bodyPr>
            <a:normAutofit/>
          </a:bodyPr>
          <a:lstStyle>
            <a:lvl1pPr>
              <a:defRPr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1444752"/>
            <a:ext cx="5588582" cy="821190"/>
          </a:xfrm>
        </p:spPr>
        <p:txBody>
          <a:bodyPr anchor="b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472" y="2270334"/>
            <a:ext cx="5588582" cy="337322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 sz="2000">
                <a:solidFill>
                  <a:schemeClr val="bg1"/>
                </a:solidFill>
                <a:latin typeface="Helvetica" pitchFamily="2" charset="0"/>
              </a:defRPr>
            </a:lvl2pPr>
            <a:lvl3pPr>
              <a:defRPr sz="1800">
                <a:solidFill>
                  <a:schemeClr val="bg1"/>
                </a:solidFill>
                <a:latin typeface="Helvetica" pitchFamily="2" charset="0"/>
              </a:defRPr>
            </a:lvl3pPr>
            <a:lvl4pPr>
              <a:defRPr sz="1600">
                <a:solidFill>
                  <a:schemeClr val="bg1"/>
                </a:solidFill>
                <a:latin typeface="Helvetica" pitchFamily="2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Helvetica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5" y="1444752"/>
            <a:ext cx="5531934" cy="821190"/>
          </a:xfrm>
        </p:spPr>
        <p:txBody>
          <a:bodyPr anchor="b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5" y="2270334"/>
            <a:ext cx="5531934" cy="337322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 sz="2000">
                <a:solidFill>
                  <a:schemeClr val="bg1"/>
                </a:solidFill>
                <a:latin typeface="Helvetica" pitchFamily="2" charset="0"/>
              </a:defRPr>
            </a:lvl2pPr>
            <a:lvl3pPr>
              <a:defRPr sz="1800">
                <a:solidFill>
                  <a:schemeClr val="bg1"/>
                </a:solidFill>
                <a:latin typeface="Helvetica" pitchFamily="2" charset="0"/>
              </a:defRPr>
            </a:lvl3pPr>
            <a:lvl4pPr>
              <a:defRPr sz="1600">
                <a:solidFill>
                  <a:schemeClr val="bg1"/>
                </a:solidFill>
                <a:latin typeface="Helvetica" pitchFamily="2" charset="0"/>
              </a:defRPr>
            </a:lvl4pPr>
            <a:lvl5pPr marL="1482725" indent="-222250">
              <a:defRPr lang="en-US" sz="1800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989F2-E057-BE91-5E39-00B33CEA5A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9"/>
          <a:stretch>
            <a:fillRect/>
          </a:stretch>
        </p:blipFill>
        <p:spPr>
          <a:xfrm>
            <a:off x="8353957" y="6030264"/>
            <a:ext cx="3327041" cy="66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80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88" y="320039"/>
            <a:ext cx="11422261" cy="510909"/>
          </a:xfrm>
        </p:spPr>
        <p:txBody>
          <a:bodyPr>
            <a:normAutofit/>
          </a:bodyPr>
          <a:lstStyle>
            <a:lvl1pPr>
              <a:defRPr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1637229"/>
            <a:ext cx="11369809" cy="4047778"/>
          </a:xfrm>
        </p:spPr>
        <p:txBody>
          <a:bodyPr>
            <a:normAutofit/>
          </a:bodyPr>
          <a:lstStyle>
            <a:lvl1pPr>
              <a:defRPr>
                <a:latin typeface="Helvetica" pitchFamily="2" charset="0"/>
                <a:cs typeface="Arial" panose="020B0604020202020204" pitchFamily="34" charset="0"/>
              </a:defRPr>
            </a:lvl1pPr>
            <a:lvl2pPr>
              <a:defRPr>
                <a:latin typeface="Helvetica" pitchFamily="2" charset="0"/>
                <a:cs typeface="Arial" panose="020B0604020202020204" pitchFamily="34" charset="0"/>
              </a:defRPr>
            </a:lvl2pPr>
            <a:lvl3pPr>
              <a:defRPr>
                <a:latin typeface="Helvetica" pitchFamily="2" charset="0"/>
                <a:cs typeface="Arial" panose="020B0604020202020204" pitchFamily="34" charset="0"/>
              </a:defRPr>
            </a:lvl3pPr>
            <a:lvl4pPr>
              <a:defRPr>
                <a:latin typeface="Helvetica" pitchFamily="2" charset="0"/>
                <a:cs typeface="Arial" panose="020B0604020202020204" pitchFamily="34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>
                <a:latin typeface="Helvetica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B2F10-856F-467C-14AC-B1F5B9273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9"/>
          <a:stretch>
            <a:fillRect/>
          </a:stretch>
        </p:blipFill>
        <p:spPr>
          <a:xfrm>
            <a:off x="8353957" y="6030264"/>
            <a:ext cx="3327041" cy="66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072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320039"/>
            <a:ext cx="11344718" cy="808187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rgbClr val="020066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7472" y="2001549"/>
            <a:ext cx="5485292" cy="75713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5C503E1A-8867-5A1E-FB5E-98C1DB4B04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8381677" y="6030349"/>
            <a:ext cx="3271602" cy="6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7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2A81602-8098-1BB4-5755-476B8A695B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4121" y="320040"/>
            <a:ext cx="11375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5E64F6-E9F8-21BE-30FE-EB055AE99A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9"/>
          <a:stretch>
            <a:fillRect/>
          </a:stretch>
        </p:blipFill>
        <p:spPr>
          <a:xfrm>
            <a:off x="8353957" y="6030264"/>
            <a:ext cx="3327041" cy="66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16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ECFFCBD-96B7-6602-6803-78D64A73E5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4121" y="320040"/>
            <a:ext cx="11375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B80C31-9B74-61AB-FF14-23AADBDA06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9"/>
          <a:stretch>
            <a:fillRect/>
          </a:stretch>
        </p:blipFill>
        <p:spPr>
          <a:xfrm>
            <a:off x="8353957" y="6030264"/>
            <a:ext cx="3327041" cy="66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57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7C6898-B5D2-D774-86B9-9EF2BCCB81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9"/>
          <a:stretch>
            <a:fillRect/>
          </a:stretch>
        </p:blipFill>
        <p:spPr>
          <a:xfrm>
            <a:off x="8353957" y="6030264"/>
            <a:ext cx="3327041" cy="66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13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2343572"/>
            <a:ext cx="11344718" cy="626262"/>
          </a:xfrm>
        </p:spPr>
        <p:txBody>
          <a:bodyPr/>
          <a:lstStyle>
            <a:lvl1pPr algn="l">
              <a:defRPr sz="4000" b="0">
                <a:solidFill>
                  <a:srgbClr val="0080AA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7472" y="3178412"/>
            <a:ext cx="5485292" cy="7571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124C06F3-FA22-00B9-85AD-40D1C61AD1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  <a:noFill/>
          <a:effectLst>
            <a:reflection stA="9391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72420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2343572"/>
            <a:ext cx="11344718" cy="626262"/>
          </a:xfrm>
        </p:spPr>
        <p:txBody>
          <a:bodyPr/>
          <a:lstStyle>
            <a:lvl1pPr algn="l">
              <a:defRPr sz="4000" b="0">
                <a:solidFill>
                  <a:srgbClr val="0080AA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7472" y="3178412"/>
            <a:ext cx="5485292" cy="7571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124C06F3-FA22-00B9-85AD-40D1C61AD1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90415" cy="6857107"/>
          </a:xfrm>
          <a:prstGeom prst="rect">
            <a:avLst/>
          </a:prstGeom>
          <a:noFill/>
          <a:effectLst>
            <a:reflection stA="9391" endPos="65000" dist="50800" dir="5400000" sy="-100000" algn="bl" rotWithShape="0"/>
          </a:effectLst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DCEA7F-7E8E-88DA-A19A-7ED5730A662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44121" y="320040"/>
            <a:ext cx="11375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2pPr>
            <a:lvl3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3pPr>
            <a:lvl4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4pPr>
            <a:lvl5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9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0AA03F1-DEEB-10F5-D31D-DE74254A492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10297" y="1728003"/>
            <a:ext cx="5485292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rgbClr val="0080AA"/>
              </a:buClr>
              <a:buFont typeface="Arial"/>
              <a:buNone/>
              <a:defRPr sz="2400" b="0" i="0" kern="1200">
                <a:solidFill>
                  <a:schemeClr val="bg1"/>
                </a:solidFill>
                <a:latin typeface="Helvetica Light" panose="020B0403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0080AA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914400" indent="0" algn="ctr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0080AA"/>
              </a:buClr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1371600" indent="0" algn="ctr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0080AA"/>
              </a:buClr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ctr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0080AA"/>
              </a:buClr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12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2E67BBF-D7D8-F66D-C759-E0EF6D27E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004" y="655983"/>
            <a:ext cx="5755407" cy="1282146"/>
          </a:xfrm>
        </p:spPr>
        <p:txBody>
          <a:bodyPr/>
          <a:lstStyle>
            <a:lvl1pPr algn="l">
              <a:defRPr sz="3200" b="1" i="0">
                <a:solidFill>
                  <a:srgbClr val="020066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6516F4-5DB3-7A93-82C8-5F83BC048651}"/>
              </a:ext>
            </a:extLst>
          </p:cNvPr>
          <p:cNvSpPr/>
          <p:nvPr userDrawn="1"/>
        </p:nvSpPr>
        <p:spPr>
          <a:xfrm>
            <a:off x="0" y="6429301"/>
            <a:ext cx="12188825" cy="428699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5C56DB-9168-E0EA-043A-DC8C806F1A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2" t="-315" r="13333" b="2128"/>
          <a:stretch>
            <a:fillRect/>
          </a:stretch>
        </p:blipFill>
        <p:spPr>
          <a:xfrm>
            <a:off x="6433417" y="-22270"/>
            <a:ext cx="5755408" cy="688026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1D6955F-80EF-7371-A760-3C23A3FFEC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182" y="2356041"/>
            <a:ext cx="5485292" cy="508000"/>
          </a:xfrm>
        </p:spPr>
        <p:txBody>
          <a:bodyPr/>
          <a:lstStyle>
            <a:lvl1pPr>
              <a:buNone/>
              <a:defRPr sz="24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3A84378F-A0CA-00D6-9CFC-A1E64711D7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182" y="4532923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CDAA8EB9-A156-539C-72DC-485391A32E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297" y="5186966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Organization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5E148061-BEC5-5857-C071-645FCB95BD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182" y="3880177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First Name, Last 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F1CA97-F598-316C-90D9-F87C603FC2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2" y="6091834"/>
            <a:ext cx="2383137" cy="681842"/>
          </a:xfrm>
          <a:prstGeom prst="rect">
            <a:avLst/>
          </a:prstGeom>
        </p:spPr>
      </p:pic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818BF63A-94DC-ABBD-E6B7-4D6DA57A9C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3156424" y="6159043"/>
            <a:ext cx="2839165" cy="54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73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rgbClr val="0F142E"/>
            </a:gs>
            <a:gs pos="50000">
              <a:srgbClr val="1A204C"/>
            </a:gs>
            <a:gs pos="100000">
              <a:srgbClr val="1A204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>
                <a:solidFill>
                  <a:schemeClr val="bg1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27495" y="6413162"/>
            <a:ext cx="9685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06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12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18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251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5314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2377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199440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6503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defTabSz="914126" fontAlgn="auto">
              <a:defRPr/>
            </a:pPr>
            <a:fld id="{8F182ACA-94E5-43E6-83F8-799916BA6B59}" type="datetime1">
              <a:rPr lang="en-US" smtClean="0">
                <a:solidFill>
                  <a:prstClr val="black"/>
                </a:solidFill>
                <a:latin typeface="AvenirNext LT Pro Regular"/>
              </a:rPr>
              <a:pPr defTabSz="914126" fontAlgn="auto">
                <a:defRPr/>
              </a:pPr>
              <a:t>8/25/2026</a:t>
            </a:fld>
            <a:endParaRPr lang="en-US">
              <a:solidFill>
                <a:prstClr val="black"/>
              </a:solidFill>
              <a:latin typeface="AvenirNext LT Pro Regular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7549" y="6413161"/>
            <a:ext cx="411372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06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12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18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251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5314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2377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199440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6503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defTabSz="914126" fontAlgn="auto">
              <a:defRPr/>
            </a:pPr>
            <a:endParaRPr lang="en-US">
              <a:solidFill>
                <a:prstClr val="black"/>
              </a:solidFill>
              <a:latin typeface="AvenirNext LT Pro Regular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5622878"/>
            <a:ext cx="12188825" cy="1235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7160935" y="5966877"/>
            <a:ext cx="5027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99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+mn-ea"/>
                <a:cs typeface="+mn-cs"/>
              </a:rPr>
              <a:t>Energy.gov/science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4D757E-D4FA-1901-A9F9-EF9DCF93F9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07" y="5801799"/>
            <a:ext cx="5503663" cy="97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31342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531" indent="-228531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CDC9B-D318-9725-37B5-B19603789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6389"/>
      </p:ext>
    </p:extLst>
  </p:cSld>
  <p:clrMapOvr>
    <a:masterClrMapping/>
  </p:clrMapOvr>
  <p:transition/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439623" y="1681164"/>
            <a:ext cx="5429070" cy="4143375"/>
          </a:xfr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331418" y="1681164"/>
            <a:ext cx="5452701" cy="4143375"/>
          </a:xfrm>
          <a:solidFill>
            <a:schemeClr val="accent2">
              <a:lumMod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A14A5E-FA80-A39C-6F5D-5954BE4E4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94891"/>
      </p:ext>
    </p:extLst>
  </p:cSld>
  <p:clrMapOvr>
    <a:masterClrMapping/>
  </p:clrMapOvr>
  <p:transition/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439624" y="1681164"/>
            <a:ext cx="3577293" cy="4143375"/>
          </a:xfr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>
          <a:xfrm>
            <a:off x="4326398" y="1681164"/>
            <a:ext cx="3575707" cy="4143375"/>
          </a:xfrm>
          <a:solidFill>
            <a:schemeClr val="accent4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8209999" y="1681164"/>
            <a:ext cx="3574119" cy="4143375"/>
          </a:xfrm>
          <a:solidFill>
            <a:schemeClr val="accent2">
              <a:lumMod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4EF087-2547-7241-3C65-EF217251C9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24140"/>
      </p:ext>
    </p:extLst>
  </p:cSld>
  <p:clrMapOvr>
    <a:masterClrMapping/>
  </p:clrMapOvr>
  <p:transition/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 (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6918287" y="1045804"/>
            <a:ext cx="5270539" cy="5274034"/>
          </a:xfrm>
          <a:custGeom>
            <a:avLst/>
            <a:gdLst>
              <a:gd name="connsiteX0" fmla="*/ 3962270 w 5375563"/>
              <a:gd name="connsiteY0" fmla="*/ 0 h 5377727"/>
              <a:gd name="connsiteX1" fmla="*/ 5140529 w 5375563"/>
              <a:gd name="connsiteY1" fmla="*/ 168208 h 5377727"/>
              <a:gd name="connsiteX2" fmla="*/ 5375563 w 5375563"/>
              <a:gd name="connsiteY2" fmla="*/ 249437 h 5377727"/>
              <a:gd name="connsiteX3" fmla="*/ 5375563 w 5375563"/>
              <a:gd name="connsiteY3" fmla="*/ 5377727 h 5377727"/>
              <a:gd name="connsiteX4" fmla="*/ 398434 w 5375563"/>
              <a:gd name="connsiteY4" fmla="*/ 5377727 h 5377727"/>
              <a:gd name="connsiteX5" fmla="*/ 390724 w 5375563"/>
              <a:gd name="connsiteY5" fmla="*/ 5363513 h 5377727"/>
              <a:gd name="connsiteX6" fmla="*/ 0 w 5375563"/>
              <a:gd name="connsiteY6" fmla="*/ 3741443 h 5377727"/>
              <a:gd name="connsiteX7" fmla="*/ 3962270 w 5375563"/>
              <a:gd name="connsiteY7" fmla="*/ 0 h 5377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75563" h="5377727">
                <a:moveTo>
                  <a:pt x="3962270" y="0"/>
                </a:moveTo>
                <a:cubicBezTo>
                  <a:pt x="4372577" y="0"/>
                  <a:pt x="4768317" y="58891"/>
                  <a:pt x="5140529" y="168208"/>
                </a:cubicBezTo>
                <a:lnTo>
                  <a:pt x="5375563" y="249437"/>
                </a:lnTo>
                <a:lnTo>
                  <a:pt x="5375563" y="5377727"/>
                </a:lnTo>
                <a:lnTo>
                  <a:pt x="398434" y="5377727"/>
                </a:lnTo>
                <a:lnTo>
                  <a:pt x="390724" y="5363513"/>
                </a:lnTo>
                <a:cubicBezTo>
                  <a:pt x="140324" y="4872813"/>
                  <a:pt x="0" y="4322602"/>
                  <a:pt x="0" y="3741443"/>
                </a:cubicBezTo>
                <a:cubicBezTo>
                  <a:pt x="0" y="1675101"/>
                  <a:pt x="1773969" y="0"/>
                  <a:pt x="3962270" y="0"/>
                </a:cubicBezTo>
                <a:close/>
              </a:path>
            </a:pathLst>
          </a:custGeom>
          <a:noFill/>
        </p:spPr>
        <p:txBody>
          <a:bodyPr wrap="square" anchor="ctr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09469" y="1389064"/>
            <a:ext cx="6226141" cy="4662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BF2D61-6461-C173-C2B4-59F98CB8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15925"/>
      </p:ext>
    </p:extLst>
  </p:cSld>
  <p:clrMapOvr>
    <a:masterClrMapping/>
  </p:clrMapOvr>
  <p:transition/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 (circl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8685" y="177284"/>
            <a:ext cx="8666164" cy="801663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09469" y="1389064"/>
            <a:ext cx="4578896" cy="4662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162658" y="1320660"/>
            <a:ext cx="1542648" cy="154319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916377" y="529331"/>
            <a:ext cx="2834412" cy="2834583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7243465" y="2667001"/>
            <a:ext cx="1831384" cy="1833563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799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462399" y="4007983"/>
            <a:ext cx="2209616" cy="2210466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6"/>
          </p:nvPr>
        </p:nvSpPr>
        <p:spPr>
          <a:xfrm>
            <a:off x="9216455" y="3630613"/>
            <a:ext cx="2391496" cy="239236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239BA6-4E44-9778-8AC9-DFE65592D3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5602"/>
      </p:ext>
    </p:extLst>
  </p:cSld>
  <p:clrMapOvr>
    <a:masterClrMapping/>
  </p:clrMapOvr>
  <p:transition/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 (stri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09469" y="1389064"/>
            <a:ext cx="5210935" cy="4662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945536" y="1446840"/>
            <a:ext cx="6243288" cy="4481287"/>
          </a:xfrm>
          <a:custGeom>
            <a:avLst/>
            <a:gdLst>
              <a:gd name="connsiteX0" fmla="*/ 743081 w 6244914"/>
              <a:gd name="connsiteY0" fmla="*/ 3021747 h 4481287"/>
              <a:gd name="connsiteX1" fmla="*/ 6244914 w 6244914"/>
              <a:gd name="connsiteY1" fmla="*/ 3021747 h 4481287"/>
              <a:gd name="connsiteX2" fmla="*/ 6244914 w 6244914"/>
              <a:gd name="connsiteY2" fmla="*/ 4481287 h 4481287"/>
              <a:gd name="connsiteX3" fmla="*/ 1475626 w 6244914"/>
              <a:gd name="connsiteY3" fmla="*/ 4481287 h 4481287"/>
              <a:gd name="connsiteX4" fmla="*/ 0 w 6244914"/>
              <a:gd name="connsiteY4" fmla="*/ 1510873 h 4481287"/>
              <a:gd name="connsiteX5" fmla="*/ 6244914 w 6244914"/>
              <a:gd name="connsiteY5" fmla="*/ 1510873 h 4481287"/>
              <a:gd name="connsiteX6" fmla="*/ 6244914 w 6244914"/>
              <a:gd name="connsiteY6" fmla="*/ 2970413 h 4481287"/>
              <a:gd name="connsiteX7" fmla="*/ 733392 w 6244914"/>
              <a:gd name="connsiteY7" fmla="*/ 2970413 h 4481287"/>
              <a:gd name="connsiteX8" fmla="*/ 723088 w 6244914"/>
              <a:gd name="connsiteY8" fmla="*/ 0 h 4481287"/>
              <a:gd name="connsiteX9" fmla="*/ 6244914 w 6244914"/>
              <a:gd name="connsiteY9" fmla="*/ 0 h 4481287"/>
              <a:gd name="connsiteX10" fmla="*/ 6244914 w 6244914"/>
              <a:gd name="connsiteY10" fmla="*/ 1459540 h 4481287"/>
              <a:gd name="connsiteX11" fmla="*/ 0 w 6244914"/>
              <a:gd name="connsiteY11" fmla="*/ 1459540 h 448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44914" h="4481287">
                <a:moveTo>
                  <a:pt x="743081" y="3021747"/>
                </a:moveTo>
                <a:lnTo>
                  <a:pt x="6244914" y="3021747"/>
                </a:lnTo>
                <a:lnTo>
                  <a:pt x="6244914" y="4481287"/>
                </a:lnTo>
                <a:lnTo>
                  <a:pt x="1475626" y="4481287"/>
                </a:lnTo>
                <a:close/>
                <a:moveTo>
                  <a:pt x="0" y="1510873"/>
                </a:moveTo>
                <a:lnTo>
                  <a:pt x="6244914" y="1510873"/>
                </a:lnTo>
                <a:lnTo>
                  <a:pt x="6244914" y="2970413"/>
                </a:lnTo>
                <a:lnTo>
                  <a:pt x="733392" y="2970413"/>
                </a:lnTo>
                <a:close/>
                <a:moveTo>
                  <a:pt x="723088" y="0"/>
                </a:moveTo>
                <a:lnTo>
                  <a:pt x="6244914" y="0"/>
                </a:lnTo>
                <a:lnTo>
                  <a:pt x="6244914" y="1459540"/>
                </a:lnTo>
                <a:lnTo>
                  <a:pt x="0" y="1459540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9A5881-D56D-BDAA-D181-2FCA5D0C5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23540"/>
      </p:ext>
    </p:extLst>
  </p:cSld>
  <p:clrMapOvr>
    <a:masterClrMapping/>
  </p:clrMapOvr>
  <p:transition/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picture (stri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8685" y="177284"/>
            <a:ext cx="8721648" cy="801663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09469" y="1389064"/>
            <a:ext cx="5210935" cy="4662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854563" y="2"/>
            <a:ext cx="6334262" cy="6263859"/>
          </a:xfrm>
          <a:custGeom>
            <a:avLst/>
            <a:gdLst>
              <a:gd name="connsiteX0" fmla="*/ 6335911 w 6335912"/>
              <a:gd name="connsiteY0" fmla="*/ 2555883 h 6263859"/>
              <a:gd name="connsiteX1" fmla="*/ 6335911 w 6335912"/>
              <a:gd name="connsiteY1" fmla="*/ 4093940 h 6263859"/>
              <a:gd name="connsiteX2" fmla="*/ 2473897 w 6335912"/>
              <a:gd name="connsiteY2" fmla="*/ 6182304 h 6263859"/>
              <a:gd name="connsiteX3" fmla="*/ 1634032 w 6335912"/>
              <a:gd name="connsiteY3" fmla="*/ 6022415 h 6263859"/>
              <a:gd name="connsiteX4" fmla="*/ 1557097 w 6335912"/>
              <a:gd name="connsiteY4" fmla="*/ 5909031 h 6263859"/>
              <a:gd name="connsiteX5" fmla="*/ 1504339 w 6335912"/>
              <a:gd name="connsiteY5" fmla="*/ 5782574 h 6263859"/>
              <a:gd name="connsiteX6" fmla="*/ 1830371 w 6335912"/>
              <a:gd name="connsiteY6" fmla="*/ 4992231 h 6263859"/>
              <a:gd name="connsiteX7" fmla="*/ 6335912 w 6335912"/>
              <a:gd name="connsiteY7" fmla="*/ 1016220 h 6263859"/>
              <a:gd name="connsiteX8" fmla="*/ 6335912 w 6335912"/>
              <a:gd name="connsiteY8" fmla="*/ 2459009 h 6263859"/>
              <a:gd name="connsiteX9" fmla="*/ 936517 w 6335912"/>
              <a:gd name="connsiteY9" fmla="*/ 5378703 h 6263859"/>
              <a:gd name="connsiteX10" fmla="*/ 148674 w 6335912"/>
              <a:gd name="connsiteY10" fmla="*/ 5228717 h 6263859"/>
              <a:gd name="connsiteX11" fmla="*/ 76504 w 6335912"/>
              <a:gd name="connsiteY11" fmla="*/ 5122356 h 6263859"/>
              <a:gd name="connsiteX12" fmla="*/ 27015 w 6335912"/>
              <a:gd name="connsiteY12" fmla="*/ 5003733 h 6263859"/>
              <a:gd name="connsiteX13" fmla="*/ 332851 w 6335912"/>
              <a:gd name="connsiteY13" fmla="*/ 4262345 h 6263859"/>
              <a:gd name="connsiteX14" fmla="*/ 5370853 w 6335912"/>
              <a:gd name="connsiteY14" fmla="*/ 0 h 6263859"/>
              <a:gd name="connsiteX15" fmla="*/ 6335912 w 6335912"/>
              <a:gd name="connsiteY15" fmla="*/ 0 h 6263859"/>
              <a:gd name="connsiteX16" fmla="*/ 6335910 w 6335912"/>
              <a:gd name="connsiteY16" fmla="*/ 920939 h 6263859"/>
              <a:gd name="connsiteX17" fmla="*/ 1426128 w 6335912"/>
              <a:gd name="connsiteY17" fmla="*/ 3575878 h 6263859"/>
              <a:gd name="connsiteX18" fmla="*/ 638286 w 6335912"/>
              <a:gd name="connsiteY18" fmla="*/ 3425891 h 6263859"/>
              <a:gd name="connsiteX19" fmla="*/ 566116 w 6335912"/>
              <a:gd name="connsiteY19" fmla="*/ 3319531 h 6263859"/>
              <a:gd name="connsiteX20" fmla="*/ 516627 w 6335912"/>
              <a:gd name="connsiteY20" fmla="*/ 3200907 h 6263859"/>
              <a:gd name="connsiteX21" fmla="*/ 822463 w 6335912"/>
              <a:gd name="connsiteY21" fmla="*/ 2459519 h 6263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35912" h="6263859">
                <a:moveTo>
                  <a:pt x="6335911" y="2555883"/>
                </a:moveTo>
                <a:lnTo>
                  <a:pt x="6335911" y="4093940"/>
                </a:lnTo>
                <a:lnTo>
                  <a:pt x="2473897" y="6182304"/>
                </a:lnTo>
                <a:cubicBezTo>
                  <a:pt x="2186346" y="6337796"/>
                  <a:pt x="1836138" y="6263560"/>
                  <a:pt x="1634032" y="6022415"/>
                </a:cubicBezTo>
                <a:lnTo>
                  <a:pt x="1557097" y="5909031"/>
                </a:lnTo>
                <a:lnTo>
                  <a:pt x="1504339" y="5782574"/>
                </a:lnTo>
                <a:cubicBezTo>
                  <a:pt x="1413202" y="5481421"/>
                  <a:pt x="1542819" y="5147723"/>
                  <a:pt x="1830371" y="4992231"/>
                </a:cubicBezTo>
                <a:close/>
                <a:moveTo>
                  <a:pt x="6335912" y="1016220"/>
                </a:moveTo>
                <a:lnTo>
                  <a:pt x="6335912" y="2459009"/>
                </a:lnTo>
                <a:lnTo>
                  <a:pt x="936517" y="5378703"/>
                </a:lnTo>
                <a:cubicBezTo>
                  <a:pt x="666777" y="5524564"/>
                  <a:pt x="338262" y="5454925"/>
                  <a:pt x="148674" y="5228717"/>
                </a:cubicBezTo>
                <a:lnTo>
                  <a:pt x="76504" y="5122356"/>
                </a:lnTo>
                <a:lnTo>
                  <a:pt x="27015" y="5003733"/>
                </a:lnTo>
                <a:cubicBezTo>
                  <a:pt x="-58478" y="4721235"/>
                  <a:pt x="63112" y="4408205"/>
                  <a:pt x="332851" y="4262345"/>
                </a:cubicBezTo>
                <a:close/>
                <a:moveTo>
                  <a:pt x="5370853" y="0"/>
                </a:moveTo>
                <a:lnTo>
                  <a:pt x="6335912" y="0"/>
                </a:lnTo>
                <a:lnTo>
                  <a:pt x="6335910" y="920939"/>
                </a:lnTo>
                <a:lnTo>
                  <a:pt x="1426128" y="3575878"/>
                </a:lnTo>
                <a:cubicBezTo>
                  <a:pt x="1156389" y="3721738"/>
                  <a:pt x="827875" y="3652099"/>
                  <a:pt x="638286" y="3425891"/>
                </a:cubicBezTo>
                <a:lnTo>
                  <a:pt x="566116" y="3319531"/>
                </a:lnTo>
                <a:lnTo>
                  <a:pt x="516627" y="3200907"/>
                </a:lnTo>
                <a:cubicBezTo>
                  <a:pt x="431135" y="2918409"/>
                  <a:pt x="552724" y="2605379"/>
                  <a:pt x="822463" y="2459519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5FDD69-4781-9259-AEE0-566415CD73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89950"/>
      </p:ext>
    </p:extLst>
  </p:cSld>
  <p:clrMapOvr>
    <a:masterClrMapping/>
  </p:clrMapOvr>
  <p:transition/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4413" y="1"/>
            <a:ext cx="6094412" cy="6324600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1856" y="352978"/>
            <a:ext cx="5446881" cy="1418889"/>
          </a:xfrm>
        </p:spPr>
        <p:txBody>
          <a:bodyPr anchor="b"/>
          <a:lstStyle>
            <a:lvl1pPr algn="ctr">
              <a:defRPr sz="3199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1856" y="2043954"/>
            <a:ext cx="5446881" cy="3825035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A4CBE6-FB8C-5F42-D61E-E55FFEC96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0295"/>
      </p:ext>
    </p:extLst>
  </p:cSld>
  <p:clrMapOvr>
    <a:masterClrMapping/>
  </p:clrMapOvr>
  <p:transition/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DB882-AFA5-9488-36B7-DC1DF8620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12232"/>
      </p:ext>
    </p:extLst>
  </p:cSld>
  <p:clrMapOvr>
    <a:masterClrMapping/>
  </p:clrMapOvr>
  <p:transition/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2E67BBF-D7D8-F66D-C759-E0EF6D27E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004" y="655983"/>
            <a:ext cx="5755407" cy="1282146"/>
          </a:xfrm>
        </p:spPr>
        <p:txBody>
          <a:bodyPr/>
          <a:lstStyle>
            <a:lvl1pPr algn="l">
              <a:defRPr sz="3200" b="1" i="0">
                <a:solidFill>
                  <a:srgbClr val="020066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6516F4-5DB3-7A93-82C8-5F83BC048651}"/>
              </a:ext>
            </a:extLst>
          </p:cNvPr>
          <p:cNvSpPr/>
          <p:nvPr userDrawn="1"/>
        </p:nvSpPr>
        <p:spPr>
          <a:xfrm>
            <a:off x="0" y="6429301"/>
            <a:ext cx="12188825" cy="428699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1D6955F-80EF-7371-A760-3C23A3FFEC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182" y="2356041"/>
            <a:ext cx="5485292" cy="508000"/>
          </a:xfrm>
        </p:spPr>
        <p:txBody>
          <a:bodyPr/>
          <a:lstStyle>
            <a:lvl1pPr>
              <a:buNone/>
              <a:defRPr sz="24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3A84378F-A0CA-00D6-9CFC-A1E64711D7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182" y="4532923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CDAA8EB9-A156-539C-72DC-485391A32E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297" y="5186966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Organization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5E148061-BEC5-5857-C071-645FCB95BD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182" y="3880177"/>
            <a:ext cx="5485292" cy="508000"/>
          </a:xfrm>
        </p:spPr>
        <p:txBody>
          <a:bodyPr/>
          <a:lstStyle>
            <a:lvl1pPr>
              <a:buNone/>
              <a:defRPr sz="2000" b="0">
                <a:solidFill>
                  <a:srgbClr val="020066"/>
                </a:solidFill>
              </a:defRPr>
            </a:lvl1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BDCF8924-15C6-DF7B-F001-5275DB05CD9A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6440488" y="0"/>
            <a:ext cx="5748337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8DF108-0949-6AD5-3254-FB960BDC98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2" y="6091834"/>
            <a:ext cx="2383137" cy="681842"/>
          </a:xfrm>
          <a:prstGeom prst="rect">
            <a:avLst/>
          </a:prstGeom>
        </p:spPr>
      </p:pic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323AAA9E-C98C-3010-67AB-84255AC7DD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3156424" y="6159043"/>
            <a:ext cx="2839165" cy="54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021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265990-C2AC-43F4-A5F5-C94F93DD392D}"/>
              </a:ext>
            </a:extLst>
          </p:cNvPr>
          <p:cNvSpPr/>
          <p:nvPr userDrawn="1"/>
        </p:nvSpPr>
        <p:spPr>
          <a:xfrm>
            <a:off x="0" y="6320118"/>
            <a:ext cx="12188825" cy="537882"/>
          </a:xfrm>
          <a:prstGeom prst="rect">
            <a:avLst/>
          </a:prstGeom>
          <a:gradFill>
            <a:gsLst>
              <a:gs pos="0">
                <a:srgbClr val="0F142E"/>
              </a:gs>
              <a:gs pos="50000">
                <a:srgbClr val="1A204C"/>
              </a:gs>
              <a:gs pos="100000">
                <a:srgbClr val="1A204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venirNext LT Pro Regular" panose="020B0504020202020204" pitchFamily="34" charset="0"/>
              </a:defRPr>
            </a:lvl1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0211364" y="6398798"/>
            <a:ext cx="1977462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 panose="020B0504020202020204" pitchFamily="34" charset="0"/>
                <a:ea typeface="+mn-ea"/>
                <a:cs typeface="+mn-cs"/>
              </a:rPr>
              <a:t>Energy.gov/science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167BC9-1B82-BF1B-E2BF-6E2B11DB69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83" y="6355652"/>
            <a:ext cx="2579610" cy="45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89542"/>
      </p:ext>
    </p:extLst>
  </p:cSld>
  <p:clrMapOvr>
    <a:masterClrMapping/>
  </p:clrMapOvr>
  <p:transition/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_Workin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78769" cy="685800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0" y="2963826"/>
            <a:ext cx="12188825" cy="45719"/>
          </a:xfrm>
          <a:prstGeom prst="rect">
            <a:avLst/>
          </a:prstGeom>
          <a:solidFill>
            <a:srgbClr val="84B64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0" y="5781454"/>
            <a:ext cx="12188825" cy="45719"/>
          </a:xfrm>
          <a:prstGeom prst="rect">
            <a:avLst/>
          </a:prstGeom>
          <a:solidFill>
            <a:srgbClr val="84B64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320039"/>
            <a:ext cx="10986818" cy="510909"/>
          </a:xfrm>
        </p:spPr>
        <p:txBody>
          <a:bodyPr/>
          <a:lstStyle>
            <a:lvl1pPr algn="l">
              <a:defRPr sz="3200" b="0">
                <a:solidFill>
                  <a:srgbClr val="0080AA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10297" y="1728003"/>
            <a:ext cx="5485292" cy="7571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Clr-Seal_Grn-Mark_H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06" y="6187874"/>
            <a:ext cx="2836572" cy="477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9F963E-F4EC-4846-B9EB-231B5559B0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146" y="6004371"/>
            <a:ext cx="2394851" cy="710950"/>
          </a:xfrm>
          <a:prstGeom prst="rect">
            <a:avLst/>
          </a:prstGeom>
        </p:spPr>
      </p:pic>
      <p:pic>
        <p:nvPicPr>
          <p:cNvPr id="1026" name="Picture 2" descr="Home">
            <a:extLst>
              <a:ext uri="{FF2B5EF4-FFF2-40B4-BE49-F238E27FC236}">
                <a16:creationId xmlns:a16="http://schemas.microsoft.com/office/drawing/2014/main" id="{BE588E52-4A88-3D4C-9934-A0ED7C500B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339" y="6066583"/>
            <a:ext cx="2731477" cy="71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7229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88" y="320039"/>
            <a:ext cx="11422261" cy="510909"/>
          </a:xfrm>
        </p:spPr>
        <p:txBody>
          <a:bodyPr>
            <a:normAutofit/>
          </a:bodyPr>
          <a:lstStyle>
            <a:lvl1pPr>
              <a:defRPr b="0">
                <a:solidFill>
                  <a:srgbClr val="0080AA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47472" y="1637229"/>
            <a:ext cx="11369809" cy="4047778"/>
          </a:xfrm>
        </p:spPr>
        <p:txBody>
          <a:bodyPr>
            <a:normAutofit/>
          </a:bodyPr>
          <a:lstStyle>
            <a:lvl1pPr>
              <a:defRPr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>
                <a:latin typeface="Century Gothic" panose="020B0502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08621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54" y="320040"/>
            <a:ext cx="11501908" cy="484748"/>
          </a:xfrm>
        </p:spPr>
        <p:txBody>
          <a:bodyPr>
            <a:normAutofit/>
          </a:bodyPr>
          <a:lstStyle>
            <a:lvl1pPr>
              <a:defRPr b="0">
                <a:solidFill>
                  <a:srgbClr val="0080AA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7472" y="1444752"/>
            <a:ext cx="5588582" cy="821190"/>
          </a:xfrm>
        </p:spPr>
        <p:txBody>
          <a:bodyPr anchor="b">
            <a:normAutofit/>
          </a:bodyPr>
          <a:lstStyle>
            <a:lvl1pPr marL="0" indent="0">
              <a:buNone/>
              <a:defRPr sz="2400" b="0">
                <a:solidFill>
                  <a:srgbClr val="7BBF4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472" y="2270334"/>
            <a:ext cx="5588582" cy="3373229"/>
          </a:xfrm>
        </p:spPr>
        <p:txBody>
          <a:bodyPr>
            <a:normAutofit/>
          </a:bodyPr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 sz="18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1755" y="1444752"/>
            <a:ext cx="5531934" cy="821190"/>
          </a:xfrm>
        </p:spPr>
        <p:txBody>
          <a:bodyPr anchor="b">
            <a:normAutofit/>
          </a:bodyPr>
          <a:lstStyle>
            <a:lvl1pPr marL="0" indent="0">
              <a:buNone/>
              <a:defRPr sz="2400" b="0">
                <a:solidFill>
                  <a:srgbClr val="7BBF4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1755" y="2270334"/>
            <a:ext cx="5531934" cy="3373229"/>
          </a:xfrm>
        </p:spPr>
        <p:txBody>
          <a:bodyPr>
            <a:normAutofit/>
          </a:bodyPr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 marL="1482725" indent="-222250"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38013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320039"/>
            <a:ext cx="11344718" cy="808187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rgbClr val="0080AA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7472" y="2001549"/>
            <a:ext cx="5485292" cy="75713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3F5A88-C085-4C91-BE94-2064D7626B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037" y="6166848"/>
            <a:ext cx="2816225" cy="34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019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504" y="320040"/>
            <a:ext cx="11501908" cy="484748"/>
          </a:xfrm>
        </p:spPr>
        <p:txBody>
          <a:bodyPr>
            <a:norm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5798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0168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QUARE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876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2343572"/>
            <a:ext cx="11344718" cy="615553"/>
          </a:xfrm>
        </p:spPr>
        <p:txBody>
          <a:bodyPr/>
          <a:lstStyle>
            <a:lvl1pPr algn="l">
              <a:defRPr sz="4000" b="0">
                <a:solidFill>
                  <a:srgbClr val="0080AA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7472" y="3178412"/>
            <a:ext cx="5485292" cy="7571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457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88" y="320039"/>
            <a:ext cx="11422261" cy="510909"/>
          </a:xfrm>
        </p:spPr>
        <p:txBody>
          <a:bodyPr>
            <a:normAutofit/>
          </a:bodyPr>
          <a:lstStyle>
            <a:lvl1pPr>
              <a:defRPr b="0">
                <a:solidFill>
                  <a:srgbClr val="020066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1637229"/>
            <a:ext cx="11369809" cy="4047778"/>
          </a:xfrm>
        </p:spPr>
        <p:txBody>
          <a:bodyPr>
            <a:normAutofit/>
          </a:bodyPr>
          <a:lstStyle>
            <a:lvl1pPr>
              <a:defRPr>
                <a:latin typeface="Helvetica" pitchFamily="2" charset="0"/>
                <a:cs typeface="Arial" panose="020B0604020202020204" pitchFamily="34" charset="0"/>
              </a:defRPr>
            </a:lvl1pPr>
            <a:lvl2pPr>
              <a:defRPr>
                <a:latin typeface="Helvetica" pitchFamily="2" charset="0"/>
                <a:cs typeface="Arial" panose="020B0604020202020204" pitchFamily="34" charset="0"/>
              </a:defRPr>
            </a:lvl2pPr>
            <a:lvl3pPr>
              <a:defRPr>
                <a:latin typeface="Helvetica" pitchFamily="2" charset="0"/>
                <a:cs typeface="Arial" panose="020B0604020202020204" pitchFamily="34" charset="0"/>
              </a:defRPr>
            </a:lvl3pPr>
            <a:lvl4pPr>
              <a:defRPr>
                <a:latin typeface="Helvetica" pitchFamily="2" charset="0"/>
                <a:cs typeface="Arial" panose="020B0604020202020204" pitchFamily="34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>
                <a:latin typeface="Helvetica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883CBD5D-975E-4D63-692E-1297236A5C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8381677" y="6030349"/>
            <a:ext cx="3271602" cy="6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20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54" y="320040"/>
            <a:ext cx="11501908" cy="484748"/>
          </a:xfrm>
        </p:spPr>
        <p:txBody>
          <a:bodyPr>
            <a:normAutofit/>
          </a:bodyPr>
          <a:lstStyle>
            <a:lvl1pPr>
              <a:defRPr b="0">
                <a:solidFill>
                  <a:srgbClr val="020066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1444752"/>
            <a:ext cx="5588582" cy="821190"/>
          </a:xfrm>
        </p:spPr>
        <p:txBody>
          <a:bodyPr anchor="b">
            <a:normAutofit/>
          </a:bodyPr>
          <a:lstStyle>
            <a:lvl1pPr marL="0" indent="0">
              <a:buNone/>
              <a:defRPr sz="2400" b="0">
                <a:solidFill>
                  <a:srgbClr val="7BBF42"/>
                </a:solidFill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472" y="2270334"/>
            <a:ext cx="5588582" cy="3373229"/>
          </a:xfrm>
        </p:spPr>
        <p:txBody>
          <a:bodyPr>
            <a:normAutofit/>
          </a:bodyPr>
          <a:lstStyle>
            <a:lvl1pPr>
              <a:defRPr sz="2400">
                <a:latin typeface="Helvetica" pitchFamily="2" charset="0"/>
              </a:defRPr>
            </a:lvl1pPr>
            <a:lvl2pPr>
              <a:defRPr sz="2000">
                <a:latin typeface="Helvetica" pitchFamily="2" charset="0"/>
              </a:defRPr>
            </a:lvl2pPr>
            <a:lvl3pPr>
              <a:defRPr sz="1800">
                <a:latin typeface="Helvetica" pitchFamily="2" charset="0"/>
              </a:defRPr>
            </a:lvl3pPr>
            <a:lvl4pPr>
              <a:defRPr sz="1600">
                <a:latin typeface="Helvetica" pitchFamily="2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 sz="1800">
                <a:latin typeface="Helvetica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5" y="1444752"/>
            <a:ext cx="5531934" cy="821190"/>
          </a:xfrm>
        </p:spPr>
        <p:txBody>
          <a:bodyPr anchor="b">
            <a:normAutofit/>
          </a:bodyPr>
          <a:lstStyle>
            <a:lvl1pPr marL="0" indent="0">
              <a:buNone/>
              <a:defRPr sz="2400" b="0">
                <a:solidFill>
                  <a:srgbClr val="7BBF42"/>
                </a:solidFill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5" y="2270334"/>
            <a:ext cx="5531934" cy="3373229"/>
          </a:xfrm>
        </p:spPr>
        <p:txBody>
          <a:bodyPr>
            <a:normAutofit/>
          </a:bodyPr>
          <a:lstStyle>
            <a:lvl1pPr>
              <a:defRPr sz="2400">
                <a:latin typeface="Helvetica" pitchFamily="2" charset="0"/>
              </a:defRPr>
            </a:lvl1pPr>
            <a:lvl2pPr>
              <a:defRPr sz="2000">
                <a:latin typeface="Helvetica" pitchFamily="2" charset="0"/>
              </a:defRPr>
            </a:lvl2pPr>
            <a:lvl3pPr>
              <a:defRPr sz="1800">
                <a:latin typeface="Helvetica" pitchFamily="2" charset="0"/>
              </a:defRPr>
            </a:lvl3pPr>
            <a:lvl4pPr>
              <a:defRPr sz="1600">
                <a:latin typeface="Helvetica" pitchFamily="2" charset="0"/>
              </a:defRPr>
            </a:lvl4pPr>
            <a:lvl5pPr marL="1482725" indent="-222250">
              <a:defRPr lang="en-US" sz="1800" kern="1200" dirty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Text&#10;&#10;AI-generated content may be incorrect.">
            <a:extLst>
              <a:ext uri="{FF2B5EF4-FFF2-40B4-BE49-F238E27FC236}">
                <a16:creationId xmlns:a16="http://schemas.microsoft.com/office/drawing/2014/main" id="{D321E521-3A67-27D2-E52B-2E1D7C9316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8381677" y="6030349"/>
            <a:ext cx="3271602" cy="6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6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320039"/>
            <a:ext cx="11344718" cy="808187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rgbClr val="020066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7472" y="2001549"/>
            <a:ext cx="5485292" cy="75713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18435547-161B-74AA-8C88-A1AD2BCC1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8381677" y="6030349"/>
            <a:ext cx="3271602" cy="6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19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504" y="320040"/>
            <a:ext cx="11501908" cy="484748"/>
          </a:xfrm>
        </p:spPr>
        <p:txBody>
          <a:bodyPr>
            <a:norm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8867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9C71B289-10A8-0BCC-EECF-97263CBBD1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3"/>
          <a:stretch>
            <a:fillRect/>
          </a:stretch>
        </p:blipFill>
        <p:spPr>
          <a:xfrm>
            <a:off x="8381677" y="6030349"/>
            <a:ext cx="3271602" cy="6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94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 pattern&#10;&#10;AI-generated content may be incorrect.">
            <a:extLst>
              <a:ext uri="{FF2B5EF4-FFF2-40B4-BE49-F238E27FC236}">
                <a16:creationId xmlns:a16="http://schemas.microsoft.com/office/drawing/2014/main" id="{9EEDCD24-558A-B5A4-B792-1D9120EF5C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88" y="-68580"/>
            <a:ext cx="12274172" cy="6995160"/>
          </a:xfrm>
          <a:prstGeom prst="rect">
            <a:avLst/>
          </a:prstGeom>
        </p:spPr>
      </p:pic>
      <p:pic>
        <p:nvPicPr>
          <p:cNvPr id="12" name="Picture 11" descr="Title_Workin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88" y="197358"/>
            <a:ext cx="1227417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10297" y="1728003"/>
            <a:ext cx="5485292" cy="757130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Helvetica Light" panose="020B0403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91D171-3EB0-BD94-94B8-91E4DD0B70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9"/>
          <a:stretch>
            <a:fillRect/>
          </a:stretch>
        </p:blipFill>
        <p:spPr>
          <a:xfrm>
            <a:off x="6209765" y="6000495"/>
            <a:ext cx="3327041" cy="660147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E14FE7E-F3D1-BA43-4F34-15971CFC03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4121" y="320040"/>
            <a:ext cx="11375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AF8AB0-83FB-2791-619C-64A89DA025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683" y="5907319"/>
            <a:ext cx="2960787" cy="84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5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4121" y="320040"/>
            <a:ext cx="11375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7472" y="1636776"/>
            <a:ext cx="11520519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76587" y="6513051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56"/>
          <p:cNvSpPr txBox="1">
            <a:spLocks noChangeArrowheads="1"/>
          </p:cNvSpPr>
          <p:nvPr/>
        </p:nvSpPr>
        <p:spPr>
          <a:xfrm>
            <a:off x="366563" y="6485163"/>
            <a:ext cx="5405587" cy="188451"/>
          </a:xfrm>
          <a:prstGeom prst="rect">
            <a:avLst/>
          </a:prstGeom>
          <a:ln/>
        </p:spPr>
        <p:txBody>
          <a:bodyPr anchor="ctr"/>
          <a:lstStyle/>
          <a:p>
            <a:pPr algn="l"/>
            <a:r>
              <a:rPr lang="en-US" sz="1000" dirty="0">
                <a:solidFill>
                  <a:schemeClr val="bg1">
                    <a:lumMod val="65000"/>
                  </a:schemeClr>
                </a:solidFill>
              </a:rPr>
              <a:t>Bridging Supply and Science: How NIDC Connects Researchers to Critical Isotopes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84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58" r:id="rId2"/>
    <p:sldLayoutId id="2147483959" r:id="rId3"/>
    <p:sldLayoutId id="2147483937" r:id="rId4"/>
    <p:sldLayoutId id="2147483939" r:id="rId5"/>
    <p:sldLayoutId id="2147483945" r:id="rId6"/>
    <p:sldLayoutId id="2147483941" r:id="rId7"/>
    <p:sldLayoutId id="2147483957" r:id="rId8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0" kern="1200">
          <a:solidFill>
            <a:srgbClr val="020066"/>
          </a:solidFill>
          <a:latin typeface="Helvetica" pitchFamily="2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9pPr>
    </p:titleStyle>
    <p:bodyStyle>
      <a:lvl1pPr marL="230188" indent="-230188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rgbClr val="0080AA"/>
        </a:buClr>
        <a:buFont typeface="Arial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25475" indent="-27940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914400" indent="-23018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144588" indent="-1730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1482725" indent="-22225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rgbClr val="0080AA"/>
        </a:buClr>
        <a:buFont typeface="Arial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AI-generated content may be incorrect.">
            <a:extLst>
              <a:ext uri="{FF2B5EF4-FFF2-40B4-BE49-F238E27FC236}">
                <a16:creationId xmlns:a16="http://schemas.microsoft.com/office/drawing/2014/main" id="{5E1B46E6-EC66-C760-AD64-BFB98261CC6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92"/>
            <a:ext cx="12190415" cy="6857107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4121" y="320040"/>
            <a:ext cx="11375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7472" y="1636776"/>
            <a:ext cx="11520519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76587" y="6513051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56"/>
          <p:cNvSpPr txBox="1">
            <a:spLocks noChangeArrowheads="1"/>
          </p:cNvSpPr>
          <p:nvPr/>
        </p:nvSpPr>
        <p:spPr>
          <a:xfrm>
            <a:off x="366563" y="647700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l"/>
            <a:r>
              <a:rPr lang="en-US" sz="1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Presentation_name</a:t>
            </a:r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7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82" r:id="rId2"/>
    <p:sldLayoutId id="2147483983" r:id="rId3"/>
    <p:sldLayoutId id="2147483980" r:id="rId4"/>
    <p:sldLayoutId id="2147483974" r:id="rId5"/>
    <p:sldLayoutId id="2147483976" r:id="rId6"/>
    <p:sldLayoutId id="2147483977" r:id="rId7"/>
    <p:sldLayoutId id="2147483978" r:id="rId8"/>
    <p:sldLayoutId id="2147483979" r:id="rId9"/>
    <p:sldLayoutId id="2147483956" r:id="rId10"/>
    <p:sldLayoutId id="2147483981" r:id="rId11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0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9pPr>
    </p:titleStyle>
    <p:bodyStyle>
      <a:lvl1pPr marL="230188" indent="-230188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rgbClr val="0080AA"/>
        </a:buClr>
        <a:buFont typeface="Arial"/>
        <a:buChar char="•"/>
        <a:defRPr sz="2800" kern="1200">
          <a:solidFill>
            <a:schemeClr val="bg1"/>
          </a:solidFill>
          <a:latin typeface="Helvetica" pitchFamily="2" charset="0"/>
          <a:ea typeface="+mn-ea"/>
          <a:cs typeface="+mn-cs"/>
        </a:defRPr>
      </a:lvl1pPr>
      <a:lvl2pPr marL="625475" indent="-27940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2400" kern="1200">
          <a:solidFill>
            <a:schemeClr val="bg1"/>
          </a:solidFill>
          <a:latin typeface="Helvetica" pitchFamily="2" charset="0"/>
          <a:ea typeface="+mn-ea"/>
          <a:cs typeface="+mn-cs"/>
        </a:defRPr>
      </a:lvl2pPr>
      <a:lvl3pPr marL="914400" indent="-23018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2000" kern="1200">
          <a:solidFill>
            <a:schemeClr val="bg1"/>
          </a:solidFill>
          <a:latin typeface="Helvetica" pitchFamily="2" charset="0"/>
          <a:ea typeface="+mn-ea"/>
          <a:cs typeface="+mn-cs"/>
        </a:defRPr>
      </a:lvl3pPr>
      <a:lvl4pPr marL="1144588" indent="-1730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1800" kern="1200">
          <a:solidFill>
            <a:schemeClr val="bg1"/>
          </a:solidFill>
          <a:latin typeface="Helvetica" pitchFamily="2" charset="0"/>
          <a:ea typeface="+mn-ea"/>
          <a:cs typeface="+mn-cs"/>
        </a:defRPr>
      </a:lvl4pPr>
      <a:lvl5pPr marL="1482725" indent="-22225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rgbClr val="0080AA"/>
        </a:buClr>
        <a:buFont typeface="Arial"/>
        <a:buChar char="•"/>
        <a:defRPr sz="1800" kern="1200">
          <a:solidFill>
            <a:schemeClr val="bg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8684" y="177284"/>
            <a:ext cx="11314097" cy="801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8684" y="1194099"/>
            <a:ext cx="11314097" cy="4982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3170" y="6403006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/>
                </a:solidFill>
                <a:latin typeface="AvenirNext LT Pro Regular" panose="020B0504020202020204" pitchFamily="34" charset="0"/>
                <a:ea typeface="+mn-ea"/>
                <a:cs typeface="+mn-cs"/>
              </a:defRPr>
            </a:lvl1pPr>
            <a:lvl2pPr marL="45706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12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18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251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5314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2377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199440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6503" algn="l" defTabSz="914126" rtl="0" eaLnBrk="1" latinLnBrk="0" hangingPunct="1">
              <a:defRPr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 defTabSz="914126" fontAlgn="auto">
              <a:defRPr/>
            </a:pPr>
            <a:fld id="{835B6AD7-18B8-4C9C-AA70-ABD830A869AC}" type="slidenum">
              <a:rPr lang="en-US" smtClean="0">
                <a:solidFill>
                  <a:prstClr val="white"/>
                </a:solidFill>
              </a:rPr>
              <a:pPr defTabSz="914126" fontAlgn="auto"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1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ransition/>
  <p:hf hd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999" b="1" kern="1200">
          <a:solidFill>
            <a:schemeClr val="tx1"/>
          </a:solidFill>
          <a:latin typeface="+mj-lt"/>
          <a:ea typeface="Segoe UI Black" panose="020B0A02040204020203" pitchFamily="34" charset="0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ClrTx/>
        <a:buFontTx/>
        <a:buChar char="◦"/>
        <a:defRPr sz="1999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ClrTx/>
        <a:buFont typeface="Wingdings" panose="05000000000000000000" pitchFamily="2" charset="2"/>
        <a:buChar char="§"/>
        <a:defRPr sz="1799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4121" y="320040"/>
            <a:ext cx="11375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7472" y="1636776"/>
            <a:ext cx="11520519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76587" y="6513051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56"/>
          <p:cNvSpPr txBox="1">
            <a:spLocks noChangeArrowheads="1"/>
          </p:cNvSpPr>
          <p:nvPr/>
        </p:nvSpPr>
        <p:spPr>
          <a:xfrm>
            <a:off x="366563" y="6509656"/>
            <a:ext cx="5234137" cy="152400"/>
          </a:xfrm>
          <a:prstGeom prst="rect">
            <a:avLst/>
          </a:prstGeom>
          <a:ln/>
        </p:spPr>
        <p:txBody>
          <a:bodyPr anchor="ctr"/>
          <a:lstStyle/>
          <a:p>
            <a:pPr algn="l"/>
            <a:r>
              <a:rPr lang="en-US" sz="1000" dirty="0">
                <a:solidFill>
                  <a:schemeClr val="bg1">
                    <a:lumMod val="65000"/>
                  </a:schemeClr>
                </a:solidFill>
              </a:rPr>
              <a:t>Bridging Supply and Science: How NIDC Connects Researchers to Critical Isotopes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Home">
            <a:extLst>
              <a:ext uri="{FF2B5EF4-FFF2-40B4-BE49-F238E27FC236}">
                <a16:creationId xmlns:a16="http://schemas.microsoft.com/office/drawing/2014/main" id="{E15FA1DA-4551-9EF4-F341-0D7125416B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780" y="5941651"/>
            <a:ext cx="2731477" cy="71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66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0" kern="1200">
          <a:solidFill>
            <a:srgbClr val="0080AA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9pPr>
    </p:titleStyle>
    <p:bodyStyle>
      <a:lvl1pPr marL="230188" indent="-230188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rgbClr val="0080AA"/>
        </a:buClr>
        <a:buFont typeface="Arial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25475" indent="-27940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-23018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144588" indent="-1730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rgbClr val="0080AA"/>
        </a:buClr>
        <a:buFont typeface="Arial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482725" indent="-22225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rgbClr val="0080AA"/>
        </a:buClr>
        <a:buFont typeface="Arial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svg"/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sv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9005" y="320039"/>
            <a:ext cx="10986818" cy="929485"/>
          </a:xfrm>
        </p:spPr>
        <p:txBody>
          <a:bodyPr/>
          <a:lstStyle/>
          <a:p>
            <a:r>
              <a:rPr lang="en-US" dirty="0"/>
              <a:t>Bridging Supply and Science: How NIDC Connects Researchers to Critical Isotopes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9280" y="1478034"/>
            <a:ext cx="8936579" cy="75713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Karen Sikes, NIDC Director</a:t>
            </a:r>
          </a:p>
          <a:p>
            <a:pPr>
              <a:spcBef>
                <a:spcPts val="600"/>
              </a:spcBef>
            </a:pPr>
            <a:r>
              <a:rPr lang="en-US" dirty="0"/>
              <a:t>Radioactive Isotopes for Fundamental Physics Workshop</a:t>
            </a:r>
          </a:p>
          <a:p>
            <a:pPr>
              <a:spcBef>
                <a:spcPts val="600"/>
              </a:spcBef>
            </a:pPr>
            <a:r>
              <a:rPr lang="en-US" dirty="0"/>
              <a:t>August 25, 2026</a:t>
            </a:r>
          </a:p>
        </p:txBody>
      </p:sp>
    </p:spTree>
    <p:extLst>
      <p:ext uri="{BB962C8B-B14F-4D97-AF65-F5344CB8AC3E}">
        <p14:creationId xmlns:p14="http://schemas.microsoft.com/office/powerpoint/2010/main" val="549276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64D0-A01F-3754-FF78-B22D455B4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NIDC also arranges various technical services to achieve customer’s desired chemical or physical form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F08734-1C97-E95D-4119-454DD187BAD0}"/>
              </a:ext>
            </a:extLst>
          </p:cNvPr>
          <p:cNvGrpSpPr/>
          <p:nvPr/>
        </p:nvGrpSpPr>
        <p:grpSpPr>
          <a:xfrm>
            <a:off x="309457" y="1341887"/>
            <a:ext cx="11215924" cy="5223157"/>
            <a:chOff x="309457" y="1341887"/>
            <a:chExt cx="11215924" cy="52231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023752-3A23-C831-E6D6-18E63DBB5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418" b="61240"/>
            <a:stretch/>
          </p:blipFill>
          <p:spPr>
            <a:xfrm>
              <a:off x="309457" y="1341887"/>
              <a:ext cx="7699942" cy="217262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C5ECCC9-7E71-ABA5-F240-289A658EF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23481" y="1470064"/>
              <a:ext cx="3701900" cy="22888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F5463CA-F862-6391-7298-3E6067F7D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13829" y="3824682"/>
              <a:ext cx="3558923" cy="214380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4E6348C-3E86-5EC7-AC02-4681348CE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7047" y="3824682"/>
              <a:ext cx="7289863" cy="258926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839D6D-A27F-D4E0-9988-38C38037BE33}"/>
                </a:ext>
              </a:extLst>
            </p:cNvPr>
            <p:cNvSpPr txBox="1"/>
            <p:nvPr/>
          </p:nvSpPr>
          <p:spPr>
            <a:xfrm>
              <a:off x="5903822" y="6223412"/>
              <a:ext cx="1569438" cy="3416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2E83B5-6472-AEDA-BBE8-DEF56310D3AB}"/>
                </a:ext>
              </a:extLst>
            </p:cNvPr>
            <p:cNvSpPr txBox="1"/>
            <p:nvPr/>
          </p:nvSpPr>
          <p:spPr>
            <a:xfrm>
              <a:off x="9709461" y="3517775"/>
              <a:ext cx="1763292" cy="272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F9642C-91D2-47D7-DF91-AAAED4B33881}"/>
                </a:ext>
              </a:extLst>
            </p:cNvPr>
            <p:cNvSpPr txBox="1"/>
            <p:nvPr/>
          </p:nvSpPr>
          <p:spPr>
            <a:xfrm>
              <a:off x="450127" y="5825979"/>
              <a:ext cx="3661377" cy="5909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dirty="0"/>
            </a:p>
            <a:p>
              <a:pPr algn="ctr">
                <a:lnSpc>
                  <a:spcPct val="90000"/>
                </a:lnSpc>
              </a:pPr>
              <a:endParaRPr lang="en-US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153E8F5-28AA-51EC-45D9-028F5544A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7047" y="3219836"/>
              <a:ext cx="6743429" cy="37143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A9A4AD-4FF7-8C49-238C-932DAD412564}"/>
                </a:ext>
              </a:extLst>
            </p:cNvPr>
            <p:cNvSpPr txBox="1"/>
            <p:nvPr/>
          </p:nvSpPr>
          <p:spPr>
            <a:xfrm>
              <a:off x="6037651" y="3434522"/>
              <a:ext cx="1763292" cy="3416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F97DD6-763D-CD45-884C-03FEB0CEB2A7}"/>
                </a:ext>
              </a:extLst>
            </p:cNvPr>
            <p:cNvSpPr txBox="1"/>
            <p:nvPr/>
          </p:nvSpPr>
          <p:spPr>
            <a:xfrm>
              <a:off x="2303177" y="3460402"/>
              <a:ext cx="1763292" cy="3416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F8A82D7-F3EB-7874-58DB-EEB0BB4C7E18}"/>
              </a:ext>
            </a:extLst>
          </p:cNvPr>
          <p:cNvSpPr txBox="1"/>
          <p:nvPr/>
        </p:nvSpPr>
        <p:spPr>
          <a:xfrm>
            <a:off x="6094412" y="5913244"/>
            <a:ext cx="1763292" cy="341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6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54568-C6C8-99EF-BD9E-CDFE4253C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Can’t find what you are looking for?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226F7-451D-D57D-9539-46EB264CD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896" y="1005333"/>
            <a:ext cx="5456393" cy="585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33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051521-8CE1-4238-5546-71F63DCAB8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50" r="12392" b="26893"/>
          <a:stretch>
            <a:fillRect/>
          </a:stretch>
        </p:blipFill>
        <p:spPr>
          <a:xfrm>
            <a:off x="0" y="1147272"/>
            <a:ext cx="12188826" cy="534333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0A82537-ACE7-9EB7-27FE-F6FA87192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88" y="320039"/>
            <a:ext cx="11422261" cy="510909"/>
          </a:xfrm>
        </p:spPr>
        <p:txBody>
          <a:bodyPr>
            <a:normAutofit/>
          </a:bodyPr>
          <a:lstStyle/>
          <a:p>
            <a:r>
              <a:rPr lang="en-US" dirty="0"/>
              <a:t>NIDC Website: www.isotopes.gov</a:t>
            </a:r>
          </a:p>
        </p:txBody>
      </p:sp>
    </p:spTree>
    <p:extLst>
      <p:ext uri="{BB962C8B-B14F-4D97-AF65-F5344CB8AC3E}">
        <p14:creationId xmlns:p14="http://schemas.microsoft.com/office/powerpoint/2010/main" val="864772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E410B-017F-4F56-3DE0-ED3F33B1A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 assist our customers every step of the way through the order process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F05743-6FEC-35ED-2520-687898E1D7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806125"/>
              </p:ext>
            </p:extLst>
          </p:nvPr>
        </p:nvGraphicFramePr>
        <p:xfrm>
          <a:off x="940090" y="830948"/>
          <a:ext cx="10406335" cy="5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8230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950DC-E66F-4597-09C6-9EC8011D7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88" y="320039"/>
            <a:ext cx="11582381" cy="510909"/>
          </a:xfrm>
        </p:spPr>
        <p:txBody>
          <a:bodyPr>
            <a:normAutofit fontScale="90000"/>
          </a:bodyPr>
          <a:lstStyle/>
          <a:p>
            <a:r>
              <a:rPr lang="en-US" dirty="0"/>
              <a:t>We advertise new product availability within the DOE IRP network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113BE9-05D3-BC6F-C92F-7C531A3C64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637"/>
          <a:stretch>
            <a:fillRect/>
          </a:stretch>
        </p:blipFill>
        <p:spPr>
          <a:xfrm>
            <a:off x="4074140" y="1622454"/>
            <a:ext cx="3950948" cy="50313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F831F6-490F-8CC6-C863-65FD966432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" b="18256"/>
          <a:stretch>
            <a:fillRect/>
          </a:stretch>
        </p:blipFill>
        <p:spPr>
          <a:xfrm>
            <a:off x="164280" y="1622453"/>
            <a:ext cx="3781375" cy="50313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095B7D2-EC58-36A1-31A3-B99FC2D3F060}"/>
              </a:ext>
            </a:extLst>
          </p:cNvPr>
          <p:cNvGrpSpPr/>
          <p:nvPr/>
        </p:nvGrpSpPr>
        <p:grpSpPr>
          <a:xfrm>
            <a:off x="8153573" y="1622454"/>
            <a:ext cx="3950948" cy="5031337"/>
            <a:chOff x="8153573" y="1268124"/>
            <a:chExt cx="3950948" cy="50313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FABB00A-02D4-A976-C5F4-31DE36F42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53573" y="2131981"/>
              <a:ext cx="3950948" cy="416748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9C8F362-0BF9-D83B-496E-AF75B2895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87459"/>
            <a:stretch>
              <a:fillRect/>
            </a:stretch>
          </p:blipFill>
          <p:spPr>
            <a:xfrm>
              <a:off x="8153573" y="1268124"/>
              <a:ext cx="3950948" cy="86004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23108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A8E72-1608-1060-9691-80B273016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9E849-3E2E-D23A-53A6-47A8419B7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2CF3309-5553-3CFE-F244-324DB0F1E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80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DC8FD-866A-8AE0-0A12-CBD5B7BB4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004" y="655983"/>
            <a:ext cx="5755407" cy="510909"/>
          </a:xfrm>
        </p:spPr>
        <p:txBody>
          <a:bodyPr/>
          <a:lstStyle/>
          <a:p>
            <a:r>
              <a:rPr lang="en-US" b="0" dirty="0"/>
              <a:t>Presentation Objectives: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A4DAB-2B24-64DD-CEAB-830D6C3B4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182" y="1839074"/>
            <a:ext cx="5485292" cy="377061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Introduce Workshop participants to the National Isotope Development Center (NIDC)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Demonstrate how NIDC currently supports the DOE IRP network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Share ways that strive to provide the research community with critical isotopes</a:t>
            </a:r>
          </a:p>
        </p:txBody>
      </p:sp>
    </p:spTree>
    <p:extLst>
      <p:ext uri="{BB962C8B-B14F-4D97-AF65-F5344CB8AC3E}">
        <p14:creationId xmlns:p14="http://schemas.microsoft.com/office/powerpoint/2010/main" val="321853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C4F3769-F2BE-4CFC-A9B4-B2811C4D2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53" y="256978"/>
            <a:ext cx="11845571" cy="484748"/>
          </a:xfrm>
        </p:spPr>
        <p:txBody>
          <a:bodyPr>
            <a:noAutofit/>
          </a:bodyPr>
          <a:lstStyle/>
          <a:p>
            <a:r>
              <a:rPr lang="en-US" dirty="0"/>
              <a:t>NIDC Quick Facts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42C78A-3D2A-4DC2-BD6A-0DB93E221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472" y="1247775"/>
            <a:ext cx="5922699" cy="4948073"/>
          </a:xfrm>
        </p:spPr>
        <p:txBody>
          <a:bodyPr>
            <a:normAutofit/>
          </a:bodyPr>
          <a:lstStyle/>
          <a:p>
            <a:r>
              <a:rPr lang="en-US" dirty="0"/>
              <a:t>We are the “business arm” of the DOE Office of Isotope R&amp;D and Production (IRP), offering numerous key corporate services</a:t>
            </a:r>
          </a:p>
          <a:p>
            <a:r>
              <a:rPr lang="en-US" dirty="0"/>
              <a:t>Daily interaction with the IRP staff in Washington, DC, area</a:t>
            </a:r>
          </a:p>
          <a:p>
            <a:r>
              <a:rPr lang="en-US" dirty="0"/>
              <a:t>Primary interface to hundreds of research and commercial isotope customers</a:t>
            </a:r>
          </a:p>
          <a:p>
            <a:r>
              <a:rPr lang="en-US" dirty="0"/>
              <a:t>15 staff members all physically located at the Oak Ridge National Laboratory</a:t>
            </a:r>
          </a:p>
          <a:p>
            <a:endParaRPr lang="en-US" dirty="0"/>
          </a:p>
          <a:p>
            <a:pPr lvl="1"/>
            <a:endParaRPr lang="en-US" i="1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100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A9C04A7-EE47-B34B-02AD-04D88DE30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777" y="699546"/>
            <a:ext cx="4580406" cy="2577197"/>
          </a:xfrm>
          <a:prstGeom prst="rect">
            <a:avLst/>
          </a:prstGeom>
        </p:spPr>
      </p:pic>
      <p:pic>
        <p:nvPicPr>
          <p:cNvPr id="2" name="Picture 2" descr="NIDC Product Catalog ">
            <a:extLst>
              <a:ext uri="{FF2B5EF4-FFF2-40B4-BE49-F238E27FC236}">
                <a16:creationId xmlns:a16="http://schemas.microsoft.com/office/drawing/2014/main" id="{AB8266B2-9056-C8EC-BE33-8C1F339C1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816" y="2240219"/>
            <a:ext cx="2573555" cy="332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icture containing person, table, holding&#10;&#10;Description automatically generated">
            <a:extLst>
              <a:ext uri="{FF2B5EF4-FFF2-40B4-BE49-F238E27FC236}">
                <a16:creationId xmlns:a16="http://schemas.microsoft.com/office/drawing/2014/main" id="{C419421D-1187-46FB-AE09-FBFB3BDF0A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335" y="3035525"/>
            <a:ext cx="2758260" cy="222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8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8D653B-EE62-606D-7386-7A8A52B3E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6" r="513" b="21044"/>
          <a:stretch/>
        </p:blipFill>
        <p:spPr>
          <a:xfrm>
            <a:off x="-2270" y="1039391"/>
            <a:ext cx="12205651" cy="50588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2E0CE3-A60E-40D3-9273-0AB8FB52B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89" y="320508"/>
            <a:ext cx="11501908" cy="484748"/>
          </a:xfrm>
        </p:spPr>
        <p:txBody>
          <a:bodyPr>
            <a:noAutofit/>
          </a:bodyPr>
          <a:lstStyle/>
          <a:p>
            <a:r>
              <a:rPr lang="en-US" dirty="0"/>
              <a:t>NIDC Corporate Services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45202DC-0369-51AB-AC55-314C4B54D7EE}"/>
              </a:ext>
            </a:extLst>
          </p:cNvPr>
          <p:cNvGrpSpPr/>
          <p:nvPr/>
        </p:nvGrpSpPr>
        <p:grpSpPr>
          <a:xfrm>
            <a:off x="2653609" y="1278498"/>
            <a:ext cx="2150502" cy="1290301"/>
            <a:chOff x="622137" y="3911"/>
            <a:chExt cx="2150502" cy="1290301"/>
          </a:xfrm>
          <a:solidFill>
            <a:srgbClr val="0B315B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080C8D0-1CB7-2E1F-DAB0-96C1DF83D583}"/>
                </a:ext>
              </a:extLst>
            </p:cNvPr>
            <p:cNvSpPr/>
            <p:nvPr/>
          </p:nvSpPr>
          <p:spPr>
            <a:xfrm>
              <a:off x="622137" y="3911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B0ED76-11A0-7BB8-696C-CC3C1707EC09}"/>
                </a:ext>
              </a:extLst>
            </p:cNvPr>
            <p:cNvSpPr txBox="1"/>
            <p:nvPr/>
          </p:nvSpPr>
          <p:spPr>
            <a:xfrm>
              <a:off x="622137" y="3911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Product Distribution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FAC94D6-184B-54BD-4602-615C29C266B3}"/>
              </a:ext>
            </a:extLst>
          </p:cNvPr>
          <p:cNvGrpSpPr/>
          <p:nvPr/>
        </p:nvGrpSpPr>
        <p:grpSpPr>
          <a:xfrm>
            <a:off x="5019162" y="1278498"/>
            <a:ext cx="2150502" cy="1290301"/>
            <a:chOff x="2987690" y="3911"/>
            <a:chExt cx="2150502" cy="1290301"/>
          </a:xfrm>
          <a:solidFill>
            <a:srgbClr val="0B315B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9C8D649-A0F5-E707-8A99-6D857FB74BC9}"/>
                </a:ext>
              </a:extLst>
            </p:cNvPr>
            <p:cNvSpPr/>
            <p:nvPr/>
          </p:nvSpPr>
          <p:spPr>
            <a:xfrm>
              <a:off x="2987690" y="3911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DE6D9B-1459-A729-D98E-3DFC9C0244C5}"/>
                </a:ext>
              </a:extLst>
            </p:cNvPr>
            <p:cNvSpPr txBox="1"/>
            <p:nvPr/>
          </p:nvSpPr>
          <p:spPr>
            <a:xfrm>
              <a:off x="2987690" y="3911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Financial Management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AAE5D2-1806-2134-84A6-44747F9E0B09}"/>
              </a:ext>
            </a:extLst>
          </p:cNvPr>
          <p:cNvGrpSpPr/>
          <p:nvPr/>
        </p:nvGrpSpPr>
        <p:grpSpPr>
          <a:xfrm>
            <a:off x="7384714" y="1278498"/>
            <a:ext cx="2150502" cy="1290301"/>
            <a:chOff x="5353242" y="3911"/>
            <a:chExt cx="2150502" cy="1290301"/>
          </a:xfrm>
          <a:solidFill>
            <a:srgbClr val="0B315B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B9219EF-46A6-7C5A-ABF4-0E67660089A0}"/>
                </a:ext>
              </a:extLst>
            </p:cNvPr>
            <p:cNvSpPr/>
            <p:nvPr/>
          </p:nvSpPr>
          <p:spPr>
            <a:xfrm>
              <a:off x="5353242" y="3911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765C0E-EEA2-73B1-42DD-781A56A15363}"/>
                </a:ext>
              </a:extLst>
            </p:cNvPr>
            <p:cNvSpPr txBox="1"/>
            <p:nvPr/>
          </p:nvSpPr>
          <p:spPr>
            <a:xfrm>
              <a:off x="5353242" y="3911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Business Systems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3F2C37C-840B-A731-10F3-8F541D257D3D}"/>
              </a:ext>
            </a:extLst>
          </p:cNvPr>
          <p:cNvGrpSpPr/>
          <p:nvPr/>
        </p:nvGrpSpPr>
        <p:grpSpPr>
          <a:xfrm>
            <a:off x="2653609" y="2783850"/>
            <a:ext cx="2150502" cy="1290301"/>
            <a:chOff x="622137" y="1509263"/>
            <a:chExt cx="2150502" cy="1290301"/>
          </a:xfrm>
          <a:solidFill>
            <a:srgbClr val="0B315B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87D59D0-B667-41D5-0082-3FC4C877438D}"/>
                </a:ext>
              </a:extLst>
            </p:cNvPr>
            <p:cNvSpPr/>
            <p:nvPr/>
          </p:nvSpPr>
          <p:spPr>
            <a:xfrm>
              <a:off x="622137" y="1509263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4316B0-F7A0-BCB9-2CD2-C55950EE6337}"/>
                </a:ext>
              </a:extLst>
            </p:cNvPr>
            <p:cNvSpPr txBox="1"/>
            <p:nvPr/>
          </p:nvSpPr>
          <p:spPr>
            <a:xfrm>
              <a:off x="622137" y="1509263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Customer Engagement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54789A-65A3-6113-2E04-8F3838003E47}"/>
              </a:ext>
            </a:extLst>
          </p:cNvPr>
          <p:cNvGrpSpPr/>
          <p:nvPr/>
        </p:nvGrpSpPr>
        <p:grpSpPr>
          <a:xfrm>
            <a:off x="5019162" y="2783850"/>
            <a:ext cx="2150502" cy="1290301"/>
            <a:chOff x="2987690" y="1509263"/>
            <a:chExt cx="2150502" cy="1290301"/>
          </a:xfrm>
          <a:solidFill>
            <a:srgbClr val="0B315B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9C20223-BCB2-D923-3D88-9D03C3608C40}"/>
                </a:ext>
              </a:extLst>
            </p:cNvPr>
            <p:cNvSpPr/>
            <p:nvPr/>
          </p:nvSpPr>
          <p:spPr>
            <a:xfrm>
              <a:off x="2987690" y="1509263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3D16D6-10FE-2E14-19CD-41BC35AE30F6}"/>
                </a:ext>
              </a:extLst>
            </p:cNvPr>
            <p:cNvSpPr txBox="1"/>
            <p:nvPr/>
          </p:nvSpPr>
          <p:spPr>
            <a:xfrm>
              <a:off x="2987690" y="1509263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Communications &amp; Outreach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BD1FBA5-8142-5E6D-EE77-C25F9DFC46A7}"/>
              </a:ext>
            </a:extLst>
          </p:cNvPr>
          <p:cNvGrpSpPr/>
          <p:nvPr/>
        </p:nvGrpSpPr>
        <p:grpSpPr>
          <a:xfrm>
            <a:off x="7384714" y="2783850"/>
            <a:ext cx="2150502" cy="1290301"/>
            <a:chOff x="5353242" y="1509263"/>
            <a:chExt cx="2150502" cy="1290301"/>
          </a:xfrm>
          <a:solidFill>
            <a:srgbClr val="0B315B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3FCC25D-6581-2252-AB95-7F7AA5518BBE}"/>
                </a:ext>
              </a:extLst>
            </p:cNvPr>
            <p:cNvSpPr/>
            <p:nvPr/>
          </p:nvSpPr>
          <p:spPr>
            <a:xfrm>
              <a:off x="5353242" y="1509263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789D09-EB75-6CCE-3072-C8EE50E2B78F}"/>
                </a:ext>
              </a:extLst>
            </p:cNvPr>
            <p:cNvSpPr txBox="1"/>
            <p:nvPr/>
          </p:nvSpPr>
          <p:spPr>
            <a:xfrm>
              <a:off x="5353242" y="1509263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Logistics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DA3B7D1-1E10-304E-CCE9-9339EBF415C9}"/>
              </a:ext>
            </a:extLst>
          </p:cNvPr>
          <p:cNvGrpSpPr/>
          <p:nvPr/>
        </p:nvGrpSpPr>
        <p:grpSpPr>
          <a:xfrm>
            <a:off x="2653609" y="4289201"/>
            <a:ext cx="2150502" cy="1290301"/>
            <a:chOff x="622137" y="3014614"/>
            <a:chExt cx="2150502" cy="1290301"/>
          </a:xfrm>
          <a:solidFill>
            <a:srgbClr val="0B315B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4738937-F7D3-6D18-51A1-C49479006C57}"/>
                </a:ext>
              </a:extLst>
            </p:cNvPr>
            <p:cNvSpPr/>
            <p:nvPr/>
          </p:nvSpPr>
          <p:spPr>
            <a:xfrm>
              <a:off x="622137" y="3014614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FD5A35-DBFC-6D03-F36D-316211DB3C96}"/>
                </a:ext>
              </a:extLst>
            </p:cNvPr>
            <p:cNvSpPr txBox="1"/>
            <p:nvPr/>
          </p:nvSpPr>
          <p:spPr>
            <a:xfrm>
              <a:off x="622137" y="3014614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Market Research &amp; Analysis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CAD467-AC9E-19B6-4798-742B321A2A01}"/>
              </a:ext>
            </a:extLst>
          </p:cNvPr>
          <p:cNvGrpSpPr/>
          <p:nvPr/>
        </p:nvGrpSpPr>
        <p:grpSpPr>
          <a:xfrm>
            <a:off x="5019162" y="4289201"/>
            <a:ext cx="2150502" cy="1290301"/>
            <a:chOff x="2987690" y="3014614"/>
            <a:chExt cx="2150502" cy="1290301"/>
          </a:xfrm>
          <a:solidFill>
            <a:srgbClr val="0B315B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104398-478B-61E6-86C8-FCB86987D37A}"/>
                </a:ext>
              </a:extLst>
            </p:cNvPr>
            <p:cNvSpPr/>
            <p:nvPr/>
          </p:nvSpPr>
          <p:spPr>
            <a:xfrm>
              <a:off x="2987690" y="3014614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0B155F-CEB4-2EEB-3C8E-333F8DC64218}"/>
                </a:ext>
              </a:extLst>
            </p:cNvPr>
            <p:cNvSpPr txBox="1"/>
            <p:nvPr/>
          </p:nvSpPr>
          <p:spPr>
            <a:xfrm>
              <a:off x="2987690" y="3014614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Quality Assurance &amp; Regulatory Affairs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087992-33AF-86F4-921E-08EFBE532300}"/>
              </a:ext>
            </a:extLst>
          </p:cNvPr>
          <p:cNvGrpSpPr/>
          <p:nvPr/>
        </p:nvGrpSpPr>
        <p:grpSpPr>
          <a:xfrm>
            <a:off x="7384714" y="4289201"/>
            <a:ext cx="2150502" cy="1290301"/>
            <a:chOff x="5353242" y="3014614"/>
            <a:chExt cx="2150502" cy="1290301"/>
          </a:xfrm>
          <a:solidFill>
            <a:srgbClr val="0B315B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749CE0-0DE1-7CEA-1A00-71EBAC605521}"/>
                </a:ext>
              </a:extLst>
            </p:cNvPr>
            <p:cNvSpPr/>
            <p:nvPr/>
          </p:nvSpPr>
          <p:spPr>
            <a:xfrm>
              <a:off x="5353242" y="3014614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8EB3FC-4EBB-6BD2-03EF-592417B5BAD8}"/>
                </a:ext>
              </a:extLst>
            </p:cNvPr>
            <p:cNvSpPr txBox="1"/>
            <p:nvPr/>
          </p:nvSpPr>
          <p:spPr>
            <a:xfrm>
              <a:off x="5353242" y="3014614"/>
              <a:ext cx="2150502" cy="129030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Production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936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F995B-A632-6C83-AE82-425FCDCEF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12653-FF5E-9C37-CFBF-56817997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35" y="198465"/>
            <a:ext cx="7904345" cy="801454"/>
          </a:xfrm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rgbClr val="02006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DOE IRP / NIDC Relationship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C8B3B-554D-82DA-5B7A-A0694B5BD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126" fontAlgn="auto">
              <a:defRPr/>
            </a:pPr>
            <a:fld id="{835B6AD7-18B8-4C9C-AA70-ABD830A869AC}" type="slidenum">
              <a:rPr lang="en-US">
                <a:solidFill>
                  <a:prstClr val="white"/>
                </a:solidFill>
                <a:cs typeface="Arial"/>
              </a:rPr>
              <a:pPr defTabSz="914126" fontAlgn="auto">
                <a:defRPr/>
              </a:pPr>
              <a:t>5</a:t>
            </a:fld>
            <a:endParaRPr lang="en-US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30B2DC-F224-9DF0-63F5-52AC5F0ED2F6}"/>
              </a:ext>
            </a:extLst>
          </p:cNvPr>
          <p:cNvSpPr txBox="1"/>
          <p:nvPr/>
        </p:nvSpPr>
        <p:spPr>
          <a:xfrm>
            <a:off x="4671748" y="836614"/>
            <a:ext cx="2845329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endParaRPr lang="en-US" sz="2399" b="1" dirty="0">
              <a:solidFill>
                <a:prstClr val="white"/>
              </a:solidFill>
              <a:latin typeface="AvenirNext LT Pro Regular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B84F8E-11D4-C57A-2C52-8A88E4EC0B3E}"/>
              </a:ext>
            </a:extLst>
          </p:cNvPr>
          <p:cNvSpPr/>
          <p:nvPr/>
        </p:nvSpPr>
        <p:spPr>
          <a:xfrm>
            <a:off x="358413" y="1222732"/>
            <a:ext cx="11018339" cy="201753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2399" i="1" dirty="0">
                <a:solidFill>
                  <a:prstClr val="black"/>
                </a:solidFill>
                <a:latin typeface="AvenirNext LT Pro Regular"/>
                <a:cs typeface="Arial"/>
              </a:rPr>
              <a:t>Overarching Strategy and Vision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1298FC-F69D-5DA8-01D6-B1395BEE9FA7}"/>
              </a:ext>
            </a:extLst>
          </p:cNvPr>
          <p:cNvSpPr/>
          <p:nvPr/>
        </p:nvSpPr>
        <p:spPr>
          <a:xfrm>
            <a:off x="856241" y="4068008"/>
            <a:ext cx="11034726" cy="2086694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2399" i="1" dirty="0">
                <a:solidFill>
                  <a:prstClr val="black"/>
                </a:solidFill>
                <a:latin typeface="AvenirNext LT Pro Regular"/>
                <a:cs typeface="Arial"/>
              </a:rPr>
              <a:t>Corporate Services to DOE IRP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C99348-F65E-1B97-F33D-F042648A390E}"/>
              </a:ext>
            </a:extLst>
          </p:cNvPr>
          <p:cNvSpPr/>
          <p:nvPr/>
        </p:nvSpPr>
        <p:spPr>
          <a:xfrm>
            <a:off x="351548" y="1222732"/>
            <a:ext cx="6723684" cy="65848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799" b="1" dirty="0">
                <a:solidFill>
                  <a:prstClr val="white"/>
                </a:solidFill>
                <a:latin typeface="AvenirNext LT Pro Regular"/>
                <a:cs typeface="Arial"/>
              </a:rPr>
              <a:t>		         DOE Office of Isotope R&amp;D and Production </a:t>
            </a:r>
          </a:p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799" dirty="0">
                <a:solidFill>
                  <a:prstClr val="white"/>
                </a:solidFill>
                <a:latin typeface="AvenirNext LT Pro Regular"/>
                <a:cs typeface="Arial"/>
              </a:rPr>
              <a:t>		         (Federal Agency)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BA764B-7D24-2393-3007-1AFCC6C21814}"/>
              </a:ext>
            </a:extLst>
          </p:cNvPr>
          <p:cNvSpPr/>
          <p:nvPr/>
        </p:nvSpPr>
        <p:spPr>
          <a:xfrm>
            <a:off x="856241" y="4057339"/>
            <a:ext cx="6723684" cy="733381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799" b="1" dirty="0">
                <a:solidFill>
                  <a:prstClr val="white"/>
                </a:solidFill>
                <a:latin typeface="AvenirNext LT Pro Regular"/>
                <a:cs typeface="Arial"/>
              </a:rPr>
              <a:t>		         National Isotope Development Center</a:t>
            </a:r>
          </a:p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799" dirty="0">
                <a:solidFill>
                  <a:prstClr val="white"/>
                </a:solidFill>
                <a:latin typeface="AvenirNext LT Pro Regular"/>
                <a:cs typeface="Arial"/>
              </a:rPr>
              <a:t>		         (Non-Federal Entity / Contractor)</a:t>
            </a:r>
          </a:p>
        </p:txBody>
      </p:sp>
      <p:pic>
        <p:nvPicPr>
          <p:cNvPr id="9" name="Picture 8" descr="Text&#10;&#10;AI-generated content may be incorrect.">
            <a:extLst>
              <a:ext uri="{FF2B5EF4-FFF2-40B4-BE49-F238E27FC236}">
                <a16:creationId xmlns:a16="http://schemas.microsoft.com/office/drawing/2014/main" id="{504BF01C-B205-ED19-A1FA-D2FB98BBBC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6" y="1267929"/>
            <a:ext cx="1998488" cy="568088"/>
          </a:xfrm>
          <a:prstGeom prst="rect">
            <a:avLst/>
          </a:prstGeom>
        </p:spPr>
      </p:pic>
      <p:pic>
        <p:nvPicPr>
          <p:cNvPr id="10" name="Picture 9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DC070C56-57A3-9088-B99B-4813E1051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78" y="4110876"/>
            <a:ext cx="2071536" cy="6905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870613-9026-2A69-1046-D76C1D79F1C5}"/>
              </a:ext>
            </a:extLst>
          </p:cNvPr>
          <p:cNvSpPr txBox="1"/>
          <p:nvPr/>
        </p:nvSpPr>
        <p:spPr>
          <a:xfrm>
            <a:off x="531342" y="2736038"/>
            <a:ext cx="1999729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1A1F4C"/>
                </a:solidFill>
                <a:latin typeface="AvenirNext LT Pro Regular"/>
                <a:cs typeface="Arial"/>
              </a:rPr>
              <a:t>SETS PROGRAM-WIDE POLICY AND DIRECTION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F4C888-7631-6FD6-BD20-94C77130D243}"/>
              </a:ext>
            </a:extLst>
          </p:cNvPr>
          <p:cNvSpPr txBox="1"/>
          <p:nvPr/>
        </p:nvSpPr>
        <p:spPr>
          <a:xfrm>
            <a:off x="2704001" y="2736038"/>
            <a:ext cx="1999729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1A1F4C"/>
                </a:solidFill>
                <a:latin typeface="AvenirNext LT Pro Regular"/>
                <a:cs typeface="Arial"/>
              </a:rPr>
              <a:t>PRIORITIZES AND ALLOCATES RESOURCES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8177D9-EA17-59BF-FB05-A65AF7112EC9}"/>
              </a:ext>
            </a:extLst>
          </p:cNvPr>
          <p:cNvSpPr txBox="1"/>
          <p:nvPr/>
        </p:nvSpPr>
        <p:spPr>
          <a:xfrm>
            <a:off x="4965791" y="2725527"/>
            <a:ext cx="178719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1A1F4C"/>
                </a:solidFill>
                <a:latin typeface="AvenirNext LT Pro Regular"/>
                <a:cs typeface="Arial"/>
              </a:rPr>
              <a:t>DETERMINES ISOTOPE MARKETS TO PURSUE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2FB29-CE00-286D-0401-CDFC80C8FF73}"/>
              </a:ext>
            </a:extLst>
          </p:cNvPr>
          <p:cNvSpPr txBox="1"/>
          <p:nvPr/>
        </p:nvSpPr>
        <p:spPr>
          <a:xfrm>
            <a:off x="7263763" y="2736038"/>
            <a:ext cx="178719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1A1F4C"/>
                </a:solidFill>
                <a:latin typeface="AvenirNext LT Pro Regular"/>
                <a:cs typeface="Arial"/>
              </a:rPr>
              <a:t>COORDINATES WITH OTHER GOV’T AGENCIES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28CCAC-3AE8-D220-EE51-54D6F87B7AA9}"/>
              </a:ext>
            </a:extLst>
          </p:cNvPr>
          <p:cNvSpPr txBox="1"/>
          <p:nvPr/>
        </p:nvSpPr>
        <p:spPr>
          <a:xfrm>
            <a:off x="9434897" y="2725527"/>
            <a:ext cx="178719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1A1F4C"/>
                </a:solidFill>
                <a:latin typeface="AvenirNext LT Pro Regular"/>
                <a:cs typeface="Arial"/>
              </a:rPr>
              <a:t>FOSTERS PUBLIC / PRIVATE PARTNERSHIPS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B4F11C-A6D0-25A5-BB0D-7DF68FB00EF7}"/>
              </a:ext>
            </a:extLst>
          </p:cNvPr>
          <p:cNvSpPr txBox="1"/>
          <p:nvPr/>
        </p:nvSpPr>
        <p:spPr>
          <a:xfrm>
            <a:off x="1012085" y="5693158"/>
            <a:ext cx="1910598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70AD47">
                    <a:lumMod val="50000"/>
                  </a:srgbClr>
                </a:solidFill>
                <a:latin typeface="AvenirNext LT Pro Regular"/>
                <a:cs typeface="Arial"/>
              </a:rPr>
              <a:t>ACTS AS PRIMARY CUSTOMER INTERFACE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67E8E1-D974-D342-7D0C-066459051BC9}"/>
              </a:ext>
            </a:extLst>
          </p:cNvPr>
          <p:cNvSpPr txBox="1"/>
          <p:nvPr/>
        </p:nvSpPr>
        <p:spPr>
          <a:xfrm>
            <a:off x="3184744" y="5693158"/>
            <a:ext cx="1999729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70AD47">
                    <a:lumMod val="50000"/>
                  </a:srgbClr>
                </a:solidFill>
                <a:latin typeface="AvenirNext LT Pro Regular"/>
                <a:cs typeface="Arial"/>
              </a:rPr>
              <a:t>MANAGES ISOTOPE QUOTES AND ORDERS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9855F2-DB5F-A99E-CC62-032F20295457}"/>
              </a:ext>
            </a:extLst>
          </p:cNvPr>
          <p:cNvSpPr txBox="1"/>
          <p:nvPr/>
        </p:nvSpPr>
        <p:spPr>
          <a:xfrm>
            <a:off x="5358923" y="5693157"/>
            <a:ext cx="2133391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70AD47">
                    <a:lumMod val="50000"/>
                  </a:srgbClr>
                </a:solidFill>
                <a:latin typeface="AvenirNext LT Pro Regular"/>
                <a:cs typeface="Arial"/>
              </a:rPr>
              <a:t>COORDINATES PRODUCTION/ DELIVERY ACROSS NETWORK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EC1A0C-CA36-7A5F-9E41-4AFDCC7F8E2C}"/>
              </a:ext>
            </a:extLst>
          </p:cNvPr>
          <p:cNvSpPr txBox="1"/>
          <p:nvPr/>
        </p:nvSpPr>
        <p:spPr>
          <a:xfrm>
            <a:off x="7782595" y="5693158"/>
            <a:ext cx="178719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70AD47">
                    <a:lumMod val="50000"/>
                  </a:srgbClr>
                </a:solidFill>
                <a:latin typeface="AvenirNext LT Pro Regular"/>
                <a:cs typeface="Arial"/>
              </a:rPr>
              <a:t>OFFERS MARKET RESEARCH INSIGHTS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ADC7BF-9AD5-6D0D-3374-AC26B90EAA9D}"/>
              </a:ext>
            </a:extLst>
          </p:cNvPr>
          <p:cNvSpPr txBox="1"/>
          <p:nvPr/>
        </p:nvSpPr>
        <p:spPr>
          <a:xfrm>
            <a:off x="9915640" y="5682646"/>
            <a:ext cx="178719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70AD47">
                    <a:lumMod val="50000"/>
                  </a:srgbClr>
                </a:solidFill>
                <a:latin typeface="AvenirNext LT Pro Regular"/>
                <a:cs typeface="Arial"/>
              </a:rPr>
              <a:t>ENGAGES COMMUNITY ON INDUSTRY NEEDS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8B65274F-C034-A659-F13E-405000B6DA1A}"/>
              </a:ext>
            </a:extLst>
          </p:cNvPr>
          <p:cNvSpPr/>
          <p:nvPr/>
        </p:nvSpPr>
        <p:spPr>
          <a:xfrm rot="5400000">
            <a:off x="7408003" y="2449720"/>
            <a:ext cx="971297" cy="2552384"/>
          </a:xfrm>
          <a:prstGeom prst="rightArrow">
            <a:avLst>
              <a:gd name="adj1" fmla="val 50000"/>
              <a:gd name="adj2" fmla="val 73530"/>
            </a:avLst>
          </a:prstGeom>
          <a:gradFill>
            <a:gsLst>
              <a:gs pos="0">
                <a:srgbClr val="1A1F4C"/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white"/>
                </a:solidFill>
                <a:latin typeface="AvenirNext LT Pro Regular"/>
                <a:cs typeface="Arial"/>
              </a:rPr>
              <a:t>MANAGEMENT DIRECTION AND OVERSIGHT </a:t>
            </a:r>
          </a:p>
        </p:txBody>
      </p:sp>
      <p:pic>
        <p:nvPicPr>
          <p:cNvPr id="36" name="Graphic 35" descr="Lightbulb and pencil with solid fill">
            <a:extLst>
              <a:ext uri="{FF2B5EF4-FFF2-40B4-BE49-F238E27FC236}">
                <a16:creationId xmlns:a16="http://schemas.microsoft.com/office/drawing/2014/main" id="{074317C3-5ADC-FB39-FFCF-5728D0A30F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4108" y="2073282"/>
            <a:ext cx="617558" cy="617558"/>
          </a:xfrm>
          <a:prstGeom prst="rect">
            <a:avLst/>
          </a:prstGeom>
        </p:spPr>
      </p:pic>
      <p:pic>
        <p:nvPicPr>
          <p:cNvPr id="38" name="Graphic 37" descr="Priorities with solid fill">
            <a:extLst>
              <a:ext uri="{FF2B5EF4-FFF2-40B4-BE49-F238E27FC236}">
                <a16:creationId xmlns:a16="http://schemas.microsoft.com/office/drawing/2014/main" id="{D1960088-24E4-A16E-144D-3CF6F2F154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10547" y="2040893"/>
            <a:ext cx="695144" cy="695144"/>
          </a:xfrm>
          <a:prstGeom prst="rect">
            <a:avLst/>
          </a:prstGeom>
        </p:spPr>
      </p:pic>
      <p:pic>
        <p:nvPicPr>
          <p:cNvPr id="40" name="Graphic 39" descr="Inventory with solid fill">
            <a:extLst>
              <a:ext uri="{FF2B5EF4-FFF2-40B4-BE49-F238E27FC236}">
                <a16:creationId xmlns:a16="http://schemas.microsoft.com/office/drawing/2014/main" id="{FE22AF5D-51D4-CED0-EC4C-EE66B185DA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82724" y="5001563"/>
            <a:ext cx="723265" cy="723265"/>
          </a:xfrm>
          <a:prstGeom prst="rect">
            <a:avLst/>
          </a:prstGeom>
        </p:spPr>
      </p:pic>
      <p:pic>
        <p:nvPicPr>
          <p:cNvPr id="42" name="Graphic 41" descr="Supply And Demand with solid fill">
            <a:extLst>
              <a:ext uri="{FF2B5EF4-FFF2-40B4-BE49-F238E27FC236}">
                <a16:creationId xmlns:a16="http://schemas.microsoft.com/office/drawing/2014/main" id="{ECC19048-D4E6-2755-B0D3-A7A893CEAB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60161" y="4994146"/>
            <a:ext cx="699010" cy="699010"/>
          </a:xfrm>
          <a:prstGeom prst="rect">
            <a:avLst/>
          </a:prstGeom>
        </p:spPr>
      </p:pic>
      <p:pic>
        <p:nvPicPr>
          <p:cNvPr id="44" name="Graphic 43" descr="Connections with solid fill">
            <a:extLst>
              <a:ext uri="{FF2B5EF4-FFF2-40B4-BE49-F238E27FC236}">
                <a16:creationId xmlns:a16="http://schemas.microsoft.com/office/drawing/2014/main" id="{E6DFCE14-48D9-16BB-30E1-BBFC4F37A2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78989" y="2021181"/>
            <a:ext cx="699011" cy="699011"/>
          </a:xfrm>
          <a:prstGeom prst="rect">
            <a:avLst/>
          </a:prstGeom>
        </p:spPr>
      </p:pic>
      <p:pic>
        <p:nvPicPr>
          <p:cNvPr id="46" name="Graphic 45" descr="Atom with solid fill">
            <a:extLst>
              <a:ext uri="{FF2B5EF4-FFF2-40B4-BE49-F238E27FC236}">
                <a16:creationId xmlns:a16="http://schemas.microsoft.com/office/drawing/2014/main" id="{FA5CD107-8C58-0205-4472-7D8B153391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44671" y="2059150"/>
            <a:ext cx="645820" cy="645820"/>
          </a:xfrm>
          <a:prstGeom prst="rect">
            <a:avLst/>
          </a:prstGeom>
        </p:spPr>
      </p:pic>
      <p:pic>
        <p:nvPicPr>
          <p:cNvPr id="48" name="Graphic 47" descr="Court with solid fill">
            <a:extLst>
              <a:ext uri="{FF2B5EF4-FFF2-40B4-BE49-F238E27FC236}">
                <a16:creationId xmlns:a16="http://schemas.microsoft.com/office/drawing/2014/main" id="{E22754E4-BBDB-5CD0-E75D-93AEBB3D76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27572" y="2067475"/>
            <a:ext cx="645819" cy="645819"/>
          </a:xfrm>
          <a:prstGeom prst="rect">
            <a:avLst/>
          </a:prstGeom>
        </p:spPr>
      </p:pic>
      <p:pic>
        <p:nvPicPr>
          <p:cNvPr id="50" name="Graphic 49" descr="Customer review with solid fill">
            <a:extLst>
              <a:ext uri="{FF2B5EF4-FFF2-40B4-BE49-F238E27FC236}">
                <a16:creationId xmlns:a16="http://schemas.microsoft.com/office/drawing/2014/main" id="{B04CE8BB-2768-B805-1C0A-5DF08F4EC8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26541" y="5024201"/>
            <a:ext cx="699010" cy="699010"/>
          </a:xfrm>
          <a:prstGeom prst="rect">
            <a:avLst/>
          </a:prstGeom>
        </p:spPr>
      </p:pic>
      <p:pic>
        <p:nvPicPr>
          <p:cNvPr id="54" name="Graphic 53" descr="Contract with solid fill">
            <a:extLst>
              <a:ext uri="{FF2B5EF4-FFF2-40B4-BE49-F238E27FC236}">
                <a16:creationId xmlns:a16="http://schemas.microsoft.com/office/drawing/2014/main" id="{2C160A0C-3050-4BCA-602D-33EC739C0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18436" y="5005091"/>
            <a:ext cx="716207" cy="716207"/>
          </a:xfrm>
          <a:prstGeom prst="rect">
            <a:avLst/>
          </a:prstGeom>
        </p:spPr>
      </p:pic>
      <p:pic>
        <p:nvPicPr>
          <p:cNvPr id="56" name="Graphic 55" descr="Marketing with solid fill">
            <a:extLst>
              <a:ext uri="{FF2B5EF4-FFF2-40B4-BE49-F238E27FC236}">
                <a16:creationId xmlns:a16="http://schemas.microsoft.com/office/drawing/2014/main" id="{F0EA4AD2-7F83-F8B3-E8F7-C2C19B1818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47697" y="4994146"/>
            <a:ext cx="699010" cy="69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3936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4968-B67F-1267-63AC-44B84EF65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The NIDC coordinates production and distribution of isotopes across an expansive production network</a:t>
            </a:r>
          </a:p>
        </p:txBody>
      </p:sp>
      <p:pic>
        <p:nvPicPr>
          <p:cNvPr id="2050" name="Picture 2" descr="US DOE Production site map">
            <a:extLst>
              <a:ext uri="{FF2B5EF4-FFF2-40B4-BE49-F238E27FC236}">
                <a16:creationId xmlns:a16="http://schemas.microsoft.com/office/drawing/2014/main" id="{F6F88ADD-862D-7271-5C8A-4BC096FEB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85" y="1052682"/>
            <a:ext cx="9419558" cy="557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198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43AC8-CE4D-709D-14EE-B420CB266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DOE IRP offers one of the most comprehensive isotope product catalogs in the world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E8D655-BA5F-2E32-BE06-8272E4FC5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3706" y="1372706"/>
            <a:ext cx="9956397" cy="447783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1FC4EC-A9EA-B8E3-D3D6-B1AB630A9D17}"/>
              </a:ext>
            </a:extLst>
          </p:cNvPr>
          <p:cNvSpPr txBox="1"/>
          <p:nvPr/>
        </p:nvSpPr>
        <p:spPr>
          <a:xfrm>
            <a:off x="873706" y="5850540"/>
            <a:ext cx="39987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NIDC Website: www.isotopes.gov</a:t>
            </a:r>
          </a:p>
        </p:txBody>
      </p:sp>
    </p:spTree>
    <p:extLst>
      <p:ext uri="{BB962C8B-B14F-4D97-AF65-F5344CB8AC3E}">
        <p14:creationId xmlns:p14="http://schemas.microsoft.com/office/powerpoint/2010/main" val="420793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2A355-B0B2-DFFB-0046-65E2F09FC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Take Cerium-139…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C8CA98-1DED-6BEF-F8F2-B6C8B685C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738" y="1328166"/>
            <a:ext cx="3447962" cy="38197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B57990-47D6-EAA3-4F94-C49F78A2D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231" y="1302766"/>
            <a:ext cx="6802945" cy="44376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37B9A8-C8D5-FCD5-00AB-B7B98C732A68}"/>
              </a:ext>
            </a:extLst>
          </p:cNvPr>
          <p:cNvSpPr/>
          <p:nvPr/>
        </p:nvSpPr>
        <p:spPr>
          <a:xfrm>
            <a:off x="2514600" y="1663700"/>
            <a:ext cx="1758862" cy="4292600"/>
          </a:xfrm>
          <a:prstGeom prst="rect">
            <a:avLst/>
          </a:prstGeom>
          <a:noFill/>
          <a:ln w="38100">
            <a:solidFill>
              <a:srgbClr val="7BBF42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04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4F2D2-C7D2-A152-F5AE-DF131895C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 Closer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C2770A-2B76-6704-B711-174BE90DF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96688" y="1046968"/>
            <a:ext cx="4240412" cy="54909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27FD26-CB68-DD18-1806-F2EACB7AFD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1" t="5008" r="1700" b="7780"/>
          <a:stretch>
            <a:fillRect/>
          </a:stretch>
        </p:blipFill>
        <p:spPr>
          <a:xfrm>
            <a:off x="5509260" y="1294625"/>
            <a:ext cx="5835651" cy="15720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647425-14A2-E74D-D93A-C77AB1169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2399" y="3103054"/>
            <a:ext cx="5835651" cy="264904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1AD51A-98A1-2741-21C4-CC5AB1986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1187" y="5988496"/>
            <a:ext cx="2781688" cy="209579"/>
          </a:xfrm>
          <a:prstGeom prst="rect">
            <a:avLst/>
          </a:prstGeom>
        </p:spPr>
      </p:pic>
      <p:pic>
        <p:nvPicPr>
          <p:cNvPr id="6" name="Graphic 5" descr="Checkbox Checked with solid fill">
            <a:extLst>
              <a:ext uri="{FF2B5EF4-FFF2-40B4-BE49-F238E27FC236}">
                <a16:creationId xmlns:a16="http://schemas.microsoft.com/office/drawing/2014/main" id="{5F420F8E-130F-0E4F-B18A-10CB8FCFFD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5059" y="5941127"/>
            <a:ext cx="265112" cy="2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79397"/>
      </p:ext>
    </p:extLst>
  </p:cSld>
  <p:clrMapOvr>
    <a:masterClrMapping/>
  </p:clrMapOvr>
</p:sld>
</file>

<file path=ppt/theme/theme1.xml><?xml version="1.0" encoding="utf-8"?>
<a:theme xmlns:a="http://schemas.openxmlformats.org/drawingml/2006/main" name="ORNL 16x9 template_160226 (1)">
  <a:themeElements>
    <a:clrScheme name="Custom 1">
      <a:dk1>
        <a:srgbClr val="000000"/>
      </a:dk1>
      <a:lt1>
        <a:srgbClr val="FFFFFF"/>
      </a:lt1>
      <a:dk2>
        <a:srgbClr val="008657"/>
      </a:dk2>
      <a:lt2>
        <a:srgbClr val="FFFFFF"/>
      </a:lt2>
      <a:accent1>
        <a:srgbClr val="020065"/>
      </a:accent1>
      <a:accent2>
        <a:srgbClr val="C0504D"/>
      </a:accent2>
      <a:accent3>
        <a:srgbClr val="63AD34"/>
      </a:accent3>
      <a:accent4>
        <a:srgbClr val="F79646"/>
      </a:accent4>
      <a:accent5>
        <a:srgbClr val="4BACC6"/>
      </a:accent5>
      <a:accent6>
        <a:srgbClr val="D9DBE0"/>
      </a:accent6>
      <a:hlink>
        <a:srgbClr val="FFFFFF"/>
      </a:hlink>
      <a:folHlink>
        <a:srgbClr val="00865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accent1"/>
          </a:solidFill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lnSpc>
            <a:spcPct val="90000"/>
          </a:lnSpc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RNL 16x9 template_160224.potx" id="{930A1FE7-899C-429C-9A7B-B4120EDA2500}" vid="{ED05B0BB-804E-4787-B968-2C7B96C9F4B4}"/>
    </a:ext>
  </a:extLst>
</a:theme>
</file>

<file path=ppt/theme/theme2.xml><?xml version="1.0" encoding="utf-8"?>
<a:theme xmlns:a="http://schemas.openxmlformats.org/drawingml/2006/main" name="1_ORNL 16x9 template_160226 (1)">
  <a:themeElements>
    <a:clrScheme name="Custom 1">
      <a:dk1>
        <a:srgbClr val="000000"/>
      </a:dk1>
      <a:lt1>
        <a:srgbClr val="FFFFFF"/>
      </a:lt1>
      <a:dk2>
        <a:srgbClr val="008657"/>
      </a:dk2>
      <a:lt2>
        <a:srgbClr val="FFFFFF"/>
      </a:lt2>
      <a:accent1>
        <a:srgbClr val="020065"/>
      </a:accent1>
      <a:accent2>
        <a:srgbClr val="C0504D"/>
      </a:accent2>
      <a:accent3>
        <a:srgbClr val="63AD34"/>
      </a:accent3>
      <a:accent4>
        <a:srgbClr val="F79646"/>
      </a:accent4>
      <a:accent5>
        <a:srgbClr val="4BACC6"/>
      </a:accent5>
      <a:accent6>
        <a:srgbClr val="D9DBE0"/>
      </a:accent6>
      <a:hlink>
        <a:srgbClr val="FFFFFF"/>
      </a:hlink>
      <a:folHlink>
        <a:srgbClr val="00865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accent1"/>
          </a:solidFill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lnSpc>
            <a:spcPct val="90000"/>
          </a:lnSpc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RNL 16x9 template_160224.potx" id="{930A1FE7-899C-429C-9A7B-B4120EDA2500}" vid="{ED05B0BB-804E-4787-B968-2C7B96C9F4B4}"/>
    </a:ext>
  </a:extLst>
</a:theme>
</file>

<file path=ppt/theme/theme3.xml><?xml version="1.0" encoding="utf-8"?>
<a:theme xmlns:a="http://schemas.openxmlformats.org/drawingml/2006/main" name="6_Office Theme">
  <a:themeElements>
    <a:clrScheme name="New Sci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436A"/>
      </a:accent1>
      <a:accent2>
        <a:srgbClr val="92DCE5"/>
      </a:accent2>
      <a:accent3>
        <a:srgbClr val="D64933"/>
      </a:accent3>
      <a:accent4>
        <a:srgbClr val="7C7C7C"/>
      </a:accent4>
      <a:accent5>
        <a:srgbClr val="EFCB68"/>
      </a:accent5>
      <a:accent6>
        <a:srgbClr val="70AD47"/>
      </a:accent6>
      <a:hlink>
        <a:srgbClr val="0563C1"/>
      </a:hlink>
      <a:folHlink>
        <a:srgbClr val="954F72"/>
      </a:folHlink>
    </a:clrScheme>
    <a:fontScheme name="SC new">
      <a:majorFont>
        <a:latin typeface="AvenirNext LT Pro Bold"/>
        <a:ea typeface="AvenirNext LT Pro Bold"/>
        <a:cs typeface="Arial"/>
      </a:majorFont>
      <a:minorFont>
        <a:latin typeface="AvenirNext LT Pro Regular"/>
        <a:ea typeface="AvenirNext LT Pro Regular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C PowerPoint base template for staff.potx" id="{4612F961-56E9-4EB7-9A44-11671DE64C64}" vid="{D4CA479C-CAD5-4C1B-93CE-2627735869DC}"/>
    </a:ext>
  </a:extLst>
</a:theme>
</file>

<file path=ppt/theme/theme4.xml><?xml version="1.0" encoding="utf-8"?>
<a:theme xmlns:a="http://schemas.openxmlformats.org/drawingml/2006/main" name="2_ORNL 16x9 template_160226 (1)">
  <a:themeElements>
    <a:clrScheme name="Custom 4">
      <a:dk1>
        <a:sysClr val="windowText" lastClr="000000"/>
      </a:dk1>
      <a:lt1>
        <a:sysClr val="window" lastClr="FFFFFF"/>
      </a:lt1>
      <a:dk2>
        <a:srgbClr val="008657"/>
      </a:dk2>
      <a:lt2>
        <a:srgbClr val="FFFFFF"/>
      </a:lt2>
      <a:accent1>
        <a:srgbClr val="185776"/>
      </a:accent1>
      <a:accent2>
        <a:srgbClr val="C0504D"/>
      </a:accent2>
      <a:accent3>
        <a:srgbClr val="63AD34"/>
      </a:accent3>
      <a:accent4>
        <a:srgbClr val="F79646"/>
      </a:accent4>
      <a:accent5>
        <a:srgbClr val="4BACC6"/>
      </a:accent5>
      <a:accent6>
        <a:srgbClr val="D9DBE0"/>
      </a:accent6>
      <a:hlink>
        <a:srgbClr val="FFFFFF"/>
      </a:hlink>
      <a:folHlink>
        <a:srgbClr val="00865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accent1"/>
          </a:solidFill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lnSpc>
            <a:spcPct val="90000"/>
          </a:lnSpc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RNL 16x9 template_160224.potx" id="{930A1FE7-899C-429C-9A7B-B4120EDA2500}" vid="{ED05B0BB-804E-4787-B968-2C7B96C9F4B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72f92a-ca92-4106-86ca-202c690e752a" xsi:nil="true"/>
    <lcf76f155ced4ddcb4097134ff3c332f xmlns="60419ff3-9ffe-4790-8bc3-eb5b65da348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DAA703D7B8D24BB1F7197EAD11B30A" ma:contentTypeVersion="13" ma:contentTypeDescription="Create a new document." ma:contentTypeScope="" ma:versionID="e5e054c0c15bdfb0a3691956fc9fab3c">
  <xsd:schema xmlns:xsd="http://www.w3.org/2001/XMLSchema" xmlns:xs="http://www.w3.org/2001/XMLSchema" xmlns:p="http://schemas.microsoft.com/office/2006/metadata/properties" xmlns:ns2="60419ff3-9ffe-4790-8bc3-eb5b65da3482" xmlns:ns3="e472f92a-ca92-4106-86ca-202c690e752a" targetNamespace="http://schemas.microsoft.com/office/2006/metadata/properties" ma:root="true" ma:fieldsID="d624be5094d9e8c0c1187440915043f5" ns2:_="" ns3:_="">
    <xsd:import namespace="60419ff3-9ffe-4790-8bc3-eb5b65da3482"/>
    <xsd:import namespace="e472f92a-ca92-4106-86ca-202c690e75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419ff3-9ffe-4790-8bc3-eb5b65da34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8ac8405-059b-47f8-b48a-bbaeae0205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72f92a-ca92-4106-86ca-202c690e75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be08b74-e17d-4e4f-a361-5d4db22a3012}" ma:internalName="TaxCatchAll" ma:showField="CatchAllData" ma:web="e472f92a-ca92-4106-86ca-202c690e75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5C0BEF-D72B-4E96-BDD4-5C583B12DE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F9EDA5-EFC2-4489-88D4-3BB4DE3A40D9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A2E8020-6689-444D-91BC-6771C2FAE5E5}"/>
</file>

<file path=docProps/app.xml><?xml version="1.0" encoding="utf-8"?>
<Properties xmlns="http://schemas.openxmlformats.org/officeDocument/2006/extended-properties" xmlns:vt="http://schemas.openxmlformats.org/officeDocument/2006/docPropsVTypes">
  <Template>ORNL 16x9 template_160226 (1).potx</Template>
  <TotalTime>375</TotalTime>
  <Words>452</Words>
  <Application>Microsoft Office PowerPoint</Application>
  <PresentationFormat>Custom</PresentationFormat>
  <Paragraphs>93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Arial Black</vt:lpstr>
      <vt:lpstr>Avenir Next LT Pro</vt:lpstr>
      <vt:lpstr>AvenirNext LT Pro Bold</vt:lpstr>
      <vt:lpstr>AvenirNext LT Pro Regular</vt:lpstr>
      <vt:lpstr>Calibri</vt:lpstr>
      <vt:lpstr>Century Gothic</vt:lpstr>
      <vt:lpstr>Helvetica</vt:lpstr>
      <vt:lpstr>Helvetica Light</vt:lpstr>
      <vt:lpstr>Wingdings</vt:lpstr>
      <vt:lpstr>ORNL 16x9 template_160226 (1)</vt:lpstr>
      <vt:lpstr>1_ORNL 16x9 template_160226 (1)</vt:lpstr>
      <vt:lpstr>6_Office Theme</vt:lpstr>
      <vt:lpstr>2_ORNL 16x9 template_160226 (1)</vt:lpstr>
      <vt:lpstr>Bridging Supply and Science: How NIDC Connects Researchers to Critical Isotopes</vt:lpstr>
      <vt:lpstr>Presentation Objectives:</vt:lpstr>
      <vt:lpstr>NIDC Quick Facts</vt:lpstr>
      <vt:lpstr>NIDC Corporate Services</vt:lpstr>
      <vt:lpstr>DOE IRP / NIDC Relationship</vt:lpstr>
      <vt:lpstr>The NIDC coordinates production and distribution of isotopes across an expansive production network</vt:lpstr>
      <vt:lpstr>The DOE IRP offers one of the most comprehensive isotope product catalogs in the world</vt:lpstr>
      <vt:lpstr>Let’s Take Cerium-139…</vt:lpstr>
      <vt:lpstr>Take a Closer </vt:lpstr>
      <vt:lpstr>The NIDC also arranges various technical services to achieve customer’s desired chemical or physical form</vt:lpstr>
      <vt:lpstr>Can’t find what you are looking for?</vt:lpstr>
      <vt:lpstr>NIDC Website: www.isotopes.gov</vt:lpstr>
      <vt:lpstr>We assist our customers every step of the way through the order process</vt:lpstr>
      <vt:lpstr>We advertise new product availability within the DOE IRP network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Sikes, Karen</cp:lastModifiedBy>
  <cp:revision>11</cp:revision>
  <dcterms:created xsi:type="dcterms:W3CDTF">2016-02-24T18:13:03Z</dcterms:created>
  <dcterms:modified xsi:type="dcterms:W3CDTF">2026-08-25T15:47:11Z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0x010100BEDAA703D7B8D24BB1F7197EAD11B30A</vt:lpwstr>
  </property>
</Properties>
</file>