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5918" r:id="rId3"/>
    <p:sldId id="257" r:id="rId4"/>
    <p:sldId id="5922" r:id="rId5"/>
    <p:sldId id="2147482484" r:id="rId6"/>
    <p:sldId id="5905" r:id="rId7"/>
    <p:sldId id="2147482485" r:id="rId8"/>
    <p:sldId id="2147482487" r:id="rId9"/>
    <p:sldId id="2147482486" r:id="rId10"/>
    <p:sldId id="5923" r:id="rId11"/>
    <p:sldId id="5901" r:id="rId12"/>
    <p:sldId id="5913" r:id="rId13"/>
    <p:sldId id="5902" r:id="rId14"/>
    <p:sldId id="2147482489" r:id="rId15"/>
    <p:sldId id="2147482490" r:id="rId16"/>
    <p:sldId id="2147482488" r:id="rId17"/>
  </p:sldIdLst>
  <p:sldSz cx="12192000" cy="6858000"/>
  <p:notesSz cx="6858000" cy="9144000"/>
  <p:embeddedFontLst>
    <p:embeddedFont>
      <p:font typeface="Arial Black" panose="020B0A04020102020204" pitchFamily="34" charset="0"/>
      <p:regular r:id="rId19"/>
      <p:bold r:id="rId20"/>
    </p:embeddedFont>
    <p:embeddedFont>
      <p:font typeface="Avenir Next LT Pro" panose="020B0504020202020204" pitchFamily="34" charset="0"/>
      <p:regular r:id="rId21"/>
      <p:bold r:id="rId22"/>
      <p:italic r:id="rId23"/>
      <p:boldItalic r:id="rId24"/>
    </p:embeddedFont>
    <p:embeddedFont>
      <p:font typeface="Georgia" panose="02040502050405020303" pitchFamily="18" charset="0"/>
      <p:regular r:id="rId25"/>
      <p:bold r:id="rId26"/>
      <p:italic r:id="rId27"/>
      <p:boldItalic r:id="rId28"/>
    </p:embeddedFont>
    <p:embeddedFont>
      <p:font typeface="Roboto" panose="02000000000000000000" pitchFamily="2" charset="0"/>
      <p:regular r:id="rId29"/>
      <p:bold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i3Ak7hwOwAEE3dwgO0PHHDSaIuv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97AD"/>
    <a:srgbClr val="FBD1D8"/>
    <a:srgbClr val="5792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F118A7-7927-4998-9812-EF87CF8F570A}" v="9" dt="2026-08-24T21:33:53.265"/>
  </p1510:revLst>
</p1510:revInfo>
</file>

<file path=ppt/tableStyles.xml><?xml version="1.0" encoding="utf-8"?>
<a:tblStyleLst xmlns:a="http://schemas.openxmlformats.org/drawingml/2006/main" def="{14CA4F9F-8E56-4E42-A0B2-C9474D1D885A}">
  <a:tblStyle styleId="{14CA4F9F-8E56-4E42-A0B2-C9474D1D885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 styleId="{6A60C221-9E43-4D9D-9B5E-DA83B5F5F10B}" styleName="Table_1">
    <a:wholeTbl>
      <a:tcTxStyle b="off" i="off">
        <a:font>
          <a:latin typeface="Arial"/>
          <a:ea typeface="Arial"/>
          <a:cs typeface="Arial"/>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D32E4A3-60F4-44DF-8C4A-689EA2FE77E6}" styleName="Table_2">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1232" y="264"/>
      </p:cViewPr>
      <p:guideLst/>
    </p:cSldViewPr>
  </p:slid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tableStyles" Target="tableStyles.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rensen, Paul" userId="f497aef0-c43f-45f7-9d64-38611f25673d" providerId="ADAL" clId="{96E1C4AF-11B7-4D10-8AC6-FC9D3C1E602C}"/>
    <pc:docChg chg="undo custSel modSld">
      <pc:chgData name="Sorensen, Paul" userId="f497aef0-c43f-45f7-9d64-38611f25673d" providerId="ADAL" clId="{96E1C4AF-11B7-4D10-8AC6-FC9D3C1E602C}" dt="2026-08-24T22:05:44.125" v="793" actId="20577"/>
      <pc:docMkLst>
        <pc:docMk/>
      </pc:docMkLst>
      <pc:sldChg chg="addSp modSp mod">
        <pc:chgData name="Sorensen, Paul" userId="f497aef0-c43f-45f7-9d64-38611f25673d" providerId="ADAL" clId="{96E1C4AF-11B7-4D10-8AC6-FC9D3C1E602C}" dt="2026-08-24T21:33:56.076" v="749" actId="20577"/>
        <pc:sldMkLst>
          <pc:docMk/>
          <pc:sldMk cId="0" sldId="257"/>
        </pc:sldMkLst>
        <pc:spChg chg="add mod">
          <ac:chgData name="Sorensen, Paul" userId="f497aef0-c43f-45f7-9d64-38611f25673d" providerId="ADAL" clId="{96E1C4AF-11B7-4D10-8AC6-FC9D3C1E602C}" dt="2026-08-19T14:24:02.047" v="554" actId="1036"/>
          <ac:spMkLst>
            <pc:docMk/>
            <pc:sldMk cId="0" sldId="257"/>
            <ac:spMk id="5" creationId="{27A0DFB6-D506-5E26-CB9A-4F81A1C2B1D6}"/>
          </ac:spMkLst>
        </pc:spChg>
        <pc:spChg chg="add mod">
          <ac:chgData name="Sorensen, Paul" userId="f497aef0-c43f-45f7-9d64-38611f25673d" providerId="ADAL" clId="{96E1C4AF-11B7-4D10-8AC6-FC9D3C1E602C}" dt="2026-08-19T14:23:57.522" v="552" actId="1036"/>
          <ac:spMkLst>
            <pc:docMk/>
            <pc:sldMk cId="0" sldId="257"/>
            <ac:spMk id="6" creationId="{A4E0C469-2361-084E-4410-439BBA691483}"/>
          </ac:spMkLst>
        </pc:spChg>
        <pc:spChg chg="add mod">
          <ac:chgData name="Sorensen, Paul" userId="f497aef0-c43f-45f7-9d64-38611f25673d" providerId="ADAL" clId="{96E1C4AF-11B7-4D10-8AC6-FC9D3C1E602C}" dt="2026-08-19T14:23:52.544" v="550" actId="1036"/>
          <ac:spMkLst>
            <pc:docMk/>
            <pc:sldMk cId="0" sldId="257"/>
            <ac:spMk id="8" creationId="{CD7D7764-44C0-BD11-C8E6-7174EDB6604D}"/>
          </ac:spMkLst>
        </pc:spChg>
        <pc:spChg chg="mod">
          <ac:chgData name="Sorensen, Paul" userId="f497aef0-c43f-45f7-9d64-38611f25673d" providerId="ADAL" clId="{96E1C4AF-11B7-4D10-8AC6-FC9D3C1E602C}" dt="2026-08-24T21:33:56.076" v="749" actId="20577"/>
          <ac:spMkLst>
            <pc:docMk/>
            <pc:sldMk cId="0" sldId="257"/>
            <ac:spMk id="122" creationId="{00000000-0000-0000-0000-000000000000}"/>
          </ac:spMkLst>
        </pc:spChg>
        <pc:picChg chg="mod">
          <ac:chgData name="Sorensen, Paul" userId="f497aef0-c43f-45f7-9d64-38611f25673d" providerId="ADAL" clId="{96E1C4AF-11B7-4D10-8AC6-FC9D3C1E602C}" dt="2026-08-19T14:18:51.760" v="493" actId="1076"/>
          <ac:picMkLst>
            <pc:docMk/>
            <pc:sldMk cId="0" sldId="257"/>
            <ac:picMk id="3" creationId="{D9215737-04BA-A784-BC5F-A271A1750A94}"/>
          </ac:picMkLst>
        </pc:picChg>
      </pc:sldChg>
      <pc:sldChg chg="addSp modSp mod">
        <pc:chgData name="Sorensen, Paul" userId="f497aef0-c43f-45f7-9d64-38611f25673d" providerId="ADAL" clId="{96E1C4AF-11B7-4D10-8AC6-FC9D3C1E602C}" dt="2026-08-24T22:04:55.012" v="789" actId="2711"/>
        <pc:sldMkLst>
          <pc:docMk/>
          <pc:sldMk cId="3059983966" sldId="5901"/>
        </pc:sldMkLst>
        <pc:spChg chg="mod">
          <ac:chgData name="Sorensen, Paul" userId="f497aef0-c43f-45f7-9d64-38611f25673d" providerId="ADAL" clId="{96E1C4AF-11B7-4D10-8AC6-FC9D3C1E602C}" dt="2026-08-20T18:59:33.875" v="660"/>
          <ac:spMkLst>
            <pc:docMk/>
            <pc:sldMk cId="3059983966" sldId="5901"/>
            <ac:spMk id="4" creationId="{00000000-0000-0000-0000-000000000000}"/>
          </ac:spMkLst>
        </pc:spChg>
        <pc:spChg chg="mod">
          <ac:chgData name="Sorensen, Paul" userId="f497aef0-c43f-45f7-9d64-38611f25673d" providerId="ADAL" clId="{96E1C4AF-11B7-4D10-8AC6-FC9D3C1E602C}" dt="2026-08-24T22:04:55.012" v="789" actId="2711"/>
          <ac:spMkLst>
            <pc:docMk/>
            <pc:sldMk cId="3059983966" sldId="5901"/>
            <ac:spMk id="11" creationId="{E14D1DDF-CB7C-BFB4-D56D-0FCA26D16788}"/>
          </ac:spMkLst>
        </pc:spChg>
        <pc:cxnChg chg="add mod">
          <ac:chgData name="Sorensen, Paul" userId="f497aef0-c43f-45f7-9d64-38611f25673d" providerId="ADAL" clId="{96E1C4AF-11B7-4D10-8AC6-FC9D3C1E602C}" dt="2026-08-19T14:26:08.259" v="610" actId="14100"/>
          <ac:cxnSpMkLst>
            <pc:docMk/>
            <pc:sldMk cId="3059983966" sldId="5901"/>
            <ac:cxnSpMk id="3" creationId="{D8831589-C9E1-2D53-C5F4-EF51D141D1E7}"/>
          </ac:cxnSpMkLst>
        </pc:cxnChg>
        <pc:cxnChg chg="mod">
          <ac:chgData name="Sorensen, Paul" userId="f497aef0-c43f-45f7-9d64-38611f25673d" providerId="ADAL" clId="{96E1C4AF-11B7-4D10-8AC6-FC9D3C1E602C}" dt="2026-08-18T20:10:37.259" v="21" actId="1038"/>
          <ac:cxnSpMkLst>
            <pc:docMk/>
            <pc:sldMk cId="3059983966" sldId="5901"/>
            <ac:cxnSpMk id="5" creationId="{323E480F-B1C5-377E-CB9D-37ECB0ABF8FF}"/>
          </ac:cxnSpMkLst>
        </pc:cxnChg>
        <pc:cxnChg chg="mod">
          <ac:chgData name="Sorensen, Paul" userId="f497aef0-c43f-45f7-9d64-38611f25673d" providerId="ADAL" clId="{96E1C4AF-11B7-4D10-8AC6-FC9D3C1E602C}" dt="2026-08-19T14:26:29.566" v="611" actId="1035"/>
          <ac:cxnSpMkLst>
            <pc:docMk/>
            <pc:sldMk cId="3059983966" sldId="5901"/>
            <ac:cxnSpMk id="7" creationId="{CB98AB12-DBB1-7D1F-1E5B-D89F55F83690}"/>
          </ac:cxnSpMkLst>
        </pc:cxnChg>
      </pc:sldChg>
      <pc:sldChg chg="addSp modSp mod">
        <pc:chgData name="Sorensen, Paul" userId="f497aef0-c43f-45f7-9d64-38611f25673d" providerId="ADAL" clId="{96E1C4AF-11B7-4D10-8AC6-FC9D3C1E602C}" dt="2026-08-24T21:53:03.631" v="772" actId="20577"/>
        <pc:sldMkLst>
          <pc:docMk/>
          <pc:sldMk cId="3754208576" sldId="5905"/>
        </pc:sldMkLst>
        <pc:spChg chg="add mod">
          <ac:chgData name="Sorensen, Paul" userId="f497aef0-c43f-45f7-9d64-38611f25673d" providerId="ADAL" clId="{96E1C4AF-11B7-4D10-8AC6-FC9D3C1E602C}" dt="2026-08-19T13:55:21.896" v="132" actId="1076"/>
          <ac:spMkLst>
            <pc:docMk/>
            <pc:sldMk cId="3754208576" sldId="5905"/>
            <ac:spMk id="6" creationId="{44233E64-DFA3-3C4F-EE31-F0E3DFE77532}"/>
          </ac:spMkLst>
        </pc:spChg>
        <pc:spChg chg="add mod">
          <ac:chgData name="Sorensen, Paul" userId="f497aef0-c43f-45f7-9d64-38611f25673d" providerId="ADAL" clId="{96E1C4AF-11B7-4D10-8AC6-FC9D3C1E602C}" dt="2026-08-19T13:56:38.305" v="169" actId="1037"/>
          <ac:spMkLst>
            <pc:docMk/>
            <pc:sldMk cId="3754208576" sldId="5905"/>
            <ac:spMk id="9" creationId="{13E14A33-A102-3A16-92F2-8769707020C4}"/>
          </ac:spMkLst>
        </pc:spChg>
        <pc:spChg chg="mod">
          <ac:chgData name="Sorensen, Paul" userId="f497aef0-c43f-45f7-9d64-38611f25673d" providerId="ADAL" clId="{96E1C4AF-11B7-4D10-8AC6-FC9D3C1E602C}" dt="2026-08-24T21:53:03.631" v="772" actId="20577"/>
          <ac:spMkLst>
            <pc:docMk/>
            <pc:sldMk cId="3754208576" sldId="5905"/>
            <ac:spMk id="11" creationId="{4C2E21D8-5FCE-AC82-DAB0-75B1936D07AC}"/>
          </ac:spMkLst>
        </pc:spChg>
      </pc:sldChg>
      <pc:sldChg chg="addSp modSp mod">
        <pc:chgData name="Sorensen, Paul" userId="f497aef0-c43f-45f7-9d64-38611f25673d" providerId="ADAL" clId="{96E1C4AF-11B7-4D10-8AC6-FC9D3C1E602C}" dt="2026-08-24T22:05:24.239" v="791" actId="255"/>
        <pc:sldMkLst>
          <pc:docMk/>
          <pc:sldMk cId="3579265133" sldId="5913"/>
        </pc:sldMkLst>
        <pc:spChg chg="add mod">
          <ac:chgData name="Sorensen, Paul" userId="f497aef0-c43f-45f7-9d64-38611f25673d" providerId="ADAL" clId="{96E1C4AF-11B7-4D10-8AC6-FC9D3C1E602C}" dt="2026-08-19T14:10:46.249" v="407" actId="1076"/>
          <ac:spMkLst>
            <pc:docMk/>
            <pc:sldMk cId="3579265133" sldId="5913"/>
            <ac:spMk id="5" creationId="{95A22BF6-D693-F4F2-31DF-3EF528B4D121}"/>
          </ac:spMkLst>
        </pc:spChg>
        <pc:spChg chg="mod">
          <ac:chgData name="Sorensen, Paul" userId="f497aef0-c43f-45f7-9d64-38611f25673d" providerId="ADAL" clId="{96E1C4AF-11B7-4D10-8AC6-FC9D3C1E602C}" dt="2026-08-24T22:05:24.239" v="791" actId="255"/>
          <ac:spMkLst>
            <pc:docMk/>
            <pc:sldMk cId="3579265133" sldId="5913"/>
            <ac:spMk id="11" creationId="{6139753B-962D-E280-0C7B-63EFD0B3B8B5}"/>
          </ac:spMkLst>
        </pc:spChg>
        <pc:picChg chg="mod">
          <ac:chgData name="Sorensen, Paul" userId="f497aef0-c43f-45f7-9d64-38611f25673d" providerId="ADAL" clId="{96E1C4AF-11B7-4D10-8AC6-FC9D3C1E602C}" dt="2026-08-19T14:12:10.791" v="409" actId="1035"/>
          <ac:picMkLst>
            <pc:docMk/>
            <pc:sldMk cId="3579265133" sldId="5913"/>
            <ac:picMk id="17" creationId="{E4C7E9BF-1FDB-1946-C247-CE5508ED23E4}"/>
          </ac:picMkLst>
        </pc:picChg>
      </pc:sldChg>
      <pc:sldChg chg="modSp mod">
        <pc:chgData name="Sorensen, Paul" userId="f497aef0-c43f-45f7-9d64-38611f25673d" providerId="ADAL" clId="{96E1C4AF-11B7-4D10-8AC6-FC9D3C1E602C}" dt="2026-08-24T14:47:49.145" v="669" actId="20577"/>
        <pc:sldMkLst>
          <pc:docMk/>
          <pc:sldMk cId="3485258550" sldId="5918"/>
        </pc:sldMkLst>
        <pc:spChg chg="mod">
          <ac:chgData name="Sorensen, Paul" userId="f497aef0-c43f-45f7-9d64-38611f25673d" providerId="ADAL" clId="{96E1C4AF-11B7-4D10-8AC6-FC9D3C1E602C}" dt="2026-08-24T14:47:49.145" v="669" actId="20577"/>
          <ac:spMkLst>
            <pc:docMk/>
            <pc:sldMk cId="3485258550" sldId="5918"/>
            <ac:spMk id="5" creationId="{8E8479BB-3AE7-A16F-951F-DB583325ED1A}"/>
          </ac:spMkLst>
        </pc:spChg>
        <pc:spChg chg="mod">
          <ac:chgData name="Sorensen, Paul" userId="f497aef0-c43f-45f7-9d64-38611f25673d" providerId="ADAL" clId="{96E1C4AF-11B7-4D10-8AC6-FC9D3C1E602C}" dt="2026-08-19T14:17:58.583" v="492" actId="20577"/>
          <ac:spMkLst>
            <pc:docMk/>
            <pc:sldMk cId="3485258550" sldId="5918"/>
            <ac:spMk id="14" creationId="{BC102F0B-57BD-EAD5-ED36-4A8F5131F1E4}"/>
          </ac:spMkLst>
        </pc:spChg>
      </pc:sldChg>
      <pc:sldChg chg="modSp mod">
        <pc:chgData name="Sorensen, Paul" userId="f497aef0-c43f-45f7-9d64-38611f25673d" providerId="ADAL" clId="{96E1C4AF-11B7-4D10-8AC6-FC9D3C1E602C}" dt="2026-08-19T14:16:35.111" v="472" actId="20577"/>
        <pc:sldMkLst>
          <pc:docMk/>
          <pc:sldMk cId="39017633" sldId="5922"/>
        </pc:sldMkLst>
        <pc:spChg chg="mod">
          <ac:chgData name="Sorensen, Paul" userId="f497aef0-c43f-45f7-9d64-38611f25673d" providerId="ADAL" clId="{96E1C4AF-11B7-4D10-8AC6-FC9D3C1E602C}" dt="2026-08-19T14:16:35.111" v="472" actId="20577"/>
          <ac:spMkLst>
            <pc:docMk/>
            <pc:sldMk cId="39017633" sldId="5922"/>
            <ac:spMk id="122" creationId="{37A232EC-7D97-6A7A-8364-54D90AECF967}"/>
          </ac:spMkLst>
        </pc:spChg>
      </pc:sldChg>
      <pc:sldChg chg="modSp mod">
        <pc:chgData name="Sorensen, Paul" userId="f497aef0-c43f-45f7-9d64-38611f25673d" providerId="ADAL" clId="{96E1C4AF-11B7-4D10-8AC6-FC9D3C1E602C}" dt="2026-08-24T22:04:46.662" v="788" actId="2711"/>
        <pc:sldMkLst>
          <pc:docMk/>
          <pc:sldMk cId="1963510784" sldId="5923"/>
        </pc:sldMkLst>
        <pc:spChg chg="mod">
          <ac:chgData name="Sorensen, Paul" userId="f497aef0-c43f-45f7-9d64-38611f25673d" providerId="ADAL" clId="{96E1C4AF-11B7-4D10-8AC6-FC9D3C1E602C}" dt="2026-08-24T22:04:46.662" v="788" actId="2711"/>
          <ac:spMkLst>
            <pc:docMk/>
            <pc:sldMk cId="1963510784" sldId="5923"/>
            <ac:spMk id="11" creationId="{BD45D823-9353-2396-BBBC-E9EEA0A113F9}"/>
          </ac:spMkLst>
        </pc:spChg>
      </pc:sldChg>
      <pc:sldChg chg="addSp modSp mod">
        <pc:chgData name="Sorensen, Paul" userId="f497aef0-c43f-45f7-9d64-38611f25673d" providerId="ADAL" clId="{96E1C4AF-11B7-4D10-8AC6-FC9D3C1E602C}" dt="2026-08-19T14:24:34.842" v="557" actId="1076"/>
        <pc:sldMkLst>
          <pc:docMk/>
          <pc:sldMk cId="4285601608" sldId="2147482484"/>
        </pc:sldMkLst>
        <pc:spChg chg="add mod">
          <ac:chgData name="Sorensen, Paul" userId="f497aef0-c43f-45f7-9d64-38611f25673d" providerId="ADAL" clId="{96E1C4AF-11B7-4D10-8AC6-FC9D3C1E602C}" dt="2026-08-19T14:24:34.842" v="557" actId="1076"/>
          <ac:spMkLst>
            <pc:docMk/>
            <pc:sldMk cId="4285601608" sldId="2147482484"/>
            <ac:spMk id="2" creationId="{85BF544B-1438-D627-3D7B-C429B6CB25E7}"/>
          </ac:spMkLst>
        </pc:spChg>
        <pc:spChg chg="add mod">
          <ac:chgData name="Sorensen, Paul" userId="f497aef0-c43f-45f7-9d64-38611f25673d" providerId="ADAL" clId="{96E1C4AF-11B7-4D10-8AC6-FC9D3C1E602C}" dt="2026-08-19T14:24:29.165" v="556" actId="1076"/>
          <ac:spMkLst>
            <pc:docMk/>
            <pc:sldMk cId="4285601608" sldId="2147482484"/>
            <ac:spMk id="4" creationId="{2B64D2C3-5E14-B06E-830F-6C683EB9B54A}"/>
          </ac:spMkLst>
        </pc:spChg>
        <pc:spChg chg="add mod">
          <ac:chgData name="Sorensen, Paul" userId="f497aef0-c43f-45f7-9d64-38611f25673d" providerId="ADAL" clId="{96E1C4AF-11B7-4D10-8AC6-FC9D3C1E602C}" dt="2026-08-19T14:24:25.188" v="555" actId="1076"/>
          <ac:spMkLst>
            <pc:docMk/>
            <pc:sldMk cId="4285601608" sldId="2147482484"/>
            <ac:spMk id="5" creationId="{5EB93755-BD0E-0019-CC3E-A3884B51EA09}"/>
          </ac:spMkLst>
        </pc:spChg>
      </pc:sldChg>
      <pc:sldChg chg="modSp mod">
        <pc:chgData name="Sorensen, Paul" userId="f497aef0-c43f-45f7-9d64-38611f25673d" providerId="ADAL" clId="{96E1C4AF-11B7-4D10-8AC6-FC9D3C1E602C}" dt="2026-08-24T22:04:09.191" v="775" actId="255"/>
        <pc:sldMkLst>
          <pc:docMk/>
          <pc:sldMk cId="3738728480" sldId="2147482485"/>
        </pc:sldMkLst>
        <pc:spChg chg="mod">
          <ac:chgData name="Sorensen, Paul" userId="f497aef0-c43f-45f7-9d64-38611f25673d" providerId="ADAL" clId="{96E1C4AF-11B7-4D10-8AC6-FC9D3C1E602C}" dt="2026-08-24T15:02:47.214" v="746" actId="20577"/>
          <ac:spMkLst>
            <pc:docMk/>
            <pc:sldMk cId="3738728480" sldId="2147482485"/>
            <ac:spMk id="9" creationId="{141C2647-675A-3C4F-2FCB-EF0AC5EA8778}"/>
          </ac:spMkLst>
        </pc:spChg>
        <pc:spChg chg="mod">
          <ac:chgData name="Sorensen, Paul" userId="f497aef0-c43f-45f7-9d64-38611f25673d" providerId="ADAL" clId="{96E1C4AF-11B7-4D10-8AC6-FC9D3C1E602C}" dt="2026-08-24T22:04:09.191" v="775" actId="255"/>
          <ac:spMkLst>
            <pc:docMk/>
            <pc:sldMk cId="3738728480" sldId="2147482485"/>
            <ac:spMk id="10" creationId="{A5739C4E-557D-04E4-7B51-F9CD5C92B4AE}"/>
          </ac:spMkLst>
        </pc:spChg>
      </pc:sldChg>
      <pc:sldChg chg="addSp modSp mod">
        <pc:chgData name="Sorensen, Paul" userId="f497aef0-c43f-45f7-9d64-38611f25673d" providerId="ADAL" clId="{96E1C4AF-11B7-4D10-8AC6-FC9D3C1E602C}" dt="2026-08-24T22:04:31.670" v="787" actId="1036"/>
        <pc:sldMkLst>
          <pc:docMk/>
          <pc:sldMk cId="821054966" sldId="2147482486"/>
        </pc:sldMkLst>
        <pc:spChg chg="add mod">
          <ac:chgData name="Sorensen, Paul" userId="f497aef0-c43f-45f7-9d64-38611f25673d" providerId="ADAL" clId="{96E1C4AF-11B7-4D10-8AC6-FC9D3C1E602C}" dt="2026-08-19T14:03:08.220" v="306" actId="1036"/>
          <ac:spMkLst>
            <pc:docMk/>
            <pc:sldMk cId="821054966" sldId="2147482486"/>
            <ac:spMk id="3" creationId="{C499B72C-A661-9681-2514-56D96E5339F7}"/>
          </ac:spMkLst>
        </pc:spChg>
        <pc:spChg chg="add mod">
          <ac:chgData name="Sorensen, Paul" userId="f497aef0-c43f-45f7-9d64-38611f25673d" providerId="ADAL" clId="{96E1C4AF-11B7-4D10-8AC6-FC9D3C1E602C}" dt="2026-08-19T14:09:09.782" v="401" actId="20577"/>
          <ac:spMkLst>
            <pc:docMk/>
            <pc:sldMk cId="821054966" sldId="2147482486"/>
            <ac:spMk id="10" creationId="{B272AD31-3E2F-FFC0-31CD-AE9928F54826}"/>
          </ac:spMkLst>
        </pc:spChg>
        <pc:spChg chg="mod">
          <ac:chgData name="Sorensen, Paul" userId="f497aef0-c43f-45f7-9d64-38611f25673d" providerId="ADAL" clId="{96E1C4AF-11B7-4D10-8AC6-FC9D3C1E602C}" dt="2026-08-24T22:03:50.877" v="773" actId="2711"/>
          <ac:spMkLst>
            <pc:docMk/>
            <pc:sldMk cId="821054966" sldId="2147482486"/>
            <ac:spMk id="11" creationId="{97974AF3-9F4E-4275-9DF7-4358AABC067F}"/>
          </ac:spMkLst>
        </pc:spChg>
        <pc:picChg chg="mod">
          <ac:chgData name="Sorensen, Paul" userId="f497aef0-c43f-45f7-9d64-38611f25673d" providerId="ADAL" clId="{96E1C4AF-11B7-4D10-8AC6-FC9D3C1E602C}" dt="2026-08-24T22:04:31.670" v="787" actId="1036"/>
          <ac:picMkLst>
            <pc:docMk/>
            <pc:sldMk cId="821054966" sldId="2147482486"/>
            <ac:picMk id="6" creationId="{05DF6977-C665-D691-98CB-C5C452FBF31B}"/>
          </ac:picMkLst>
        </pc:picChg>
      </pc:sldChg>
      <pc:sldChg chg="modSp mod">
        <pc:chgData name="Sorensen, Paul" userId="f497aef0-c43f-45f7-9d64-38611f25673d" providerId="ADAL" clId="{96E1C4AF-11B7-4D10-8AC6-FC9D3C1E602C}" dt="2026-08-19T14:00:41.805" v="215" actId="1035"/>
        <pc:sldMkLst>
          <pc:docMk/>
          <pc:sldMk cId="1065194827" sldId="2147482487"/>
        </pc:sldMkLst>
        <pc:graphicFrameChg chg="mod modGraphic">
          <ac:chgData name="Sorensen, Paul" userId="f497aef0-c43f-45f7-9d64-38611f25673d" providerId="ADAL" clId="{96E1C4AF-11B7-4D10-8AC6-FC9D3C1E602C}" dt="2026-08-19T14:00:41.805" v="215" actId="1035"/>
          <ac:graphicFrameMkLst>
            <pc:docMk/>
            <pc:sldMk cId="1065194827" sldId="2147482487"/>
            <ac:graphicFrameMk id="5" creationId="{40438AB9-0A11-42E3-D31C-BB755C88A3D6}"/>
          </ac:graphicFrameMkLst>
        </pc:graphicFrameChg>
      </pc:sldChg>
      <pc:sldChg chg="modSp mod">
        <pc:chgData name="Sorensen, Paul" userId="f497aef0-c43f-45f7-9d64-38611f25673d" providerId="ADAL" clId="{96E1C4AF-11B7-4D10-8AC6-FC9D3C1E602C}" dt="2026-08-24T22:05:44.125" v="793" actId="20577"/>
        <pc:sldMkLst>
          <pc:docMk/>
          <pc:sldMk cId="2412289675" sldId="2147482490"/>
        </pc:sldMkLst>
        <pc:spChg chg="mod">
          <ac:chgData name="Sorensen, Paul" userId="f497aef0-c43f-45f7-9d64-38611f25673d" providerId="ADAL" clId="{96E1C4AF-11B7-4D10-8AC6-FC9D3C1E602C}" dt="2026-08-24T22:05:44.125" v="793" actId="20577"/>
          <ac:spMkLst>
            <pc:docMk/>
            <pc:sldMk cId="2412289675" sldId="2147482490"/>
            <ac:spMk id="4" creationId="{2C74EBCF-CC3B-71CC-E9BD-ABB5F9170DA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
        <p:nvSpPr>
          <p:cNvPr id="108" name="Google Shape;1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9" name="Google Shape;1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5C4AA-4EF1-4F62-3FD5-39D607C3D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ABEDA-E329-7A1F-B44A-F99DEBFD28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3B7AB-39D6-9114-0AC9-52435716F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F28DE0-1161-37BD-EBE2-95BDBA6039F6}"/>
              </a:ext>
            </a:extLst>
          </p:cNvPr>
          <p:cNvSpPr>
            <a:spLocks noGrp="1"/>
          </p:cNvSpPr>
          <p:nvPr>
            <p:ph type="sldNum" sz="quarter" idx="5"/>
          </p:nvPr>
        </p:nvSpPr>
        <p:spPr/>
        <p:txBody>
          <a:bodyPr/>
          <a:lstStyle/>
          <a:p>
            <a:fld id="{1BB79768-6CD1-4274-8D6F-55F7E56E6718}" type="slidenum">
              <a:rPr lang="en-US" smtClean="0"/>
              <a:t>10</a:t>
            </a:fld>
            <a:endParaRPr lang="en-US"/>
          </a:p>
        </p:txBody>
      </p:sp>
    </p:spTree>
    <p:extLst>
      <p:ext uri="{BB962C8B-B14F-4D97-AF65-F5344CB8AC3E}">
        <p14:creationId xmlns:p14="http://schemas.microsoft.com/office/powerpoint/2010/main" val="2178349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B79768-6CD1-4274-8D6F-55F7E56E6718}" type="slidenum">
              <a:rPr lang="en-US" smtClean="0"/>
              <a:t>11</a:t>
            </a:fld>
            <a:endParaRPr lang="en-US"/>
          </a:p>
        </p:txBody>
      </p:sp>
    </p:spTree>
    <p:extLst>
      <p:ext uri="{BB962C8B-B14F-4D97-AF65-F5344CB8AC3E}">
        <p14:creationId xmlns:p14="http://schemas.microsoft.com/office/powerpoint/2010/main" val="4176321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EA591-B2C5-512A-2114-3219D3E3C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5585D-DBC1-AA25-FC0D-446555EC8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B3C012-F16A-AC23-C772-D006D3317B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285257-D823-5751-0174-D9D014C49200}"/>
              </a:ext>
            </a:extLst>
          </p:cNvPr>
          <p:cNvSpPr>
            <a:spLocks noGrp="1"/>
          </p:cNvSpPr>
          <p:nvPr>
            <p:ph type="sldNum" sz="quarter" idx="5"/>
          </p:nvPr>
        </p:nvSpPr>
        <p:spPr/>
        <p:txBody>
          <a:bodyPr/>
          <a:lstStyle/>
          <a:p>
            <a:fld id="{1BB79768-6CD1-4274-8D6F-55F7E56E6718}" type="slidenum">
              <a:rPr lang="en-US" smtClean="0"/>
              <a:t>12</a:t>
            </a:fld>
            <a:endParaRPr lang="en-US"/>
          </a:p>
        </p:txBody>
      </p:sp>
    </p:spTree>
    <p:extLst>
      <p:ext uri="{BB962C8B-B14F-4D97-AF65-F5344CB8AC3E}">
        <p14:creationId xmlns:p14="http://schemas.microsoft.com/office/powerpoint/2010/main" val="855293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76CF0CD1-E0B7-30E9-B039-2D81D23F1AFA}"/>
            </a:ext>
          </a:extLst>
        </p:cNvPr>
        <p:cNvGrpSpPr/>
        <p:nvPr/>
      </p:nvGrpSpPr>
      <p:grpSpPr>
        <a:xfrm>
          <a:off x="0" y="0"/>
          <a:ext cx="0" cy="0"/>
          <a:chOff x="0" y="0"/>
          <a:chExt cx="0" cy="0"/>
        </a:xfrm>
      </p:grpSpPr>
      <p:sp>
        <p:nvSpPr>
          <p:cNvPr id="151" name="Google Shape;151;p4:notes">
            <a:extLst>
              <a:ext uri="{FF2B5EF4-FFF2-40B4-BE49-F238E27FC236}">
                <a16:creationId xmlns:a16="http://schemas.microsoft.com/office/drawing/2014/main" id="{2C0801A1-1A2C-D28B-9F8B-C2342F5D43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a:extLst>
              <a:ext uri="{FF2B5EF4-FFF2-40B4-BE49-F238E27FC236}">
                <a16:creationId xmlns:a16="http://schemas.microsoft.com/office/drawing/2014/main" id="{116256A1-5135-E7CF-4848-0862F4FE6A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a:extLst>
              <a:ext uri="{FF2B5EF4-FFF2-40B4-BE49-F238E27FC236}">
                <a16:creationId xmlns:a16="http://schemas.microsoft.com/office/drawing/2014/main" id="{518008C7-7800-C11D-82DF-FD0C3B4B324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938884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A22FB208-CBC2-CA7E-0059-875AFC512F1E}"/>
            </a:ext>
          </a:extLst>
        </p:cNvPr>
        <p:cNvGrpSpPr/>
        <p:nvPr/>
      </p:nvGrpSpPr>
      <p:grpSpPr>
        <a:xfrm>
          <a:off x="0" y="0"/>
          <a:ext cx="0" cy="0"/>
          <a:chOff x="0" y="0"/>
          <a:chExt cx="0" cy="0"/>
        </a:xfrm>
      </p:grpSpPr>
      <p:sp>
        <p:nvSpPr>
          <p:cNvPr id="151" name="Google Shape;151;p4:notes">
            <a:extLst>
              <a:ext uri="{FF2B5EF4-FFF2-40B4-BE49-F238E27FC236}">
                <a16:creationId xmlns:a16="http://schemas.microsoft.com/office/drawing/2014/main" id="{D8379A03-0FC2-7019-6337-E607E5D286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a:extLst>
              <a:ext uri="{FF2B5EF4-FFF2-40B4-BE49-F238E27FC236}">
                <a16:creationId xmlns:a16="http://schemas.microsoft.com/office/drawing/2014/main" id="{BE55D034-4CCD-B942-9DDD-2393E0B16CB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a:extLst>
              <a:ext uri="{FF2B5EF4-FFF2-40B4-BE49-F238E27FC236}">
                <a16:creationId xmlns:a16="http://schemas.microsoft.com/office/drawing/2014/main" id="{44BDDC74-41BE-3BDD-BEF5-95AEFA7275F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690328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F44507D4-3147-186B-119A-1D55DC5200C3}"/>
            </a:ext>
          </a:extLst>
        </p:cNvPr>
        <p:cNvGrpSpPr/>
        <p:nvPr/>
      </p:nvGrpSpPr>
      <p:grpSpPr>
        <a:xfrm>
          <a:off x="0" y="0"/>
          <a:ext cx="0" cy="0"/>
          <a:chOff x="0" y="0"/>
          <a:chExt cx="0" cy="0"/>
        </a:xfrm>
      </p:grpSpPr>
      <p:sp>
        <p:nvSpPr>
          <p:cNvPr id="151" name="Google Shape;151;p4:notes">
            <a:extLst>
              <a:ext uri="{FF2B5EF4-FFF2-40B4-BE49-F238E27FC236}">
                <a16:creationId xmlns:a16="http://schemas.microsoft.com/office/drawing/2014/main" id="{8FC8142E-2BFB-EA92-A164-B007BB12494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a:extLst>
              <a:ext uri="{FF2B5EF4-FFF2-40B4-BE49-F238E27FC236}">
                <a16:creationId xmlns:a16="http://schemas.microsoft.com/office/drawing/2014/main" id="{45DD94B5-85EC-FF3D-DD36-303EF909294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a:extLst>
              <a:ext uri="{FF2B5EF4-FFF2-40B4-BE49-F238E27FC236}">
                <a16:creationId xmlns:a16="http://schemas.microsoft.com/office/drawing/2014/main" id="{0DD04E9E-E77A-E6EE-A1F1-7BFE7D04588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3506728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D91842BF-740B-9632-DFA5-9B77ACD879EE}"/>
            </a:ext>
          </a:extLst>
        </p:cNvPr>
        <p:cNvGrpSpPr/>
        <p:nvPr/>
      </p:nvGrpSpPr>
      <p:grpSpPr>
        <a:xfrm>
          <a:off x="0" y="0"/>
          <a:ext cx="0" cy="0"/>
          <a:chOff x="0" y="0"/>
          <a:chExt cx="0" cy="0"/>
        </a:xfrm>
      </p:grpSpPr>
      <p:sp>
        <p:nvSpPr>
          <p:cNvPr id="151" name="Google Shape;151;p4:notes">
            <a:extLst>
              <a:ext uri="{FF2B5EF4-FFF2-40B4-BE49-F238E27FC236}">
                <a16:creationId xmlns:a16="http://schemas.microsoft.com/office/drawing/2014/main" id="{9089D6BD-7A85-6D81-B0FA-E6F86B085F6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a:extLst>
              <a:ext uri="{FF2B5EF4-FFF2-40B4-BE49-F238E27FC236}">
                <a16:creationId xmlns:a16="http://schemas.microsoft.com/office/drawing/2014/main" id="{52B538F7-D2FC-8207-CAB2-979D69AE76B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a:extLst>
              <a:ext uri="{FF2B5EF4-FFF2-40B4-BE49-F238E27FC236}">
                <a16:creationId xmlns:a16="http://schemas.microsoft.com/office/drawing/2014/main" id="{4F6E9C71-ACC4-67AB-9E16-3143F613298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3552057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B79768-6CD1-4274-8D6F-55F7E56E6718}" type="slidenum">
              <a:rPr lang="en-US" smtClean="0"/>
              <a:t>2</a:t>
            </a:fld>
            <a:endParaRPr lang="en-US"/>
          </a:p>
        </p:txBody>
      </p:sp>
    </p:spTree>
    <p:extLst>
      <p:ext uri="{BB962C8B-B14F-4D97-AF65-F5344CB8AC3E}">
        <p14:creationId xmlns:p14="http://schemas.microsoft.com/office/powerpoint/2010/main" val="186727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3F59646C-35F2-31F1-68E2-B20DAA3EAB3E}"/>
            </a:ext>
          </a:extLst>
        </p:cNvPr>
        <p:cNvGrpSpPr/>
        <p:nvPr/>
      </p:nvGrpSpPr>
      <p:grpSpPr>
        <a:xfrm>
          <a:off x="0" y="0"/>
          <a:ext cx="0" cy="0"/>
          <a:chOff x="0" y="0"/>
          <a:chExt cx="0" cy="0"/>
        </a:xfrm>
      </p:grpSpPr>
      <p:sp>
        <p:nvSpPr>
          <p:cNvPr id="116" name="Google Shape;116;p2:notes">
            <a:extLst>
              <a:ext uri="{FF2B5EF4-FFF2-40B4-BE49-F238E27FC236}">
                <a16:creationId xmlns:a16="http://schemas.microsoft.com/office/drawing/2014/main" id="{66FD640E-ACD9-3502-043A-931B8ABB0E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2:notes">
            <a:extLst>
              <a:ext uri="{FF2B5EF4-FFF2-40B4-BE49-F238E27FC236}">
                <a16:creationId xmlns:a16="http://schemas.microsoft.com/office/drawing/2014/main" id="{62549D5B-4888-BB73-B2BA-23582C5E97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2:notes">
            <a:extLst>
              <a:ext uri="{FF2B5EF4-FFF2-40B4-BE49-F238E27FC236}">
                <a16:creationId xmlns:a16="http://schemas.microsoft.com/office/drawing/2014/main" id="{93D7014A-5A19-ACA9-F79C-9C9EF264D86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677694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ECE8C3B6-3C58-A778-0E66-6A31FB160667}"/>
            </a:ext>
          </a:extLst>
        </p:cNvPr>
        <p:cNvGrpSpPr/>
        <p:nvPr/>
      </p:nvGrpSpPr>
      <p:grpSpPr>
        <a:xfrm>
          <a:off x="0" y="0"/>
          <a:ext cx="0" cy="0"/>
          <a:chOff x="0" y="0"/>
          <a:chExt cx="0" cy="0"/>
        </a:xfrm>
      </p:grpSpPr>
      <p:sp>
        <p:nvSpPr>
          <p:cNvPr id="116" name="Google Shape;116;p2:notes">
            <a:extLst>
              <a:ext uri="{FF2B5EF4-FFF2-40B4-BE49-F238E27FC236}">
                <a16:creationId xmlns:a16="http://schemas.microsoft.com/office/drawing/2014/main" id="{6FEEFD67-058E-E554-486D-E08863C164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2:notes">
            <a:extLst>
              <a:ext uri="{FF2B5EF4-FFF2-40B4-BE49-F238E27FC236}">
                <a16:creationId xmlns:a16="http://schemas.microsoft.com/office/drawing/2014/main" id="{9A1EEB12-B5AE-0ADA-D22F-C3F29915A0C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2:notes">
            <a:extLst>
              <a:ext uri="{FF2B5EF4-FFF2-40B4-BE49-F238E27FC236}">
                <a16:creationId xmlns:a16="http://schemas.microsoft.com/office/drawing/2014/main" id="{A16BEC33-B50C-FE0E-87F5-15369148625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539282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ACBA3-5B59-B846-14ED-3D6E4B3C46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45518-D03E-957C-1835-98D4B5B1C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1C0C3-222E-C753-6538-CDF75CA8E6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5F704D-D6AE-847D-57AB-9F894C48E4B8}"/>
              </a:ext>
            </a:extLst>
          </p:cNvPr>
          <p:cNvSpPr>
            <a:spLocks noGrp="1"/>
          </p:cNvSpPr>
          <p:nvPr>
            <p:ph type="sldNum" sz="quarter" idx="5"/>
          </p:nvPr>
        </p:nvSpPr>
        <p:spPr/>
        <p:txBody>
          <a:bodyPr/>
          <a:lstStyle/>
          <a:p>
            <a:fld id="{1BB79768-6CD1-4274-8D6F-55F7E56E6718}" type="slidenum">
              <a:rPr lang="en-US" smtClean="0"/>
              <a:t>6</a:t>
            </a:fld>
            <a:endParaRPr lang="en-US"/>
          </a:p>
        </p:txBody>
      </p:sp>
    </p:spTree>
    <p:extLst>
      <p:ext uri="{BB962C8B-B14F-4D97-AF65-F5344CB8AC3E}">
        <p14:creationId xmlns:p14="http://schemas.microsoft.com/office/powerpoint/2010/main" val="719626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1F9C5-3891-F073-0D66-0EB1BF83D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554F9A-7E8A-DAF1-6F4B-6199AD403D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201ED-290E-B9F8-E195-72633360BE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A8349E-306F-B900-38B3-64808049738C}"/>
              </a:ext>
            </a:extLst>
          </p:cNvPr>
          <p:cNvSpPr>
            <a:spLocks noGrp="1"/>
          </p:cNvSpPr>
          <p:nvPr>
            <p:ph type="sldNum" sz="quarter" idx="5"/>
          </p:nvPr>
        </p:nvSpPr>
        <p:spPr/>
        <p:txBody>
          <a:bodyPr/>
          <a:lstStyle/>
          <a:p>
            <a:fld id="{1BB79768-6CD1-4274-8D6F-55F7E56E6718}" type="slidenum">
              <a:rPr lang="en-US" smtClean="0"/>
              <a:t>7</a:t>
            </a:fld>
            <a:endParaRPr lang="en-US"/>
          </a:p>
        </p:txBody>
      </p:sp>
    </p:spTree>
    <p:extLst>
      <p:ext uri="{BB962C8B-B14F-4D97-AF65-F5344CB8AC3E}">
        <p14:creationId xmlns:p14="http://schemas.microsoft.com/office/powerpoint/2010/main" val="2029704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4CD94066-3FD9-4314-4A28-89BE1B4946FE}"/>
            </a:ext>
          </a:extLst>
        </p:cNvPr>
        <p:cNvGrpSpPr/>
        <p:nvPr/>
      </p:nvGrpSpPr>
      <p:grpSpPr>
        <a:xfrm>
          <a:off x="0" y="0"/>
          <a:ext cx="0" cy="0"/>
          <a:chOff x="0" y="0"/>
          <a:chExt cx="0" cy="0"/>
        </a:xfrm>
      </p:grpSpPr>
      <p:sp>
        <p:nvSpPr>
          <p:cNvPr id="151" name="Google Shape;151;p4:notes">
            <a:extLst>
              <a:ext uri="{FF2B5EF4-FFF2-40B4-BE49-F238E27FC236}">
                <a16:creationId xmlns:a16="http://schemas.microsoft.com/office/drawing/2014/main" id="{3AE32630-0352-5100-9B20-50EB3CD92E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a:extLst>
              <a:ext uri="{FF2B5EF4-FFF2-40B4-BE49-F238E27FC236}">
                <a16:creationId xmlns:a16="http://schemas.microsoft.com/office/drawing/2014/main" id="{2A5B48A5-6BB5-ABF9-6D3F-BDC769953A3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a:extLst>
              <a:ext uri="{FF2B5EF4-FFF2-40B4-BE49-F238E27FC236}">
                <a16:creationId xmlns:a16="http://schemas.microsoft.com/office/drawing/2014/main" id="{3E4BC51E-6FFE-12F6-1ECD-A6C41BAED7B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4264708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F3EA6-54B6-840A-A2A2-F5BCD495F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B13658-3C23-8006-56BF-18C1D6A1D9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604EED-6FAB-75F4-E025-C2D9C3105A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DDDB20-30BE-0D4A-D107-EB3324D190AB}"/>
              </a:ext>
            </a:extLst>
          </p:cNvPr>
          <p:cNvSpPr>
            <a:spLocks noGrp="1"/>
          </p:cNvSpPr>
          <p:nvPr>
            <p:ph type="sldNum" sz="quarter" idx="5"/>
          </p:nvPr>
        </p:nvSpPr>
        <p:spPr/>
        <p:txBody>
          <a:bodyPr/>
          <a:lstStyle/>
          <a:p>
            <a:fld id="{1BB79768-6CD1-4274-8D6F-55F7E56E6718}" type="slidenum">
              <a:rPr lang="en-US" smtClean="0"/>
              <a:t>9</a:t>
            </a:fld>
            <a:endParaRPr lang="en-US"/>
          </a:p>
        </p:txBody>
      </p:sp>
    </p:spTree>
    <p:extLst>
      <p:ext uri="{BB962C8B-B14F-4D97-AF65-F5344CB8AC3E}">
        <p14:creationId xmlns:p14="http://schemas.microsoft.com/office/powerpoint/2010/main" val="2894312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2"/>
            </a:gs>
            <a:gs pos="100000">
              <a:schemeClr val="accent1"/>
            </a:gs>
          </a:gsLst>
          <a:lin ang="2700000" scaled="0"/>
        </a:gradFill>
        <a:effectLst/>
      </p:bgPr>
    </p:bg>
    <p:spTree>
      <p:nvGrpSpPr>
        <p:cNvPr id="1" name="Shape 15"/>
        <p:cNvGrpSpPr/>
        <p:nvPr/>
      </p:nvGrpSpPr>
      <p:grpSpPr>
        <a:xfrm>
          <a:off x="0" y="0"/>
          <a:ext cx="0" cy="0"/>
          <a:chOff x="0" y="0"/>
          <a:chExt cx="0" cy="0"/>
        </a:xfrm>
      </p:grpSpPr>
      <p:sp>
        <p:nvSpPr>
          <p:cNvPr id="16" name="Google Shape;16;p17"/>
          <p:cNvSpPr/>
          <p:nvPr/>
        </p:nvSpPr>
        <p:spPr>
          <a:xfrm>
            <a:off x="0" y="174171"/>
            <a:ext cx="5552896" cy="6683828"/>
          </a:xfrm>
          <a:custGeom>
            <a:avLst/>
            <a:gdLst/>
            <a:ahLst/>
            <a:cxnLst/>
            <a:rect l="l" t="t" r="r" b="b"/>
            <a:pathLst>
              <a:path w="5552896" h="6683828" extrusionOk="0">
                <a:moveTo>
                  <a:pt x="1145996" y="0"/>
                </a:moveTo>
                <a:cubicBezTo>
                  <a:pt x="3579860" y="0"/>
                  <a:pt x="5552896" y="1973036"/>
                  <a:pt x="5552896" y="4406900"/>
                </a:cubicBezTo>
                <a:cubicBezTo>
                  <a:pt x="5552896" y="5167483"/>
                  <a:pt x="5360217" y="5883063"/>
                  <a:pt x="5021007" y="6507491"/>
                </a:cubicBezTo>
                <a:lnTo>
                  <a:pt x="4919615" y="6683828"/>
                </a:lnTo>
                <a:lnTo>
                  <a:pt x="0" y="6683828"/>
                </a:lnTo>
                <a:lnTo>
                  <a:pt x="0" y="151418"/>
                </a:lnTo>
                <a:lnTo>
                  <a:pt x="44643" y="138741"/>
                </a:lnTo>
                <a:cubicBezTo>
                  <a:pt x="396664" y="48170"/>
                  <a:pt x="765705" y="0"/>
                  <a:pt x="1145996" y="0"/>
                </a:cubicBezTo>
                <a:close/>
              </a:path>
            </a:pathLst>
          </a:custGeom>
          <a:blipFill rotWithShape="1">
            <a:blip r:embed="rId2">
              <a:alphaModFix amt="28000"/>
            </a:blip>
            <a:stretch>
              <a:fillRect l="-58997" b="-31999"/>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lt1"/>
              </a:buClr>
              <a:buSzPts val="5400"/>
              <a:buFont typeface="Arial Black"/>
              <a:buNone/>
              <a:defRPr sz="540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Clr>
                <a:schemeClr val="lt1"/>
              </a:buClr>
              <a:buSzPts val="2400"/>
              <a:buNone/>
              <a:defRPr sz="2400">
                <a:solidFill>
                  <a:schemeClr val="lt1"/>
                </a:solidFill>
                <a:latin typeface="Arial Black"/>
                <a:ea typeface="Arial Black"/>
                <a:cs typeface="Arial Black"/>
                <a:sym typeface="Arial Black"/>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 name="Google Shape;22;p17"/>
          <p:cNvPicPr preferRelativeResize="0"/>
          <p:nvPr/>
        </p:nvPicPr>
        <p:blipFill rotWithShape="1">
          <a:blip r:embed="rId3">
            <a:alphaModFix/>
          </a:blip>
          <a:srcRect/>
          <a:stretch/>
        </p:blipFill>
        <p:spPr>
          <a:xfrm>
            <a:off x="7478381" y="5205045"/>
            <a:ext cx="3581400" cy="165295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Custom Layout">
  <p:cSld name="2_Custom Layout">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18"/>
          <p:cNvSpPr/>
          <p:nvPr/>
        </p:nvSpPr>
        <p:spPr>
          <a:xfrm>
            <a:off x="533399" y="365125"/>
            <a:ext cx="11125199" cy="6006645"/>
          </a:xfrm>
          <a:prstGeom prst="rect">
            <a:avLst/>
          </a:prstGeom>
          <a:solidFill>
            <a:schemeClr val="lt1"/>
          </a:solidFill>
          <a:ln>
            <a:noFill/>
          </a:ln>
          <a:effectLst>
            <a:outerShdw blurRad="3937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 name="Google Shape;25;p18"/>
          <p:cNvSpPr txBox="1">
            <a:spLocks noGrp="1"/>
          </p:cNvSpPr>
          <p:nvPr>
            <p:ph type="title"/>
          </p:nvPr>
        </p:nvSpPr>
        <p:spPr>
          <a:xfrm>
            <a:off x="533399" y="365125"/>
            <a:ext cx="1112519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Arial Black"/>
              <a:buNone/>
              <a:defRPr sz="3200">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8"/>
          <p:cNvSpPr txBox="1">
            <a:spLocks noGrp="1"/>
          </p:cNvSpPr>
          <p:nvPr>
            <p:ph type="body" idx="1"/>
          </p:nvPr>
        </p:nvSpPr>
        <p:spPr>
          <a:xfrm>
            <a:off x="533400" y="1690687"/>
            <a:ext cx="11125200" cy="46810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18"/>
          <p:cNvPicPr preferRelativeResize="0"/>
          <p:nvPr/>
        </p:nvPicPr>
        <p:blipFill rotWithShape="1">
          <a:blip r:embed="rId3">
            <a:alphaModFix/>
          </a:blip>
          <a:srcRect/>
          <a:stretch/>
        </p:blipFill>
        <p:spPr>
          <a:xfrm>
            <a:off x="9725025" y="6001949"/>
            <a:ext cx="1933575" cy="35598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31"/>
        <p:cNvGrpSpPr/>
        <p:nvPr/>
      </p:nvGrpSpPr>
      <p:grpSpPr>
        <a:xfrm>
          <a:off x="0" y="0"/>
          <a:ext cx="0" cy="0"/>
          <a:chOff x="0" y="0"/>
          <a:chExt cx="0" cy="0"/>
        </a:xfrm>
      </p:grpSpPr>
      <p:pic>
        <p:nvPicPr>
          <p:cNvPr id="32" name="Google Shape;32;p2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3" name="Google Shape;33;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400"/>
              <a:buFont typeface="Arial Black"/>
              <a:buNone/>
              <a:defRPr sz="540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latin typeface="Arial Black"/>
                <a:ea typeface="Arial Black"/>
                <a:cs typeface="Arial Black"/>
                <a:sym typeface="Arial Black"/>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5" name="Google Shape;3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 name="Google Shape;38;p22"/>
          <p:cNvSpPr/>
          <p:nvPr/>
        </p:nvSpPr>
        <p:spPr>
          <a:xfrm>
            <a:off x="0" y="4588784"/>
            <a:ext cx="12192000" cy="965199"/>
          </a:xfrm>
          <a:prstGeom prst="rect">
            <a:avLst/>
          </a:prstGeom>
          <a:solidFill>
            <a:schemeClr val="lt1"/>
          </a:solidFill>
          <a:ln>
            <a:noFill/>
          </a:ln>
          <a:effectLst>
            <a:outerShdw blurRad="3937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9" name="Google Shape;39;p22"/>
          <p:cNvPicPr preferRelativeResize="0"/>
          <p:nvPr/>
        </p:nvPicPr>
        <p:blipFill rotWithShape="1">
          <a:blip r:embed="rId3">
            <a:alphaModFix/>
          </a:blip>
          <a:srcRect/>
          <a:stretch/>
        </p:blipFill>
        <p:spPr>
          <a:xfrm>
            <a:off x="1383221" y="4588784"/>
            <a:ext cx="5242549" cy="9651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0"/>
        <p:cNvGrpSpPr/>
        <p:nvPr/>
      </p:nvGrpSpPr>
      <p:grpSpPr>
        <a:xfrm>
          <a:off x="0" y="0"/>
          <a:ext cx="0" cy="0"/>
          <a:chOff x="0" y="0"/>
          <a:chExt cx="0" cy="0"/>
        </a:xfrm>
      </p:grpSpPr>
      <p:pic>
        <p:nvPicPr>
          <p:cNvPr id="41" name="Google Shape;41;p2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2" name="Google Shape;42;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400"/>
              <a:buFont typeface="Arial Black"/>
              <a:buNone/>
              <a:defRPr sz="540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latin typeface="Arial Black"/>
                <a:ea typeface="Arial Black"/>
                <a:cs typeface="Arial Black"/>
                <a:sym typeface="Arial Black"/>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 name="Google Shape;47;p23"/>
          <p:cNvSpPr/>
          <p:nvPr/>
        </p:nvSpPr>
        <p:spPr>
          <a:xfrm>
            <a:off x="0" y="4588784"/>
            <a:ext cx="12192000" cy="965199"/>
          </a:xfrm>
          <a:prstGeom prst="rect">
            <a:avLst/>
          </a:prstGeom>
          <a:solidFill>
            <a:schemeClr val="lt1"/>
          </a:solidFill>
          <a:ln>
            <a:noFill/>
          </a:ln>
          <a:effectLst>
            <a:outerShdw blurRad="3937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8" name="Google Shape;48;p23"/>
          <p:cNvPicPr preferRelativeResize="0"/>
          <p:nvPr/>
        </p:nvPicPr>
        <p:blipFill rotWithShape="1">
          <a:blip r:embed="rId3">
            <a:alphaModFix/>
          </a:blip>
          <a:srcRect/>
          <a:stretch/>
        </p:blipFill>
        <p:spPr>
          <a:xfrm>
            <a:off x="1383221" y="4588784"/>
            <a:ext cx="5242549" cy="9651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bg>
      <p:bgPr>
        <a:gradFill>
          <a:gsLst>
            <a:gs pos="0">
              <a:schemeClr val="accent2"/>
            </a:gs>
            <a:gs pos="100000">
              <a:schemeClr val="accent1"/>
            </a:gs>
          </a:gsLst>
          <a:lin ang="2700000" scaled="0"/>
        </a:gradFill>
        <a:effectLst/>
      </p:bgPr>
    </p:bg>
    <p:spTree>
      <p:nvGrpSpPr>
        <p:cNvPr id="1" name="Shape 49"/>
        <p:cNvGrpSpPr/>
        <p:nvPr/>
      </p:nvGrpSpPr>
      <p:grpSpPr>
        <a:xfrm>
          <a:off x="0" y="0"/>
          <a:ext cx="0" cy="0"/>
          <a:chOff x="0" y="0"/>
          <a:chExt cx="0" cy="0"/>
        </a:xfrm>
      </p:grpSpPr>
      <p:sp>
        <p:nvSpPr>
          <p:cNvPr id="50" name="Google Shape;50;p24"/>
          <p:cNvSpPr/>
          <p:nvPr/>
        </p:nvSpPr>
        <p:spPr>
          <a:xfrm>
            <a:off x="533399" y="365125"/>
            <a:ext cx="11125199" cy="6006645"/>
          </a:xfrm>
          <a:prstGeom prst="rect">
            <a:avLst/>
          </a:prstGeom>
          <a:solidFill>
            <a:schemeClr val="lt1"/>
          </a:solidFill>
          <a:ln>
            <a:noFill/>
          </a:ln>
          <a:effectLst>
            <a:outerShdw blurRad="3937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 name="Google Shape;51;p24"/>
          <p:cNvSpPr txBox="1">
            <a:spLocks noGrp="1"/>
          </p:cNvSpPr>
          <p:nvPr>
            <p:ph type="title"/>
          </p:nvPr>
        </p:nvSpPr>
        <p:spPr>
          <a:xfrm>
            <a:off x="533399" y="365125"/>
            <a:ext cx="1112519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Arial Black"/>
              <a:buNone/>
              <a:defRPr sz="3200">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24"/>
          <p:cNvSpPr txBox="1">
            <a:spLocks noGrp="1"/>
          </p:cNvSpPr>
          <p:nvPr>
            <p:ph type="body" idx="1"/>
          </p:nvPr>
        </p:nvSpPr>
        <p:spPr>
          <a:xfrm>
            <a:off x="533400" y="1690687"/>
            <a:ext cx="11125200" cy="46810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6" name="Google Shape;56;p24"/>
          <p:cNvPicPr preferRelativeResize="0"/>
          <p:nvPr/>
        </p:nvPicPr>
        <p:blipFill rotWithShape="1">
          <a:blip r:embed="rId2">
            <a:alphaModFix/>
          </a:blip>
          <a:srcRect/>
          <a:stretch/>
        </p:blipFill>
        <p:spPr>
          <a:xfrm>
            <a:off x="9725025" y="6001949"/>
            <a:ext cx="1933575" cy="35598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25"/>
          <p:cNvSpPr/>
          <p:nvPr/>
        </p:nvSpPr>
        <p:spPr>
          <a:xfrm>
            <a:off x="533399" y="365125"/>
            <a:ext cx="11125199" cy="6006645"/>
          </a:xfrm>
          <a:prstGeom prst="rect">
            <a:avLst/>
          </a:prstGeom>
          <a:solidFill>
            <a:schemeClr val="lt1"/>
          </a:solidFill>
          <a:ln>
            <a:noFill/>
          </a:ln>
          <a:effectLst>
            <a:outerShdw blurRad="3937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9" name="Google Shape;59;p25"/>
          <p:cNvSpPr txBox="1">
            <a:spLocks noGrp="1"/>
          </p:cNvSpPr>
          <p:nvPr>
            <p:ph type="title"/>
          </p:nvPr>
        </p:nvSpPr>
        <p:spPr>
          <a:xfrm>
            <a:off x="533399" y="365125"/>
            <a:ext cx="1112519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Arial Black"/>
              <a:buNone/>
              <a:defRPr sz="3200">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533400" y="1690687"/>
            <a:ext cx="11125200" cy="46810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4" name="Google Shape;64;p25"/>
          <p:cNvPicPr preferRelativeResize="0"/>
          <p:nvPr/>
        </p:nvPicPr>
        <p:blipFill rotWithShape="1">
          <a:blip r:embed="rId3">
            <a:alphaModFix/>
          </a:blip>
          <a:srcRect/>
          <a:stretch/>
        </p:blipFill>
        <p:spPr>
          <a:xfrm>
            <a:off x="9725025" y="6001949"/>
            <a:ext cx="1933575" cy="35598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
        <p:nvSpPr>
          <p:cNvPr id="66" name="Google Shape;6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OE bottom - blank - not bold">
  <p:cSld name="DOE bottom - blank - not bold">
    <p:spTree>
      <p:nvGrpSpPr>
        <p:cNvPr id="1" name="Shape 69"/>
        <p:cNvGrpSpPr/>
        <p:nvPr/>
      </p:nvGrpSpPr>
      <p:grpSpPr>
        <a:xfrm>
          <a:off x="0" y="0"/>
          <a:ext cx="0" cy="0"/>
          <a:chOff x="0" y="0"/>
          <a:chExt cx="0" cy="0"/>
        </a:xfrm>
      </p:grpSpPr>
      <p:sp>
        <p:nvSpPr>
          <p:cNvPr id="70" name="Google Shape;7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Arial Black"/>
              <a:buNone/>
              <a:defRPr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554804-D3F1-4E4C-9D0A-99063A42E6CF}"/>
              </a:ext>
            </a:extLst>
          </p:cNvPr>
          <p:cNvSpPr/>
          <p:nvPr userDrawn="1"/>
        </p:nvSpPr>
        <p:spPr>
          <a:xfrm>
            <a:off x="533399" y="365125"/>
            <a:ext cx="11125199" cy="6006645"/>
          </a:xfrm>
          <a:prstGeom prst="rect">
            <a:avLst/>
          </a:prstGeom>
          <a:solidFill>
            <a:schemeClr val="bg1"/>
          </a:solidFill>
          <a:ln>
            <a:noFill/>
          </a:ln>
          <a:effectLst>
            <a:outerShdw blurRad="393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BD320D-9AE5-495A-8DCF-E560C7CE6942}"/>
              </a:ext>
            </a:extLst>
          </p:cNvPr>
          <p:cNvSpPr>
            <a:spLocks noGrp="1"/>
          </p:cNvSpPr>
          <p:nvPr>
            <p:ph type="title" hasCustomPrompt="1"/>
          </p:nvPr>
        </p:nvSpPr>
        <p:spPr>
          <a:xfrm>
            <a:off x="533399" y="365125"/>
            <a:ext cx="11125199" cy="1325563"/>
          </a:xfrm>
          <a:noFill/>
          <a:effectLst/>
        </p:spPr>
        <p:txBody>
          <a:bodyPr>
            <a:normAutofit/>
          </a:bodyPr>
          <a:lstStyle>
            <a:lvl1pPr>
              <a:defRPr sz="3200">
                <a:latin typeface="Arial Black" panose="020B0A04020102020204" pitchFamily="34" charset="0"/>
              </a:defRPr>
            </a:lvl1pPr>
          </a:lstStyle>
          <a:p>
            <a:r>
              <a:rPr lang="en-US" dirty="0"/>
              <a:t>CLICK TO EDIT MASTER TITLE STYLE</a:t>
            </a:r>
          </a:p>
        </p:txBody>
      </p:sp>
      <p:sp>
        <p:nvSpPr>
          <p:cNvPr id="8" name="Content Placeholder 7">
            <a:extLst>
              <a:ext uri="{FF2B5EF4-FFF2-40B4-BE49-F238E27FC236}">
                <a16:creationId xmlns:a16="http://schemas.microsoft.com/office/drawing/2014/main" id="{8FA30B88-A952-44AD-A005-15181C4C3821}"/>
              </a:ext>
            </a:extLst>
          </p:cNvPr>
          <p:cNvSpPr>
            <a:spLocks noGrp="1"/>
          </p:cNvSpPr>
          <p:nvPr>
            <p:ph sz="quarter" idx="13"/>
          </p:nvPr>
        </p:nvSpPr>
        <p:spPr>
          <a:xfrm>
            <a:off x="533400" y="1690687"/>
            <a:ext cx="11125200" cy="4681083"/>
          </a:xfrm>
          <a:noFill/>
          <a:effec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B64AAD3-F0AA-4ADC-94DB-573E7A24E05D}"/>
              </a:ext>
            </a:extLst>
          </p:cNvPr>
          <p:cNvSpPr>
            <a:spLocks noGrp="1"/>
          </p:cNvSpPr>
          <p:nvPr>
            <p:ph type="dt" sz="half" idx="10"/>
          </p:nvPr>
        </p:nvSpPr>
        <p:spPr/>
        <p:txBody>
          <a:bodyPr/>
          <a:lstStyle/>
          <a:p>
            <a:fld id="{F50FB8F4-93A4-403A-9708-D7F20BB46076}" type="datetimeFigureOut">
              <a:rPr lang="en-US" smtClean="0"/>
              <a:t>8/24/2026</a:t>
            </a:fld>
            <a:endParaRPr lang="en-US"/>
          </a:p>
        </p:txBody>
      </p:sp>
      <p:sp>
        <p:nvSpPr>
          <p:cNvPr id="4" name="Footer Placeholder 3">
            <a:extLst>
              <a:ext uri="{FF2B5EF4-FFF2-40B4-BE49-F238E27FC236}">
                <a16:creationId xmlns:a16="http://schemas.microsoft.com/office/drawing/2014/main" id="{A0DA90BE-ACA4-4FB3-94A8-F04E91F8DD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D6825A-BF46-4C73-BAF3-E0F8BD54BD30}"/>
              </a:ext>
            </a:extLst>
          </p:cNvPr>
          <p:cNvSpPr>
            <a:spLocks noGrp="1"/>
          </p:cNvSpPr>
          <p:nvPr>
            <p:ph type="sldNum" sz="quarter" idx="12"/>
          </p:nvPr>
        </p:nvSpPr>
        <p:spPr/>
        <p:txBody>
          <a:bodyPr/>
          <a:lstStyle/>
          <a:p>
            <a:fld id="{2F3902C9-C47C-4EF4-BA50-DAB7C4D8D7B4}" type="slidenum">
              <a:rPr lang="en-US" smtClean="0"/>
              <a:t>‹#›</a:t>
            </a:fld>
            <a:endParaRPr lang="en-US"/>
          </a:p>
        </p:txBody>
      </p:sp>
      <p:pic>
        <p:nvPicPr>
          <p:cNvPr id="6" name="Picture 5">
            <a:extLst>
              <a:ext uri="{FF2B5EF4-FFF2-40B4-BE49-F238E27FC236}">
                <a16:creationId xmlns:a16="http://schemas.microsoft.com/office/drawing/2014/main" id="{1C43C625-146F-4A45-9B4B-701007EBF0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25025" y="6001949"/>
            <a:ext cx="1933575" cy="355988"/>
          </a:xfrm>
          <a:prstGeom prst="rect">
            <a:avLst/>
          </a:prstGeom>
        </p:spPr>
      </p:pic>
    </p:spTree>
    <p:extLst>
      <p:ext uri="{BB962C8B-B14F-4D97-AF65-F5344CB8AC3E}">
        <p14:creationId xmlns:p14="http://schemas.microsoft.com/office/powerpoint/2010/main" val="3608542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Black"/>
              <a:buNone/>
              <a:defRPr sz="4400" b="0" i="0" u="none" strike="noStrike" cap="none">
                <a:solidFill>
                  <a:schemeClr val="dk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hyperlink" Target="https://pamspublic.science.energy.gov/webpamsexternal/interface/awards/awardsearchexternal.aspx"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tiff"/><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hyperlink" Target="https://scitechdaily.com/electrons-set-the-stage-for-neutrino-experiments-solving-mystery-of-the-origins-of-our-matter-dominated-universe/" TargetMode="External"/><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llnl.gov/article/45211/solving-50-year-old-beta-decay-puzzle-advanced-nuclear-model-simulations"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3.jpe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artsci.tamu.edu/news/2023/10/texas-aandm-physicists-play-key-role-in-milestone-moment-toward-development-of-nuclear-clock.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
          <p:cNvSpPr/>
          <p:nvPr/>
        </p:nvSpPr>
        <p:spPr>
          <a:xfrm>
            <a:off x="0" y="1796946"/>
            <a:ext cx="12192000" cy="1538842"/>
          </a:xfrm>
          <a:prstGeom prst="rect">
            <a:avLst/>
          </a:prstGeom>
          <a:noFill/>
          <a:ln>
            <a:noFill/>
          </a:ln>
        </p:spPr>
        <p:txBody>
          <a:bodyPr spcFirstLastPara="1" wrap="square" lIns="91400" tIns="45700" rIns="91400" bIns="45700" anchor="ctr" anchorCtr="0">
            <a:spAutoFit/>
          </a:bodyPr>
          <a:lstStyle/>
          <a:p>
            <a:pPr marL="0" marR="0" lvl="0" indent="0" algn="ctr" rtl="0">
              <a:spcBef>
                <a:spcPts val="0"/>
              </a:spcBef>
              <a:spcAft>
                <a:spcPts val="0"/>
              </a:spcAft>
              <a:buNone/>
            </a:pPr>
            <a:r>
              <a:rPr lang="en-US" sz="4000" b="1" i="0" u="none" strike="noStrike" cap="none" dirty="0">
                <a:solidFill>
                  <a:schemeClr val="lt1"/>
                </a:solidFill>
                <a:latin typeface="Arial Black"/>
                <a:ea typeface="Arial Black"/>
                <a:cs typeface="Arial Black"/>
                <a:sym typeface="Arial Black"/>
              </a:rPr>
              <a:t>The Fundamental Symmetries </a:t>
            </a:r>
            <a:r>
              <a:rPr lang="en-US" sz="4000" b="1" dirty="0">
                <a:solidFill>
                  <a:schemeClr val="lt1"/>
                </a:solidFill>
                <a:latin typeface="Arial Black"/>
                <a:ea typeface="Arial Black"/>
                <a:cs typeface="Arial Black"/>
                <a:sym typeface="Arial Black"/>
              </a:rPr>
              <a:t>Program</a:t>
            </a:r>
            <a:r>
              <a:rPr lang="en-US" sz="4000" b="1" i="0" u="none" strike="noStrike" cap="none" dirty="0">
                <a:solidFill>
                  <a:schemeClr val="lt1"/>
                </a:solidFill>
                <a:latin typeface="Arial Black"/>
                <a:ea typeface="Arial Black"/>
                <a:cs typeface="Arial Black"/>
                <a:sym typeface="Arial Black"/>
              </a:rPr>
              <a:t> within the DOE Office of Science</a:t>
            </a:r>
          </a:p>
          <a:p>
            <a:pPr marL="0" marR="0" lvl="0" indent="0" algn="ctr" rtl="0">
              <a:spcBef>
                <a:spcPts val="0"/>
              </a:spcBef>
              <a:spcAft>
                <a:spcPts val="0"/>
              </a:spcAft>
              <a:buNone/>
            </a:pPr>
            <a:endParaRPr dirty="0"/>
          </a:p>
        </p:txBody>
      </p:sp>
      <p:sp>
        <p:nvSpPr>
          <p:cNvPr id="112" name="Google Shape;112;p1"/>
          <p:cNvSpPr txBox="1">
            <a:spLocks noGrp="1"/>
          </p:cNvSpPr>
          <p:nvPr>
            <p:ph type="subTitle" idx="1"/>
          </p:nvPr>
        </p:nvSpPr>
        <p:spPr>
          <a:xfrm>
            <a:off x="0" y="6110361"/>
            <a:ext cx="9086850" cy="747639"/>
          </a:xfrm>
          <a:prstGeom prst="rect">
            <a:avLst/>
          </a:prstGeom>
          <a:noFill/>
          <a:ln>
            <a:noFill/>
          </a:ln>
        </p:spPr>
        <p:txBody>
          <a:bodyPr spcFirstLastPara="1" wrap="square" lIns="82025" tIns="41000" rIns="82025" bIns="41000" anchor="t" anchorCtr="0">
            <a:spAutoFit/>
          </a:bodyPr>
          <a:lstStyle/>
          <a:p>
            <a:pPr marL="0" lvl="0" indent="0" algn="l" rtl="0">
              <a:lnSpc>
                <a:spcPct val="90000"/>
              </a:lnSpc>
              <a:spcBef>
                <a:spcPts val="0"/>
              </a:spcBef>
              <a:spcAft>
                <a:spcPts val="0"/>
              </a:spcAft>
              <a:buClr>
                <a:srgbClr val="F8DD7B"/>
              </a:buClr>
              <a:buSzPts val="2400"/>
              <a:buNone/>
            </a:pPr>
            <a:r>
              <a:rPr lang="en-US" dirty="0">
                <a:solidFill>
                  <a:srgbClr val="F8DD7B"/>
                </a:solidFill>
                <a:latin typeface="Arial"/>
                <a:ea typeface="Arial"/>
                <a:cs typeface="Arial"/>
                <a:sym typeface="Arial"/>
              </a:rPr>
              <a:t>Paul Sorensen </a:t>
            </a:r>
            <a:endParaRPr dirty="0"/>
          </a:p>
          <a:p>
            <a:pPr marL="0" lvl="0" indent="0" algn="l" rtl="0">
              <a:lnSpc>
                <a:spcPct val="90000"/>
              </a:lnSpc>
              <a:spcBef>
                <a:spcPts val="0"/>
              </a:spcBef>
              <a:spcAft>
                <a:spcPts val="0"/>
              </a:spcAft>
              <a:buClr>
                <a:srgbClr val="F8DD7B"/>
              </a:buClr>
              <a:buSzPts val="2400"/>
              <a:buNone/>
            </a:pPr>
            <a:r>
              <a:rPr lang="en-US" dirty="0">
                <a:solidFill>
                  <a:srgbClr val="F8DD7B"/>
                </a:solidFill>
                <a:latin typeface="Arial"/>
                <a:ea typeface="Arial"/>
                <a:cs typeface="Arial"/>
                <a:sym typeface="Arial"/>
              </a:rPr>
              <a:t>Program Manager, Nuclear Physics</a:t>
            </a:r>
            <a:endParaRPr dirty="0"/>
          </a:p>
        </p:txBody>
      </p:sp>
      <p:sp>
        <p:nvSpPr>
          <p:cNvPr id="113" name="Google Shape;113;p1"/>
          <p:cNvSpPr txBox="1"/>
          <p:nvPr/>
        </p:nvSpPr>
        <p:spPr>
          <a:xfrm>
            <a:off x="8366126" y="171451"/>
            <a:ext cx="2301875" cy="697499"/>
          </a:xfrm>
          <a:prstGeom prst="rect">
            <a:avLst/>
          </a:prstGeom>
          <a:noFill/>
          <a:ln>
            <a:noFill/>
          </a:ln>
        </p:spPr>
        <p:txBody>
          <a:bodyPr spcFirstLastPara="1" wrap="square" lIns="91425" tIns="45700" rIns="91425" bIns="45700" anchor="t" anchorCtr="0">
            <a:spAutoFit/>
          </a:bodyPr>
          <a:lstStyle/>
          <a:p>
            <a:pPr marL="0" marR="0" lvl="0" indent="0" algn="ctr" rtl="0">
              <a:lnSpc>
                <a:spcPct val="85000"/>
              </a:lnSpc>
              <a:spcBef>
                <a:spcPts val="0"/>
              </a:spcBef>
              <a:spcAft>
                <a:spcPts val="0"/>
              </a:spcAft>
              <a:buNone/>
            </a:pPr>
            <a:r>
              <a:rPr lang="en-US" sz="1400" b="1" i="0" u="none" strike="noStrike" cap="none">
                <a:solidFill>
                  <a:srgbClr val="135C00"/>
                </a:solidFill>
                <a:latin typeface="Arial"/>
                <a:ea typeface="Arial"/>
                <a:cs typeface="Arial"/>
                <a:sym typeface="Arial"/>
              </a:rPr>
              <a:t>OFFICE OF</a:t>
            </a:r>
            <a:r>
              <a:rPr lang="en-US" sz="1400" b="0" i="0" u="none" strike="noStrike" cap="none">
                <a:solidFill>
                  <a:srgbClr val="135C00"/>
                </a:solidFill>
                <a:latin typeface="Arial"/>
                <a:ea typeface="Arial"/>
                <a:cs typeface="Arial"/>
                <a:sym typeface="Arial"/>
              </a:rPr>
              <a:t> </a:t>
            </a:r>
            <a:r>
              <a:rPr lang="en-US" sz="3200" b="0" i="0" u="none" strike="noStrike" cap="none">
                <a:solidFill>
                  <a:srgbClr val="135C00"/>
                </a:solidFill>
                <a:latin typeface="Arial Black"/>
                <a:ea typeface="Arial Black"/>
                <a:cs typeface="Arial Black"/>
                <a:sym typeface="Arial Black"/>
              </a:rPr>
              <a:t>SCIENCE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65CED-4058-01C4-5BA9-89146209E5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C7EBBB-8E37-CCBE-4B86-97DDAFFDF142}"/>
              </a:ext>
            </a:extLst>
          </p:cNvPr>
          <p:cNvSpPr>
            <a:spLocks noGrp="1"/>
          </p:cNvSpPr>
          <p:nvPr>
            <p:ph type="title"/>
          </p:nvPr>
        </p:nvSpPr>
        <p:spPr>
          <a:xfrm>
            <a:off x="533399" y="407989"/>
            <a:ext cx="11125199" cy="735013"/>
          </a:xfrm>
        </p:spPr>
        <p:txBody>
          <a:bodyPr>
            <a:normAutofit/>
          </a:bodyPr>
          <a:lstStyle/>
          <a:p>
            <a:r>
              <a:rPr lang="en-US" dirty="0"/>
              <a:t>The Nucleus as an Observatory: EDMs</a:t>
            </a:r>
          </a:p>
        </p:txBody>
      </p:sp>
      <p:sp>
        <p:nvSpPr>
          <p:cNvPr id="2" name="Slide Number Placeholder 1">
            <a:extLst>
              <a:ext uri="{FF2B5EF4-FFF2-40B4-BE49-F238E27FC236}">
                <a16:creationId xmlns:a16="http://schemas.microsoft.com/office/drawing/2014/main" id="{07C1D4B5-CB9A-A998-0481-5B0E1EC4C777}"/>
              </a:ext>
            </a:extLst>
          </p:cNvPr>
          <p:cNvSpPr>
            <a:spLocks noGrp="1"/>
          </p:cNvSpPr>
          <p:nvPr>
            <p:ph type="sldNum" sz="quarter" idx="12"/>
          </p:nvPr>
        </p:nvSpPr>
        <p:spPr>
          <a:xfrm>
            <a:off x="9342120" y="6424930"/>
            <a:ext cx="2743200" cy="365125"/>
          </a:xfrm>
        </p:spPr>
        <p:txBody>
          <a:bodyPr/>
          <a:lstStyle/>
          <a:p>
            <a:fld id="{2F3902C9-C47C-4EF4-BA50-DAB7C4D8D7B4}" type="slidenum">
              <a:rPr lang="en-US" smtClean="0">
                <a:solidFill>
                  <a:schemeClr val="bg1"/>
                </a:solidFill>
              </a:rPr>
              <a:t>10</a:t>
            </a:fld>
            <a:endParaRPr lang="en-US" dirty="0">
              <a:solidFill>
                <a:schemeClr val="bg1"/>
              </a:solidFill>
            </a:endParaRPr>
          </a:p>
        </p:txBody>
      </p:sp>
      <p:sp>
        <p:nvSpPr>
          <p:cNvPr id="8" name="Rectangle 7">
            <a:extLst>
              <a:ext uri="{FF2B5EF4-FFF2-40B4-BE49-F238E27FC236}">
                <a16:creationId xmlns:a16="http://schemas.microsoft.com/office/drawing/2014/main" id="{54287002-8AA9-C210-AD79-2F414D1743A8}"/>
              </a:ext>
            </a:extLst>
          </p:cNvPr>
          <p:cNvSpPr/>
          <p:nvPr/>
        </p:nvSpPr>
        <p:spPr>
          <a:xfrm>
            <a:off x="9668656" y="6004422"/>
            <a:ext cx="1971206"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D45D823-9353-2396-BBBC-E9EEA0A113F9}"/>
              </a:ext>
            </a:extLst>
          </p:cNvPr>
          <p:cNvSpPr txBox="1"/>
          <p:nvPr/>
        </p:nvSpPr>
        <p:spPr>
          <a:xfrm>
            <a:off x="619431" y="1032842"/>
            <a:ext cx="10987547" cy="1415772"/>
          </a:xfrm>
          <a:prstGeom prst="rect">
            <a:avLst/>
          </a:prstGeom>
          <a:noFill/>
        </p:spPr>
        <p:txBody>
          <a:bodyPr wrap="square">
            <a:spAutoFit/>
          </a:bodyPr>
          <a:lstStyle/>
          <a:p>
            <a:pPr>
              <a:lnSpc>
                <a:spcPct val="95000"/>
              </a:lnSpc>
              <a:spcBef>
                <a:spcPts val="1200"/>
              </a:spcBef>
            </a:pPr>
            <a:r>
              <a:rPr lang="en-US" altLang="en-US" sz="2000" dirty="0">
                <a:latin typeface="+mj-lt"/>
                <a:cs typeface="Calibri" panose="020F0502020204030204" pitchFamily="34" charset="0"/>
              </a:rPr>
              <a:t>Radioactive molecules can provide a pathway to rapid sensitivity gains toward </a:t>
            </a:r>
            <a:r>
              <a:rPr lang="en-US" altLang="en-US" sz="2000" dirty="0" err="1">
                <a:latin typeface="+mj-lt"/>
                <a:cs typeface="Calibri" panose="020F0502020204030204" pitchFamily="34" charset="0"/>
              </a:rPr>
              <a:t>PeV</a:t>
            </a:r>
            <a:r>
              <a:rPr lang="en-US" altLang="en-US" sz="2000" dirty="0">
                <a:latin typeface="+mj-lt"/>
                <a:cs typeface="Calibri" panose="020F0502020204030204" pitchFamily="34" charset="0"/>
              </a:rPr>
              <a:t> scales. Potentially discovering or eliminating many theories (left-right symmetric models, composite Higgs, leptoquark models). Provides a near-definitive test of electroweak baryogenesis.</a:t>
            </a:r>
          </a:p>
          <a:p>
            <a:pPr>
              <a:lnSpc>
                <a:spcPct val="95000"/>
              </a:lnSpc>
              <a:spcBef>
                <a:spcPts val="1200"/>
              </a:spcBef>
            </a:pPr>
            <a:r>
              <a:rPr lang="en-US" altLang="en-US" sz="2000" dirty="0">
                <a:latin typeface="+mj-lt"/>
                <a:cs typeface="Calibri" panose="020F0502020204030204" pitchFamily="34" charset="0"/>
              </a:rPr>
              <a:t>Major efforts in this area: Ra225@ANL, RaX Collaboration, +QIS awards.</a:t>
            </a:r>
          </a:p>
        </p:txBody>
      </p:sp>
      <p:pic>
        <p:nvPicPr>
          <p:cNvPr id="10" name="Picture 9">
            <a:extLst>
              <a:ext uri="{FF2B5EF4-FFF2-40B4-BE49-F238E27FC236}">
                <a16:creationId xmlns:a16="http://schemas.microsoft.com/office/drawing/2014/main" id="{F9B07112-5AD3-8D30-5A9B-D32129B66434}"/>
              </a:ext>
            </a:extLst>
          </p:cNvPr>
          <p:cNvPicPr>
            <a:picLocks noChangeAspect="1"/>
          </p:cNvPicPr>
          <p:nvPr/>
        </p:nvPicPr>
        <p:blipFill>
          <a:blip r:embed="rId3"/>
          <a:stretch>
            <a:fillRect/>
          </a:stretch>
        </p:blipFill>
        <p:spPr>
          <a:xfrm>
            <a:off x="1641763" y="2553381"/>
            <a:ext cx="7647709" cy="3451041"/>
          </a:xfrm>
          <a:prstGeom prst="rect">
            <a:avLst/>
          </a:prstGeom>
        </p:spPr>
      </p:pic>
      <p:sp>
        <p:nvSpPr>
          <p:cNvPr id="14" name="TextBox 13">
            <a:extLst>
              <a:ext uri="{FF2B5EF4-FFF2-40B4-BE49-F238E27FC236}">
                <a16:creationId xmlns:a16="http://schemas.microsoft.com/office/drawing/2014/main" id="{3BF0B815-32C5-8224-5B6F-63FB5FBB6F02}"/>
              </a:ext>
            </a:extLst>
          </p:cNvPr>
          <p:cNvSpPr txBox="1"/>
          <p:nvPr/>
        </p:nvSpPr>
        <p:spPr>
          <a:xfrm>
            <a:off x="2707402" y="6107937"/>
            <a:ext cx="6096000" cy="261610"/>
          </a:xfrm>
          <a:prstGeom prst="rect">
            <a:avLst/>
          </a:prstGeom>
          <a:noFill/>
        </p:spPr>
        <p:txBody>
          <a:bodyPr wrap="square">
            <a:spAutoFit/>
          </a:bodyPr>
          <a:lstStyle/>
          <a:p>
            <a:r>
              <a:rPr lang="en-US" sz="1100" dirty="0"/>
              <a:t>A. </a:t>
            </a:r>
            <a:r>
              <a:rPr lang="en-US" sz="1100" dirty="0" err="1"/>
              <a:t>Jadbabaie</a:t>
            </a:r>
            <a:r>
              <a:rPr lang="en-US" sz="1100" dirty="0"/>
              <a:t>, S. Ebadi, R.F. Garcia Ruiz, N. R. Hutzler, A. M. </a:t>
            </a:r>
            <a:r>
              <a:rPr lang="en-US" sz="1100" dirty="0" err="1"/>
              <a:t>Jayich</a:t>
            </a:r>
            <a:r>
              <a:rPr lang="en-US" sz="1100" dirty="0"/>
              <a:t>, and J. T. Singh</a:t>
            </a:r>
          </a:p>
        </p:txBody>
      </p:sp>
    </p:spTree>
    <p:extLst>
      <p:ext uri="{BB962C8B-B14F-4D97-AF65-F5344CB8AC3E}">
        <p14:creationId xmlns:p14="http://schemas.microsoft.com/office/powerpoint/2010/main" val="1963510784"/>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399" y="407989"/>
            <a:ext cx="11125199" cy="735013"/>
          </a:xfrm>
        </p:spPr>
        <p:txBody>
          <a:bodyPr>
            <a:normAutofit/>
          </a:bodyPr>
          <a:lstStyle/>
          <a:p>
            <a:r>
              <a:rPr lang="en-US" dirty="0"/>
              <a:t>The Nucleus as an Observatory: </a:t>
            </a:r>
            <a:r>
              <a:rPr lang="el-GR" dirty="0"/>
              <a:t>β</a:t>
            </a:r>
            <a:r>
              <a:rPr lang="en-US" dirty="0"/>
              <a:t>-Decay (m</a:t>
            </a:r>
            <a:r>
              <a:rPr lang="en-US" baseline="-25000" dirty="0"/>
              <a:t>v</a:t>
            </a:r>
            <a:r>
              <a:rPr lang="en-US" dirty="0"/>
              <a:t>)</a:t>
            </a:r>
          </a:p>
        </p:txBody>
      </p:sp>
      <p:sp>
        <p:nvSpPr>
          <p:cNvPr id="2" name="Slide Number Placeholder 1">
            <a:extLst>
              <a:ext uri="{FF2B5EF4-FFF2-40B4-BE49-F238E27FC236}">
                <a16:creationId xmlns:a16="http://schemas.microsoft.com/office/drawing/2014/main" id="{D207C478-2DAD-C739-93C3-C3CA87958F95}"/>
              </a:ext>
            </a:extLst>
          </p:cNvPr>
          <p:cNvSpPr>
            <a:spLocks noGrp="1"/>
          </p:cNvSpPr>
          <p:nvPr>
            <p:ph type="sldNum" sz="quarter" idx="12"/>
          </p:nvPr>
        </p:nvSpPr>
        <p:spPr>
          <a:xfrm>
            <a:off x="9342120" y="6424930"/>
            <a:ext cx="2743200" cy="365125"/>
          </a:xfrm>
        </p:spPr>
        <p:txBody>
          <a:bodyPr/>
          <a:lstStyle/>
          <a:p>
            <a:fld id="{2F3902C9-C47C-4EF4-BA50-DAB7C4D8D7B4}" type="slidenum">
              <a:rPr lang="en-US" smtClean="0">
                <a:solidFill>
                  <a:schemeClr val="bg1"/>
                </a:solidFill>
              </a:rPr>
              <a:t>11</a:t>
            </a:fld>
            <a:endParaRPr lang="en-US" dirty="0">
              <a:solidFill>
                <a:schemeClr val="bg1"/>
              </a:solidFill>
            </a:endParaRPr>
          </a:p>
        </p:txBody>
      </p:sp>
      <p:sp>
        <p:nvSpPr>
          <p:cNvPr id="8" name="Rectangle 7">
            <a:extLst>
              <a:ext uri="{FF2B5EF4-FFF2-40B4-BE49-F238E27FC236}">
                <a16:creationId xmlns:a16="http://schemas.microsoft.com/office/drawing/2014/main" id="{098A4A21-A676-6728-10A7-27A5D41CB740}"/>
              </a:ext>
            </a:extLst>
          </p:cNvPr>
          <p:cNvSpPr/>
          <p:nvPr/>
        </p:nvSpPr>
        <p:spPr>
          <a:xfrm>
            <a:off x="9668656" y="6004422"/>
            <a:ext cx="1971206"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14D1DDF-CB7C-BFB4-D56D-0FCA26D16788}"/>
              </a:ext>
            </a:extLst>
          </p:cNvPr>
          <p:cNvSpPr txBox="1"/>
          <p:nvPr/>
        </p:nvSpPr>
        <p:spPr>
          <a:xfrm>
            <a:off x="619431" y="1032842"/>
            <a:ext cx="10987547" cy="969496"/>
          </a:xfrm>
          <a:prstGeom prst="rect">
            <a:avLst/>
          </a:prstGeom>
          <a:noFill/>
        </p:spPr>
        <p:txBody>
          <a:bodyPr wrap="square">
            <a:spAutoFit/>
          </a:bodyPr>
          <a:lstStyle/>
          <a:p>
            <a:pPr>
              <a:lnSpc>
                <a:spcPct val="95000"/>
              </a:lnSpc>
              <a:spcBef>
                <a:spcPts val="1200"/>
              </a:spcBef>
            </a:pPr>
            <a:r>
              <a:rPr lang="en-US" altLang="en-US" sz="2000" b="1" dirty="0">
                <a:latin typeface="+mj-lt"/>
                <a:cs typeface="Calibri" panose="020F0502020204030204" pitchFamily="34" charset="0"/>
              </a:rPr>
              <a:t>Cosmic evolution: </a:t>
            </a:r>
            <a:r>
              <a:rPr lang="en-US" altLang="en-US" sz="2000" dirty="0">
                <a:latin typeface="+mj-lt"/>
                <a:cs typeface="Calibri" panose="020F0502020204030204" pitchFamily="34" charset="0"/>
              </a:rPr>
              <a:t>Neutrino mass measurements are needed to break the degeneracy in cosmology models between the curvature of space Ω</a:t>
            </a:r>
            <a:r>
              <a:rPr lang="en-US" altLang="en-US" sz="2000" baseline="-25000" dirty="0">
                <a:latin typeface="+mj-lt"/>
                <a:cs typeface="Calibri" panose="020F0502020204030204" pitchFamily="34" charset="0"/>
              </a:rPr>
              <a:t>K</a:t>
            </a:r>
            <a:r>
              <a:rPr lang="en-US" altLang="en-US" sz="2000" dirty="0">
                <a:latin typeface="+mj-lt"/>
                <a:cs typeface="Calibri" panose="020F0502020204030204" pitchFamily="34" charset="0"/>
              </a:rPr>
              <a:t>, the dark energy equation of state ω, and the sum of the neutrino masses </a:t>
            </a:r>
            <a:r>
              <a:rPr lang="en-US" altLang="en-US" sz="2000" dirty="0" err="1">
                <a:latin typeface="+mj-lt"/>
                <a:cs typeface="Calibri" panose="020F0502020204030204" pitchFamily="34" charset="0"/>
              </a:rPr>
              <a:t>Σm</a:t>
            </a:r>
            <a:r>
              <a:rPr lang="en-US" altLang="en-US" sz="2000" baseline="-25000" dirty="0" err="1">
                <a:latin typeface="+mj-lt"/>
                <a:cs typeface="Calibri" panose="020F0502020204030204" pitchFamily="34" charset="0"/>
              </a:rPr>
              <a:t>ν</a:t>
            </a:r>
            <a:r>
              <a:rPr lang="en-US" altLang="en-US" sz="2000" dirty="0">
                <a:latin typeface="+mj-lt"/>
                <a:cs typeface="Calibri" panose="020F0502020204030204" pitchFamily="34" charset="0"/>
              </a:rPr>
              <a:t>. FS scope:</a:t>
            </a:r>
            <a:r>
              <a:rPr lang="en-US" altLang="en-US" sz="2000" kern="0" dirty="0">
                <a:latin typeface="+mj-lt"/>
                <a:cs typeface="Calibri" panose="020F0502020204030204" pitchFamily="34" charset="0"/>
              </a:rPr>
              <a:t> KATRIN, Project-8, and 0vBB</a:t>
            </a:r>
            <a:endParaRPr lang="en-US" altLang="en-US" sz="2400" kern="0" dirty="0">
              <a:latin typeface="+mj-lt"/>
              <a:cs typeface="Calibri" panose="020F0502020204030204" pitchFamily="34" charset="0"/>
            </a:endParaRPr>
          </a:p>
        </p:txBody>
      </p:sp>
      <p:sp>
        <p:nvSpPr>
          <p:cNvPr id="15" name="TextBox 14">
            <a:extLst>
              <a:ext uri="{FF2B5EF4-FFF2-40B4-BE49-F238E27FC236}">
                <a16:creationId xmlns:a16="http://schemas.microsoft.com/office/drawing/2014/main" id="{0A478136-6CD1-31E5-BE4B-F36E977661BD}"/>
              </a:ext>
            </a:extLst>
          </p:cNvPr>
          <p:cNvSpPr txBox="1"/>
          <p:nvPr/>
        </p:nvSpPr>
        <p:spPr>
          <a:xfrm>
            <a:off x="1790700" y="6090147"/>
            <a:ext cx="8991600" cy="276999"/>
          </a:xfrm>
          <a:prstGeom prst="rect">
            <a:avLst/>
          </a:prstGeom>
          <a:noFill/>
        </p:spPr>
        <p:txBody>
          <a:bodyPr wrap="square">
            <a:spAutoFit/>
          </a:bodyPr>
          <a:lstStyle/>
          <a:p>
            <a:r>
              <a:rPr lang="en-US" sz="1200" dirty="0"/>
              <a:t>Adapted from: Du, GH., Wu, PJ., Li, TN. et al. Eur. Phys. J. C 85, 392 (2025). https://doi.org/10.1140/epjc/s10052-025-14094-0</a:t>
            </a:r>
          </a:p>
        </p:txBody>
      </p:sp>
      <p:grpSp>
        <p:nvGrpSpPr>
          <p:cNvPr id="22" name="Group 21">
            <a:extLst>
              <a:ext uri="{FF2B5EF4-FFF2-40B4-BE49-F238E27FC236}">
                <a16:creationId xmlns:a16="http://schemas.microsoft.com/office/drawing/2014/main" id="{67A068CC-0E24-158F-D2E5-1CD77D963521}"/>
              </a:ext>
            </a:extLst>
          </p:cNvPr>
          <p:cNvGrpSpPr/>
          <p:nvPr/>
        </p:nvGrpSpPr>
        <p:grpSpPr>
          <a:xfrm>
            <a:off x="1206500" y="2282535"/>
            <a:ext cx="9690099" cy="3757438"/>
            <a:chOff x="1206500" y="2282535"/>
            <a:chExt cx="9690099" cy="3757438"/>
          </a:xfrm>
        </p:grpSpPr>
        <p:pic>
          <p:nvPicPr>
            <p:cNvPr id="1026" name="Picture 2" descr="Fig. 4">
              <a:extLst>
                <a:ext uri="{FF2B5EF4-FFF2-40B4-BE49-F238E27FC236}">
                  <a16:creationId xmlns:a16="http://schemas.microsoft.com/office/drawing/2014/main" id="{E7E75076-9AA5-EB63-FAD2-970E173F41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0" y="2282535"/>
              <a:ext cx="9690099" cy="3757438"/>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a:extLst>
                <a:ext uri="{FF2B5EF4-FFF2-40B4-BE49-F238E27FC236}">
                  <a16:creationId xmlns:a16="http://schemas.microsoft.com/office/drawing/2014/main" id="{D9E2D6E2-0FD3-FDD7-4E6D-2D9B7F9C40F9}"/>
                </a:ext>
              </a:extLst>
            </p:cNvPr>
            <p:cNvCxnSpPr/>
            <p:nvPr/>
          </p:nvCxnSpPr>
          <p:spPr>
            <a:xfrm flipV="1">
              <a:off x="5829300" y="2717800"/>
              <a:ext cx="0" cy="256540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36FBECF-12DF-E51C-E943-AA3DFE5473F0}"/>
                </a:ext>
              </a:extLst>
            </p:cNvPr>
            <p:cNvSpPr txBox="1"/>
            <p:nvPr/>
          </p:nvSpPr>
          <p:spPr>
            <a:xfrm rot="5400000">
              <a:off x="5374861" y="4621878"/>
              <a:ext cx="1168910" cy="276999"/>
            </a:xfrm>
            <a:prstGeom prst="rect">
              <a:avLst/>
            </a:prstGeom>
            <a:noFill/>
          </p:spPr>
          <p:txBody>
            <a:bodyPr wrap="none" rtlCol="0">
              <a:spAutoFit/>
            </a:bodyPr>
            <a:lstStyle/>
            <a:p>
              <a:r>
                <a:rPr lang="en-US" sz="1200" dirty="0">
                  <a:latin typeface="Georgia" panose="02040502050405020303" pitchFamily="18" charset="0"/>
                </a:rPr>
                <a:t>Project-8 Goal</a:t>
              </a:r>
            </a:p>
          </p:txBody>
        </p:sp>
        <p:sp>
          <p:nvSpPr>
            <p:cNvPr id="21" name="TextBox 20">
              <a:extLst>
                <a:ext uri="{FF2B5EF4-FFF2-40B4-BE49-F238E27FC236}">
                  <a16:creationId xmlns:a16="http://schemas.microsoft.com/office/drawing/2014/main" id="{6226281F-1B08-66E4-D46F-DCBF4ABD33CB}"/>
                </a:ext>
              </a:extLst>
            </p:cNvPr>
            <p:cNvSpPr txBox="1"/>
            <p:nvPr/>
          </p:nvSpPr>
          <p:spPr>
            <a:xfrm rot="5400000">
              <a:off x="8536307" y="3322300"/>
              <a:ext cx="1233030" cy="276999"/>
            </a:xfrm>
            <a:prstGeom prst="rect">
              <a:avLst/>
            </a:prstGeom>
            <a:noFill/>
          </p:spPr>
          <p:txBody>
            <a:bodyPr wrap="none" rtlCol="0">
              <a:spAutoFit/>
            </a:bodyPr>
            <a:lstStyle/>
            <a:p>
              <a:r>
                <a:rPr lang="en-US" sz="1200" dirty="0">
                  <a:latin typeface="Georgia" panose="02040502050405020303" pitchFamily="18" charset="0"/>
                </a:rPr>
                <a:t>LEGEND-1000</a:t>
              </a:r>
            </a:p>
          </p:txBody>
        </p:sp>
      </p:grpSp>
      <p:cxnSp>
        <p:nvCxnSpPr>
          <p:cNvPr id="5" name="Straight Connector 4">
            <a:extLst>
              <a:ext uri="{FF2B5EF4-FFF2-40B4-BE49-F238E27FC236}">
                <a16:creationId xmlns:a16="http://schemas.microsoft.com/office/drawing/2014/main" id="{323E480F-B1C5-377E-CB9D-37ECB0ABF8FF}"/>
              </a:ext>
            </a:extLst>
          </p:cNvPr>
          <p:cNvCxnSpPr/>
          <p:nvPr/>
        </p:nvCxnSpPr>
        <p:spPr>
          <a:xfrm flipV="1">
            <a:off x="6866964" y="2717800"/>
            <a:ext cx="0" cy="2565400"/>
          </a:xfrm>
          <a:prstGeom prst="line">
            <a:avLst/>
          </a:prstGeom>
          <a:ln w="28575">
            <a:solidFill>
              <a:srgbClr val="FBD1D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B98AB12-DBB1-7D1F-1E5B-D89F55F83690}"/>
              </a:ext>
            </a:extLst>
          </p:cNvPr>
          <p:cNvCxnSpPr/>
          <p:nvPr/>
        </p:nvCxnSpPr>
        <p:spPr>
          <a:xfrm>
            <a:off x="6660776" y="4062093"/>
            <a:ext cx="0" cy="121322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8831589-C9E1-2D53-C5F4-EF51D141D1E7}"/>
              </a:ext>
            </a:extLst>
          </p:cNvPr>
          <p:cNvCxnSpPr>
            <a:cxnSpLocks/>
          </p:cNvCxnSpPr>
          <p:nvPr/>
        </p:nvCxnSpPr>
        <p:spPr>
          <a:xfrm flipH="1">
            <a:off x="6660776" y="2717800"/>
            <a:ext cx="2625" cy="1073807"/>
          </a:xfrm>
          <a:prstGeom prst="line">
            <a:avLst/>
          </a:prstGeom>
          <a:ln w="38100">
            <a:solidFill>
              <a:srgbClr val="9797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983966"/>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42993-B0D1-3D46-1CBB-95831813A3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6E366C-0E15-3E13-7626-8251BCB42159}"/>
              </a:ext>
            </a:extLst>
          </p:cNvPr>
          <p:cNvSpPr>
            <a:spLocks noGrp="1"/>
          </p:cNvSpPr>
          <p:nvPr>
            <p:ph type="title"/>
          </p:nvPr>
        </p:nvSpPr>
        <p:spPr>
          <a:xfrm>
            <a:off x="533399" y="407989"/>
            <a:ext cx="11125199" cy="735013"/>
          </a:xfrm>
        </p:spPr>
        <p:txBody>
          <a:bodyPr>
            <a:normAutofit/>
          </a:bodyPr>
          <a:lstStyle/>
          <a:p>
            <a:r>
              <a:rPr lang="en-US" dirty="0"/>
              <a:t>The Nucleus as an Observatory:  </a:t>
            </a:r>
            <a:r>
              <a:rPr lang="el-GR" dirty="0"/>
              <a:t>β</a:t>
            </a:r>
            <a:r>
              <a:rPr lang="en-US" dirty="0"/>
              <a:t>-Decay (CKM)</a:t>
            </a:r>
          </a:p>
        </p:txBody>
      </p:sp>
      <p:sp>
        <p:nvSpPr>
          <p:cNvPr id="2" name="Slide Number Placeholder 1">
            <a:extLst>
              <a:ext uri="{FF2B5EF4-FFF2-40B4-BE49-F238E27FC236}">
                <a16:creationId xmlns:a16="http://schemas.microsoft.com/office/drawing/2014/main" id="{74590366-6300-4E68-CD0F-40F51C279E82}"/>
              </a:ext>
            </a:extLst>
          </p:cNvPr>
          <p:cNvSpPr>
            <a:spLocks noGrp="1"/>
          </p:cNvSpPr>
          <p:nvPr>
            <p:ph type="sldNum" sz="quarter" idx="12"/>
          </p:nvPr>
        </p:nvSpPr>
        <p:spPr>
          <a:xfrm>
            <a:off x="9342120" y="6424930"/>
            <a:ext cx="2743200" cy="365125"/>
          </a:xfrm>
        </p:spPr>
        <p:txBody>
          <a:bodyPr/>
          <a:lstStyle/>
          <a:p>
            <a:fld id="{2F3902C9-C47C-4EF4-BA50-DAB7C4D8D7B4}" type="slidenum">
              <a:rPr lang="en-US" smtClean="0">
                <a:solidFill>
                  <a:schemeClr val="bg1"/>
                </a:solidFill>
              </a:rPr>
              <a:t>12</a:t>
            </a:fld>
            <a:endParaRPr lang="en-US" dirty="0">
              <a:solidFill>
                <a:schemeClr val="bg1"/>
              </a:solidFill>
            </a:endParaRPr>
          </a:p>
        </p:txBody>
      </p:sp>
      <p:sp>
        <p:nvSpPr>
          <p:cNvPr id="8" name="Rectangle 7">
            <a:extLst>
              <a:ext uri="{FF2B5EF4-FFF2-40B4-BE49-F238E27FC236}">
                <a16:creationId xmlns:a16="http://schemas.microsoft.com/office/drawing/2014/main" id="{891E0E5F-9489-906C-8237-355DD96F0797}"/>
              </a:ext>
            </a:extLst>
          </p:cNvPr>
          <p:cNvSpPr/>
          <p:nvPr/>
        </p:nvSpPr>
        <p:spPr>
          <a:xfrm>
            <a:off x="9668656" y="6004422"/>
            <a:ext cx="1971206"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139753B-962D-E280-0C7B-63EFD0B3B8B5}"/>
              </a:ext>
            </a:extLst>
          </p:cNvPr>
          <p:cNvSpPr txBox="1"/>
          <p:nvPr/>
        </p:nvSpPr>
        <p:spPr>
          <a:xfrm>
            <a:off x="533399" y="4169249"/>
            <a:ext cx="8628675" cy="1979003"/>
          </a:xfrm>
          <a:prstGeom prst="rect">
            <a:avLst/>
          </a:prstGeom>
          <a:noFill/>
        </p:spPr>
        <p:txBody>
          <a:bodyPr wrap="square">
            <a:spAutoFit/>
          </a:bodyPr>
          <a:lstStyle/>
          <a:p>
            <a:pPr>
              <a:lnSpc>
                <a:spcPct val="95000"/>
              </a:lnSpc>
              <a:spcBef>
                <a:spcPts val="1200"/>
              </a:spcBef>
            </a:pPr>
            <a:r>
              <a:rPr lang="en-US" altLang="en-US" sz="1800" dirty="0" err="1">
                <a:latin typeface="+mj-lt"/>
                <a:cs typeface="Calibri" panose="020F0502020204030204" pitchFamily="34" charset="0"/>
              </a:rPr>
              <a:t>V</a:t>
            </a:r>
            <a:r>
              <a:rPr lang="en-US" altLang="en-US" sz="1800" baseline="-25000" dirty="0" err="1">
                <a:latin typeface="+mj-lt"/>
                <a:cs typeface="Calibri" panose="020F0502020204030204" pitchFamily="34" charset="0"/>
              </a:rPr>
              <a:t>ud</a:t>
            </a:r>
            <a:r>
              <a:rPr lang="en-US" altLang="en-US" sz="1800" dirty="0">
                <a:latin typeface="+mj-lt"/>
                <a:cs typeface="Calibri" panose="020F0502020204030204" pitchFamily="34" charset="0"/>
              </a:rPr>
              <a:t> requires neutron lifetime and beta decay correlations: experimental precision of 0+ decays are not helpful given radiative and nuclear uncertainties.</a:t>
            </a:r>
          </a:p>
          <a:p>
            <a:pPr>
              <a:lnSpc>
                <a:spcPct val="95000"/>
              </a:lnSpc>
              <a:spcBef>
                <a:spcPts val="1200"/>
              </a:spcBef>
            </a:pPr>
            <a:r>
              <a:rPr lang="en-US" altLang="en-US" sz="1800" dirty="0">
                <a:latin typeface="+mj-lt"/>
                <a:cs typeface="Calibri" panose="020F0502020204030204" pitchFamily="34" charset="0"/>
              </a:rPr>
              <a:t>Neutrons provide most reliable </a:t>
            </a:r>
            <a:r>
              <a:rPr lang="en-US" altLang="en-US" sz="1800" dirty="0" err="1">
                <a:latin typeface="+mj-lt"/>
                <a:cs typeface="Calibri" panose="020F0502020204030204" pitchFamily="34" charset="0"/>
              </a:rPr>
              <a:t>V</a:t>
            </a:r>
            <a:r>
              <a:rPr lang="en-US" altLang="en-US" sz="1800" baseline="-25000" dirty="0" err="1">
                <a:latin typeface="+mj-lt"/>
                <a:cs typeface="Calibri" panose="020F0502020204030204" pitchFamily="34" charset="0"/>
              </a:rPr>
              <a:t>ud</a:t>
            </a:r>
            <a:r>
              <a:rPr lang="en-US" altLang="en-US" sz="1800" dirty="0">
                <a:latin typeface="+mj-lt"/>
                <a:cs typeface="Calibri" panose="020F0502020204030204" pitchFamily="34" charset="0"/>
              </a:rPr>
              <a:t> anchor but there are several experimental discrepancies. </a:t>
            </a:r>
            <a:r>
              <a:rPr lang="en-US" altLang="en-US" sz="1800" dirty="0">
                <a:solidFill>
                  <a:schemeClr val="accent6">
                    <a:lumMod val="50000"/>
                  </a:schemeClr>
                </a:solidFill>
                <a:latin typeface="+mj-lt"/>
                <a:cs typeface="Calibri" panose="020F0502020204030204" pitchFamily="34" charset="0"/>
              </a:rPr>
              <a:t>We need the precision of SAF but from neutrons.</a:t>
            </a:r>
          </a:p>
          <a:p>
            <a:pPr>
              <a:lnSpc>
                <a:spcPct val="95000"/>
              </a:lnSpc>
              <a:spcBef>
                <a:spcPts val="1200"/>
              </a:spcBef>
            </a:pPr>
            <a:r>
              <a:rPr lang="en-US" altLang="en-US" sz="1800" dirty="0">
                <a:latin typeface="+mj-lt"/>
                <a:cs typeface="Calibri" panose="020F0502020204030204" pitchFamily="34" charset="0"/>
              </a:rPr>
              <a:t>Within the FS program, NAB/</a:t>
            </a:r>
            <a:r>
              <a:rPr lang="en-US" altLang="en-US" sz="1800" dirty="0" err="1">
                <a:latin typeface="+mj-lt"/>
                <a:cs typeface="Calibri" panose="020F0502020204030204" pitchFamily="34" charset="0"/>
              </a:rPr>
              <a:t>pNAB</a:t>
            </a:r>
            <a:r>
              <a:rPr lang="en-US" altLang="en-US" sz="1800" dirty="0">
                <a:latin typeface="+mj-lt"/>
                <a:cs typeface="Calibri" panose="020F0502020204030204" pitchFamily="34" charset="0"/>
              </a:rPr>
              <a:t> (ORNL) provide </a:t>
            </a:r>
            <a:r>
              <a:rPr lang="el-GR" altLang="en-US" sz="1800" dirty="0">
                <a:latin typeface="+mj-lt"/>
                <a:cs typeface="Calibri" panose="020F0502020204030204" pitchFamily="34" charset="0"/>
              </a:rPr>
              <a:t>λ</a:t>
            </a:r>
            <a:r>
              <a:rPr lang="en-US" altLang="en-US" sz="1800" baseline="-25000" dirty="0">
                <a:latin typeface="+mj-lt"/>
                <a:cs typeface="Calibri" panose="020F0502020204030204" pitchFamily="34" charset="0"/>
              </a:rPr>
              <a:t>A</a:t>
            </a:r>
            <a:r>
              <a:rPr lang="en-US" altLang="en-US" sz="1800" dirty="0">
                <a:latin typeface="+mj-lt"/>
                <a:cs typeface="Calibri" panose="020F0502020204030204" pitchFamily="34" charset="0"/>
              </a:rPr>
              <a:t> and </a:t>
            </a:r>
            <a:r>
              <a:rPr lang="el-GR" altLang="en-US" sz="1800" dirty="0">
                <a:latin typeface="+mj-lt"/>
                <a:cs typeface="Calibri" panose="020F0502020204030204" pitchFamily="34" charset="0"/>
              </a:rPr>
              <a:t>λ</a:t>
            </a:r>
            <a:r>
              <a:rPr lang="en-US" altLang="en-US" sz="1800" baseline="-25000" dirty="0">
                <a:latin typeface="+mj-lt"/>
                <a:cs typeface="Calibri" panose="020F0502020204030204" pitchFamily="34" charset="0"/>
              </a:rPr>
              <a:t>a</a:t>
            </a:r>
            <a:r>
              <a:rPr lang="en-US" altLang="en-US" sz="1800" dirty="0">
                <a:latin typeface="+mj-lt"/>
                <a:cs typeface="Calibri" panose="020F0502020204030204" pitchFamily="34" charset="0"/>
              </a:rPr>
              <a:t>, and UCN</a:t>
            </a:r>
            <a:r>
              <a:rPr lang="el-GR" altLang="en-US" sz="1800" dirty="0">
                <a:latin typeface="+mj-lt"/>
                <a:cs typeface="Calibri" panose="020F0502020204030204" pitchFamily="34" charset="0"/>
              </a:rPr>
              <a:t>τ</a:t>
            </a:r>
            <a:r>
              <a:rPr lang="en-US" altLang="en-US" sz="1800" dirty="0">
                <a:latin typeface="+mj-lt"/>
                <a:cs typeface="Calibri" panose="020F0502020204030204" pitchFamily="34" charset="0"/>
              </a:rPr>
              <a:t>+ (LANL) and BL3 (NSF) will deliver </a:t>
            </a:r>
            <a:r>
              <a:rPr lang="en-US" altLang="en-US" sz="1800" dirty="0" err="1">
                <a:latin typeface="+mj-lt"/>
                <a:cs typeface="Calibri" panose="020F0502020204030204" pitchFamily="34" charset="0"/>
              </a:rPr>
              <a:t>V</a:t>
            </a:r>
            <a:r>
              <a:rPr lang="en-US" altLang="en-US" sz="1800" baseline="-25000" dirty="0" err="1">
                <a:latin typeface="+mj-lt"/>
                <a:cs typeface="Calibri" panose="020F0502020204030204" pitchFamily="34" charset="0"/>
              </a:rPr>
              <a:t>ud</a:t>
            </a:r>
            <a:r>
              <a:rPr lang="en-US" altLang="en-US" sz="1800" dirty="0">
                <a:latin typeface="+mj-lt"/>
                <a:cs typeface="Calibri" panose="020F0502020204030204" pitchFamily="34" charset="0"/>
              </a:rPr>
              <a:t> with small experimental and theoretical errors.</a:t>
            </a:r>
            <a:endParaRPr lang="en-US" altLang="en-US" sz="1800" kern="0" dirty="0">
              <a:latin typeface="+mj-lt"/>
              <a:cs typeface="Calibri" panose="020F0502020204030204" pitchFamily="34" charset="0"/>
            </a:endParaRPr>
          </a:p>
        </p:txBody>
      </p:sp>
      <p:pic>
        <p:nvPicPr>
          <p:cNvPr id="2050" name="Picture 2">
            <a:extLst>
              <a:ext uri="{FF2B5EF4-FFF2-40B4-BE49-F238E27FC236}">
                <a16:creationId xmlns:a16="http://schemas.microsoft.com/office/drawing/2014/main" id="{BBF99C0B-81C1-CA6C-97EB-3DB93D4691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8710" y="1077427"/>
            <a:ext cx="3718896" cy="195499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BACB74D-7B5B-DEAB-C313-7F069B1B542B}"/>
              </a:ext>
            </a:extLst>
          </p:cNvPr>
          <p:cNvPicPr>
            <a:picLocks noChangeAspect="1"/>
          </p:cNvPicPr>
          <p:nvPr/>
        </p:nvPicPr>
        <p:blipFill>
          <a:blip r:embed="rId4"/>
          <a:stretch>
            <a:fillRect/>
          </a:stretch>
        </p:blipFill>
        <p:spPr>
          <a:xfrm>
            <a:off x="9180813" y="3019164"/>
            <a:ext cx="2210108" cy="657317"/>
          </a:xfrm>
          <a:prstGeom prst="rect">
            <a:avLst/>
          </a:prstGeom>
        </p:spPr>
      </p:pic>
      <p:pic>
        <p:nvPicPr>
          <p:cNvPr id="17" name="Picture 16">
            <a:extLst>
              <a:ext uri="{FF2B5EF4-FFF2-40B4-BE49-F238E27FC236}">
                <a16:creationId xmlns:a16="http://schemas.microsoft.com/office/drawing/2014/main" id="{E4C7E9BF-1FDB-1946-C247-CE5508ED23E4}"/>
              </a:ext>
            </a:extLst>
          </p:cNvPr>
          <p:cNvPicPr>
            <a:picLocks noChangeAspect="1"/>
          </p:cNvPicPr>
          <p:nvPr/>
        </p:nvPicPr>
        <p:blipFill>
          <a:blip r:embed="rId5"/>
          <a:stretch>
            <a:fillRect/>
          </a:stretch>
        </p:blipFill>
        <p:spPr>
          <a:xfrm>
            <a:off x="9024128" y="3660715"/>
            <a:ext cx="2523478" cy="2699356"/>
          </a:xfrm>
          <a:prstGeom prst="rect">
            <a:avLst/>
          </a:prstGeom>
        </p:spPr>
      </p:pic>
      <p:pic>
        <p:nvPicPr>
          <p:cNvPr id="23" name="Picture 22">
            <a:extLst>
              <a:ext uri="{FF2B5EF4-FFF2-40B4-BE49-F238E27FC236}">
                <a16:creationId xmlns:a16="http://schemas.microsoft.com/office/drawing/2014/main" id="{0F5ADA59-9519-22A4-FA15-0326DB53ECC9}"/>
              </a:ext>
            </a:extLst>
          </p:cNvPr>
          <p:cNvPicPr>
            <a:picLocks noChangeAspect="1"/>
          </p:cNvPicPr>
          <p:nvPr/>
        </p:nvPicPr>
        <p:blipFill>
          <a:blip r:embed="rId6"/>
          <a:stretch>
            <a:fillRect/>
          </a:stretch>
        </p:blipFill>
        <p:spPr>
          <a:xfrm>
            <a:off x="840975" y="1065368"/>
            <a:ext cx="6895582" cy="3140452"/>
          </a:xfrm>
          <a:prstGeom prst="rect">
            <a:avLst/>
          </a:prstGeom>
        </p:spPr>
      </p:pic>
      <p:sp>
        <p:nvSpPr>
          <p:cNvPr id="5" name="TextBox 4">
            <a:extLst>
              <a:ext uri="{FF2B5EF4-FFF2-40B4-BE49-F238E27FC236}">
                <a16:creationId xmlns:a16="http://schemas.microsoft.com/office/drawing/2014/main" id="{95A22BF6-D693-F4F2-31DF-3EF528B4D121}"/>
              </a:ext>
            </a:extLst>
          </p:cNvPr>
          <p:cNvSpPr txBox="1"/>
          <p:nvPr/>
        </p:nvSpPr>
        <p:spPr>
          <a:xfrm>
            <a:off x="1299815" y="1025342"/>
            <a:ext cx="6528895" cy="253916"/>
          </a:xfrm>
          <a:prstGeom prst="rect">
            <a:avLst/>
          </a:prstGeom>
          <a:noFill/>
        </p:spPr>
        <p:txBody>
          <a:bodyPr wrap="square">
            <a:spAutoFit/>
          </a:bodyPr>
          <a:lstStyle/>
          <a:p>
            <a:r>
              <a:rPr lang="fr-FR" sz="1050" dirty="0"/>
              <a:t>Cirigliano et al., </a:t>
            </a:r>
            <a:r>
              <a:rPr lang="fr-FR" sz="1050" dirty="0" err="1"/>
              <a:t>Phys.Lett.B</a:t>
            </a:r>
            <a:r>
              <a:rPr lang="fr-FR" sz="1050" dirty="0"/>
              <a:t> 838 (2023) 137748 and Yoo et al., Phys. Rev. D 108 (2023) no.3, 034508.</a:t>
            </a:r>
            <a:endParaRPr lang="en-US" sz="1050" dirty="0"/>
          </a:p>
        </p:txBody>
      </p:sp>
    </p:spTree>
    <p:extLst>
      <p:ext uri="{BB962C8B-B14F-4D97-AF65-F5344CB8AC3E}">
        <p14:creationId xmlns:p14="http://schemas.microsoft.com/office/powerpoint/2010/main" val="357926513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a:extLst>
            <a:ext uri="{FF2B5EF4-FFF2-40B4-BE49-F238E27FC236}">
              <a16:creationId xmlns:a16="http://schemas.microsoft.com/office/drawing/2014/main" id="{351028E2-C375-1C4F-34D6-9CC78E1840C8}"/>
            </a:ext>
          </a:extLst>
        </p:cNvPr>
        <p:cNvGrpSpPr/>
        <p:nvPr/>
      </p:nvGrpSpPr>
      <p:grpSpPr>
        <a:xfrm>
          <a:off x="0" y="0"/>
          <a:ext cx="0" cy="0"/>
          <a:chOff x="0" y="0"/>
          <a:chExt cx="0" cy="0"/>
        </a:xfrm>
      </p:grpSpPr>
      <p:sp>
        <p:nvSpPr>
          <p:cNvPr id="155" name="Google Shape;155;p4">
            <a:extLst>
              <a:ext uri="{FF2B5EF4-FFF2-40B4-BE49-F238E27FC236}">
                <a16:creationId xmlns:a16="http://schemas.microsoft.com/office/drawing/2014/main" id="{8F01441F-3E38-5813-DEF0-D6D2CAC936C6}"/>
              </a:ext>
            </a:extLst>
          </p:cNvPr>
          <p:cNvSpPr txBox="1">
            <a:spLocks noGrp="1"/>
          </p:cNvSpPr>
          <p:nvPr>
            <p:ph type="title"/>
          </p:nvPr>
        </p:nvSpPr>
        <p:spPr>
          <a:xfrm>
            <a:off x="533399" y="343981"/>
            <a:ext cx="11125199" cy="7350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Arial Black"/>
              <a:buNone/>
            </a:pPr>
            <a:r>
              <a:rPr lang="en-US" dirty="0"/>
              <a:t>Current Fundamental Symmetries PIs</a:t>
            </a:r>
            <a:endParaRPr dirty="0"/>
          </a:p>
        </p:txBody>
      </p:sp>
      <p:sp>
        <p:nvSpPr>
          <p:cNvPr id="157" name="Google Shape;157;p4">
            <a:extLst>
              <a:ext uri="{FF2B5EF4-FFF2-40B4-BE49-F238E27FC236}">
                <a16:creationId xmlns:a16="http://schemas.microsoft.com/office/drawing/2014/main" id="{E2FC20ED-762A-BB2B-24BF-00AD27C4B32D}"/>
              </a:ext>
            </a:extLst>
          </p:cNvPr>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13</a:t>
            </a:fld>
            <a:endParaRPr>
              <a:solidFill>
                <a:schemeClr val="lt1"/>
              </a:solidFill>
            </a:endParaRPr>
          </a:p>
        </p:txBody>
      </p:sp>
      <p:sp>
        <p:nvSpPr>
          <p:cNvPr id="2" name="TextBox 1">
            <a:extLst>
              <a:ext uri="{FF2B5EF4-FFF2-40B4-BE49-F238E27FC236}">
                <a16:creationId xmlns:a16="http://schemas.microsoft.com/office/drawing/2014/main" id="{4AF886D2-B38B-7A32-FB78-D8A2A2E16B6C}"/>
              </a:ext>
            </a:extLst>
          </p:cNvPr>
          <p:cNvSpPr txBox="1"/>
          <p:nvPr/>
        </p:nvSpPr>
        <p:spPr>
          <a:xfrm>
            <a:off x="646543" y="1015726"/>
            <a:ext cx="10898909" cy="4031873"/>
          </a:xfrm>
          <a:prstGeom prst="rect">
            <a:avLst/>
          </a:prstGeom>
          <a:noFill/>
        </p:spPr>
        <p:txBody>
          <a:bodyPr wrap="square" numCol="3" spcCol="274320">
            <a:spAutoFit/>
          </a:bodyPr>
          <a:lstStyle/>
          <a:p>
            <a:pPr marL="285750" indent="-285750">
              <a:buFont typeface="Arial" panose="020B0604020202020204" pitchFamily="34" charset="0"/>
              <a:buChar char="•"/>
            </a:pPr>
            <a:r>
              <a:rPr lang="en-US" sz="1600" dirty="0">
                <a:solidFill>
                  <a:schemeClr val="tx1"/>
                </a:solidFill>
              </a:rPr>
              <a:t>John Wilkerson, Reico Henning, Julieta Gruszko (UNC), </a:t>
            </a:r>
          </a:p>
          <a:p>
            <a:pPr marL="285750" indent="-285750">
              <a:buFont typeface="Arial" panose="020B0604020202020204" pitchFamily="34" charset="0"/>
              <a:buChar char="•"/>
            </a:pPr>
            <a:r>
              <a:rPr lang="en-US" sz="1600" dirty="0">
                <a:solidFill>
                  <a:schemeClr val="tx1"/>
                </a:solidFill>
              </a:rPr>
              <a:t>Murad Sarsour (GSU), </a:t>
            </a:r>
          </a:p>
          <a:p>
            <a:pPr marL="285750" indent="-285750">
              <a:buFont typeface="Arial" panose="020B0604020202020204" pitchFamily="34" charset="0"/>
              <a:buChar char="•"/>
            </a:pPr>
            <a:r>
              <a:rPr lang="en-US" sz="1600" dirty="0">
                <a:solidFill>
                  <a:schemeClr val="accent6">
                    <a:lumMod val="75000"/>
                  </a:schemeClr>
                </a:solidFill>
              </a:rPr>
              <a:t>Jaideep Singh (MSU)</a:t>
            </a:r>
            <a:r>
              <a:rPr lang="en-US" sz="1600" dirty="0">
                <a:solidFill>
                  <a:schemeClr val="tx1"/>
                </a:solidFill>
              </a:rPr>
              <a:t>, </a:t>
            </a:r>
          </a:p>
          <a:p>
            <a:pPr marL="285750" indent="-285750">
              <a:buFont typeface="Arial" panose="020B0604020202020204" pitchFamily="34" charset="0"/>
              <a:buChar char="•"/>
            </a:pPr>
            <a:r>
              <a:rPr lang="en-US" sz="1600" dirty="0">
                <a:solidFill>
                  <a:schemeClr val="accent6">
                    <a:lumMod val="75000"/>
                  </a:schemeClr>
                </a:solidFill>
              </a:rPr>
              <a:t>Ronald Fernando Garcia Ruiz (MIT), John Doyle (Harvard), Nicholas Hutzler (</a:t>
            </a:r>
            <a:r>
              <a:rPr lang="en-US" sz="1600" dirty="0" err="1">
                <a:solidFill>
                  <a:schemeClr val="accent6">
                    <a:lumMod val="75000"/>
                  </a:schemeClr>
                </a:solidFill>
              </a:rPr>
              <a:t>CalTech</a:t>
            </a:r>
            <a:r>
              <a:rPr lang="en-US" sz="1600" dirty="0">
                <a:solidFill>
                  <a:schemeClr val="accent6">
                    <a:lumMod val="75000"/>
                  </a:schemeClr>
                </a:solidFill>
              </a:rPr>
              <a:t>), </a:t>
            </a:r>
          </a:p>
          <a:p>
            <a:pPr marL="285750" indent="-285750">
              <a:buFont typeface="Arial" panose="020B0604020202020204" pitchFamily="34" charset="0"/>
              <a:buChar char="•"/>
            </a:pPr>
            <a:r>
              <a:rPr lang="en-US" sz="1600" dirty="0">
                <a:solidFill>
                  <a:schemeClr val="tx1"/>
                </a:solidFill>
              </a:rPr>
              <a:t>Kyle Leach (Mines), </a:t>
            </a:r>
          </a:p>
          <a:p>
            <a:pPr marL="285750" indent="-285750">
              <a:buFont typeface="Arial" panose="020B0604020202020204" pitchFamily="34" charset="0"/>
              <a:buChar char="•"/>
            </a:pPr>
            <a:r>
              <a:rPr lang="en-US" sz="1600" dirty="0">
                <a:solidFill>
                  <a:schemeClr val="accent6">
                    <a:lumMod val="75000"/>
                  </a:schemeClr>
                </a:solidFill>
              </a:rPr>
              <a:t>Yan Zhou (UNLV), </a:t>
            </a:r>
          </a:p>
          <a:p>
            <a:pPr marL="285750" indent="-285750">
              <a:buFont typeface="Arial" panose="020B0604020202020204" pitchFamily="34" charset="0"/>
              <a:buChar char="•"/>
            </a:pPr>
            <a:r>
              <a:rPr lang="en-US" sz="1600" dirty="0">
                <a:solidFill>
                  <a:schemeClr val="tx1"/>
                </a:solidFill>
              </a:rPr>
              <a:t>Yury Kolomensky/Gabriel Orebi Gann (</a:t>
            </a:r>
            <a:r>
              <a:rPr lang="en-US" sz="1600" dirty="0" err="1">
                <a:solidFill>
                  <a:schemeClr val="tx1"/>
                </a:solidFill>
              </a:rPr>
              <a:t>UCBerkeley</a:t>
            </a:r>
            <a:r>
              <a:rPr lang="en-US" sz="1600" dirty="0">
                <a:solidFill>
                  <a:schemeClr val="tx1"/>
                </a:solidFill>
              </a:rPr>
              <a:t>), </a:t>
            </a:r>
          </a:p>
          <a:p>
            <a:pPr marL="285750" indent="-285750">
              <a:buFont typeface="Arial" panose="020B0604020202020204" pitchFamily="34" charset="0"/>
              <a:buChar char="•"/>
            </a:pPr>
            <a:r>
              <a:rPr lang="en-US" sz="1600" dirty="0">
                <a:solidFill>
                  <a:schemeClr val="tx1"/>
                </a:solidFill>
              </a:rPr>
              <a:t>Krishna Kumar (UMass Amherst), </a:t>
            </a:r>
          </a:p>
          <a:p>
            <a:pPr marL="285750" indent="-285750">
              <a:buFont typeface="Arial" panose="020B0604020202020204" pitchFamily="34" charset="0"/>
              <a:buChar char="•"/>
            </a:pPr>
            <a:r>
              <a:rPr lang="en-US" sz="1600" dirty="0">
                <a:solidFill>
                  <a:schemeClr val="tx1"/>
                </a:solidFill>
              </a:rPr>
              <a:t>Andreas Piepke (</a:t>
            </a:r>
            <a:r>
              <a:rPr lang="en-US" sz="1600" dirty="0" err="1">
                <a:solidFill>
                  <a:schemeClr val="tx1"/>
                </a:solidFill>
              </a:rPr>
              <a:t>UAlabama</a:t>
            </a:r>
            <a:r>
              <a:rPr lang="en-US" sz="1600" dirty="0">
                <a:solidFill>
                  <a:schemeClr val="tx1"/>
                </a:solidFill>
              </a:rPr>
              <a:t>), </a:t>
            </a:r>
          </a:p>
          <a:p>
            <a:pPr marL="285750" indent="-285750">
              <a:buFont typeface="Arial" panose="020B0604020202020204" pitchFamily="34" charset="0"/>
              <a:buChar char="•"/>
            </a:pPr>
            <a:r>
              <a:rPr lang="en-US" sz="1600" dirty="0">
                <a:solidFill>
                  <a:schemeClr val="tx1"/>
                </a:solidFill>
              </a:rPr>
              <a:t>Nadia Fomin (</a:t>
            </a:r>
            <a:r>
              <a:rPr lang="en-US" sz="1600" dirty="0" err="1">
                <a:solidFill>
                  <a:schemeClr val="tx1"/>
                </a:solidFill>
              </a:rPr>
              <a:t>UTenn</a:t>
            </a:r>
            <a:r>
              <a:rPr lang="en-US" sz="1600" dirty="0">
                <a:solidFill>
                  <a:schemeClr val="tx1"/>
                </a:solidFill>
              </a:rPr>
              <a:t>), </a:t>
            </a:r>
          </a:p>
          <a:p>
            <a:pPr marL="285750" indent="-285750">
              <a:buFont typeface="Arial" panose="020B0604020202020204" pitchFamily="34" charset="0"/>
              <a:buChar char="•"/>
            </a:pPr>
            <a:r>
              <a:rPr lang="en-US" sz="1600" dirty="0">
                <a:solidFill>
                  <a:schemeClr val="tx1"/>
                </a:solidFill>
              </a:rPr>
              <a:t>David Hertzog, Jason Detwiler, Alejandro Garcia, Elise Novitski (UW),</a:t>
            </a:r>
          </a:p>
          <a:p>
            <a:pPr marL="285750" indent="-285750">
              <a:buFont typeface="Arial" panose="020B0604020202020204" pitchFamily="34" charset="0"/>
              <a:buChar char="•"/>
            </a:pPr>
            <a:r>
              <a:rPr lang="en-US" sz="1600" dirty="0">
                <a:solidFill>
                  <a:schemeClr val="tx1"/>
                </a:solidFill>
              </a:rPr>
              <a:t>Ricardo Alarcon (ASU), </a:t>
            </a:r>
          </a:p>
          <a:p>
            <a:pPr marL="285750" indent="-285750">
              <a:buFont typeface="Arial" panose="020B0604020202020204" pitchFamily="34" charset="0"/>
              <a:buChar char="•"/>
            </a:pPr>
            <a:r>
              <a:rPr lang="en-US" sz="1600" dirty="0">
                <a:solidFill>
                  <a:schemeClr val="tx1"/>
                </a:solidFill>
              </a:rPr>
              <a:t>Paul Huffman, Albert Young, Matt Green (NCSU),</a:t>
            </a:r>
          </a:p>
          <a:p>
            <a:pPr marL="285750" indent="-285750">
              <a:buFont typeface="Arial" panose="020B0604020202020204" pitchFamily="34" charset="0"/>
              <a:buChar char="•"/>
            </a:pPr>
            <a:r>
              <a:rPr lang="en-US" sz="1600" dirty="0">
                <a:solidFill>
                  <a:schemeClr val="tx1"/>
                </a:solidFill>
              </a:rPr>
              <a:t>Phil Barbeau (Duke) </a:t>
            </a:r>
          </a:p>
          <a:p>
            <a:pPr marL="285750" indent="-285750">
              <a:buFont typeface="Arial" panose="020B0604020202020204" pitchFamily="34" charset="0"/>
              <a:buChar char="•"/>
            </a:pPr>
            <a:r>
              <a:rPr lang="en-US" sz="1600" dirty="0">
                <a:solidFill>
                  <a:schemeClr val="tx1"/>
                </a:solidFill>
              </a:rPr>
              <a:t>Luiz De Viveiros Souza Filho (PSU),</a:t>
            </a:r>
          </a:p>
          <a:p>
            <a:pPr marL="285750" indent="-285750">
              <a:buFont typeface="Arial" panose="020B0604020202020204" pitchFamily="34" charset="0"/>
              <a:buChar char="•"/>
            </a:pPr>
            <a:r>
              <a:rPr lang="en-US" sz="1600" dirty="0">
                <a:solidFill>
                  <a:schemeClr val="tx1"/>
                </a:solidFill>
              </a:rPr>
              <a:t>Giorgio Gratta (Stanford), </a:t>
            </a:r>
          </a:p>
          <a:p>
            <a:pPr marL="285750" indent="-285750">
              <a:buFont typeface="Arial" panose="020B0604020202020204" pitchFamily="34" charset="0"/>
              <a:buChar char="•"/>
            </a:pPr>
            <a:r>
              <a:rPr lang="en-US" sz="1600" dirty="0">
                <a:solidFill>
                  <a:schemeClr val="tx1"/>
                </a:solidFill>
              </a:rPr>
              <a:t>Ben Jones (UTA), </a:t>
            </a:r>
          </a:p>
          <a:p>
            <a:pPr marL="285750" indent="-285750">
              <a:buFont typeface="Arial" panose="020B0604020202020204" pitchFamily="34" charset="0"/>
              <a:buChar char="•"/>
            </a:pPr>
            <a:r>
              <a:rPr lang="en-US" sz="1600" dirty="0">
                <a:solidFill>
                  <a:schemeClr val="accent6">
                    <a:lumMod val="75000"/>
                  </a:schemeClr>
                </a:solidFill>
              </a:rPr>
              <a:t>Emine </a:t>
            </a:r>
            <a:r>
              <a:rPr lang="en-US" sz="1600" dirty="0" err="1">
                <a:solidFill>
                  <a:schemeClr val="accent6">
                    <a:lumMod val="75000"/>
                  </a:schemeClr>
                </a:solidFill>
              </a:rPr>
              <a:t>Altuntas</a:t>
            </a:r>
            <a:r>
              <a:rPr lang="en-US" sz="1600" dirty="0">
                <a:solidFill>
                  <a:schemeClr val="accent6">
                    <a:lumMod val="75000"/>
                  </a:schemeClr>
                </a:solidFill>
              </a:rPr>
              <a:t> (OU), </a:t>
            </a:r>
          </a:p>
          <a:p>
            <a:pPr marL="285750" indent="-285750">
              <a:buFont typeface="Arial" panose="020B0604020202020204" pitchFamily="34" charset="0"/>
              <a:buChar char="•"/>
            </a:pPr>
            <a:r>
              <a:rPr lang="en-US" sz="1600" dirty="0">
                <a:solidFill>
                  <a:schemeClr val="tx1"/>
                </a:solidFill>
              </a:rPr>
              <a:t>Maynard Dewey, Pieter Mumm, Jeff Nico, Shannon </a:t>
            </a:r>
            <a:r>
              <a:rPr lang="en-US" sz="1600" dirty="0" err="1">
                <a:solidFill>
                  <a:schemeClr val="tx1"/>
                </a:solidFill>
              </a:rPr>
              <a:t>Hoogerheide</a:t>
            </a:r>
            <a:r>
              <a:rPr lang="en-US" sz="1600" dirty="0">
                <a:solidFill>
                  <a:schemeClr val="tx1"/>
                </a:solidFill>
              </a:rPr>
              <a:t> (NIST), </a:t>
            </a:r>
          </a:p>
          <a:p>
            <a:pPr marL="285750" indent="-285750">
              <a:buFont typeface="Arial" panose="020B0604020202020204" pitchFamily="34" charset="0"/>
              <a:buChar char="•"/>
            </a:pPr>
            <a:r>
              <a:rPr lang="en-US" sz="1600" dirty="0">
                <a:solidFill>
                  <a:schemeClr val="tx1"/>
                </a:solidFill>
              </a:rPr>
              <a:t>Yuri Efremenko (</a:t>
            </a:r>
            <a:r>
              <a:rPr lang="en-US" sz="1600" dirty="0" err="1">
                <a:solidFill>
                  <a:schemeClr val="tx1"/>
                </a:solidFill>
              </a:rPr>
              <a:t>UTenn</a:t>
            </a:r>
            <a:r>
              <a:rPr lang="en-US" sz="1600" dirty="0">
                <a:solidFill>
                  <a:schemeClr val="tx1"/>
                </a:solidFill>
              </a:rPr>
              <a:t>), </a:t>
            </a:r>
          </a:p>
          <a:p>
            <a:pPr marL="285750" indent="-285750">
              <a:buFont typeface="Arial" panose="020B0604020202020204" pitchFamily="34" charset="0"/>
              <a:buChar char="•"/>
            </a:pPr>
            <a:r>
              <a:rPr lang="en-US" sz="1600" dirty="0">
                <a:solidFill>
                  <a:schemeClr val="tx1"/>
                </a:solidFill>
              </a:rPr>
              <a:t>Ethan Brown (RPI), </a:t>
            </a:r>
          </a:p>
          <a:p>
            <a:pPr marL="285750" indent="-285750">
              <a:buFont typeface="Arial" panose="020B0604020202020204" pitchFamily="34" charset="0"/>
              <a:buChar char="•"/>
            </a:pPr>
            <a:r>
              <a:rPr lang="en-US" sz="1600" dirty="0">
                <a:solidFill>
                  <a:schemeClr val="accent6">
                    <a:lumMod val="75000"/>
                  </a:schemeClr>
                </a:solidFill>
              </a:rPr>
              <a:t>William Terrano (ASU), </a:t>
            </a:r>
          </a:p>
          <a:p>
            <a:pPr marL="285750" indent="-285750">
              <a:buFont typeface="Arial" panose="020B0604020202020204" pitchFamily="34" charset="0"/>
              <a:buChar char="•"/>
            </a:pPr>
            <a:r>
              <a:rPr lang="en-US" sz="1600" dirty="0">
                <a:solidFill>
                  <a:schemeClr val="accent6">
                    <a:lumMod val="75000"/>
                  </a:schemeClr>
                </a:solidFill>
              </a:rPr>
              <a:t>David DeMille (UChicago), </a:t>
            </a:r>
          </a:p>
          <a:p>
            <a:pPr marL="285750" indent="-285750">
              <a:buFont typeface="Arial" panose="020B0604020202020204" pitchFamily="34" charset="0"/>
              <a:buChar char="•"/>
            </a:pPr>
            <a:r>
              <a:rPr lang="en-US" sz="1600" dirty="0">
                <a:solidFill>
                  <a:schemeClr val="tx1"/>
                </a:solidFill>
              </a:rPr>
              <a:t>Liang Yang (UCSD), </a:t>
            </a:r>
          </a:p>
          <a:p>
            <a:pPr marL="285750" indent="-285750">
              <a:buFont typeface="Arial" panose="020B0604020202020204" pitchFamily="34" charset="0"/>
              <a:buChar char="•"/>
            </a:pPr>
            <a:r>
              <a:rPr lang="en-US" sz="1600" dirty="0">
                <a:solidFill>
                  <a:schemeClr val="tx1"/>
                </a:solidFill>
              </a:rPr>
              <a:t>Diana Parno (CMU), </a:t>
            </a:r>
          </a:p>
          <a:p>
            <a:pPr marL="285750" indent="-285750">
              <a:buFont typeface="Arial" panose="020B0604020202020204" pitchFamily="34" charset="0"/>
              <a:buChar char="•"/>
            </a:pPr>
            <a:r>
              <a:rPr lang="en-US" sz="1600" dirty="0">
                <a:solidFill>
                  <a:schemeClr val="tx1"/>
                </a:solidFill>
              </a:rPr>
              <a:t>Michelle Dolinski (Drexel), </a:t>
            </a:r>
          </a:p>
          <a:p>
            <a:pPr marL="285750" indent="-285750">
              <a:buFont typeface="Arial" panose="020B0604020202020204" pitchFamily="34" charset="0"/>
              <a:buChar char="•"/>
            </a:pPr>
            <a:r>
              <a:rPr lang="en-US" sz="1600" dirty="0">
                <a:solidFill>
                  <a:schemeClr val="tx1"/>
                </a:solidFill>
              </a:rPr>
              <a:t>Elise Novitski (UW), </a:t>
            </a:r>
          </a:p>
          <a:p>
            <a:pPr marL="285750" indent="-285750">
              <a:buFont typeface="Arial" panose="020B0604020202020204" pitchFamily="34" charset="0"/>
              <a:buChar char="•"/>
            </a:pPr>
            <a:r>
              <a:rPr lang="en-US" sz="1600" dirty="0">
                <a:solidFill>
                  <a:schemeClr val="tx1"/>
                </a:solidFill>
              </a:rPr>
              <a:t>Joshua Klein (UPenn), </a:t>
            </a:r>
          </a:p>
          <a:p>
            <a:pPr marL="285750" indent="-285750">
              <a:buFont typeface="Arial" panose="020B0604020202020204" pitchFamily="34" charset="0"/>
              <a:buChar char="•"/>
            </a:pPr>
            <a:r>
              <a:rPr lang="en-US" sz="1600" dirty="0">
                <a:solidFill>
                  <a:schemeClr val="tx1"/>
                </a:solidFill>
              </a:rPr>
              <a:t>Thomas O'Donnell (Virginia Tech), </a:t>
            </a:r>
          </a:p>
          <a:p>
            <a:pPr marL="285750" indent="-285750">
              <a:buFont typeface="Arial" panose="020B0604020202020204" pitchFamily="34" charset="0"/>
              <a:buChar char="•"/>
            </a:pPr>
            <a:r>
              <a:rPr lang="en-US" sz="1600" dirty="0">
                <a:solidFill>
                  <a:schemeClr val="tx1"/>
                </a:solidFill>
              </a:rPr>
              <a:t>Karsten Heeger, Reina Maruyama, David Moore (Yale), </a:t>
            </a:r>
          </a:p>
          <a:p>
            <a:pPr marL="285750" indent="-285750">
              <a:buFont typeface="Arial" panose="020B0604020202020204" pitchFamily="34" charset="0"/>
              <a:buChar char="•"/>
            </a:pPr>
            <a:r>
              <a:rPr lang="en-US" sz="1600" dirty="0">
                <a:solidFill>
                  <a:schemeClr val="tx1"/>
                </a:solidFill>
              </a:rPr>
              <a:t>Bradley Plaster (UK), </a:t>
            </a:r>
          </a:p>
          <a:p>
            <a:pPr marL="285750" indent="-285750">
              <a:buFont typeface="Arial" panose="020B0604020202020204" pitchFamily="34" charset="0"/>
              <a:buChar char="•"/>
            </a:pPr>
            <a:r>
              <a:rPr lang="en-US" sz="1600" dirty="0">
                <a:solidFill>
                  <a:schemeClr val="tx1"/>
                </a:solidFill>
              </a:rPr>
              <a:t>Benjamin Monreal (CWRU), </a:t>
            </a:r>
          </a:p>
          <a:p>
            <a:pPr marL="285750" indent="-285750">
              <a:buFont typeface="Arial" panose="020B0604020202020204" pitchFamily="34" charset="0"/>
              <a:buChar char="•"/>
            </a:pPr>
            <a:r>
              <a:rPr lang="en-US" sz="1600" dirty="0">
                <a:solidFill>
                  <a:schemeClr val="tx1"/>
                </a:solidFill>
              </a:rPr>
              <a:t>Lindley Winslow, Joe Formaggio (MIT).</a:t>
            </a:r>
          </a:p>
          <a:p>
            <a:pPr marL="285750" indent="-285750">
              <a:buFont typeface="Arial" panose="020B0604020202020204" pitchFamily="34" charset="0"/>
              <a:buChar char="•"/>
            </a:pPr>
            <a:r>
              <a:rPr lang="en-US" sz="1600" dirty="0">
                <a:solidFill>
                  <a:schemeClr val="tx1"/>
                </a:solidFill>
              </a:rPr>
              <a:t>Sherry </a:t>
            </a:r>
            <a:r>
              <a:rPr lang="en-US" sz="1600" dirty="0" err="1">
                <a:solidFill>
                  <a:schemeClr val="tx1"/>
                </a:solidFill>
              </a:rPr>
              <a:t>Yennello</a:t>
            </a:r>
            <a:r>
              <a:rPr lang="en-US" sz="1600" dirty="0">
                <a:solidFill>
                  <a:schemeClr val="tx1"/>
                </a:solidFill>
              </a:rPr>
              <a:t>, Dan Melconian (TAMU)</a:t>
            </a:r>
          </a:p>
        </p:txBody>
      </p:sp>
      <p:sp>
        <p:nvSpPr>
          <p:cNvPr id="3" name="TextBox 2">
            <a:extLst>
              <a:ext uri="{FF2B5EF4-FFF2-40B4-BE49-F238E27FC236}">
                <a16:creationId xmlns:a16="http://schemas.microsoft.com/office/drawing/2014/main" id="{78C99C42-083C-8602-E731-097FE0AF7DA5}"/>
              </a:ext>
            </a:extLst>
          </p:cNvPr>
          <p:cNvSpPr txBox="1"/>
          <p:nvPr/>
        </p:nvSpPr>
        <p:spPr>
          <a:xfrm>
            <a:off x="722376" y="5102463"/>
            <a:ext cx="10804604" cy="307777"/>
          </a:xfrm>
          <a:prstGeom prst="rect">
            <a:avLst/>
          </a:prstGeom>
          <a:noFill/>
        </p:spPr>
        <p:txBody>
          <a:bodyPr wrap="square">
            <a:spAutoFit/>
          </a:bodyPr>
          <a:lstStyle/>
          <a:p>
            <a:r>
              <a:rPr lang="en-US" dirty="0"/>
              <a:t>Information available at: </a:t>
            </a:r>
            <a:r>
              <a:rPr lang="en-US" dirty="0">
                <a:hlinkClick r:id="rId3"/>
              </a:rPr>
              <a:t>https://pamspublic.science.energy.gov/webpamsexternal/interface/awards/awardsearchexternal.aspx</a:t>
            </a:r>
            <a:endParaRPr lang="en-US" dirty="0"/>
          </a:p>
        </p:txBody>
      </p:sp>
      <p:sp>
        <p:nvSpPr>
          <p:cNvPr id="4" name="TextBox 3">
            <a:extLst>
              <a:ext uri="{FF2B5EF4-FFF2-40B4-BE49-F238E27FC236}">
                <a16:creationId xmlns:a16="http://schemas.microsoft.com/office/drawing/2014/main" id="{375CA040-35A8-06A2-9E93-26AAFC9F0618}"/>
              </a:ext>
            </a:extLst>
          </p:cNvPr>
          <p:cNvSpPr txBox="1"/>
          <p:nvPr/>
        </p:nvSpPr>
        <p:spPr>
          <a:xfrm>
            <a:off x="646543" y="5505432"/>
            <a:ext cx="10804604" cy="830997"/>
          </a:xfrm>
          <a:prstGeom prst="rect">
            <a:avLst/>
          </a:prstGeom>
          <a:noFill/>
        </p:spPr>
        <p:txBody>
          <a:bodyPr wrap="square">
            <a:spAutoFit/>
          </a:bodyPr>
          <a:lstStyle/>
          <a:p>
            <a:r>
              <a:rPr lang="en-US" sz="2400" dirty="0"/>
              <a:t>Plus 10 groups at 8 National Labs: </a:t>
            </a:r>
            <a:r>
              <a:rPr lang="en-US" sz="2400" dirty="0">
                <a:solidFill>
                  <a:schemeClr val="accent6">
                    <a:lumMod val="75000"/>
                  </a:schemeClr>
                </a:solidFill>
              </a:rPr>
              <a:t>ANL</a:t>
            </a:r>
            <a:r>
              <a:rPr lang="en-US" sz="2400" dirty="0"/>
              <a:t>, BNL, LBL, LANL, LLNL, PNNL, ORNL, SLAC</a:t>
            </a:r>
            <a:endParaRPr lang="en-US" sz="2000" dirty="0"/>
          </a:p>
        </p:txBody>
      </p:sp>
    </p:spTree>
    <p:extLst>
      <p:ext uri="{BB962C8B-B14F-4D97-AF65-F5344CB8AC3E}">
        <p14:creationId xmlns:p14="http://schemas.microsoft.com/office/powerpoint/2010/main" val="1522744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a:extLst>
            <a:ext uri="{FF2B5EF4-FFF2-40B4-BE49-F238E27FC236}">
              <a16:creationId xmlns:a16="http://schemas.microsoft.com/office/drawing/2014/main" id="{D0CD1CFF-A828-9023-A681-810E6EF98DC2}"/>
            </a:ext>
          </a:extLst>
        </p:cNvPr>
        <p:cNvGrpSpPr/>
        <p:nvPr/>
      </p:nvGrpSpPr>
      <p:grpSpPr>
        <a:xfrm>
          <a:off x="0" y="0"/>
          <a:ext cx="0" cy="0"/>
          <a:chOff x="0" y="0"/>
          <a:chExt cx="0" cy="0"/>
        </a:xfrm>
      </p:grpSpPr>
      <p:sp>
        <p:nvSpPr>
          <p:cNvPr id="157" name="Google Shape;157;p4">
            <a:extLst>
              <a:ext uri="{FF2B5EF4-FFF2-40B4-BE49-F238E27FC236}">
                <a16:creationId xmlns:a16="http://schemas.microsoft.com/office/drawing/2014/main" id="{BDC77FC3-858D-9252-302D-8B0150117E31}"/>
              </a:ext>
            </a:extLst>
          </p:cNvPr>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14</a:t>
            </a:fld>
            <a:endParaRPr>
              <a:solidFill>
                <a:schemeClr val="lt1"/>
              </a:solidFill>
            </a:endParaRPr>
          </a:p>
        </p:txBody>
      </p:sp>
      <p:pic>
        <p:nvPicPr>
          <p:cNvPr id="6" name="Picture 5">
            <a:extLst>
              <a:ext uri="{FF2B5EF4-FFF2-40B4-BE49-F238E27FC236}">
                <a16:creationId xmlns:a16="http://schemas.microsoft.com/office/drawing/2014/main" id="{A28964B1-1B74-2840-B251-C46C008BE4C7}"/>
              </a:ext>
            </a:extLst>
          </p:cNvPr>
          <p:cNvPicPr>
            <a:picLocks noChangeAspect="1"/>
          </p:cNvPicPr>
          <p:nvPr/>
        </p:nvPicPr>
        <p:blipFill>
          <a:blip r:embed="rId3"/>
          <a:stretch>
            <a:fillRect/>
          </a:stretch>
        </p:blipFill>
        <p:spPr>
          <a:xfrm>
            <a:off x="590986" y="717176"/>
            <a:ext cx="11000380" cy="5590924"/>
          </a:xfrm>
          <a:prstGeom prst="rect">
            <a:avLst/>
          </a:prstGeom>
        </p:spPr>
      </p:pic>
    </p:spTree>
    <p:extLst>
      <p:ext uri="{BB962C8B-B14F-4D97-AF65-F5344CB8AC3E}">
        <p14:creationId xmlns:p14="http://schemas.microsoft.com/office/powerpoint/2010/main" val="2286827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4">
          <a:extLst>
            <a:ext uri="{FF2B5EF4-FFF2-40B4-BE49-F238E27FC236}">
              <a16:creationId xmlns:a16="http://schemas.microsoft.com/office/drawing/2014/main" id="{29451A0B-3E45-444E-26EF-6FDEED2FB473}"/>
            </a:ext>
          </a:extLst>
        </p:cNvPr>
        <p:cNvGrpSpPr/>
        <p:nvPr/>
      </p:nvGrpSpPr>
      <p:grpSpPr>
        <a:xfrm>
          <a:off x="0" y="0"/>
          <a:ext cx="0" cy="0"/>
          <a:chOff x="0" y="0"/>
          <a:chExt cx="0" cy="0"/>
        </a:xfrm>
      </p:grpSpPr>
      <p:sp>
        <p:nvSpPr>
          <p:cNvPr id="155" name="Google Shape;155;p4">
            <a:extLst>
              <a:ext uri="{FF2B5EF4-FFF2-40B4-BE49-F238E27FC236}">
                <a16:creationId xmlns:a16="http://schemas.microsoft.com/office/drawing/2014/main" id="{4B8DA89D-83C7-F89B-F376-361543AB3B25}"/>
              </a:ext>
            </a:extLst>
          </p:cNvPr>
          <p:cNvSpPr txBox="1">
            <a:spLocks noGrp="1"/>
          </p:cNvSpPr>
          <p:nvPr>
            <p:ph type="title"/>
          </p:nvPr>
        </p:nvSpPr>
        <p:spPr>
          <a:xfrm>
            <a:off x="533399" y="343981"/>
            <a:ext cx="11125199" cy="7350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Arial Black"/>
              <a:buNone/>
            </a:pPr>
            <a:r>
              <a:rPr lang="en-US" dirty="0"/>
              <a:t>Conclusions</a:t>
            </a:r>
            <a:endParaRPr dirty="0"/>
          </a:p>
        </p:txBody>
      </p:sp>
      <p:sp>
        <p:nvSpPr>
          <p:cNvPr id="157" name="Google Shape;157;p4">
            <a:extLst>
              <a:ext uri="{FF2B5EF4-FFF2-40B4-BE49-F238E27FC236}">
                <a16:creationId xmlns:a16="http://schemas.microsoft.com/office/drawing/2014/main" id="{ADE9057F-981B-5506-4F7B-B09FD69B23D7}"/>
              </a:ext>
            </a:extLst>
          </p:cNvPr>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15</a:t>
            </a:fld>
            <a:endParaRPr>
              <a:solidFill>
                <a:schemeClr val="lt1"/>
              </a:solidFill>
            </a:endParaRPr>
          </a:p>
        </p:txBody>
      </p:sp>
      <p:sp>
        <p:nvSpPr>
          <p:cNvPr id="4" name="TextBox 3">
            <a:extLst>
              <a:ext uri="{FF2B5EF4-FFF2-40B4-BE49-F238E27FC236}">
                <a16:creationId xmlns:a16="http://schemas.microsoft.com/office/drawing/2014/main" id="{2C74EBCF-CC3B-71CC-E9BD-ABB5F9170DA9}"/>
              </a:ext>
            </a:extLst>
          </p:cNvPr>
          <p:cNvSpPr txBox="1"/>
          <p:nvPr/>
        </p:nvSpPr>
        <p:spPr>
          <a:xfrm>
            <a:off x="693696" y="1078994"/>
            <a:ext cx="10804604" cy="4154984"/>
          </a:xfrm>
          <a:prstGeom prst="rect">
            <a:avLst/>
          </a:prstGeom>
          <a:noFill/>
        </p:spPr>
        <p:txBody>
          <a:bodyPr wrap="square">
            <a:spAutoFit/>
          </a:bodyPr>
          <a:lstStyle/>
          <a:p>
            <a:r>
              <a:rPr lang="en-US" sz="2400" dirty="0">
                <a:solidFill>
                  <a:schemeClr val="dk1"/>
                </a:solidFill>
              </a:rPr>
              <a:t>The atomic nucleus, with its extreme density and complex constituent interactions, offers a unique probe into the nature of the universe.</a:t>
            </a:r>
            <a:endParaRPr lang="en-US" sz="2400" dirty="0"/>
          </a:p>
          <a:p>
            <a:endParaRPr lang="en-US" sz="2400" dirty="0"/>
          </a:p>
          <a:p>
            <a:r>
              <a:rPr lang="en-US" sz="2400" dirty="0">
                <a:solidFill>
                  <a:schemeClr val="dk1"/>
                </a:solidFill>
              </a:rPr>
              <a:t>Extraordinary new physics opportunities are emerging within Fundamental Symmetries that address some of the most pressing issues in physics.</a:t>
            </a:r>
            <a:endParaRPr lang="en-US" sz="2400" dirty="0"/>
          </a:p>
          <a:p>
            <a:endParaRPr lang="en-US" sz="2400" dirty="0"/>
          </a:p>
          <a:p>
            <a:r>
              <a:rPr lang="en-US" sz="2400" dirty="0"/>
              <a:t>Funding new efforts is challenging, but the program will always endeavor to support the best pathway to discovery.</a:t>
            </a:r>
          </a:p>
          <a:p>
            <a:endParaRPr lang="en-US" sz="2400" dirty="0"/>
          </a:p>
          <a:p>
            <a:r>
              <a:rPr lang="en-US" sz="2400" dirty="0"/>
              <a:t>Fundamental Symmetries remains a high-priority area and will be an important component of HENP.</a:t>
            </a:r>
          </a:p>
        </p:txBody>
      </p:sp>
    </p:spTree>
    <p:extLst>
      <p:ext uri="{BB962C8B-B14F-4D97-AF65-F5344CB8AC3E}">
        <p14:creationId xmlns:p14="http://schemas.microsoft.com/office/powerpoint/2010/main" val="2412289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
          <a:extLst>
            <a:ext uri="{FF2B5EF4-FFF2-40B4-BE49-F238E27FC236}">
              <a16:creationId xmlns:a16="http://schemas.microsoft.com/office/drawing/2014/main" id="{0E55794C-2A92-4427-4F38-6C582E5E44E1}"/>
            </a:ext>
          </a:extLst>
        </p:cNvPr>
        <p:cNvGrpSpPr/>
        <p:nvPr/>
      </p:nvGrpSpPr>
      <p:grpSpPr>
        <a:xfrm>
          <a:off x="0" y="0"/>
          <a:ext cx="0" cy="0"/>
          <a:chOff x="0" y="0"/>
          <a:chExt cx="0" cy="0"/>
        </a:xfrm>
      </p:grpSpPr>
      <p:sp>
        <p:nvSpPr>
          <p:cNvPr id="157" name="Google Shape;157;p4">
            <a:extLst>
              <a:ext uri="{FF2B5EF4-FFF2-40B4-BE49-F238E27FC236}">
                <a16:creationId xmlns:a16="http://schemas.microsoft.com/office/drawing/2014/main" id="{272446DA-763D-9F57-A0F6-92DB622EDCF6}"/>
              </a:ext>
            </a:extLst>
          </p:cNvPr>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16</a:t>
            </a:fld>
            <a:endParaRPr>
              <a:solidFill>
                <a:schemeClr val="lt1"/>
              </a:solidFill>
            </a:endParaRPr>
          </a:p>
        </p:txBody>
      </p:sp>
      <p:sp>
        <p:nvSpPr>
          <p:cNvPr id="2" name="object 2">
            <a:extLst>
              <a:ext uri="{FF2B5EF4-FFF2-40B4-BE49-F238E27FC236}">
                <a16:creationId xmlns:a16="http://schemas.microsoft.com/office/drawing/2014/main" id="{A8FD5375-E869-16E7-FEC3-0FC886DBFC7D}"/>
              </a:ext>
            </a:extLst>
          </p:cNvPr>
          <p:cNvSpPr/>
          <p:nvPr/>
        </p:nvSpPr>
        <p:spPr>
          <a:xfrm>
            <a:off x="3225038" y="645541"/>
            <a:ext cx="5742305" cy="609600"/>
          </a:xfrm>
          <a:custGeom>
            <a:avLst/>
            <a:gdLst/>
            <a:ahLst/>
            <a:cxnLst/>
            <a:rect l="l" t="t" r="r" b="b"/>
            <a:pathLst>
              <a:path w="5742305" h="609600">
                <a:moveTo>
                  <a:pt x="5741796" y="0"/>
                </a:moveTo>
                <a:lnTo>
                  <a:pt x="0" y="0"/>
                </a:lnTo>
                <a:lnTo>
                  <a:pt x="0" y="609600"/>
                </a:lnTo>
                <a:lnTo>
                  <a:pt x="5741796" y="609600"/>
                </a:lnTo>
                <a:lnTo>
                  <a:pt x="5741796" y="0"/>
                </a:lnTo>
                <a:close/>
              </a:path>
            </a:pathLst>
          </a:custGeom>
          <a:solidFill>
            <a:srgbClr val="0C3150"/>
          </a:solidFill>
        </p:spPr>
        <p:txBody>
          <a:bodyPr wrap="square" lIns="0" tIns="0" rIns="0" bIns="0" rtlCol="0"/>
          <a:lstStyle/>
          <a:p>
            <a:endParaRPr/>
          </a:p>
        </p:txBody>
      </p:sp>
      <p:sp>
        <p:nvSpPr>
          <p:cNvPr id="3" name="object 3" descr="$PPTXTitle">
            <a:extLst>
              <a:ext uri="{FF2B5EF4-FFF2-40B4-BE49-F238E27FC236}">
                <a16:creationId xmlns:a16="http://schemas.microsoft.com/office/drawing/2014/main" id="{D658C002-ED01-980B-A7BA-020CA270958F}"/>
              </a:ext>
            </a:extLst>
          </p:cNvPr>
          <p:cNvSpPr txBox="1">
            <a:spLocks/>
          </p:cNvSpPr>
          <p:nvPr/>
        </p:nvSpPr>
        <p:spPr>
          <a:xfrm>
            <a:off x="3361310" y="734644"/>
            <a:ext cx="5388228" cy="382156"/>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sz="2400" dirty="0">
                <a:solidFill>
                  <a:srgbClr val="FFFFFF"/>
                </a:solidFill>
              </a:rPr>
              <a:t>Deputy</a:t>
            </a:r>
            <a:r>
              <a:rPr lang="en-US" sz="2400" spc="-50" dirty="0">
                <a:solidFill>
                  <a:srgbClr val="FFFFFF"/>
                </a:solidFill>
              </a:rPr>
              <a:t> </a:t>
            </a:r>
            <a:r>
              <a:rPr lang="en-US" sz="2400" dirty="0">
                <a:solidFill>
                  <a:srgbClr val="FFFFFF"/>
                </a:solidFill>
              </a:rPr>
              <a:t>Director</a:t>
            </a:r>
            <a:r>
              <a:rPr lang="en-US" sz="2400" spc="-65" dirty="0">
                <a:solidFill>
                  <a:srgbClr val="FFFFFF"/>
                </a:solidFill>
              </a:rPr>
              <a:t> </a:t>
            </a:r>
            <a:r>
              <a:rPr lang="en-US" sz="2400" dirty="0">
                <a:solidFill>
                  <a:srgbClr val="FFFFFF"/>
                </a:solidFill>
              </a:rPr>
              <a:t>for</a:t>
            </a:r>
            <a:r>
              <a:rPr lang="en-US" sz="2400" spc="-65" dirty="0">
                <a:solidFill>
                  <a:srgbClr val="FFFFFF"/>
                </a:solidFill>
              </a:rPr>
              <a:t> </a:t>
            </a:r>
            <a:r>
              <a:rPr lang="en-US" sz="2400" dirty="0">
                <a:solidFill>
                  <a:srgbClr val="FFFFFF"/>
                </a:solidFill>
              </a:rPr>
              <a:t>Science</a:t>
            </a:r>
            <a:r>
              <a:rPr lang="en-US" sz="2400" spc="-65" dirty="0">
                <a:solidFill>
                  <a:srgbClr val="FFFFFF"/>
                </a:solidFill>
              </a:rPr>
              <a:t> </a:t>
            </a:r>
            <a:r>
              <a:rPr lang="en-US" sz="2400" spc="-10" dirty="0">
                <a:solidFill>
                  <a:srgbClr val="FFFFFF"/>
                </a:solidFill>
              </a:rPr>
              <a:t>Programs</a:t>
            </a:r>
            <a:endParaRPr lang="en-US" sz="2400" dirty="0"/>
          </a:p>
        </p:txBody>
      </p:sp>
      <p:sp>
        <p:nvSpPr>
          <p:cNvPr id="4" name="object 4">
            <a:extLst>
              <a:ext uri="{FF2B5EF4-FFF2-40B4-BE49-F238E27FC236}">
                <a16:creationId xmlns:a16="http://schemas.microsoft.com/office/drawing/2014/main" id="{64D7B669-2CF6-87E9-E781-21735CF286C2}"/>
              </a:ext>
            </a:extLst>
          </p:cNvPr>
          <p:cNvSpPr/>
          <p:nvPr/>
        </p:nvSpPr>
        <p:spPr>
          <a:xfrm>
            <a:off x="2074926" y="1898332"/>
            <a:ext cx="1645920" cy="709295"/>
          </a:xfrm>
          <a:custGeom>
            <a:avLst/>
            <a:gdLst/>
            <a:ahLst/>
            <a:cxnLst/>
            <a:rect l="l" t="t" r="r" b="b"/>
            <a:pathLst>
              <a:path w="1645920" h="709294">
                <a:moveTo>
                  <a:pt x="1645920" y="0"/>
                </a:moveTo>
                <a:lnTo>
                  <a:pt x="0" y="0"/>
                </a:lnTo>
                <a:lnTo>
                  <a:pt x="0" y="708850"/>
                </a:lnTo>
                <a:lnTo>
                  <a:pt x="1645920" y="708850"/>
                </a:lnTo>
                <a:lnTo>
                  <a:pt x="1645920" y="0"/>
                </a:lnTo>
                <a:close/>
              </a:path>
            </a:pathLst>
          </a:custGeom>
          <a:solidFill>
            <a:srgbClr val="D5DCE4"/>
          </a:solidFill>
        </p:spPr>
        <p:txBody>
          <a:bodyPr wrap="square" lIns="0" tIns="0" rIns="0" bIns="0" rtlCol="0"/>
          <a:lstStyle/>
          <a:p>
            <a:endParaRPr/>
          </a:p>
        </p:txBody>
      </p:sp>
      <p:sp>
        <p:nvSpPr>
          <p:cNvPr id="6" name="object 5">
            <a:extLst>
              <a:ext uri="{FF2B5EF4-FFF2-40B4-BE49-F238E27FC236}">
                <a16:creationId xmlns:a16="http://schemas.microsoft.com/office/drawing/2014/main" id="{55A037C3-57DE-61BB-9D12-DCE5E5D5C178}"/>
              </a:ext>
            </a:extLst>
          </p:cNvPr>
          <p:cNvSpPr txBox="1"/>
          <p:nvPr/>
        </p:nvSpPr>
        <p:spPr>
          <a:xfrm>
            <a:off x="2434844" y="2014855"/>
            <a:ext cx="926465" cy="453390"/>
          </a:xfrm>
          <a:prstGeom prst="rect">
            <a:avLst/>
          </a:prstGeom>
        </p:spPr>
        <p:txBody>
          <a:bodyPr vert="horz" wrap="square" lIns="0" tIns="13335" rIns="0" bIns="0" rtlCol="0">
            <a:spAutoFit/>
          </a:bodyPr>
          <a:lstStyle/>
          <a:p>
            <a:pPr algn="ctr">
              <a:lnSpc>
                <a:spcPct val="100000"/>
              </a:lnSpc>
              <a:spcBef>
                <a:spcPts val="105"/>
              </a:spcBef>
            </a:pPr>
            <a:r>
              <a:rPr sz="1400" dirty="0">
                <a:latin typeface="Calibri"/>
                <a:cs typeface="Calibri"/>
              </a:rPr>
              <a:t>Basic</a:t>
            </a:r>
            <a:r>
              <a:rPr sz="1400" spc="-20" dirty="0">
                <a:latin typeface="Calibri"/>
                <a:cs typeface="Calibri"/>
              </a:rPr>
              <a:t> </a:t>
            </a:r>
            <a:r>
              <a:rPr sz="1400" spc="-10" dirty="0">
                <a:latin typeface="Calibri"/>
                <a:cs typeface="Calibri"/>
              </a:rPr>
              <a:t>Energy</a:t>
            </a:r>
            <a:endParaRPr sz="1400">
              <a:latin typeface="Calibri"/>
              <a:cs typeface="Calibri"/>
            </a:endParaRPr>
          </a:p>
          <a:p>
            <a:pPr algn="ctr">
              <a:lnSpc>
                <a:spcPct val="100000"/>
              </a:lnSpc>
            </a:pPr>
            <a:r>
              <a:rPr sz="1400" spc="-10" dirty="0">
                <a:latin typeface="Calibri"/>
                <a:cs typeface="Calibri"/>
              </a:rPr>
              <a:t>Sciences</a:t>
            </a:r>
            <a:endParaRPr sz="1400">
              <a:latin typeface="Calibri"/>
              <a:cs typeface="Calibri"/>
            </a:endParaRPr>
          </a:p>
        </p:txBody>
      </p:sp>
      <p:sp>
        <p:nvSpPr>
          <p:cNvPr id="7" name="object 6">
            <a:extLst>
              <a:ext uri="{FF2B5EF4-FFF2-40B4-BE49-F238E27FC236}">
                <a16:creationId xmlns:a16="http://schemas.microsoft.com/office/drawing/2014/main" id="{057F44E2-7D55-4B39-4A2E-FBABA677C8DB}"/>
              </a:ext>
            </a:extLst>
          </p:cNvPr>
          <p:cNvSpPr/>
          <p:nvPr/>
        </p:nvSpPr>
        <p:spPr>
          <a:xfrm>
            <a:off x="3864990" y="1898332"/>
            <a:ext cx="1645920" cy="709295"/>
          </a:xfrm>
          <a:custGeom>
            <a:avLst/>
            <a:gdLst/>
            <a:ahLst/>
            <a:cxnLst/>
            <a:rect l="l" t="t" r="r" b="b"/>
            <a:pathLst>
              <a:path w="1645920" h="709294">
                <a:moveTo>
                  <a:pt x="1645919" y="0"/>
                </a:moveTo>
                <a:lnTo>
                  <a:pt x="0" y="0"/>
                </a:lnTo>
                <a:lnTo>
                  <a:pt x="0" y="708850"/>
                </a:lnTo>
                <a:lnTo>
                  <a:pt x="1645919" y="708850"/>
                </a:lnTo>
                <a:lnTo>
                  <a:pt x="1645919" y="0"/>
                </a:lnTo>
                <a:close/>
              </a:path>
            </a:pathLst>
          </a:custGeom>
          <a:solidFill>
            <a:srgbClr val="D5DCE4"/>
          </a:solidFill>
        </p:spPr>
        <p:txBody>
          <a:bodyPr wrap="square" lIns="0" tIns="0" rIns="0" bIns="0" rtlCol="0"/>
          <a:lstStyle/>
          <a:p>
            <a:endParaRPr/>
          </a:p>
        </p:txBody>
      </p:sp>
      <p:sp>
        <p:nvSpPr>
          <p:cNvPr id="8" name="object 7">
            <a:extLst>
              <a:ext uri="{FF2B5EF4-FFF2-40B4-BE49-F238E27FC236}">
                <a16:creationId xmlns:a16="http://schemas.microsoft.com/office/drawing/2014/main" id="{2A17A989-0B4E-0FEC-EEC5-74CCB8348381}"/>
              </a:ext>
            </a:extLst>
          </p:cNvPr>
          <p:cNvSpPr txBox="1"/>
          <p:nvPr/>
        </p:nvSpPr>
        <p:spPr>
          <a:xfrm>
            <a:off x="4149090" y="1908175"/>
            <a:ext cx="1077595" cy="666750"/>
          </a:xfrm>
          <a:prstGeom prst="rect">
            <a:avLst/>
          </a:prstGeom>
        </p:spPr>
        <p:txBody>
          <a:bodyPr vert="horz" wrap="square" lIns="0" tIns="13335" rIns="0" bIns="0" rtlCol="0">
            <a:spAutoFit/>
          </a:bodyPr>
          <a:lstStyle/>
          <a:p>
            <a:pPr marL="12700" marR="5080" indent="-1270" algn="ctr">
              <a:lnSpc>
                <a:spcPct val="100000"/>
              </a:lnSpc>
              <a:spcBef>
                <a:spcPts val="105"/>
              </a:spcBef>
            </a:pPr>
            <a:r>
              <a:rPr sz="1400" dirty="0">
                <a:latin typeface="Calibri"/>
                <a:cs typeface="Calibri"/>
              </a:rPr>
              <a:t>Biological</a:t>
            </a:r>
            <a:r>
              <a:rPr sz="1400" spc="-60" dirty="0">
                <a:latin typeface="Calibri"/>
                <a:cs typeface="Calibri"/>
              </a:rPr>
              <a:t> &amp; </a:t>
            </a:r>
            <a:r>
              <a:rPr sz="1400" spc="-20" dirty="0">
                <a:latin typeface="Calibri"/>
                <a:cs typeface="Calibri"/>
              </a:rPr>
              <a:t>Environmental </a:t>
            </a:r>
            <a:r>
              <a:rPr sz="1400" spc="-10" dirty="0">
                <a:latin typeface="Calibri"/>
                <a:cs typeface="Calibri"/>
              </a:rPr>
              <a:t>Research</a:t>
            </a:r>
            <a:endParaRPr sz="1400">
              <a:latin typeface="Calibri"/>
              <a:cs typeface="Calibri"/>
            </a:endParaRPr>
          </a:p>
        </p:txBody>
      </p:sp>
      <p:sp>
        <p:nvSpPr>
          <p:cNvPr id="9" name="object 8">
            <a:extLst>
              <a:ext uri="{FF2B5EF4-FFF2-40B4-BE49-F238E27FC236}">
                <a16:creationId xmlns:a16="http://schemas.microsoft.com/office/drawing/2014/main" id="{3A9E664E-C5F1-5097-15F3-B25D72129040}"/>
              </a:ext>
            </a:extLst>
          </p:cNvPr>
          <p:cNvSpPr/>
          <p:nvPr/>
        </p:nvSpPr>
        <p:spPr>
          <a:xfrm>
            <a:off x="5655183" y="1898332"/>
            <a:ext cx="1645920" cy="709295"/>
          </a:xfrm>
          <a:custGeom>
            <a:avLst/>
            <a:gdLst/>
            <a:ahLst/>
            <a:cxnLst/>
            <a:rect l="l" t="t" r="r" b="b"/>
            <a:pathLst>
              <a:path w="1645920" h="709294">
                <a:moveTo>
                  <a:pt x="1645919" y="0"/>
                </a:moveTo>
                <a:lnTo>
                  <a:pt x="0" y="0"/>
                </a:lnTo>
                <a:lnTo>
                  <a:pt x="0" y="708850"/>
                </a:lnTo>
                <a:lnTo>
                  <a:pt x="1645919" y="708850"/>
                </a:lnTo>
                <a:lnTo>
                  <a:pt x="1645919" y="0"/>
                </a:lnTo>
                <a:close/>
              </a:path>
            </a:pathLst>
          </a:custGeom>
          <a:solidFill>
            <a:srgbClr val="D5DCE4"/>
          </a:solidFill>
        </p:spPr>
        <p:txBody>
          <a:bodyPr wrap="square" lIns="0" tIns="0" rIns="0" bIns="0" rtlCol="0"/>
          <a:lstStyle/>
          <a:p>
            <a:endParaRPr/>
          </a:p>
        </p:txBody>
      </p:sp>
      <p:sp>
        <p:nvSpPr>
          <p:cNvPr id="10" name="object 9">
            <a:extLst>
              <a:ext uri="{FF2B5EF4-FFF2-40B4-BE49-F238E27FC236}">
                <a16:creationId xmlns:a16="http://schemas.microsoft.com/office/drawing/2014/main" id="{8D68A3A2-2E64-3E94-BBEE-2142824AD941}"/>
              </a:ext>
            </a:extLst>
          </p:cNvPr>
          <p:cNvSpPr txBox="1"/>
          <p:nvPr/>
        </p:nvSpPr>
        <p:spPr>
          <a:xfrm>
            <a:off x="5963792" y="2014855"/>
            <a:ext cx="1029969" cy="453390"/>
          </a:xfrm>
          <a:prstGeom prst="rect">
            <a:avLst/>
          </a:prstGeom>
        </p:spPr>
        <p:txBody>
          <a:bodyPr vert="horz" wrap="square" lIns="0" tIns="13335" rIns="0" bIns="0" rtlCol="0">
            <a:spAutoFit/>
          </a:bodyPr>
          <a:lstStyle/>
          <a:p>
            <a:pPr algn="ctr">
              <a:lnSpc>
                <a:spcPct val="100000"/>
              </a:lnSpc>
              <a:spcBef>
                <a:spcPts val="105"/>
              </a:spcBef>
            </a:pPr>
            <a:r>
              <a:rPr sz="1400" dirty="0">
                <a:latin typeface="Calibri"/>
                <a:cs typeface="Calibri"/>
              </a:rPr>
              <a:t>Fusion</a:t>
            </a:r>
            <a:r>
              <a:rPr sz="1400" spc="-40" dirty="0">
                <a:latin typeface="Calibri"/>
                <a:cs typeface="Calibri"/>
              </a:rPr>
              <a:t> </a:t>
            </a:r>
            <a:r>
              <a:rPr sz="1400" spc="-10" dirty="0">
                <a:latin typeface="Calibri"/>
                <a:cs typeface="Calibri"/>
              </a:rPr>
              <a:t>Energy</a:t>
            </a:r>
            <a:endParaRPr sz="1400">
              <a:latin typeface="Calibri"/>
              <a:cs typeface="Calibri"/>
            </a:endParaRPr>
          </a:p>
          <a:p>
            <a:pPr algn="ctr">
              <a:lnSpc>
                <a:spcPct val="100000"/>
              </a:lnSpc>
            </a:pPr>
            <a:r>
              <a:rPr sz="1400" spc="-10" dirty="0">
                <a:latin typeface="Calibri"/>
                <a:cs typeface="Calibri"/>
              </a:rPr>
              <a:t>Sciences</a:t>
            </a:r>
            <a:endParaRPr sz="1400">
              <a:latin typeface="Calibri"/>
              <a:cs typeface="Calibri"/>
            </a:endParaRPr>
          </a:p>
        </p:txBody>
      </p:sp>
      <p:sp>
        <p:nvSpPr>
          <p:cNvPr id="11" name="object 10">
            <a:extLst>
              <a:ext uri="{FF2B5EF4-FFF2-40B4-BE49-F238E27FC236}">
                <a16:creationId xmlns:a16="http://schemas.microsoft.com/office/drawing/2014/main" id="{F931677C-C149-DC09-8B54-4CA3E6C4E82C}"/>
              </a:ext>
            </a:extLst>
          </p:cNvPr>
          <p:cNvSpPr/>
          <p:nvPr/>
        </p:nvSpPr>
        <p:spPr>
          <a:xfrm>
            <a:off x="7445247" y="1898332"/>
            <a:ext cx="1645920" cy="709295"/>
          </a:xfrm>
          <a:custGeom>
            <a:avLst/>
            <a:gdLst/>
            <a:ahLst/>
            <a:cxnLst/>
            <a:rect l="l" t="t" r="r" b="b"/>
            <a:pathLst>
              <a:path w="1645920" h="709294">
                <a:moveTo>
                  <a:pt x="1645920" y="0"/>
                </a:moveTo>
                <a:lnTo>
                  <a:pt x="0" y="0"/>
                </a:lnTo>
                <a:lnTo>
                  <a:pt x="0" y="708850"/>
                </a:lnTo>
                <a:lnTo>
                  <a:pt x="1645920" y="708850"/>
                </a:lnTo>
                <a:lnTo>
                  <a:pt x="1645920" y="0"/>
                </a:lnTo>
                <a:close/>
              </a:path>
            </a:pathLst>
          </a:custGeom>
          <a:solidFill>
            <a:srgbClr val="D5DCE4"/>
          </a:solidFill>
        </p:spPr>
        <p:txBody>
          <a:bodyPr wrap="square" lIns="0" tIns="0" rIns="0" bIns="0" rtlCol="0"/>
          <a:lstStyle/>
          <a:p>
            <a:endParaRPr/>
          </a:p>
        </p:txBody>
      </p:sp>
      <p:sp>
        <p:nvSpPr>
          <p:cNvPr id="12" name="object 11">
            <a:extLst>
              <a:ext uri="{FF2B5EF4-FFF2-40B4-BE49-F238E27FC236}">
                <a16:creationId xmlns:a16="http://schemas.microsoft.com/office/drawing/2014/main" id="{75BBB90F-9D25-15E7-3CC2-6561817FA0E3}"/>
              </a:ext>
            </a:extLst>
          </p:cNvPr>
          <p:cNvSpPr txBox="1"/>
          <p:nvPr/>
        </p:nvSpPr>
        <p:spPr>
          <a:xfrm>
            <a:off x="7668894" y="2014855"/>
            <a:ext cx="1200785" cy="444352"/>
          </a:xfrm>
          <a:prstGeom prst="rect">
            <a:avLst/>
          </a:prstGeom>
        </p:spPr>
        <p:txBody>
          <a:bodyPr vert="horz" wrap="square" lIns="0" tIns="13335" rIns="0" bIns="0" rtlCol="0">
            <a:spAutoFit/>
          </a:bodyPr>
          <a:lstStyle/>
          <a:p>
            <a:pPr marL="12700">
              <a:lnSpc>
                <a:spcPct val="100000"/>
              </a:lnSpc>
              <a:spcBef>
                <a:spcPts val="105"/>
              </a:spcBef>
            </a:pPr>
            <a:r>
              <a:rPr sz="1400" dirty="0">
                <a:latin typeface="Calibri"/>
                <a:cs typeface="Calibri"/>
              </a:rPr>
              <a:t>High</a:t>
            </a:r>
            <a:r>
              <a:rPr sz="1400" spc="-55" dirty="0">
                <a:latin typeface="Calibri"/>
                <a:cs typeface="Calibri"/>
              </a:rPr>
              <a:t> </a:t>
            </a:r>
            <a:r>
              <a:rPr sz="1400" dirty="0">
                <a:latin typeface="Calibri"/>
                <a:cs typeface="Calibri"/>
              </a:rPr>
              <a:t>Energy</a:t>
            </a:r>
            <a:r>
              <a:rPr sz="1400" spc="-55" dirty="0">
                <a:latin typeface="Calibri"/>
                <a:cs typeface="Calibri"/>
              </a:rPr>
              <a:t> </a:t>
            </a:r>
            <a:r>
              <a:rPr sz="1400" spc="-25" dirty="0">
                <a:latin typeface="Calibri"/>
                <a:cs typeface="Calibri"/>
              </a:rPr>
              <a:t>and</a:t>
            </a:r>
            <a:endParaRPr sz="1400">
              <a:latin typeface="Calibri"/>
              <a:cs typeface="Calibri"/>
            </a:endParaRPr>
          </a:p>
          <a:p>
            <a:pPr marL="41275">
              <a:lnSpc>
                <a:spcPct val="100000"/>
              </a:lnSpc>
            </a:pPr>
            <a:r>
              <a:rPr sz="1400" dirty="0">
                <a:latin typeface="Calibri"/>
                <a:cs typeface="Calibri"/>
              </a:rPr>
              <a:t>Nuclear</a:t>
            </a:r>
            <a:r>
              <a:rPr sz="1400" spc="-45" dirty="0">
                <a:latin typeface="Calibri"/>
                <a:cs typeface="Calibri"/>
              </a:rPr>
              <a:t> </a:t>
            </a:r>
            <a:r>
              <a:rPr sz="1400" spc="-10" dirty="0">
                <a:latin typeface="Calibri"/>
                <a:cs typeface="Calibri"/>
              </a:rPr>
              <a:t>Physics</a:t>
            </a:r>
            <a:endParaRPr sz="1400">
              <a:latin typeface="Calibri"/>
              <a:cs typeface="Calibri"/>
            </a:endParaRPr>
          </a:p>
        </p:txBody>
      </p:sp>
      <p:sp>
        <p:nvSpPr>
          <p:cNvPr id="13" name="object 12">
            <a:extLst>
              <a:ext uri="{FF2B5EF4-FFF2-40B4-BE49-F238E27FC236}">
                <a16:creationId xmlns:a16="http://schemas.microsoft.com/office/drawing/2014/main" id="{6D5D93D5-4201-E70B-E0B7-A89F7835F009}"/>
              </a:ext>
            </a:extLst>
          </p:cNvPr>
          <p:cNvSpPr/>
          <p:nvPr/>
        </p:nvSpPr>
        <p:spPr>
          <a:xfrm>
            <a:off x="544629" y="1898332"/>
            <a:ext cx="1447038" cy="709295"/>
          </a:xfrm>
          <a:custGeom>
            <a:avLst/>
            <a:gdLst/>
            <a:ahLst/>
            <a:cxnLst/>
            <a:rect l="l" t="t" r="r" b="b"/>
            <a:pathLst>
              <a:path w="1645920" h="709294">
                <a:moveTo>
                  <a:pt x="1645919" y="0"/>
                </a:moveTo>
                <a:lnTo>
                  <a:pt x="0" y="0"/>
                </a:lnTo>
                <a:lnTo>
                  <a:pt x="0" y="708850"/>
                </a:lnTo>
                <a:lnTo>
                  <a:pt x="1645919" y="708850"/>
                </a:lnTo>
                <a:lnTo>
                  <a:pt x="1645919" y="0"/>
                </a:lnTo>
                <a:close/>
              </a:path>
            </a:pathLst>
          </a:custGeom>
          <a:solidFill>
            <a:srgbClr val="D5DCE4"/>
          </a:solidFill>
        </p:spPr>
        <p:txBody>
          <a:bodyPr wrap="square" lIns="0" tIns="0" rIns="0" bIns="0" rtlCol="0"/>
          <a:lstStyle/>
          <a:p>
            <a:endParaRPr/>
          </a:p>
        </p:txBody>
      </p:sp>
      <p:sp>
        <p:nvSpPr>
          <p:cNvPr id="14" name="object 13">
            <a:extLst>
              <a:ext uri="{FF2B5EF4-FFF2-40B4-BE49-F238E27FC236}">
                <a16:creationId xmlns:a16="http://schemas.microsoft.com/office/drawing/2014/main" id="{25210341-A00B-6037-F00C-14DBC1C57DBD}"/>
              </a:ext>
            </a:extLst>
          </p:cNvPr>
          <p:cNvSpPr txBox="1"/>
          <p:nvPr/>
        </p:nvSpPr>
        <p:spPr>
          <a:xfrm>
            <a:off x="554007" y="1908175"/>
            <a:ext cx="1426210" cy="659796"/>
          </a:xfrm>
          <a:prstGeom prst="rect">
            <a:avLst/>
          </a:prstGeom>
        </p:spPr>
        <p:txBody>
          <a:bodyPr vert="horz" wrap="square" lIns="0" tIns="13335" rIns="0" bIns="0" rtlCol="0">
            <a:spAutoFit/>
          </a:bodyPr>
          <a:lstStyle/>
          <a:p>
            <a:pPr marL="12065" marR="5080" algn="ctr">
              <a:lnSpc>
                <a:spcPct val="100000"/>
              </a:lnSpc>
              <a:spcBef>
                <a:spcPts val="105"/>
              </a:spcBef>
            </a:pPr>
            <a:r>
              <a:rPr sz="1400" spc="-10" dirty="0">
                <a:latin typeface="Calibri"/>
                <a:cs typeface="Calibri"/>
              </a:rPr>
              <a:t>Advanced</a:t>
            </a:r>
            <a:r>
              <a:rPr sz="1400" spc="-15" dirty="0">
                <a:latin typeface="Calibri"/>
                <a:cs typeface="Calibri"/>
              </a:rPr>
              <a:t> </a:t>
            </a:r>
            <a:r>
              <a:rPr sz="1400" spc="-10" dirty="0">
                <a:latin typeface="Calibri"/>
                <a:cs typeface="Calibri"/>
              </a:rPr>
              <a:t>Scientific Computing Research</a:t>
            </a:r>
            <a:endParaRPr sz="1400" dirty="0">
              <a:latin typeface="Calibri"/>
              <a:cs typeface="Calibri"/>
            </a:endParaRPr>
          </a:p>
        </p:txBody>
      </p:sp>
      <p:sp>
        <p:nvSpPr>
          <p:cNvPr id="15" name="object 14">
            <a:extLst>
              <a:ext uri="{FF2B5EF4-FFF2-40B4-BE49-F238E27FC236}">
                <a16:creationId xmlns:a16="http://schemas.microsoft.com/office/drawing/2014/main" id="{D3779529-41E5-5472-CF3C-CF93FF516527}"/>
              </a:ext>
            </a:extLst>
          </p:cNvPr>
          <p:cNvSpPr txBox="1"/>
          <p:nvPr/>
        </p:nvSpPr>
        <p:spPr>
          <a:xfrm>
            <a:off x="9615805" y="2305685"/>
            <a:ext cx="2011680" cy="480901"/>
          </a:xfrm>
          <a:prstGeom prst="rect">
            <a:avLst/>
          </a:prstGeom>
          <a:solidFill>
            <a:srgbClr val="D5DCE4"/>
          </a:solidFill>
        </p:spPr>
        <p:txBody>
          <a:bodyPr vert="horz" wrap="square" lIns="0" tIns="49530" rIns="0" bIns="0" rtlCol="0">
            <a:spAutoFit/>
          </a:bodyPr>
          <a:lstStyle/>
          <a:p>
            <a:pPr marL="128905" marR="112395" indent="-6350">
              <a:lnSpc>
                <a:spcPct val="100000"/>
              </a:lnSpc>
              <a:spcBef>
                <a:spcPts val="390"/>
              </a:spcBef>
            </a:pPr>
            <a:r>
              <a:rPr sz="1400" spc="-20" dirty="0">
                <a:latin typeface="Calibri"/>
                <a:cs typeface="Calibri"/>
              </a:rPr>
              <a:t>Workforce</a:t>
            </a:r>
            <a:r>
              <a:rPr sz="1400" spc="5" dirty="0">
                <a:latin typeface="Calibri"/>
                <a:cs typeface="Calibri"/>
              </a:rPr>
              <a:t> </a:t>
            </a:r>
            <a:r>
              <a:rPr sz="1400" spc="-10" dirty="0">
                <a:latin typeface="Calibri"/>
                <a:cs typeface="Calibri"/>
              </a:rPr>
              <a:t>Development </a:t>
            </a:r>
            <a:r>
              <a:rPr sz="1400" dirty="0">
                <a:latin typeface="Calibri"/>
                <a:cs typeface="Calibri"/>
              </a:rPr>
              <a:t>for</a:t>
            </a:r>
            <a:r>
              <a:rPr sz="1400" spc="-40" dirty="0">
                <a:latin typeface="Calibri"/>
                <a:cs typeface="Calibri"/>
              </a:rPr>
              <a:t> </a:t>
            </a:r>
            <a:r>
              <a:rPr sz="1400" spc="-20" dirty="0">
                <a:latin typeface="Calibri"/>
                <a:cs typeface="Calibri"/>
              </a:rPr>
              <a:t>Teachers</a:t>
            </a:r>
            <a:r>
              <a:rPr sz="1400" spc="-10" dirty="0">
                <a:latin typeface="Calibri"/>
                <a:cs typeface="Calibri"/>
              </a:rPr>
              <a:t> </a:t>
            </a:r>
            <a:r>
              <a:rPr sz="1400" dirty="0">
                <a:latin typeface="Calibri"/>
                <a:cs typeface="Calibri"/>
              </a:rPr>
              <a:t>&amp;</a:t>
            </a:r>
            <a:r>
              <a:rPr sz="1400" spc="-30" dirty="0">
                <a:latin typeface="Calibri"/>
                <a:cs typeface="Calibri"/>
              </a:rPr>
              <a:t> </a:t>
            </a:r>
            <a:r>
              <a:rPr sz="1400" spc="-10" dirty="0">
                <a:latin typeface="Calibri"/>
                <a:cs typeface="Calibri"/>
              </a:rPr>
              <a:t>Scientists</a:t>
            </a:r>
            <a:endParaRPr sz="1400">
              <a:latin typeface="Calibri"/>
              <a:cs typeface="Calibri"/>
            </a:endParaRPr>
          </a:p>
        </p:txBody>
      </p:sp>
      <p:sp>
        <p:nvSpPr>
          <p:cNvPr id="16" name="object 15">
            <a:extLst>
              <a:ext uri="{FF2B5EF4-FFF2-40B4-BE49-F238E27FC236}">
                <a16:creationId xmlns:a16="http://schemas.microsoft.com/office/drawing/2014/main" id="{FE78E750-5F5D-DDA2-8E0C-05D195D440E7}"/>
              </a:ext>
            </a:extLst>
          </p:cNvPr>
          <p:cNvSpPr txBox="1"/>
          <p:nvPr/>
        </p:nvSpPr>
        <p:spPr>
          <a:xfrm>
            <a:off x="9615805" y="2969132"/>
            <a:ext cx="2011680" cy="480901"/>
          </a:xfrm>
          <a:prstGeom prst="rect">
            <a:avLst/>
          </a:prstGeom>
          <a:solidFill>
            <a:srgbClr val="D5DCE4"/>
          </a:solidFill>
        </p:spPr>
        <p:txBody>
          <a:bodyPr vert="horz" wrap="square" lIns="0" tIns="49530" rIns="0" bIns="0" rtlCol="0">
            <a:spAutoFit/>
          </a:bodyPr>
          <a:lstStyle/>
          <a:p>
            <a:pPr marL="1905" algn="ctr">
              <a:lnSpc>
                <a:spcPct val="100000"/>
              </a:lnSpc>
              <a:spcBef>
                <a:spcPts val="390"/>
              </a:spcBef>
            </a:pPr>
            <a:r>
              <a:rPr sz="1400" spc="-10" dirty="0">
                <a:latin typeface="Calibri"/>
                <a:cs typeface="Calibri"/>
              </a:rPr>
              <a:t>Integrated</a:t>
            </a:r>
            <a:r>
              <a:rPr sz="1400" spc="-40" dirty="0">
                <a:latin typeface="Calibri"/>
                <a:cs typeface="Calibri"/>
              </a:rPr>
              <a:t> </a:t>
            </a:r>
            <a:r>
              <a:rPr sz="1400" spc="-10" dirty="0">
                <a:latin typeface="Calibri"/>
                <a:cs typeface="Calibri"/>
              </a:rPr>
              <a:t>Program</a:t>
            </a:r>
            <a:endParaRPr sz="1400">
              <a:latin typeface="Calibri"/>
              <a:cs typeface="Calibri"/>
            </a:endParaRPr>
          </a:p>
          <a:p>
            <a:pPr marL="635" algn="ctr">
              <a:lnSpc>
                <a:spcPct val="100000"/>
              </a:lnSpc>
              <a:spcBef>
                <a:spcPts val="5"/>
              </a:spcBef>
            </a:pPr>
            <a:r>
              <a:rPr sz="1400" spc="-10" dirty="0">
                <a:latin typeface="Calibri"/>
                <a:cs typeface="Calibri"/>
              </a:rPr>
              <a:t>Management</a:t>
            </a:r>
            <a:endParaRPr sz="1400">
              <a:latin typeface="Calibri"/>
              <a:cs typeface="Calibri"/>
            </a:endParaRPr>
          </a:p>
        </p:txBody>
      </p:sp>
      <p:sp>
        <p:nvSpPr>
          <p:cNvPr id="17" name="object 16">
            <a:extLst>
              <a:ext uri="{FF2B5EF4-FFF2-40B4-BE49-F238E27FC236}">
                <a16:creationId xmlns:a16="http://schemas.microsoft.com/office/drawing/2014/main" id="{3D968B57-0F40-44A1-87AE-A7EBF16A8436}"/>
              </a:ext>
            </a:extLst>
          </p:cNvPr>
          <p:cNvSpPr txBox="1"/>
          <p:nvPr/>
        </p:nvSpPr>
        <p:spPr>
          <a:xfrm>
            <a:off x="9615805" y="3632708"/>
            <a:ext cx="2011680" cy="480901"/>
          </a:xfrm>
          <a:prstGeom prst="rect">
            <a:avLst/>
          </a:prstGeom>
          <a:solidFill>
            <a:srgbClr val="D5DCE4"/>
          </a:solidFill>
        </p:spPr>
        <p:txBody>
          <a:bodyPr vert="horz" wrap="square" lIns="0" tIns="49530" rIns="0" bIns="0" rtlCol="0">
            <a:spAutoFit/>
          </a:bodyPr>
          <a:lstStyle/>
          <a:p>
            <a:pPr marL="535940" marR="308610" indent="-218440">
              <a:lnSpc>
                <a:spcPct val="100000"/>
              </a:lnSpc>
              <a:spcBef>
                <a:spcPts val="390"/>
              </a:spcBef>
            </a:pPr>
            <a:r>
              <a:rPr sz="1400" spc="-10" dirty="0">
                <a:latin typeface="Calibri"/>
                <a:cs typeface="Calibri"/>
              </a:rPr>
              <a:t>Communications</a:t>
            </a:r>
            <a:r>
              <a:rPr sz="1400" spc="10" dirty="0">
                <a:latin typeface="Calibri"/>
                <a:cs typeface="Calibri"/>
              </a:rPr>
              <a:t> </a:t>
            </a:r>
            <a:r>
              <a:rPr sz="1400" spc="-50" dirty="0">
                <a:latin typeface="Calibri"/>
                <a:cs typeface="Calibri"/>
              </a:rPr>
              <a:t>&amp; </a:t>
            </a:r>
            <a:r>
              <a:rPr sz="1400" dirty="0">
                <a:latin typeface="Calibri"/>
                <a:cs typeface="Calibri"/>
              </a:rPr>
              <a:t>Public</a:t>
            </a:r>
            <a:r>
              <a:rPr sz="1400" spc="-30" dirty="0">
                <a:latin typeface="Calibri"/>
                <a:cs typeface="Calibri"/>
              </a:rPr>
              <a:t> </a:t>
            </a:r>
            <a:r>
              <a:rPr sz="1400" spc="-10" dirty="0">
                <a:latin typeface="Calibri"/>
                <a:cs typeface="Calibri"/>
              </a:rPr>
              <a:t>Affairs</a:t>
            </a:r>
            <a:endParaRPr sz="1400">
              <a:latin typeface="Calibri"/>
              <a:cs typeface="Calibri"/>
            </a:endParaRPr>
          </a:p>
        </p:txBody>
      </p:sp>
      <p:sp>
        <p:nvSpPr>
          <p:cNvPr id="18" name="object 17">
            <a:extLst>
              <a:ext uri="{FF2B5EF4-FFF2-40B4-BE49-F238E27FC236}">
                <a16:creationId xmlns:a16="http://schemas.microsoft.com/office/drawing/2014/main" id="{F1B079F6-70A2-8087-90B9-FF0C0B9E7BAB}"/>
              </a:ext>
            </a:extLst>
          </p:cNvPr>
          <p:cNvSpPr txBox="1"/>
          <p:nvPr/>
        </p:nvSpPr>
        <p:spPr>
          <a:xfrm>
            <a:off x="9615805" y="4296155"/>
            <a:ext cx="2011680" cy="481542"/>
          </a:xfrm>
          <a:prstGeom prst="rect">
            <a:avLst/>
          </a:prstGeom>
          <a:solidFill>
            <a:srgbClr val="D5DCE4"/>
          </a:solidFill>
        </p:spPr>
        <p:txBody>
          <a:bodyPr vert="horz" wrap="square" lIns="0" tIns="50165" rIns="0" bIns="0" rtlCol="0">
            <a:spAutoFit/>
          </a:bodyPr>
          <a:lstStyle/>
          <a:p>
            <a:pPr marL="224790" marR="216535" indent="48260">
              <a:lnSpc>
                <a:spcPct val="100000"/>
              </a:lnSpc>
              <a:spcBef>
                <a:spcPts val="395"/>
              </a:spcBef>
            </a:pPr>
            <a:r>
              <a:rPr sz="1400" dirty="0">
                <a:latin typeface="Calibri"/>
                <a:cs typeface="Calibri"/>
              </a:rPr>
              <a:t>Office</a:t>
            </a:r>
            <a:r>
              <a:rPr sz="1400" spc="-50" dirty="0">
                <a:latin typeface="Calibri"/>
                <a:cs typeface="Calibri"/>
              </a:rPr>
              <a:t> </a:t>
            </a:r>
            <a:r>
              <a:rPr sz="1400" dirty="0">
                <a:latin typeface="Calibri"/>
                <a:cs typeface="Calibri"/>
              </a:rPr>
              <a:t>of</a:t>
            </a:r>
            <a:r>
              <a:rPr sz="1400" spc="-35" dirty="0">
                <a:latin typeface="Calibri"/>
                <a:cs typeface="Calibri"/>
              </a:rPr>
              <a:t> </a:t>
            </a:r>
            <a:r>
              <a:rPr sz="1400" dirty="0">
                <a:latin typeface="Calibri"/>
                <a:cs typeface="Calibri"/>
              </a:rPr>
              <a:t>Scientific</a:t>
            </a:r>
            <a:r>
              <a:rPr sz="1400" spc="-40" dirty="0">
                <a:latin typeface="Calibri"/>
                <a:cs typeface="Calibri"/>
              </a:rPr>
              <a:t> </a:t>
            </a:r>
            <a:r>
              <a:rPr sz="1400" spc="-50" dirty="0">
                <a:latin typeface="Calibri"/>
                <a:cs typeface="Calibri"/>
              </a:rPr>
              <a:t>&amp; </a:t>
            </a:r>
            <a:r>
              <a:rPr sz="1400" spc="-20" dirty="0">
                <a:latin typeface="Calibri"/>
                <a:cs typeface="Calibri"/>
              </a:rPr>
              <a:t>Technical</a:t>
            </a:r>
            <a:r>
              <a:rPr sz="1400" spc="5" dirty="0">
                <a:latin typeface="Calibri"/>
                <a:cs typeface="Calibri"/>
              </a:rPr>
              <a:t> </a:t>
            </a:r>
            <a:r>
              <a:rPr sz="1400" spc="-10" dirty="0">
                <a:latin typeface="Calibri"/>
                <a:cs typeface="Calibri"/>
              </a:rPr>
              <a:t>Information</a:t>
            </a:r>
            <a:endParaRPr sz="1400">
              <a:latin typeface="Calibri"/>
              <a:cs typeface="Calibri"/>
            </a:endParaRPr>
          </a:p>
        </p:txBody>
      </p:sp>
      <p:grpSp>
        <p:nvGrpSpPr>
          <p:cNvPr id="19" name="object 18">
            <a:extLst>
              <a:ext uri="{FF2B5EF4-FFF2-40B4-BE49-F238E27FC236}">
                <a16:creationId xmlns:a16="http://schemas.microsoft.com/office/drawing/2014/main" id="{41F547D1-A75F-C3E8-90B1-188FA036FC15}"/>
              </a:ext>
            </a:extLst>
          </p:cNvPr>
          <p:cNvGrpSpPr/>
          <p:nvPr/>
        </p:nvGrpSpPr>
        <p:grpSpPr>
          <a:xfrm>
            <a:off x="398462" y="1234503"/>
            <a:ext cx="9218295" cy="3383279"/>
            <a:chOff x="398462" y="1234503"/>
            <a:chExt cx="9218295" cy="3383279"/>
          </a:xfrm>
        </p:grpSpPr>
        <p:sp>
          <p:nvSpPr>
            <p:cNvPr id="20" name="object 19">
              <a:extLst>
                <a:ext uri="{FF2B5EF4-FFF2-40B4-BE49-F238E27FC236}">
                  <a16:creationId xmlns:a16="http://schemas.microsoft.com/office/drawing/2014/main" id="{48FE5A1A-2D9A-A2FE-6E6A-8AB5E349DBE9}"/>
                </a:ext>
              </a:extLst>
            </p:cNvPr>
            <p:cNvSpPr/>
            <p:nvPr/>
          </p:nvSpPr>
          <p:spPr>
            <a:xfrm>
              <a:off x="406400" y="2905125"/>
              <a:ext cx="678815" cy="0"/>
            </a:xfrm>
            <a:custGeom>
              <a:avLst/>
              <a:gdLst/>
              <a:ahLst/>
              <a:cxnLst/>
              <a:rect l="l" t="t" r="r" b="b"/>
              <a:pathLst>
                <a:path w="678815">
                  <a:moveTo>
                    <a:pt x="678688" y="0"/>
                  </a:moveTo>
                  <a:lnTo>
                    <a:pt x="0" y="0"/>
                  </a:lnTo>
                </a:path>
              </a:pathLst>
            </a:custGeom>
            <a:ln w="15875">
              <a:solidFill>
                <a:srgbClr val="0F436A"/>
              </a:solidFill>
            </a:ln>
          </p:spPr>
          <p:txBody>
            <a:bodyPr wrap="square" lIns="0" tIns="0" rIns="0" bIns="0" rtlCol="0"/>
            <a:lstStyle/>
            <a:p>
              <a:endParaRPr/>
            </a:p>
          </p:txBody>
        </p:sp>
        <p:sp>
          <p:nvSpPr>
            <p:cNvPr id="21" name="object 20">
              <a:extLst>
                <a:ext uri="{FF2B5EF4-FFF2-40B4-BE49-F238E27FC236}">
                  <a16:creationId xmlns:a16="http://schemas.microsoft.com/office/drawing/2014/main" id="{05C44C0D-E7A8-CC38-993C-54822C2289D3}"/>
                </a:ext>
              </a:extLst>
            </p:cNvPr>
            <p:cNvSpPr/>
            <p:nvPr/>
          </p:nvSpPr>
          <p:spPr>
            <a:xfrm>
              <a:off x="9339453" y="1605534"/>
              <a:ext cx="0" cy="2996565"/>
            </a:xfrm>
            <a:custGeom>
              <a:avLst/>
              <a:gdLst/>
              <a:ahLst/>
              <a:cxnLst/>
              <a:rect l="l" t="t" r="r" b="b"/>
              <a:pathLst>
                <a:path h="2996565">
                  <a:moveTo>
                    <a:pt x="0" y="2996565"/>
                  </a:moveTo>
                  <a:lnTo>
                    <a:pt x="0" y="0"/>
                  </a:lnTo>
                </a:path>
              </a:pathLst>
            </a:custGeom>
            <a:ln w="28575">
              <a:solidFill>
                <a:srgbClr val="0F436A"/>
              </a:solidFill>
            </a:ln>
          </p:spPr>
          <p:txBody>
            <a:bodyPr wrap="square" lIns="0" tIns="0" rIns="0" bIns="0" rtlCol="0"/>
            <a:lstStyle/>
            <a:p>
              <a:endParaRPr/>
            </a:p>
          </p:txBody>
        </p:sp>
        <p:sp>
          <p:nvSpPr>
            <p:cNvPr id="22" name="object 21">
              <a:extLst>
                <a:ext uri="{FF2B5EF4-FFF2-40B4-BE49-F238E27FC236}">
                  <a16:creationId xmlns:a16="http://schemas.microsoft.com/office/drawing/2014/main" id="{A94FDD25-19F7-BA89-C359-4C14C29A4232}"/>
                </a:ext>
              </a:extLst>
            </p:cNvPr>
            <p:cNvSpPr/>
            <p:nvPr/>
          </p:nvSpPr>
          <p:spPr>
            <a:xfrm>
              <a:off x="9326753" y="2607183"/>
              <a:ext cx="281940" cy="2002789"/>
            </a:xfrm>
            <a:custGeom>
              <a:avLst/>
              <a:gdLst/>
              <a:ahLst/>
              <a:cxnLst/>
              <a:rect l="l" t="t" r="r" b="b"/>
              <a:pathLst>
                <a:path w="281940" h="2002789">
                  <a:moveTo>
                    <a:pt x="281813" y="0"/>
                  </a:moveTo>
                  <a:lnTo>
                    <a:pt x="0" y="0"/>
                  </a:lnTo>
                </a:path>
                <a:path w="281940" h="2002789">
                  <a:moveTo>
                    <a:pt x="281813" y="656589"/>
                  </a:moveTo>
                  <a:lnTo>
                    <a:pt x="0" y="656589"/>
                  </a:lnTo>
                </a:path>
                <a:path w="281940" h="2002789">
                  <a:moveTo>
                    <a:pt x="281813" y="1302765"/>
                  </a:moveTo>
                  <a:lnTo>
                    <a:pt x="0" y="1302765"/>
                  </a:lnTo>
                </a:path>
                <a:path w="281940" h="2002789">
                  <a:moveTo>
                    <a:pt x="281813" y="2002662"/>
                  </a:moveTo>
                  <a:lnTo>
                    <a:pt x="0" y="2002662"/>
                  </a:lnTo>
                </a:path>
              </a:pathLst>
            </a:custGeom>
            <a:ln w="15875">
              <a:solidFill>
                <a:srgbClr val="0F436A"/>
              </a:solidFill>
            </a:ln>
          </p:spPr>
          <p:txBody>
            <a:bodyPr wrap="square" lIns="0" tIns="0" rIns="0" bIns="0" rtlCol="0"/>
            <a:lstStyle/>
            <a:p>
              <a:endParaRPr/>
            </a:p>
          </p:txBody>
        </p:sp>
        <p:sp>
          <p:nvSpPr>
            <p:cNvPr id="23" name="object 22">
              <a:extLst>
                <a:ext uri="{FF2B5EF4-FFF2-40B4-BE49-F238E27FC236}">
                  <a16:creationId xmlns:a16="http://schemas.microsoft.com/office/drawing/2014/main" id="{CFDD7E21-C35F-AAC8-7B66-710E32211E82}"/>
                </a:ext>
              </a:extLst>
            </p:cNvPr>
            <p:cNvSpPr/>
            <p:nvPr/>
          </p:nvSpPr>
          <p:spPr>
            <a:xfrm>
              <a:off x="1107694" y="1605534"/>
              <a:ext cx="8219440" cy="0"/>
            </a:xfrm>
            <a:custGeom>
              <a:avLst/>
              <a:gdLst/>
              <a:ahLst/>
              <a:cxnLst/>
              <a:rect l="l" t="t" r="r" b="b"/>
              <a:pathLst>
                <a:path w="8219440">
                  <a:moveTo>
                    <a:pt x="8219058" y="0"/>
                  </a:moveTo>
                  <a:lnTo>
                    <a:pt x="0" y="0"/>
                  </a:lnTo>
                </a:path>
              </a:pathLst>
            </a:custGeom>
            <a:ln w="28575">
              <a:solidFill>
                <a:srgbClr val="0F436A"/>
              </a:solidFill>
            </a:ln>
          </p:spPr>
          <p:txBody>
            <a:bodyPr wrap="square" lIns="0" tIns="0" rIns="0" bIns="0" rtlCol="0"/>
            <a:lstStyle/>
            <a:p>
              <a:endParaRPr/>
            </a:p>
          </p:txBody>
        </p:sp>
        <p:sp>
          <p:nvSpPr>
            <p:cNvPr id="24" name="object 23">
              <a:extLst>
                <a:ext uri="{FF2B5EF4-FFF2-40B4-BE49-F238E27FC236}">
                  <a16:creationId xmlns:a16="http://schemas.microsoft.com/office/drawing/2014/main" id="{822BC720-AA31-3470-B8BD-7BC15D7401D0}"/>
                </a:ext>
              </a:extLst>
            </p:cNvPr>
            <p:cNvSpPr/>
            <p:nvPr/>
          </p:nvSpPr>
          <p:spPr>
            <a:xfrm>
              <a:off x="1085087" y="1242441"/>
              <a:ext cx="7172959" cy="1663064"/>
            </a:xfrm>
            <a:custGeom>
              <a:avLst/>
              <a:gdLst/>
              <a:ahLst/>
              <a:cxnLst/>
              <a:rect l="l" t="t" r="r" b="b"/>
              <a:pathLst>
                <a:path w="7172959" h="1663064">
                  <a:moveTo>
                    <a:pt x="5013452" y="0"/>
                  </a:moveTo>
                  <a:lnTo>
                    <a:pt x="5013452" y="350393"/>
                  </a:lnTo>
                </a:path>
                <a:path w="7172959" h="1663064">
                  <a:moveTo>
                    <a:pt x="9906" y="655828"/>
                  </a:moveTo>
                  <a:lnTo>
                    <a:pt x="9906" y="350393"/>
                  </a:lnTo>
                </a:path>
                <a:path w="7172959" h="1663064">
                  <a:moveTo>
                    <a:pt x="1800352" y="655828"/>
                  </a:moveTo>
                  <a:lnTo>
                    <a:pt x="1800352" y="350393"/>
                  </a:lnTo>
                </a:path>
                <a:path w="7172959" h="1663064">
                  <a:moveTo>
                    <a:pt x="3613912" y="655828"/>
                  </a:moveTo>
                  <a:lnTo>
                    <a:pt x="3613912" y="350393"/>
                  </a:lnTo>
                </a:path>
                <a:path w="7172959" h="1663064">
                  <a:moveTo>
                    <a:pt x="5391912" y="655828"/>
                  </a:moveTo>
                  <a:lnTo>
                    <a:pt x="5391912" y="350393"/>
                  </a:lnTo>
                </a:path>
                <a:path w="7172959" h="1663064">
                  <a:moveTo>
                    <a:pt x="7169911" y="655828"/>
                  </a:moveTo>
                  <a:lnTo>
                    <a:pt x="7169911" y="350393"/>
                  </a:lnTo>
                </a:path>
                <a:path w="7172959" h="1663064">
                  <a:moveTo>
                    <a:pt x="0" y="1662684"/>
                  </a:moveTo>
                  <a:lnTo>
                    <a:pt x="0" y="1357122"/>
                  </a:lnTo>
                </a:path>
                <a:path w="7172959" h="1663064">
                  <a:moveTo>
                    <a:pt x="1815845" y="1662684"/>
                  </a:moveTo>
                  <a:lnTo>
                    <a:pt x="1815845" y="1357122"/>
                  </a:lnTo>
                </a:path>
                <a:path w="7172959" h="1663064">
                  <a:moveTo>
                    <a:pt x="3613912" y="1662684"/>
                  </a:moveTo>
                  <a:lnTo>
                    <a:pt x="3613912" y="1357122"/>
                  </a:lnTo>
                </a:path>
                <a:path w="7172959" h="1663064">
                  <a:moveTo>
                    <a:pt x="5391912" y="1662684"/>
                  </a:moveTo>
                  <a:lnTo>
                    <a:pt x="5391912" y="1357122"/>
                  </a:lnTo>
                </a:path>
                <a:path w="7172959" h="1663064">
                  <a:moveTo>
                    <a:pt x="7172706" y="1662684"/>
                  </a:moveTo>
                  <a:lnTo>
                    <a:pt x="7172706" y="1357122"/>
                  </a:lnTo>
                </a:path>
              </a:pathLst>
            </a:custGeom>
            <a:ln w="15875">
              <a:solidFill>
                <a:srgbClr val="0F436A"/>
              </a:solidFill>
            </a:ln>
          </p:spPr>
          <p:txBody>
            <a:bodyPr wrap="square" lIns="0" tIns="0" rIns="0" bIns="0" rtlCol="0"/>
            <a:lstStyle/>
            <a:p>
              <a:endParaRPr/>
            </a:p>
          </p:txBody>
        </p:sp>
      </p:grpSp>
      <p:sp>
        <p:nvSpPr>
          <p:cNvPr id="25" name="object 24">
            <a:extLst>
              <a:ext uri="{FF2B5EF4-FFF2-40B4-BE49-F238E27FC236}">
                <a16:creationId xmlns:a16="http://schemas.microsoft.com/office/drawing/2014/main" id="{D91AAA6C-2810-667A-C7A8-E92B2B3DEE05}"/>
              </a:ext>
            </a:extLst>
          </p:cNvPr>
          <p:cNvSpPr txBox="1"/>
          <p:nvPr/>
        </p:nvSpPr>
        <p:spPr>
          <a:xfrm>
            <a:off x="660224" y="3059315"/>
            <a:ext cx="1366520" cy="878840"/>
          </a:xfrm>
          <a:prstGeom prst="rect">
            <a:avLst/>
          </a:prstGeom>
          <a:solidFill>
            <a:srgbClr val="D5DCE4"/>
          </a:solidFill>
        </p:spPr>
        <p:txBody>
          <a:bodyPr vert="horz" wrap="square" lIns="0" tIns="1270" rIns="0" bIns="0" rtlCol="0">
            <a:spAutoFit/>
          </a:bodyPr>
          <a:lstStyle/>
          <a:p>
            <a:pPr marL="146050" marR="136525" algn="ctr">
              <a:lnSpc>
                <a:spcPct val="100000"/>
              </a:lnSpc>
              <a:spcBef>
                <a:spcPts val="10"/>
              </a:spcBef>
            </a:pPr>
            <a:r>
              <a:rPr sz="1400" spc="-10" dirty="0">
                <a:latin typeface="Calibri"/>
                <a:cs typeface="Calibri"/>
              </a:rPr>
              <a:t>Computational </a:t>
            </a:r>
            <a:r>
              <a:rPr sz="1400" dirty="0">
                <a:latin typeface="Calibri"/>
                <a:cs typeface="Calibri"/>
              </a:rPr>
              <a:t>Science</a:t>
            </a:r>
            <a:r>
              <a:rPr sz="1400" spc="-40" dirty="0">
                <a:latin typeface="Calibri"/>
                <a:cs typeface="Calibri"/>
              </a:rPr>
              <a:t> </a:t>
            </a:r>
            <a:r>
              <a:rPr sz="1400" spc="-25" dirty="0">
                <a:latin typeface="Calibri"/>
                <a:cs typeface="Calibri"/>
              </a:rPr>
              <a:t>and </a:t>
            </a:r>
            <a:r>
              <a:rPr sz="1400" spc="-10" dirty="0">
                <a:latin typeface="Calibri"/>
                <a:cs typeface="Calibri"/>
              </a:rPr>
              <a:t>Research Partnerships</a:t>
            </a:r>
            <a:endParaRPr sz="1400">
              <a:latin typeface="Calibri"/>
              <a:cs typeface="Calibri"/>
            </a:endParaRPr>
          </a:p>
        </p:txBody>
      </p:sp>
      <p:sp>
        <p:nvSpPr>
          <p:cNvPr id="26" name="object 25">
            <a:extLst>
              <a:ext uri="{FF2B5EF4-FFF2-40B4-BE49-F238E27FC236}">
                <a16:creationId xmlns:a16="http://schemas.microsoft.com/office/drawing/2014/main" id="{F887A62D-A3EF-511E-5BA2-A851AE8FB939}"/>
              </a:ext>
            </a:extLst>
          </p:cNvPr>
          <p:cNvSpPr txBox="1"/>
          <p:nvPr/>
        </p:nvSpPr>
        <p:spPr>
          <a:xfrm>
            <a:off x="692121" y="4213741"/>
            <a:ext cx="1366520" cy="548867"/>
          </a:xfrm>
          <a:prstGeom prst="rect">
            <a:avLst/>
          </a:prstGeom>
          <a:solidFill>
            <a:srgbClr val="D5DCE4"/>
          </a:solidFill>
        </p:spPr>
        <p:txBody>
          <a:bodyPr vert="horz" wrap="square" lIns="0" tIns="116839" rIns="0" bIns="0" rtlCol="0">
            <a:spAutoFit/>
          </a:bodyPr>
          <a:lstStyle/>
          <a:p>
            <a:pPr marL="372110">
              <a:lnSpc>
                <a:spcPct val="100000"/>
              </a:lnSpc>
            </a:pPr>
            <a:r>
              <a:rPr sz="1400" spc="-10" dirty="0">
                <a:latin typeface="Calibri"/>
                <a:cs typeface="Calibri"/>
              </a:rPr>
              <a:t>Facilities</a:t>
            </a:r>
            <a:endParaRPr lang="en-US" sz="1400" spc="-10" dirty="0">
              <a:latin typeface="Calibri"/>
              <a:cs typeface="Calibri"/>
            </a:endParaRPr>
          </a:p>
          <a:p>
            <a:pPr marL="372110">
              <a:lnSpc>
                <a:spcPct val="100000"/>
              </a:lnSpc>
            </a:pPr>
            <a:endParaRPr sz="1400" dirty="0">
              <a:latin typeface="Calibri"/>
              <a:cs typeface="Calibri"/>
            </a:endParaRPr>
          </a:p>
        </p:txBody>
      </p:sp>
      <p:sp>
        <p:nvSpPr>
          <p:cNvPr id="27" name="object 26">
            <a:extLst>
              <a:ext uri="{FF2B5EF4-FFF2-40B4-BE49-F238E27FC236}">
                <a16:creationId xmlns:a16="http://schemas.microsoft.com/office/drawing/2014/main" id="{D589A866-42B3-A1DC-F0E5-9EBF6B87F2B8}"/>
              </a:ext>
            </a:extLst>
          </p:cNvPr>
          <p:cNvSpPr txBox="1"/>
          <p:nvPr/>
        </p:nvSpPr>
        <p:spPr>
          <a:xfrm>
            <a:off x="681490" y="4985334"/>
            <a:ext cx="1366520" cy="755335"/>
          </a:xfrm>
          <a:prstGeom prst="rect">
            <a:avLst/>
          </a:prstGeom>
          <a:solidFill>
            <a:srgbClr val="D5DCE4"/>
          </a:solidFill>
        </p:spPr>
        <p:txBody>
          <a:bodyPr vert="horz" wrap="square" lIns="0" tIns="107950" rIns="0" bIns="0" rtlCol="0">
            <a:spAutoFit/>
          </a:bodyPr>
          <a:lstStyle/>
          <a:p>
            <a:pPr marL="274320" marR="268605" indent="53340" algn="just">
              <a:lnSpc>
                <a:spcPct val="100000"/>
              </a:lnSpc>
              <a:spcBef>
                <a:spcPts val="850"/>
              </a:spcBef>
            </a:pPr>
            <a:r>
              <a:rPr sz="1400" spc="-10" dirty="0">
                <a:latin typeface="Calibri"/>
                <a:cs typeface="Calibri"/>
              </a:rPr>
              <a:t>Advanced Computing </a:t>
            </a:r>
            <a:r>
              <a:rPr sz="1400" spc="-25" dirty="0">
                <a:latin typeface="Calibri"/>
                <a:cs typeface="Calibri"/>
              </a:rPr>
              <a:t>Technology</a:t>
            </a:r>
            <a:endParaRPr sz="1400">
              <a:latin typeface="Calibri"/>
              <a:cs typeface="Calibri"/>
            </a:endParaRPr>
          </a:p>
        </p:txBody>
      </p:sp>
      <p:sp>
        <p:nvSpPr>
          <p:cNvPr id="28" name="object 27">
            <a:extLst>
              <a:ext uri="{FF2B5EF4-FFF2-40B4-BE49-F238E27FC236}">
                <a16:creationId xmlns:a16="http://schemas.microsoft.com/office/drawing/2014/main" id="{18DF8792-47C6-2377-F28A-33232165851D}"/>
              </a:ext>
            </a:extLst>
          </p:cNvPr>
          <p:cNvSpPr/>
          <p:nvPr/>
        </p:nvSpPr>
        <p:spPr>
          <a:xfrm>
            <a:off x="406400" y="2905125"/>
            <a:ext cx="7848600" cy="2519680"/>
          </a:xfrm>
          <a:custGeom>
            <a:avLst/>
            <a:gdLst/>
            <a:ahLst/>
            <a:cxnLst/>
            <a:rect l="l" t="t" r="r" b="b"/>
            <a:pathLst>
              <a:path w="7848600" h="2519679">
                <a:moveTo>
                  <a:pt x="2478786" y="0"/>
                </a:moveTo>
                <a:lnTo>
                  <a:pt x="1790192" y="0"/>
                </a:lnTo>
              </a:path>
              <a:path w="7848600" h="2519679">
                <a:moveTo>
                  <a:pt x="4281551" y="0"/>
                </a:moveTo>
                <a:lnTo>
                  <a:pt x="3580257" y="0"/>
                </a:lnTo>
              </a:path>
              <a:path w="7848600" h="2519679">
                <a:moveTo>
                  <a:pt x="6070600" y="0"/>
                </a:moveTo>
                <a:lnTo>
                  <a:pt x="5370449" y="0"/>
                </a:lnTo>
              </a:path>
              <a:path w="7848600" h="2519679">
                <a:moveTo>
                  <a:pt x="7848600" y="0"/>
                </a:moveTo>
                <a:lnTo>
                  <a:pt x="7169911" y="0"/>
                </a:lnTo>
              </a:path>
              <a:path w="7848600" h="2519679">
                <a:moveTo>
                  <a:pt x="5587" y="2506726"/>
                </a:moveTo>
                <a:lnTo>
                  <a:pt x="5587" y="4317"/>
                </a:lnTo>
              </a:path>
              <a:path w="7848600" h="2519679">
                <a:moveTo>
                  <a:pt x="158127" y="2519426"/>
                </a:moveTo>
                <a:lnTo>
                  <a:pt x="0" y="2519426"/>
                </a:lnTo>
              </a:path>
              <a:path w="7848600" h="2519679">
                <a:moveTo>
                  <a:pt x="158127" y="1566926"/>
                </a:moveTo>
                <a:lnTo>
                  <a:pt x="0" y="1566926"/>
                </a:lnTo>
              </a:path>
              <a:path w="7848600" h="2519679">
                <a:moveTo>
                  <a:pt x="158127" y="589026"/>
                </a:moveTo>
                <a:lnTo>
                  <a:pt x="0" y="589026"/>
                </a:lnTo>
              </a:path>
            </a:pathLst>
          </a:custGeom>
          <a:ln w="15875">
            <a:solidFill>
              <a:srgbClr val="0F436A"/>
            </a:solidFill>
          </a:ln>
        </p:spPr>
        <p:txBody>
          <a:bodyPr wrap="square" lIns="0" tIns="0" rIns="0" bIns="0" rtlCol="0"/>
          <a:lstStyle/>
          <a:p>
            <a:endParaRPr/>
          </a:p>
        </p:txBody>
      </p:sp>
      <p:sp>
        <p:nvSpPr>
          <p:cNvPr id="29" name="object 28">
            <a:extLst>
              <a:ext uri="{FF2B5EF4-FFF2-40B4-BE49-F238E27FC236}">
                <a16:creationId xmlns:a16="http://schemas.microsoft.com/office/drawing/2014/main" id="{5637A54E-42E5-5BF7-F6F0-34F6E497D2CB}"/>
              </a:ext>
            </a:extLst>
          </p:cNvPr>
          <p:cNvSpPr txBox="1"/>
          <p:nvPr/>
        </p:nvSpPr>
        <p:spPr>
          <a:xfrm>
            <a:off x="2354707" y="3059315"/>
            <a:ext cx="1366520" cy="863057"/>
          </a:xfrm>
          <a:prstGeom prst="rect">
            <a:avLst/>
          </a:prstGeom>
          <a:solidFill>
            <a:srgbClr val="D5DCE4"/>
          </a:solidFill>
        </p:spPr>
        <p:txBody>
          <a:bodyPr vert="horz" wrap="square" lIns="0" tIns="1270" rIns="0" bIns="0" rtlCol="0">
            <a:spAutoFit/>
          </a:bodyPr>
          <a:lstStyle/>
          <a:p>
            <a:pPr marL="109855" marR="102870" indent="1905" algn="ctr">
              <a:lnSpc>
                <a:spcPct val="100000"/>
              </a:lnSpc>
              <a:spcBef>
                <a:spcPts val="10"/>
              </a:spcBef>
            </a:pPr>
            <a:r>
              <a:rPr sz="1400" spc="-10" dirty="0">
                <a:latin typeface="Calibri"/>
                <a:cs typeface="Calibri"/>
              </a:rPr>
              <a:t>Chemical Sciences, Geosciences, </a:t>
            </a:r>
            <a:r>
              <a:rPr sz="1400" dirty="0">
                <a:latin typeface="Calibri"/>
                <a:cs typeface="Calibri"/>
              </a:rPr>
              <a:t>and</a:t>
            </a:r>
            <a:r>
              <a:rPr sz="1400" spc="-30" dirty="0">
                <a:latin typeface="Calibri"/>
                <a:cs typeface="Calibri"/>
              </a:rPr>
              <a:t> </a:t>
            </a:r>
            <a:r>
              <a:rPr sz="1400" spc="-10" dirty="0">
                <a:latin typeface="Calibri"/>
                <a:cs typeface="Calibri"/>
              </a:rPr>
              <a:t>Biosciences</a:t>
            </a:r>
            <a:endParaRPr sz="1400">
              <a:latin typeface="Calibri"/>
              <a:cs typeface="Calibri"/>
            </a:endParaRPr>
          </a:p>
        </p:txBody>
      </p:sp>
      <p:sp>
        <p:nvSpPr>
          <p:cNvPr id="30" name="object 29">
            <a:extLst>
              <a:ext uri="{FF2B5EF4-FFF2-40B4-BE49-F238E27FC236}">
                <a16:creationId xmlns:a16="http://schemas.microsoft.com/office/drawing/2014/main" id="{D2C2A4AD-4BFE-89C7-DC62-4C8C1881B73E}"/>
              </a:ext>
            </a:extLst>
          </p:cNvPr>
          <p:cNvSpPr txBox="1"/>
          <p:nvPr/>
        </p:nvSpPr>
        <p:spPr>
          <a:xfrm>
            <a:off x="2354707" y="4022356"/>
            <a:ext cx="1366520" cy="755335"/>
          </a:xfrm>
          <a:prstGeom prst="rect">
            <a:avLst/>
          </a:prstGeom>
          <a:solidFill>
            <a:srgbClr val="D5DCE4"/>
          </a:solidFill>
        </p:spPr>
        <p:txBody>
          <a:bodyPr vert="horz" wrap="square" lIns="0" tIns="107950" rIns="0" bIns="0" rtlCol="0">
            <a:spAutoFit/>
          </a:bodyPr>
          <a:lstStyle/>
          <a:p>
            <a:pPr marL="220979" marR="212725" indent="-1905" algn="ctr">
              <a:lnSpc>
                <a:spcPct val="100000"/>
              </a:lnSpc>
              <a:spcBef>
                <a:spcPts val="850"/>
              </a:spcBef>
            </a:pPr>
            <a:r>
              <a:rPr sz="1400" spc="-10" dirty="0">
                <a:latin typeface="Calibri"/>
                <a:cs typeface="Calibri"/>
              </a:rPr>
              <a:t>Materials </a:t>
            </a:r>
            <a:r>
              <a:rPr sz="1400" dirty="0">
                <a:latin typeface="Calibri"/>
                <a:cs typeface="Calibri"/>
              </a:rPr>
              <a:t>Sciences</a:t>
            </a:r>
            <a:r>
              <a:rPr sz="1400" spc="-45" dirty="0">
                <a:latin typeface="Calibri"/>
                <a:cs typeface="Calibri"/>
              </a:rPr>
              <a:t> </a:t>
            </a:r>
            <a:r>
              <a:rPr sz="1400" spc="-25" dirty="0">
                <a:latin typeface="Calibri"/>
                <a:cs typeface="Calibri"/>
              </a:rPr>
              <a:t>and </a:t>
            </a:r>
            <a:r>
              <a:rPr sz="1400" spc="-10" dirty="0">
                <a:latin typeface="Calibri"/>
                <a:cs typeface="Calibri"/>
              </a:rPr>
              <a:t>Engineering</a:t>
            </a:r>
            <a:endParaRPr sz="1400">
              <a:latin typeface="Calibri"/>
              <a:cs typeface="Calibri"/>
            </a:endParaRPr>
          </a:p>
        </p:txBody>
      </p:sp>
      <p:sp>
        <p:nvSpPr>
          <p:cNvPr id="31" name="object 30">
            <a:extLst>
              <a:ext uri="{FF2B5EF4-FFF2-40B4-BE49-F238E27FC236}">
                <a16:creationId xmlns:a16="http://schemas.microsoft.com/office/drawing/2014/main" id="{09743C97-AAE9-CF1E-CB63-DB56DF47B863}"/>
              </a:ext>
            </a:extLst>
          </p:cNvPr>
          <p:cNvSpPr txBox="1"/>
          <p:nvPr/>
        </p:nvSpPr>
        <p:spPr>
          <a:xfrm>
            <a:off x="2354707" y="4985334"/>
            <a:ext cx="1366520" cy="656590"/>
          </a:xfrm>
          <a:prstGeom prst="rect">
            <a:avLst/>
          </a:prstGeom>
          <a:solidFill>
            <a:srgbClr val="D5DCE4"/>
          </a:solidFill>
        </p:spPr>
        <p:txBody>
          <a:bodyPr vert="horz" wrap="square" lIns="0" tIns="10160" rIns="0" bIns="0" rtlCol="0">
            <a:spAutoFit/>
          </a:bodyPr>
          <a:lstStyle/>
          <a:p>
            <a:pPr>
              <a:lnSpc>
                <a:spcPct val="100000"/>
              </a:lnSpc>
              <a:spcBef>
                <a:spcPts val="80"/>
              </a:spcBef>
            </a:pPr>
            <a:endParaRPr sz="1400">
              <a:latin typeface="Times New Roman"/>
              <a:cs typeface="Times New Roman"/>
            </a:endParaRPr>
          </a:p>
          <a:p>
            <a:pPr algn="ctr">
              <a:lnSpc>
                <a:spcPct val="100000"/>
              </a:lnSpc>
            </a:pPr>
            <a:r>
              <a:rPr sz="1400" dirty="0">
                <a:latin typeface="Calibri"/>
                <a:cs typeface="Calibri"/>
              </a:rPr>
              <a:t>Scientific</a:t>
            </a:r>
            <a:r>
              <a:rPr sz="1400" spc="-60" dirty="0">
                <a:latin typeface="Calibri"/>
                <a:cs typeface="Calibri"/>
              </a:rPr>
              <a:t> </a:t>
            </a:r>
            <a:r>
              <a:rPr sz="1400" spc="-20" dirty="0">
                <a:latin typeface="Calibri"/>
                <a:cs typeface="Calibri"/>
              </a:rPr>
              <a:t>User</a:t>
            </a:r>
            <a:endParaRPr sz="1400">
              <a:latin typeface="Calibri"/>
              <a:cs typeface="Calibri"/>
            </a:endParaRPr>
          </a:p>
          <a:p>
            <a:pPr algn="ctr">
              <a:lnSpc>
                <a:spcPct val="100000"/>
              </a:lnSpc>
              <a:spcBef>
                <a:spcPts val="5"/>
              </a:spcBef>
            </a:pPr>
            <a:r>
              <a:rPr sz="1400" spc="-10" dirty="0">
                <a:latin typeface="Calibri"/>
                <a:cs typeface="Calibri"/>
              </a:rPr>
              <a:t>Facilities</a:t>
            </a:r>
            <a:endParaRPr sz="1400">
              <a:latin typeface="Calibri"/>
              <a:cs typeface="Calibri"/>
            </a:endParaRPr>
          </a:p>
        </p:txBody>
      </p:sp>
      <p:grpSp>
        <p:nvGrpSpPr>
          <p:cNvPr id="32" name="object 31">
            <a:extLst>
              <a:ext uri="{FF2B5EF4-FFF2-40B4-BE49-F238E27FC236}">
                <a16:creationId xmlns:a16="http://schemas.microsoft.com/office/drawing/2014/main" id="{4EEDDE03-837A-BEA3-4F3B-01B8A5278242}"/>
              </a:ext>
            </a:extLst>
          </p:cNvPr>
          <p:cNvGrpSpPr/>
          <p:nvPr/>
        </p:nvGrpSpPr>
        <p:grpSpPr>
          <a:xfrm>
            <a:off x="2188654" y="2901505"/>
            <a:ext cx="6903084" cy="2531110"/>
            <a:chOff x="2188654" y="2901505"/>
            <a:chExt cx="6903084" cy="2531110"/>
          </a:xfrm>
        </p:grpSpPr>
        <p:sp>
          <p:nvSpPr>
            <p:cNvPr id="33" name="object 32">
              <a:extLst>
                <a:ext uri="{FF2B5EF4-FFF2-40B4-BE49-F238E27FC236}">
                  <a16:creationId xmlns:a16="http://schemas.microsoft.com/office/drawing/2014/main" id="{068B693D-CF49-41D7-098A-85105A21EF47}"/>
                </a:ext>
              </a:extLst>
            </p:cNvPr>
            <p:cNvSpPr/>
            <p:nvPr/>
          </p:nvSpPr>
          <p:spPr>
            <a:xfrm>
              <a:off x="2196592" y="2909442"/>
              <a:ext cx="158115" cy="2515235"/>
            </a:xfrm>
            <a:custGeom>
              <a:avLst/>
              <a:gdLst/>
              <a:ahLst/>
              <a:cxnLst/>
              <a:rect l="l" t="t" r="r" b="b"/>
              <a:pathLst>
                <a:path w="158114" h="2515235">
                  <a:moveTo>
                    <a:pt x="5587" y="2502408"/>
                  </a:moveTo>
                  <a:lnTo>
                    <a:pt x="5587" y="0"/>
                  </a:lnTo>
                </a:path>
                <a:path w="158114" h="2515235">
                  <a:moveTo>
                    <a:pt x="158114" y="2515108"/>
                  </a:moveTo>
                  <a:lnTo>
                    <a:pt x="0" y="2515108"/>
                  </a:lnTo>
                </a:path>
                <a:path w="158114" h="2515235">
                  <a:moveTo>
                    <a:pt x="158114" y="1562608"/>
                  </a:moveTo>
                  <a:lnTo>
                    <a:pt x="0" y="1562608"/>
                  </a:lnTo>
                </a:path>
                <a:path w="158114" h="2515235">
                  <a:moveTo>
                    <a:pt x="158114" y="584708"/>
                  </a:moveTo>
                  <a:lnTo>
                    <a:pt x="0" y="584708"/>
                  </a:lnTo>
                </a:path>
              </a:pathLst>
            </a:custGeom>
            <a:ln w="15875">
              <a:solidFill>
                <a:srgbClr val="0F436A"/>
              </a:solidFill>
            </a:ln>
          </p:spPr>
          <p:txBody>
            <a:bodyPr wrap="square" lIns="0" tIns="0" rIns="0" bIns="0" rtlCol="0"/>
            <a:lstStyle/>
            <a:p>
              <a:endParaRPr/>
            </a:p>
          </p:txBody>
        </p:sp>
        <p:sp>
          <p:nvSpPr>
            <p:cNvPr id="34" name="object 33">
              <a:extLst>
                <a:ext uri="{FF2B5EF4-FFF2-40B4-BE49-F238E27FC236}">
                  <a16:creationId xmlns:a16="http://schemas.microsoft.com/office/drawing/2014/main" id="{7539CC36-DEC6-C98D-6E36-D3C7A8C8CA7C}"/>
                </a:ext>
              </a:extLst>
            </p:cNvPr>
            <p:cNvSpPr/>
            <p:nvPr/>
          </p:nvSpPr>
          <p:spPr>
            <a:xfrm>
              <a:off x="7725029" y="3059315"/>
              <a:ext cx="1366520" cy="878840"/>
            </a:xfrm>
            <a:custGeom>
              <a:avLst/>
              <a:gdLst/>
              <a:ahLst/>
              <a:cxnLst/>
              <a:rect l="l" t="t" r="r" b="b"/>
              <a:pathLst>
                <a:path w="1366520" h="878839">
                  <a:moveTo>
                    <a:pt x="1366138" y="0"/>
                  </a:moveTo>
                  <a:lnTo>
                    <a:pt x="0" y="0"/>
                  </a:lnTo>
                  <a:lnTo>
                    <a:pt x="0" y="878319"/>
                  </a:lnTo>
                  <a:lnTo>
                    <a:pt x="1366138" y="878319"/>
                  </a:lnTo>
                  <a:lnTo>
                    <a:pt x="1366138" y="0"/>
                  </a:lnTo>
                  <a:close/>
                </a:path>
              </a:pathLst>
            </a:custGeom>
            <a:solidFill>
              <a:srgbClr val="D5DCE4"/>
            </a:solidFill>
          </p:spPr>
          <p:txBody>
            <a:bodyPr wrap="square" lIns="0" tIns="0" rIns="0" bIns="0" rtlCol="0"/>
            <a:lstStyle/>
            <a:p>
              <a:endParaRPr/>
            </a:p>
          </p:txBody>
        </p:sp>
      </p:grpSp>
      <p:sp>
        <p:nvSpPr>
          <p:cNvPr id="35" name="object 34">
            <a:extLst>
              <a:ext uri="{FF2B5EF4-FFF2-40B4-BE49-F238E27FC236}">
                <a16:creationId xmlns:a16="http://schemas.microsoft.com/office/drawing/2014/main" id="{BE2225FD-79AD-AE1B-A2E6-770CEC7D6DEF}"/>
              </a:ext>
            </a:extLst>
          </p:cNvPr>
          <p:cNvSpPr txBox="1"/>
          <p:nvPr/>
        </p:nvSpPr>
        <p:spPr>
          <a:xfrm>
            <a:off x="8068818" y="3260851"/>
            <a:ext cx="680720" cy="444352"/>
          </a:xfrm>
          <a:prstGeom prst="rect">
            <a:avLst/>
          </a:prstGeom>
        </p:spPr>
        <p:txBody>
          <a:bodyPr vert="horz" wrap="square" lIns="0" tIns="13335" rIns="0" bIns="0" rtlCol="0">
            <a:spAutoFit/>
          </a:bodyPr>
          <a:lstStyle/>
          <a:p>
            <a:pPr marL="12700" marR="5080" indent="68580">
              <a:lnSpc>
                <a:spcPct val="100000"/>
              </a:lnSpc>
              <a:spcBef>
                <a:spcPts val="105"/>
              </a:spcBef>
            </a:pPr>
            <a:r>
              <a:rPr sz="1400" spc="-10" dirty="0">
                <a:latin typeface="Calibri"/>
                <a:cs typeface="Calibri"/>
              </a:rPr>
              <a:t>Physics Research</a:t>
            </a:r>
            <a:endParaRPr sz="1400">
              <a:latin typeface="Calibri"/>
              <a:cs typeface="Calibri"/>
            </a:endParaRPr>
          </a:p>
        </p:txBody>
      </p:sp>
      <p:sp>
        <p:nvSpPr>
          <p:cNvPr id="36" name="object 35">
            <a:extLst>
              <a:ext uri="{FF2B5EF4-FFF2-40B4-BE49-F238E27FC236}">
                <a16:creationId xmlns:a16="http://schemas.microsoft.com/office/drawing/2014/main" id="{C7C0D7C2-FE5B-99D3-CED4-93471F2299FE}"/>
              </a:ext>
            </a:extLst>
          </p:cNvPr>
          <p:cNvSpPr/>
          <p:nvPr/>
        </p:nvSpPr>
        <p:spPr>
          <a:xfrm>
            <a:off x="7725029" y="4022356"/>
            <a:ext cx="1366520" cy="878840"/>
          </a:xfrm>
          <a:custGeom>
            <a:avLst/>
            <a:gdLst/>
            <a:ahLst/>
            <a:cxnLst/>
            <a:rect l="l" t="t" r="r" b="b"/>
            <a:pathLst>
              <a:path w="1366520" h="878839">
                <a:moveTo>
                  <a:pt x="1366138" y="0"/>
                </a:moveTo>
                <a:lnTo>
                  <a:pt x="0" y="0"/>
                </a:lnTo>
                <a:lnTo>
                  <a:pt x="0" y="878319"/>
                </a:lnTo>
                <a:lnTo>
                  <a:pt x="1366138" y="878319"/>
                </a:lnTo>
                <a:lnTo>
                  <a:pt x="1366138" y="0"/>
                </a:lnTo>
                <a:close/>
              </a:path>
            </a:pathLst>
          </a:custGeom>
          <a:solidFill>
            <a:srgbClr val="D5DCE4"/>
          </a:solidFill>
        </p:spPr>
        <p:txBody>
          <a:bodyPr wrap="square" lIns="0" tIns="0" rIns="0" bIns="0" rtlCol="0"/>
          <a:lstStyle/>
          <a:p>
            <a:endParaRPr/>
          </a:p>
        </p:txBody>
      </p:sp>
      <p:sp>
        <p:nvSpPr>
          <p:cNvPr id="37" name="object 36">
            <a:extLst>
              <a:ext uri="{FF2B5EF4-FFF2-40B4-BE49-F238E27FC236}">
                <a16:creationId xmlns:a16="http://schemas.microsoft.com/office/drawing/2014/main" id="{2010C64D-AD62-B343-3A1B-BBB861037A56}"/>
              </a:ext>
            </a:extLst>
          </p:cNvPr>
          <p:cNvSpPr txBox="1"/>
          <p:nvPr/>
        </p:nvSpPr>
        <p:spPr>
          <a:xfrm>
            <a:off x="7826502" y="4224020"/>
            <a:ext cx="1164590" cy="443711"/>
          </a:xfrm>
          <a:prstGeom prst="rect">
            <a:avLst/>
          </a:prstGeom>
        </p:spPr>
        <p:txBody>
          <a:bodyPr vert="horz" wrap="square" lIns="0" tIns="12700" rIns="0" bIns="0" rtlCol="0">
            <a:spAutoFit/>
          </a:bodyPr>
          <a:lstStyle/>
          <a:p>
            <a:pPr marL="173990" marR="5080" indent="-161925">
              <a:lnSpc>
                <a:spcPct val="100000"/>
              </a:lnSpc>
              <a:spcBef>
                <a:spcPts val="100"/>
              </a:spcBef>
            </a:pPr>
            <a:r>
              <a:rPr sz="1400" spc="-10" dirty="0">
                <a:latin typeface="Calibri"/>
                <a:cs typeface="Calibri"/>
              </a:rPr>
              <a:t>Accelerator</a:t>
            </a:r>
            <a:r>
              <a:rPr sz="1400" spc="-5" dirty="0">
                <a:latin typeface="Calibri"/>
                <a:cs typeface="Calibri"/>
              </a:rPr>
              <a:t> </a:t>
            </a:r>
            <a:r>
              <a:rPr sz="1400" spc="-25" dirty="0">
                <a:latin typeface="Calibri"/>
                <a:cs typeface="Calibri"/>
              </a:rPr>
              <a:t>and </a:t>
            </a:r>
            <a:r>
              <a:rPr sz="1400" spc="-10" dirty="0">
                <a:latin typeface="Calibri"/>
                <a:cs typeface="Calibri"/>
              </a:rPr>
              <a:t>Technology</a:t>
            </a:r>
            <a:endParaRPr sz="1400">
              <a:latin typeface="Calibri"/>
              <a:cs typeface="Calibri"/>
            </a:endParaRPr>
          </a:p>
        </p:txBody>
      </p:sp>
      <p:sp>
        <p:nvSpPr>
          <p:cNvPr id="38" name="object 37">
            <a:extLst>
              <a:ext uri="{FF2B5EF4-FFF2-40B4-BE49-F238E27FC236}">
                <a16:creationId xmlns:a16="http://schemas.microsoft.com/office/drawing/2014/main" id="{318DBD07-C1AD-7856-DF95-CF83F2E41E73}"/>
              </a:ext>
            </a:extLst>
          </p:cNvPr>
          <p:cNvSpPr/>
          <p:nvPr/>
        </p:nvSpPr>
        <p:spPr>
          <a:xfrm>
            <a:off x="7725029" y="4985334"/>
            <a:ext cx="1366520" cy="878840"/>
          </a:xfrm>
          <a:custGeom>
            <a:avLst/>
            <a:gdLst/>
            <a:ahLst/>
            <a:cxnLst/>
            <a:rect l="l" t="t" r="r" b="b"/>
            <a:pathLst>
              <a:path w="1366520" h="878839">
                <a:moveTo>
                  <a:pt x="1366138" y="0"/>
                </a:moveTo>
                <a:lnTo>
                  <a:pt x="0" y="0"/>
                </a:lnTo>
                <a:lnTo>
                  <a:pt x="0" y="878319"/>
                </a:lnTo>
                <a:lnTo>
                  <a:pt x="1366138" y="878319"/>
                </a:lnTo>
                <a:lnTo>
                  <a:pt x="1366138" y="0"/>
                </a:lnTo>
                <a:close/>
              </a:path>
            </a:pathLst>
          </a:custGeom>
          <a:solidFill>
            <a:srgbClr val="D5DCE4"/>
          </a:solidFill>
        </p:spPr>
        <p:txBody>
          <a:bodyPr wrap="square" lIns="0" tIns="0" rIns="0" bIns="0" rtlCol="0"/>
          <a:lstStyle/>
          <a:p>
            <a:endParaRPr/>
          </a:p>
        </p:txBody>
      </p:sp>
      <p:sp>
        <p:nvSpPr>
          <p:cNvPr id="39" name="object 38">
            <a:extLst>
              <a:ext uri="{FF2B5EF4-FFF2-40B4-BE49-F238E27FC236}">
                <a16:creationId xmlns:a16="http://schemas.microsoft.com/office/drawing/2014/main" id="{28D79DFD-8021-B208-B27C-43FBC8697B9C}"/>
              </a:ext>
            </a:extLst>
          </p:cNvPr>
          <p:cNvSpPr txBox="1"/>
          <p:nvPr/>
        </p:nvSpPr>
        <p:spPr>
          <a:xfrm>
            <a:off x="7930133" y="5186883"/>
            <a:ext cx="957580" cy="453390"/>
          </a:xfrm>
          <a:prstGeom prst="rect">
            <a:avLst/>
          </a:prstGeom>
        </p:spPr>
        <p:txBody>
          <a:bodyPr vert="horz" wrap="square" lIns="0" tIns="13335" rIns="0" bIns="0" rtlCol="0">
            <a:spAutoFit/>
          </a:bodyPr>
          <a:lstStyle/>
          <a:p>
            <a:pPr algn="ctr">
              <a:lnSpc>
                <a:spcPct val="100000"/>
              </a:lnSpc>
              <a:spcBef>
                <a:spcPts val="105"/>
              </a:spcBef>
            </a:pPr>
            <a:r>
              <a:rPr sz="1400" dirty="0">
                <a:latin typeface="Calibri"/>
                <a:cs typeface="Calibri"/>
              </a:rPr>
              <a:t>Facilities</a:t>
            </a:r>
            <a:r>
              <a:rPr sz="1400" spc="-70" dirty="0">
                <a:latin typeface="Calibri"/>
                <a:cs typeface="Calibri"/>
              </a:rPr>
              <a:t> </a:t>
            </a:r>
            <a:r>
              <a:rPr sz="1400" spc="-25" dirty="0">
                <a:latin typeface="Calibri"/>
                <a:cs typeface="Calibri"/>
              </a:rPr>
              <a:t>and</a:t>
            </a:r>
            <a:endParaRPr sz="1400">
              <a:latin typeface="Calibri"/>
              <a:cs typeface="Calibri"/>
            </a:endParaRPr>
          </a:p>
          <a:p>
            <a:pPr algn="ctr">
              <a:lnSpc>
                <a:spcPct val="100000"/>
              </a:lnSpc>
            </a:pPr>
            <a:r>
              <a:rPr sz="1400" spc="-10" dirty="0">
                <a:latin typeface="Calibri"/>
                <a:cs typeface="Calibri"/>
              </a:rPr>
              <a:t>Projects</a:t>
            </a:r>
            <a:endParaRPr sz="1400">
              <a:latin typeface="Calibri"/>
              <a:cs typeface="Calibri"/>
            </a:endParaRPr>
          </a:p>
        </p:txBody>
      </p:sp>
      <p:grpSp>
        <p:nvGrpSpPr>
          <p:cNvPr id="40" name="object 39">
            <a:extLst>
              <a:ext uri="{FF2B5EF4-FFF2-40B4-BE49-F238E27FC236}">
                <a16:creationId xmlns:a16="http://schemas.microsoft.com/office/drawing/2014/main" id="{E5ADF446-ABBE-BC64-4AFB-1A32C0378E88}"/>
              </a:ext>
            </a:extLst>
          </p:cNvPr>
          <p:cNvGrpSpPr/>
          <p:nvPr/>
        </p:nvGrpSpPr>
        <p:grpSpPr>
          <a:xfrm>
            <a:off x="4144771" y="2901505"/>
            <a:ext cx="3588385" cy="2531110"/>
            <a:chOff x="4144771" y="2901505"/>
            <a:chExt cx="3588385" cy="2531110"/>
          </a:xfrm>
        </p:grpSpPr>
        <p:sp>
          <p:nvSpPr>
            <p:cNvPr id="41" name="object 40">
              <a:extLst>
                <a:ext uri="{FF2B5EF4-FFF2-40B4-BE49-F238E27FC236}">
                  <a16:creationId xmlns:a16="http://schemas.microsoft.com/office/drawing/2014/main" id="{CC9162E1-A914-A169-18A4-202BA627E000}"/>
                </a:ext>
              </a:extLst>
            </p:cNvPr>
            <p:cNvSpPr/>
            <p:nvPr/>
          </p:nvSpPr>
          <p:spPr>
            <a:xfrm>
              <a:off x="7566913" y="2909442"/>
              <a:ext cx="158115" cy="2515235"/>
            </a:xfrm>
            <a:custGeom>
              <a:avLst/>
              <a:gdLst/>
              <a:ahLst/>
              <a:cxnLst/>
              <a:rect l="l" t="t" r="r" b="b"/>
              <a:pathLst>
                <a:path w="158115" h="2515235">
                  <a:moveTo>
                    <a:pt x="5587" y="2502408"/>
                  </a:moveTo>
                  <a:lnTo>
                    <a:pt x="5587" y="0"/>
                  </a:lnTo>
                </a:path>
                <a:path w="158115" h="2515235">
                  <a:moveTo>
                    <a:pt x="158114" y="2515108"/>
                  </a:moveTo>
                  <a:lnTo>
                    <a:pt x="0" y="2515108"/>
                  </a:lnTo>
                </a:path>
                <a:path w="158115" h="2515235">
                  <a:moveTo>
                    <a:pt x="158114" y="1562608"/>
                  </a:moveTo>
                  <a:lnTo>
                    <a:pt x="0" y="1562608"/>
                  </a:lnTo>
                </a:path>
                <a:path w="158115" h="2515235">
                  <a:moveTo>
                    <a:pt x="158114" y="584708"/>
                  </a:moveTo>
                  <a:lnTo>
                    <a:pt x="0" y="584708"/>
                  </a:lnTo>
                </a:path>
              </a:pathLst>
            </a:custGeom>
            <a:ln w="15875">
              <a:solidFill>
                <a:srgbClr val="0F436A"/>
              </a:solidFill>
            </a:ln>
          </p:spPr>
          <p:txBody>
            <a:bodyPr wrap="square" lIns="0" tIns="0" rIns="0" bIns="0" rtlCol="0"/>
            <a:lstStyle/>
            <a:p>
              <a:endParaRPr/>
            </a:p>
          </p:txBody>
        </p:sp>
        <p:sp>
          <p:nvSpPr>
            <p:cNvPr id="42" name="object 41">
              <a:extLst>
                <a:ext uri="{FF2B5EF4-FFF2-40B4-BE49-F238E27FC236}">
                  <a16:creationId xmlns:a16="http://schemas.microsoft.com/office/drawing/2014/main" id="{96768ED7-87CA-00F7-4F8E-EEFD45092068}"/>
                </a:ext>
              </a:extLst>
            </p:cNvPr>
            <p:cNvSpPr/>
            <p:nvPr/>
          </p:nvSpPr>
          <p:spPr>
            <a:xfrm>
              <a:off x="4144771" y="3054997"/>
              <a:ext cx="1366520" cy="878840"/>
            </a:xfrm>
            <a:custGeom>
              <a:avLst/>
              <a:gdLst/>
              <a:ahLst/>
              <a:cxnLst/>
              <a:rect l="l" t="t" r="r" b="b"/>
              <a:pathLst>
                <a:path w="1366520" h="878839">
                  <a:moveTo>
                    <a:pt x="1366139" y="0"/>
                  </a:moveTo>
                  <a:lnTo>
                    <a:pt x="0" y="0"/>
                  </a:lnTo>
                  <a:lnTo>
                    <a:pt x="0" y="878319"/>
                  </a:lnTo>
                  <a:lnTo>
                    <a:pt x="1366139" y="878319"/>
                  </a:lnTo>
                  <a:lnTo>
                    <a:pt x="1366139" y="0"/>
                  </a:lnTo>
                  <a:close/>
                </a:path>
              </a:pathLst>
            </a:custGeom>
            <a:solidFill>
              <a:srgbClr val="D5DCE4"/>
            </a:solidFill>
          </p:spPr>
          <p:txBody>
            <a:bodyPr wrap="square" lIns="0" tIns="0" rIns="0" bIns="0" rtlCol="0"/>
            <a:lstStyle/>
            <a:p>
              <a:endParaRPr/>
            </a:p>
          </p:txBody>
        </p:sp>
      </p:grpSp>
      <p:sp>
        <p:nvSpPr>
          <p:cNvPr id="43" name="object 42">
            <a:extLst>
              <a:ext uri="{FF2B5EF4-FFF2-40B4-BE49-F238E27FC236}">
                <a16:creationId xmlns:a16="http://schemas.microsoft.com/office/drawing/2014/main" id="{831BDCF9-176E-A6E1-320C-A5CC2836C9FE}"/>
              </a:ext>
            </a:extLst>
          </p:cNvPr>
          <p:cNvSpPr txBox="1"/>
          <p:nvPr/>
        </p:nvSpPr>
        <p:spPr>
          <a:xfrm>
            <a:off x="4487926" y="3363213"/>
            <a:ext cx="680720" cy="228909"/>
          </a:xfrm>
          <a:prstGeom prst="rect">
            <a:avLst/>
          </a:prstGeom>
        </p:spPr>
        <p:txBody>
          <a:bodyPr vert="horz" wrap="square" lIns="0" tIns="13335" rIns="0" bIns="0" rtlCol="0">
            <a:spAutoFit/>
          </a:bodyPr>
          <a:lstStyle/>
          <a:p>
            <a:pPr marL="12700">
              <a:lnSpc>
                <a:spcPct val="100000"/>
              </a:lnSpc>
              <a:spcBef>
                <a:spcPts val="105"/>
              </a:spcBef>
            </a:pPr>
            <a:r>
              <a:rPr sz="1400" spc="-10" dirty="0">
                <a:latin typeface="Calibri"/>
                <a:cs typeface="Calibri"/>
              </a:rPr>
              <a:t>Research</a:t>
            </a:r>
            <a:endParaRPr sz="1400">
              <a:latin typeface="Calibri"/>
              <a:cs typeface="Calibri"/>
            </a:endParaRPr>
          </a:p>
        </p:txBody>
      </p:sp>
      <p:sp>
        <p:nvSpPr>
          <p:cNvPr id="44" name="object 43">
            <a:extLst>
              <a:ext uri="{FF2B5EF4-FFF2-40B4-BE49-F238E27FC236}">
                <a16:creationId xmlns:a16="http://schemas.microsoft.com/office/drawing/2014/main" id="{BA648736-BEDF-F48D-37E3-45B02AAA2572}"/>
              </a:ext>
            </a:extLst>
          </p:cNvPr>
          <p:cNvSpPr/>
          <p:nvPr/>
        </p:nvSpPr>
        <p:spPr>
          <a:xfrm>
            <a:off x="4144771" y="4017911"/>
            <a:ext cx="1366520" cy="878840"/>
          </a:xfrm>
          <a:custGeom>
            <a:avLst/>
            <a:gdLst/>
            <a:ahLst/>
            <a:cxnLst/>
            <a:rect l="l" t="t" r="r" b="b"/>
            <a:pathLst>
              <a:path w="1366520" h="878839">
                <a:moveTo>
                  <a:pt x="1366139" y="0"/>
                </a:moveTo>
                <a:lnTo>
                  <a:pt x="0" y="0"/>
                </a:lnTo>
                <a:lnTo>
                  <a:pt x="0" y="878319"/>
                </a:lnTo>
                <a:lnTo>
                  <a:pt x="1366139" y="878319"/>
                </a:lnTo>
                <a:lnTo>
                  <a:pt x="1366139" y="0"/>
                </a:lnTo>
                <a:close/>
              </a:path>
            </a:pathLst>
          </a:custGeom>
          <a:solidFill>
            <a:srgbClr val="D5DCE4"/>
          </a:solidFill>
        </p:spPr>
        <p:txBody>
          <a:bodyPr wrap="square" lIns="0" tIns="0" rIns="0" bIns="0" rtlCol="0"/>
          <a:lstStyle/>
          <a:p>
            <a:endParaRPr/>
          </a:p>
        </p:txBody>
      </p:sp>
      <p:sp>
        <p:nvSpPr>
          <p:cNvPr id="45" name="object 44">
            <a:extLst>
              <a:ext uri="{FF2B5EF4-FFF2-40B4-BE49-F238E27FC236}">
                <a16:creationId xmlns:a16="http://schemas.microsoft.com/office/drawing/2014/main" id="{341118ED-AD52-81A7-30EB-DB86E3428E73}"/>
              </a:ext>
            </a:extLst>
          </p:cNvPr>
          <p:cNvSpPr txBox="1"/>
          <p:nvPr/>
        </p:nvSpPr>
        <p:spPr>
          <a:xfrm>
            <a:off x="4347717" y="4113021"/>
            <a:ext cx="959485" cy="659155"/>
          </a:xfrm>
          <a:prstGeom prst="rect">
            <a:avLst/>
          </a:prstGeom>
        </p:spPr>
        <p:txBody>
          <a:bodyPr vert="horz" wrap="square" lIns="0" tIns="12700" rIns="0" bIns="0" rtlCol="0">
            <a:spAutoFit/>
          </a:bodyPr>
          <a:lstStyle/>
          <a:p>
            <a:pPr marL="12700" marR="5080" indent="635" algn="ctr">
              <a:lnSpc>
                <a:spcPct val="100000"/>
              </a:lnSpc>
              <a:spcBef>
                <a:spcPts val="100"/>
              </a:spcBef>
            </a:pPr>
            <a:r>
              <a:rPr sz="1400" spc="-10" dirty="0">
                <a:latin typeface="Calibri"/>
                <a:cs typeface="Calibri"/>
              </a:rPr>
              <a:t>Facilities</a:t>
            </a:r>
            <a:r>
              <a:rPr sz="1400" dirty="0">
                <a:latin typeface="Calibri"/>
                <a:cs typeface="Calibri"/>
              </a:rPr>
              <a:t> </a:t>
            </a:r>
            <a:r>
              <a:rPr sz="1400" spc="-25" dirty="0">
                <a:latin typeface="Calibri"/>
                <a:cs typeface="Calibri"/>
              </a:rPr>
              <a:t>and </a:t>
            </a:r>
            <a:r>
              <a:rPr sz="1400" spc="-10" dirty="0">
                <a:latin typeface="Calibri"/>
                <a:cs typeface="Calibri"/>
              </a:rPr>
              <a:t>Enabling </a:t>
            </a:r>
            <a:r>
              <a:rPr sz="1400" spc="-20" dirty="0">
                <a:latin typeface="Calibri"/>
                <a:cs typeface="Calibri"/>
              </a:rPr>
              <a:t>Technologies</a:t>
            </a:r>
            <a:endParaRPr sz="1400">
              <a:latin typeface="Calibri"/>
              <a:cs typeface="Calibri"/>
            </a:endParaRPr>
          </a:p>
        </p:txBody>
      </p:sp>
      <p:grpSp>
        <p:nvGrpSpPr>
          <p:cNvPr id="46" name="object 45">
            <a:extLst>
              <a:ext uri="{FF2B5EF4-FFF2-40B4-BE49-F238E27FC236}">
                <a16:creationId xmlns:a16="http://schemas.microsoft.com/office/drawing/2014/main" id="{84922E44-EF81-59A3-0603-47F5275B14CE}"/>
              </a:ext>
            </a:extLst>
          </p:cNvPr>
          <p:cNvGrpSpPr/>
          <p:nvPr/>
        </p:nvGrpSpPr>
        <p:grpSpPr>
          <a:xfrm>
            <a:off x="3978719" y="2897187"/>
            <a:ext cx="3322954" cy="1578610"/>
            <a:chOff x="3978719" y="2897187"/>
            <a:chExt cx="3322954" cy="1578610"/>
          </a:xfrm>
        </p:grpSpPr>
        <p:sp>
          <p:nvSpPr>
            <p:cNvPr id="47" name="object 46">
              <a:extLst>
                <a:ext uri="{FF2B5EF4-FFF2-40B4-BE49-F238E27FC236}">
                  <a16:creationId xmlns:a16="http://schemas.microsoft.com/office/drawing/2014/main" id="{4D6567C3-AA76-2400-A25E-A2562AFFD6D7}"/>
                </a:ext>
              </a:extLst>
            </p:cNvPr>
            <p:cNvSpPr/>
            <p:nvPr/>
          </p:nvSpPr>
          <p:spPr>
            <a:xfrm>
              <a:off x="3986657" y="2905125"/>
              <a:ext cx="158115" cy="1562735"/>
            </a:xfrm>
            <a:custGeom>
              <a:avLst/>
              <a:gdLst/>
              <a:ahLst/>
              <a:cxnLst/>
              <a:rect l="l" t="t" r="r" b="b"/>
              <a:pathLst>
                <a:path w="158114" h="1562735">
                  <a:moveTo>
                    <a:pt x="5587" y="1562608"/>
                  </a:moveTo>
                  <a:lnTo>
                    <a:pt x="5587" y="0"/>
                  </a:lnTo>
                </a:path>
                <a:path w="158114" h="1562735">
                  <a:moveTo>
                    <a:pt x="158114" y="1562608"/>
                  </a:moveTo>
                  <a:lnTo>
                    <a:pt x="0" y="1562608"/>
                  </a:lnTo>
                </a:path>
                <a:path w="158114" h="1562735">
                  <a:moveTo>
                    <a:pt x="158114" y="584708"/>
                  </a:moveTo>
                  <a:lnTo>
                    <a:pt x="0" y="584708"/>
                  </a:lnTo>
                </a:path>
              </a:pathLst>
            </a:custGeom>
            <a:ln w="15875">
              <a:solidFill>
                <a:srgbClr val="0F436A"/>
              </a:solidFill>
            </a:ln>
          </p:spPr>
          <p:txBody>
            <a:bodyPr wrap="square" lIns="0" tIns="0" rIns="0" bIns="0" rtlCol="0"/>
            <a:lstStyle/>
            <a:p>
              <a:endParaRPr/>
            </a:p>
          </p:txBody>
        </p:sp>
        <p:sp>
          <p:nvSpPr>
            <p:cNvPr id="48" name="object 47">
              <a:extLst>
                <a:ext uri="{FF2B5EF4-FFF2-40B4-BE49-F238E27FC236}">
                  <a16:creationId xmlns:a16="http://schemas.microsoft.com/office/drawing/2014/main" id="{7961B52F-A559-3D0F-3D6E-D9FF3B9A2C3B}"/>
                </a:ext>
              </a:extLst>
            </p:cNvPr>
            <p:cNvSpPr/>
            <p:nvPr/>
          </p:nvSpPr>
          <p:spPr>
            <a:xfrm>
              <a:off x="5934964" y="3054997"/>
              <a:ext cx="1366520" cy="878840"/>
            </a:xfrm>
            <a:custGeom>
              <a:avLst/>
              <a:gdLst/>
              <a:ahLst/>
              <a:cxnLst/>
              <a:rect l="l" t="t" r="r" b="b"/>
              <a:pathLst>
                <a:path w="1366520" h="878839">
                  <a:moveTo>
                    <a:pt x="1366139" y="0"/>
                  </a:moveTo>
                  <a:lnTo>
                    <a:pt x="0" y="0"/>
                  </a:lnTo>
                  <a:lnTo>
                    <a:pt x="0" y="878319"/>
                  </a:lnTo>
                  <a:lnTo>
                    <a:pt x="1366139" y="878319"/>
                  </a:lnTo>
                  <a:lnTo>
                    <a:pt x="1366139" y="0"/>
                  </a:lnTo>
                  <a:close/>
                </a:path>
              </a:pathLst>
            </a:custGeom>
            <a:solidFill>
              <a:srgbClr val="D5DCE4"/>
            </a:solidFill>
          </p:spPr>
          <p:txBody>
            <a:bodyPr wrap="square" lIns="0" tIns="0" rIns="0" bIns="0" rtlCol="0"/>
            <a:lstStyle/>
            <a:p>
              <a:endParaRPr/>
            </a:p>
          </p:txBody>
        </p:sp>
      </p:grpSp>
      <p:sp>
        <p:nvSpPr>
          <p:cNvPr id="49" name="object 48">
            <a:extLst>
              <a:ext uri="{FF2B5EF4-FFF2-40B4-BE49-F238E27FC236}">
                <a16:creationId xmlns:a16="http://schemas.microsoft.com/office/drawing/2014/main" id="{21DF0A6E-3B3D-1E69-D458-6891DF7A63A3}"/>
              </a:ext>
            </a:extLst>
          </p:cNvPr>
          <p:cNvSpPr txBox="1"/>
          <p:nvPr/>
        </p:nvSpPr>
        <p:spPr>
          <a:xfrm>
            <a:off x="6103111" y="3256533"/>
            <a:ext cx="1029969" cy="444352"/>
          </a:xfrm>
          <a:prstGeom prst="rect">
            <a:avLst/>
          </a:prstGeom>
        </p:spPr>
        <p:txBody>
          <a:bodyPr vert="horz" wrap="square" lIns="0" tIns="13335" rIns="0" bIns="0" rtlCol="0">
            <a:spAutoFit/>
          </a:bodyPr>
          <a:lstStyle/>
          <a:p>
            <a:pPr marL="187960" marR="5080" indent="-175260">
              <a:lnSpc>
                <a:spcPct val="100000"/>
              </a:lnSpc>
              <a:spcBef>
                <a:spcPts val="105"/>
              </a:spcBef>
            </a:pPr>
            <a:r>
              <a:rPr sz="1400" dirty="0">
                <a:latin typeface="Calibri"/>
                <a:cs typeface="Calibri"/>
              </a:rPr>
              <a:t>Fusion</a:t>
            </a:r>
            <a:r>
              <a:rPr sz="1400" spc="-40" dirty="0">
                <a:latin typeface="Calibri"/>
                <a:cs typeface="Calibri"/>
              </a:rPr>
              <a:t> </a:t>
            </a:r>
            <a:r>
              <a:rPr sz="1400" spc="-10" dirty="0">
                <a:latin typeface="Calibri"/>
                <a:cs typeface="Calibri"/>
              </a:rPr>
              <a:t>Energy Research</a:t>
            </a:r>
            <a:endParaRPr sz="1400">
              <a:latin typeface="Calibri"/>
              <a:cs typeface="Calibri"/>
            </a:endParaRPr>
          </a:p>
        </p:txBody>
      </p:sp>
      <p:sp>
        <p:nvSpPr>
          <p:cNvPr id="50" name="object 49">
            <a:extLst>
              <a:ext uri="{FF2B5EF4-FFF2-40B4-BE49-F238E27FC236}">
                <a16:creationId xmlns:a16="http://schemas.microsoft.com/office/drawing/2014/main" id="{85D54D76-F735-B12B-9B42-45F6B0772E6C}"/>
              </a:ext>
            </a:extLst>
          </p:cNvPr>
          <p:cNvSpPr/>
          <p:nvPr/>
        </p:nvSpPr>
        <p:spPr>
          <a:xfrm>
            <a:off x="5934964" y="4017911"/>
            <a:ext cx="1366520" cy="878840"/>
          </a:xfrm>
          <a:custGeom>
            <a:avLst/>
            <a:gdLst/>
            <a:ahLst/>
            <a:cxnLst/>
            <a:rect l="l" t="t" r="r" b="b"/>
            <a:pathLst>
              <a:path w="1366520" h="878839">
                <a:moveTo>
                  <a:pt x="1366139" y="0"/>
                </a:moveTo>
                <a:lnTo>
                  <a:pt x="0" y="0"/>
                </a:lnTo>
                <a:lnTo>
                  <a:pt x="0" y="878319"/>
                </a:lnTo>
                <a:lnTo>
                  <a:pt x="1366139" y="878319"/>
                </a:lnTo>
                <a:lnTo>
                  <a:pt x="1366139" y="0"/>
                </a:lnTo>
                <a:close/>
              </a:path>
            </a:pathLst>
          </a:custGeom>
          <a:solidFill>
            <a:srgbClr val="D5DCE4"/>
          </a:solidFill>
        </p:spPr>
        <p:txBody>
          <a:bodyPr wrap="square" lIns="0" tIns="0" rIns="0" bIns="0" rtlCol="0"/>
          <a:lstStyle/>
          <a:p>
            <a:endParaRPr/>
          </a:p>
        </p:txBody>
      </p:sp>
      <p:sp>
        <p:nvSpPr>
          <p:cNvPr id="51" name="object 50">
            <a:extLst>
              <a:ext uri="{FF2B5EF4-FFF2-40B4-BE49-F238E27FC236}">
                <a16:creationId xmlns:a16="http://schemas.microsoft.com/office/drawing/2014/main" id="{268F2131-D527-3882-9FFB-18B884A0AEE9}"/>
              </a:ext>
            </a:extLst>
          </p:cNvPr>
          <p:cNvSpPr txBox="1"/>
          <p:nvPr/>
        </p:nvSpPr>
        <p:spPr>
          <a:xfrm>
            <a:off x="6138164" y="4006341"/>
            <a:ext cx="959485" cy="879475"/>
          </a:xfrm>
          <a:prstGeom prst="rect">
            <a:avLst/>
          </a:prstGeom>
        </p:spPr>
        <p:txBody>
          <a:bodyPr vert="horz" wrap="square" lIns="0" tIns="12700" rIns="0" bIns="0" rtlCol="0">
            <a:spAutoFit/>
          </a:bodyPr>
          <a:lstStyle/>
          <a:p>
            <a:pPr marL="12700" marR="5080" indent="1270" algn="ctr">
              <a:lnSpc>
                <a:spcPct val="100000"/>
              </a:lnSpc>
              <a:spcBef>
                <a:spcPts val="100"/>
              </a:spcBef>
            </a:pPr>
            <a:r>
              <a:rPr sz="1400" spc="-10" dirty="0">
                <a:latin typeface="Calibri"/>
                <a:cs typeface="Calibri"/>
              </a:rPr>
              <a:t>Enabling </a:t>
            </a:r>
            <a:r>
              <a:rPr sz="1400" spc="-20" dirty="0">
                <a:latin typeface="Calibri"/>
                <a:cs typeface="Calibri"/>
              </a:rPr>
              <a:t>Technologies </a:t>
            </a:r>
            <a:r>
              <a:rPr sz="1400" spc="-25" dirty="0">
                <a:latin typeface="Calibri"/>
                <a:cs typeface="Calibri"/>
              </a:rPr>
              <a:t>and </a:t>
            </a:r>
            <a:r>
              <a:rPr sz="1400" spc="-10" dirty="0">
                <a:latin typeface="Calibri"/>
                <a:cs typeface="Calibri"/>
              </a:rPr>
              <a:t>Partnerships</a:t>
            </a:r>
            <a:endParaRPr sz="1400">
              <a:latin typeface="Calibri"/>
              <a:cs typeface="Calibri"/>
            </a:endParaRPr>
          </a:p>
        </p:txBody>
      </p:sp>
      <p:grpSp>
        <p:nvGrpSpPr>
          <p:cNvPr id="52" name="object 51">
            <a:extLst>
              <a:ext uri="{FF2B5EF4-FFF2-40B4-BE49-F238E27FC236}">
                <a16:creationId xmlns:a16="http://schemas.microsoft.com/office/drawing/2014/main" id="{9B0E7296-7105-DF7E-124F-6E3F6DECC9BF}"/>
              </a:ext>
            </a:extLst>
          </p:cNvPr>
          <p:cNvGrpSpPr/>
          <p:nvPr/>
        </p:nvGrpSpPr>
        <p:grpSpPr>
          <a:xfrm>
            <a:off x="4116196" y="2905125"/>
            <a:ext cx="5007610" cy="3009900"/>
            <a:chOff x="4116196" y="2905125"/>
            <a:chExt cx="5007610" cy="3009900"/>
          </a:xfrm>
        </p:grpSpPr>
        <p:sp>
          <p:nvSpPr>
            <p:cNvPr id="53" name="object 52">
              <a:extLst>
                <a:ext uri="{FF2B5EF4-FFF2-40B4-BE49-F238E27FC236}">
                  <a16:creationId xmlns:a16="http://schemas.microsoft.com/office/drawing/2014/main" id="{AA08D69A-5F22-BB45-D5DB-6193BEA91D2B}"/>
                </a:ext>
              </a:extLst>
            </p:cNvPr>
            <p:cNvSpPr/>
            <p:nvPr/>
          </p:nvSpPr>
          <p:spPr>
            <a:xfrm>
              <a:off x="5776848" y="2905125"/>
              <a:ext cx="158115" cy="1562735"/>
            </a:xfrm>
            <a:custGeom>
              <a:avLst/>
              <a:gdLst/>
              <a:ahLst/>
              <a:cxnLst/>
              <a:rect l="l" t="t" r="r" b="b"/>
              <a:pathLst>
                <a:path w="158114" h="1562735">
                  <a:moveTo>
                    <a:pt x="5587" y="1562608"/>
                  </a:moveTo>
                  <a:lnTo>
                    <a:pt x="5587" y="0"/>
                  </a:lnTo>
                </a:path>
                <a:path w="158114" h="1562735">
                  <a:moveTo>
                    <a:pt x="158114" y="1562608"/>
                  </a:moveTo>
                  <a:lnTo>
                    <a:pt x="0" y="1562608"/>
                  </a:lnTo>
                </a:path>
                <a:path w="158114" h="1562735">
                  <a:moveTo>
                    <a:pt x="158114" y="584708"/>
                  </a:moveTo>
                  <a:lnTo>
                    <a:pt x="0" y="584708"/>
                  </a:lnTo>
                </a:path>
              </a:pathLst>
            </a:custGeom>
            <a:ln w="15875">
              <a:solidFill>
                <a:srgbClr val="0F436A"/>
              </a:solidFill>
            </a:ln>
          </p:spPr>
          <p:txBody>
            <a:bodyPr wrap="square" lIns="0" tIns="0" rIns="0" bIns="0" rtlCol="0"/>
            <a:lstStyle/>
            <a:p>
              <a:endParaRPr/>
            </a:p>
          </p:txBody>
        </p:sp>
        <p:sp>
          <p:nvSpPr>
            <p:cNvPr id="54" name="object 53">
              <a:extLst>
                <a:ext uri="{FF2B5EF4-FFF2-40B4-BE49-F238E27FC236}">
                  <a16:creationId xmlns:a16="http://schemas.microsoft.com/office/drawing/2014/main" id="{E4B3E9BD-F637-0CE2-DB67-BB3407A3CE4F}"/>
                </a:ext>
              </a:extLst>
            </p:cNvPr>
            <p:cNvSpPr/>
            <p:nvPr/>
          </p:nvSpPr>
          <p:spPr>
            <a:xfrm>
              <a:off x="4144771" y="3021622"/>
              <a:ext cx="4950460" cy="2865120"/>
            </a:xfrm>
            <a:custGeom>
              <a:avLst/>
              <a:gdLst/>
              <a:ahLst/>
              <a:cxnLst/>
              <a:rect l="l" t="t" r="r" b="b"/>
              <a:pathLst>
                <a:path w="4950459" h="2865120">
                  <a:moveTo>
                    <a:pt x="0" y="897978"/>
                  </a:moveTo>
                  <a:lnTo>
                    <a:pt x="1355725" y="897978"/>
                  </a:lnTo>
                  <a:lnTo>
                    <a:pt x="1355725" y="0"/>
                  </a:lnTo>
                  <a:lnTo>
                    <a:pt x="0" y="0"/>
                  </a:lnTo>
                  <a:lnTo>
                    <a:pt x="0" y="897978"/>
                  </a:lnTo>
                  <a:close/>
                </a:path>
                <a:path w="4950459" h="2865120">
                  <a:moveTo>
                    <a:pt x="5206" y="1881974"/>
                  </a:moveTo>
                  <a:lnTo>
                    <a:pt x="1360931" y="1881974"/>
                  </a:lnTo>
                  <a:lnTo>
                    <a:pt x="1360931" y="983996"/>
                  </a:lnTo>
                  <a:lnTo>
                    <a:pt x="5206" y="983996"/>
                  </a:lnTo>
                  <a:lnTo>
                    <a:pt x="5206" y="1881974"/>
                  </a:lnTo>
                  <a:close/>
                </a:path>
                <a:path w="4950459" h="2865120">
                  <a:moveTo>
                    <a:pt x="1797430" y="900899"/>
                  </a:moveTo>
                  <a:lnTo>
                    <a:pt x="3153155" y="900899"/>
                  </a:lnTo>
                  <a:lnTo>
                    <a:pt x="3153155" y="2921"/>
                  </a:lnTo>
                  <a:lnTo>
                    <a:pt x="1797430" y="2921"/>
                  </a:lnTo>
                  <a:lnTo>
                    <a:pt x="1797430" y="900899"/>
                  </a:lnTo>
                  <a:close/>
                </a:path>
                <a:path w="4950459" h="2865120">
                  <a:moveTo>
                    <a:pt x="1797430" y="1890483"/>
                  </a:moveTo>
                  <a:lnTo>
                    <a:pt x="3153155" y="1890483"/>
                  </a:lnTo>
                  <a:lnTo>
                    <a:pt x="3153155" y="992505"/>
                  </a:lnTo>
                  <a:lnTo>
                    <a:pt x="1797430" y="992505"/>
                  </a:lnTo>
                  <a:lnTo>
                    <a:pt x="1797430" y="1890483"/>
                  </a:lnTo>
                  <a:close/>
                </a:path>
                <a:path w="4950459" h="2865120">
                  <a:moveTo>
                    <a:pt x="3594354" y="897978"/>
                  </a:moveTo>
                  <a:lnTo>
                    <a:pt x="4950079" y="897978"/>
                  </a:lnTo>
                  <a:lnTo>
                    <a:pt x="4950079" y="0"/>
                  </a:lnTo>
                  <a:lnTo>
                    <a:pt x="3594354" y="0"/>
                  </a:lnTo>
                  <a:lnTo>
                    <a:pt x="3594354" y="897978"/>
                  </a:lnTo>
                  <a:close/>
                </a:path>
                <a:path w="4950459" h="2865120">
                  <a:moveTo>
                    <a:pt x="3594354" y="1881974"/>
                  </a:moveTo>
                  <a:lnTo>
                    <a:pt x="4950079" y="1881974"/>
                  </a:lnTo>
                  <a:lnTo>
                    <a:pt x="4950079" y="983996"/>
                  </a:lnTo>
                  <a:lnTo>
                    <a:pt x="3594354" y="983996"/>
                  </a:lnTo>
                  <a:lnTo>
                    <a:pt x="3594354" y="1881974"/>
                  </a:lnTo>
                  <a:close/>
                </a:path>
                <a:path w="4950459" h="2865120">
                  <a:moveTo>
                    <a:pt x="3594354" y="2864713"/>
                  </a:moveTo>
                  <a:lnTo>
                    <a:pt x="4950079" y="2864713"/>
                  </a:lnTo>
                  <a:lnTo>
                    <a:pt x="4950079" y="1966734"/>
                  </a:lnTo>
                  <a:lnTo>
                    <a:pt x="3594354" y="1966734"/>
                  </a:lnTo>
                  <a:lnTo>
                    <a:pt x="3594354" y="2864713"/>
                  </a:lnTo>
                  <a:close/>
                </a:path>
              </a:pathLst>
            </a:custGeom>
            <a:ln w="57150">
              <a:solidFill>
                <a:srgbClr val="D54833"/>
              </a:solidFill>
            </a:ln>
          </p:spPr>
          <p:txBody>
            <a:bodyPr wrap="square" lIns="0" tIns="0" rIns="0" bIns="0" rtlCol="0"/>
            <a:lstStyle/>
            <a:p>
              <a:endParaRPr/>
            </a:p>
          </p:txBody>
        </p:sp>
      </p:grpSp>
    </p:spTree>
    <p:extLst>
      <p:ext uri="{BB962C8B-B14F-4D97-AF65-F5344CB8AC3E}">
        <p14:creationId xmlns:p14="http://schemas.microsoft.com/office/powerpoint/2010/main" val="1288335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328F67-5466-7A7A-0501-83BE9CF4DD12}"/>
              </a:ext>
            </a:extLst>
          </p:cNvPr>
          <p:cNvSpPr/>
          <p:nvPr/>
        </p:nvSpPr>
        <p:spPr>
          <a:xfrm>
            <a:off x="9084927" y="5717523"/>
            <a:ext cx="2557045" cy="633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533399" y="407989"/>
            <a:ext cx="11125199" cy="735013"/>
          </a:xfrm>
        </p:spPr>
        <p:txBody>
          <a:bodyPr>
            <a:normAutofit/>
          </a:bodyPr>
          <a:lstStyle/>
          <a:p>
            <a:r>
              <a:rPr lang="en-US" dirty="0"/>
              <a:t>Nuclear Physics</a:t>
            </a:r>
          </a:p>
        </p:txBody>
      </p:sp>
      <p:sp>
        <p:nvSpPr>
          <p:cNvPr id="5" name="Content Placeholder 5">
            <a:extLst>
              <a:ext uri="{FF2B5EF4-FFF2-40B4-BE49-F238E27FC236}">
                <a16:creationId xmlns:a16="http://schemas.microsoft.com/office/drawing/2014/main" id="{8E8479BB-3AE7-A16F-951F-DB583325ED1A}"/>
              </a:ext>
            </a:extLst>
          </p:cNvPr>
          <p:cNvSpPr txBox="1">
            <a:spLocks/>
          </p:cNvSpPr>
          <p:nvPr/>
        </p:nvSpPr>
        <p:spPr>
          <a:xfrm>
            <a:off x="603986" y="1093672"/>
            <a:ext cx="10979956" cy="287038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800" dirty="0">
                <a:latin typeface="Arial" panose="020B0604020202020204" pitchFamily="34" charset="0"/>
                <a:cs typeface="Arial" panose="020B0604020202020204" pitchFamily="34" charset="0"/>
              </a:rPr>
              <a:t>One of the enduring mysteries of the universe is the nature of matter—what are its basic constituents and how do they interact to form the elements and the properties we observe? The mission of the Nuclear Physics (NP) program is to solve this mystery by discovering, exploring, and understanding all forms of nuclear matter.</a:t>
            </a:r>
          </a:p>
          <a:p>
            <a:pPr marL="0" indent="0">
              <a:lnSpc>
                <a:spcPct val="110000"/>
              </a:lnSpc>
              <a:buNone/>
            </a:pPr>
            <a:r>
              <a:rPr lang="en-US" sz="1800" dirty="0">
                <a:latin typeface="Arial" panose="020B0604020202020204" pitchFamily="34" charset="0"/>
                <a:ea typeface="Times New Roman" panose="02020603050405020304" pitchFamily="18" charset="0"/>
                <a:cs typeface="Arial" panose="020B0604020202020204" pitchFamily="34" charset="0"/>
              </a:rPr>
              <a:t>NP supports three broad topic areas: </a:t>
            </a:r>
          </a:p>
          <a:p>
            <a:pPr marL="914400" lvl="1" indent="-457200">
              <a:lnSpc>
                <a:spcPct val="110000"/>
              </a:lnSpc>
              <a:spcBef>
                <a:spcPts val="0"/>
              </a:spcBef>
              <a:buAutoNum type="arabicParenR"/>
            </a:pPr>
            <a:r>
              <a:rPr lang="en-US" sz="1800" dirty="0">
                <a:latin typeface="Arial" panose="020B0604020202020204" pitchFamily="34" charset="0"/>
                <a:ea typeface="Times New Roman" panose="02020603050405020304" pitchFamily="18" charset="0"/>
                <a:cs typeface="Arial" panose="020B0604020202020204" pitchFamily="34" charset="0"/>
              </a:rPr>
              <a:t>QCD: hadrons and dense and hot nuclear matter in the cosmos and the lab (RHIC, CEBAF, EIC)</a:t>
            </a:r>
          </a:p>
          <a:p>
            <a:pPr marL="914400" lvl="1" indent="-457200">
              <a:lnSpc>
                <a:spcPct val="110000"/>
              </a:lnSpc>
              <a:spcBef>
                <a:spcPts val="0"/>
              </a:spcBef>
              <a:buAutoNum type="arabicParenR"/>
            </a:pPr>
            <a:r>
              <a:rPr lang="en-US" sz="1800" dirty="0">
                <a:latin typeface="Arial" panose="020B0604020202020204" pitchFamily="34" charset="0"/>
                <a:ea typeface="Times New Roman" panose="02020603050405020304" pitchFamily="18" charset="0"/>
                <a:cs typeface="Arial" panose="020B0604020202020204" pitchFamily="34" charset="0"/>
              </a:rPr>
              <a:t>Nuclei and Nuclear Astrophysics (FRIB, ATLAS), and </a:t>
            </a:r>
          </a:p>
          <a:p>
            <a:pPr marL="914400" lvl="1" indent="-457200">
              <a:lnSpc>
                <a:spcPct val="110000"/>
              </a:lnSpc>
              <a:spcBef>
                <a:spcPts val="0"/>
              </a:spcBef>
              <a:buAutoNum type="arabicParenR"/>
            </a:pPr>
            <a:r>
              <a:rPr lang="en-US" sz="1800" dirty="0">
                <a:latin typeface="Arial" panose="020B0604020202020204" pitchFamily="34" charset="0"/>
                <a:ea typeface="Times New Roman" panose="02020603050405020304" pitchFamily="18" charset="0"/>
                <a:cs typeface="Arial" panose="020B0604020202020204" pitchFamily="34" charset="0"/>
              </a:rPr>
              <a:t>Fundamental Symmetries</a:t>
            </a:r>
          </a:p>
        </p:txBody>
      </p:sp>
      <p:grpSp>
        <p:nvGrpSpPr>
          <p:cNvPr id="8" name="Group 7">
            <a:extLst>
              <a:ext uri="{FF2B5EF4-FFF2-40B4-BE49-F238E27FC236}">
                <a16:creationId xmlns:a16="http://schemas.microsoft.com/office/drawing/2014/main" id="{59432686-BC3F-88C8-1BE5-75B5634FC434}"/>
              </a:ext>
            </a:extLst>
          </p:cNvPr>
          <p:cNvGrpSpPr>
            <a:grpSpLocks noChangeAspect="1"/>
          </p:cNvGrpSpPr>
          <p:nvPr/>
        </p:nvGrpSpPr>
        <p:grpSpPr>
          <a:xfrm>
            <a:off x="2424474" y="4620584"/>
            <a:ext cx="1737360" cy="1143000"/>
            <a:chOff x="3559062" y="4498690"/>
            <a:chExt cx="2571890" cy="1645920"/>
          </a:xfrm>
        </p:grpSpPr>
        <p:pic>
          <p:nvPicPr>
            <p:cNvPr id="11" name="Picture 8" descr="Earliest galaxies found &amp;#39;on our cosmic doorstep&amp;#39; - BBC News">
              <a:extLst>
                <a:ext uri="{FF2B5EF4-FFF2-40B4-BE49-F238E27FC236}">
                  <a16:creationId xmlns:a16="http://schemas.microsoft.com/office/drawing/2014/main" id="{E42CED36-F7CF-F246-88B0-3B0CF1683868}"/>
                </a:ext>
              </a:extLst>
            </p:cNvPr>
            <p:cNvPicPr>
              <a:picLocks noChangeArrowheads="1"/>
            </p:cNvPicPr>
            <p:nvPr/>
          </p:nvPicPr>
          <p:blipFill rotWithShape="1">
            <a:blip r:embed="rId3" cstate="print">
              <a:extLst>
                <a:ext uri="{28A0092B-C50C-407E-A947-70E740481C1C}">
                  <a14:useLocalDpi xmlns:a14="http://schemas.microsoft.com/office/drawing/2010/main" val="0"/>
                </a:ext>
              </a:extLst>
            </a:blip>
            <a:srcRect l="2249" r="3996"/>
            <a:stretch/>
          </p:blipFill>
          <p:spPr bwMode="auto">
            <a:xfrm>
              <a:off x="3559062" y="4498690"/>
              <a:ext cx="2571890" cy="1645920"/>
            </a:xfrm>
            <a:prstGeom prst="roundRect">
              <a:avLst>
                <a:gd name="adj" fmla="val 13391"/>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D6958979-77EE-0100-EF8F-D1A7E4877B0C}"/>
                </a:ext>
              </a:extLst>
            </p:cNvPr>
            <p:cNvSpPr/>
            <p:nvPr/>
          </p:nvSpPr>
          <p:spPr>
            <a:xfrm>
              <a:off x="5702300" y="5676900"/>
              <a:ext cx="393700" cy="442310"/>
            </a:xfrm>
            <a:prstGeom prst="ellipse">
              <a:avLst/>
            </a:prstGeom>
            <a:solidFill>
              <a:srgbClr val="0E081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pic>
        <p:nvPicPr>
          <p:cNvPr id="9" name="Picture 18">
            <a:extLst>
              <a:ext uri="{FF2B5EF4-FFF2-40B4-BE49-F238E27FC236}">
                <a16:creationId xmlns:a16="http://schemas.microsoft.com/office/drawing/2014/main" id="{9D3074F2-7CF3-55F1-A49F-51569EFCAB0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69" t="13364" r="3476" b="16825"/>
          <a:stretch/>
        </p:blipFill>
        <p:spPr bwMode="auto">
          <a:xfrm>
            <a:off x="6174126" y="4620584"/>
            <a:ext cx="1737360" cy="1143000"/>
          </a:xfrm>
          <a:prstGeom prst="roundRect">
            <a:avLst>
              <a:gd name="adj" fmla="val 13492"/>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BC102F0B-57BD-EAD5-ED36-4A8F5131F1E4}"/>
              </a:ext>
            </a:extLst>
          </p:cNvPr>
          <p:cNvSpPr txBox="1">
            <a:spLocks noChangeAspect="1"/>
          </p:cNvSpPr>
          <p:nvPr/>
        </p:nvSpPr>
        <p:spPr>
          <a:xfrm>
            <a:off x="554142" y="5807073"/>
            <a:ext cx="3706871" cy="523220"/>
          </a:xfrm>
          <a:prstGeom prst="rect">
            <a:avLst/>
          </a:prstGeom>
          <a:noFill/>
        </p:spPr>
        <p:txBody>
          <a:bodyPr wrap="square" rtlCol="0">
            <a:spAutoFit/>
          </a:bodyPr>
          <a:lstStyle/>
          <a:p>
            <a:r>
              <a:rPr lang="en-US" sz="1400" dirty="0"/>
              <a:t>Emergence of Hadron Properties from QCD, Hot and Dense Nuclear or Gluonic Matter</a:t>
            </a:r>
          </a:p>
        </p:txBody>
      </p:sp>
      <p:sp>
        <p:nvSpPr>
          <p:cNvPr id="15" name="TextBox 14">
            <a:extLst>
              <a:ext uri="{FF2B5EF4-FFF2-40B4-BE49-F238E27FC236}">
                <a16:creationId xmlns:a16="http://schemas.microsoft.com/office/drawing/2014/main" id="{4ED5C3DB-5F8C-375C-896C-CCAE7DD7ECB7}"/>
              </a:ext>
            </a:extLst>
          </p:cNvPr>
          <p:cNvSpPr txBox="1">
            <a:spLocks noChangeAspect="1"/>
          </p:cNvSpPr>
          <p:nvPr/>
        </p:nvSpPr>
        <p:spPr>
          <a:xfrm>
            <a:off x="4331931" y="5803162"/>
            <a:ext cx="3520150" cy="523220"/>
          </a:xfrm>
          <a:prstGeom prst="rect">
            <a:avLst/>
          </a:prstGeom>
          <a:noFill/>
        </p:spPr>
        <p:txBody>
          <a:bodyPr wrap="square" rtlCol="0">
            <a:spAutoFit/>
          </a:bodyPr>
          <a:lstStyle/>
          <a:p>
            <a:r>
              <a:rPr lang="en-US" sz="1400" dirty="0"/>
              <a:t>Structure of the Atomic Nucleus and the</a:t>
            </a:r>
          </a:p>
          <a:p>
            <a:r>
              <a:rPr lang="en-US" sz="1400" dirty="0"/>
              <a:t>Birth of Nuclei in Astronomical Processes</a:t>
            </a:r>
          </a:p>
        </p:txBody>
      </p:sp>
      <p:sp>
        <p:nvSpPr>
          <p:cNvPr id="16" name="TextBox 15">
            <a:extLst>
              <a:ext uri="{FF2B5EF4-FFF2-40B4-BE49-F238E27FC236}">
                <a16:creationId xmlns:a16="http://schemas.microsoft.com/office/drawing/2014/main" id="{7756B8BC-B021-738D-5F00-79210303BFDB}"/>
              </a:ext>
            </a:extLst>
          </p:cNvPr>
          <p:cNvSpPr txBox="1">
            <a:spLocks noChangeAspect="1"/>
          </p:cNvSpPr>
          <p:nvPr/>
        </p:nvSpPr>
        <p:spPr>
          <a:xfrm>
            <a:off x="8014318" y="5803162"/>
            <a:ext cx="3596152" cy="523220"/>
          </a:xfrm>
          <a:prstGeom prst="rect">
            <a:avLst/>
          </a:prstGeom>
          <a:noFill/>
        </p:spPr>
        <p:txBody>
          <a:bodyPr wrap="square" rtlCol="0">
            <a:spAutoFit/>
          </a:bodyPr>
          <a:lstStyle/>
          <a:p>
            <a:r>
              <a:rPr lang="en-US" sz="1400" dirty="0"/>
              <a:t>Probing Universal Laws in Nuclear Decays, the Origin of Matter, and Neutrino Mass</a:t>
            </a:r>
          </a:p>
        </p:txBody>
      </p:sp>
      <p:pic>
        <p:nvPicPr>
          <p:cNvPr id="17" name="Picture 16">
            <a:extLst>
              <a:ext uri="{FF2B5EF4-FFF2-40B4-BE49-F238E27FC236}">
                <a16:creationId xmlns:a16="http://schemas.microsoft.com/office/drawing/2014/main" id="{4033E799-9B57-F8DA-A3A4-A38A5621BEB0}"/>
              </a:ext>
            </a:extLst>
          </p:cNvPr>
          <p:cNvPicPr>
            <a:picLocks noChangeAspect="1"/>
          </p:cNvPicPr>
          <p:nvPr/>
        </p:nvPicPr>
        <p:blipFill rotWithShape="1">
          <a:blip r:embed="rId5"/>
          <a:srcRect l="2701" t="-78" r="3416" b="2403"/>
          <a:stretch/>
        </p:blipFill>
        <p:spPr>
          <a:xfrm>
            <a:off x="603986" y="4620584"/>
            <a:ext cx="1737360" cy="1143000"/>
          </a:xfrm>
          <a:prstGeom prst="roundRect">
            <a:avLst/>
          </a:prstGeom>
          <a:ln w="28575">
            <a:solidFill>
              <a:schemeClr val="tx1"/>
            </a:solidFill>
          </a:ln>
        </p:spPr>
      </p:pic>
      <p:pic>
        <p:nvPicPr>
          <p:cNvPr id="7" name="Picture 4" descr="Nuclear atomic structure - Foro Nuclear">
            <a:extLst>
              <a:ext uri="{FF2B5EF4-FFF2-40B4-BE49-F238E27FC236}">
                <a16:creationId xmlns:a16="http://schemas.microsoft.com/office/drawing/2014/main" id="{40160C9A-7637-FF0B-C1EA-1822298AFAC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769" r="3476"/>
          <a:stretch/>
        </p:blipFill>
        <p:spPr bwMode="auto">
          <a:xfrm>
            <a:off x="4380057" y="4620584"/>
            <a:ext cx="1737360" cy="1143000"/>
          </a:xfrm>
          <a:prstGeom prst="roundRect">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pic>
      <p:pic>
        <p:nvPicPr>
          <p:cNvPr id="18" name="Picture 17">
            <a:extLst>
              <a:ext uri="{FF2B5EF4-FFF2-40B4-BE49-F238E27FC236}">
                <a16:creationId xmlns:a16="http://schemas.microsoft.com/office/drawing/2014/main" id="{6CB5E83E-3D9D-3919-ACEF-9AFF9141A4D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709" r="2408" b="6275"/>
          <a:stretch/>
        </p:blipFill>
        <p:spPr bwMode="auto">
          <a:xfrm>
            <a:off x="9880549" y="4620584"/>
            <a:ext cx="1737360" cy="1143000"/>
          </a:xfrm>
          <a:prstGeom prst="round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89A7C6F-4B28-E6D8-8E32-B48000ADB1B6}"/>
              </a:ext>
            </a:extLst>
          </p:cNvPr>
          <p:cNvPicPr>
            <a:picLocks noChangeAspect="1"/>
          </p:cNvPicPr>
          <p:nvPr/>
        </p:nvPicPr>
        <p:blipFill rotWithShape="1">
          <a:blip r:embed="rId8"/>
          <a:srcRect l="3675" t="2201" r="2570" b="1502"/>
          <a:stretch/>
        </p:blipFill>
        <p:spPr>
          <a:xfrm>
            <a:off x="8062444" y="4620584"/>
            <a:ext cx="1737360" cy="1143000"/>
          </a:xfrm>
          <a:prstGeom prst="roundRect">
            <a:avLst/>
          </a:prstGeom>
          <a:ln w="28575">
            <a:solidFill>
              <a:schemeClr val="tx1"/>
            </a:solidFill>
          </a:ln>
        </p:spPr>
      </p:pic>
      <p:sp>
        <p:nvSpPr>
          <p:cNvPr id="19" name="TextBox 18">
            <a:extLst>
              <a:ext uri="{FF2B5EF4-FFF2-40B4-BE49-F238E27FC236}">
                <a16:creationId xmlns:a16="http://schemas.microsoft.com/office/drawing/2014/main" id="{F99819C6-3FC6-0415-C11F-1F01B2E5995E}"/>
              </a:ext>
            </a:extLst>
          </p:cNvPr>
          <p:cNvSpPr txBox="1">
            <a:spLocks noChangeAspect="1"/>
          </p:cNvSpPr>
          <p:nvPr/>
        </p:nvSpPr>
        <p:spPr>
          <a:xfrm>
            <a:off x="603986" y="4194810"/>
            <a:ext cx="3520150" cy="307777"/>
          </a:xfrm>
          <a:prstGeom prst="rect">
            <a:avLst/>
          </a:prstGeom>
          <a:solidFill>
            <a:srgbClr val="57923C"/>
          </a:solidFill>
        </p:spPr>
        <p:txBody>
          <a:bodyPr wrap="square" rtlCol="0">
            <a:spAutoFit/>
          </a:bodyPr>
          <a:lstStyle/>
          <a:p>
            <a:pPr algn="ctr"/>
            <a:r>
              <a:rPr lang="en-US" sz="1400" b="1" dirty="0"/>
              <a:t>QCD</a:t>
            </a:r>
          </a:p>
        </p:txBody>
      </p:sp>
      <p:sp>
        <p:nvSpPr>
          <p:cNvPr id="20" name="TextBox 19">
            <a:extLst>
              <a:ext uri="{FF2B5EF4-FFF2-40B4-BE49-F238E27FC236}">
                <a16:creationId xmlns:a16="http://schemas.microsoft.com/office/drawing/2014/main" id="{1F56EA4E-1A8A-061D-DEBD-9D47A35B31CA}"/>
              </a:ext>
            </a:extLst>
          </p:cNvPr>
          <p:cNvSpPr txBox="1">
            <a:spLocks noChangeAspect="1"/>
          </p:cNvSpPr>
          <p:nvPr/>
        </p:nvSpPr>
        <p:spPr>
          <a:xfrm>
            <a:off x="4376558" y="4194810"/>
            <a:ext cx="3520150" cy="307777"/>
          </a:xfrm>
          <a:prstGeom prst="rect">
            <a:avLst/>
          </a:prstGeom>
          <a:solidFill>
            <a:srgbClr val="57923C"/>
          </a:solidFill>
        </p:spPr>
        <p:txBody>
          <a:bodyPr wrap="square" rtlCol="0">
            <a:spAutoFit/>
          </a:bodyPr>
          <a:lstStyle/>
          <a:p>
            <a:pPr algn="ctr"/>
            <a:r>
              <a:rPr lang="en-US" sz="1400" b="1" dirty="0"/>
              <a:t>Nuclei Nuclear Astrophysics</a:t>
            </a:r>
          </a:p>
        </p:txBody>
      </p:sp>
      <p:sp>
        <p:nvSpPr>
          <p:cNvPr id="21" name="TextBox 20">
            <a:extLst>
              <a:ext uri="{FF2B5EF4-FFF2-40B4-BE49-F238E27FC236}">
                <a16:creationId xmlns:a16="http://schemas.microsoft.com/office/drawing/2014/main" id="{990FB972-963B-DC52-6671-2D73BDBA92E8}"/>
              </a:ext>
            </a:extLst>
          </p:cNvPr>
          <p:cNvSpPr txBox="1">
            <a:spLocks noChangeAspect="1"/>
          </p:cNvSpPr>
          <p:nvPr/>
        </p:nvSpPr>
        <p:spPr>
          <a:xfrm>
            <a:off x="8063792" y="4194810"/>
            <a:ext cx="3520150" cy="307777"/>
          </a:xfrm>
          <a:prstGeom prst="rect">
            <a:avLst/>
          </a:prstGeom>
          <a:solidFill>
            <a:srgbClr val="57923C"/>
          </a:solidFill>
        </p:spPr>
        <p:txBody>
          <a:bodyPr wrap="square" rtlCol="0">
            <a:spAutoFit/>
          </a:bodyPr>
          <a:lstStyle/>
          <a:p>
            <a:pPr algn="ctr"/>
            <a:r>
              <a:rPr lang="en-US" sz="1400" b="1" dirty="0"/>
              <a:t>Fundamental Symmetries</a:t>
            </a:r>
          </a:p>
        </p:txBody>
      </p:sp>
      <p:sp>
        <p:nvSpPr>
          <p:cNvPr id="3" name="Slide Number Placeholder 1">
            <a:extLst>
              <a:ext uri="{FF2B5EF4-FFF2-40B4-BE49-F238E27FC236}">
                <a16:creationId xmlns:a16="http://schemas.microsoft.com/office/drawing/2014/main" id="{0080DEA1-7ABA-6CD3-D161-7032B94134E3}"/>
              </a:ext>
            </a:extLst>
          </p:cNvPr>
          <p:cNvSpPr>
            <a:spLocks noGrp="1"/>
          </p:cNvSpPr>
          <p:nvPr>
            <p:ph type="sldNum" sz="quarter" idx="12"/>
          </p:nvPr>
        </p:nvSpPr>
        <p:spPr>
          <a:xfrm>
            <a:off x="9342120" y="6424930"/>
            <a:ext cx="2743200" cy="365125"/>
          </a:xfrm>
        </p:spPr>
        <p:txBody>
          <a:bodyPr/>
          <a:lstStyle/>
          <a:p>
            <a:fld id="{2F3902C9-C47C-4EF4-BA50-DAB7C4D8D7B4}" type="slidenum">
              <a:rPr lang="en-US" smtClean="0">
                <a:solidFill>
                  <a:schemeClr val="bg1"/>
                </a:solidFill>
              </a:rPr>
              <a:t>2</a:t>
            </a:fld>
            <a:endParaRPr lang="en-US" dirty="0">
              <a:solidFill>
                <a:schemeClr val="bg1"/>
              </a:solidFill>
            </a:endParaRPr>
          </a:p>
        </p:txBody>
      </p:sp>
    </p:spTree>
    <p:extLst>
      <p:ext uri="{BB962C8B-B14F-4D97-AF65-F5344CB8AC3E}">
        <p14:creationId xmlns:p14="http://schemas.microsoft.com/office/powerpoint/2010/main" val="348525855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
          <p:cNvSpPr/>
          <p:nvPr/>
        </p:nvSpPr>
        <p:spPr>
          <a:xfrm>
            <a:off x="9080285" y="5728156"/>
            <a:ext cx="2557045" cy="6335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 name="Google Shape;121;p2"/>
          <p:cNvSpPr txBox="1">
            <a:spLocks noGrp="1"/>
          </p:cNvSpPr>
          <p:nvPr>
            <p:ph type="title"/>
          </p:nvPr>
        </p:nvSpPr>
        <p:spPr>
          <a:xfrm>
            <a:off x="533399" y="407989"/>
            <a:ext cx="11125199" cy="7350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Arial Black"/>
              <a:buNone/>
            </a:pPr>
            <a:r>
              <a:rPr lang="en-US" dirty="0"/>
              <a:t>The Nucleus as an Observatory</a:t>
            </a:r>
            <a:endParaRPr dirty="0"/>
          </a:p>
        </p:txBody>
      </p:sp>
      <p:sp>
        <p:nvSpPr>
          <p:cNvPr id="122" name="Google Shape;122;p2"/>
          <p:cNvSpPr txBox="1"/>
          <p:nvPr/>
        </p:nvSpPr>
        <p:spPr>
          <a:xfrm>
            <a:off x="633845" y="1072891"/>
            <a:ext cx="10934700" cy="5162308"/>
          </a:xfrm>
          <a:prstGeom prst="rect">
            <a:avLst/>
          </a:prstGeom>
          <a:noFill/>
          <a:ln>
            <a:noFill/>
          </a:ln>
        </p:spPr>
        <p:txBody>
          <a:bodyPr spcFirstLastPara="1" wrap="square" lIns="91440" tIns="45700" rIns="91425" bIns="45700" anchor="t" anchorCtr="0">
            <a:noAutofit/>
          </a:bodyPr>
          <a:lstStyle/>
          <a:p>
            <a:pPr marR="0" lvl="0" algn="l" rtl="0">
              <a:lnSpc>
                <a:spcPct val="110000"/>
              </a:lnSpc>
              <a:spcBef>
                <a:spcPts val="0"/>
              </a:spcBef>
              <a:spcAft>
                <a:spcPts val="0"/>
              </a:spcAft>
              <a:buClr>
                <a:schemeClr val="dk1"/>
              </a:buClr>
              <a:buSzPts val="2000"/>
            </a:pPr>
            <a:r>
              <a:rPr lang="en-US" sz="2000" dirty="0">
                <a:solidFill>
                  <a:schemeClr val="dk1"/>
                </a:solidFill>
                <a:latin typeface="Arial"/>
                <a:ea typeface="Arial"/>
                <a:cs typeface="Arial"/>
                <a:sym typeface="Arial"/>
              </a:rPr>
              <a:t>The atomic nucleus, with its extreme density and complex constituent interactions, offers a unique probe into the nature of the universe. </a:t>
            </a:r>
            <a:r>
              <a:rPr lang="en-US" sz="2000" dirty="0">
                <a:solidFill>
                  <a:schemeClr val="dk1"/>
                </a:solidFill>
              </a:rPr>
              <a:t>The n</a:t>
            </a:r>
            <a:r>
              <a:rPr lang="en-US" sz="2000" dirty="0">
                <a:solidFill>
                  <a:schemeClr val="dk1"/>
                </a:solidFill>
                <a:latin typeface="Arial"/>
                <a:ea typeface="Arial"/>
                <a:cs typeface="Arial"/>
                <a:sym typeface="Arial"/>
              </a:rPr>
              <a:t>ucle</a:t>
            </a:r>
            <a:r>
              <a:rPr lang="en-US" sz="2000" dirty="0">
                <a:solidFill>
                  <a:schemeClr val="dk1"/>
                </a:solidFill>
              </a:rPr>
              <a:t>us as an</a:t>
            </a:r>
            <a:r>
              <a:rPr lang="en-US" sz="2000" dirty="0">
                <a:solidFill>
                  <a:schemeClr val="dk1"/>
                </a:solidFill>
                <a:latin typeface="Arial"/>
                <a:ea typeface="Arial"/>
                <a:cs typeface="Arial"/>
                <a:sym typeface="Arial"/>
              </a:rPr>
              <a:t> observatory</a:t>
            </a:r>
          </a:p>
          <a:p>
            <a:pPr marL="342900" marR="0" lvl="0" indent="-342900" algn="l" rtl="0">
              <a:lnSpc>
                <a:spcPct val="110000"/>
              </a:lnSpc>
              <a:spcBef>
                <a:spcPts val="0"/>
              </a:spcBef>
              <a:spcAft>
                <a:spcPts val="0"/>
              </a:spcAft>
              <a:buClr>
                <a:schemeClr val="dk1"/>
              </a:buClr>
              <a:buSzPts val="2000"/>
              <a:buFont typeface="Arial" panose="020B0604020202020204" pitchFamily="34" charset="0"/>
              <a:buChar char="•"/>
            </a:pPr>
            <a:r>
              <a:rPr lang="en-US" sz="1800" dirty="0">
                <a:solidFill>
                  <a:schemeClr val="dk1"/>
                </a:solidFill>
                <a:latin typeface="Arial"/>
                <a:ea typeface="Arial"/>
                <a:cs typeface="Arial"/>
                <a:sym typeface="Arial"/>
              </a:rPr>
              <a:t>enables searches into higher density regions of physics</a:t>
            </a:r>
          </a:p>
          <a:p>
            <a:pPr marL="342900" marR="0" lvl="0" indent="-342900" algn="l" rtl="0">
              <a:lnSpc>
                <a:spcPct val="110000"/>
              </a:lnSpc>
              <a:spcBef>
                <a:spcPts val="0"/>
              </a:spcBef>
              <a:spcAft>
                <a:spcPts val="0"/>
              </a:spcAft>
              <a:buClr>
                <a:schemeClr val="dk1"/>
              </a:buClr>
              <a:buSzPts val="2000"/>
              <a:buFont typeface="Arial" panose="020B0604020202020204" pitchFamily="34" charset="0"/>
              <a:buChar char="•"/>
            </a:pPr>
            <a:r>
              <a:rPr lang="en-US" sz="1800" dirty="0">
                <a:solidFill>
                  <a:schemeClr val="dk1"/>
                </a:solidFill>
                <a:latin typeface="Arial"/>
                <a:ea typeface="Arial"/>
                <a:cs typeface="Arial"/>
                <a:sym typeface="Arial"/>
              </a:rPr>
              <a:t>provides a window on the strong and weak forces</a:t>
            </a:r>
          </a:p>
          <a:p>
            <a:pPr marL="342900" indent="-342900">
              <a:lnSpc>
                <a:spcPct val="110000"/>
              </a:lnSpc>
              <a:buClr>
                <a:schemeClr val="dk1"/>
              </a:buClr>
              <a:buSzPts val="2000"/>
              <a:buFont typeface="Arial" panose="020B0604020202020204" pitchFamily="34" charset="0"/>
              <a:buChar char="•"/>
            </a:pPr>
            <a:r>
              <a:rPr lang="en-US" sz="1800" dirty="0">
                <a:solidFill>
                  <a:schemeClr val="dk1"/>
                </a:solidFill>
              </a:rPr>
              <a:t>allows us to</a:t>
            </a:r>
            <a:r>
              <a:rPr lang="en-US" sz="1800" dirty="0">
                <a:solidFill>
                  <a:schemeClr val="dk1"/>
                </a:solidFill>
                <a:latin typeface="Arial"/>
                <a:ea typeface="Arial"/>
                <a:cs typeface="Arial"/>
                <a:sym typeface="Arial"/>
              </a:rPr>
              <a:t> </a:t>
            </a:r>
            <a:r>
              <a:rPr lang="en-US" sz="1800" dirty="0">
                <a:solidFill>
                  <a:schemeClr val="accent6">
                    <a:lumMod val="50000"/>
                  </a:schemeClr>
                </a:solidFill>
                <a:latin typeface="Arial"/>
                <a:ea typeface="Arial"/>
                <a:cs typeface="Arial"/>
                <a:sym typeface="Arial"/>
              </a:rPr>
              <a:t>probe the symmetries of nature</a:t>
            </a:r>
          </a:p>
          <a:p>
            <a:pPr marL="342900" indent="-342900">
              <a:lnSpc>
                <a:spcPct val="110000"/>
              </a:lnSpc>
              <a:buClr>
                <a:schemeClr val="dk1"/>
              </a:buClr>
              <a:buSzPts val="2000"/>
              <a:buFont typeface="Arial" panose="020B0604020202020204" pitchFamily="34" charset="0"/>
              <a:buChar char="•"/>
            </a:pPr>
            <a:r>
              <a:rPr lang="en-US" sz="1800" dirty="0">
                <a:solidFill>
                  <a:schemeClr val="dk1"/>
                </a:solidFill>
              </a:rPr>
              <a:t>plays a central role in the evolution of the universe and in our origin story</a:t>
            </a:r>
          </a:p>
          <a:p>
            <a:pPr marL="342900" marR="0" lvl="0" indent="-342900" algn="l" rtl="0">
              <a:lnSpc>
                <a:spcPct val="110000"/>
              </a:lnSpc>
              <a:spcBef>
                <a:spcPts val="0"/>
              </a:spcBef>
              <a:spcAft>
                <a:spcPts val="0"/>
              </a:spcAft>
              <a:buClr>
                <a:schemeClr val="dk1"/>
              </a:buClr>
              <a:buSzPts val="2000"/>
              <a:buFont typeface="Arial" panose="020B0604020202020204" pitchFamily="34" charset="0"/>
              <a:buChar char="•"/>
            </a:pPr>
            <a:endParaRPr lang="en-US" sz="1800" dirty="0">
              <a:solidFill>
                <a:schemeClr val="accent6">
                  <a:lumMod val="50000"/>
                </a:schemeClr>
              </a:solidFill>
              <a:latin typeface="Arial"/>
              <a:ea typeface="Arial"/>
              <a:cs typeface="Arial"/>
              <a:sym typeface="Arial"/>
            </a:endParaRPr>
          </a:p>
        </p:txBody>
      </p:sp>
      <p:sp>
        <p:nvSpPr>
          <p:cNvPr id="133" name="Google Shape;133;p2"/>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3</a:t>
            </a:fld>
            <a:endParaRPr>
              <a:solidFill>
                <a:schemeClr val="lt1"/>
              </a:solidFill>
            </a:endParaRPr>
          </a:p>
        </p:txBody>
      </p:sp>
      <p:pic>
        <p:nvPicPr>
          <p:cNvPr id="9" name="Picture 8">
            <a:hlinkClick r:id="rId3"/>
            <a:extLst>
              <a:ext uri="{FF2B5EF4-FFF2-40B4-BE49-F238E27FC236}">
                <a16:creationId xmlns:a16="http://schemas.microsoft.com/office/drawing/2014/main" id="{77379A52-4F83-41F6-26B5-EC175596919D}"/>
              </a:ext>
            </a:extLst>
          </p:cNvPr>
          <p:cNvPicPr>
            <a:picLocks noChangeAspect="1"/>
          </p:cNvPicPr>
          <p:nvPr/>
        </p:nvPicPr>
        <p:blipFill>
          <a:blip r:embed="rId4"/>
          <a:stretch>
            <a:fillRect/>
          </a:stretch>
        </p:blipFill>
        <p:spPr>
          <a:xfrm>
            <a:off x="700812" y="3706675"/>
            <a:ext cx="3701068" cy="2443563"/>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3" name="Picture 2">
            <a:extLst>
              <a:ext uri="{FF2B5EF4-FFF2-40B4-BE49-F238E27FC236}">
                <a16:creationId xmlns:a16="http://schemas.microsoft.com/office/drawing/2014/main" id="{D9215737-04BA-A784-BC5F-A271A1750A94}"/>
              </a:ext>
            </a:extLst>
          </p:cNvPr>
          <p:cNvPicPr>
            <a:picLocks noChangeAspect="1"/>
          </p:cNvPicPr>
          <p:nvPr/>
        </p:nvPicPr>
        <p:blipFill>
          <a:blip r:embed="rId5"/>
          <a:stretch>
            <a:fillRect/>
          </a:stretch>
        </p:blipFill>
        <p:spPr>
          <a:xfrm>
            <a:off x="7585892" y="3682859"/>
            <a:ext cx="3701068" cy="2467379"/>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4" name="Picture 3">
            <a:hlinkClick r:id="rId6"/>
            <a:extLst>
              <a:ext uri="{FF2B5EF4-FFF2-40B4-BE49-F238E27FC236}">
                <a16:creationId xmlns:a16="http://schemas.microsoft.com/office/drawing/2014/main" id="{707C8737-F746-C365-0B0F-04A9D50C81C3}"/>
              </a:ext>
            </a:extLst>
          </p:cNvPr>
          <p:cNvPicPr>
            <a:picLocks noChangeAspect="1"/>
          </p:cNvPicPr>
          <p:nvPr/>
        </p:nvPicPr>
        <p:blipFill>
          <a:blip r:embed="rId7"/>
          <a:srcRect l="20561" r="18133"/>
          <a:stretch>
            <a:fillRect/>
          </a:stretch>
        </p:blipFill>
        <p:spPr>
          <a:xfrm>
            <a:off x="4694377" y="3706675"/>
            <a:ext cx="2622327" cy="2443563"/>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
        <p:nvSpPr>
          <p:cNvPr id="5" name="TextBox 4">
            <a:extLst>
              <a:ext uri="{FF2B5EF4-FFF2-40B4-BE49-F238E27FC236}">
                <a16:creationId xmlns:a16="http://schemas.microsoft.com/office/drawing/2014/main" id="{27A0DFB6-D506-5E26-CB9A-4F81A1C2B1D6}"/>
              </a:ext>
            </a:extLst>
          </p:cNvPr>
          <p:cNvSpPr txBox="1"/>
          <p:nvPr/>
        </p:nvSpPr>
        <p:spPr>
          <a:xfrm>
            <a:off x="7585892" y="5946875"/>
            <a:ext cx="2831881" cy="261610"/>
          </a:xfrm>
          <a:prstGeom prst="rect">
            <a:avLst/>
          </a:prstGeom>
          <a:noFill/>
        </p:spPr>
        <p:txBody>
          <a:bodyPr wrap="square">
            <a:spAutoFit/>
          </a:bodyPr>
          <a:lstStyle/>
          <a:p>
            <a:r>
              <a:rPr lang="en-US" sz="1100" b="0" i="1" dirty="0">
                <a:solidFill>
                  <a:schemeClr val="bg1"/>
                </a:solidFill>
                <a:effectLst>
                  <a:outerShdw blurRad="38100" dist="38100" dir="2700000" algn="tl">
                    <a:srgbClr val="000000">
                      <a:alpha val="43137"/>
                    </a:srgbClr>
                  </a:outerShdw>
                </a:effectLst>
                <a:latin typeface="Harding"/>
              </a:rPr>
              <a:t>Nature</a:t>
            </a:r>
            <a:r>
              <a:rPr lang="en-US" sz="1100" b="0" i="0" dirty="0">
                <a:solidFill>
                  <a:schemeClr val="bg1"/>
                </a:solidFill>
                <a:effectLst>
                  <a:outerShdw blurRad="38100" dist="38100" dir="2700000" algn="tl">
                    <a:srgbClr val="000000">
                      <a:alpha val="43137"/>
                    </a:srgbClr>
                  </a:outerShdw>
                </a:effectLst>
                <a:latin typeface="Harding"/>
              </a:rPr>
              <a:t> </a:t>
            </a:r>
            <a:r>
              <a:rPr lang="en-US" sz="1100" b="1" i="0" dirty="0">
                <a:solidFill>
                  <a:schemeClr val="bg1"/>
                </a:solidFill>
                <a:effectLst>
                  <a:outerShdw blurRad="38100" dist="38100" dir="2700000" algn="tl">
                    <a:srgbClr val="000000">
                      <a:alpha val="43137"/>
                    </a:srgbClr>
                  </a:outerShdw>
                </a:effectLst>
                <a:latin typeface="Harding"/>
              </a:rPr>
              <a:t>551</a:t>
            </a:r>
            <a:r>
              <a:rPr lang="en-US" sz="1100" b="0" i="0" dirty="0">
                <a:solidFill>
                  <a:schemeClr val="bg1"/>
                </a:solidFill>
                <a:effectLst>
                  <a:outerShdw blurRad="38100" dist="38100" dir="2700000" algn="tl">
                    <a:srgbClr val="000000">
                      <a:alpha val="43137"/>
                    </a:srgbClr>
                  </a:outerShdw>
                </a:effectLst>
                <a:latin typeface="Harding"/>
              </a:rPr>
              <a:t>, November 2017 (Springer Nature)</a:t>
            </a:r>
            <a:endParaRPr lang="en-US" sz="1100" dirty="0">
              <a:solidFill>
                <a:schemeClr val="bg1"/>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A4E0C469-2361-084E-4410-439BBA691483}"/>
              </a:ext>
            </a:extLst>
          </p:cNvPr>
          <p:cNvSpPr txBox="1"/>
          <p:nvPr/>
        </p:nvSpPr>
        <p:spPr>
          <a:xfrm>
            <a:off x="632027" y="5946875"/>
            <a:ext cx="2831881" cy="261610"/>
          </a:xfrm>
          <a:prstGeom prst="rect">
            <a:avLst/>
          </a:prstGeom>
          <a:noFill/>
        </p:spPr>
        <p:txBody>
          <a:bodyPr wrap="square">
            <a:spAutoFit/>
          </a:bodyPr>
          <a:lstStyle/>
          <a:p>
            <a:r>
              <a:rPr lang="en-US" sz="1100" b="0" i="1" dirty="0">
                <a:solidFill>
                  <a:schemeClr val="bg1"/>
                </a:solidFill>
                <a:effectLst>
                  <a:outerShdw blurRad="38100" dist="38100" dir="2700000" algn="tl">
                    <a:srgbClr val="000000">
                      <a:alpha val="43137"/>
                    </a:srgbClr>
                  </a:outerShdw>
                </a:effectLst>
                <a:latin typeface="Harding"/>
              </a:rPr>
              <a:t>Credit: </a:t>
            </a:r>
            <a:r>
              <a:rPr lang="en-US" sz="1100" b="0" i="1" dirty="0" err="1">
                <a:solidFill>
                  <a:schemeClr val="bg1"/>
                </a:solidFill>
                <a:effectLst>
                  <a:outerShdw blurRad="38100" dist="38100" dir="2700000" algn="tl">
                    <a:srgbClr val="000000">
                      <a:alpha val="43137"/>
                    </a:srgbClr>
                  </a:outerShdw>
                </a:effectLst>
                <a:latin typeface="Harding"/>
              </a:rPr>
              <a:t>JLab</a:t>
            </a:r>
            <a:endParaRPr lang="en-US" sz="1100" dirty="0">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CD7D7764-44C0-BD11-C8E6-7174EDB6604D}"/>
              </a:ext>
            </a:extLst>
          </p:cNvPr>
          <p:cNvSpPr txBox="1"/>
          <p:nvPr/>
        </p:nvSpPr>
        <p:spPr>
          <a:xfrm>
            <a:off x="4611400" y="5962641"/>
            <a:ext cx="3178722" cy="261610"/>
          </a:xfrm>
          <a:prstGeom prst="rect">
            <a:avLst/>
          </a:prstGeom>
          <a:noFill/>
        </p:spPr>
        <p:txBody>
          <a:bodyPr wrap="square">
            <a:spAutoFit/>
          </a:bodyPr>
          <a:lstStyle/>
          <a:p>
            <a:r>
              <a:rPr lang="en-US" sz="1050" b="0" i="1" dirty="0">
                <a:solidFill>
                  <a:schemeClr val="bg1"/>
                </a:solidFill>
                <a:effectLst>
                  <a:outerShdw blurRad="38100" dist="38100" dir="2700000" algn="tl">
                    <a:srgbClr val="000000">
                      <a:alpha val="43137"/>
                    </a:srgbClr>
                  </a:outerShdw>
                </a:effectLst>
                <a:latin typeface="Roboto" panose="02000000000000000000" pitchFamily="2" charset="0"/>
              </a:rPr>
              <a:t>Credit: Andy Sproles/ORNL</a:t>
            </a:r>
            <a:endParaRPr lang="en-US" sz="1050" dirty="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a:extLst>
            <a:ext uri="{FF2B5EF4-FFF2-40B4-BE49-F238E27FC236}">
              <a16:creationId xmlns:a16="http://schemas.microsoft.com/office/drawing/2014/main" id="{0579AEAC-697F-79CE-FF2A-A42CD184FA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AA364B-13C2-0DAB-E897-328B534FE78E}"/>
              </a:ext>
            </a:extLst>
          </p:cNvPr>
          <p:cNvSpPr/>
          <p:nvPr/>
        </p:nvSpPr>
        <p:spPr>
          <a:xfrm>
            <a:off x="533397" y="5787645"/>
            <a:ext cx="11125199" cy="633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Google Shape;120;p2">
            <a:extLst>
              <a:ext uri="{FF2B5EF4-FFF2-40B4-BE49-F238E27FC236}">
                <a16:creationId xmlns:a16="http://schemas.microsoft.com/office/drawing/2014/main" id="{055F0DA7-51CA-403B-8D43-E68B54816DFF}"/>
              </a:ext>
            </a:extLst>
          </p:cNvPr>
          <p:cNvSpPr/>
          <p:nvPr/>
        </p:nvSpPr>
        <p:spPr>
          <a:xfrm>
            <a:off x="9080285" y="5739439"/>
            <a:ext cx="2557045" cy="6335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 name="Google Shape;121;p2">
            <a:extLst>
              <a:ext uri="{FF2B5EF4-FFF2-40B4-BE49-F238E27FC236}">
                <a16:creationId xmlns:a16="http://schemas.microsoft.com/office/drawing/2014/main" id="{6885F62C-9433-0E14-87FF-990911EBCA1F}"/>
              </a:ext>
            </a:extLst>
          </p:cNvPr>
          <p:cNvSpPr txBox="1">
            <a:spLocks noGrp="1"/>
          </p:cNvSpPr>
          <p:nvPr>
            <p:ph type="title"/>
          </p:nvPr>
        </p:nvSpPr>
        <p:spPr>
          <a:xfrm>
            <a:off x="533399" y="407989"/>
            <a:ext cx="11125199" cy="7350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Arial Black"/>
              <a:buNone/>
            </a:pPr>
            <a:r>
              <a:rPr lang="en-US" dirty="0"/>
              <a:t>DOE-NP: Fundamental Symmetries Subprogram</a:t>
            </a:r>
            <a:endParaRPr dirty="0"/>
          </a:p>
        </p:txBody>
      </p:sp>
      <p:sp>
        <p:nvSpPr>
          <p:cNvPr id="122" name="Google Shape;122;p2">
            <a:extLst>
              <a:ext uri="{FF2B5EF4-FFF2-40B4-BE49-F238E27FC236}">
                <a16:creationId xmlns:a16="http://schemas.microsoft.com/office/drawing/2014/main" id="{37A232EC-7D97-6A7A-8364-54D90AECF967}"/>
              </a:ext>
            </a:extLst>
          </p:cNvPr>
          <p:cNvSpPr txBox="1"/>
          <p:nvPr/>
        </p:nvSpPr>
        <p:spPr>
          <a:xfrm>
            <a:off x="517999" y="964303"/>
            <a:ext cx="11119331" cy="3616457"/>
          </a:xfrm>
          <a:prstGeom prst="rect">
            <a:avLst/>
          </a:prstGeom>
          <a:noFill/>
          <a:ln>
            <a:noFill/>
          </a:ln>
        </p:spPr>
        <p:txBody>
          <a:bodyPr spcFirstLastPara="1" wrap="square" lIns="91440" tIns="45700" rIns="91425" bIns="45700" anchor="t" anchorCtr="0">
            <a:noAutofit/>
          </a:bodyPr>
          <a:lstStyle/>
          <a:p>
            <a:pPr>
              <a:lnSpc>
                <a:spcPct val="110000"/>
              </a:lnSpc>
              <a:buClr>
                <a:schemeClr val="dk1"/>
              </a:buClr>
              <a:buSzPts val="2000"/>
            </a:pPr>
            <a:r>
              <a:rPr lang="en-US" sz="2000" dirty="0">
                <a:solidFill>
                  <a:schemeClr val="dk1"/>
                </a:solidFill>
              </a:rPr>
              <a:t>Uses nucleons, nuclei, and their decays to probe the symmetries of nature: why is there more matter than antimatter, and what particles and interactions remain undetected. The program consists of three broad research areas</a:t>
            </a:r>
            <a:endParaRPr lang="en-US" dirty="0"/>
          </a:p>
          <a:p>
            <a:pPr marL="731520" lvl="1" indent="-274319">
              <a:lnSpc>
                <a:spcPct val="110000"/>
              </a:lnSpc>
              <a:buClr>
                <a:schemeClr val="dk1"/>
              </a:buClr>
              <a:buSzPts val="1800"/>
              <a:buFont typeface="Arial"/>
              <a:buChar char="•"/>
            </a:pPr>
            <a:r>
              <a:rPr lang="en-US" sz="1800" dirty="0">
                <a:solidFill>
                  <a:schemeClr val="dk1"/>
                </a:solidFill>
              </a:rPr>
              <a:t>β-decay of neutrons or nuclei to probe </a:t>
            </a:r>
            <a:r>
              <a:rPr lang="en-US" sz="1800" b="1" dirty="0">
                <a:solidFill>
                  <a:schemeClr val="dk1"/>
                </a:solidFill>
              </a:rPr>
              <a:t>neutrino mass </a:t>
            </a:r>
            <a:r>
              <a:rPr lang="en-US" sz="1800" dirty="0">
                <a:solidFill>
                  <a:schemeClr val="dk1"/>
                </a:solidFill>
              </a:rPr>
              <a:t>and </a:t>
            </a:r>
            <a:r>
              <a:rPr lang="en-US" sz="1800" b="1" dirty="0">
                <a:solidFill>
                  <a:schemeClr val="dk1"/>
                </a:solidFill>
              </a:rPr>
              <a:t>CKM unitarity</a:t>
            </a:r>
            <a:r>
              <a:rPr lang="en-US" sz="1800" dirty="0">
                <a:solidFill>
                  <a:schemeClr val="dk1"/>
                </a:solidFill>
              </a:rPr>
              <a:t>. </a:t>
            </a:r>
            <a:endParaRPr lang="en-US" dirty="0"/>
          </a:p>
          <a:p>
            <a:pPr marL="731520" lvl="1" indent="-274319">
              <a:lnSpc>
                <a:spcPct val="110000"/>
              </a:lnSpc>
              <a:buClr>
                <a:schemeClr val="dk1"/>
              </a:buClr>
              <a:buSzPts val="1800"/>
              <a:buFont typeface="Arial"/>
              <a:buChar char="•"/>
            </a:pPr>
            <a:r>
              <a:rPr lang="en-US" sz="1800" dirty="0">
                <a:solidFill>
                  <a:schemeClr val="dk1"/>
                </a:solidFill>
              </a:rPr>
              <a:t>ββ-decay to search for the creation of matter through </a:t>
            </a:r>
            <a:r>
              <a:rPr lang="en-US" sz="1800" b="1" dirty="0">
                <a:solidFill>
                  <a:schemeClr val="dk1"/>
                </a:solidFill>
              </a:rPr>
              <a:t>lepton number violating decays</a:t>
            </a:r>
            <a:r>
              <a:rPr lang="en-US" sz="1800" dirty="0">
                <a:solidFill>
                  <a:schemeClr val="dk1"/>
                </a:solidFill>
              </a:rPr>
              <a:t>.</a:t>
            </a:r>
            <a:endParaRPr lang="en-US" dirty="0"/>
          </a:p>
          <a:p>
            <a:pPr marL="731520" lvl="1" indent="-274319">
              <a:lnSpc>
                <a:spcPct val="110000"/>
              </a:lnSpc>
              <a:buClr>
                <a:schemeClr val="dk1"/>
              </a:buClr>
              <a:buSzPts val="1800"/>
              <a:buFont typeface="Arial"/>
              <a:buChar char="•"/>
            </a:pPr>
            <a:r>
              <a:rPr lang="en-US" sz="1800" dirty="0">
                <a:solidFill>
                  <a:schemeClr val="dk1"/>
                </a:solidFill>
              </a:rPr>
              <a:t>Search for </a:t>
            </a:r>
            <a:r>
              <a:rPr lang="en-US" sz="1800" b="1" dirty="0">
                <a:solidFill>
                  <a:schemeClr val="dk1"/>
                </a:solidFill>
              </a:rPr>
              <a:t>CP symmetry violating</a:t>
            </a:r>
            <a:r>
              <a:rPr lang="en-US" sz="1800" dirty="0">
                <a:solidFill>
                  <a:schemeClr val="dk1"/>
                </a:solidFill>
              </a:rPr>
              <a:t> properties of neutrons and nuclei (e.g. Electric Dipole Moments).</a:t>
            </a:r>
            <a:endParaRPr lang="en-US" dirty="0">
              <a:solidFill>
                <a:schemeClr val="dk1"/>
              </a:solidFill>
            </a:endParaRPr>
          </a:p>
          <a:p>
            <a:pPr>
              <a:lnSpc>
                <a:spcPct val="110000"/>
              </a:lnSpc>
              <a:buClr>
                <a:schemeClr val="dk1"/>
              </a:buClr>
              <a:buSzPts val="2000"/>
            </a:pPr>
            <a:endParaRPr lang="en-US" sz="1200" dirty="0">
              <a:solidFill>
                <a:schemeClr val="dk1"/>
              </a:solidFill>
            </a:endParaRPr>
          </a:p>
          <a:p>
            <a:pPr>
              <a:lnSpc>
                <a:spcPct val="110000"/>
              </a:lnSpc>
              <a:buClr>
                <a:schemeClr val="dk1"/>
              </a:buClr>
              <a:buSzPts val="2000"/>
            </a:pPr>
            <a:r>
              <a:rPr lang="en-US" sz="1800" dirty="0">
                <a:solidFill>
                  <a:schemeClr val="dk1"/>
                </a:solidFill>
              </a:rPr>
              <a:t>Major work sites include </a:t>
            </a:r>
            <a:r>
              <a:rPr lang="en-US" sz="1800" dirty="0">
                <a:solidFill>
                  <a:schemeClr val="accent6">
                    <a:lumMod val="75000"/>
                  </a:schemeClr>
                </a:solidFill>
              </a:rPr>
              <a:t>neutron facilities</a:t>
            </a:r>
            <a:r>
              <a:rPr lang="en-US" sz="1800" dirty="0">
                <a:solidFill>
                  <a:schemeClr val="dk1"/>
                </a:solidFill>
              </a:rPr>
              <a:t> (SNS@ORNL, LANSCE@LANL, NCNR@NIST), </a:t>
            </a:r>
            <a:r>
              <a:rPr lang="en-US" sz="1800" dirty="0">
                <a:solidFill>
                  <a:schemeClr val="accent6">
                    <a:lumMod val="75000"/>
                  </a:schemeClr>
                </a:solidFill>
              </a:rPr>
              <a:t>underground labs</a:t>
            </a:r>
            <a:r>
              <a:rPr lang="en-US" sz="1800" dirty="0">
                <a:solidFill>
                  <a:schemeClr val="dk1"/>
                </a:solidFill>
              </a:rPr>
              <a:t> (LNGS, </a:t>
            </a:r>
            <a:r>
              <a:rPr lang="en-US" sz="1800" dirty="0" err="1">
                <a:solidFill>
                  <a:schemeClr val="dk1"/>
                </a:solidFill>
              </a:rPr>
              <a:t>SNOLab</a:t>
            </a:r>
            <a:r>
              <a:rPr lang="en-US" sz="1800" dirty="0">
                <a:solidFill>
                  <a:schemeClr val="dk1"/>
                </a:solidFill>
              </a:rPr>
              <a:t>, </a:t>
            </a:r>
            <a:r>
              <a:rPr lang="en-US" sz="1800" dirty="0" err="1">
                <a:solidFill>
                  <a:schemeClr val="dk1"/>
                </a:solidFill>
              </a:rPr>
              <a:t>CanFranc</a:t>
            </a:r>
            <a:r>
              <a:rPr lang="en-US" sz="1800" dirty="0">
                <a:solidFill>
                  <a:schemeClr val="dk1"/>
                </a:solidFill>
              </a:rPr>
              <a:t>), </a:t>
            </a:r>
            <a:r>
              <a:rPr lang="en-US" sz="1800" dirty="0">
                <a:solidFill>
                  <a:schemeClr val="accent6">
                    <a:lumMod val="75000"/>
                  </a:schemeClr>
                </a:solidFill>
              </a:rPr>
              <a:t>beam lines </a:t>
            </a:r>
            <a:r>
              <a:rPr lang="en-US" sz="1800" dirty="0">
                <a:solidFill>
                  <a:schemeClr val="dk1"/>
                </a:solidFill>
              </a:rPr>
              <a:t>(FRIB, CENPA, TAMU, TRIUMF), and </a:t>
            </a:r>
            <a:r>
              <a:rPr lang="en-US" sz="1800" dirty="0">
                <a:solidFill>
                  <a:schemeClr val="accent6">
                    <a:lumMod val="75000"/>
                  </a:schemeClr>
                </a:solidFill>
              </a:rPr>
              <a:t>university labs</a:t>
            </a:r>
            <a:r>
              <a:rPr lang="en-US" sz="1800" dirty="0">
                <a:solidFill>
                  <a:schemeClr val="dk1"/>
                </a:solidFill>
              </a:rPr>
              <a:t>.</a:t>
            </a:r>
          </a:p>
          <a:p>
            <a:pPr>
              <a:lnSpc>
                <a:spcPct val="110000"/>
              </a:lnSpc>
              <a:buClr>
                <a:schemeClr val="dk1"/>
              </a:buClr>
              <a:buSzPts val="2000"/>
            </a:pPr>
            <a:endParaRPr lang="en-US" sz="1200" dirty="0">
              <a:solidFill>
                <a:schemeClr val="dk1"/>
              </a:solidFill>
            </a:endParaRPr>
          </a:p>
          <a:p>
            <a:pPr>
              <a:lnSpc>
                <a:spcPct val="110000"/>
              </a:lnSpc>
              <a:buClr>
                <a:schemeClr val="dk1"/>
              </a:buClr>
              <a:buSzPts val="2000"/>
            </a:pPr>
            <a:r>
              <a:rPr lang="en-US" sz="1800" dirty="0">
                <a:solidFill>
                  <a:schemeClr val="dk1"/>
                </a:solidFill>
              </a:rPr>
              <a:t>Experiments range from small ~$500k to very large ~$500M.</a:t>
            </a:r>
            <a:endParaRPr lang="en-US" sz="1800" dirty="0"/>
          </a:p>
        </p:txBody>
      </p:sp>
      <p:sp>
        <p:nvSpPr>
          <p:cNvPr id="123" name="Google Shape;123;p2">
            <a:extLst>
              <a:ext uri="{FF2B5EF4-FFF2-40B4-BE49-F238E27FC236}">
                <a16:creationId xmlns:a16="http://schemas.microsoft.com/office/drawing/2014/main" id="{BB5B6161-931A-AFDE-0E98-8630A24A39C0}"/>
              </a:ext>
            </a:extLst>
          </p:cNvPr>
          <p:cNvSpPr txBox="1"/>
          <p:nvPr/>
        </p:nvSpPr>
        <p:spPr>
          <a:xfrm>
            <a:off x="4331931" y="5964825"/>
            <a:ext cx="352015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rgbClr val="00B050"/>
                </a:solidFill>
                <a:latin typeface="Arial"/>
                <a:ea typeface="Arial"/>
                <a:cs typeface="Arial"/>
                <a:sym typeface="Arial"/>
              </a:rPr>
              <a:t>LEGEND-200</a:t>
            </a:r>
            <a:r>
              <a:rPr lang="en-US" sz="1200" dirty="0">
                <a:solidFill>
                  <a:schemeClr val="dk1"/>
                </a:solidFill>
                <a:latin typeface="Arial"/>
                <a:ea typeface="Arial"/>
                <a:cs typeface="Arial"/>
                <a:sym typeface="Arial"/>
              </a:rPr>
              <a:t>, LEGEND-1000, </a:t>
            </a:r>
            <a:r>
              <a:rPr lang="en-US" sz="1200" dirty="0">
                <a:solidFill>
                  <a:schemeClr val="bg2">
                    <a:lumMod val="60000"/>
                    <a:lumOff val="40000"/>
                  </a:schemeClr>
                </a:solidFill>
                <a:latin typeface="Arial"/>
                <a:ea typeface="Arial"/>
                <a:cs typeface="Arial"/>
                <a:sym typeface="Arial"/>
              </a:rPr>
              <a:t>CUORE</a:t>
            </a:r>
            <a:r>
              <a:rPr lang="en-US" sz="1200" dirty="0">
                <a:solidFill>
                  <a:schemeClr val="dk1"/>
                </a:solidFill>
                <a:latin typeface="Arial"/>
                <a:ea typeface="Arial"/>
                <a:cs typeface="Arial"/>
                <a:sym typeface="Arial"/>
              </a:rPr>
              <a:t>, CUPID, </a:t>
            </a:r>
            <a:r>
              <a:rPr lang="en-US" sz="1200" dirty="0">
                <a:solidFill>
                  <a:schemeClr val="bg2">
                    <a:lumMod val="60000"/>
                    <a:lumOff val="40000"/>
                  </a:schemeClr>
                </a:solidFill>
                <a:latin typeface="Arial"/>
                <a:ea typeface="Arial"/>
                <a:cs typeface="Arial"/>
                <a:sym typeface="Arial"/>
              </a:rPr>
              <a:t>NEXT</a:t>
            </a:r>
            <a:r>
              <a:rPr lang="en-US" sz="1200" dirty="0">
                <a:solidFill>
                  <a:schemeClr val="dk1"/>
                </a:solidFill>
                <a:latin typeface="Arial"/>
                <a:ea typeface="Arial"/>
                <a:cs typeface="Arial"/>
                <a:sym typeface="Arial"/>
              </a:rPr>
              <a:t>, </a:t>
            </a:r>
            <a:r>
              <a:rPr lang="en-US" sz="1200" dirty="0">
                <a:solidFill>
                  <a:srgbClr val="00B050"/>
                </a:solidFill>
                <a:latin typeface="Arial"/>
                <a:ea typeface="Arial"/>
                <a:cs typeface="Arial"/>
                <a:sym typeface="Arial"/>
              </a:rPr>
              <a:t>SNO+</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LXe</a:t>
            </a:r>
            <a:endParaRPr sz="1200" dirty="0">
              <a:solidFill>
                <a:schemeClr val="dk1"/>
              </a:solidFill>
              <a:latin typeface="Arial"/>
              <a:ea typeface="Arial"/>
              <a:cs typeface="Arial"/>
              <a:sym typeface="Arial"/>
            </a:endParaRPr>
          </a:p>
        </p:txBody>
      </p:sp>
      <p:grpSp>
        <p:nvGrpSpPr>
          <p:cNvPr id="124" name="Google Shape;124;p2">
            <a:extLst>
              <a:ext uri="{FF2B5EF4-FFF2-40B4-BE49-F238E27FC236}">
                <a16:creationId xmlns:a16="http://schemas.microsoft.com/office/drawing/2014/main" id="{C369AC58-7C04-4F57-6EA2-199AB7B94828}"/>
              </a:ext>
            </a:extLst>
          </p:cNvPr>
          <p:cNvGrpSpPr/>
          <p:nvPr/>
        </p:nvGrpSpPr>
        <p:grpSpPr>
          <a:xfrm>
            <a:off x="8025448" y="4417878"/>
            <a:ext cx="3633148" cy="2008571"/>
            <a:chOff x="593558" y="4238354"/>
            <a:chExt cx="3633148" cy="2008571"/>
          </a:xfrm>
        </p:grpSpPr>
        <p:sp>
          <p:nvSpPr>
            <p:cNvPr id="125" name="Google Shape;125;p2">
              <a:extLst>
                <a:ext uri="{FF2B5EF4-FFF2-40B4-BE49-F238E27FC236}">
                  <a16:creationId xmlns:a16="http://schemas.microsoft.com/office/drawing/2014/main" id="{7827FAE8-5A6D-F000-E285-80E43FFCDF13}"/>
                </a:ext>
              </a:extLst>
            </p:cNvPr>
            <p:cNvSpPr txBox="1"/>
            <p:nvPr/>
          </p:nvSpPr>
          <p:spPr>
            <a:xfrm>
              <a:off x="593558" y="5785301"/>
              <a:ext cx="3633148"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err="1">
                  <a:solidFill>
                    <a:schemeClr val="dk1"/>
                  </a:solidFill>
                  <a:latin typeface="Arial"/>
                  <a:ea typeface="Arial"/>
                  <a:cs typeface="Arial"/>
                  <a:sym typeface="Arial"/>
                </a:rPr>
                <a:t>nEDM@LANL</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XeEDM</a:t>
              </a:r>
              <a:r>
                <a:rPr lang="en-US" sz="1200" dirty="0">
                  <a:solidFill>
                    <a:schemeClr val="dk1"/>
                  </a:solidFill>
                  <a:latin typeface="Arial"/>
                  <a:ea typeface="Arial"/>
                  <a:cs typeface="Arial"/>
                  <a:sym typeface="Arial"/>
                </a:rPr>
                <a:t>, Molecular EDMs w/ </a:t>
              </a:r>
              <a:r>
                <a:rPr lang="en-US" sz="1200" dirty="0">
                  <a:solidFill>
                    <a:schemeClr val="bg1">
                      <a:lumMod val="65000"/>
                    </a:schemeClr>
                  </a:solidFill>
                  <a:latin typeface="Arial"/>
                  <a:ea typeface="Arial"/>
                  <a:cs typeface="Arial"/>
                  <a:sym typeface="Arial"/>
                </a:rPr>
                <a:t>CRIS@ISOLDE</a:t>
              </a:r>
              <a:r>
                <a:rPr lang="en-US" sz="1200" dirty="0">
                  <a:solidFill>
                    <a:schemeClr val="dk1"/>
                  </a:solidFill>
                  <a:latin typeface="Arial"/>
                  <a:ea typeface="Arial"/>
                  <a:cs typeface="Arial"/>
                  <a:sym typeface="Arial"/>
                </a:rPr>
                <a:t>, Ra225, </a:t>
              </a:r>
              <a:r>
                <a:rPr lang="en-US" sz="1200" dirty="0" err="1">
                  <a:solidFill>
                    <a:schemeClr val="dk1"/>
                  </a:solidFill>
                  <a:latin typeface="Arial"/>
                  <a:ea typeface="Arial"/>
                  <a:cs typeface="Arial"/>
                  <a:sym typeface="Arial"/>
                </a:rPr>
                <a:t>CeNTREX</a:t>
              </a:r>
              <a:endParaRPr sz="1200" dirty="0">
                <a:solidFill>
                  <a:schemeClr val="dk1"/>
                </a:solidFill>
                <a:latin typeface="Arial"/>
                <a:ea typeface="Arial"/>
                <a:cs typeface="Arial"/>
                <a:sym typeface="Arial"/>
              </a:endParaRPr>
            </a:p>
          </p:txBody>
        </p:sp>
        <p:sp>
          <p:nvSpPr>
            <p:cNvPr id="126" name="Google Shape;126;p2">
              <a:extLst>
                <a:ext uri="{FF2B5EF4-FFF2-40B4-BE49-F238E27FC236}">
                  <a16:creationId xmlns:a16="http://schemas.microsoft.com/office/drawing/2014/main" id="{6602725A-53CE-EB08-6EE0-127F90571202}"/>
                </a:ext>
              </a:extLst>
            </p:cNvPr>
            <p:cNvSpPr txBox="1"/>
            <p:nvPr/>
          </p:nvSpPr>
          <p:spPr>
            <a:xfrm>
              <a:off x="603986" y="4238354"/>
              <a:ext cx="3520150" cy="307777"/>
            </a:xfrm>
            <a:prstGeom prst="rect">
              <a:avLst/>
            </a:prstGeom>
            <a:solidFill>
              <a:srgbClr val="57923C"/>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dirty="0">
                  <a:solidFill>
                    <a:schemeClr val="dk1"/>
                  </a:solidFill>
                  <a:latin typeface="Arial"/>
                  <a:ea typeface="Arial"/>
                  <a:cs typeface="Arial"/>
                  <a:sym typeface="Arial"/>
                </a:rPr>
                <a:t>EDM and CP Violation</a:t>
              </a:r>
              <a:endParaRPr dirty="0"/>
            </a:p>
          </p:txBody>
        </p:sp>
      </p:grpSp>
      <p:sp>
        <p:nvSpPr>
          <p:cNvPr id="127" name="Google Shape;127;p2">
            <a:extLst>
              <a:ext uri="{FF2B5EF4-FFF2-40B4-BE49-F238E27FC236}">
                <a16:creationId xmlns:a16="http://schemas.microsoft.com/office/drawing/2014/main" id="{A3AA8475-8E2F-1CF2-33FE-84D458B2925B}"/>
              </a:ext>
            </a:extLst>
          </p:cNvPr>
          <p:cNvSpPr txBox="1"/>
          <p:nvPr/>
        </p:nvSpPr>
        <p:spPr>
          <a:xfrm>
            <a:off x="4376558" y="4421789"/>
            <a:ext cx="3520150" cy="307777"/>
          </a:xfrm>
          <a:prstGeom prst="rect">
            <a:avLst/>
          </a:prstGeom>
          <a:solidFill>
            <a:srgbClr val="57923C"/>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ββ Decay</a:t>
            </a:r>
            <a:endParaRPr/>
          </a:p>
        </p:txBody>
      </p:sp>
      <p:grpSp>
        <p:nvGrpSpPr>
          <p:cNvPr id="128" name="Google Shape;128;p2">
            <a:extLst>
              <a:ext uri="{FF2B5EF4-FFF2-40B4-BE49-F238E27FC236}">
                <a16:creationId xmlns:a16="http://schemas.microsoft.com/office/drawing/2014/main" id="{59D28AAB-67F3-D1A7-8704-5766F0514B09}"/>
              </a:ext>
            </a:extLst>
          </p:cNvPr>
          <p:cNvGrpSpPr/>
          <p:nvPr/>
        </p:nvGrpSpPr>
        <p:grpSpPr>
          <a:xfrm>
            <a:off x="533399" y="4421789"/>
            <a:ext cx="3627654" cy="2004660"/>
            <a:chOff x="8014318" y="4238354"/>
            <a:chExt cx="3627654" cy="2004660"/>
          </a:xfrm>
        </p:grpSpPr>
        <p:sp>
          <p:nvSpPr>
            <p:cNvPr id="129" name="Google Shape;129;p2">
              <a:extLst>
                <a:ext uri="{FF2B5EF4-FFF2-40B4-BE49-F238E27FC236}">
                  <a16:creationId xmlns:a16="http://schemas.microsoft.com/office/drawing/2014/main" id="{3E3FF650-BEC1-9303-FD33-EB8170CEE03A}"/>
                </a:ext>
              </a:extLst>
            </p:cNvPr>
            <p:cNvSpPr/>
            <p:nvPr/>
          </p:nvSpPr>
          <p:spPr>
            <a:xfrm>
              <a:off x="9084927" y="5567649"/>
              <a:ext cx="2557045" cy="6335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 name="Google Shape;130;p2">
              <a:extLst>
                <a:ext uri="{FF2B5EF4-FFF2-40B4-BE49-F238E27FC236}">
                  <a16:creationId xmlns:a16="http://schemas.microsoft.com/office/drawing/2014/main" id="{C845890D-AA21-1DA3-7044-E5EE7949F350}"/>
                </a:ext>
              </a:extLst>
            </p:cNvPr>
            <p:cNvSpPr txBox="1"/>
            <p:nvPr/>
          </p:nvSpPr>
          <p:spPr>
            <a:xfrm>
              <a:off x="8014318" y="5781390"/>
              <a:ext cx="3596152"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bg2">
                      <a:lumMod val="60000"/>
                      <a:lumOff val="40000"/>
                    </a:schemeClr>
                  </a:solidFill>
                  <a:latin typeface="Arial"/>
                  <a:ea typeface="Arial"/>
                  <a:cs typeface="Arial"/>
                  <a:sym typeface="Arial"/>
                </a:rPr>
                <a:t>KATRIN</a:t>
              </a:r>
              <a:r>
                <a:rPr lang="en-US" sz="1200" dirty="0">
                  <a:solidFill>
                    <a:schemeClr val="dk1"/>
                  </a:solidFill>
                  <a:latin typeface="Arial"/>
                  <a:ea typeface="Arial"/>
                  <a:cs typeface="Arial"/>
                  <a:sym typeface="Arial"/>
                </a:rPr>
                <a:t>, Project-8, </a:t>
              </a:r>
              <a:r>
                <a:rPr lang="en-US" sz="1200" dirty="0" err="1">
                  <a:solidFill>
                    <a:srgbClr val="00B050"/>
                  </a:solidFill>
                  <a:latin typeface="Arial"/>
                  <a:ea typeface="Arial"/>
                  <a:cs typeface="Arial"/>
                  <a:sym typeface="Arial"/>
                </a:rPr>
                <a:t>BeEST</a:t>
              </a:r>
              <a:r>
                <a:rPr lang="en-US" sz="1200" dirty="0">
                  <a:solidFill>
                    <a:schemeClr val="dk1"/>
                  </a:solidFill>
                  <a:latin typeface="Arial"/>
                  <a:ea typeface="Arial"/>
                  <a:cs typeface="Arial"/>
                  <a:sym typeface="Arial"/>
                </a:rPr>
                <a:t>, </a:t>
              </a:r>
              <a:r>
                <a:rPr lang="en-US" sz="1200" dirty="0" err="1">
                  <a:solidFill>
                    <a:schemeClr val="bg2">
                      <a:lumMod val="60000"/>
                      <a:lumOff val="40000"/>
                    </a:schemeClr>
                  </a:solidFill>
                  <a:latin typeface="Arial"/>
                  <a:ea typeface="Arial"/>
                  <a:cs typeface="Arial"/>
                  <a:sym typeface="Arial"/>
                </a:rPr>
                <a:t>UCNτ</a:t>
              </a:r>
              <a:r>
                <a:rPr lang="en-US" sz="1200" dirty="0">
                  <a:solidFill>
                    <a:schemeClr val="dk1"/>
                  </a:solidFill>
                  <a:latin typeface="Arial"/>
                  <a:ea typeface="Arial"/>
                  <a:cs typeface="Arial"/>
                  <a:sym typeface="Arial"/>
                </a:rPr>
                <a:t>, </a:t>
              </a:r>
              <a:r>
                <a:rPr lang="en-US" sz="1200" dirty="0">
                  <a:solidFill>
                    <a:srgbClr val="00B050"/>
                  </a:solidFill>
                  <a:latin typeface="Arial"/>
                  <a:ea typeface="Arial"/>
                  <a:cs typeface="Arial"/>
                  <a:sym typeface="Arial"/>
                </a:rPr>
                <a:t>NAB</a:t>
              </a:r>
              <a:r>
                <a:rPr lang="en-US" sz="1200" dirty="0">
                  <a:solidFill>
                    <a:schemeClr val="dk1"/>
                  </a:solidFill>
                  <a:latin typeface="Arial"/>
                  <a:ea typeface="Arial"/>
                  <a:cs typeface="Arial"/>
                  <a:sym typeface="Arial"/>
                </a:rPr>
                <a:t>, SALER@FRIB, </a:t>
              </a:r>
              <a:r>
                <a:rPr lang="en-US" sz="1200" dirty="0" err="1">
                  <a:solidFill>
                    <a:schemeClr val="dk1"/>
                  </a:solidFill>
                  <a:latin typeface="Arial"/>
                  <a:ea typeface="Arial"/>
                  <a:cs typeface="Arial"/>
                  <a:sym typeface="Arial"/>
                </a:rPr>
                <a:t>TAMUTrap</a:t>
              </a:r>
              <a:r>
                <a:rPr lang="en-US" sz="1200" dirty="0">
                  <a:solidFill>
                    <a:schemeClr val="dk1"/>
                  </a:solidFill>
                  <a:latin typeface="Arial"/>
                  <a:ea typeface="Arial"/>
                  <a:cs typeface="Arial"/>
                  <a:sym typeface="Arial"/>
                </a:rPr>
                <a:t>, He-6 CRES</a:t>
              </a:r>
              <a:endParaRPr sz="1200" dirty="0"/>
            </a:p>
          </p:txBody>
        </p:sp>
        <p:pic>
          <p:nvPicPr>
            <p:cNvPr id="131" name="Google Shape;131;p2">
              <a:extLst>
                <a:ext uri="{FF2B5EF4-FFF2-40B4-BE49-F238E27FC236}">
                  <a16:creationId xmlns:a16="http://schemas.microsoft.com/office/drawing/2014/main" id="{F8D29F26-CCD9-BE80-A85B-4F366D2DD788}"/>
                </a:ext>
              </a:extLst>
            </p:cNvPr>
            <p:cNvPicPr preferRelativeResize="0"/>
            <p:nvPr/>
          </p:nvPicPr>
          <p:blipFill rotWithShape="1">
            <a:blip r:embed="rId3">
              <a:alphaModFix/>
            </a:blip>
            <a:srcRect l="3708" r="2407" b="6274"/>
            <a:stretch/>
          </p:blipFill>
          <p:spPr>
            <a:xfrm>
              <a:off x="9880549" y="4620584"/>
              <a:ext cx="1737360" cy="1143000"/>
            </a:xfrm>
            <a:prstGeom prst="roundRect">
              <a:avLst>
                <a:gd name="adj" fmla="val 16667"/>
              </a:avLst>
            </a:prstGeom>
            <a:noFill/>
            <a:ln w="28575" cap="flat" cmpd="sng">
              <a:solidFill>
                <a:schemeClr val="dk1"/>
              </a:solidFill>
              <a:prstDash val="solid"/>
              <a:round/>
              <a:headEnd type="none" w="sm" len="sm"/>
              <a:tailEnd type="none" w="sm" len="sm"/>
            </a:ln>
          </p:spPr>
        </p:pic>
        <p:sp>
          <p:nvSpPr>
            <p:cNvPr id="132" name="Google Shape;132;p2">
              <a:extLst>
                <a:ext uri="{FF2B5EF4-FFF2-40B4-BE49-F238E27FC236}">
                  <a16:creationId xmlns:a16="http://schemas.microsoft.com/office/drawing/2014/main" id="{AA204BD5-2721-9539-24E2-5F460777973B}"/>
                </a:ext>
              </a:extLst>
            </p:cNvPr>
            <p:cNvSpPr txBox="1"/>
            <p:nvPr/>
          </p:nvSpPr>
          <p:spPr>
            <a:xfrm>
              <a:off x="8063792" y="4238354"/>
              <a:ext cx="3520150" cy="307777"/>
            </a:xfrm>
            <a:prstGeom prst="rect">
              <a:avLst/>
            </a:prstGeom>
            <a:solidFill>
              <a:srgbClr val="57923C"/>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β Decay/EC</a:t>
              </a:r>
              <a:endParaRPr/>
            </a:p>
          </p:txBody>
        </p:sp>
      </p:grpSp>
      <p:sp>
        <p:nvSpPr>
          <p:cNvPr id="133" name="Google Shape;133;p2">
            <a:extLst>
              <a:ext uri="{FF2B5EF4-FFF2-40B4-BE49-F238E27FC236}">
                <a16:creationId xmlns:a16="http://schemas.microsoft.com/office/drawing/2014/main" id="{0A43F9BE-9F87-1EA9-F689-DFD04D533C0F}"/>
              </a:ext>
            </a:extLst>
          </p:cNvPr>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4</a:t>
            </a:fld>
            <a:endParaRPr>
              <a:solidFill>
                <a:schemeClr val="lt1"/>
              </a:solidFill>
            </a:endParaRPr>
          </a:p>
        </p:txBody>
      </p:sp>
      <p:pic>
        <p:nvPicPr>
          <p:cNvPr id="134" name="Google Shape;134;p2">
            <a:extLst>
              <a:ext uri="{FF2B5EF4-FFF2-40B4-BE49-F238E27FC236}">
                <a16:creationId xmlns:a16="http://schemas.microsoft.com/office/drawing/2014/main" id="{2CC6DCF3-0D5B-599A-5C2C-3AC431875061}"/>
              </a:ext>
            </a:extLst>
          </p:cNvPr>
          <p:cNvPicPr preferRelativeResize="0"/>
          <p:nvPr/>
        </p:nvPicPr>
        <p:blipFill rotWithShape="1">
          <a:blip r:embed="rId4">
            <a:alphaModFix/>
          </a:blip>
          <a:srcRect l="3675" t="2201" r="2569" b="1502"/>
          <a:stretch/>
        </p:blipFill>
        <p:spPr>
          <a:xfrm>
            <a:off x="579142" y="4801155"/>
            <a:ext cx="1737360" cy="1143000"/>
          </a:xfrm>
          <a:prstGeom prst="roundRect">
            <a:avLst>
              <a:gd name="adj" fmla="val 16667"/>
            </a:avLst>
          </a:prstGeom>
          <a:noFill/>
          <a:ln w="28575" cap="flat" cmpd="sng">
            <a:solidFill>
              <a:schemeClr val="dk1"/>
            </a:solidFill>
            <a:prstDash val="solid"/>
            <a:round/>
            <a:headEnd type="none" w="sm" len="sm"/>
            <a:tailEnd type="none" w="sm" len="sm"/>
          </a:ln>
        </p:spPr>
      </p:pic>
      <p:pic>
        <p:nvPicPr>
          <p:cNvPr id="135" name="Google Shape;135;p2" descr="Latest CUORE release improves understanding of the neutrino | Department of  Physics">
            <a:extLst>
              <a:ext uri="{FF2B5EF4-FFF2-40B4-BE49-F238E27FC236}">
                <a16:creationId xmlns:a16="http://schemas.microsoft.com/office/drawing/2014/main" id="{7DCAE682-215E-8D42-FFCA-0D4D7C1B553C}"/>
              </a:ext>
            </a:extLst>
          </p:cNvPr>
          <p:cNvPicPr preferRelativeResize="0"/>
          <p:nvPr/>
        </p:nvPicPr>
        <p:blipFill rotWithShape="1">
          <a:blip r:embed="rId5">
            <a:alphaModFix/>
          </a:blip>
          <a:srcRect l="5257" r="6278"/>
          <a:stretch/>
        </p:blipFill>
        <p:spPr>
          <a:xfrm>
            <a:off x="6184694" y="4800108"/>
            <a:ext cx="1737360" cy="1143000"/>
          </a:xfrm>
          <a:prstGeom prst="roundRect">
            <a:avLst>
              <a:gd name="adj" fmla="val 16667"/>
            </a:avLst>
          </a:prstGeom>
          <a:noFill/>
          <a:ln w="19050" cap="flat" cmpd="sng">
            <a:solidFill>
              <a:schemeClr val="dk1"/>
            </a:solidFill>
            <a:prstDash val="solid"/>
            <a:round/>
            <a:headEnd type="none" w="sm" len="sm"/>
            <a:tailEnd type="none" w="sm" len="sm"/>
          </a:ln>
        </p:spPr>
      </p:pic>
      <p:pic>
        <p:nvPicPr>
          <p:cNvPr id="136" name="Google Shape;136;p2" descr="EXO-200 – ECAP">
            <a:extLst>
              <a:ext uri="{FF2B5EF4-FFF2-40B4-BE49-F238E27FC236}">
                <a16:creationId xmlns:a16="http://schemas.microsoft.com/office/drawing/2014/main" id="{5013507A-7319-5F01-F873-DCC918F27271}"/>
              </a:ext>
            </a:extLst>
          </p:cNvPr>
          <p:cNvPicPr preferRelativeResize="0"/>
          <p:nvPr/>
        </p:nvPicPr>
        <p:blipFill rotWithShape="1">
          <a:blip r:embed="rId6">
            <a:alphaModFix/>
          </a:blip>
          <a:srcRect t="5613" b="4188"/>
          <a:stretch/>
        </p:blipFill>
        <p:spPr>
          <a:xfrm>
            <a:off x="4374818" y="4801531"/>
            <a:ext cx="1737360" cy="1143000"/>
          </a:xfrm>
          <a:prstGeom prst="roundRect">
            <a:avLst>
              <a:gd name="adj" fmla="val 16667"/>
            </a:avLst>
          </a:prstGeom>
          <a:noFill/>
          <a:ln w="19050" cap="flat" cmpd="sng">
            <a:solidFill>
              <a:schemeClr val="dk1"/>
            </a:solidFill>
            <a:prstDash val="solid"/>
            <a:round/>
            <a:headEnd type="none" w="sm" len="sm"/>
            <a:tailEnd type="none" w="sm" len="sm"/>
          </a:ln>
        </p:spPr>
      </p:pic>
      <p:pic>
        <p:nvPicPr>
          <p:cNvPr id="137" name="Google Shape;137;p2" descr="About – SPINLAB @ MSU">
            <a:extLst>
              <a:ext uri="{FF2B5EF4-FFF2-40B4-BE49-F238E27FC236}">
                <a16:creationId xmlns:a16="http://schemas.microsoft.com/office/drawing/2014/main" id="{29CBE568-9B15-1151-5129-1A43DCBFB184}"/>
              </a:ext>
            </a:extLst>
          </p:cNvPr>
          <p:cNvPicPr preferRelativeResize="0"/>
          <p:nvPr/>
        </p:nvPicPr>
        <p:blipFill rotWithShape="1">
          <a:blip r:embed="rId7">
            <a:alphaModFix/>
          </a:blip>
          <a:srcRect/>
          <a:stretch/>
        </p:blipFill>
        <p:spPr>
          <a:xfrm>
            <a:off x="8045620" y="4801155"/>
            <a:ext cx="1737360" cy="1143000"/>
          </a:xfrm>
          <a:prstGeom prst="roundRect">
            <a:avLst>
              <a:gd name="adj" fmla="val 16667"/>
            </a:avLst>
          </a:prstGeom>
          <a:noFill/>
          <a:ln w="19050" cap="flat" cmpd="sng">
            <a:solidFill>
              <a:schemeClr val="dk1"/>
            </a:solidFill>
            <a:prstDash val="solid"/>
            <a:round/>
            <a:headEnd type="none" w="sm" len="sm"/>
            <a:tailEnd type="none" w="sm" len="sm"/>
          </a:ln>
        </p:spPr>
      </p:pic>
      <p:pic>
        <p:nvPicPr>
          <p:cNvPr id="138" name="Google Shape;138;p2" descr="CRIS collaboration at CERN. (@CRIS_LaserSpec) / Twitter">
            <a:extLst>
              <a:ext uri="{FF2B5EF4-FFF2-40B4-BE49-F238E27FC236}">
                <a16:creationId xmlns:a16="http://schemas.microsoft.com/office/drawing/2014/main" id="{1DEE9CC2-5767-E752-DE66-98B5467EFF7F}"/>
              </a:ext>
            </a:extLst>
          </p:cNvPr>
          <p:cNvPicPr preferRelativeResize="0"/>
          <p:nvPr/>
        </p:nvPicPr>
        <p:blipFill rotWithShape="1">
          <a:blip r:embed="rId8">
            <a:alphaModFix/>
          </a:blip>
          <a:srcRect t="7514" b="4768"/>
          <a:stretch/>
        </p:blipFill>
        <p:spPr>
          <a:xfrm>
            <a:off x="9847740" y="4801155"/>
            <a:ext cx="1737360" cy="1143000"/>
          </a:xfrm>
          <a:prstGeom prst="roundRect">
            <a:avLst>
              <a:gd name="adj" fmla="val 16667"/>
            </a:avLst>
          </a:prstGeom>
          <a:noFill/>
          <a:ln w="19050"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901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a:extLst>
            <a:ext uri="{FF2B5EF4-FFF2-40B4-BE49-F238E27FC236}">
              <a16:creationId xmlns:a16="http://schemas.microsoft.com/office/drawing/2014/main" id="{4A2ADE27-9CB7-9C34-CD46-B4286AA53F91}"/>
            </a:ext>
          </a:extLst>
        </p:cNvPr>
        <p:cNvGrpSpPr/>
        <p:nvPr/>
      </p:nvGrpSpPr>
      <p:grpSpPr>
        <a:xfrm>
          <a:off x="0" y="0"/>
          <a:ext cx="0" cy="0"/>
          <a:chOff x="0" y="0"/>
          <a:chExt cx="0" cy="0"/>
        </a:xfrm>
      </p:grpSpPr>
      <p:sp>
        <p:nvSpPr>
          <p:cNvPr id="120" name="Google Shape;120;p2">
            <a:extLst>
              <a:ext uri="{FF2B5EF4-FFF2-40B4-BE49-F238E27FC236}">
                <a16:creationId xmlns:a16="http://schemas.microsoft.com/office/drawing/2014/main" id="{EDF3BDCE-D9B9-37D5-5D82-1D8ABDF7D92E}"/>
              </a:ext>
            </a:extLst>
          </p:cNvPr>
          <p:cNvSpPr/>
          <p:nvPr/>
        </p:nvSpPr>
        <p:spPr>
          <a:xfrm>
            <a:off x="9080285" y="5728156"/>
            <a:ext cx="2557045" cy="6335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 name="Google Shape;121;p2">
            <a:extLst>
              <a:ext uri="{FF2B5EF4-FFF2-40B4-BE49-F238E27FC236}">
                <a16:creationId xmlns:a16="http://schemas.microsoft.com/office/drawing/2014/main" id="{8EE62674-5B70-6B24-C50D-BA40AD20AADD}"/>
              </a:ext>
            </a:extLst>
          </p:cNvPr>
          <p:cNvSpPr txBox="1">
            <a:spLocks noGrp="1"/>
          </p:cNvSpPr>
          <p:nvPr>
            <p:ph type="title"/>
          </p:nvPr>
        </p:nvSpPr>
        <p:spPr>
          <a:xfrm>
            <a:off x="533400" y="407990"/>
            <a:ext cx="8193702" cy="8042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Arial Black"/>
              <a:buNone/>
            </a:pPr>
            <a:r>
              <a:rPr lang="en-US" dirty="0"/>
              <a:t>A Roadmap to Discovery</a:t>
            </a:r>
            <a:endParaRPr dirty="0"/>
          </a:p>
        </p:txBody>
      </p:sp>
      <p:sp>
        <p:nvSpPr>
          <p:cNvPr id="122" name="Google Shape;122;p2">
            <a:extLst>
              <a:ext uri="{FF2B5EF4-FFF2-40B4-BE49-F238E27FC236}">
                <a16:creationId xmlns:a16="http://schemas.microsoft.com/office/drawing/2014/main" id="{3F354E66-6794-1571-80FB-0B93A1428CB7}"/>
              </a:ext>
            </a:extLst>
          </p:cNvPr>
          <p:cNvSpPr txBox="1"/>
          <p:nvPr/>
        </p:nvSpPr>
        <p:spPr>
          <a:xfrm>
            <a:off x="688380" y="1267666"/>
            <a:ext cx="8004087" cy="4957216"/>
          </a:xfrm>
          <a:prstGeom prst="rect">
            <a:avLst/>
          </a:prstGeom>
          <a:noFill/>
          <a:ln>
            <a:noFill/>
          </a:ln>
        </p:spPr>
        <p:txBody>
          <a:bodyPr spcFirstLastPara="1" wrap="square" lIns="91440" tIns="45700" rIns="91425" bIns="45700" anchor="t" anchorCtr="0">
            <a:noAutofit/>
          </a:bodyPr>
          <a:lstStyle/>
          <a:p>
            <a:pPr>
              <a:lnSpc>
                <a:spcPct val="110000"/>
              </a:lnSpc>
              <a:buClr>
                <a:schemeClr val="dk1"/>
              </a:buClr>
              <a:buSzPts val="2000"/>
            </a:pPr>
            <a:r>
              <a:rPr lang="en-US" sz="2400" b="1" dirty="0">
                <a:solidFill>
                  <a:schemeClr val="dk1"/>
                </a:solidFill>
              </a:rPr>
              <a:t>Guiding principles </a:t>
            </a:r>
            <a:r>
              <a:rPr lang="en-US" sz="2400" dirty="0">
                <a:solidFill>
                  <a:schemeClr val="dk1"/>
                </a:solidFill>
              </a:rPr>
              <a:t>for the Fundamental Symmetries program: Preference given to experiments that</a:t>
            </a:r>
          </a:p>
          <a:p>
            <a:pPr marL="346075" lvl="8" indent="-346075">
              <a:lnSpc>
                <a:spcPct val="110000"/>
              </a:lnSpc>
              <a:buClr>
                <a:schemeClr val="dk1"/>
              </a:buClr>
              <a:buSzPts val="2000"/>
              <a:buFont typeface="Arial" panose="020B0604020202020204" pitchFamily="34" charset="0"/>
              <a:buChar char="•"/>
            </a:pPr>
            <a:r>
              <a:rPr lang="en-US" sz="2000" dirty="0">
                <a:solidFill>
                  <a:schemeClr val="dk1"/>
                </a:solidFill>
              </a:rPr>
              <a:t>have good reach in mass-scale, covering substantial new territory</a:t>
            </a:r>
          </a:p>
          <a:p>
            <a:pPr marL="346075" lvl="8" indent="-346075">
              <a:lnSpc>
                <a:spcPct val="110000"/>
              </a:lnSpc>
              <a:buClr>
                <a:schemeClr val="dk1"/>
              </a:buClr>
              <a:buSzPts val="2000"/>
              <a:buFont typeface="Arial" panose="020B0604020202020204" pitchFamily="34" charset="0"/>
              <a:buChar char="•"/>
            </a:pPr>
            <a:r>
              <a:rPr lang="en-US" sz="2000" dirty="0">
                <a:solidFill>
                  <a:schemeClr val="dk1"/>
                </a:solidFill>
              </a:rPr>
              <a:t>address known limitations of the Standard Model</a:t>
            </a:r>
          </a:p>
          <a:p>
            <a:pPr marL="346075" lvl="8" indent="-346075">
              <a:lnSpc>
                <a:spcPct val="110000"/>
              </a:lnSpc>
              <a:buClr>
                <a:schemeClr val="dk1"/>
              </a:buClr>
              <a:buSzPts val="2000"/>
              <a:buFont typeface="Arial" panose="020B0604020202020204" pitchFamily="34" charset="0"/>
              <a:buChar char="•"/>
            </a:pPr>
            <a:r>
              <a:rPr lang="en-US" sz="2000" dirty="0">
                <a:solidFill>
                  <a:schemeClr val="dk1"/>
                </a:solidFill>
              </a:rPr>
              <a:t>are interpretable (mean more than “the SM is incomplete”), and </a:t>
            </a:r>
          </a:p>
          <a:p>
            <a:pPr marL="346075" lvl="8" indent="-346075">
              <a:lnSpc>
                <a:spcPct val="110000"/>
              </a:lnSpc>
              <a:buClr>
                <a:schemeClr val="dk1"/>
              </a:buClr>
              <a:buSzPts val="2000"/>
              <a:buFont typeface="Arial" panose="020B0604020202020204" pitchFamily="34" charset="0"/>
              <a:buChar char="•"/>
            </a:pPr>
            <a:r>
              <a:rPr lang="en-US" sz="2000" dirty="0">
                <a:solidFill>
                  <a:schemeClr val="dk1"/>
                </a:solidFill>
              </a:rPr>
              <a:t>have a well-defined theoretical basis or expectation.</a:t>
            </a:r>
          </a:p>
          <a:p>
            <a:pPr lvl="5">
              <a:lnSpc>
                <a:spcPct val="110000"/>
              </a:lnSpc>
              <a:buClr>
                <a:schemeClr val="dk1"/>
              </a:buClr>
              <a:buSzPts val="2000"/>
            </a:pPr>
            <a:endParaRPr lang="en-US" sz="2400" dirty="0">
              <a:solidFill>
                <a:schemeClr val="dk1"/>
              </a:solidFill>
            </a:endParaRPr>
          </a:p>
          <a:p>
            <a:pPr lvl="5">
              <a:lnSpc>
                <a:spcPct val="110000"/>
              </a:lnSpc>
              <a:buClr>
                <a:schemeClr val="dk1"/>
              </a:buClr>
              <a:buSzPts val="2000"/>
            </a:pPr>
            <a:r>
              <a:rPr lang="en-US" sz="2400" dirty="0">
                <a:solidFill>
                  <a:schemeClr val="dk1"/>
                </a:solidFill>
              </a:rPr>
              <a:t>Extraordinary new physics opportunities are emerging through advances in our ability to </a:t>
            </a:r>
          </a:p>
          <a:p>
            <a:pPr marL="342900" lvl="6" indent="-342900">
              <a:lnSpc>
                <a:spcPct val="110000"/>
              </a:lnSpc>
              <a:buClr>
                <a:schemeClr val="dk1"/>
              </a:buClr>
              <a:buSzPts val="2000"/>
              <a:buFont typeface="Arial" panose="020B0604020202020204" pitchFamily="34" charset="0"/>
              <a:buChar char="•"/>
            </a:pPr>
            <a:r>
              <a:rPr lang="en-US" sz="2000" dirty="0">
                <a:solidFill>
                  <a:schemeClr val="dk1"/>
                </a:solidFill>
              </a:rPr>
              <a:t>study extremely rare events and detect very weak signals, </a:t>
            </a:r>
          </a:p>
          <a:p>
            <a:pPr marL="342900" lvl="6" indent="-342900">
              <a:lnSpc>
                <a:spcPct val="110000"/>
              </a:lnSpc>
              <a:buClr>
                <a:schemeClr val="dk1"/>
              </a:buClr>
              <a:buSzPts val="2000"/>
              <a:buFont typeface="Arial" panose="020B0604020202020204" pitchFamily="34" charset="0"/>
              <a:buChar char="•"/>
            </a:pPr>
            <a:r>
              <a:rPr lang="en-US" sz="2000" dirty="0">
                <a:solidFill>
                  <a:schemeClr val="dk1"/>
                </a:solidFill>
              </a:rPr>
              <a:t>abundantly produce stable and radioactive isotopes,</a:t>
            </a:r>
          </a:p>
          <a:p>
            <a:pPr marL="342900" lvl="6" indent="-342900">
              <a:lnSpc>
                <a:spcPct val="110000"/>
              </a:lnSpc>
              <a:buClr>
                <a:schemeClr val="dk1"/>
              </a:buClr>
              <a:buSzPts val="2000"/>
              <a:buFont typeface="Arial" panose="020B0604020202020204" pitchFamily="34" charset="0"/>
              <a:buChar char="•"/>
            </a:pPr>
            <a:r>
              <a:rPr lang="en-US" sz="2000" dirty="0">
                <a:solidFill>
                  <a:schemeClr val="dk1"/>
                </a:solidFill>
              </a:rPr>
              <a:t>optically manipulate atoms and nuclei, and </a:t>
            </a:r>
          </a:p>
          <a:p>
            <a:pPr marL="342900" lvl="6" indent="-342900">
              <a:lnSpc>
                <a:spcPct val="110000"/>
              </a:lnSpc>
              <a:buClr>
                <a:schemeClr val="dk1"/>
              </a:buClr>
              <a:buSzPts val="2000"/>
              <a:buFont typeface="Arial" panose="020B0604020202020204" pitchFamily="34" charset="0"/>
              <a:buChar char="•"/>
            </a:pPr>
            <a:r>
              <a:rPr lang="en-US" sz="2000" dirty="0">
                <a:solidFill>
                  <a:schemeClr val="dk1"/>
                </a:solidFill>
              </a:rPr>
              <a:t>control and quantify uncertainties on theoretical calculations.</a:t>
            </a:r>
          </a:p>
        </p:txBody>
      </p:sp>
      <p:sp>
        <p:nvSpPr>
          <p:cNvPr id="133" name="Google Shape;133;p2">
            <a:extLst>
              <a:ext uri="{FF2B5EF4-FFF2-40B4-BE49-F238E27FC236}">
                <a16:creationId xmlns:a16="http://schemas.microsoft.com/office/drawing/2014/main" id="{0785CF89-36CC-BE52-7600-6B6749F0F4E7}"/>
              </a:ext>
            </a:extLst>
          </p:cNvPr>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5</a:t>
            </a:fld>
            <a:endParaRPr>
              <a:solidFill>
                <a:schemeClr val="lt1"/>
              </a:solidFill>
            </a:endParaRPr>
          </a:p>
        </p:txBody>
      </p:sp>
      <p:pic>
        <p:nvPicPr>
          <p:cNvPr id="3" name="Picture 2" descr="Isotope Harvesting Stations at FRIB (MSU)">
            <a:extLst>
              <a:ext uri="{FF2B5EF4-FFF2-40B4-BE49-F238E27FC236}">
                <a16:creationId xmlns:a16="http://schemas.microsoft.com/office/drawing/2014/main" id="{D7FBA2CF-3A11-2D69-0EBB-4F4E8948A321}"/>
              </a:ext>
            </a:extLst>
          </p:cNvPr>
          <p:cNvPicPr>
            <a:picLocks noChangeAspect="1"/>
          </p:cNvPicPr>
          <p:nvPr/>
        </p:nvPicPr>
        <p:blipFill>
          <a:blip r:embed="rId3"/>
          <a:stretch>
            <a:fillRect/>
          </a:stretch>
        </p:blipFill>
        <p:spPr>
          <a:xfrm>
            <a:off x="8828333" y="2592189"/>
            <a:ext cx="2640652" cy="1777724"/>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6" name="Picture 5" descr="LEGEND-200 (ORNL, LNGS)">
            <a:extLst>
              <a:ext uri="{FF2B5EF4-FFF2-40B4-BE49-F238E27FC236}">
                <a16:creationId xmlns:a16="http://schemas.microsoft.com/office/drawing/2014/main" id="{AE3B4F34-7978-FE8B-0216-1163E1BBBD84}"/>
              </a:ext>
            </a:extLst>
          </p:cNvPr>
          <p:cNvPicPr>
            <a:picLocks noChangeAspect="1"/>
          </p:cNvPicPr>
          <p:nvPr/>
        </p:nvPicPr>
        <p:blipFill>
          <a:blip r:embed="rId4"/>
          <a:stretch>
            <a:fillRect/>
          </a:stretch>
        </p:blipFill>
        <p:spPr>
          <a:xfrm>
            <a:off x="8828332" y="496293"/>
            <a:ext cx="2640652" cy="1973071"/>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14" name="Picture 13" descr="Hutzler Lab (CalTech)">
            <a:extLst>
              <a:ext uri="{FF2B5EF4-FFF2-40B4-BE49-F238E27FC236}">
                <a16:creationId xmlns:a16="http://schemas.microsoft.com/office/drawing/2014/main" id="{30EC4EC5-1C06-E0D7-5B7A-7621D95AC934}"/>
              </a:ext>
            </a:extLst>
          </p:cNvPr>
          <p:cNvPicPr>
            <a:picLocks noChangeAspect="1"/>
          </p:cNvPicPr>
          <p:nvPr/>
        </p:nvPicPr>
        <p:blipFill>
          <a:blip r:embed="rId5"/>
          <a:stretch>
            <a:fillRect/>
          </a:stretch>
        </p:blipFill>
        <p:spPr>
          <a:xfrm>
            <a:off x="8828332" y="4533365"/>
            <a:ext cx="2640652" cy="1760787"/>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
        <p:nvSpPr>
          <p:cNvPr id="2" name="TextBox 1">
            <a:extLst>
              <a:ext uri="{FF2B5EF4-FFF2-40B4-BE49-F238E27FC236}">
                <a16:creationId xmlns:a16="http://schemas.microsoft.com/office/drawing/2014/main" id="{85BF544B-1438-D627-3D7B-C429B6CB25E7}"/>
              </a:ext>
            </a:extLst>
          </p:cNvPr>
          <p:cNvSpPr txBox="1"/>
          <p:nvPr/>
        </p:nvSpPr>
        <p:spPr>
          <a:xfrm>
            <a:off x="8828332" y="2215657"/>
            <a:ext cx="1048685" cy="261610"/>
          </a:xfrm>
          <a:prstGeom prst="rect">
            <a:avLst/>
          </a:prstGeom>
          <a:noFill/>
        </p:spPr>
        <p:txBody>
          <a:bodyPr wrap="none" rtlCol="0">
            <a:spAutoFit/>
          </a:bodyPr>
          <a:lstStyle/>
          <a:p>
            <a:r>
              <a:rPr lang="en-US" sz="1050" dirty="0">
                <a:solidFill>
                  <a:schemeClr val="bg1"/>
                </a:solidFill>
                <a:effectLst>
                  <a:outerShdw blurRad="38100" dist="38100" dir="2700000" algn="tl">
                    <a:srgbClr val="000000">
                      <a:alpha val="43137"/>
                    </a:srgbClr>
                  </a:outerShdw>
                </a:effectLst>
              </a:rPr>
              <a:t>LEGEND-200</a:t>
            </a:r>
          </a:p>
        </p:txBody>
      </p:sp>
      <p:sp>
        <p:nvSpPr>
          <p:cNvPr id="4" name="TextBox 3">
            <a:extLst>
              <a:ext uri="{FF2B5EF4-FFF2-40B4-BE49-F238E27FC236}">
                <a16:creationId xmlns:a16="http://schemas.microsoft.com/office/drawing/2014/main" id="{2B64D2C3-5E14-B06E-830F-6C683EB9B54A}"/>
              </a:ext>
            </a:extLst>
          </p:cNvPr>
          <p:cNvSpPr txBox="1"/>
          <p:nvPr/>
        </p:nvSpPr>
        <p:spPr>
          <a:xfrm>
            <a:off x="8797663" y="4131803"/>
            <a:ext cx="2064989" cy="253916"/>
          </a:xfrm>
          <a:prstGeom prst="rect">
            <a:avLst/>
          </a:prstGeom>
          <a:noFill/>
        </p:spPr>
        <p:txBody>
          <a:bodyPr wrap="none" rtlCol="0">
            <a:spAutoFit/>
          </a:bodyPr>
          <a:lstStyle/>
          <a:p>
            <a:r>
              <a:rPr lang="en-US" sz="1050" dirty="0">
                <a:solidFill>
                  <a:schemeClr val="bg1"/>
                </a:solidFill>
                <a:effectLst>
                  <a:outerShdw blurRad="38100" dist="38100" dir="2700000" algn="tl">
                    <a:srgbClr val="000000">
                      <a:alpha val="43137"/>
                    </a:srgbClr>
                  </a:outerShdw>
                </a:effectLst>
              </a:rPr>
              <a:t>FRIBs Isotope Harvesting Vault</a:t>
            </a:r>
          </a:p>
        </p:txBody>
      </p:sp>
      <p:sp>
        <p:nvSpPr>
          <p:cNvPr id="5" name="TextBox 4">
            <a:extLst>
              <a:ext uri="{FF2B5EF4-FFF2-40B4-BE49-F238E27FC236}">
                <a16:creationId xmlns:a16="http://schemas.microsoft.com/office/drawing/2014/main" id="{5EB93755-BD0E-0019-CC3E-A3884B51EA09}"/>
              </a:ext>
            </a:extLst>
          </p:cNvPr>
          <p:cNvSpPr txBox="1"/>
          <p:nvPr/>
        </p:nvSpPr>
        <p:spPr>
          <a:xfrm>
            <a:off x="8817776" y="6071848"/>
            <a:ext cx="1452642" cy="253916"/>
          </a:xfrm>
          <a:prstGeom prst="rect">
            <a:avLst/>
          </a:prstGeom>
          <a:noFill/>
        </p:spPr>
        <p:txBody>
          <a:bodyPr wrap="none" rtlCol="0">
            <a:spAutoFit/>
          </a:bodyPr>
          <a:lstStyle/>
          <a:p>
            <a:r>
              <a:rPr lang="en-US" sz="1050" dirty="0" err="1">
                <a:solidFill>
                  <a:schemeClr val="bg1"/>
                </a:solidFill>
                <a:effectLst>
                  <a:outerShdw blurRad="38100" dist="38100" dir="2700000" algn="tl">
                    <a:srgbClr val="000000">
                      <a:alpha val="43137"/>
                    </a:srgbClr>
                  </a:outerShdw>
                </a:effectLst>
              </a:rPr>
              <a:t>CalTech</a:t>
            </a:r>
            <a:r>
              <a:rPr lang="en-US" sz="1050" dirty="0">
                <a:solidFill>
                  <a:schemeClr val="bg1"/>
                </a:solidFill>
                <a:effectLst>
                  <a:outerShdw blurRad="38100" dist="38100" dir="2700000" algn="tl">
                    <a:srgbClr val="000000">
                      <a:alpha val="43137"/>
                    </a:srgbClr>
                  </a:outerShdw>
                </a:effectLst>
              </a:rPr>
              <a:t>, Hutzler Lab</a:t>
            </a:r>
          </a:p>
        </p:txBody>
      </p:sp>
    </p:spTree>
    <p:extLst>
      <p:ext uri="{BB962C8B-B14F-4D97-AF65-F5344CB8AC3E}">
        <p14:creationId xmlns:p14="http://schemas.microsoft.com/office/powerpoint/2010/main" val="4285601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82157-94C0-AAA4-45B8-FDE3245B1A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83F9BFA-4A56-2737-A2C6-6C212F3B7A52}"/>
              </a:ext>
            </a:extLst>
          </p:cNvPr>
          <p:cNvSpPr>
            <a:spLocks noGrp="1"/>
          </p:cNvSpPr>
          <p:nvPr>
            <p:ph type="title"/>
          </p:nvPr>
        </p:nvSpPr>
        <p:spPr>
          <a:xfrm>
            <a:off x="533399" y="407989"/>
            <a:ext cx="11125199" cy="735013"/>
          </a:xfrm>
        </p:spPr>
        <p:txBody>
          <a:bodyPr>
            <a:normAutofit fontScale="90000"/>
          </a:bodyPr>
          <a:lstStyle/>
          <a:p>
            <a:r>
              <a:rPr lang="en-US" dirty="0"/>
              <a:t>The Nucleus as an Observatory: Double Beta Decay</a:t>
            </a:r>
          </a:p>
        </p:txBody>
      </p:sp>
      <p:sp>
        <p:nvSpPr>
          <p:cNvPr id="2" name="Slide Number Placeholder 1">
            <a:extLst>
              <a:ext uri="{FF2B5EF4-FFF2-40B4-BE49-F238E27FC236}">
                <a16:creationId xmlns:a16="http://schemas.microsoft.com/office/drawing/2014/main" id="{0A4A5BAC-D7E6-49B5-4C26-FD1EF0E593A8}"/>
              </a:ext>
            </a:extLst>
          </p:cNvPr>
          <p:cNvSpPr>
            <a:spLocks noGrp="1"/>
          </p:cNvSpPr>
          <p:nvPr>
            <p:ph type="sldNum" sz="quarter" idx="12"/>
          </p:nvPr>
        </p:nvSpPr>
        <p:spPr>
          <a:xfrm>
            <a:off x="9342120" y="6424930"/>
            <a:ext cx="2743200" cy="365125"/>
          </a:xfrm>
        </p:spPr>
        <p:txBody>
          <a:bodyPr/>
          <a:lstStyle/>
          <a:p>
            <a:fld id="{2F3902C9-C47C-4EF4-BA50-DAB7C4D8D7B4}" type="slidenum">
              <a:rPr lang="en-US" smtClean="0">
                <a:solidFill>
                  <a:schemeClr val="bg1"/>
                </a:solidFill>
              </a:rPr>
              <a:t>6</a:t>
            </a:fld>
            <a:endParaRPr lang="en-US" dirty="0">
              <a:solidFill>
                <a:schemeClr val="bg1"/>
              </a:solidFill>
            </a:endParaRPr>
          </a:p>
        </p:txBody>
      </p:sp>
      <p:sp>
        <p:nvSpPr>
          <p:cNvPr id="8" name="Rectangle 7">
            <a:extLst>
              <a:ext uri="{FF2B5EF4-FFF2-40B4-BE49-F238E27FC236}">
                <a16:creationId xmlns:a16="http://schemas.microsoft.com/office/drawing/2014/main" id="{D043155F-3A7A-1870-DCB7-9846CDBC63D7}"/>
              </a:ext>
            </a:extLst>
          </p:cNvPr>
          <p:cNvSpPr/>
          <p:nvPr/>
        </p:nvSpPr>
        <p:spPr>
          <a:xfrm>
            <a:off x="9668656" y="6004422"/>
            <a:ext cx="1971206"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C2E21D8-5FCE-AC82-DAB0-75B1936D07AC}"/>
              </a:ext>
            </a:extLst>
          </p:cNvPr>
          <p:cNvSpPr txBox="1"/>
          <p:nvPr/>
        </p:nvSpPr>
        <p:spPr>
          <a:xfrm>
            <a:off x="619431" y="1032842"/>
            <a:ext cx="10987547" cy="2000548"/>
          </a:xfrm>
          <a:prstGeom prst="rect">
            <a:avLst/>
          </a:prstGeom>
          <a:noFill/>
        </p:spPr>
        <p:txBody>
          <a:bodyPr wrap="square">
            <a:spAutoFit/>
          </a:bodyPr>
          <a:lstStyle/>
          <a:p>
            <a:pPr>
              <a:lnSpc>
                <a:spcPct val="95000"/>
              </a:lnSpc>
              <a:spcBef>
                <a:spcPts val="1200"/>
              </a:spcBef>
            </a:pPr>
            <a:r>
              <a:rPr lang="en-US" altLang="en-US" sz="2000" dirty="0">
                <a:latin typeface="+mj-lt"/>
                <a:cs typeface="Calibri" panose="020F0502020204030204" pitchFamily="34" charset="0"/>
              </a:rPr>
              <a:t>1) The universe is made mostly of matter. 2) Neutrinos have mass. The simplest standard model extension that explains 1) and 2) creates a Majorana neutrino and violates lepton number conservation making 0</a:t>
            </a:r>
            <a:r>
              <a:rPr lang="el-GR" altLang="en-US" sz="2000" dirty="0">
                <a:latin typeface="+mj-lt"/>
                <a:cs typeface="Calibri" panose="020F0502020204030204" pitchFamily="34" charset="0"/>
              </a:rPr>
              <a:t>νββ</a:t>
            </a:r>
            <a:r>
              <a:rPr lang="en-US" altLang="en-US" sz="2000" dirty="0">
                <a:latin typeface="+mj-lt"/>
                <a:cs typeface="Calibri" panose="020F0502020204030204" pitchFamily="34" charset="0"/>
              </a:rPr>
              <a:t> possible. Does 0</a:t>
            </a:r>
            <a:r>
              <a:rPr lang="el-GR" altLang="en-US" sz="2000" dirty="0">
                <a:latin typeface="+mj-lt"/>
                <a:cs typeface="Calibri" panose="020F0502020204030204" pitchFamily="34" charset="0"/>
              </a:rPr>
              <a:t>νββ</a:t>
            </a:r>
            <a:r>
              <a:rPr lang="en-US" altLang="en-US" sz="2000" dirty="0">
                <a:latin typeface="+mj-lt"/>
                <a:cs typeface="Calibri" panose="020F0502020204030204" pitchFamily="34" charset="0"/>
              </a:rPr>
              <a:t> exist in nature?</a:t>
            </a:r>
          </a:p>
          <a:p>
            <a:pPr>
              <a:lnSpc>
                <a:spcPct val="95000"/>
              </a:lnSpc>
              <a:spcBef>
                <a:spcPts val="1200"/>
              </a:spcBef>
            </a:pPr>
            <a:r>
              <a:rPr lang="en-US" altLang="en-US" sz="2000" dirty="0">
                <a:latin typeface="+mj-lt"/>
                <a:cs typeface="Calibri" panose="020F0502020204030204" pitchFamily="34" charset="0"/>
              </a:rPr>
              <a:t>The observation of 0</a:t>
            </a:r>
            <a:r>
              <a:rPr lang="el-GR" altLang="en-US" sz="2000" dirty="0">
                <a:latin typeface="+mj-lt"/>
                <a:cs typeface="Calibri" panose="020F0502020204030204" pitchFamily="34" charset="0"/>
              </a:rPr>
              <a:t>νββ</a:t>
            </a:r>
            <a:r>
              <a:rPr lang="en-US" altLang="en-US" sz="2000" dirty="0">
                <a:latin typeface="+mj-lt"/>
                <a:cs typeface="Calibri" panose="020F0502020204030204" pitchFamily="34" charset="0"/>
              </a:rPr>
              <a:t> 1) represents an unambiguous discovery of lepton number violation, 2) establishes that there is a Majorana component to the neutrino mass, and 3) establishes the neutrino mass scale. </a:t>
            </a:r>
            <a:r>
              <a:rPr lang="en-US" altLang="en-US" sz="1800" i="1" dirty="0">
                <a:solidFill>
                  <a:schemeClr val="bg2"/>
                </a:solidFill>
                <a:latin typeface="+mj-lt"/>
                <a:cs typeface="Calibri" panose="020F0502020204030204" pitchFamily="34" charset="0"/>
              </a:rPr>
              <a:t>NB: low energy CP violation like </a:t>
            </a:r>
            <a:r>
              <a:rPr lang="el-GR" altLang="en-US" sz="1800" i="1" dirty="0">
                <a:solidFill>
                  <a:schemeClr val="bg2"/>
                </a:solidFill>
                <a:latin typeface="+mj-lt"/>
                <a:cs typeface="Calibri" panose="020F0502020204030204" pitchFamily="34" charset="0"/>
              </a:rPr>
              <a:t>δ</a:t>
            </a:r>
            <a:r>
              <a:rPr lang="en-US" altLang="en-US" sz="1800" i="1" baseline="-25000" dirty="0">
                <a:solidFill>
                  <a:schemeClr val="bg2"/>
                </a:solidFill>
                <a:latin typeface="+mj-lt"/>
                <a:cs typeface="Calibri" panose="020F0502020204030204" pitchFamily="34" charset="0"/>
              </a:rPr>
              <a:t>CP</a:t>
            </a:r>
            <a:r>
              <a:rPr lang="en-US" altLang="en-US" sz="1800" i="1" baseline="30000" dirty="0">
                <a:solidFill>
                  <a:schemeClr val="bg2"/>
                </a:solidFill>
                <a:latin typeface="+mj-lt"/>
                <a:cs typeface="Calibri" panose="020F0502020204030204" pitchFamily="34" charset="0"/>
              </a:rPr>
              <a:t>PMNS</a:t>
            </a:r>
            <a:r>
              <a:rPr lang="en-US" altLang="en-US" sz="1800" i="1" dirty="0">
                <a:solidFill>
                  <a:schemeClr val="bg2"/>
                </a:solidFill>
                <a:latin typeface="+mj-lt"/>
                <a:cs typeface="Calibri" panose="020F0502020204030204" pitchFamily="34" charset="0"/>
              </a:rPr>
              <a:t> or EDMs is not needed for </a:t>
            </a:r>
            <a:r>
              <a:rPr lang="en-US" altLang="en-US" sz="1800" i="1" dirty="0" err="1">
                <a:solidFill>
                  <a:schemeClr val="bg2"/>
                </a:solidFill>
                <a:latin typeface="+mj-lt"/>
                <a:cs typeface="Calibri" panose="020F0502020204030204" pitchFamily="34" charset="0"/>
              </a:rPr>
              <a:t>leptogenesis</a:t>
            </a:r>
            <a:r>
              <a:rPr lang="en-US" altLang="en-US" sz="1800" i="1" dirty="0">
                <a:solidFill>
                  <a:schemeClr val="bg2"/>
                </a:solidFill>
                <a:latin typeface="+mj-lt"/>
                <a:cs typeface="Calibri" panose="020F0502020204030204" pitchFamily="34" charset="0"/>
              </a:rPr>
              <a:t>.</a:t>
            </a:r>
            <a:endParaRPr lang="en-US" altLang="en-US" sz="2000" i="1" dirty="0">
              <a:solidFill>
                <a:schemeClr val="bg2"/>
              </a:solidFill>
              <a:latin typeface="+mj-lt"/>
              <a:cs typeface="Calibri" panose="020F0502020204030204" pitchFamily="34" charset="0"/>
            </a:endParaRPr>
          </a:p>
        </p:txBody>
      </p:sp>
      <p:pic>
        <p:nvPicPr>
          <p:cNvPr id="5" name="Picture 4">
            <a:extLst>
              <a:ext uri="{FF2B5EF4-FFF2-40B4-BE49-F238E27FC236}">
                <a16:creationId xmlns:a16="http://schemas.microsoft.com/office/drawing/2014/main" id="{F044C2F4-1C54-5445-9F17-A55037654114}"/>
              </a:ext>
            </a:extLst>
          </p:cNvPr>
          <p:cNvPicPr>
            <a:picLocks noChangeAspect="1"/>
          </p:cNvPicPr>
          <p:nvPr/>
        </p:nvPicPr>
        <p:blipFill>
          <a:blip r:embed="rId3"/>
          <a:stretch>
            <a:fillRect/>
          </a:stretch>
        </p:blipFill>
        <p:spPr>
          <a:xfrm>
            <a:off x="7161812" y="3167563"/>
            <a:ext cx="4152921" cy="3052652"/>
          </a:xfrm>
          <a:prstGeom prst="rect">
            <a:avLst/>
          </a:prstGeom>
        </p:spPr>
      </p:pic>
      <p:pic>
        <p:nvPicPr>
          <p:cNvPr id="12" name="Picture 11">
            <a:extLst>
              <a:ext uri="{FF2B5EF4-FFF2-40B4-BE49-F238E27FC236}">
                <a16:creationId xmlns:a16="http://schemas.microsoft.com/office/drawing/2014/main" id="{4AA7C7C2-A7FC-EF2E-0457-EE4F1C96C07E}"/>
              </a:ext>
            </a:extLst>
          </p:cNvPr>
          <p:cNvPicPr>
            <a:picLocks noChangeAspect="1"/>
          </p:cNvPicPr>
          <p:nvPr/>
        </p:nvPicPr>
        <p:blipFill>
          <a:blip r:embed="rId4"/>
          <a:stretch>
            <a:fillRect/>
          </a:stretch>
        </p:blipFill>
        <p:spPr>
          <a:xfrm>
            <a:off x="877266" y="3240630"/>
            <a:ext cx="5534167" cy="2767084"/>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
        <p:nvSpPr>
          <p:cNvPr id="6" name="TextBox 5">
            <a:extLst>
              <a:ext uri="{FF2B5EF4-FFF2-40B4-BE49-F238E27FC236}">
                <a16:creationId xmlns:a16="http://schemas.microsoft.com/office/drawing/2014/main" id="{44233E64-DFA3-3C4F-EE31-F0E3DFE77532}"/>
              </a:ext>
            </a:extLst>
          </p:cNvPr>
          <p:cNvSpPr txBox="1"/>
          <p:nvPr/>
        </p:nvSpPr>
        <p:spPr>
          <a:xfrm>
            <a:off x="7691863" y="6151017"/>
            <a:ext cx="3563749" cy="246221"/>
          </a:xfrm>
          <a:prstGeom prst="rect">
            <a:avLst/>
          </a:prstGeom>
          <a:noFill/>
        </p:spPr>
        <p:txBody>
          <a:bodyPr wrap="square">
            <a:spAutoFit/>
          </a:bodyPr>
          <a:lstStyle/>
          <a:p>
            <a:r>
              <a:rPr lang="en-US" sz="1000" dirty="0" err="1"/>
              <a:t>Neutrinoless</a:t>
            </a:r>
            <a:r>
              <a:rPr lang="en-US" sz="1000" dirty="0"/>
              <a:t> Double Beta Decay, 2023 LRP Whitepaper</a:t>
            </a:r>
          </a:p>
        </p:txBody>
      </p:sp>
      <p:sp>
        <p:nvSpPr>
          <p:cNvPr id="9" name="TextBox 8">
            <a:extLst>
              <a:ext uri="{FF2B5EF4-FFF2-40B4-BE49-F238E27FC236}">
                <a16:creationId xmlns:a16="http://schemas.microsoft.com/office/drawing/2014/main" id="{13E14A33-A102-3A16-92F2-8769707020C4}"/>
              </a:ext>
            </a:extLst>
          </p:cNvPr>
          <p:cNvSpPr txBox="1"/>
          <p:nvPr/>
        </p:nvSpPr>
        <p:spPr>
          <a:xfrm>
            <a:off x="871849" y="5763862"/>
            <a:ext cx="2550224" cy="246221"/>
          </a:xfrm>
          <a:prstGeom prst="rect">
            <a:avLst/>
          </a:prstGeom>
          <a:noFill/>
        </p:spPr>
        <p:txBody>
          <a:bodyPr wrap="square">
            <a:spAutoFit/>
          </a:bodyPr>
          <a:lstStyle/>
          <a:p>
            <a:r>
              <a:rPr lang="en-US" sz="1000" dirty="0">
                <a:solidFill>
                  <a:schemeClr val="bg1"/>
                </a:solidFill>
              </a:rPr>
              <a:t>Credit: APS/Alan Stonebraker</a:t>
            </a:r>
          </a:p>
        </p:txBody>
      </p:sp>
    </p:spTree>
    <p:extLst>
      <p:ext uri="{BB962C8B-B14F-4D97-AF65-F5344CB8AC3E}">
        <p14:creationId xmlns:p14="http://schemas.microsoft.com/office/powerpoint/2010/main" val="375420857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D45F-1239-9D02-BC06-C4A8EEF3B557}"/>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036343E9-818B-9CB8-C568-D9ABAAF534CF}"/>
              </a:ext>
            </a:extLst>
          </p:cNvPr>
          <p:cNvPicPr>
            <a:picLocks noChangeAspect="1"/>
          </p:cNvPicPr>
          <p:nvPr/>
        </p:nvPicPr>
        <p:blipFill>
          <a:blip r:embed="rId3"/>
          <a:stretch>
            <a:fillRect/>
          </a:stretch>
        </p:blipFill>
        <p:spPr>
          <a:xfrm>
            <a:off x="1517979" y="1437534"/>
            <a:ext cx="2793694" cy="4600725"/>
          </a:xfrm>
          <a:prstGeom prst="rect">
            <a:avLst/>
          </a:prstGeom>
        </p:spPr>
      </p:pic>
      <p:sp>
        <p:nvSpPr>
          <p:cNvPr id="2" name="Slide Number Placeholder 1">
            <a:extLst>
              <a:ext uri="{FF2B5EF4-FFF2-40B4-BE49-F238E27FC236}">
                <a16:creationId xmlns:a16="http://schemas.microsoft.com/office/drawing/2014/main" id="{007920EA-E239-8981-4C6B-1C1520097051}"/>
              </a:ext>
            </a:extLst>
          </p:cNvPr>
          <p:cNvSpPr>
            <a:spLocks noGrp="1"/>
          </p:cNvSpPr>
          <p:nvPr>
            <p:ph type="sldNum" sz="quarter" idx="12"/>
          </p:nvPr>
        </p:nvSpPr>
        <p:spPr>
          <a:xfrm>
            <a:off x="9362902" y="6372895"/>
            <a:ext cx="2743200" cy="365125"/>
          </a:xfrm>
        </p:spPr>
        <p:txBody>
          <a:bodyPr/>
          <a:lstStyle/>
          <a:p>
            <a:fld id="{2F3902C9-C47C-4EF4-BA50-DAB7C4D8D7B4}" type="slidenum">
              <a:rPr lang="en-US" smtClean="0">
                <a:solidFill>
                  <a:schemeClr val="bg1"/>
                </a:solidFill>
              </a:rPr>
              <a:t>7</a:t>
            </a:fld>
            <a:endParaRPr lang="en-US" dirty="0">
              <a:solidFill>
                <a:schemeClr val="bg1"/>
              </a:solidFill>
            </a:endParaRPr>
          </a:p>
        </p:txBody>
      </p:sp>
      <p:sp>
        <p:nvSpPr>
          <p:cNvPr id="8" name="Rectangle 7">
            <a:extLst>
              <a:ext uri="{FF2B5EF4-FFF2-40B4-BE49-F238E27FC236}">
                <a16:creationId xmlns:a16="http://schemas.microsoft.com/office/drawing/2014/main" id="{621CDCAD-05E6-DD17-AB1E-8A3D004071B4}"/>
              </a:ext>
            </a:extLst>
          </p:cNvPr>
          <p:cNvSpPr/>
          <p:nvPr/>
        </p:nvSpPr>
        <p:spPr>
          <a:xfrm>
            <a:off x="9687394" y="5987918"/>
            <a:ext cx="1971206"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5">
            <a:extLst>
              <a:ext uri="{FF2B5EF4-FFF2-40B4-BE49-F238E27FC236}">
                <a16:creationId xmlns:a16="http://schemas.microsoft.com/office/drawing/2014/main" id="{141C2647-675A-3C4F-2FCB-EF0AC5EA8778}"/>
              </a:ext>
            </a:extLst>
          </p:cNvPr>
          <p:cNvSpPr>
            <a:spLocks noGrp="1"/>
          </p:cNvSpPr>
          <p:nvPr>
            <p:ph type="title"/>
          </p:nvPr>
        </p:nvSpPr>
        <p:spPr>
          <a:xfrm>
            <a:off x="533400" y="365125"/>
            <a:ext cx="11125200" cy="1093749"/>
          </a:xfrm>
        </p:spPr>
        <p:txBody>
          <a:bodyPr>
            <a:noAutofit/>
          </a:bodyPr>
          <a:lstStyle/>
          <a:p>
            <a:r>
              <a:rPr lang="el-GR" sz="2800" b="1"/>
              <a:t>0νββ </a:t>
            </a:r>
            <a:r>
              <a:rPr lang="en-US" sz="2800" b="1" noProof="0" dirty="0"/>
              <a:t>: Top Priority for New Experiment Construction in the Nuclear Science Long Range Plan</a:t>
            </a:r>
          </a:p>
        </p:txBody>
      </p:sp>
      <p:sp>
        <p:nvSpPr>
          <p:cNvPr id="10" name="Content Placeholder 18">
            <a:extLst>
              <a:ext uri="{FF2B5EF4-FFF2-40B4-BE49-F238E27FC236}">
                <a16:creationId xmlns:a16="http://schemas.microsoft.com/office/drawing/2014/main" id="{A5739C4E-557D-04E4-7B51-F9CD5C92B4AE}"/>
              </a:ext>
            </a:extLst>
          </p:cNvPr>
          <p:cNvSpPr txBox="1"/>
          <p:nvPr/>
        </p:nvSpPr>
        <p:spPr>
          <a:xfrm>
            <a:off x="669944" y="1437534"/>
            <a:ext cx="5080140" cy="4755448"/>
          </a:xfrm>
          <a:prstGeom prst="rect">
            <a:avLst/>
          </a:prstGeom>
          <a:solidFill>
            <a:schemeClr val="bg1"/>
          </a:solidFill>
        </p:spPr>
        <p:txBody>
          <a:bodyPr/>
          <a:lstStyle>
            <a:lvl1pPr marL="228600" indent="-228600" algn="l" defTabSz="914400" rtl="0" eaLnBrk="1" latinLnBrk="0" hangingPunct="1">
              <a:lnSpc>
                <a:spcPct val="90000"/>
              </a:lnSpc>
              <a:spcBef>
                <a:spcPts val="1000"/>
              </a:spcBef>
              <a:buClr>
                <a:srgbClr val="0B2C45"/>
              </a:buClr>
              <a:buFont typeface="Wingdings 3" panose="05040102010807070707" pitchFamily="18" charset="2"/>
              <a:buChar char=""/>
              <a:defRPr sz="24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Clr>
                <a:srgbClr val="0B2C45"/>
              </a:buClr>
              <a:buFont typeface="Arial" pitchFamily="34" charset="0"/>
              <a:buChar char="•"/>
              <a:defRPr sz="20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Clr>
                <a:srgbClr val="0B2C45"/>
              </a:buClr>
              <a:buFont typeface="Courier New" panose="02070309020205020404" pitchFamily="49" charset="0"/>
              <a:buChar char="o"/>
              <a:defRPr sz="18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itchFamily="34" charset="0"/>
              <a:buChar char="•"/>
              <a:defRPr sz="16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300"/>
              </a:spcAft>
              <a:buClr>
                <a:srgbClr val="0B2C45"/>
              </a:buClr>
              <a:buSzTx/>
              <a:buNone/>
              <a:defRPr/>
            </a:pPr>
            <a:r>
              <a:rPr kumimoji="0" lang="en-US" sz="1600" b="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Roughly $20.0M has been allocated since 2020 to explore three technologies: CUPID, LEGEND-1000, </a:t>
            </a:r>
            <a:r>
              <a:rPr kumimoji="0" lang="en-US" sz="1600" b="0" i="0" u="none" strike="noStrike" kern="1200" cap="none" spc="0" normalizeH="0" baseline="0" noProof="0" dirty="0" err="1">
                <a:ln>
                  <a:noFill/>
                </a:ln>
                <a:solidFill>
                  <a:prstClr val="black"/>
                </a:solidFill>
                <a:effectLst/>
                <a:uLnTx/>
                <a:uFillTx/>
                <a:latin typeface="+mj-lt"/>
                <a:ea typeface="Calibri" panose="020F0502020204030204" pitchFamily="34" charset="0"/>
                <a:cs typeface="Calibri" panose="020F0502020204030204" pitchFamily="34" charset="0"/>
              </a:rPr>
              <a:t>nEXO</a:t>
            </a:r>
            <a:r>
              <a:rPr kumimoji="0" lang="en-US" sz="1600" b="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 and; supporting conceptual design and R&amp;D.</a:t>
            </a:r>
          </a:p>
          <a:p>
            <a:pPr marL="0" marR="0" lvl="0" indent="0" algn="l" defTabSz="914400" rtl="0" eaLnBrk="1" fontAlgn="base" latinLnBrk="0" hangingPunct="1">
              <a:lnSpc>
                <a:spcPct val="100000"/>
              </a:lnSpc>
              <a:spcBef>
                <a:spcPts val="1000"/>
              </a:spcBef>
              <a:spcAft>
                <a:spcPts val="300"/>
              </a:spcAft>
              <a:buClr>
                <a:srgbClr val="0B2C45"/>
              </a:buClr>
              <a:buSzTx/>
              <a:buNone/>
              <a:defRPr/>
            </a:pPr>
            <a:r>
              <a:rPr lang="en-US" sz="1600" b="1" dirty="0">
                <a:solidFill>
                  <a:prstClr val="black"/>
                </a:solidFill>
                <a:latin typeface="+mj-lt"/>
                <a:ea typeface="Calibri" panose="020F0502020204030204" pitchFamily="34" charset="0"/>
                <a:cs typeface="Calibri" panose="020F0502020204030204" pitchFamily="34" charset="0"/>
              </a:rPr>
              <a:t>In December 2024, LEGEND-1000 selected as the first priority for NP investment. </a:t>
            </a:r>
            <a:r>
              <a:rPr lang="en-US" sz="1600" dirty="0">
                <a:solidFill>
                  <a:prstClr val="black"/>
                </a:solidFill>
                <a:latin typeface="+mj-lt"/>
                <a:ea typeface="Calibri" panose="020F0502020204030204" pitchFamily="34" charset="0"/>
                <a:cs typeface="Calibri" panose="020F0502020204030204" pitchFamily="34" charset="0"/>
              </a:rPr>
              <a:t>(est. cost $500 M)</a:t>
            </a:r>
            <a:endParaRPr kumimoji="0" lang="en-US" sz="160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ts val="1000"/>
              </a:spcBef>
              <a:spcAft>
                <a:spcPts val="300"/>
              </a:spcAft>
              <a:buClr>
                <a:srgbClr val="0B2C45"/>
              </a:buClr>
              <a:buSzTx/>
              <a:buNone/>
              <a:defRPr/>
            </a:pPr>
            <a:r>
              <a:rPr lang="en-US" sz="1600" dirty="0">
                <a:solidFill>
                  <a:prstClr val="black"/>
                </a:solidFill>
                <a:latin typeface="+mj-lt"/>
                <a:ea typeface="Calibri" panose="020F0502020204030204" pitchFamily="34" charset="0"/>
                <a:cs typeface="Calibri" panose="020F0502020204030204" pitchFamily="34" charset="0"/>
              </a:rPr>
              <a:t>A multi-pronged campaign to detect </a:t>
            </a:r>
            <a:r>
              <a:rPr lang="en-US" sz="1600" dirty="0" err="1">
                <a:solidFill>
                  <a:prstClr val="black"/>
                </a:solidFill>
                <a:latin typeface="+mj-lt"/>
                <a:ea typeface="Calibri" panose="020F0502020204030204" pitchFamily="34" charset="0"/>
                <a:cs typeface="Calibri" panose="020F0502020204030204" pitchFamily="34" charset="0"/>
              </a:rPr>
              <a:t>neutrinoless</a:t>
            </a:r>
            <a:r>
              <a:rPr lang="en-US" sz="1600" dirty="0">
                <a:solidFill>
                  <a:prstClr val="black"/>
                </a:solidFill>
                <a:latin typeface="+mj-lt"/>
                <a:ea typeface="Calibri" panose="020F0502020204030204" pitchFamily="34" charset="0"/>
                <a:cs typeface="Calibri" panose="020F0502020204030204" pitchFamily="34" charset="0"/>
              </a:rPr>
              <a:t> double beta decay is an international enterprise. </a:t>
            </a:r>
          </a:p>
          <a:p>
            <a:pPr marL="0" marR="0" lvl="0" indent="0" algn="l" defTabSz="914400" rtl="0" eaLnBrk="1" fontAlgn="base" latinLnBrk="0" hangingPunct="1">
              <a:lnSpc>
                <a:spcPct val="100000"/>
              </a:lnSpc>
              <a:spcBef>
                <a:spcPts val="1000"/>
              </a:spcBef>
              <a:spcAft>
                <a:spcPts val="300"/>
              </a:spcAft>
              <a:buClr>
                <a:srgbClr val="0B2C45"/>
              </a:buClr>
              <a:buSzTx/>
              <a:buNone/>
              <a:defRPr/>
            </a:pPr>
            <a:r>
              <a:rPr lang="en-US" sz="1600" dirty="0">
                <a:solidFill>
                  <a:prstClr val="black"/>
                </a:solidFill>
                <a:latin typeface="+mj-lt"/>
                <a:ea typeface="Calibri" panose="020F0502020204030204" pitchFamily="34" charset="0"/>
                <a:cs typeface="Calibri" panose="020F0502020204030204" pitchFamily="34" charset="0"/>
              </a:rPr>
              <a:t>Funding agencies representatives from Canada, France, Germany, Spain, United Kingdom, and the U.S. (DOE and NSF) are working to establish a framework for continued coordination.</a:t>
            </a:r>
          </a:p>
          <a:p>
            <a:pPr marL="0" marR="0" lvl="0" indent="0" algn="l" defTabSz="914400" rtl="0" eaLnBrk="1" fontAlgn="base" latinLnBrk="0" hangingPunct="1">
              <a:lnSpc>
                <a:spcPct val="100000"/>
              </a:lnSpc>
              <a:spcBef>
                <a:spcPts val="1000"/>
              </a:spcBef>
              <a:spcAft>
                <a:spcPts val="300"/>
              </a:spcAft>
              <a:buClr>
                <a:srgbClr val="0B2C45"/>
              </a:buClr>
              <a:buSzTx/>
              <a:buNone/>
              <a:defRPr/>
            </a:pPr>
            <a:r>
              <a:rPr lang="en-US" sz="1600" dirty="0">
                <a:solidFill>
                  <a:prstClr val="black"/>
                </a:solidFill>
                <a:latin typeface="+mj-lt"/>
                <a:ea typeface="Calibri" panose="020F0502020204030204" pitchFamily="34" charset="0"/>
                <a:cs typeface="Calibri" panose="020F0502020204030204" pitchFamily="34" charset="0"/>
              </a:rPr>
              <a:t>If neutrinos are Majorana, LEGEND-1000 has a 95% or 50% discovery potential for inverted or normal mass ordering respectively.</a:t>
            </a:r>
          </a:p>
        </p:txBody>
      </p:sp>
      <p:sp>
        <p:nvSpPr>
          <p:cNvPr id="14" name="TextBox 7">
            <a:extLst>
              <a:ext uri="{FF2B5EF4-FFF2-40B4-BE49-F238E27FC236}">
                <a16:creationId xmlns:a16="http://schemas.microsoft.com/office/drawing/2014/main" id="{5244C8C4-4FB3-51E4-C0BE-F5DC54423C73}"/>
              </a:ext>
            </a:extLst>
          </p:cNvPr>
          <p:cNvSpPr txBox="1">
            <a:spLocks noChangeArrowheads="1"/>
          </p:cNvSpPr>
          <p:nvPr/>
        </p:nvSpPr>
        <p:spPr bwMode="auto">
          <a:xfrm>
            <a:off x="6710082" y="2446654"/>
            <a:ext cx="23833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1400" b="0" i="0" u="none" strike="noStrike" kern="1200" cap="none" spc="0" normalizeH="0" baseline="0" noProof="0">
                <a:ln>
                  <a:noFill/>
                </a:ln>
                <a:solidFill>
                  <a:prstClr val="white"/>
                </a:solidFill>
                <a:effectLst/>
                <a:uLnTx/>
                <a:uFillTx/>
                <a:latin typeface="Arial" pitchFamily="34" charset="0"/>
                <a:cs typeface="Arial"/>
              </a:rPr>
              <a:t>TeO</a:t>
            </a:r>
            <a:r>
              <a:rPr kumimoji="0" lang="en-US" altLang="en-US" sz="1400" b="0" i="0" u="none" strike="noStrike" kern="1200" cap="none" spc="0" normalizeH="0" baseline="-25000" noProof="0">
                <a:ln>
                  <a:noFill/>
                </a:ln>
                <a:solidFill>
                  <a:prstClr val="white"/>
                </a:solidFill>
                <a:effectLst/>
                <a:uLnTx/>
                <a:uFillTx/>
                <a:latin typeface="Arial" pitchFamily="34" charset="0"/>
                <a:cs typeface="Arial"/>
              </a:rPr>
              <a:t>2</a:t>
            </a:r>
            <a:r>
              <a:rPr kumimoji="0" lang="en-US" altLang="en-US" sz="1400" b="0" i="0" u="none" strike="noStrike" kern="1200" cap="none" spc="0" normalizeH="0" baseline="0" noProof="0">
                <a:ln>
                  <a:noFill/>
                </a:ln>
                <a:solidFill>
                  <a:prstClr val="white"/>
                </a:solidFill>
                <a:effectLst/>
                <a:uLnTx/>
                <a:uFillTx/>
                <a:latin typeface="Arial" pitchFamily="34" charset="0"/>
                <a:cs typeface="Arial"/>
              </a:rPr>
              <a:t> Crystals from CUORE</a:t>
            </a:r>
          </a:p>
        </p:txBody>
      </p:sp>
      <p:sp>
        <p:nvSpPr>
          <p:cNvPr id="16" name="Rectangle 15">
            <a:extLst>
              <a:ext uri="{FF2B5EF4-FFF2-40B4-BE49-F238E27FC236}">
                <a16:creationId xmlns:a16="http://schemas.microsoft.com/office/drawing/2014/main" id="{2C216881-0DA2-10E2-2FC8-F92972975D34}"/>
              </a:ext>
            </a:extLst>
          </p:cNvPr>
          <p:cNvSpPr/>
          <p:nvPr/>
        </p:nvSpPr>
        <p:spPr>
          <a:xfrm>
            <a:off x="5833213" y="1468579"/>
            <a:ext cx="5603714" cy="1720555"/>
          </a:xfrm>
          <a:prstGeom prst="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rgbClr val="10436A"/>
              </a:solidFill>
              <a:effectLst/>
              <a:uLnTx/>
              <a:uFillTx/>
              <a:latin typeface="Avenir Next LT Pro" panose="020B0504020202020204" pitchFamily="34" charset="0"/>
              <a:cs typeface="Arial"/>
            </a:endParaRPr>
          </a:p>
        </p:txBody>
      </p:sp>
      <p:pic>
        <p:nvPicPr>
          <p:cNvPr id="17" name="Picture 16" descr="A picture containing indoor, refrigerator, sitting, table&#10;&#10;Description automatically generated">
            <a:extLst>
              <a:ext uri="{FF2B5EF4-FFF2-40B4-BE49-F238E27FC236}">
                <a16:creationId xmlns:a16="http://schemas.microsoft.com/office/drawing/2014/main" id="{9ABCDF6E-C4E6-D483-884B-A13E62AF710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06725" y="3384849"/>
            <a:ext cx="1411596" cy="1825383"/>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18" name="Image" descr="Image">
            <a:extLst>
              <a:ext uri="{FF2B5EF4-FFF2-40B4-BE49-F238E27FC236}">
                <a16:creationId xmlns:a16="http://schemas.microsoft.com/office/drawing/2014/main" id="{E12016F9-6A86-E94D-D954-2CC47F250304}"/>
              </a:ext>
            </a:extLst>
          </p:cNvPr>
          <p:cNvPicPr>
            <a:picLocks noChangeAspect="1"/>
          </p:cNvPicPr>
          <p:nvPr/>
        </p:nvPicPr>
        <p:blipFill>
          <a:blip r:embed="rId5">
            <a:extLst>
              <a:ext uri="{28A0092B-C50C-407E-A947-70E740481C1C}">
                <a14:useLocalDpi xmlns:a14="http://schemas.microsoft.com/office/drawing/2010/main"/>
              </a:ext>
            </a:extLst>
          </a:blip>
          <a:srcRect l="8213" r="9453"/>
          <a:stretch>
            <a:fillRect/>
          </a:stretch>
        </p:blipFill>
        <p:spPr>
          <a:xfrm>
            <a:off x="5877595" y="3404718"/>
            <a:ext cx="2080839" cy="1817463"/>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19" name="Picture 18">
            <a:extLst>
              <a:ext uri="{FF2B5EF4-FFF2-40B4-BE49-F238E27FC236}">
                <a16:creationId xmlns:a16="http://schemas.microsoft.com/office/drawing/2014/main" id="{4C4A7866-0721-C87F-DF86-A89DB2D8C40F}"/>
              </a:ext>
            </a:extLst>
          </p:cNvPr>
          <p:cNvPicPr>
            <a:picLocks noChangeAspect="1"/>
          </p:cNvPicPr>
          <p:nvPr/>
        </p:nvPicPr>
        <p:blipFill>
          <a:blip r:embed="rId6"/>
          <a:stretch>
            <a:fillRect/>
          </a:stretch>
        </p:blipFill>
        <p:spPr>
          <a:xfrm>
            <a:off x="9666613" y="3384849"/>
            <a:ext cx="1809588" cy="1809588"/>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sp>
        <p:nvSpPr>
          <p:cNvPr id="22" name="TextBox 21">
            <a:extLst>
              <a:ext uri="{FF2B5EF4-FFF2-40B4-BE49-F238E27FC236}">
                <a16:creationId xmlns:a16="http://schemas.microsoft.com/office/drawing/2014/main" id="{61EC3F6F-EA29-030E-B608-8ED295BE290F}"/>
              </a:ext>
            </a:extLst>
          </p:cNvPr>
          <p:cNvSpPr txBox="1"/>
          <p:nvPr/>
        </p:nvSpPr>
        <p:spPr>
          <a:xfrm>
            <a:off x="5833212" y="1527329"/>
            <a:ext cx="5603713" cy="1600438"/>
          </a:xfrm>
          <a:prstGeom prst="rect">
            <a:avLst/>
          </a:prstGeom>
          <a:noFill/>
        </p:spPr>
        <p:txBody>
          <a:bodyPr wrap="square">
            <a:spAutoFit/>
          </a:bodyPr>
          <a:lstStyle/>
          <a:p>
            <a:r>
              <a:rPr lang="en-US" sz="1800" dirty="0"/>
              <a:t>Three proposed technologies:</a:t>
            </a:r>
          </a:p>
          <a:p>
            <a:pPr marL="285750" indent="-285750">
              <a:buFont typeface="Arial" panose="020B0604020202020204" pitchFamily="34" charset="0"/>
              <a:buChar char="•"/>
            </a:pPr>
            <a:r>
              <a:rPr lang="en-US" sz="1600" dirty="0"/>
              <a:t>Scintillating bolometry (CUPID, Li</a:t>
            </a:r>
            <a:r>
              <a:rPr lang="en-US" sz="1600" baseline="30000" dirty="0"/>
              <a:t>2</a:t>
            </a:r>
            <a:r>
              <a:rPr lang="en-US" sz="1600" dirty="0"/>
              <a:t>Mo</a:t>
            </a:r>
            <a:r>
              <a:rPr lang="en-US" sz="1600" baseline="30000" dirty="0"/>
              <a:t>4</a:t>
            </a:r>
            <a:r>
              <a:rPr lang="en-US" sz="1600" dirty="0"/>
              <a:t> crystals with enriched </a:t>
            </a:r>
            <a:r>
              <a:rPr lang="en-US" sz="1600" baseline="30000" dirty="0"/>
              <a:t>100</a:t>
            </a:r>
            <a:r>
              <a:rPr lang="en-US" sz="1600" dirty="0"/>
              <a:t>Mo)</a:t>
            </a:r>
          </a:p>
          <a:p>
            <a:pPr marL="285750" indent="-285750">
              <a:buFont typeface="Arial" panose="020B0604020202020204" pitchFamily="34" charset="0"/>
              <a:buChar char="•"/>
            </a:pPr>
            <a:r>
              <a:rPr lang="en-US" sz="1600" dirty="0"/>
              <a:t>Enriched </a:t>
            </a:r>
            <a:r>
              <a:rPr lang="en-US" sz="1600" baseline="30000" dirty="0"/>
              <a:t>76</a:t>
            </a:r>
            <a:r>
              <a:rPr lang="en-US" sz="1600" dirty="0"/>
              <a:t>Ge crystals (LEGEND-1000) – </a:t>
            </a:r>
            <a:r>
              <a:rPr lang="en-US" sz="1600" dirty="0">
                <a:solidFill>
                  <a:srgbClr val="0070C0"/>
                </a:solidFill>
              </a:rPr>
              <a:t>1</a:t>
            </a:r>
            <a:r>
              <a:rPr lang="en-US" sz="1600" baseline="30000" dirty="0">
                <a:solidFill>
                  <a:srgbClr val="0070C0"/>
                </a:solidFill>
              </a:rPr>
              <a:t>st</a:t>
            </a:r>
            <a:r>
              <a:rPr lang="en-US" sz="1600" dirty="0">
                <a:solidFill>
                  <a:srgbClr val="0070C0"/>
                </a:solidFill>
              </a:rPr>
              <a:t> priority for NP support</a:t>
            </a:r>
          </a:p>
          <a:p>
            <a:pPr marL="285750" indent="-285750">
              <a:buFont typeface="Arial" panose="020B0604020202020204" pitchFamily="34" charset="0"/>
              <a:buChar char="•"/>
            </a:pPr>
            <a:r>
              <a:rPr lang="en-US" sz="1600" dirty="0"/>
              <a:t>Liquid Xenon TPC (</a:t>
            </a:r>
            <a:r>
              <a:rPr lang="en-US" sz="1600" dirty="0" err="1"/>
              <a:t>nEXO</a:t>
            </a:r>
            <a:r>
              <a:rPr lang="en-US" sz="1600" dirty="0"/>
              <a:t>)</a:t>
            </a:r>
          </a:p>
        </p:txBody>
      </p:sp>
      <p:sp>
        <p:nvSpPr>
          <p:cNvPr id="24" name="TextBox 23">
            <a:extLst>
              <a:ext uri="{FF2B5EF4-FFF2-40B4-BE49-F238E27FC236}">
                <a16:creationId xmlns:a16="http://schemas.microsoft.com/office/drawing/2014/main" id="{BFA3142B-0E53-9166-3D92-48A7601B7239}"/>
              </a:ext>
            </a:extLst>
          </p:cNvPr>
          <p:cNvSpPr txBox="1"/>
          <p:nvPr/>
        </p:nvSpPr>
        <p:spPr>
          <a:xfrm>
            <a:off x="5825672" y="5707885"/>
            <a:ext cx="5688844" cy="307777"/>
          </a:xfrm>
          <a:prstGeom prst="rect">
            <a:avLst/>
          </a:prstGeom>
          <a:noFill/>
        </p:spPr>
        <p:txBody>
          <a:bodyPr wrap="square">
            <a:spAutoFit/>
          </a:bodyPr>
          <a:lstStyle/>
          <a:p>
            <a:r>
              <a:rPr lang="en-US" sz="1400" dirty="0">
                <a:solidFill>
                  <a:prstClr val="black"/>
                </a:solidFill>
                <a:latin typeface="Calibri" panose="020F0502020204030204" pitchFamily="34" charset="0"/>
                <a:ea typeface="Calibri" panose="020F0502020204030204" pitchFamily="34" charset="0"/>
                <a:cs typeface="Calibri" panose="020F0502020204030204" pitchFamily="34" charset="0"/>
              </a:rPr>
              <a:t>Isotope availability and cost remain a determinant of what is possible.</a:t>
            </a:r>
            <a:endParaRPr lang="en-US" dirty="0"/>
          </a:p>
        </p:txBody>
      </p:sp>
    </p:spTree>
    <p:extLst>
      <p:ext uri="{BB962C8B-B14F-4D97-AF65-F5344CB8AC3E}">
        <p14:creationId xmlns:p14="http://schemas.microsoft.com/office/powerpoint/2010/main" val="37387284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a:extLst>
            <a:ext uri="{FF2B5EF4-FFF2-40B4-BE49-F238E27FC236}">
              <a16:creationId xmlns:a16="http://schemas.microsoft.com/office/drawing/2014/main" id="{FFE33CF7-5A25-BC03-6C1C-DC7BEF2905D0}"/>
            </a:ext>
          </a:extLst>
        </p:cNvPr>
        <p:cNvGrpSpPr/>
        <p:nvPr/>
      </p:nvGrpSpPr>
      <p:grpSpPr>
        <a:xfrm>
          <a:off x="0" y="0"/>
          <a:ext cx="0" cy="0"/>
          <a:chOff x="0" y="0"/>
          <a:chExt cx="0" cy="0"/>
        </a:xfrm>
      </p:grpSpPr>
      <p:sp>
        <p:nvSpPr>
          <p:cNvPr id="155" name="Google Shape;155;p4">
            <a:extLst>
              <a:ext uri="{FF2B5EF4-FFF2-40B4-BE49-F238E27FC236}">
                <a16:creationId xmlns:a16="http://schemas.microsoft.com/office/drawing/2014/main" id="{F9C71795-DF3F-A21A-BEAC-5B89DD7F32FF}"/>
              </a:ext>
            </a:extLst>
          </p:cNvPr>
          <p:cNvSpPr txBox="1">
            <a:spLocks noGrp="1"/>
          </p:cNvSpPr>
          <p:nvPr>
            <p:ph type="title"/>
          </p:nvPr>
        </p:nvSpPr>
        <p:spPr>
          <a:xfrm>
            <a:off x="533399" y="343981"/>
            <a:ext cx="11125199" cy="7350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Arial Black"/>
              <a:buNone/>
            </a:pPr>
            <a:r>
              <a:rPr lang="en-US" dirty="0"/>
              <a:t>NP Project Status</a:t>
            </a:r>
            <a:endParaRPr dirty="0"/>
          </a:p>
        </p:txBody>
      </p:sp>
      <p:sp>
        <p:nvSpPr>
          <p:cNvPr id="157" name="Google Shape;157;p4">
            <a:extLst>
              <a:ext uri="{FF2B5EF4-FFF2-40B4-BE49-F238E27FC236}">
                <a16:creationId xmlns:a16="http://schemas.microsoft.com/office/drawing/2014/main" id="{E148A10A-5176-CAA7-D14B-C36786CB0B99}"/>
              </a:ext>
            </a:extLst>
          </p:cNvPr>
          <p:cNvSpPr txBox="1">
            <a:spLocks noGrp="1"/>
          </p:cNvSpPr>
          <p:nvPr>
            <p:ph type="sldNum" idx="12"/>
          </p:nvPr>
        </p:nvSpPr>
        <p:spPr>
          <a:xfrm>
            <a:off x="9342120" y="642493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8</a:t>
            </a:fld>
            <a:endParaRPr>
              <a:solidFill>
                <a:schemeClr val="lt1"/>
              </a:solidFill>
            </a:endParaRPr>
          </a:p>
        </p:txBody>
      </p:sp>
      <p:graphicFrame>
        <p:nvGraphicFramePr>
          <p:cNvPr id="5" name="Table 4">
            <a:extLst>
              <a:ext uri="{FF2B5EF4-FFF2-40B4-BE49-F238E27FC236}">
                <a16:creationId xmlns:a16="http://schemas.microsoft.com/office/drawing/2014/main" id="{40438AB9-0A11-42E3-D31C-BB755C88A3D6}"/>
              </a:ext>
            </a:extLst>
          </p:cNvPr>
          <p:cNvGraphicFramePr>
            <a:graphicFrameLocks noGrp="1"/>
          </p:cNvGraphicFramePr>
          <p:nvPr>
            <p:extLst>
              <p:ext uri="{D42A27DB-BD31-4B8C-83A1-F6EECF244321}">
                <p14:modId xmlns:p14="http://schemas.microsoft.com/office/powerpoint/2010/main" val="1934533704"/>
              </p:ext>
            </p:extLst>
          </p:nvPr>
        </p:nvGraphicFramePr>
        <p:xfrm>
          <a:off x="533400" y="1565597"/>
          <a:ext cx="11125197" cy="3733800"/>
        </p:xfrm>
        <a:graphic>
          <a:graphicData uri="http://schemas.openxmlformats.org/drawingml/2006/table">
            <a:tbl>
              <a:tblPr firstRow="1">
                <a:tableStyleId>{B301B821-A1FF-4177-AEE7-76D212191A09}</a:tableStyleId>
              </a:tblPr>
              <a:tblGrid>
                <a:gridCol w="5150686">
                  <a:extLst>
                    <a:ext uri="{9D8B030D-6E8A-4147-A177-3AD203B41FA5}">
                      <a16:colId xmlns:a16="http://schemas.microsoft.com/office/drawing/2014/main" val="2905741260"/>
                    </a:ext>
                  </a:extLst>
                </a:gridCol>
                <a:gridCol w="149155">
                  <a:extLst>
                    <a:ext uri="{9D8B030D-6E8A-4147-A177-3AD203B41FA5}">
                      <a16:colId xmlns:a16="http://schemas.microsoft.com/office/drawing/2014/main" val="2707680143"/>
                    </a:ext>
                  </a:extLst>
                </a:gridCol>
                <a:gridCol w="1102947">
                  <a:extLst>
                    <a:ext uri="{9D8B030D-6E8A-4147-A177-3AD203B41FA5}">
                      <a16:colId xmlns:a16="http://schemas.microsoft.com/office/drawing/2014/main" val="1999699964"/>
                    </a:ext>
                  </a:extLst>
                </a:gridCol>
                <a:gridCol w="971638">
                  <a:extLst>
                    <a:ext uri="{9D8B030D-6E8A-4147-A177-3AD203B41FA5}">
                      <a16:colId xmlns:a16="http://schemas.microsoft.com/office/drawing/2014/main" val="3062889029"/>
                    </a:ext>
                  </a:extLst>
                </a:gridCol>
                <a:gridCol w="2409456">
                  <a:extLst>
                    <a:ext uri="{9D8B030D-6E8A-4147-A177-3AD203B41FA5}">
                      <a16:colId xmlns:a16="http://schemas.microsoft.com/office/drawing/2014/main" val="1625017728"/>
                    </a:ext>
                  </a:extLst>
                </a:gridCol>
                <a:gridCol w="1341315">
                  <a:extLst>
                    <a:ext uri="{9D8B030D-6E8A-4147-A177-3AD203B41FA5}">
                      <a16:colId xmlns:a16="http://schemas.microsoft.com/office/drawing/2014/main" val="3186795947"/>
                    </a:ext>
                  </a:extLst>
                </a:gridCol>
              </a:tblGrid>
              <a:tr h="227081">
                <a:tc>
                  <a:txBody>
                    <a:bodyPr/>
                    <a:lstStyle/>
                    <a:p>
                      <a:r>
                        <a:rPr lang="en-US" sz="1600"/>
                        <a:t>Project</a:t>
                      </a:r>
                    </a:p>
                  </a:txBody>
                  <a:tcPr>
                    <a:solidFill>
                      <a:srgbClr val="151B3F"/>
                    </a:solidFill>
                  </a:tcPr>
                </a:tc>
                <a:tc gridSpan="2">
                  <a:txBody>
                    <a:bodyPr/>
                    <a:lstStyle/>
                    <a:p>
                      <a:r>
                        <a:rPr lang="en-US" sz="1600" dirty="0"/>
                        <a:t>Location</a:t>
                      </a:r>
                    </a:p>
                  </a:txBody>
                  <a:tcPr>
                    <a:solidFill>
                      <a:srgbClr val="151B3F"/>
                    </a:solidFill>
                  </a:tcPr>
                </a:tc>
                <a:tc hMerge="1">
                  <a:txBody>
                    <a:bodyPr/>
                    <a:lstStyle/>
                    <a:p>
                      <a:endParaRPr lang="en-US" sz="1600" dirty="0"/>
                    </a:p>
                  </a:txBody>
                  <a:tcPr>
                    <a:solidFill>
                      <a:srgbClr val="151B3F"/>
                    </a:solidFill>
                  </a:tcPr>
                </a:tc>
                <a:tc>
                  <a:txBody>
                    <a:bodyPr/>
                    <a:lstStyle/>
                    <a:p>
                      <a:r>
                        <a:rPr lang="en-US" sz="1600" dirty="0"/>
                        <a:t>Status</a:t>
                      </a:r>
                    </a:p>
                  </a:txBody>
                  <a:tcPr>
                    <a:solidFill>
                      <a:srgbClr val="151B3F"/>
                    </a:solidFill>
                  </a:tcPr>
                </a:tc>
                <a:tc>
                  <a:txBody>
                    <a:bodyPr/>
                    <a:lstStyle/>
                    <a:p>
                      <a:r>
                        <a:rPr lang="en-US" sz="1600"/>
                        <a:t>Cost</a:t>
                      </a:r>
                    </a:p>
                  </a:txBody>
                  <a:tcPr>
                    <a:solidFill>
                      <a:srgbClr val="151B3F"/>
                    </a:solidFill>
                  </a:tcPr>
                </a:tc>
                <a:tc>
                  <a:txBody>
                    <a:bodyPr/>
                    <a:lstStyle/>
                    <a:p>
                      <a:r>
                        <a:rPr lang="en-US" sz="1600"/>
                        <a:t>CD-4</a:t>
                      </a:r>
                    </a:p>
                  </a:txBody>
                  <a:tcPr>
                    <a:solidFill>
                      <a:srgbClr val="151B3F"/>
                    </a:solidFill>
                  </a:tcPr>
                </a:tc>
                <a:extLst>
                  <a:ext uri="{0D108BD9-81ED-4DB2-BD59-A6C34878D82A}">
                    <a16:rowId xmlns:a16="http://schemas.microsoft.com/office/drawing/2014/main" val="328565196"/>
                  </a:ext>
                </a:extLst>
              </a:tr>
              <a:tr h="227081">
                <a:tc gridSpan="6">
                  <a:txBody>
                    <a:bodyPr/>
                    <a:lstStyle/>
                    <a:p>
                      <a:r>
                        <a:rPr lang="en-US" sz="1500" b="1"/>
                        <a:t>Construction Projects</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9181591"/>
                  </a:ext>
                </a:extLst>
              </a:tr>
              <a:tr h="233492">
                <a:tc gridSpan="2">
                  <a:txBody>
                    <a:bodyPr/>
                    <a:lstStyle/>
                    <a:p>
                      <a:r>
                        <a:rPr lang="en-US" sz="1500"/>
                        <a:t>Electron-Ion Collider (EIC)</a:t>
                      </a:r>
                    </a:p>
                  </a:txBody>
                  <a:tcPr/>
                </a:tc>
                <a:tc hMerge="1">
                  <a:txBody>
                    <a:bodyPr/>
                    <a:lstStyle/>
                    <a:p>
                      <a:r>
                        <a:rPr lang="en-US" sz="1600" dirty="0"/>
                        <a:t>BNL</a:t>
                      </a:r>
                    </a:p>
                  </a:txBody>
                  <a:tcPr/>
                </a:tc>
                <a:tc>
                  <a:txBody>
                    <a:bodyPr/>
                    <a:lstStyle/>
                    <a:p>
                      <a:r>
                        <a:rPr lang="en-US" sz="1600" dirty="0"/>
                        <a:t>BNL</a:t>
                      </a:r>
                    </a:p>
                  </a:txBody>
                  <a:tcPr/>
                </a:tc>
                <a:tc>
                  <a:txBody>
                    <a:bodyPr/>
                    <a:lstStyle/>
                    <a:p>
                      <a:r>
                        <a:rPr lang="en-US" sz="1600" dirty="0"/>
                        <a:t>CD-3B</a:t>
                      </a:r>
                    </a:p>
                  </a:txBody>
                  <a:tcPr/>
                </a:tc>
                <a:tc>
                  <a:txBody>
                    <a:bodyPr/>
                    <a:lstStyle/>
                    <a:p>
                      <a:r>
                        <a:rPr lang="en-US" altLang="en-US" sz="1600" kern="0"/>
                        <a:t>$1.7B  to $2.8B (Est) </a:t>
                      </a:r>
                      <a:endParaRPr lang="en-US" sz="1600"/>
                    </a:p>
                  </a:txBody>
                  <a:tcPr/>
                </a:tc>
                <a:tc>
                  <a:txBody>
                    <a:bodyPr/>
                    <a:lstStyle/>
                    <a:p>
                      <a:r>
                        <a:rPr lang="en-US" sz="1400" dirty="0"/>
                        <a:t>Q1 FY36 (Est)</a:t>
                      </a:r>
                    </a:p>
                  </a:txBody>
                  <a:tcPr/>
                </a:tc>
                <a:extLst>
                  <a:ext uri="{0D108BD9-81ED-4DB2-BD59-A6C34878D82A}">
                    <a16:rowId xmlns:a16="http://schemas.microsoft.com/office/drawing/2014/main" val="3814202842"/>
                  </a:ext>
                </a:extLst>
              </a:tr>
              <a:tr h="227081">
                <a:tc gridSpan="6">
                  <a:txBody>
                    <a:bodyPr/>
                    <a:lstStyle/>
                    <a:p>
                      <a:r>
                        <a:rPr lang="en-US" sz="1500" b="1" dirty="0"/>
                        <a:t>Major Items of Equipment</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5829091"/>
                  </a:ext>
                </a:extLst>
              </a:tr>
              <a:tr h="241372">
                <a:tc gridSpan="2">
                  <a:txBody>
                    <a:bodyPr/>
                    <a:lstStyle/>
                    <a:p>
                      <a:r>
                        <a:rPr lang="en-US" sz="1500" b="0">
                          <a:solidFill>
                            <a:schemeClr val="accent6">
                              <a:lumMod val="75000"/>
                            </a:schemeClr>
                          </a:solidFill>
                        </a:rPr>
                        <a:t>Gamma Ray Energy Tracking Array (GRETA) </a:t>
                      </a:r>
                      <a:r>
                        <a:rPr lang="en-US" sz="1500" b="0" baseline="30000">
                          <a:solidFill>
                            <a:schemeClr val="accent6">
                              <a:lumMod val="75000"/>
                            </a:schemeClr>
                          </a:solidFill>
                        </a:rPr>
                        <a:t>Fully Funded, Delegated</a:t>
                      </a:r>
                    </a:p>
                  </a:txBody>
                  <a:tcPr/>
                </a:tc>
                <a:tc hMerge="1">
                  <a:txBody>
                    <a:bodyPr/>
                    <a:lstStyle/>
                    <a:p>
                      <a:r>
                        <a:rPr lang="en-US" sz="1600" b="0">
                          <a:solidFill>
                            <a:schemeClr val="accent6">
                              <a:lumMod val="75000"/>
                            </a:schemeClr>
                          </a:solidFill>
                        </a:rPr>
                        <a:t>LBNL</a:t>
                      </a:r>
                    </a:p>
                  </a:txBody>
                  <a:tcPr/>
                </a:tc>
                <a:tc>
                  <a:txBody>
                    <a:bodyPr/>
                    <a:lstStyle/>
                    <a:p>
                      <a:r>
                        <a:rPr lang="en-US" sz="1600" b="0">
                          <a:solidFill>
                            <a:schemeClr val="accent6">
                              <a:lumMod val="75000"/>
                            </a:schemeClr>
                          </a:solidFill>
                        </a:rPr>
                        <a:t>LBNL</a:t>
                      </a:r>
                    </a:p>
                  </a:txBody>
                  <a:tcPr/>
                </a:tc>
                <a:tc>
                  <a:txBody>
                    <a:bodyPr/>
                    <a:lstStyle/>
                    <a:p>
                      <a:r>
                        <a:rPr lang="en-US" sz="1600" b="0" dirty="0">
                          <a:solidFill>
                            <a:schemeClr val="accent6">
                              <a:lumMod val="75000"/>
                            </a:schemeClr>
                          </a:solidFill>
                        </a:rPr>
                        <a:t>CD-4A</a:t>
                      </a:r>
                    </a:p>
                  </a:txBody>
                  <a:tcPr/>
                </a:tc>
                <a:tc>
                  <a:txBody>
                    <a:bodyPr/>
                    <a:lstStyle/>
                    <a:p>
                      <a:r>
                        <a:rPr lang="en-US" sz="1600" b="0">
                          <a:solidFill>
                            <a:schemeClr val="accent6">
                              <a:lumMod val="75000"/>
                            </a:schemeClr>
                          </a:solidFill>
                        </a:rPr>
                        <a:t>$58.3M (TPC)</a:t>
                      </a:r>
                    </a:p>
                  </a:txBody>
                  <a:tcPr/>
                </a:tc>
                <a:tc>
                  <a:txBody>
                    <a:bodyPr/>
                    <a:lstStyle/>
                    <a:p>
                      <a:r>
                        <a:rPr lang="en-US" sz="1600" b="0">
                          <a:solidFill>
                            <a:schemeClr val="accent6">
                              <a:lumMod val="75000"/>
                            </a:schemeClr>
                          </a:solidFill>
                        </a:rPr>
                        <a:t>Q2 FY28 </a:t>
                      </a:r>
                    </a:p>
                  </a:txBody>
                  <a:tcPr/>
                </a:tc>
                <a:extLst>
                  <a:ext uri="{0D108BD9-81ED-4DB2-BD59-A6C34878D82A}">
                    <a16:rowId xmlns:a16="http://schemas.microsoft.com/office/drawing/2014/main" val="394663028"/>
                  </a:ext>
                </a:extLst>
              </a:tr>
              <a:tr h="392230">
                <a:tc gridSpan="2">
                  <a:txBody>
                    <a:bodyPr/>
                    <a:lstStyle/>
                    <a:p>
                      <a:r>
                        <a:rPr lang="en-US" sz="1500" b="0" dirty="0">
                          <a:solidFill>
                            <a:schemeClr val="accent6">
                              <a:lumMod val="75000"/>
                            </a:schemeClr>
                          </a:solidFill>
                        </a:rPr>
                        <a:t>Measurement of a Lepton-Lepton Electroweak Reaction (MOLLER) </a:t>
                      </a:r>
                      <a:r>
                        <a:rPr lang="en-US" sz="1500" b="0" baseline="30000" dirty="0">
                          <a:solidFill>
                            <a:schemeClr val="accent6">
                              <a:lumMod val="75000"/>
                            </a:schemeClr>
                          </a:solidFill>
                        </a:rPr>
                        <a:t>Fully Funded</a:t>
                      </a:r>
                      <a:endParaRPr lang="en-US" sz="1500" b="0" dirty="0">
                        <a:solidFill>
                          <a:schemeClr val="accent6">
                            <a:lumMod val="75000"/>
                          </a:schemeClr>
                        </a:solidFill>
                      </a:endParaRPr>
                    </a:p>
                  </a:txBody>
                  <a:tcPr/>
                </a:tc>
                <a:tc hMerge="1">
                  <a:txBody>
                    <a:bodyPr/>
                    <a:lstStyle/>
                    <a:p>
                      <a:r>
                        <a:rPr lang="en-US" sz="1600" b="0">
                          <a:solidFill>
                            <a:schemeClr val="accent6">
                              <a:lumMod val="75000"/>
                            </a:schemeClr>
                          </a:solidFill>
                        </a:rPr>
                        <a:t>TJNAF</a:t>
                      </a:r>
                    </a:p>
                  </a:txBody>
                  <a:tcPr/>
                </a:tc>
                <a:tc>
                  <a:txBody>
                    <a:bodyPr/>
                    <a:lstStyle/>
                    <a:p>
                      <a:r>
                        <a:rPr lang="en-US" sz="1600" b="0">
                          <a:solidFill>
                            <a:schemeClr val="accent6">
                              <a:lumMod val="75000"/>
                            </a:schemeClr>
                          </a:solidFill>
                        </a:rPr>
                        <a:t>TJNAF</a:t>
                      </a:r>
                    </a:p>
                  </a:txBody>
                  <a:tcPr/>
                </a:tc>
                <a:tc>
                  <a:txBody>
                    <a:bodyPr/>
                    <a:lstStyle/>
                    <a:p>
                      <a:r>
                        <a:rPr lang="en-US" sz="1600" b="0" dirty="0">
                          <a:solidFill>
                            <a:schemeClr val="accent6">
                              <a:lumMod val="75000"/>
                            </a:schemeClr>
                          </a:solidFill>
                        </a:rPr>
                        <a:t>CD-2/3</a:t>
                      </a:r>
                    </a:p>
                  </a:txBody>
                  <a:tcPr/>
                </a:tc>
                <a:tc>
                  <a:txBody>
                    <a:bodyPr/>
                    <a:lstStyle/>
                    <a:p>
                      <a:r>
                        <a:rPr lang="en-US" sz="1600" b="0">
                          <a:solidFill>
                            <a:schemeClr val="accent6">
                              <a:lumMod val="75000"/>
                            </a:schemeClr>
                          </a:solidFill>
                        </a:rPr>
                        <a:t>$48.66M (TPC)</a:t>
                      </a:r>
                    </a:p>
                  </a:txBody>
                  <a:tcPr/>
                </a:tc>
                <a:tc>
                  <a:txBody>
                    <a:bodyPr/>
                    <a:lstStyle/>
                    <a:p>
                      <a:r>
                        <a:rPr lang="en-US" sz="1600" b="0">
                          <a:solidFill>
                            <a:schemeClr val="accent6">
                              <a:lumMod val="75000"/>
                            </a:schemeClr>
                          </a:solidFill>
                        </a:rPr>
                        <a:t>Q4 FY28 </a:t>
                      </a:r>
                    </a:p>
                  </a:txBody>
                  <a:tcPr/>
                </a:tc>
                <a:extLst>
                  <a:ext uri="{0D108BD9-81ED-4DB2-BD59-A6C34878D82A}">
                    <a16:rowId xmlns:a16="http://schemas.microsoft.com/office/drawing/2014/main" val="3310245066"/>
                  </a:ext>
                </a:extLst>
              </a:tr>
              <a:tr h="722529">
                <a:tc gridSpan="2">
                  <a:txBody>
                    <a:bodyPr/>
                    <a:lstStyle/>
                    <a:p>
                      <a:r>
                        <a:rPr lang="en-US" sz="1500">
                          <a:solidFill>
                            <a:schemeClr val="tx1"/>
                          </a:solidFill>
                        </a:rPr>
                        <a:t>High Rigidity Spectrometer (HRS)</a:t>
                      </a:r>
                    </a:p>
                    <a:p>
                      <a:r>
                        <a:rPr lang="en-US" sz="1500" i="0">
                          <a:solidFill>
                            <a:schemeClr val="tx1"/>
                          </a:solidFill>
                        </a:rPr>
                        <a:t>     High Transmission Beam Line (HTBL)</a:t>
                      </a:r>
                    </a:p>
                    <a:p>
                      <a:r>
                        <a:rPr lang="en-US" sz="1500" i="0">
                          <a:solidFill>
                            <a:schemeClr val="tx1"/>
                          </a:solidFill>
                        </a:rPr>
                        <a:t>     SPectrometer Section (SPS)</a:t>
                      </a:r>
                    </a:p>
                  </a:txBody>
                  <a:tcPr/>
                </a:tc>
                <a:tc hMerge="1">
                  <a:txBody>
                    <a:bodyPr/>
                    <a:lstStyle/>
                    <a:p>
                      <a:r>
                        <a:rPr lang="en-US" sz="1600">
                          <a:solidFill>
                            <a:schemeClr val="tx1"/>
                          </a:solidFill>
                        </a:rPr>
                        <a:t>MSU</a:t>
                      </a:r>
                      <a:endParaRPr lang="en-US" sz="1600" i="0">
                        <a:solidFill>
                          <a:schemeClr val="tx1"/>
                        </a:solidFill>
                      </a:endParaRPr>
                    </a:p>
                  </a:txBody>
                  <a:tcPr/>
                </a:tc>
                <a:tc>
                  <a:txBody>
                    <a:bodyPr/>
                    <a:lstStyle/>
                    <a:p>
                      <a:r>
                        <a:rPr lang="en-US" sz="1600">
                          <a:solidFill>
                            <a:schemeClr val="tx1"/>
                          </a:solidFill>
                        </a:rPr>
                        <a:t>MSU</a:t>
                      </a:r>
                      <a:endParaRPr lang="en-US" sz="1600" i="0">
                        <a:solidFill>
                          <a:schemeClr val="tx1"/>
                        </a:solidFill>
                      </a:endParaRPr>
                    </a:p>
                  </a:txBody>
                  <a:tcPr/>
                </a:tc>
                <a:tc>
                  <a:txBody>
                    <a:bodyPr/>
                    <a:lstStyle/>
                    <a:p>
                      <a:br>
                        <a:rPr lang="en-US" sz="1600" i="0" dirty="0">
                          <a:solidFill>
                            <a:schemeClr val="tx1"/>
                          </a:solidFill>
                        </a:rPr>
                      </a:br>
                      <a:r>
                        <a:rPr lang="en-US" sz="1600" i="0" dirty="0">
                          <a:solidFill>
                            <a:schemeClr val="tx1"/>
                          </a:solidFill>
                        </a:rPr>
                        <a:t>CD-2/3</a:t>
                      </a:r>
                    </a:p>
                    <a:p>
                      <a:r>
                        <a:rPr lang="en-US" sz="1600" i="0" dirty="0">
                          <a:solidFill>
                            <a:schemeClr val="tx1"/>
                          </a:solidFill>
                        </a:rPr>
                        <a:t>CD-3A</a:t>
                      </a:r>
                    </a:p>
                  </a:txBody>
                  <a:tcPr/>
                </a:tc>
                <a:tc>
                  <a:txBody>
                    <a:bodyPr/>
                    <a:lstStyle/>
                    <a:p>
                      <a:endParaRPr lang="en-US" sz="1600" i="0" dirty="0">
                        <a:solidFill>
                          <a:schemeClr val="tx1"/>
                        </a:solidFill>
                      </a:endParaRPr>
                    </a:p>
                    <a:p>
                      <a:r>
                        <a:rPr lang="en-US" sz="1600" i="0" dirty="0">
                          <a:solidFill>
                            <a:schemeClr val="tx1"/>
                          </a:solidFill>
                        </a:rPr>
                        <a:t>$49.7M (TPC)</a:t>
                      </a:r>
                    </a:p>
                    <a:p>
                      <a:r>
                        <a:rPr lang="en-US" sz="1600" i="0" dirty="0">
                          <a:solidFill>
                            <a:schemeClr val="tx1"/>
                          </a:solidFill>
                        </a:rPr>
                        <a:t>$65.5M - $87.3M (Est)</a:t>
                      </a:r>
                    </a:p>
                  </a:txBody>
                  <a:tcPr/>
                </a:tc>
                <a:tc>
                  <a:txBody>
                    <a:bodyPr/>
                    <a:lstStyle/>
                    <a:p>
                      <a:endParaRPr lang="en-US" sz="1600" i="0" dirty="0">
                        <a:solidFill>
                          <a:schemeClr val="tx1"/>
                        </a:solidFill>
                      </a:endParaRPr>
                    </a:p>
                    <a:p>
                      <a:r>
                        <a:rPr lang="en-US" sz="1600" i="0" dirty="0">
                          <a:solidFill>
                            <a:schemeClr val="tx1"/>
                          </a:solidFill>
                        </a:rPr>
                        <a:t>Q3 FY30</a:t>
                      </a:r>
                    </a:p>
                    <a:p>
                      <a:r>
                        <a:rPr lang="en-US" sz="1400" i="0" dirty="0">
                          <a:solidFill>
                            <a:schemeClr val="tx1"/>
                          </a:solidFill>
                        </a:rPr>
                        <a:t>Q2 FY32 (Est)</a:t>
                      </a:r>
                    </a:p>
                  </a:txBody>
                  <a:tcPr/>
                </a:tc>
                <a:extLst>
                  <a:ext uri="{0D108BD9-81ED-4DB2-BD59-A6C34878D82A}">
                    <a16:rowId xmlns:a16="http://schemas.microsoft.com/office/drawing/2014/main" val="888310365"/>
                  </a:ext>
                </a:extLst>
              </a:tr>
              <a:tr h="557380">
                <a:tc gridSpan="2">
                  <a:txBody>
                    <a:bodyPr/>
                    <a:lstStyle/>
                    <a:p>
                      <a:r>
                        <a:rPr lang="en-US" sz="1500" dirty="0"/>
                        <a:t>Ton Scale </a:t>
                      </a:r>
                      <a:r>
                        <a:rPr lang="en-US" sz="1500" dirty="0" err="1"/>
                        <a:t>Neutrinoless</a:t>
                      </a:r>
                      <a:r>
                        <a:rPr lang="en-US" sz="1500" dirty="0"/>
                        <a:t> Double Beta Decay (TS-NLDBD) </a:t>
                      </a:r>
                      <a:br>
                        <a:rPr lang="en-US" sz="1500" dirty="0"/>
                      </a:br>
                      <a:r>
                        <a:rPr lang="en-US" sz="1500" dirty="0"/>
                        <a:t>     Near-term LEGEND-1000 </a:t>
                      </a:r>
                    </a:p>
                  </a:txBody>
                  <a:tcPr/>
                </a:tc>
                <a:tc hMerge="1">
                  <a:txBody>
                    <a:bodyPr/>
                    <a:lstStyle/>
                    <a:p>
                      <a:endParaRPr lang="en-US" sz="1600"/>
                    </a:p>
                    <a:p>
                      <a:r>
                        <a:rPr lang="en-US" sz="1600"/>
                        <a:t>ORNL</a:t>
                      </a:r>
                    </a:p>
                  </a:txBody>
                  <a:tcPr/>
                </a:tc>
                <a:tc>
                  <a:txBody>
                    <a:bodyPr/>
                    <a:lstStyle/>
                    <a:p>
                      <a:endParaRPr lang="en-US" sz="1600" dirty="0"/>
                    </a:p>
                    <a:p>
                      <a:r>
                        <a:rPr lang="en-US" sz="1600" dirty="0"/>
                        <a:t>ORNL</a:t>
                      </a:r>
                    </a:p>
                  </a:txBody>
                  <a:tcPr/>
                </a:tc>
                <a:tc>
                  <a:txBody>
                    <a:bodyPr/>
                    <a:lstStyle/>
                    <a:p>
                      <a:endParaRPr lang="en-US" sz="1600" dirty="0"/>
                    </a:p>
                    <a:p>
                      <a:r>
                        <a:rPr lang="en-US" sz="1600" dirty="0"/>
                        <a:t>CD-0</a:t>
                      </a:r>
                    </a:p>
                  </a:txBody>
                  <a:tcPr/>
                </a:tc>
                <a:tc>
                  <a:txBody>
                    <a:bodyPr/>
                    <a:lstStyle/>
                    <a:p>
                      <a:endParaRPr lang="en-US" sz="1600" dirty="0"/>
                    </a:p>
                    <a:p>
                      <a:r>
                        <a:rPr lang="en-US" sz="1600" dirty="0"/>
                        <a:t>$409M to $665M (Est)</a:t>
                      </a:r>
                    </a:p>
                  </a:txBody>
                  <a:tcPr/>
                </a:tc>
                <a:tc>
                  <a:txBody>
                    <a:bodyPr/>
                    <a:lstStyle/>
                    <a:p>
                      <a:endParaRPr lang="en-US" sz="1600" dirty="0"/>
                    </a:p>
                    <a:p>
                      <a:r>
                        <a:rPr lang="en-US" sz="1600" dirty="0"/>
                        <a:t>TBD</a:t>
                      </a:r>
                    </a:p>
                  </a:txBody>
                  <a:tcPr/>
                </a:tc>
                <a:extLst>
                  <a:ext uri="{0D108BD9-81ED-4DB2-BD59-A6C34878D82A}">
                    <a16:rowId xmlns:a16="http://schemas.microsoft.com/office/drawing/2014/main" val="3546665172"/>
                  </a:ext>
                </a:extLst>
              </a:tr>
            </a:tbl>
          </a:graphicData>
        </a:graphic>
      </p:graphicFrame>
    </p:spTree>
    <p:extLst>
      <p:ext uri="{BB962C8B-B14F-4D97-AF65-F5344CB8AC3E}">
        <p14:creationId xmlns:p14="http://schemas.microsoft.com/office/powerpoint/2010/main" val="1065194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29CE2-C7DF-9E03-3EBE-6C5EAA4D08C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9127B7-677A-796F-4657-C183FCA5692E}"/>
              </a:ext>
            </a:extLst>
          </p:cNvPr>
          <p:cNvSpPr>
            <a:spLocks noGrp="1"/>
          </p:cNvSpPr>
          <p:nvPr>
            <p:ph type="title"/>
          </p:nvPr>
        </p:nvSpPr>
        <p:spPr>
          <a:xfrm>
            <a:off x="533399" y="407989"/>
            <a:ext cx="11125199" cy="735013"/>
          </a:xfrm>
        </p:spPr>
        <p:txBody>
          <a:bodyPr>
            <a:normAutofit/>
          </a:bodyPr>
          <a:lstStyle/>
          <a:p>
            <a:r>
              <a:rPr lang="en-US" dirty="0"/>
              <a:t>The Nucleus as an Observatory: EDMs</a:t>
            </a:r>
          </a:p>
        </p:txBody>
      </p:sp>
      <p:sp>
        <p:nvSpPr>
          <p:cNvPr id="2" name="Slide Number Placeholder 1">
            <a:extLst>
              <a:ext uri="{FF2B5EF4-FFF2-40B4-BE49-F238E27FC236}">
                <a16:creationId xmlns:a16="http://schemas.microsoft.com/office/drawing/2014/main" id="{2677BE91-6E3E-8071-0B96-E08AC42EF62A}"/>
              </a:ext>
            </a:extLst>
          </p:cNvPr>
          <p:cNvSpPr>
            <a:spLocks noGrp="1"/>
          </p:cNvSpPr>
          <p:nvPr>
            <p:ph type="sldNum" sz="quarter" idx="12"/>
          </p:nvPr>
        </p:nvSpPr>
        <p:spPr>
          <a:xfrm>
            <a:off x="9342120" y="6424930"/>
            <a:ext cx="2743200" cy="365125"/>
          </a:xfrm>
        </p:spPr>
        <p:txBody>
          <a:bodyPr/>
          <a:lstStyle/>
          <a:p>
            <a:fld id="{2F3902C9-C47C-4EF4-BA50-DAB7C4D8D7B4}" type="slidenum">
              <a:rPr lang="en-US" smtClean="0">
                <a:solidFill>
                  <a:schemeClr val="bg1"/>
                </a:solidFill>
              </a:rPr>
              <a:t>9</a:t>
            </a:fld>
            <a:endParaRPr lang="en-US" dirty="0">
              <a:solidFill>
                <a:schemeClr val="bg1"/>
              </a:solidFill>
            </a:endParaRPr>
          </a:p>
        </p:txBody>
      </p:sp>
      <p:sp>
        <p:nvSpPr>
          <p:cNvPr id="8" name="Rectangle 7">
            <a:extLst>
              <a:ext uri="{FF2B5EF4-FFF2-40B4-BE49-F238E27FC236}">
                <a16:creationId xmlns:a16="http://schemas.microsoft.com/office/drawing/2014/main" id="{BF032F63-6134-47AE-A60D-A8D9CDF3F4B7}"/>
              </a:ext>
            </a:extLst>
          </p:cNvPr>
          <p:cNvSpPr/>
          <p:nvPr/>
        </p:nvSpPr>
        <p:spPr>
          <a:xfrm>
            <a:off x="9668656" y="5976714"/>
            <a:ext cx="1971206"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7974AF3-9F4E-4275-9DF7-4358AABC067F}"/>
              </a:ext>
            </a:extLst>
          </p:cNvPr>
          <p:cNvSpPr txBox="1"/>
          <p:nvPr/>
        </p:nvSpPr>
        <p:spPr>
          <a:xfrm>
            <a:off x="619431" y="1032842"/>
            <a:ext cx="10906248" cy="1261884"/>
          </a:xfrm>
          <a:prstGeom prst="rect">
            <a:avLst/>
          </a:prstGeom>
          <a:noFill/>
        </p:spPr>
        <p:txBody>
          <a:bodyPr wrap="square">
            <a:spAutoFit/>
          </a:bodyPr>
          <a:lstStyle/>
          <a:p>
            <a:pPr>
              <a:lnSpc>
                <a:spcPct val="95000"/>
              </a:lnSpc>
              <a:spcBef>
                <a:spcPts val="1200"/>
              </a:spcBef>
            </a:pPr>
            <a:r>
              <a:rPr lang="en-US" altLang="en-US" sz="2000" b="1" kern="0" dirty="0">
                <a:latin typeface="+mj-lt"/>
                <a:cs typeface="Calibri" panose="020F0502020204030204" pitchFamily="34" charset="0"/>
              </a:rPr>
              <a:t>Why is there more matter than antimatter?</a:t>
            </a:r>
            <a:r>
              <a:rPr lang="en-US" altLang="en-US" sz="2000" dirty="0">
                <a:latin typeface="+mj-lt"/>
                <a:cs typeface="Calibri" panose="020F0502020204030204" pitchFamily="34" charset="0"/>
              </a:rPr>
              <a:t> Many sources of CP violation can be probed in table-top nuclear physics experiments. Experiments are made possible by the availability of isotopes and advanced techniques for producing, controlling, and interacting with atoms, molecules, and nuclei.</a:t>
            </a:r>
            <a:endParaRPr lang="en-US" altLang="en-US" sz="2000" kern="0" dirty="0">
              <a:latin typeface="+mj-lt"/>
              <a:cs typeface="Calibri" panose="020F0502020204030204" pitchFamily="34" charset="0"/>
            </a:endParaRPr>
          </a:p>
        </p:txBody>
      </p:sp>
      <p:pic>
        <p:nvPicPr>
          <p:cNvPr id="5" name="Picture 4">
            <a:extLst>
              <a:ext uri="{FF2B5EF4-FFF2-40B4-BE49-F238E27FC236}">
                <a16:creationId xmlns:a16="http://schemas.microsoft.com/office/drawing/2014/main" id="{03A48EA7-B1ED-07B7-8DBF-1D4903809D5D}"/>
              </a:ext>
            </a:extLst>
          </p:cNvPr>
          <p:cNvPicPr>
            <a:picLocks noChangeAspect="1"/>
          </p:cNvPicPr>
          <p:nvPr/>
        </p:nvPicPr>
        <p:blipFill>
          <a:blip r:embed="rId3"/>
          <a:stretch>
            <a:fillRect/>
          </a:stretch>
        </p:blipFill>
        <p:spPr>
          <a:xfrm>
            <a:off x="8657122" y="2298435"/>
            <a:ext cx="2868557" cy="1613563"/>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7" name="Picture 6" descr="https://artsci.tamu.edu/news/2023/10/texas-aandm-physicists-play-key-role-in-milestone-moment-toward-development-of-nuclear-clock.html">
            <a:hlinkClick r:id="rId4"/>
            <a:extLst>
              <a:ext uri="{FF2B5EF4-FFF2-40B4-BE49-F238E27FC236}">
                <a16:creationId xmlns:a16="http://schemas.microsoft.com/office/drawing/2014/main" id="{4A02DF3F-C126-82CF-6224-386B63177410}"/>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8657123" y="4076236"/>
            <a:ext cx="2868557" cy="2138456"/>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6" name="Picture 5">
            <a:extLst>
              <a:ext uri="{FF2B5EF4-FFF2-40B4-BE49-F238E27FC236}">
                <a16:creationId xmlns:a16="http://schemas.microsoft.com/office/drawing/2014/main" id="{05DF6977-C665-D691-98CB-C5C452FBF31B}"/>
              </a:ext>
            </a:extLst>
          </p:cNvPr>
          <p:cNvPicPr>
            <a:picLocks noChangeAspect="1"/>
          </p:cNvPicPr>
          <p:nvPr/>
        </p:nvPicPr>
        <p:blipFill>
          <a:blip r:embed="rId6"/>
          <a:stretch>
            <a:fillRect/>
          </a:stretch>
        </p:blipFill>
        <p:spPr>
          <a:xfrm>
            <a:off x="1177496" y="2391391"/>
            <a:ext cx="6206977" cy="3759882"/>
          </a:xfrm>
          <a:prstGeom prst="rect">
            <a:avLst/>
          </a:prstGeom>
        </p:spPr>
      </p:pic>
      <p:sp>
        <p:nvSpPr>
          <p:cNvPr id="12" name="TextBox 11">
            <a:extLst>
              <a:ext uri="{FF2B5EF4-FFF2-40B4-BE49-F238E27FC236}">
                <a16:creationId xmlns:a16="http://schemas.microsoft.com/office/drawing/2014/main" id="{7E8876EB-D202-ED73-073E-004A496126C0}"/>
              </a:ext>
            </a:extLst>
          </p:cNvPr>
          <p:cNvSpPr txBox="1"/>
          <p:nvPr/>
        </p:nvSpPr>
        <p:spPr>
          <a:xfrm>
            <a:off x="1564402" y="6086025"/>
            <a:ext cx="6096000" cy="261610"/>
          </a:xfrm>
          <a:prstGeom prst="rect">
            <a:avLst/>
          </a:prstGeom>
          <a:noFill/>
        </p:spPr>
        <p:txBody>
          <a:bodyPr wrap="square">
            <a:spAutoFit/>
          </a:bodyPr>
          <a:lstStyle/>
          <a:p>
            <a:r>
              <a:rPr lang="en-US" sz="1100" dirty="0"/>
              <a:t>A. </a:t>
            </a:r>
            <a:r>
              <a:rPr lang="en-US" sz="1100" dirty="0" err="1"/>
              <a:t>Jadbabaie</a:t>
            </a:r>
            <a:r>
              <a:rPr lang="en-US" sz="1100" dirty="0"/>
              <a:t>, S. Ebadi, R.F. Garcia Ruiz, N. R. Hutzler, A. M. </a:t>
            </a:r>
            <a:r>
              <a:rPr lang="en-US" sz="1100" dirty="0" err="1"/>
              <a:t>Jayich</a:t>
            </a:r>
            <a:r>
              <a:rPr lang="en-US" sz="1100" dirty="0"/>
              <a:t>, and J. T. Singh</a:t>
            </a:r>
          </a:p>
        </p:txBody>
      </p:sp>
      <p:sp>
        <p:nvSpPr>
          <p:cNvPr id="3" name="TextBox 2">
            <a:extLst>
              <a:ext uri="{FF2B5EF4-FFF2-40B4-BE49-F238E27FC236}">
                <a16:creationId xmlns:a16="http://schemas.microsoft.com/office/drawing/2014/main" id="{C499B72C-A661-9681-2514-56D96E5339F7}"/>
              </a:ext>
            </a:extLst>
          </p:cNvPr>
          <p:cNvSpPr txBox="1"/>
          <p:nvPr/>
        </p:nvSpPr>
        <p:spPr>
          <a:xfrm>
            <a:off x="8638758" y="3701573"/>
            <a:ext cx="2244525" cy="253916"/>
          </a:xfrm>
          <a:prstGeom prst="rect">
            <a:avLst/>
          </a:prstGeom>
          <a:noFill/>
        </p:spPr>
        <p:txBody>
          <a:bodyPr wrap="none" rtlCol="0">
            <a:spAutoFit/>
          </a:bodyPr>
          <a:lstStyle/>
          <a:p>
            <a:r>
              <a:rPr lang="en-US" sz="1050" dirty="0" err="1">
                <a:solidFill>
                  <a:schemeClr val="bg1"/>
                </a:solidFill>
                <a:effectLst>
                  <a:outerShdw blurRad="38100" dist="38100" dir="2700000" algn="tl">
                    <a:srgbClr val="000000">
                      <a:alpha val="43137"/>
                    </a:srgbClr>
                  </a:outerShdw>
                </a:effectLst>
              </a:rPr>
              <a:t>CeNTREX</a:t>
            </a:r>
            <a:r>
              <a:rPr lang="en-US" sz="1050" dirty="0">
                <a:solidFill>
                  <a:schemeClr val="bg1"/>
                </a:solidFill>
                <a:effectLst>
                  <a:outerShdw blurRad="38100" dist="38100" dir="2700000" algn="tl">
                    <a:srgbClr val="000000">
                      <a:alpha val="43137"/>
                    </a:srgbClr>
                  </a:outerShdw>
                </a:effectLst>
              </a:rPr>
              <a:t> team members at ANL</a:t>
            </a:r>
          </a:p>
        </p:txBody>
      </p:sp>
      <p:sp>
        <p:nvSpPr>
          <p:cNvPr id="10" name="TextBox 9">
            <a:extLst>
              <a:ext uri="{FF2B5EF4-FFF2-40B4-BE49-F238E27FC236}">
                <a16:creationId xmlns:a16="http://schemas.microsoft.com/office/drawing/2014/main" id="{B272AD31-3E2F-FFC0-31CD-AE9928F54826}"/>
              </a:ext>
            </a:extLst>
          </p:cNvPr>
          <p:cNvSpPr txBox="1"/>
          <p:nvPr/>
        </p:nvSpPr>
        <p:spPr>
          <a:xfrm>
            <a:off x="8638758" y="5855967"/>
            <a:ext cx="2432294" cy="415498"/>
          </a:xfrm>
          <a:prstGeom prst="rect">
            <a:avLst/>
          </a:prstGeom>
          <a:noFill/>
        </p:spPr>
        <p:txBody>
          <a:bodyPr wrap="square">
            <a:spAutoFit/>
          </a:bodyPr>
          <a:lstStyle/>
          <a:p>
            <a:r>
              <a:rPr lang="en-US" sz="1050" dirty="0">
                <a:solidFill>
                  <a:schemeClr val="bg1"/>
                </a:solidFill>
                <a:effectLst>
                  <a:outerShdw blurRad="38100" dist="38100" dir="2700000" algn="tl">
                    <a:srgbClr val="000000">
                      <a:alpha val="43137"/>
                    </a:srgbClr>
                  </a:outerShdw>
                </a:effectLst>
              </a:rPr>
              <a:t>Image credit: Tobias </a:t>
            </a:r>
            <a:r>
              <a:rPr lang="en-US" sz="1050" dirty="0" err="1">
                <a:solidFill>
                  <a:schemeClr val="bg1"/>
                </a:solidFill>
                <a:effectLst>
                  <a:outerShdw blurRad="38100" dist="38100" dir="2700000" algn="tl">
                    <a:srgbClr val="000000">
                      <a:alpha val="43137"/>
                    </a:srgbClr>
                  </a:outerShdw>
                </a:effectLst>
              </a:rPr>
              <a:t>Wüstefeld</a:t>
            </a:r>
            <a:r>
              <a:rPr lang="en-US" sz="1050" dirty="0">
                <a:solidFill>
                  <a:schemeClr val="bg1"/>
                </a:solidFill>
                <a:effectLst>
                  <a:outerShdw blurRad="38100" dist="38100" dir="2700000" algn="tl">
                    <a:srgbClr val="000000">
                      <a:alpha val="43137"/>
                    </a:srgbClr>
                  </a:outerShdw>
                </a:effectLst>
              </a:rPr>
              <a:t>/Ralf </a:t>
            </a:r>
            <a:r>
              <a:rPr lang="en-US" sz="1050" dirty="0" err="1">
                <a:solidFill>
                  <a:schemeClr val="bg1"/>
                </a:solidFill>
                <a:effectLst>
                  <a:outerShdw blurRad="38100" dist="38100" dir="2700000" algn="tl">
                    <a:srgbClr val="000000">
                      <a:alpha val="43137"/>
                    </a:srgbClr>
                  </a:outerShdw>
                </a:effectLst>
              </a:rPr>
              <a:t>Röhlsberger</a:t>
            </a:r>
            <a:endParaRPr lang="en-US" sz="105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1054966"/>
      </p:ext>
    </p:extLst>
  </p:cSld>
  <p:clrMapOvr>
    <a:masterClrMapping/>
  </p:clrMapOvr>
  <p:transition spd="slow"/>
</p:sld>
</file>

<file path=ppt/theme/theme1.xml><?xml version="1.0" encoding="utf-8"?>
<a:theme xmlns:a="http://schemas.openxmlformats.org/drawingml/2006/main" name="Office Theme">
  <a:themeElements>
    <a:clrScheme name="Custom 3">
      <a:dk1>
        <a:srgbClr val="000000"/>
      </a:dk1>
      <a:lt1>
        <a:srgbClr val="FFFFFF"/>
      </a:lt1>
      <a:dk2>
        <a:srgbClr val="757070"/>
      </a:dk2>
      <a:lt2>
        <a:srgbClr val="E7E6E6"/>
      </a:lt2>
      <a:accent1>
        <a:srgbClr val="006633"/>
      </a:accent1>
      <a:accent2>
        <a:srgbClr val="61A243"/>
      </a:accent2>
      <a:accent3>
        <a:srgbClr val="FF7F7F"/>
      </a:accent3>
      <a:accent4>
        <a:srgbClr val="F3C727"/>
      </a:accent4>
      <a:accent5>
        <a:srgbClr val="B87999"/>
      </a:accent5>
      <a:accent6>
        <a:srgbClr val="85C0FB"/>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4905</TotalTime>
  <Words>1949</Words>
  <Application>Microsoft Office PowerPoint</Application>
  <PresentationFormat>Widescreen</PresentationFormat>
  <Paragraphs>242</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 Black</vt:lpstr>
      <vt:lpstr>Roboto</vt:lpstr>
      <vt:lpstr>Calibri</vt:lpstr>
      <vt:lpstr>Arial</vt:lpstr>
      <vt:lpstr>Times New Roman</vt:lpstr>
      <vt:lpstr>Georgia</vt:lpstr>
      <vt:lpstr>Harding</vt:lpstr>
      <vt:lpstr>Avenir Next LT Pro</vt:lpstr>
      <vt:lpstr>Office Theme</vt:lpstr>
      <vt:lpstr>PowerPoint Presentation</vt:lpstr>
      <vt:lpstr>Nuclear Physics</vt:lpstr>
      <vt:lpstr>The Nucleus as an Observatory</vt:lpstr>
      <vt:lpstr>DOE-NP: Fundamental Symmetries Subprogram</vt:lpstr>
      <vt:lpstr>A Roadmap to Discovery</vt:lpstr>
      <vt:lpstr>The Nucleus as an Observatory: Double Beta Decay</vt:lpstr>
      <vt:lpstr>0νββ : Top Priority for New Experiment Construction in the Nuclear Science Long Range Plan</vt:lpstr>
      <vt:lpstr>NP Project Status</vt:lpstr>
      <vt:lpstr>The Nucleus as an Observatory: EDMs</vt:lpstr>
      <vt:lpstr>The Nucleus as an Observatory: EDMs</vt:lpstr>
      <vt:lpstr>The Nucleus as an Observatory: β-Decay (mv)</vt:lpstr>
      <vt:lpstr>The Nucleus as an Observatory:  β-Decay (CKM)</vt:lpstr>
      <vt:lpstr>Current Fundamental Symmetries PIs</vt:lpstr>
      <vt:lpstr>PowerPoint Presentation</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Wallus, Yvette</dc:creator>
  <cp:lastModifiedBy>Sorensen, Paul</cp:lastModifiedBy>
  <cp:revision>4</cp:revision>
  <dcterms:created xsi:type="dcterms:W3CDTF">2019-12-17T19:49:37Z</dcterms:created>
  <dcterms:modified xsi:type="dcterms:W3CDTF">2026-08-24T22:05:55Z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0x010100448249241D53EA43A463B909A8E3FC2D</vt:lpwstr>
  </property>
</Properties>
</file>