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9" r:id="rId3"/>
    <p:sldId id="2800" r:id="rId4"/>
    <p:sldId id="259" r:id="rId5"/>
    <p:sldId id="904" r:id="rId6"/>
    <p:sldId id="260" r:id="rId7"/>
    <p:sldId id="2801" r:id="rId8"/>
    <p:sldId id="262" r:id="rId9"/>
    <p:sldId id="263" r:id="rId10"/>
    <p:sldId id="265"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A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4660"/>
  </p:normalViewPr>
  <p:slideViewPr>
    <p:cSldViewPr snapToGrid="0" showGuides="1">
      <p:cViewPr varScale="1">
        <p:scale>
          <a:sx n="67" d="100"/>
          <a:sy n="67" d="100"/>
        </p:scale>
        <p:origin x="285" y="6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B2255-BE9F-012E-EE5F-D7E6E761F8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AB9D14-6C8B-0AA5-51C4-E4D3542799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62CD00-FEEA-2C21-1E07-A843A413386B}"/>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5" name="Footer Placeholder 4">
            <a:extLst>
              <a:ext uri="{FF2B5EF4-FFF2-40B4-BE49-F238E27FC236}">
                <a16:creationId xmlns:a16="http://schemas.microsoft.com/office/drawing/2014/main" id="{698A39BA-298D-9F2B-B087-543B891FC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E59A70-49B7-866F-ADE5-A3CE9DC1734E}"/>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1191644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C9E1C-16A0-C25C-13B8-725F58B9A1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583D98-76C9-638C-6001-A3AEDFEF23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F823A1-A5EE-2C33-8AAE-997BA3978F4A}"/>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5" name="Footer Placeholder 4">
            <a:extLst>
              <a:ext uri="{FF2B5EF4-FFF2-40B4-BE49-F238E27FC236}">
                <a16:creationId xmlns:a16="http://schemas.microsoft.com/office/drawing/2014/main" id="{BF9A4247-4BE1-777C-A191-B9FCCDE174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FBE35F-0B7C-DF71-5210-DF1DBCDD3350}"/>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2042810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F2F08E-F617-C12D-92DD-5C21E52781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9645E-4533-E5B4-E532-8EC0788A73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27987-A597-4885-9772-59262A6007BF}"/>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5" name="Footer Placeholder 4">
            <a:extLst>
              <a:ext uri="{FF2B5EF4-FFF2-40B4-BE49-F238E27FC236}">
                <a16:creationId xmlns:a16="http://schemas.microsoft.com/office/drawing/2014/main" id="{A791A7AC-B2A2-0A95-9970-263F554836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E52C07-23C3-6B86-7D6D-C243EC243A40}"/>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3477422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pic>
        <p:nvPicPr>
          <p:cNvPr id="5" name="Picture 7" descr="FRIB_ppt_top.jpg"/>
          <p:cNvPicPr>
            <a:picLocks noChangeAspect="1"/>
          </p:cNvPicPr>
          <p:nvPr/>
        </p:nvPicPr>
        <p:blipFill>
          <a:blip r:embed="rId2" cstate="print"/>
          <a:srcRect/>
          <a:stretch>
            <a:fillRect/>
          </a:stretch>
        </p:blipFill>
        <p:spPr bwMode="auto">
          <a:xfrm>
            <a:off x="0" y="2"/>
            <a:ext cx="12192000" cy="1003102"/>
          </a:xfrm>
          <a:prstGeom prst="rect">
            <a:avLst/>
          </a:prstGeom>
          <a:noFill/>
          <a:ln w="9525">
            <a:noFill/>
            <a:miter lim="800000"/>
            <a:headEnd/>
            <a:tailEnd/>
          </a:ln>
        </p:spPr>
      </p:pic>
      <p:sp>
        <p:nvSpPr>
          <p:cNvPr id="6" name="Text Box 5"/>
          <p:cNvSpPr txBox="1">
            <a:spLocks noChangeArrowheads="1"/>
          </p:cNvSpPr>
          <p:nvPr/>
        </p:nvSpPr>
        <p:spPr bwMode="auto">
          <a:xfrm>
            <a:off x="893039" y="1320109"/>
            <a:ext cx="10486572" cy="341565"/>
          </a:xfrm>
          <a:prstGeom prst="rect">
            <a:avLst/>
          </a:prstGeom>
          <a:noFill/>
          <a:ln w="12700">
            <a:noFill/>
            <a:miter lim="800000"/>
            <a:headEnd/>
            <a:tailEnd/>
          </a:ln>
          <a:effectLst>
            <a:outerShdw blurRad="63500" dist="107763" dir="2700000" algn="ctr" rotWithShape="0">
              <a:schemeClr val="folHlink">
                <a:alpha val="74998"/>
              </a:schemeClr>
            </a:outerShdw>
          </a:effectLst>
        </p:spPr>
        <p:txBody>
          <a:bodyPr lIns="91374" tIns="45687" rIns="91374" bIns="45687">
            <a:spAutoFit/>
          </a:bodyPr>
          <a:lstStyle/>
          <a:p>
            <a:pPr defTabSz="457040" eaLnBrk="0" hangingPunct="0">
              <a:lnSpc>
                <a:spcPct val="90000"/>
              </a:lnSpc>
              <a:defRPr/>
            </a:pPr>
            <a:endParaRPr lang="en-US" dirty="0">
              <a:latin typeface="Helvetica" pitchFamily="-107" charset="0"/>
              <a:ea typeface="ヒラギノ角ゴ Pro W3" pitchFamily="-107" charset="-128"/>
              <a:cs typeface="Arial" charset="0"/>
            </a:endParaRPr>
          </a:p>
        </p:txBody>
      </p:sp>
      <p:sp>
        <p:nvSpPr>
          <p:cNvPr id="7" name="Rectangle 6"/>
          <p:cNvSpPr>
            <a:spLocks noChangeArrowheads="1"/>
          </p:cNvSpPr>
          <p:nvPr/>
        </p:nvSpPr>
        <p:spPr bwMode="auto">
          <a:xfrm>
            <a:off x="5487207" y="3009312"/>
            <a:ext cx="12192000" cy="369265"/>
          </a:xfrm>
          <a:prstGeom prst="rect">
            <a:avLst/>
          </a:prstGeom>
          <a:noFill/>
          <a:ln w="12700">
            <a:noFill/>
            <a:miter lim="800000"/>
            <a:headEnd/>
            <a:tailEnd/>
          </a:ln>
          <a:effectLst>
            <a:outerShdw blurRad="63500" dist="107763" dir="2700000" algn="ctr" rotWithShape="0">
              <a:schemeClr val="folHlink">
                <a:alpha val="74998"/>
              </a:schemeClr>
            </a:outerShdw>
          </a:effectLst>
        </p:spPr>
        <p:txBody>
          <a:bodyPr lIns="91374" tIns="45687" rIns="91374" bIns="45687">
            <a:spAutoFit/>
          </a:bodyPr>
          <a:lstStyle/>
          <a:p>
            <a:pPr defTabSz="457040">
              <a:defRPr/>
            </a:pPr>
            <a:endParaRPr lang="en-US" dirty="0">
              <a:latin typeface="Arial" charset="0"/>
              <a:ea typeface="ヒラギノ角ゴ Pro W3" pitchFamily="-107" charset="-128"/>
              <a:cs typeface="Arial" charset="0"/>
            </a:endParaRPr>
          </a:p>
        </p:txBody>
      </p:sp>
      <p:sp>
        <p:nvSpPr>
          <p:cNvPr id="3" name="Content Placeholder 2"/>
          <p:cNvSpPr>
            <a:spLocks noGrp="1"/>
          </p:cNvSpPr>
          <p:nvPr>
            <p:ph idx="1"/>
          </p:nvPr>
        </p:nvSpPr>
        <p:spPr>
          <a:xfrm>
            <a:off x="101600" y="1067100"/>
            <a:ext cx="11987896" cy="4937460"/>
          </a:xfrm>
        </p:spPr>
        <p:txBody>
          <a:bodyPr/>
          <a:lstStyle>
            <a:lvl3pPr>
              <a:defRPr sz="1800"/>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8"/>
          <p:cNvSpPr>
            <a:spLocks noGrp="1"/>
          </p:cNvSpPr>
          <p:nvPr>
            <p:ph type="title"/>
          </p:nvPr>
        </p:nvSpPr>
        <p:spPr>
          <a:xfrm>
            <a:off x="101600" y="289337"/>
            <a:ext cx="11988800" cy="478624"/>
          </a:xfrm>
        </p:spPr>
        <p:txBody>
          <a:bodyPr/>
          <a:lstStyle/>
          <a:p>
            <a:r>
              <a:rPr lang="en-US" dirty="0"/>
              <a:t>Click to edit Master title style</a:t>
            </a:r>
          </a:p>
        </p:txBody>
      </p:sp>
      <p:sp>
        <p:nvSpPr>
          <p:cNvPr id="10" name="Slide Number Placeholder 4"/>
          <p:cNvSpPr>
            <a:spLocks noGrp="1"/>
          </p:cNvSpPr>
          <p:nvPr>
            <p:ph type="sldNum" sz="quarter" idx="11"/>
          </p:nvPr>
        </p:nvSpPr>
        <p:spPr>
          <a:xfrm>
            <a:off x="9384326" y="6568663"/>
            <a:ext cx="2743200" cy="244254"/>
          </a:xfrm>
        </p:spPr>
        <p:txBody>
          <a:bodyPr/>
          <a:lstStyle>
            <a:lvl1pPr>
              <a:defRPr sz="1200"/>
            </a:lvl1pPr>
          </a:lstStyle>
          <a:p>
            <a:pPr>
              <a:defRPr/>
            </a:pPr>
            <a:r>
              <a:rPr lang="en-US" dirty="0"/>
              <a:t>, Slide </a:t>
            </a:r>
            <a:fld id="{35AD4620-7552-4207-8973-898801ED212B}" type="slidenum">
              <a:rPr lang="en-US" smtClean="0"/>
              <a:pPr>
                <a:defRPr/>
              </a:pPr>
              <a:t>‹#›</a:t>
            </a:fld>
            <a:endParaRPr lang="en-US" dirty="0"/>
          </a:p>
        </p:txBody>
      </p:sp>
    </p:spTree>
    <p:extLst>
      <p:ext uri="{BB962C8B-B14F-4D97-AF65-F5344CB8AC3E}">
        <p14:creationId xmlns:p14="http://schemas.microsoft.com/office/powerpoint/2010/main" val="6321932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EA11D-C62E-29ED-B1C6-EA6F4E2AC5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B84BD0-CD02-977B-D9BB-E23BEA4CC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33AD34-C197-9DAC-2E1E-4F681928B61D}"/>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5" name="Footer Placeholder 4">
            <a:extLst>
              <a:ext uri="{FF2B5EF4-FFF2-40B4-BE49-F238E27FC236}">
                <a16:creationId xmlns:a16="http://schemas.microsoft.com/office/drawing/2014/main" id="{FE3077BA-F008-0AF7-DFC0-1348AE1401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85B8AD-5E50-BD5F-DFFD-800AC1606423}"/>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3543360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41EE6-85AF-E248-1AEF-E063AC8FD3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934DB9-CF06-6E67-774C-2748ADF9EB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27361E-64EB-DA2E-BCCA-571004944008}"/>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5" name="Footer Placeholder 4">
            <a:extLst>
              <a:ext uri="{FF2B5EF4-FFF2-40B4-BE49-F238E27FC236}">
                <a16:creationId xmlns:a16="http://schemas.microsoft.com/office/drawing/2014/main" id="{CB64B490-B98D-3FAA-7D0E-F89346AFA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CC143E-CFEA-4C82-EFF1-69FDCED5E9BA}"/>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684933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D13DD-8928-D335-1923-4EF6620EB1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D8E1B6-BE7D-634C-EEB0-D590638BC8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E8F4B1-54D8-E35B-2FC8-7ECF76A0E4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D55C99-7D29-A408-5985-0ECAC7B668FE}"/>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6" name="Footer Placeholder 5">
            <a:extLst>
              <a:ext uri="{FF2B5EF4-FFF2-40B4-BE49-F238E27FC236}">
                <a16:creationId xmlns:a16="http://schemas.microsoft.com/office/drawing/2014/main" id="{A50B936E-E79C-6A5A-8998-C7559C5B67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EAD4D6-5C34-1CBE-08E9-C718AA184CF1}"/>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510187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3D33E-FB31-350B-910B-B79AC88BA8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1B7ED2-7756-FAD0-F60B-C15125FA0A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232255-1106-7AC9-4582-7E52DD0CA6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26DF216-0E7B-2B79-2282-4E0A0EB953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47F1B1-4B8F-442D-8E8F-4B9CC4A605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0379500-B8F6-F6FB-C50E-D982D4C872B4}"/>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8" name="Footer Placeholder 7">
            <a:extLst>
              <a:ext uri="{FF2B5EF4-FFF2-40B4-BE49-F238E27FC236}">
                <a16:creationId xmlns:a16="http://schemas.microsoft.com/office/drawing/2014/main" id="{609342BD-D7D1-E9A9-B6FB-E8FA55A18F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E4ABD6-5D39-107D-D810-2BC8B64B0456}"/>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3663260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5AC9D-A279-888A-1CFA-F9A55C2FD2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8232FF-C91D-17EF-6F17-EEFA6552ECBB}"/>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4" name="Footer Placeholder 3">
            <a:extLst>
              <a:ext uri="{FF2B5EF4-FFF2-40B4-BE49-F238E27FC236}">
                <a16:creationId xmlns:a16="http://schemas.microsoft.com/office/drawing/2014/main" id="{17223C4A-9E6F-ACAC-08C9-01C21840D2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CCEE46-4124-A0BC-0FDA-3D3D596EBD9D}"/>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280431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A3E885-7E02-E43F-C596-90314AD9729D}"/>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3" name="Footer Placeholder 2">
            <a:extLst>
              <a:ext uri="{FF2B5EF4-FFF2-40B4-BE49-F238E27FC236}">
                <a16:creationId xmlns:a16="http://schemas.microsoft.com/office/drawing/2014/main" id="{B9B1C1A8-E709-BD45-A570-A999D52FAD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5ABA9C-18C6-00C7-28AE-247A5CC6222D}"/>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2303912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70F43-4091-82E1-F0E4-80BFE1098A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34138A-1F37-A62D-8B0C-691A2FB7ED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DC3DE6-3BB9-53AA-B357-D5B424B2B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483A53-846B-0D46-66DA-D09A199EBE24}"/>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6" name="Footer Placeholder 5">
            <a:extLst>
              <a:ext uri="{FF2B5EF4-FFF2-40B4-BE49-F238E27FC236}">
                <a16:creationId xmlns:a16="http://schemas.microsoft.com/office/drawing/2014/main" id="{9B7DA10F-2435-8605-48E5-E6BD0B577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F07CC6-09FF-89F8-398B-A2A89B349839}"/>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2285926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CF4A1-F244-5B39-0B5A-290C1EE320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E4713C-6DF2-5BAC-82E9-14BE04D871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CAAB2A-4DA4-E59D-925E-848BCA7D60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429F52-939B-3711-0417-2EBF2305FECD}"/>
              </a:ext>
            </a:extLst>
          </p:cNvPr>
          <p:cNvSpPr>
            <a:spLocks noGrp="1"/>
          </p:cNvSpPr>
          <p:nvPr>
            <p:ph type="dt" sz="half" idx="10"/>
          </p:nvPr>
        </p:nvSpPr>
        <p:spPr/>
        <p:txBody>
          <a:bodyPr/>
          <a:lstStyle/>
          <a:p>
            <a:fld id="{8A6CF521-07DC-40D9-8306-B710405D0D49}" type="datetimeFigureOut">
              <a:rPr lang="en-US" smtClean="0"/>
              <a:t>8/25/2026</a:t>
            </a:fld>
            <a:endParaRPr lang="en-US"/>
          </a:p>
        </p:txBody>
      </p:sp>
      <p:sp>
        <p:nvSpPr>
          <p:cNvPr id="6" name="Footer Placeholder 5">
            <a:extLst>
              <a:ext uri="{FF2B5EF4-FFF2-40B4-BE49-F238E27FC236}">
                <a16:creationId xmlns:a16="http://schemas.microsoft.com/office/drawing/2014/main" id="{8D97425C-901E-A229-CD4F-04B6D40EF1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A76FBE-6A76-5EC8-CA6B-7D8406AD60F1}"/>
              </a:ext>
            </a:extLst>
          </p:cNvPr>
          <p:cNvSpPr>
            <a:spLocks noGrp="1"/>
          </p:cNvSpPr>
          <p:nvPr>
            <p:ph type="sldNum" sz="quarter" idx="12"/>
          </p:nvPr>
        </p:nvSpPr>
        <p:spPr/>
        <p:txBody>
          <a:bodyPr/>
          <a:lstStyle/>
          <a:p>
            <a:fld id="{AB6B51B8-71D3-44F1-8264-22F83D30DEF8}" type="slidenum">
              <a:rPr lang="en-US" smtClean="0"/>
              <a:t>‹#›</a:t>
            </a:fld>
            <a:endParaRPr lang="en-US"/>
          </a:p>
        </p:txBody>
      </p:sp>
    </p:spTree>
    <p:extLst>
      <p:ext uri="{BB962C8B-B14F-4D97-AF65-F5344CB8AC3E}">
        <p14:creationId xmlns:p14="http://schemas.microsoft.com/office/powerpoint/2010/main" val="3170814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04B6D-D92A-4EB1-4C11-0AF02EC4DF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030053-099F-876F-7AC5-EEF908197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90558E-E928-4DFA-81EA-F0200E0AD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6CF521-07DC-40D9-8306-B710405D0D49}" type="datetimeFigureOut">
              <a:rPr lang="en-US" smtClean="0"/>
              <a:t>8/25/2026</a:t>
            </a:fld>
            <a:endParaRPr lang="en-US"/>
          </a:p>
        </p:txBody>
      </p:sp>
      <p:sp>
        <p:nvSpPr>
          <p:cNvPr id="5" name="Footer Placeholder 4">
            <a:extLst>
              <a:ext uri="{FF2B5EF4-FFF2-40B4-BE49-F238E27FC236}">
                <a16:creationId xmlns:a16="http://schemas.microsoft.com/office/drawing/2014/main" id="{EAACA707-10CE-429A-F3AE-B56548FF24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91E22F9-21BC-7418-9D47-7C2DE7B4B5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6B51B8-71D3-44F1-8264-22F83D30DEF8}" type="slidenum">
              <a:rPr lang="en-US" smtClean="0"/>
              <a:t>‹#›</a:t>
            </a:fld>
            <a:endParaRPr lang="en-US"/>
          </a:p>
        </p:txBody>
      </p:sp>
    </p:spTree>
    <p:extLst>
      <p:ext uri="{BB962C8B-B14F-4D97-AF65-F5344CB8AC3E}">
        <p14:creationId xmlns:p14="http://schemas.microsoft.com/office/powerpoint/2010/main" val="3412253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jpeg"/><Relationship Id="rId16"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8.jpg"/><Relationship Id="rId11" Type="http://schemas.openxmlformats.org/officeDocument/2006/relationships/image" Target="../media/image13.pn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goinsra@ornl.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FB8A5-6B73-56E4-7E2B-4E7B1FEE1140}"/>
              </a:ext>
            </a:extLst>
          </p:cNvPr>
          <p:cNvSpPr>
            <a:spLocks noGrp="1"/>
          </p:cNvSpPr>
          <p:nvPr>
            <p:ph type="ctrTitle"/>
          </p:nvPr>
        </p:nvSpPr>
        <p:spPr/>
        <p:txBody>
          <a:bodyPr/>
          <a:lstStyle/>
          <a:p>
            <a:r>
              <a:rPr lang="en-US" dirty="0"/>
              <a:t>Workshop Goals</a:t>
            </a:r>
          </a:p>
        </p:txBody>
      </p:sp>
      <p:sp>
        <p:nvSpPr>
          <p:cNvPr id="3" name="Subtitle 2">
            <a:extLst>
              <a:ext uri="{FF2B5EF4-FFF2-40B4-BE49-F238E27FC236}">
                <a16:creationId xmlns:a16="http://schemas.microsoft.com/office/drawing/2014/main" id="{08F19167-6B6E-5442-0D24-B0A71298405E}"/>
              </a:ext>
            </a:extLst>
          </p:cNvPr>
          <p:cNvSpPr>
            <a:spLocks noGrp="1"/>
          </p:cNvSpPr>
          <p:nvPr>
            <p:ph type="subTitle" idx="1"/>
          </p:nvPr>
        </p:nvSpPr>
        <p:spPr/>
        <p:txBody>
          <a:bodyPr/>
          <a:lstStyle/>
          <a:p>
            <a:r>
              <a:rPr lang="en-US" dirty="0"/>
              <a:t>Xing Wu</a:t>
            </a:r>
          </a:p>
          <a:p>
            <a:r>
              <a:rPr lang="en-US" dirty="0"/>
              <a:t>On behalf of the </a:t>
            </a:r>
            <a:r>
              <a:rPr lang="en-US" dirty="0" err="1"/>
              <a:t>RadIs</a:t>
            </a:r>
            <a:r>
              <a:rPr lang="en-US" dirty="0"/>
              <a:t> Workshop organizing committee:</a:t>
            </a:r>
          </a:p>
          <a:p>
            <a:r>
              <a:rPr lang="en-US" dirty="0"/>
              <a:t>Leah Broussard, Matthias Heinz, Jaideep Singh, Xing Wu</a:t>
            </a:r>
          </a:p>
        </p:txBody>
      </p:sp>
    </p:spTree>
    <p:extLst>
      <p:ext uri="{BB962C8B-B14F-4D97-AF65-F5344CB8AC3E}">
        <p14:creationId xmlns:p14="http://schemas.microsoft.com/office/powerpoint/2010/main" val="2802207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5380D-AA38-8B42-E8F3-A70A72F2EE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213D9E9-983E-CCB3-A51F-4FB5804DE495}"/>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991ED013-F1A8-8D73-6836-B6FD4DC2F449}"/>
              </a:ext>
            </a:extLst>
          </p:cNvPr>
          <p:cNvPicPr>
            <a:picLocks noChangeAspect="1"/>
          </p:cNvPicPr>
          <p:nvPr/>
        </p:nvPicPr>
        <p:blipFill>
          <a:blip r:embed="rId2"/>
          <a:stretch>
            <a:fillRect/>
          </a:stretch>
        </p:blipFill>
        <p:spPr>
          <a:xfrm>
            <a:off x="-17324" y="117872"/>
            <a:ext cx="12226647" cy="6622256"/>
          </a:xfrm>
          <a:prstGeom prst="rect">
            <a:avLst/>
          </a:prstGeom>
        </p:spPr>
      </p:pic>
    </p:spTree>
    <p:extLst>
      <p:ext uri="{BB962C8B-B14F-4D97-AF65-F5344CB8AC3E}">
        <p14:creationId xmlns:p14="http://schemas.microsoft.com/office/powerpoint/2010/main" val="1400378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International Space Station with Earth in the background">
            <a:extLst>
              <a:ext uri="{FF2B5EF4-FFF2-40B4-BE49-F238E27FC236}">
                <a16:creationId xmlns:a16="http://schemas.microsoft.com/office/drawing/2014/main" id="{4055FDFD-4993-C7C8-D4EE-254E78FAA661}"/>
              </a:ext>
            </a:extLst>
          </p:cNvPr>
          <p:cNvPicPr>
            <a:picLocks noChangeAspect="1"/>
          </p:cNvPicPr>
          <p:nvPr/>
        </p:nvPicPr>
        <p:blipFill>
          <a:blip r:embed="rId2"/>
          <a:stretch>
            <a:fillRect/>
          </a:stretch>
        </p:blipFill>
        <p:spPr>
          <a:xfrm>
            <a:off x="2986548" y="733017"/>
            <a:ext cx="9205452" cy="6124984"/>
          </a:xfrm>
          <a:prstGeom prst="rect">
            <a:avLst/>
          </a:prstGeom>
        </p:spPr>
      </p:pic>
      <p:sp>
        <p:nvSpPr>
          <p:cNvPr id="2" name="Title 1">
            <a:extLst>
              <a:ext uri="{FF2B5EF4-FFF2-40B4-BE49-F238E27FC236}">
                <a16:creationId xmlns:a16="http://schemas.microsoft.com/office/drawing/2014/main" id="{035A1683-9A93-4FB0-5205-9BFBA9307E24}"/>
              </a:ext>
            </a:extLst>
          </p:cNvPr>
          <p:cNvSpPr>
            <a:spLocks noGrp="1"/>
          </p:cNvSpPr>
          <p:nvPr>
            <p:ph type="title"/>
          </p:nvPr>
        </p:nvSpPr>
        <p:spPr>
          <a:xfrm>
            <a:off x="108857" y="139309"/>
            <a:ext cx="12083143" cy="1325563"/>
          </a:xfrm>
        </p:spPr>
        <p:txBody>
          <a:bodyPr/>
          <a:lstStyle/>
          <a:p>
            <a:r>
              <a:rPr lang="en-US" b="1" dirty="0">
                <a:solidFill>
                  <a:schemeClr val="bg1"/>
                </a:solidFill>
              </a:rPr>
              <a:t>Beyond the Horizon:</a:t>
            </a:r>
            <a:r>
              <a:rPr lang="en-US" dirty="0">
                <a:solidFill>
                  <a:schemeClr val="bg1"/>
                </a:solidFill>
              </a:rPr>
              <a:t> Uniting Isotope &amp; Fundamental Physics</a:t>
            </a:r>
          </a:p>
        </p:txBody>
      </p:sp>
      <p:sp>
        <p:nvSpPr>
          <p:cNvPr id="3" name="Content Placeholder 2">
            <a:extLst>
              <a:ext uri="{FF2B5EF4-FFF2-40B4-BE49-F238E27FC236}">
                <a16:creationId xmlns:a16="http://schemas.microsoft.com/office/drawing/2014/main" id="{B079C725-A7FC-0A2F-6DDB-4EDEC38F532E}"/>
              </a:ext>
            </a:extLst>
          </p:cNvPr>
          <p:cNvSpPr>
            <a:spLocks noGrp="1"/>
          </p:cNvSpPr>
          <p:nvPr>
            <p:ph idx="1"/>
          </p:nvPr>
        </p:nvSpPr>
        <p:spPr>
          <a:xfrm>
            <a:off x="108857" y="3287237"/>
            <a:ext cx="3688853" cy="1748399"/>
          </a:xfrm>
        </p:spPr>
        <p:txBody>
          <a:bodyPr>
            <a:normAutofit/>
          </a:bodyPr>
          <a:lstStyle/>
          <a:p>
            <a:pPr marL="0" indent="0">
              <a:buNone/>
            </a:pPr>
            <a:r>
              <a:rPr lang="en-US" dirty="0">
                <a:solidFill>
                  <a:schemeClr val="bg1"/>
                </a:solidFill>
              </a:rPr>
              <a:t>The ISS is a testament  to what humanity achieves when we work together. </a:t>
            </a:r>
          </a:p>
        </p:txBody>
      </p:sp>
    </p:spTree>
    <p:extLst>
      <p:ext uri="{BB962C8B-B14F-4D97-AF65-F5344CB8AC3E}">
        <p14:creationId xmlns:p14="http://schemas.microsoft.com/office/powerpoint/2010/main" val="334185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52C78-F826-49B8-5DF1-673C27464C36}"/>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1F4F4C6-4F93-136F-9BE5-1DC9FC4AE066}"/>
              </a:ext>
            </a:extLst>
          </p:cNvPr>
          <p:cNvSpPr>
            <a:spLocks noGrp="1"/>
          </p:cNvSpPr>
          <p:nvPr>
            <p:ph type="sldNum" sz="quarter" idx="12"/>
          </p:nvPr>
        </p:nvSpPr>
        <p:spPr/>
        <p:txBody>
          <a:bodyPr/>
          <a:lstStyle/>
          <a:p>
            <a:fld id="{4DB20B59-D2A9-0946-808C-9E3B094356CF}" type="slidenum">
              <a:rPr lang="en-US" smtClean="0"/>
              <a:pPr/>
              <a:t>2</a:t>
            </a:fld>
            <a:endParaRPr lang="en-US"/>
          </a:p>
        </p:txBody>
      </p:sp>
      <p:sp>
        <p:nvSpPr>
          <p:cNvPr id="7" name="TextBox 6">
            <a:extLst>
              <a:ext uri="{FF2B5EF4-FFF2-40B4-BE49-F238E27FC236}">
                <a16:creationId xmlns:a16="http://schemas.microsoft.com/office/drawing/2014/main" id="{BD341B9B-390F-2F7A-6571-CF3A18B1C314}"/>
              </a:ext>
            </a:extLst>
          </p:cNvPr>
          <p:cNvSpPr txBox="1"/>
          <p:nvPr/>
        </p:nvSpPr>
        <p:spPr>
          <a:xfrm>
            <a:off x="426157" y="1019039"/>
            <a:ext cx="11393309" cy="1938992"/>
          </a:xfrm>
          <a:prstGeom prst="rect">
            <a:avLst/>
          </a:prstGeom>
          <a:noFill/>
        </p:spPr>
        <p:txBody>
          <a:bodyPr wrap="square" rtlCol="0">
            <a:spAutoFit/>
          </a:bodyPr>
          <a:lstStyle/>
          <a:p>
            <a:pPr marL="457200" indent="-457200">
              <a:buFont typeface="+mj-lt"/>
              <a:buAutoNum type="arabicPeriod"/>
            </a:pPr>
            <a:r>
              <a:rPr lang="en-US" sz="2400" dirty="0">
                <a:latin typeface="Palatino" pitchFamily="2" charset="77"/>
                <a:ea typeface="Palatino" pitchFamily="2" charset="77"/>
              </a:rPr>
              <a:t>Benefit to the Nation:</a:t>
            </a:r>
          </a:p>
          <a:p>
            <a:pPr marL="914400" lvl="1" indent="-457200">
              <a:buFont typeface="Arial" panose="020B0604020202020204" pitchFamily="34" charset="0"/>
              <a:buChar char="•"/>
            </a:pPr>
            <a:r>
              <a:rPr lang="en-US" sz="2400" dirty="0">
                <a:latin typeface="Palatino" pitchFamily="2" charset="77"/>
                <a:ea typeface="Palatino" pitchFamily="2" charset="77"/>
              </a:rPr>
              <a:t>Workforce Development</a:t>
            </a:r>
          </a:p>
          <a:p>
            <a:pPr marL="914400" lvl="1" indent="-457200">
              <a:buFont typeface="Arial" panose="020B0604020202020204" pitchFamily="34" charset="0"/>
              <a:buChar char="•"/>
            </a:pPr>
            <a:r>
              <a:rPr lang="en-US" sz="2400" dirty="0">
                <a:latin typeface="Palatino" pitchFamily="2" charset="77"/>
                <a:ea typeface="Palatino" pitchFamily="2" charset="77"/>
              </a:rPr>
              <a:t>Compact Precision Timekeeping (Nuclear Clocks)</a:t>
            </a:r>
          </a:p>
          <a:p>
            <a:pPr marL="914400" lvl="1" indent="-457200">
              <a:buFont typeface="Arial" panose="020B0604020202020204" pitchFamily="34" charset="0"/>
              <a:buChar char="•"/>
            </a:pPr>
            <a:r>
              <a:rPr lang="en-US" sz="2400" dirty="0">
                <a:latin typeface="Palatino" pitchFamily="2" charset="77"/>
                <a:ea typeface="Palatino" pitchFamily="2" charset="77"/>
              </a:rPr>
              <a:t>Quantum Information with Radioactive Qubits</a:t>
            </a:r>
          </a:p>
          <a:p>
            <a:pPr marL="914400" lvl="1" indent="-457200">
              <a:buFont typeface="Arial" panose="020B0604020202020204" pitchFamily="34" charset="0"/>
              <a:buChar char="•"/>
            </a:pPr>
            <a:r>
              <a:rPr lang="en-US" sz="2400" dirty="0">
                <a:latin typeface="Palatino" pitchFamily="2" charset="77"/>
                <a:ea typeface="Palatino" pitchFamily="2" charset="77"/>
              </a:rPr>
              <a:t>Discovery Science (Electric Dipole Moments, Nuclear Recoils, Neutrinos...)</a:t>
            </a:r>
          </a:p>
        </p:txBody>
      </p:sp>
      <p:sp>
        <p:nvSpPr>
          <p:cNvPr id="8" name="Right Arrow 7">
            <a:extLst>
              <a:ext uri="{FF2B5EF4-FFF2-40B4-BE49-F238E27FC236}">
                <a16:creationId xmlns:a16="http://schemas.microsoft.com/office/drawing/2014/main" id="{343E85A4-4507-1375-3C0B-78B84B3D6AA9}"/>
              </a:ext>
            </a:extLst>
          </p:cNvPr>
          <p:cNvSpPr/>
          <p:nvPr/>
        </p:nvSpPr>
        <p:spPr>
          <a:xfrm>
            <a:off x="790222" y="4323185"/>
            <a:ext cx="2178756" cy="14562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latin typeface="Palatino" pitchFamily="2" charset="77"/>
                <a:ea typeface="Palatino" pitchFamily="2" charset="77"/>
              </a:rPr>
              <a:t>Production</a:t>
            </a:r>
          </a:p>
        </p:txBody>
      </p:sp>
      <p:sp>
        <p:nvSpPr>
          <p:cNvPr id="9" name="Right Arrow 8">
            <a:extLst>
              <a:ext uri="{FF2B5EF4-FFF2-40B4-BE49-F238E27FC236}">
                <a16:creationId xmlns:a16="http://schemas.microsoft.com/office/drawing/2014/main" id="{11A95165-2F91-5947-4C38-885211D514B8}"/>
              </a:ext>
            </a:extLst>
          </p:cNvPr>
          <p:cNvSpPr/>
          <p:nvPr/>
        </p:nvSpPr>
        <p:spPr>
          <a:xfrm>
            <a:off x="3211689" y="4323185"/>
            <a:ext cx="2178756" cy="14562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latin typeface="Palatino" pitchFamily="2" charset="77"/>
                <a:ea typeface="Palatino" pitchFamily="2" charset="77"/>
              </a:rPr>
              <a:t>Separation</a:t>
            </a:r>
          </a:p>
        </p:txBody>
      </p:sp>
      <p:sp>
        <p:nvSpPr>
          <p:cNvPr id="10" name="Right Arrow 9">
            <a:extLst>
              <a:ext uri="{FF2B5EF4-FFF2-40B4-BE49-F238E27FC236}">
                <a16:creationId xmlns:a16="http://schemas.microsoft.com/office/drawing/2014/main" id="{7251F128-A85D-5D5E-ED07-E1AD459FA485}"/>
              </a:ext>
            </a:extLst>
          </p:cNvPr>
          <p:cNvSpPr/>
          <p:nvPr/>
        </p:nvSpPr>
        <p:spPr>
          <a:xfrm>
            <a:off x="5633156" y="4323185"/>
            <a:ext cx="2178756" cy="1456266"/>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a:latin typeface="Palatino" pitchFamily="2" charset="77"/>
                <a:ea typeface="Palatino" pitchFamily="2" charset="77"/>
              </a:rPr>
              <a:t>Integration</a:t>
            </a:r>
          </a:p>
        </p:txBody>
      </p:sp>
      <p:sp>
        <p:nvSpPr>
          <p:cNvPr id="12" name="Cloud 11">
            <a:extLst>
              <a:ext uri="{FF2B5EF4-FFF2-40B4-BE49-F238E27FC236}">
                <a16:creationId xmlns:a16="http://schemas.microsoft.com/office/drawing/2014/main" id="{76C7D062-3A9C-746A-47D7-A00BE5BA09AB}"/>
              </a:ext>
            </a:extLst>
          </p:cNvPr>
          <p:cNvSpPr/>
          <p:nvPr/>
        </p:nvSpPr>
        <p:spPr>
          <a:xfrm>
            <a:off x="8190089" y="4386905"/>
            <a:ext cx="2342445" cy="1322412"/>
          </a:xfrm>
          <a:prstGeom prst="clou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a:latin typeface="Palatino" pitchFamily="2" charset="77"/>
                <a:ea typeface="Palatino" pitchFamily="2" charset="77"/>
              </a:rPr>
              <a:t>Application</a:t>
            </a:r>
          </a:p>
        </p:txBody>
      </p:sp>
      <p:sp>
        <p:nvSpPr>
          <p:cNvPr id="16" name="Rectangle 15">
            <a:extLst>
              <a:ext uri="{FF2B5EF4-FFF2-40B4-BE49-F238E27FC236}">
                <a16:creationId xmlns:a16="http://schemas.microsoft.com/office/drawing/2014/main" id="{5EB872DC-F08E-4872-BBB8-9F6C7004272B}"/>
              </a:ext>
            </a:extLst>
          </p:cNvPr>
          <p:cNvSpPr/>
          <p:nvPr/>
        </p:nvSpPr>
        <p:spPr>
          <a:xfrm>
            <a:off x="5475111" y="4071745"/>
            <a:ext cx="6344356" cy="2283903"/>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912168A7-5578-58A5-C4AF-5DBE40DC0405}"/>
              </a:ext>
            </a:extLst>
          </p:cNvPr>
          <p:cNvSpPr txBox="1"/>
          <p:nvPr/>
        </p:nvSpPr>
        <p:spPr>
          <a:xfrm>
            <a:off x="8868017" y="5709668"/>
            <a:ext cx="2951449" cy="646331"/>
          </a:xfrm>
          <a:prstGeom prst="rect">
            <a:avLst/>
          </a:prstGeom>
          <a:noFill/>
        </p:spPr>
        <p:txBody>
          <a:bodyPr wrap="none" rtlCol="0">
            <a:spAutoFit/>
          </a:bodyPr>
          <a:lstStyle/>
          <a:p>
            <a:r>
              <a:rPr lang="en-US" b="1" dirty="0">
                <a:solidFill>
                  <a:srgbClr val="FF0000"/>
                </a:solidFill>
                <a:latin typeface="Palatino" pitchFamily="2" charset="77"/>
                <a:ea typeface="Palatino" pitchFamily="2" charset="77"/>
              </a:rPr>
              <a:t>Nuclear</a:t>
            </a:r>
          </a:p>
          <a:p>
            <a:r>
              <a:rPr lang="en-US" b="1" dirty="0">
                <a:solidFill>
                  <a:srgbClr val="FF0000"/>
                </a:solidFill>
                <a:latin typeface="Palatino" pitchFamily="2" charset="77"/>
                <a:ea typeface="Palatino" pitchFamily="2" charset="77"/>
              </a:rPr>
              <a:t>Atomic/Molecular/Optical</a:t>
            </a:r>
          </a:p>
        </p:txBody>
      </p:sp>
      <p:sp>
        <p:nvSpPr>
          <p:cNvPr id="18" name="Rectangle 17">
            <a:extLst>
              <a:ext uri="{FF2B5EF4-FFF2-40B4-BE49-F238E27FC236}">
                <a16:creationId xmlns:a16="http://schemas.microsoft.com/office/drawing/2014/main" id="{F03A17E4-189E-797B-26D3-100FDFCBF877}"/>
              </a:ext>
            </a:extLst>
          </p:cNvPr>
          <p:cNvSpPr/>
          <p:nvPr/>
        </p:nvSpPr>
        <p:spPr>
          <a:xfrm>
            <a:off x="426157" y="4071745"/>
            <a:ext cx="4978400" cy="2283903"/>
          </a:xfrm>
          <a:prstGeom prst="rect">
            <a:avLst/>
          </a:prstGeom>
          <a:noFill/>
          <a:ln w="25400">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00FF"/>
              </a:solidFill>
            </a:endParaRPr>
          </a:p>
        </p:txBody>
      </p:sp>
      <p:sp>
        <p:nvSpPr>
          <p:cNvPr id="19" name="TextBox 18">
            <a:extLst>
              <a:ext uri="{FF2B5EF4-FFF2-40B4-BE49-F238E27FC236}">
                <a16:creationId xmlns:a16="http://schemas.microsoft.com/office/drawing/2014/main" id="{20328588-4675-69A4-3A14-EAC9AA35603C}"/>
              </a:ext>
            </a:extLst>
          </p:cNvPr>
          <p:cNvSpPr txBox="1"/>
          <p:nvPr/>
        </p:nvSpPr>
        <p:spPr>
          <a:xfrm>
            <a:off x="2288696" y="5974565"/>
            <a:ext cx="1165704" cy="369332"/>
          </a:xfrm>
          <a:prstGeom prst="rect">
            <a:avLst/>
          </a:prstGeom>
          <a:noFill/>
        </p:spPr>
        <p:txBody>
          <a:bodyPr wrap="none" rtlCol="0">
            <a:spAutoFit/>
          </a:bodyPr>
          <a:lstStyle/>
          <a:p>
            <a:r>
              <a:rPr lang="en-US" b="1" dirty="0">
                <a:solidFill>
                  <a:srgbClr val="0000FF"/>
                </a:solidFill>
                <a:latin typeface="Palatino" pitchFamily="2" charset="77"/>
                <a:ea typeface="Palatino" pitchFamily="2" charset="77"/>
              </a:rPr>
              <a:t>DOE IRP</a:t>
            </a:r>
          </a:p>
        </p:txBody>
      </p:sp>
      <p:sp>
        <p:nvSpPr>
          <p:cNvPr id="13" name="Title 1">
            <a:extLst>
              <a:ext uri="{FF2B5EF4-FFF2-40B4-BE49-F238E27FC236}">
                <a16:creationId xmlns:a16="http://schemas.microsoft.com/office/drawing/2014/main" id="{CF282F63-BE04-99D6-AB43-9F0301A0F971}"/>
              </a:ext>
            </a:extLst>
          </p:cNvPr>
          <p:cNvSpPr txBox="1">
            <a:spLocks/>
          </p:cNvSpPr>
          <p:nvPr/>
        </p:nvSpPr>
        <p:spPr>
          <a:xfrm>
            <a:off x="838200" y="68564"/>
            <a:ext cx="10515600" cy="10099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Access to Isotopes Accelerates Innovation!</a:t>
            </a:r>
            <a:endParaRPr lang="en-US" dirty="0"/>
          </a:p>
        </p:txBody>
      </p:sp>
    </p:spTree>
    <p:extLst>
      <p:ext uri="{BB962C8B-B14F-4D97-AF65-F5344CB8AC3E}">
        <p14:creationId xmlns:p14="http://schemas.microsoft.com/office/powerpoint/2010/main" val="1641667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BB5E8-0F47-D4CD-7CEF-D390C63411C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77BF5F1-ECDA-773E-C29C-6716B5746002}"/>
              </a:ext>
            </a:extLst>
          </p:cNvPr>
          <p:cNvSpPr>
            <a:spLocks noGrp="1"/>
          </p:cNvSpPr>
          <p:nvPr>
            <p:ph type="sldNum" sz="quarter" idx="12"/>
          </p:nvPr>
        </p:nvSpPr>
        <p:spPr/>
        <p:txBody>
          <a:bodyPr/>
          <a:lstStyle/>
          <a:p>
            <a:fld id="{4DB20B59-D2A9-0946-808C-9E3B094356CF}" type="slidenum">
              <a:rPr lang="en-US" smtClean="0"/>
              <a:pPr/>
              <a:t>3</a:t>
            </a:fld>
            <a:endParaRPr lang="en-US"/>
          </a:p>
        </p:txBody>
      </p:sp>
      <p:sp>
        <p:nvSpPr>
          <p:cNvPr id="7" name="TextBox 6">
            <a:extLst>
              <a:ext uri="{FF2B5EF4-FFF2-40B4-BE49-F238E27FC236}">
                <a16:creationId xmlns:a16="http://schemas.microsoft.com/office/drawing/2014/main" id="{7CCA45C6-9176-2319-A5C1-FFC250B9C071}"/>
              </a:ext>
            </a:extLst>
          </p:cNvPr>
          <p:cNvSpPr txBox="1"/>
          <p:nvPr/>
        </p:nvSpPr>
        <p:spPr>
          <a:xfrm>
            <a:off x="426157" y="1019039"/>
            <a:ext cx="11393309" cy="2308324"/>
          </a:xfrm>
          <a:prstGeom prst="rect">
            <a:avLst/>
          </a:prstGeom>
          <a:noFill/>
        </p:spPr>
        <p:txBody>
          <a:bodyPr wrap="square" rtlCol="0">
            <a:spAutoFit/>
          </a:bodyPr>
          <a:lstStyle/>
          <a:p>
            <a:pPr marL="457200" indent="-457200">
              <a:buFont typeface="+mj-lt"/>
              <a:buAutoNum type="arabicPeriod"/>
            </a:pPr>
            <a:r>
              <a:rPr lang="en-US" sz="2400" dirty="0">
                <a:latin typeface="Palatino" pitchFamily="2" charset="77"/>
                <a:ea typeface="Palatino" pitchFamily="2" charset="77"/>
              </a:rPr>
              <a:t>Benefit to the Nation:</a:t>
            </a:r>
          </a:p>
          <a:p>
            <a:pPr marL="914400" lvl="1" indent="-457200">
              <a:buFont typeface="Arial" panose="020B0604020202020204" pitchFamily="34" charset="0"/>
              <a:buChar char="•"/>
            </a:pPr>
            <a:r>
              <a:rPr lang="en-US" sz="2400" dirty="0">
                <a:latin typeface="Palatino" pitchFamily="2" charset="77"/>
                <a:ea typeface="Palatino" pitchFamily="2" charset="77"/>
              </a:rPr>
              <a:t>Workforce Development</a:t>
            </a:r>
          </a:p>
          <a:p>
            <a:pPr marL="914400" lvl="1" indent="-457200">
              <a:buFont typeface="Arial" panose="020B0604020202020204" pitchFamily="34" charset="0"/>
              <a:buChar char="•"/>
            </a:pPr>
            <a:r>
              <a:rPr lang="en-US" sz="2400" dirty="0">
                <a:latin typeface="Palatino" pitchFamily="2" charset="77"/>
                <a:ea typeface="Palatino" pitchFamily="2" charset="77"/>
              </a:rPr>
              <a:t>Compact Precision Timekeeping (Nuclear Clocks)</a:t>
            </a:r>
          </a:p>
          <a:p>
            <a:pPr marL="914400" lvl="1" indent="-457200">
              <a:buFont typeface="Arial" panose="020B0604020202020204" pitchFamily="34" charset="0"/>
              <a:buChar char="•"/>
            </a:pPr>
            <a:r>
              <a:rPr lang="en-US" sz="2400" dirty="0">
                <a:latin typeface="Palatino" pitchFamily="2" charset="77"/>
                <a:ea typeface="Palatino" pitchFamily="2" charset="77"/>
              </a:rPr>
              <a:t>Quantum Information with Radioactive Qubits</a:t>
            </a:r>
          </a:p>
          <a:p>
            <a:pPr marL="914400" lvl="1" indent="-457200">
              <a:buFont typeface="Arial" panose="020B0604020202020204" pitchFamily="34" charset="0"/>
              <a:buChar char="•"/>
            </a:pPr>
            <a:r>
              <a:rPr lang="en-US" sz="2400" dirty="0">
                <a:latin typeface="Palatino" pitchFamily="2" charset="77"/>
                <a:ea typeface="Palatino" pitchFamily="2" charset="77"/>
              </a:rPr>
              <a:t>Discovery Science (Electric Dipole Moments, Nuclear Recoils, Neutrinos...)</a:t>
            </a:r>
          </a:p>
          <a:p>
            <a:pPr marL="457200" indent="-457200">
              <a:buFont typeface="+mj-lt"/>
              <a:buAutoNum type="arabicPeriod"/>
            </a:pPr>
            <a:r>
              <a:rPr lang="en-US" sz="2400" dirty="0">
                <a:latin typeface="Palatino" pitchFamily="2" charset="77"/>
                <a:ea typeface="Palatino" pitchFamily="2" charset="77"/>
              </a:rPr>
              <a:t>Benefit to the DOE IRP: New Mutually Beneficial Scientific Collaborations</a:t>
            </a:r>
          </a:p>
        </p:txBody>
      </p:sp>
      <p:sp>
        <p:nvSpPr>
          <p:cNvPr id="8" name="Right Arrow 7">
            <a:extLst>
              <a:ext uri="{FF2B5EF4-FFF2-40B4-BE49-F238E27FC236}">
                <a16:creationId xmlns:a16="http://schemas.microsoft.com/office/drawing/2014/main" id="{B9D6BEC3-7C3F-5B32-C712-2B81F988C008}"/>
              </a:ext>
            </a:extLst>
          </p:cNvPr>
          <p:cNvSpPr/>
          <p:nvPr/>
        </p:nvSpPr>
        <p:spPr>
          <a:xfrm>
            <a:off x="790222" y="4323185"/>
            <a:ext cx="2178756" cy="14562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latin typeface="Palatino" pitchFamily="2" charset="77"/>
                <a:ea typeface="Palatino" pitchFamily="2" charset="77"/>
              </a:rPr>
              <a:t>Production</a:t>
            </a:r>
          </a:p>
        </p:txBody>
      </p:sp>
      <p:sp>
        <p:nvSpPr>
          <p:cNvPr id="14" name="Rectangle 13">
            <a:extLst>
              <a:ext uri="{FF2B5EF4-FFF2-40B4-BE49-F238E27FC236}">
                <a16:creationId xmlns:a16="http://schemas.microsoft.com/office/drawing/2014/main" id="{26FA7449-430A-8F57-BDB1-03186778C9BB}"/>
              </a:ext>
            </a:extLst>
          </p:cNvPr>
          <p:cNvSpPr/>
          <p:nvPr/>
        </p:nvSpPr>
        <p:spPr>
          <a:xfrm>
            <a:off x="3048000" y="3457569"/>
            <a:ext cx="4978400" cy="2429933"/>
          </a:xfrm>
          <a:prstGeom prst="rect">
            <a:avLst/>
          </a:prstGeom>
          <a:noFill/>
          <a:ln w="2540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089815AC-34EB-5124-AAEE-4A6062EA6C48}"/>
              </a:ext>
            </a:extLst>
          </p:cNvPr>
          <p:cNvSpPr txBox="1"/>
          <p:nvPr/>
        </p:nvSpPr>
        <p:spPr>
          <a:xfrm>
            <a:off x="4478662" y="3596676"/>
            <a:ext cx="1851789" cy="369332"/>
          </a:xfrm>
          <a:prstGeom prst="rect">
            <a:avLst/>
          </a:prstGeom>
          <a:noFill/>
        </p:spPr>
        <p:txBody>
          <a:bodyPr wrap="none" rtlCol="0">
            <a:spAutoFit/>
          </a:bodyPr>
          <a:lstStyle/>
          <a:p>
            <a:r>
              <a:rPr lang="en-US" b="1" dirty="0">
                <a:solidFill>
                  <a:srgbClr val="7030A0"/>
                </a:solidFill>
                <a:latin typeface="Palatino" pitchFamily="2" charset="77"/>
                <a:ea typeface="Palatino" pitchFamily="2" charset="77"/>
              </a:rPr>
              <a:t>Radiochemistry</a:t>
            </a:r>
          </a:p>
        </p:txBody>
      </p:sp>
      <p:sp>
        <p:nvSpPr>
          <p:cNvPr id="19" name="TextBox 18">
            <a:extLst>
              <a:ext uri="{FF2B5EF4-FFF2-40B4-BE49-F238E27FC236}">
                <a16:creationId xmlns:a16="http://schemas.microsoft.com/office/drawing/2014/main" id="{43CD5D10-0549-46E2-16E7-8A9B6E73EC1C}"/>
              </a:ext>
            </a:extLst>
          </p:cNvPr>
          <p:cNvSpPr txBox="1"/>
          <p:nvPr/>
        </p:nvSpPr>
        <p:spPr>
          <a:xfrm>
            <a:off x="2288696" y="5974565"/>
            <a:ext cx="1165704" cy="369332"/>
          </a:xfrm>
          <a:prstGeom prst="rect">
            <a:avLst/>
          </a:prstGeom>
          <a:noFill/>
        </p:spPr>
        <p:txBody>
          <a:bodyPr wrap="none" rtlCol="0">
            <a:spAutoFit/>
          </a:bodyPr>
          <a:lstStyle/>
          <a:p>
            <a:r>
              <a:rPr lang="en-US" b="1" dirty="0">
                <a:solidFill>
                  <a:srgbClr val="0000FF"/>
                </a:solidFill>
                <a:latin typeface="Palatino" pitchFamily="2" charset="77"/>
                <a:ea typeface="Palatino" pitchFamily="2" charset="77"/>
              </a:rPr>
              <a:t>DOE IRP</a:t>
            </a:r>
          </a:p>
        </p:txBody>
      </p:sp>
      <p:sp>
        <p:nvSpPr>
          <p:cNvPr id="11" name="Left-Right Arrow 10">
            <a:extLst>
              <a:ext uri="{FF2B5EF4-FFF2-40B4-BE49-F238E27FC236}">
                <a16:creationId xmlns:a16="http://schemas.microsoft.com/office/drawing/2014/main" id="{14FFC5F4-CEC4-00A4-486A-488C91D1F12B}"/>
              </a:ext>
            </a:extLst>
          </p:cNvPr>
          <p:cNvSpPr/>
          <p:nvPr/>
        </p:nvSpPr>
        <p:spPr>
          <a:xfrm>
            <a:off x="5632413" y="4385098"/>
            <a:ext cx="2168209" cy="1324219"/>
          </a:xfrm>
          <a:prstGeom prst="lef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a:latin typeface="Palatino" pitchFamily="2" charset="77"/>
                <a:ea typeface="Palatino" pitchFamily="2" charset="77"/>
              </a:rPr>
              <a:t>?Integration</a:t>
            </a:r>
          </a:p>
        </p:txBody>
      </p:sp>
      <p:sp>
        <p:nvSpPr>
          <p:cNvPr id="13" name="Left-Right Arrow 12">
            <a:extLst>
              <a:ext uri="{FF2B5EF4-FFF2-40B4-BE49-F238E27FC236}">
                <a16:creationId xmlns:a16="http://schemas.microsoft.com/office/drawing/2014/main" id="{0DEF9334-6A04-2B40-D11B-4A6D0335BB64}"/>
              </a:ext>
            </a:extLst>
          </p:cNvPr>
          <p:cNvSpPr/>
          <p:nvPr/>
        </p:nvSpPr>
        <p:spPr>
          <a:xfrm>
            <a:off x="3238426" y="4415921"/>
            <a:ext cx="2168209" cy="1324219"/>
          </a:xfrm>
          <a:prstGeom prst="lef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a:latin typeface="Palatino" pitchFamily="2" charset="77"/>
                <a:ea typeface="Palatino" pitchFamily="2" charset="77"/>
              </a:rPr>
              <a:t>?Separation</a:t>
            </a:r>
          </a:p>
        </p:txBody>
      </p:sp>
      <p:sp>
        <p:nvSpPr>
          <p:cNvPr id="20" name="Rectangle 19">
            <a:extLst>
              <a:ext uri="{FF2B5EF4-FFF2-40B4-BE49-F238E27FC236}">
                <a16:creationId xmlns:a16="http://schemas.microsoft.com/office/drawing/2014/main" id="{217A7761-BB81-87F1-B22B-FE711309BA8B}"/>
              </a:ext>
            </a:extLst>
          </p:cNvPr>
          <p:cNvSpPr/>
          <p:nvPr/>
        </p:nvSpPr>
        <p:spPr>
          <a:xfrm>
            <a:off x="5475111" y="4071745"/>
            <a:ext cx="6344356" cy="2283903"/>
          </a:xfrm>
          <a:prstGeom prst="rect">
            <a:avLst/>
          </a:prstGeom>
          <a:noFill/>
          <a:ln w="12700">
            <a:solidFill>
              <a:srgbClr val="FF0000"/>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3034ABD-0A32-BEF7-CB3E-D77B42C08CA7}"/>
              </a:ext>
            </a:extLst>
          </p:cNvPr>
          <p:cNvSpPr/>
          <p:nvPr/>
        </p:nvSpPr>
        <p:spPr>
          <a:xfrm>
            <a:off x="426157" y="4071745"/>
            <a:ext cx="4978400" cy="2283903"/>
          </a:xfrm>
          <a:prstGeom prst="rect">
            <a:avLst/>
          </a:prstGeom>
          <a:noFill/>
          <a:ln w="12700">
            <a:solidFill>
              <a:srgbClr val="0000FF"/>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00FF"/>
              </a:solidFill>
            </a:endParaRPr>
          </a:p>
        </p:txBody>
      </p:sp>
      <p:sp>
        <p:nvSpPr>
          <p:cNvPr id="22" name="TextBox 21">
            <a:extLst>
              <a:ext uri="{FF2B5EF4-FFF2-40B4-BE49-F238E27FC236}">
                <a16:creationId xmlns:a16="http://schemas.microsoft.com/office/drawing/2014/main" id="{883692DE-DD8A-5C4E-A38A-834FF7FAC4B4}"/>
              </a:ext>
            </a:extLst>
          </p:cNvPr>
          <p:cNvSpPr txBox="1"/>
          <p:nvPr/>
        </p:nvSpPr>
        <p:spPr>
          <a:xfrm>
            <a:off x="8868017" y="5709668"/>
            <a:ext cx="2951449" cy="646331"/>
          </a:xfrm>
          <a:prstGeom prst="rect">
            <a:avLst/>
          </a:prstGeom>
          <a:noFill/>
        </p:spPr>
        <p:txBody>
          <a:bodyPr wrap="none" rtlCol="0">
            <a:spAutoFit/>
          </a:bodyPr>
          <a:lstStyle/>
          <a:p>
            <a:r>
              <a:rPr lang="en-US" b="1" dirty="0">
                <a:solidFill>
                  <a:srgbClr val="FF0000"/>
                </a:solidFill>
                <a:latin typeface="Palatino" pitchFamily="2" charset="77"/>
                <a:ea typeface="Palatino" pitchFamily="2" charset="77"/>
              </a:rPr>
              <a:t>Nuclear</a:t>
            </a:r>
          </a:p>
          <a:p>
            <a:r>
              <a:rPr lang="en-US" b="1" dirty="0">
                <a:solidFill>
                  <a:srgbClr val="FF0000"/>
                </a:solidFill>
                <a:latin typeface="Palatino" pitchFamily="2" charset="77"/>
                <a:ea typeface="Palatino" pitchFamily="2" charset="77"/>
              </a:rPr>
              <a:t>Atomic/Molecular/Optical</a:t>
            </a:r>
          </a:p>
        </p:txBody>
      </p:sp>
      <p:sp>
        <p:nvSpPr>
          <p:cNvPr id="25" name="Left Arrow 24">
            <a:extLst>
              <a:ext uri="{FF2B5EF4-FFF2-40B4-BE49-F238E27FC236}">
                <a16:creationId xmlns:a16="http://schemas.microsoft.com/office/drawing/2014/main" id="{A0A497D7-7FB0-7149-82F3-AA61901E6BCC}"/>
              </a:ext>
            </a:extLst>
          </p:cNvPr>
          <p:cNvSpPr/>
          <p:nvPr/>
        </p:nvSpPr>
        <p:spPr>
          <a:xfrm>
            <a:off x="8190088" y="4346402"/>
            <a:ext cx="2099733" cy="1468017"/>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a:latin typeface="Palatino" pitchFamily="2" charset="77"/>
                <a:ea typeface="Palatino" pitchFamily="2" charset="77"/>
              </a:rPr>
              <a:t>Application</a:t>
            </a:r>
          </a:p>
        </p:txBody>
      </p:sp>
      <p:sp>
        <p:nvSpPr>
          <p:cNvPr id="10" name="Title 1">
            <a:extLst>
              <a:ext uri="{FF2B5EF4-FFF2-40B4-BE49-F238E27FC236}">
                <a16:creationId xmlns:a16="http://schemas.microsoft.com/office/drawing/2014/main" id="{6A3211AA-ED93-6C2A-5281-7EBEB84D663A}"/>
              </a:ext>
            </a:extLst>
          </p:cNvPr>
          <p:cNvSpPr>
            <a:spLocks noGrp="1"/>
          </p:cNvSpPr>
          <p:nvPr>
            <p:ph type="title"/>
          </p:nvPr>
        </p:nvSpPr>
        <p:spPr>
          <a:xfrm>
            <a:off x="838200" y="68564"/>
            <a:ext cx="10515600" cy="1009986"/>
          </a:xfrm>
        </p:spPr>
        <p:txBody>
          <a:bodyPr>
            <a:noAutofit/>
          </a:bodyPr>
          <a:lstStyle/>
          <a:p>
            <a:r>
              <a:rPr lang="en-US" dirty="0"/>
              <a:t>Access to Isotopes Accelerates Innovation!</a:t>
            </a:r>
          </a:p>
        </p:txBody>
      </p:sp>
    </p:spTree>
    <p:extLst>
      <p:ext uri="{BB962C8B-B14F-4D97-AF65-F5344CB8AC3E}">
        <p14:creationId xmlns:p14="http://schemas.microsoft.com/office/powerpoint/2010/main" val="334218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FBFF3-6B57-6CF7-9ABD-C2DC20DB2658}"/>
              </a:ext>
            </a:extLst>
          </p:cNvPr>
          <p:cNvSpPr>
            <a:spLocks noGrp="1"/>
          </p:cNvSpPr>
          <p:nvPr>
            <p:ph type="title"/>
          </p:nvPr>
        </p:nvSpPr>
        <p:spPr>
          <a:xfrm>
            <a:off x="271463" y="115094"/>
            <a:ext cx="11722893" cy="1325563"/>
          </a:xfrm>
        </p:spPr>
        <p:txBody>
          <a:bodyPr/>
          <a:lstStyle/>
          <a:p>
            <a:r>
              <a:rPr lang="en-US" dirty="0"/>
              <a:t>Background of </a:t>
            </a:r>
            <a:r>
              <a:rPr lang="en-US"/>
              <a:t>this Workshop: How We Got Here. </a:t>
            </a:r>
            <a:br>
              <a:rPr lang="en-US" dirty="0"/>
            </a:br>
            <a:r>
              <a:rPr lang="en-US" dirty="0"/>
              <a:t>(A More Personalized View)</a:t>
            </a:r>
          </a:p>
        </p:txBody>
      </p:sp>
      <p:sp>
        <p:nvSpPr>
          <p:cNvPr id="3" name="Content Placeholder 2">
            <a:extLst>
              <a:ext uri="{FF2B5EF4-FFF2-40B4-BE49-F238E27FC236}">
                <a16:creationId xmlns:a16="http://schemas.microsoft.com/office/drawing/2014/main" id="{BFEE9ADB-4860-67D2-D6B0-7D9CF0EEBD93}"/>
              </a:ext>
            </a:extLst>
          </p:cNvPr>
          <p:cNvSpPr>
            <a:spLocks noGrp="1"/>
          </p:cNvSpPr>
          <p:nvPr>
            <p:ph idx="1"/>
          </p:nvPr>
        </p:nvSpPr>
        <p:spPr>
          <a:xfrm>
            <a:off x="500063" y="1825624"/>
            <a:ext cx="8701087" cy="4568031"/>
          </a:xfrm>
        </p:spPr>
        <p:txBody>
          <a:bodyPr/>
          <a:lstStyle/>
          <a:p>
            <a:pPr>
              <a:spcAft>
                <a:spcPts val="800"/>
              </a:spcAft>
            </a:pPr>
            <a:r>
              <a:rPr lang="en-US" dirty="0"/>
              <a:t>When I started as a junior faculty, there seems a LOT of exciting science can be done – but only if we have access to particular rare isotopes</a:t>
            </a:r>
          </a:p>
          <a:p>
            <a:pPr>
              <a:spcAft>
                <a:spcPts val="800"/>
              </a:spcAft>
            </a:pPr>
            <a:r>
              <a:rPr lang="en-US" dirty="0"/>
              <a:t>After chatting with Alfredo Galindo-Uribarri @ ORNL, it became clear that many people in the fundamental physics community are facing the same issue</a:t>
            </a:r>
          </a:p>
          <a:p>
            <a:pPr>
              <a:spcAft>
                <a:spcPts val="800"/>
              </a:spcAft>
            </a:pPr>
            <a:r>
              <a:rPr lang="en-US" dirty="0"/>
              <a:t>At the same time, ORNL does produce a lot of the rare isotopes that can enable the scientific discoveries in the fundamental physics community.</a:t>
            </a:r>
          </a:p>
          <a:p>
            <a:pPr>
              <a:spcAft>
                <a:spcPts val="800"/>
              </a:spcAft>
            </a:pPr>
            <a:endParaRPr lang="en-US" dirty="0"/>
          </a:p>
        </p:txBody>
      </p:sp>
      <p:grpSp>
        <p:nvGrpSpPr>
          <p:cNvPr id="6" name="Group 5">
            <a:extLst>
              <a:ext uri="{FF2B5EF4-FFF2-40B4-BE49-F238E27FC236}">
                <a16:creationId xmlns:a16="http://schemas.microsoft.com/office/drawing/2014/main" id="{A7252462-082D-C650-1A56-EEBC128DF1CB}"/>
              </a:ext>
            </a:extLst>
          </p:cNvPr>
          <p:cNvGrpSpPr/>
          <p:nvPr/>
        </p:nvGrpSpPr>
        <p:grpSpPr>
          <a:xfrm>
            <a:off x="10637272" y="1669257"/>
            <a:ext cx="1054665" cy="1508824"/>
            <a:chOff x="10637271" y="1440657"/>
            <a:chExt cx="1054665" cy="1508824"/>
          </a:xfrm>
        </p:grpSpPr>
        <p:sp>
          <p:nvSpPr>
            <p:cNvPr id="5" name="TextBox 4">
              <a:extLst>
                <a:ext uri="{FF2B5EF4-FFF2-40B4-BE49-F238E27FC236}">
                  <a16:creationId xmlns:a16="http://schemas.microsoft.com/office/drawing/2014/main" id="{AAF9AF1F-D21A-DBC7-9D67-67C9935F76F7}"/>
                </a:ext>
              </a:extLst>
            </p:cNvPr>
            <p:cNvSpPr txBox="1"/>
            <p:nvPr/>
          </p:nvSpPr>
          <p:spPr>
            <a:xfrm>
              <a:off x="10894720" y="2487816"/>
              <a:ext cx="797216" cy="461665"/>
            </a:xfrm>
            <a:prstGeom prst="rect">
              <a:avLst/>
            </a:prstGeom>
            <a:noFill/>
          </p:spPr>
          <p:txBody>
            <a:bodyPr wrap="square" rtlCol="0">
              <a:spAutoFit/>
            </a:bodyPr>
            <a:lstStyle/>
            <a:p>
              <a:r>
                <a:rPr lang="en-US" sz="2400" dirty="0"/>
                <a:t>Me</a:t>
              </a:r>
            </a:p>
          </p:txBody>
        </p:sp>
        <p:pic>
          <p:nvPicPr>
            <p:cNvPr id="7" name="Picture 6" descr="Boys are going to read books to gain more knowledge, concept read books.">
              <a:extLst>
                <a:ext uri="{FF2B5EF4-FFF2-40B4-BE49-F238E27FC236}">
                  <a16:creationId xmlns:a16="http://schemas.microsoft.com/office/drawing/2014/main" id="{BAB635DF-BBC2-FCEB-A0C0-F07A5E6DD9BF}"/>
                </a:ext>
              </a:extLst>
            </p:cNvPr>
            <p:cNvPicPr>
              <a:picLocks noChangeAspect="1"/>
            </p:cNvPicPr>
            <p:nvPr/>
          </p:nvPicPr>
          <p:blipFill>
            <a:blip r:embed="rId2"/>
            <a:srcRect l="12102" r="20753"/>
            <a:stretch>
              <a:fillRect/>
            </a:stretch>
          </p:blipFill>
          <p:spPr>
            <a:xfrm>
              <a:off x="10637271" y="1440657"/>
              <a:ext cx="1054665" cy="1047159"/>
            </a:xfrm>
            <a:prstGeom prst="rect">
              <a:avLst/>
            </a:prstGeom>
          </p:spPr>
        </p:pic>
      </p:grpSp>
      <p:grpSp>
        <p:nvGrpSpPr>
          <p:cNvPr id="4" name="Group 3">
            <a:extLst>
              <a:ext uri="{FF2B5EF4-FFF2-40B4-BE49-F238E27FC236}">
                <a16:creationId xmlns:a16="http://schemas.microsoft.com/office/drawing/2014/main" id="{AE1C9B5B-D7D0-9F01-7696-20F88694513D}"/>
              </a:ext>
            </a:extLst>
          </p:cNvPr>
          <p:cNvGrpSpPr/>
          <p:nvPr/>
        </p:nvGrpSpPr>
        <p:grpSpPr>
          <a:xfrm>
            <a:off x="9865769" y="3747199"/>
            <a:ext cx="2057901" cy="2310700"/>
            <a:chOff x="9865769" y="2949481"/>
            <a:chExt cx="2057901" cy="2310700"/>
          </a:xfrm>
        </p:grpSpPr>
        <p:pic>
          <p:nvPicPr>
            <p:cNvPr id="8" name="Picture 7">
              <a:extLst>
                <a:ext uri="{FF2B5EF4-FFF2-40B4-BE49-F238E27FC236}">
                  <a16:creationId xmlns:a16="http://schemas.microsoft.com/office/drawing/2014/main" id="{5547D0BC-F9C8-5362-F8AC-8358DCD8533B}"/>
                </a:ext>
              </a:extLst>
            </p:cNvPr>
            <p:cNvPicPr>
              <a:picLocks noChangeAspect="1"/>
            </p:cNvPicPr>
            <p:nvPr/>
          </p:nvPicPr>
          <p:blipFill>
            <a:blip r:embed="rId3"/>
            <a:srcRect b="14102"/>
            <a:stretch>
              <a:fillRect/>
            </a:stretch>
          </p:blipFill>
          <p:spPr>
            <a:xfrm>
              <a:off x="9865769" y="2949481"/>
              <a:ext cx="2057901" cy="1658911"/>
            </a:xfrm>
            <a:prstGeom prst="rect">
              <a:avLst/>
            </a:prstGeom>
          </p:spPr>
        </p:pic>
        <p:sp>
          <p:nvSpPr>
            <p:cNvPr id="10" name="TextBox 9">
              <a:extLst>
                <a:ext uri="{FF2B5EF4-FFF2-40B4-BE49-F238E27FC236}">
                  <a16:creationId xmlns:a16="http://schemas.microsoft.com/office/drawing/2014/main" id="{3B74825C-6EC8-EFB5-1559-8F787258AA0E}"/>
                </a:ext>
              </a:extLst>
            </p:cNvPr>
            <p:cNvSpPr txBox="1"/>
            <p:nvPr/>
          </p:nvSpPr>
          <p:spPr>
            <a:xfrm>
              <a:off x="10493090" y="4736961"/>
              <a:ext cx="1343025" cy="523220"/>
            </a:xfrm>
            <a:prstGeom prst="rect">
              <a:avLst/>
            </a:prstGeom>
            <a:noFill/>
          </p:spPr>
          <p:txBody>
            <a:bodyPr wrap="square">
              <a:spAutoFit/>
            </a:bodyPr>
            <a:lstStyle/>
            <a:p>
              <a:r>
                <a:rPr lang="en-US" sz="2800" dirty="0"/>
                <a:t>Alfredo</a:t>
              </a:r>
              <a:endParaRPr lang="en-US" dirty="0"/>
            </a:p>
          </p:txBody>
        </p:sp>
      </p:grpSp>
    </p:spTree>
    <p:extLst>
      <p:ext uri="{BB962C8B-B14F-4D97-AF65-F5344CB8AC3E}">
        <p14:creationId xmlns:p14="http://schemas.microsoft.com/office/powerpoint/2010/main" val="347183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p of tennessee tennessee map usa map">
            <a:extLst>
              <a:ext uri="{FF2B5EF4-FFF2-40B4-BE49-F238E27FC236}">
                <a16:creationId xmlns:a16="http://schemas.microsoft.com/office/drawing/2014/main" id="{E64E24BD-AE05-C47B-1090-C5CC8EF13A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843" b="18743"/>
          <a:stretch>
            <a:fillRect/>
          </a:stretch>
        </p:blipFill>
        <p:spPr bwMode="auto">
          <a:xfrm>
            <a:off x="2117760" y="1097408"/>
            <a:ext cx="8115924" cy="547125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95C12331-3C9E-2653-0AB2-D126305D277B}"/>
              </a:ext>
            </a:extLst>
          </p:cNvPr>
          <p:cNvSpPr>
            <a:spLocks noGrp="1"/>
          </p:cNvSpPr>
          <p:nvPr>
            <p:ph type="title"/>
          </p:nvPr>
        </p:nvSpPr>
        <p:spPr/>
        <p:txBody>
          <a:bodyPr>
            <a:noAutofit/>
          </a:bodyPr>
          <a:lstStyle/>
          <a:p>
            <a:r>
              <a:rPr lang="en-US" sz="6000" dirty="0"/>
              <a:t>ONRL Could Be the Center of Mass</a:t>
            </a:r>
          </a:p>
        </p:txBody>
      </p:sp>
      <p:pic>
        <p:nvPicPr>
          <p:cNvPr id="9" name="Picture 8" descr="A black and white logo&#10;&#10;AI-generated content may be incorrect.">
            <a:extLst>
              <a:ext uri="{FF2B5EF4-FFF2-40B4-BE49-F238E27FC236}">
                <a16:creationId xmlns:a16="http://schemas.microsoft.com/office/drawing/2014/main" id="{C2A68009-BA86-7D1A-194B-BB041E000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8144" y="2651841"/>
            <a:ext cx="1808919" cy="632398"/>
          </a:xfrm>
          <a:prstGeom prst="rect">
            <a:avLst/>
          </a:prstGeom>
          <a:noFill/>
        </p:spPr>
      </p:pic>
      <p:pic>
        <p:nvPicPr>
          <p:cNvPr id="10" name="図 6">
            <a:extLst>
              <a:ext uri="{FF2B5EF4-FFF2-40B4-BE49-F238E27FC236}">
                <a16:creationId xmlns:a16="http://schemas.microsoft.com/office/drawing/2014/main" id="{2459B998-77EA-0E85-EE78-9B548CC3AED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4261" t="4100" r="4330" b="8734"/>
          <a:stretch>
            <a:fillRect/>
          </a:stretch>
        </p:blipFill>
        <p:spPr>
          <a:xfrm>
            <a:off x="10053222" y="1270902"/>
            <a:ext cx="833690" cy="840957"/>
          </a:xfrm>
          <a:prstGeom prst="rect">
            <a:avLst/>
          </a:prstGeom>
        </p:spPr>
      </p:pic>
      <p:pic>
        <p:nvPicPr>
          <p:cNvPr id="11" name="Picture 10">
            <a:extLst>
              <a:ext uri="{FF2B5EF4-FFF2-40B4-BE49-F238E27FC236}">
                <a16:creationId xmlns:a16="http://schemas.microsoft.com/office/drawing/2014/main" id="{59621365-0B05-2B67-2696-AB9D73A66D3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94942" y="1782696"/>
            <a:ext cx="877865" cy="877865"/>
          </a:xfrm>
          <a:prstGeom prst="rect">
            <a:avLst/>
          </a:prstGeom>
          <a:noFill/>
        </p:spPr>
      </p:pic>
      <p:pic>
        <p:nvPicPr>
          <p:cNvPr id="13" name="Picture 12" descr="A logo for a university&#10;&#10;AI-generated content may be incorrect.">
            <a:extLst>
              <a:ext uri="{FF2B5EF4-FFF2-40B4-BE49-F238E27FC236}">
                <a16:creationId xmlns:a16="http://schemas.microsoft.com/office/drawing/2014/main" id="{DDB4773E-6D01-3CF7-AC8D-BE795F762A51}"/>
              </a:ext>
            </a:extLst>
          </p:cNvPr>
          <p:cNvPicPr>
            <a:picLocks noChangeAspect="1"/>
          </p:cNvPicPr>
          <p:nvPr/>
        </p:nvPicPr>
        <p:blipFill>
          <a:blip r:embed="rId6">
            <a:extLst>
              <a:ext uri="{28A0092B-C50C-407E-A947-70E740481C1C}">
                <a14:useLocalDpi xmlns:a14="http://schemas.microsoft.com/office/drawing/2010/main" val="0"/>
              </a:ext>
            </a:extLst>
          </a:blip>
          <a:srcRect l="20431" t="28592" r="20246" b="28178"/>
          <a:stretch>
            <a:fillRect/>
          </a:stretch>
        </p:blipFill>
        <p:spPr>
          <a:xfrm>
            <a:off x="9664120" y="3662819"/>
            <a:ext cx="1650144" cy="802062"/>
          </a:xfrm>
          <a:prstGeom prst="rect">
            <a:avLst/>
          </a:prstGeom>
        </p:spPr>
      </p:pic>
      <p:pic>
        <p:nvPicPr>
          <p:cNvPr id="15" name="Picture 14" descr="A black and red sign with white text&#10;&#10;AI-generated content may be incorrect.">
            <a:extLst>
              <a:ext uri="{FF2B5EF4-FFF2-40B4-BE49-F238E27FC236}">
                <a16:creationId xmlns:a16="http://schemas.microsoft.com/office/drawing/2014/main" id="{571BFA17-04B8-672C-A281-7498904BB5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75516" y="2139537"/>
            <a:ext cx="2143845" cy="609237"/>
          </a:xfrm>
          <a:prstGeom prst="rect">
            <a:avLst/>
          </a:prstGeom>
        </p:spPr>
      </p:pic>
      <p:pic>
        <p:nvPicPr>
          <p:cNvPr id="17" name="Picture 16" descr="A blue and white logo&#10;&#10;AI-generated content may be incorrect.">
            <a:extLst>
              <a:ext uri="{FF2B5EF4-FFF2-40B4-BE49-F238E27FC236}">
                <a16:creationId xmlns:a16="http://schemas.microsoft.com/office/drawing/2014/main" id="{DCBC0D40-4D36-9715-A253-1C177B5ED5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54955" y="4428156"/>
            <a:ext cx="880221" cy="732344"/>
          </a:xfrm>
          <a:prstGeom prst="rect">
            <a:avLst/>
          </a:prstGeom>
        </p:spPr>
      </p:pic>
      <p:pic>
        <p:nvPicPr>
          <p:cNvPr id="19" name="Picture 18" descr="A close up of a logo&#10;&#10;AI-generated content may be incorrect.">
            <a:extLst>
              <a:ext uri="{FF2B5EF4-FFF2-40B4-BE49-F238E27FC236}">
                <a16:creationId xmlns:a16="http://schemas.microsoft.com/office/drawing/2014/main" id="{8650EB49-9D0E-E665-6F93-4F5E64E670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48076" y="4802216"/>
            <a:ext cx="2227995" cy="864462"/>
          </a:xfrm>
          <a:prstGeom prst="rect">
            <a:avLst/>
          </a:prstGeom>
        </p:spPr>
      </p:pic>
      <p:pic>
        <p:nvPicPr>
          <p:cNvPr id="21" name="Picture 20" descr="A logo on a black background&#10;&#10;AI-generated content may be incorrect.">
            <a:extLst>
              <a:ext uri="{FF2B5EF4-FFF2-40B4-BE49-F238E27FC236}">
                <a16:creationId xmlns:a16="http://schemas.microsoft.com/office/drawing/2014/main" id="{38CFF916-8FA3-9451-F743-ECCC2F5EC1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75059" y="5878286"/>
            <a:ext cx="917196" cy="917196"/>
          </a:xfrm>
          <a:prstGeom prst="rect">
            <a:avLst/>
          </a:prstGeom>
        </p:spPr>
      </p:pic>
      <p:pic>
        <p:nvPicPr>
          <p:cNvPr id="23" name="Picture 22" descr="A blue circle with a book and a star&#10;&#10;AI-generated content may be incorrect.">
            <a:extLst>
              <a:ext uri="{FF2B5EF4-FFF2-40B4-BE49-F238E27FC236}">
                <a16:creationId xmlns:a16="http://schemas.microsoft.com/office/drawing/2014/main" id="{04209693-52B2-64F1-4398-8C20FF09735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10314" y="3900231"/>
            <a:ext cx="864462" cy="864462"/>
          </a:xfrm>
          <a:prstGeom prst="rect">
            <a:avLst/>
          </a:prstGeom>
        </p:spPr>
      </p:pic>
      <p:pic>
        <p:nvPicPr>
          <p:cNvPr id="25" name="Picture 24" descr="Blue text on a black background&#10;&#10;AI-generated content may be incorrect.">
            <a:extLst>
              <a:ext uri="{FF2B5EF4-FFF2-40B4-BE49-F238E27FC236}">
                <a16:creationId xmlns:a16="http://schemas.microsoft.com/office/drawing/2014/main" id="{45ED4B14-DDA8-5781-293F-8B7C45B6C6E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07612" y="5517137"/>
            <a:ext cx="1755538" cy="334650"/>
          </a:xfrm>
          <a:prstGeom prst="rect">
            <a:avLst/>
          </a:prstGeom>
        </p:spPr>
      </p:pic>
      <p:pic>
        <p:nvPicPr>
          <p:cNvPr id="27" name="Picture 26" descr="A black and white logo&#10;&#10;AI-generated content may be incorrect.">
            <a:extLst>
              <a:ext uri="{FF2B5EF4-FFF2-40B4-BE49-F238E27FC236}">
                <a16:creationId xmlns:a16="http://schemas.microsoft.com/office/drawing/2014/main" id="{B851D7CE-363B-1401-7FA3-5CB22C43E79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56982" y="2883435"/>
            <a:ext cx="868052" cy="872799"/>
          </a:xfrm>
          <a:prstGeom prst="rect">
            <a:avLst/>
          </a:prstGeom>
        </p:spPr>
      </p:pic>
      <p:pic>
        <p:nvPicPr>
          <p:cNvPr id="29" name="Picture 28" descr="A blue rectangle with white text&#10;&#10;AI-generated content may be incorrect.">
            <a:extLst>
              <a:ext uri="{FF2B5EF4-FFF2-40B4-BE49-F238E27FC236}">
                <a16:creationId xmlns:a16="http://schemas.microsoft.com/office/drawing/2014/main" id="{785A885D-30E4-868D-9EAC-1F8FD88BAA4E}"/>
              </a:ext>
            </a:extLst>
          </p:cNvPr>
          <p:cNvPicPr>
            <a:picLocks noChangeAspect="1"/>
          </p:cNvPicPr>
          <p:nvPr/>
        </p:nvPicPr>
        <p:blipFill>
          <a:blip r:embed="rId14">
            <a:extLst>
              <a:ext uri="{28A0092B-C50C-407E-A947-70E740481C1C}">
                <a14:useLocalDpi xmlns:a14="http://schemas.microsoft.com/office/drawing/2010/main" val="0"/>
              </a:ext>
            </a:extLst>
          </a:blip>
          <a:srcRect l="27863" t="63026" r="27562" b="19089"/>
          <a:stretch>
            <a:fillRect/>
          </a:stretch>
        </p:blipFill>
        <p:spPr>
          <a:xfrm>
            <a:off x="659022" y="4627333"/>
            <a:ext cx="1064881" cy="349765"/>
          </a:xfrm>
          <a:prstGeom prst="rect">
            <a:avLst/>
          </a:prstGeom>
        </p:spPr>
      </p:pic>
      <p:pic>
        <p:nvPicPr>
          <p:cNvPr id="31" name="Picture 30" descr="A close-up of a logo&#10;&#10;Description automatically generated">
            <a:extLst>
              <a:ext uri="{FF2B5EF4-FFF2-40B4-BE49-F238E27FC236}">
                <a16:creationId xmlns:a16="http://schemas.microsoft.com/office/drawing/2014/main" id="{0A8B4A40-2A91-E8B0-4E9C-D4D13A2C0571}"/>
              </a:ext>
            </a:extLst>
          </p:cNvPr>
          <p:cNvPicPr>
            <a:picLocks noChangeAspect="1"/>
          </p:cNvPicPr>
          <p:nvPr/>
        </p:nvPicPr>
        <p:blipFill>
          <a:blip r:embed="rId15"/>
          <a:stretch>
            <a:fillRect/>
          </a:stretch>
        </p:blipFill>
        <p:spPr>
          <a:xfrm>
            <a:off x="8033256" y="1934965"/>
            <a:ext cx="792334" cy="938745"/>
          </a:xfrm>
          <a:prstGeom prst="rect">
            <a:avLst/>
          </a:prstGeom>
        </p:spPr>
      </p:pic>
      <p:pic>
        <p:nvPicPr>
          <p:cNvPr id="33" name="Picture 32">
            <a:extLst>
              <a:ext uri="{FF2B5EF4-FFF2-40B4-BE49-F238E27FC236}">
                <a16:creationId xmlns:a16="http://schemas.microsoft.com/office/drawing/2014/main" id="{CE5C3A64-04F6-747D-FBC2-DB3D2131B9E8}"/>
              </a:ext>
            </a:extLst>
          </p:cNvPr>
          <p:cNvPicPr>
            <a:picLocks noChangeAspect="1"/>
          </p:cNvPicPr>
          <p:nvPr/>
        </p:nvPicPr>
        <p:blipFill>
          <a:blip r:embed="rId16"/>
          <a:srcRect r="56865"/>
          <a:stretch>
            <a:fillRect/>
          </a:stretch>
        </p:blipFill>
        <p:spPr>
          <a:xfrm>
            <a:off x="6833597" y="1425627"/>
            <a:ext cx="2251608" cy="509338"/>
          </a:xfrm>
          <a:prstGeom prst="rect">
            <a:avLst/>
          </a:prstGeom>
        </p:spPr>
      </p:pic>
      <p:sp>
        <p:nvSpPr>
          <p:cNvPr id="34" name="TextBox 33">
            <a:extLst>
              <a:ext uri="{FF2B5EF4-FFF2-40B4-BE49-F238E27FC236}">
                <a16:creationId xmlns:a16="http://schemas.microsoft.com/office/drawing/2014/main" id="{D1F0A701-61CF-B240-D5FF-0185D72D2E61}"/>
              </a:ext>
            </a:extLst>
          </p:cNvPr>
          <p:cNvSpPr txBox="1"/>
          <p:nvPr/>
        </p:nvSpPr>
        <p:spPr>
          <a:xfrm>
            <a:off x="366075" y="3855292"/>
            <a:ext cx="1095172" cy="584775"/>
          </a:xfrm>
          <a:prstGeom prst="rect">
            <a:avLst/>
          </a:prstGeom>
          <a:noFill/>
        </p:spPr>
        <p:txBody>
          <a:bodyPr wrap="none" rtlCol="0">
            <a:spAutoFit/>
          </a:bodyPr>
          <a:lstStyle/>
          <a:p>
            <a:r>
              <a:rPr lang="en-US" sz="3200" b="1" dirty="0">
                <a:solidFill>
                  <a:srgbClr val="0070C0"/>
                </a:solidFill>
              </a:rPr>
              <a:t>UCSB</a:t>
            </a:r>
          </a:p>
        </p:txBody>
      </p:sp>
      <p:cxnSp>
        <p:nvCxnSpPr>
          <p:cNvPr id="38" name="Straight Arrow Connector 37">
            <a:extLst>
              <a:ext uri="{FF2B5EF4-FFF2-40B4-BE49-F238E27FC236}">
                <a16:creationId xmlns:a16="http://schemas.microsoft.com/office/drawing/2014/main" id="{E8BDA69F-301E-75A7-1F80-0617867F6D62}"/>
              </a:ext>
            </a:extLst>
          </p:cNvPr>
          <p:cNvCxnSpPr>
            <a:cxnSpLocks/>
          </p:cNvCxnSpPr>
          <p:nvPr/>
        </p:nvCxnSpPr>
        <p:spPr>
          <a:xfrm flipV="1">
            <a:off x="8228749" y="2416407"/>
            <a:ext cx="1493034" cy="1593865"/>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0F92B3C-45C1-DF7B-90B0-80040918F733}"/>
              </a:ext>
            </a:extLst>
          </p:cNvPr>
          <p:cNvCxnSpPr>
            <a:cxnSpLocks/>
          </p:cNvCxnSpPr>
          <p:nvPr/>
        </p:nvCxnSpPr>
        <p:spPr>
          <a:xfrm flipV="1">
            <a:off x="8159780" y="2359829"/>
            <a:ext cx="1388524" cy="1601621"/>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4C1CB230-DEB7-276C-C08A-D22F520C2028}"/>
              </a:ext>
            </a:extLst>
          </p:cNvPr>
          <p:cNvCxnSpPr>
            <a:cxnSpLocks/>
          </p:cNvCxnSpPr>
          <p:nvPr/>
        </p:nvCxnSpPr>
        <p:spPr>
          <a:xfrm flipV="1">
            <a:off x="8346339" y="3316040"/>
            <a:ext cx="715511" cy="67469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6EEBD139-3F2E-CA3D-A580-7E7A6C4D934A}"/>
              </a:ext>
            </a:extLst>
          </p:cNvPr>
          <p:cNvCxnSpPr>
            <a:cxnSpLocks/>
          </p:cNvCxnSpPr>
          <p:nvPr/>
        </p:nvCxnSpPr>
        <p:spPr>
          <a:xfrm flipV="1">
            <a:off x="8387881" y="3584672"/>
            <a:ext cx="846735" cy="485339"/>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944CB6E1-5B0D-443A-22B5-C9D5198886B0}"/>
              </a:ext>
            </a:extLst>
          </p:cNvPr>
          <p:cNvCxnSpPr>
            <a:cxnSpLocks/>
          </p:cNvCxnSpPr>
          <p:nvPr/>
        </p:nvCxnSpPr>
        <p:spPr>
          <a:xfrm>
            <a:off x="8159780" y="4468873"/>
            <a:ext cx="585856" cy="1215589"/>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3CEE7D9-4EED-29D6-56D0-01A83DDC0622}"/>
              </a:ext>
            </a:extLst>
          </p:cNvPr>
          <p:cNvCxnSpPr>
            <a:cxnSpLocks/>
          </p:cNvCxnSpPr>
          <p:nvPr/>
        </p:nvCxnSpPr>
        <p:spPr>
          <a:xfrm flipH="1">
            <a:off x="6150058" y="4364568"/>
            <a:ext cx="1209795" cy="1396024"/>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7552002A-7231-A9A1-4D5B-C298A84EBEF0}"/>
              </a:ext>
            </a:extLst>
          </p:cNvPr>
          <p:cNvCxnSpPr>
            <a:cxnSpLocks/>
          </p:cNvCxnSpPr>
          <p:nvPr/>
        </p:nvCxnSpPr>
        <p:spPr>
          <a:xfrm flipH="1">
            <a:off x="2956982" y="4365958"/>
            <a:ext cx="3590600" cy="13688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3D461443-5682-9D7B-B994-ABEEE7C077EC}"/>
              </a:ext>
            </a:extLst>
          </p:cNvPr>
          <p:cNvCxnSpPr>
            <a:cxnSpLocks/>
          </p:cNvCxnSpPr>
          <p:nvPr/>
        </p:nvCxnSpPr>
        <p:spPr>
          <a:xfrm flipH="1">
            <a:off x="2896881" y="4228441"/>
            <a:ext cx="3609159" cy="16487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312145F5-65DA-C994-188F-9A3324BF7A87}"/>
              </a:ext>
            </a:extLst>
          </p:cNvPr>
          <p:cNvCxnSpPr>
            <a:cxnSpLocks/>
          </p:cNvCxnSpPr>
          <p:nvPr/>
        </p:nvCxnSpPr>
        <p:spPr>
          <a:xfrm flipH="1">
            <a:off x="2534925" y="4104341"/>
            <a:ext cx="3971115" cy="70222"/>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AF16BFE7-4B10-9B12-7A10-124D5A678F62}"/>
              </a:ext>
            </a:extLst>
          </p:cNvPr>
          <p:cNvCxnSpPr>
            <a:cxnSpLocks/>
          </p:cNvCxnSpPr>
          <p:nvPr/>
        </p:nvCxnSpPr>
        <p:spPr>
          <a:xfrm flipH="1" flipV="1">
            <a:off x="3825034" y="3467562"/>
            <a:ext cx="2681006" cy="532551"/>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36" name="Straight Arrow Connector 1035">
            <a:extLst>
              <a:ext uri="{FF2B5EF4-FFF2-40B4-BE49-F238E27FC236}">
                <a16:creationId xmlns:a16="http://schemas.microsoft.com/office/drawing/2014/main" id="{01D429DC-80A0-469F-B547-898A418C5136}"/>
              </a:ext>
            </a:extLst>
          </p:cNvPr>
          <p:cNvCxnSpPr>
            <a:cxnSpLocks/>
            <a:stCxn id="5" idx="0"/>
          </p:cNvCxnSpPr>
          <p:nvPr/>
        </p:nvCxnSpPr>
        <p:spPr>
          <a:xfrm flipH="1" flipV="1">
            <a:off x="7331639" y="3015294"/>
            <a:ext cx="82122" cy="938745"/>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38" name="Straight Arrow Connector 1037">
            <a:extLst>
              <a:ext uri="{FF2B5EF4-FFF2-40B4-BE49-F238E27FC236}">
                <a16:creationId xmlns:a16="http://schemas.microsoft.com/office/drawing/2014/main" id="{55B0D886-55AB-887D-8922-32A0D8A9E8DA}"/>
              </a:ext>
            </a:extLst>
          </p:cNvPr>
          <p:cNvCxnSpPr>
            <a:cxnSpLocks/>
          </p:cNvCxnSpPr>
          <p:nvPr/>
        </p:nvCxnSpPr>
        <p:spPr>
          <a:xfrm flipH="1" flipV="1">
            <a:off x="7413761" y="2988703"/>
            <a:ext cx="149861" cy="1147969"/>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42" name="Straight Arrow Connector 1041">
            <a:extLst>
              <a:ext uri="{FF2B5EF4-FFF2-40B4-BE49-F238E27FC236}">
                <a16:creationId xmlns:a16="http://schemas.microsoft.com/office/drawing/2014/main" id="{5EE3E710-634A-8FD5-F981-4BA6877C9F26}"/>
              </a:ext>
            </a:extLst>
          </p:cNvPr>
          <p:cNvCxnSpPr>
            <a:cxnSpLocks/>
          </p:cNvCxnSpPr>
          <p:nvPr/>
        </p:nvCxnSpPr>
        <p:spPr>
          <a:xfrm flipV="1">
            <a:off x="7630314" y="2720538"/>
            <a:ext cx="220327" cy="1270199"/>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4F44A19-3189-B895-A57D-5AC202C21F55}"/>
              </a:ext>
            </a:extLst>
          </p:cNvPr>
          <p:cNvSpPr txBox="1"/>
          <p:nvPr/>
        </p:nvSpPr>
        <p:spPr>
          <a:xfrm>
            <a:off x="175463" y="1040831"/>
            <a:ext cx="3685517" cy="1077218"/>
          </a:xfrm>
          <a:prstGeom prst="rect">
            <a:avLst/>
          </a:prstGeom>
          <a:solidFill>
            <a:schemeClr val="bg1"/>
          </a:solidFill>
        </p:spPr>
        <p:txBody>
          <a:bodyPr wrap="square" rtlCol="0">
            <a:spAutoFit/>
          </a:bodyPr>
          <a:lstStyle/>
          <a:p>
            <a:pPr algn="ctr"/>
            <a:r>
              <a:rPr lang="en-US" sz="3200" dirty="0"/>
              <a:t>Isotope Production facility at ORNL</a:t>
            </a:r>
          </a:p>
        </p:txBody>
      </p:sp>
      <p:pic>
        <p:nvPicPr>
          <p:cNvPr id="4" name="Picture 3">
            <a:extLst>
              <a:ext uri="{FF2B5EF4-FFF2-40B4-BE49-F238E27FC236}">
                <a16:creationId xmlns:a16="http://schemas.microsoft.com/office/drawing/2014/main" id="{A68DDE8C-2D20-D639-4FC8-1F7D7C36A7E8}"/>
              </a:ext>
            </a:extLst>
          </p:cNvPr>
          <p:cNvPicPr>
            <a:picLocks noChangeAspect="1"/>
          </p:cNvPicPr>
          <p:nvPr/>
        </p:nvPicPr>
        <p:blipFill>
          <a:blip r:embed="rId17"/>
          <a:stretch>
            <a:fillRect/>
          </a:stretch>
        </p:blipFill>
        <p:spPr>
          <a:xfrm>
            <a:off x="1453872" y="2629169"/>
            <a:ext cx="1245134" cy="1245134"/>
          </a:xfrm>
          <a:prstGeom prst="rect">
            <a:avLst/>
          </a:prstGeom>
        </p:spPr>
      </p:pic>
      <p:sp>
        <p:nvSpPr>
          <p:cNvPr id="6" name="TextBox 5">
            <a:extLst>
              <a:ext uri="{FF2B5EF4-FFF2-40B4-BE49-F238E27FC236}">
                <a16:creationId xmlns:a16="http://schemas.microsoft.com/office/drawing/2014/main" id="{A3E9F6FF-8A88-69A3-D0EA-C5781503359C}"/>
              </a:ext>
            </a:extLst>
          </p:cNvPr>
          <p:cNvSpPr txBox="1"/>
          <p:nvPr/>
        </p:nvSpPr>
        <p:spPr>
          <a:xfrm>
            <a:off x="221871" y="2905780"/>
            <a:ext cx="1595950" cy="523220"/>
          </a:xfrm>
          <a:prstGeom prst="rect">
            <a:avLst/>
          </a:prstGeom>
          <a:noFill/>
        </p:spPr>
        <p:txBody>
          <a:bodyPr wrap="none" rtlCol="0">
            <a:spAutoFit/>
          </a:bodyPr>
          <a:lstStyle/>
          <a:p>
            <a:r>
              <a:rPr lang="en-US" sz="2800" b="1" dirty="0">
                <a:solidFill>
                  <a:srgbClr val="C00000"/>
                </a:solidFill>
              </a:rPr>
              <a:t>Stanford</a:t>
            </a:r>
          </a:p>
        </p:txBody>
      </p:sp>
      <p:pic>
        <p:nvPicPr>
          <p:cNvPr id="7" name="Picture 6" descr="Shield of Princeton University">
            <a:extLst>
              <a:ext uri="{FF2B5EF4-FFF2-40B4-BE49-F238E27FC236}">
                <a16:creationId xmlns:a16="http://schemas.microsoft.com/office/drawing/2014/main" id="{312FAB5E-0AC1-45DB-5F6C-D7437F0D1E9E}"/>
              </a:ext>
            </a:extLst>
          </p:cNvPr>
          <p:cNvPicPr>
            <a:picLocks noChangeAspect="1"/>
          </p:cNvPicPr>
          <p:nvPr/>
        </p:nvPicPr>
        <p:blipFill>
          <a:blip r:embed="rId18"/>
          <a:stretch>
            <a:fillRect/>
          </a:stretch>
        </p:blipFill>
        <p:spPr>
          <a:xfrm>
            <a:off x="9468326" y="2928853"/>
            <a:ext cx="666850" cy="853568"/>
          </a:xfrm>
          <a:prstGeom prst="rect">
            <a:avLst/>
          </a:prstGeom>
        </p:spPr>
      </p:pic>
      <p:sp>
        <p:nvSpPr>
          <p:cNvPr id="8" name="TextBox 7">
            <a:extLst>
              <a:ext uri="{FF2B5EF4-FFF2-40B4-BE49-F238E27FC236}">
                <a16:creationId xmlns:a16="http://schemas.microsoft.com/office/drawing/2014/main" id="{0DEA1625-8431-2454-C8F3-4E621C484D73}"/>
              </a:ext>
            </a:extLst>
          </p:cNvPr>
          <p:cNvSpPr txBox="1"/>
          <p:nvPr/>
        </p:nvSpPr>
        <p:spPr>
          <a:xfrm>
            <a:off x="10315806" y="3086246"/>
            <a:ext cx="1774397" cy="523220"/>
          </a:xfrm>
          <a:prstGeom prst="rect">
            <a:avLst/>
          </a:prstGeom>
          <a:noFill/>
        </p:spPr>
        <p:txBody>
          <a:bodyPr wrap="none" rtlCol="0">
            <a:spAutoFit/>
          </a:bodyPr>
          <a:lstStyle/>
          <a:p>
            <a:r>
              <a:rPr lang="en-US" sz="2800" b="1" dirty="0">
                <a:solidFill>
                  <a:srgbClr val="E7AA00"/>
                </a:solidFill>
              </a:rPr>
              <a:t>Princeton</a:t>
            </a:r>
          </a:p>
        </p:txBody>
      </p:sp>
      <p:cxnSp>
        <p:nvCxnSpPr>
          <p:cNvPr id="12" name="Straight Arrow Connector 11">
            <a:extLst>
              <a:ext uri="{FF2B5EF4-FFF2-40B4-BE49-F238E27FC236}">
                <a16:creationId xmlns:a16="http://schemas.microsoft.com/office/drawing/2014/main" id="{3DC03508-E4B2-FD36-220C-AE71A44C64BF}"/>
              </a:ext>
            </a:extLst>
          </p:cNvPr>
          <p:cNvCxnSpPr>
            <a:cxnSpLocks/>
            <a:stCxn id="5" idx="3"/>
          </p:cNvCxnSpPr>
          <p:nvPr/>
        </p:nvCxnSpPr>
        <p:spPr>
          <a:xfrm flipV="1">
            <a:off x="8431438" y="3925966"/>
            <a:ext cx="821644" cy="30247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 name="Content Placeholder 4" descr="Green text on a black background&#10;&#10;AI-generated content may be incorrect.">
            <a:extLst>
              <a:ext uri="{FF2B5EF4-FFF2-40B4-BE49-F238E27FC236}">
                <a16:creationId xmlns:a16="http://schemas.microsoft.com/office/drawing/2014/main" id="{E9514ED4-A414-46B1-1D89-93AC68A4EBBF}"/>
              </a:ext>
            </a:extLst>
          </p:cNvPr>
          <p:cNvPicPr>
            <a:picLocks noGrp="1" noChangeAspect="1"/>
          </p:cNvPicPr>
          <p:nvPr>
            <p:ph idx="1"/>
          </p:nvPr>
        </p:nvPicPr>
        <p:blipFill>
          <a:blip r:embed="rId19">
            <a:extLst>
              <a:ext uri="{28A0092B-C50C-407E-A947-70E740481C1C}">
                <a14:useLocalDpi xmlns:a14="http://schemas.microsoft.com/office/drawing/2010/main" val="0"/>
              </a:ext>
            </a:extLst>
          </a:blip>
          <a:srcRect t="26521" r="13385" b="27273"/>
          <a:stretch>
            <a:fillRect/>
          </a:stretch>
        </p:blipFill>
        <p:spPr>
          <a:xfrm>
            <a:off x="6396084" y="3954039"/>
            <a:ext cx="2035354" cy="548805"/>
          </a:xfrm>
          <a:solidFill>
            <a:schemeClr val="bg1"/>
          </a:solidFill>
          <a:ln w="19050">
            <a:solidFill>
              <a:schemeClr val="accent6">
                <a:lumMod val="75000"/>
              </a:schemeClr>
            </a:solidFill>
          </a:ln>
        </p:spPr>
      </p:pic>
      <p:cxnSp>
        <p:nvCxnSpPr>
          <p:cNvPr id="24" name="Straight Arrow Connector 23">
            <a:extLst>
              <a:ext uri="{FF2B5EF4-FFF2-40B4-BE49-F238E27FC236}">
                <a16:creationId xmlns:a16="http://schemas.microsoft.com/office/drawing/2014/main" id="{ABF60E3C-9E6B-E92C-5BF8-FF4AB8E4960B}"/>
              </a:ext>
            </a:extLst>
          </p:cNvPr>
          <p:cNvCxnSpPr>
            <a:cxnSpLocks/>
          </p:cNvCxnSpPr>
          <p:nvPr/>
        </p:nvCxnSpPr>
        <p:spPr>
          <a:xfrm flipH="1" flipV="1">
            <a:off x="2478924" y="3583611"/>
            <a:ext cx="3928496" cy="466014"/>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655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250"/>
                                  </p:stCondLst>
                                  <p:childTnLst>
                                    <p:set>
                                      <p:cBhvr>
                                        <p:cTn id="33" dur="1" fill="hold">
                                          <p:stCondLst>
                                            <p:cond delay="0"/>
                                          </p:stCondLst>
                                        </p:cTn>
                                        <p:tgtEl>
                                          <p:spTgt spid="50"/>
                                        </p:tgtEl>
                                        <p:attrNameLst>
                                          <p:attrName>style.visibility</p:attrName>
                                        </p:attrNameLst>
                                      </p:cBhvr>
                                      <p:to>
                                        <p:strVal val="visible"/>
                                      </p:to>
                                    </p:set>
                                  </p:childTnLst>
                                </p:cTn>
                              </p:par>
                            </p:childTnLst>
                          </p:cTn>
                        </p:par>
                        <p:par>
                          <p:cTn id="34" fill="hold">
                            <p:stCondLst>
                              <p:cond delay="250"/>
                            </p:stCondLst>
                            <p:childTnLst>
                              <p:par>
                                <p:cTn id="35" presetID="1" presetClass="entr" presetSubtype="0" fill="hold" nodeType="afterEffect">
                                  <p:stCondLst>
                                    <p:cond delay="25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nodeType="withEffect">
                                  <p:stCondLst>
                                    <p:cond delay="250"/>
                                  </p:stCondLst>
                                  <p:childTnLst>
                                    <p:set>
                                      <p:cBhvr>
                                        <p:cTn id="38" dur="1" fill="hold">
                                          <p:stCondLst>
                                            <p:cond delay="0"/>
                                          </p:stCondLst>
                                        </p:cTn>
                                        <p:tgtEl>
                                          <p:spTgt spid="52"/>
                                        </p:tgtEl>
                                        <p:attrNameLst>
                                          <p:attrName>style.visibility</p:attrName>
                                        </p:attrNameLst>
                                      </p:cBhvr>
                                      <p:to>
                                        <p:strVal val="visible"/>
                                      </p:to>
                                    </p:set>
                                  </p:childTnLst>
                                </p:cTn>
                              </p:par>
                            </p:childTnLst>
                          </p:cTn>
                        </p:par>
                        <p:par>
                          <p:cTn id="39" fill="hold">
                            <p:stCondLst>
                              <p:cond delay="500"/>
                            </p:stCondLst>
                            <p:childTnLst>
                              <p:par>
                                <p:cTn id="40" presetID="1" presetClass="entr" presetSubtype="0" fill="hold" nodeType="afterEffect">
                                  <p:stCondLst>
                                    <p:cond delay="250"/>
                                  </p:stCondLst>
                                  <p:childTnLst>
                                    <p:set>
                                      <p:cBhvr>
                                        <p:cTn id="41" dur="1" fill="hold">
                                          <p:stCondLst>
                                            <p:cond delay="0"/>
                                          </p:stCondLst>
                                        </p:cTn>
                                        <p:tgtEl>
                                          <p:spTgt spid="21"/>
                                        </p:tgtEl>
                                        <p:attrNameLst>
                                          <p:attrName>style.visibility</p:attrName>
                                        </p:attrNameLst>
                                      </p:cBhvr>
                                      <p:to>
                                        <p:strVal val="visible"/>
                                      </p:to>
                                    </p:set>
                                  </p:childTnLst>
                                </p:cTn>
                              </p:par>
                            </p:childTnLst>
                          </p:cTn>
                        </p:par>
                        <p:par>
                          <p:cTn id="42" fill="hold">
                            <p:stCondLst>
                              <p:cond delay="750"/>
                            </p:stCondLst>
                            <p:childTnLst>
                              <p:par>
                                <p:cTn id="43" presetID="1" presetClass="entr" presetSubtype="0" fill="hold" nodeType="afterEffect">
                                  <p:stCondLst>
                                    <p:cond delay="0"/>
                                  </p:stCondLst>
                                  <p:childTnLst>
                                    <p:set>
                                      <p:cBhvr>
                                        <p:cTn id="44" dur="1" fill="hold">
                                          <p:stCondLst>
                                            <p:cond delay="0"/>
                                          </p:stCondLst>
                                        </p:cTn>
                                        <p:tgtEl>
                                          <p:spTgt spid="54"/>
                                        </p:tgtEl>
                                        <p:attrNameLst>
                                          <p:attrName>style.visibility</p:attrName>
                                        </p:attrNameLst>
                                      </p:cBhvr>
                                      <p:to>
                                        <p:strVal val="visible"/>
                                      </p:to>
                                    </p:set>
                                  </p:childTnLst>
                                </p:cTn>
                              </p:par>
                              <p:par>
                                <p:cTn id="45" presetID="1" presetClass="entr" presetSubtype="0" fill="hold" nodeType="withEffect">
                                  <p:stCondLst>
                                    <p:cond delay="25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nodeType="withEffect">
                                  <p:stCondLst>
                                    <p:cond delay="250"/>
                                  </p:stCondLst>
                                  <p:childTnLst>
                                    <p:set>
                                      <p:cBhvr>
                                        <p:cTn id="48" dur="1" fill="hold">
                                          <p:stCondLst>
                                            <p:cond delay="0"/>
                                          </p:stCondLst>
                                        </p:cTn>
                                        <p:tgtEl>
                                          <p:spTgt spid="56"/>
                                        </p:tgtEl>
                                        <p:attrNameLst>
                                          <p:attrName>style.visibility</p:attrName>
                                        </p:attrNameLst>
                                      </p:cBhvr>
                                      <p:to>
                                        <p:strVal val="visible"/>
                                      </p:to>
                                    </p:set>
                                  </p:childTnLst>
                                </p:cTn>
                              </p:par>
                              <p:par>
                                <p:cTn id="49" presetID="1" presetClass="entr" presetSubtype="0" fill="hold" nodeType="withEffect">
                                  <p:stCondLst>
                                    <p:cond delay="25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nodeType="withEffect">
                                  <p:stCondLst>
                                    <p:cond delay="250"/>
                                  </p:stCondLst>
                                  <p:childTnLst>
                                    <p:set>
                                      <p:cBhvr>
                                        <p:cTn id="52" dur="1" fill="hold">
                                          <p:stCondLst>
                                            <p:cond delay="0"/>
                                          </p:stCondLst>
                                        </p:cTn>
                                        <p:tgtEl>
                                          <p:spTgt spid="59"/>
                                        </p:tgtEl>
                                        <p:attrNameLst>
                                          <p:attrName>style.visibility</p:attrName>
                                        </p:attrNameLst>
                                      </p:cBhvr>
                                      <p:to>
                                        <p:strVal val="visible"/>
                                      </p:to>
                                    </p:set>
                                  </p:childTnLst>
                                </p:cTn>
                              </p:par>
                              <p:par>
                                <p:cTn id="53" presetID="1" presetClass="entr" presetSubtype="0" fill="hold" nodeType="withEffect">
                                  <p:stCondLst>
                                    <p:cond delay="25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grpId="0" nodeType="withEffect">
                                  <p:stCondLst>
                                    <p:cond delay="250"/>
                                  </p:stCondLst>
                                  <p:childTnLst>
                                    <p:set>
                                      <p:cBhvr>
                                        <p:cTn id="56" dur="1" fill="hold">
                                          <p:stCondLst>
                                            <p:cond delay="0"/>
                                          </p:stCondLst>
                                        </p:cTn>
                                        <p:tgtEl>
                                          <p:spTgt spid="34"/>
                                        </p:tgtEl>
                                        <p:attrNameLst>
                                          <p:attrName>style.visibility</p:attrName>
                                        </p:attrNameLst>
                                      </p:cBhvr>
                                      <p:to>
                                        <p:strVal val="visible"/>
                                      </p:to>
                                    </p:set>
                                  </p:childTnLst>
                                </p:cTn>
                              </p:par>
                              <p:par>
                                <p:cTn id="57" presetID="1" presetClass="entr" presetSubtype="0" fill="hold" nodeType="withEffect">
                                  <p:stCondLst>
                                    <p:cond delay="250"/>
                                  </p:stCondLst>
                                  <p:childTnLst>
                                    <p:set>
                                      <p:cBhvr>
                                        <p:cTn id="58" dur="1" fill="hold">
                                          <p:stCondLst>
                                            <p:cond delay="0"/>
                                          </p:stCondLst>
                                        </p:cTn>
                                        <p:tgtEl>
                                          <p:spTgt spid="62"/>
                                        </p:tgtEl>
                                        <p:attrNameLst>
                                          <p:attrName>style.visibility</p:attrName>
                                        </p:attrNameLst>
                                      </p:cBhvr>
                                      <p:to>
                                        <p:strVal val="visible"/>
                                      </p:to>
                                    </p:set>
                                  </p:childTnLst>
                                </p:cTn>
                              </p:par>
                            </p:childTnLst>
                          </p:cTn>
                        </p:par>
                        <p:par>
                          <p:cTn id="59" fill="hold">
                            <p:stCondLst>
                              <p:cond delay="1000"/>
                            </p:stCondLst>
                            <p:childTnLst>
                              <p:par>
                                <p:cTn id="60" presetID="1" presetClass="entr" presetSubtype="0" fill="hold" nodeType="afterEffect">
                                  <p:stCondLst>
                                    <p:cond delay="250"/>
                                  </p:stCondLst>
                                  <p:childTnLst>
                                    <p:set>
                                      <p:cBhvr>
                                        <p:cTn id="61" dur="1" fill="hold">
                                          <p:stCondLst>
                                            <p:cond delay="0"/>
                                          </p:stCondLst>
                                        </p:cTn>
                                        <p:tgtEl>
                                          <p:spTgt spid="27"/>
                                        </p:tgtEl>
                                        <p:attrNameLst>
                                          <p:attrName>style.visibility</p:attrName>
                                        </p:attrNameLst>
                                      </p:cBhvr>
                                      <p:to>
                                        <p:strVal val="visible"/>
                                      </p:to>
                                    </p:set>
                                  </p:childTnLst>
                                </p:cTn>
                              </p:par>
                              <p:par>
                                <p:cTn id="62" presetID="1" presetClass="entr" presetSubtype="0" fill="hold" nodeType="withEffect">
                                  <p:stCondLst>
                                    <p:cond delay="250"/>
                                  </p:stCondLst>
                                  <p:childTnLst>
                                    <p:set>
                                      <p:cBhvr>
                                        <p:cTn id="63" dur="1" fill="hold">
                                          <p:stCondLst>
                                            <p:cond delay="0"/>
                                          </p:stCondLst>
                                        </p:cTn>
                                        <p:tgtEl>
                                          <p:spTgt spid="1036"/>
                                        </p:tgtEl>
                                        <p:attrNameLst>
                                          <p:attrName>style.visibility</p:attrName>
                                        </p:attrNameLst>
                                      </p:cBhvr>
                                      <p:to>
                                        <p:strVal val="visible"/>
                                      </p:to>
                                    </p:set>
                                  </p:childTnLst>
                                </p:cTn>
                              </p:par>
                              <p:par>
                                <p:cTn id="64" presetID="1" presetClass="entr" presetSubtype="0" fill="hold" nodeType="withEffect">
                                  <p:stCondLst>
                                    <p:cond delay="250"/>
                                  </p:stCondLst>
                                  <p:childTnLst>
                                    <p:set>
                                      <p:cBhvr>
                                        <p:cTn id="65" dur="1" fill="hold">
                                          <p:stCondLst>
                                            <p:cond delay="0"/>
                                          </p:stCondLst>
                                        </p:cTn>
                                        <p:tgtEl>
                                          <p:spTgt spid="9"/>
                                        </p:tgtEl>
                                        <p:attrNameLst>
                                          <p:attrName>style.visibility</p:attrName>
                                        </p:attrNameLst>
                                      </p:cBhvr>
                                      <p:to>
                                        <p:strVal val="visible"/>
                                      </p:to>
                                    </p:set>
                                  </p:childTnLst>
                                </p:cTn>
                              </p:par>
                              <p:par>
                                <p:cTn id="66" presetID="1" presetClass="entr" presetSubtype="0" fill="hold" nodeType="withEffect">
                                  <p:stCondLst>
                                    <p:cond delay="250"/>
                                  </p:stCondLst>
                                  <p:childTnLst>
                                    <p:set>
                                      <p:cBhvr>
                                        <p:cTn id="67" dur="1" fill="hold">
                                          <p:stCondLst>
                                            <p:cond delay="0"/>
                                          </p:stCondLst>
                                        </p:cTn>
                                        <p:tgtEl>
                                          <p:spTgt spid="1038"/>
                                        </p:tgtEl>
                                        <p:attrNameLst>
                                          <p:attrName>style.visibility</p:attrName>
                                        </p:attrNameLst>
                                      </p:cBhvr>
                                      <p:to>
                                        <p:strVal val="visible"/>
                                      </p:to>
                                    </p:set>
                                  </p:childTnLst>
                                </p:cTn>
                              </p:par>
                              <p:par>
                                <p:cTn id="68" presetID="1" presetClass="entr" presetSubtype="0" fill="hold" nodeType="withEffect">
                                  <p:stCondLst>
                                    <p:cond delay="250"/>
                                  </p:stCondLst>
                                  <p:childTnLst>
                                    <p:set>
                                      <p:cBhvr>
                                        <p:cTn id="69" dur="1" fill="hold">
                                          <p:stCondLst>
                                            <p:cond delay="0"/>
                                          </p:stCondLst>
                                        </p:cTn>
                                        <p:tgtEl>
                                          <p:spTgt spid="11"/>
                                        </p:tgtEl>
                                        <p:attrNameLst>
                                          <p:attrName>style.visibility</p:attrName>
                                        </p:attrNameLst>
                                      </p:cBhvr>
                                      <p:to>
                                        <p:strVal val="visible"/>
                                      </p:to>
                                    </p:set>
                                  </p:childTnLst>
                                </p:cTn>
                              </p:par>
                              <p:par>
                                <p:cTn id="70" presetID="1" presetClass="entr" presetSubtype="0" fill="hold" nodeType="withEffect">
                                  <p:stCondLst>
                                    <p:cond delay="250"/>
                                  </p:stCondLst>
                                  <p:childTnLst>
                                    <p:set>
                                      <p:cBhvr>
                                        <p:cTn id="71" dur="1" fill="hold">
                                          <p:stCondLst>
                                            <p:cond delay="0"/>
                                          </p:stCondLst>
                                        </p:cTn>
                                        <p:tgtEl>
                                          <p:spTgt spid="1042"/>
                                        </p:tgtEl>
                                        <p:attrNameLst>
                                          <p:attrName>style.visibility</p:attrName>
                                        </p:attrNameLst>
                                      </p:cBhvr>
                                      <p:to>
                                        <p:strVal val="visible"/>
                                      </p:to>
                                    </p:set>
                                  </p:childTnLst>
                                </p:cTn>
                              </p:par>
                              <p:par>
                                <p:cTn id="72" presetID="1" presetClass="entr" presetSubtype="0" fill="hold" nodeType="withEffect">
                                  <p:stCondLst>
                                    <p:cond delay="250"/>
                                  </p:stCondLst>
                                  <p:childTnLst>
                                    <p:set>
                                      <p:cBhvr>
                                        <p:cTn id="73" dur="1" fill="hold">
                                          <p:stCondLst>
                                            <p:cond delay="0"/>
                                          </p:stCondLst>
                                        </p:cTn>
                                        <p:tgtEl>
                                          <p:spTgt spid="31"/>
                                        </p:tgtEl>
                                        <p:attrNameLst>
                                          <p:attrName>style.visibility</p:attrName>
                                        </p:attrNameLst>
                                      </p:cBhvr>
                                      <p:to>
                                        <p:strVal val="visible"/>
                                      </p:to>
                                    </p:set>
                                  </p:childTnLst>
                                </p:cTn>
                              </p:par>
                              <p:par>
                                <p:cTn id="74" presetID="1" presetClass="entr" presetSubtype="0" fill="hold" nodeType="withEffect">
                                  <p:stCondLst>
                                    <p:cond delay="250"/>
                                  </p:stCondLst>
                                  <p:childTnLst>
                                    <p:set>
                                      <p:cBhvr>
                                        <p:cTn id="75" dur="1" fill="hold">
                                          <p:stCondLst>
                                            <p:cond delay="0"/>
                                          </p:stCondLst>
                                        </p:cTn>
                                        <p:tgtEl>
                                          <p:spTgt spid="33"/>
                                        </p:tgtEl>
                                        <p:attrNameLst>
                                          <p:attrName>style.visibility</p:attrName>
                                        </p:attrNameLst>
                                      </p:cBhvr>
                                      <p:to>
                                        <p:strVal val="visible"/>
                                      </p:to>
                                    </p:set>
                                  </p:childTnLst>
                                </p:cTn>
                              </p:par>
                              <p:par>
                                <p:cTn id="76" presetID="1" presetClass="entr" presetSubtype="0" fill="hold" grpId="0" nodeType="withEffect">
                                  <p:stCondLst>
                                    <p:cond delay="250"/>
                                  </p:stCondLst>
                                  <p:childTnLst>
                                    <p:set>
                                      <p:cBhvr>
                                        <p:cTn id="77" dur="1" fill="hold">
                                          <p:stCondLst>
                                            <p:cond delay="0"/>
                                          </p:stCondLst>
                                        </p:cTn>
                                        <p:tgtEl>
                                          <p:spTgt spid="6"/>
                                        </p:tgtEl>
                                        <p:attrNameLst>
                                          <p:attrName>style.visibility</p:attrName>
                                        </p:attrNameLst>
                                      </p:cBhvr>
                                      <p:to>
                                        <p:strVal val="visible"/>
                                      </p:to>
                                    </p:set>
                                  </p:childTnLst>
                                </p:cTn>
                              </p:par>
                              <p:par>
                                <p:cTn id="78" presetID="1" presetClass="entr" presetSubtype="0" fill="hold" nodeType="withEffect">
                                  <p:stCondLst>
                                    <p:cond delay="250"/>
                                  </p:stCondLst>
                                  <p:childTnLst>
                                    <p:set>
                                      <p:cBhvr>
                                        <p:cTn id="79" dur="1" fill="hold">
                                          <p:stCondLst>
                                            <p:cond delay="0"/>
                                          </p:stCondLst>
                                        </p:cTn>
                                        <p:tgtEl>
                                          <p:spTgt spid="4"/>
                                        </p:tgtEl>
                                        <p:attrNameLst>
                                          <p:attrName>style.visibility</p:attrName>
                                        </p:attrNameLst>
                                      </p:cBhvr>
                                      <p:to>
                                        <p:strVal val="visible"/>
                                      </p:to>
                                    </p:set>
                                  </p:childTnLst>
                                </p:cTn>
                              </p:par>
                              <p:par>
                                <p:cTn id="80" presetID="1" presetClass="entr" presetSubtype="0" fill="hold" nodeType="withEffect">
                                  <p:stCondLst>
                                    <p:cond delay="250"/>
                                  </p:stCondLst>
                                  <p:childTnLst>
                                    <p:set>
                                      <p:cBhvr>
                                        <p:cTn id="81" dur="1" fill="hold">
                                          <p:stCondLst>
                                            <p:cond delay="0"/>
                                          </p:stCondLst>
                                        </p:cTn>
                                        <p:tgtEl>
                                          <p:spTgt spid="12"/>
                                        </p:tgtEl>
                                        <p:attrNameLst>
                                          <p:attrName>style.visibility</p:attrName>
                                        </p:attrNameLst>
                                      </p:cBhvr>
                                      <p:to>
                                        <p:strVal val="visible"/>
                                      </p:to>
                                    </p:set>
                                  </p:childTnLst>
                                </p:cTn>
                              </p:par>
                              <p:par>
                                <p:cTn id="82" presetID="1" presetClass="entr" presetSubtype="0" fill="hold" nodeType="withEffect">
                                  <p:stCondLst>
                                    <p:cond delay="250"/>
                                  </p:stCondLst>
                                  <p:childTnLst>
                                    <p:set>
                                      <p:cBhvr>
                                        <p:cTn id="83"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04090-E566-7601-49B7-E9F89DBC0AE6}"/>
              </a:ext>
            </a:extLst>
          </p:cNvPr>
          <p:cNvSpPr>
            <a:spLocks noGrp="1"/>
          </p:cNvSpPr>
          <p:nvPr>
            <p:ph type="title"/>
          </p:nvPr>
        </p:nvSpPr>
        <p:spPr>
          <a:xfrm>
            <a:off x="889397" y="57943"/>
            <a:ext cx="10515600" cy="1325563"/>
          </a:xfrm>
        </p:spPr>
        <p:txBody>
          <a:bodyPr/>
          <a:lstStyle/>
          <a:p>
            <a:r>
              <a:rPr lang="en-US" dirty="0"/>
              <a:t>Charge Items of </a:t>
            </a:r>
            <a:r>
              <a:rPr lang="en-US" dirty="0" err="1"/>
              <a:t>RadIs</a:t>
            </a:r>
            <a:r>
              <a:rPr lang="en-US" dirty="0"/>
              <a:t> Workshop 2026</a:t>
            </a:r>
          </a:p>
        </p:txBody>
      </p:sp>
      <p:sp>
        <p:nvSpPr>
          <p:cNvPr id="3" name="Content Placeholder 2">
            <a:extLst>
              <a:ext uri="{FF2B5EF4-FFF2-40B4-BE49-F238E27FC236}">
                <a16:creationId xmlns:a16="http://schemas.microsoft.com/office/drawing/2014/main" id="{8D862707-6964-FAC7-F8CE-2F841489F29E}"/>
              </a:ext>
            </a:extLst>
          </p:cNvPr>
          <p:cNvSpPr>
            <a:spLocks noGrp="1"/>
          </p:cNvSpPr>
          <p:nvPr>
            <p:ph idx="1"/>
          </p:nvPr>
        </p:nvSpPr>
        <p:spPr>
          <a:xfrm>
            <a:off x="471488" y="1607344"/>
            <a:ext cx="11351418" cy="5250655"/>
          </a:xfrm>
        </p:spPr>
        <p:txBody>
          <a:bodyPr>
            <a:normAutofit/>
          </a:bodyPr>
          <a:lstStyle/>
          <a:p>
            <a:r>
              <a:rPr lang="en-US" dirty="0"/>
              <a:t>A short whitepaper: </a:t>
            </a:r>
          </a:p>
          <a:p>
            <a:pPr lvl="1"/>
            <a:r>
              <a:rPr lang="en-US" dirty="0"/>
              <a:t>it will articulate the benefits to the nation, the isotope community, and also needs and priorities required for fundamental physics research which create new demands for rare isotopes.</a:t>
            </a:r>
            <a:endParaRPr lang="en-US" b="0" dirty="0">
              <a:effectLst/>
            </a:endParaRPr>
          </a:p>
          <a:p>
            <a:r>
              <a:rPr lang="en-US" dirty="0"/>
              <a:t>Joint Funding Opportunities:</a:t>
            </a:r>
          </a:p>
          <a:p>
            <a:pPr lvl="1"/>
            <a:r>
              <a:rPr lang="en-US" dirty="0"/>
              <a:t>Isotope, fundamental physics, and both</a:t>
            </a:r>
          </a:p>
          <a:p>
            <a:r>
              <a:rPr lang="en-US" dirty="0"/>
              <a:t>Workforce Development:</a:t>
            </a:r>
          </a:p>
          <a:p>
            <a:pPr lvl="1"/>
            <a:r>
              <a:rPr lang="en-US" dirty="0"/>
              <a:t>Investing in People to Drive Joint Discovery; Shaping the Next Generation of Physics &amp; Isotope Leaders</a:t>
            </a:r>
          </a:p>
          <a:p>
            <a:r>
              <a:rPr lang="en-US" dirty="0"/>
              <a:t>Next Workshop?</a:t>
            </a:r>
          </a:p>
          <a:p>
            <a:pPr lvl="1"/>
            <a:r>
              <a:rPr lang="en-US" dirty="0"/>
              <a:t>This whole thing is a new joint effort, and these three days won’t be enough. Maybe a lot of updates in a year from now</a:t>
            </a:r>
          </a:p>
        </p:txBody>
      </p:sp>
    </p:spTree>
    <p:extLst>
      <p:ext uri="{BB962C8B-B14F-4D97-AF65-F5344CB8AC3E}">
        <p14:creationId xmlns:p14="http://schemas.microsoft.com/office/powerpoint/2010/main" val="3506668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D8CA-E7E5-F20E-EC26-6B90F8DE46B6}"/>
              </a:ext>
            </a:extLst>
          </p:cNvPr>
          <p:cNvSpPr>
            <a:spLocks noGrp="1"/>
          </p:cNvSpPr>
          <p:nvPr>
            <p:ph type="title"/>
          </p:nvPr>
        </p:nvSpPr>
        <p:spPr>
          <a:xfrm>
            <a:off x="123568" y="101202"/>
            <a:ext cx="11986054" cy="772009"/>
          </a:xfrm>
        </p:spPr>
        <p:txBody>
          <a:bodyPr>
            <a:normAutofit/>
          </a:bodyPr>
          <a:lstStyle/>
          <a:p>
            <a:r>
              <a:rPr lang="en-US" sz="4000" dirty="0"/>
              <a:t>We are Moving One Step </a:t>
            </a:r>
            <a:r>
              <a:rPr lang="en-US" sz="4000"/>
              <a:t>Each Time, </a:t>
            </a:r>
            <a:r>
              <a:rPr lang="en-US" sz="4000" dirty="0"/>
              <a:t>But Will Get There!</a:t>
            </a:r>
          </a:p>
        </p:txBody>
      </p:sp>
      <p:pic>
        <p:nvPicPr>
          <p:cNvPr id="6" name="Picture 5">
            <a:extLst>
              <a:ext uri="{FF2B5EF4-FFF2-40B4-BE49-F238E27FC236}">
                <a16:creationId xmlns:a16="http://schemas.microsoft.com/office/drawing/2014/main" id="{996CECDA-584D-3993-01B7-87F41B71F14E}"/>
              </a:ext>
            </a:extLst>
          </p:cNvPr>
          <p:cNvPicPr>
            <a:picLocks noChangeAspect="1"/>
          </p:cNvPicPr>
          <p:nvPr/>
        </p:nvPicPr>
        <p:blipFill>
          <a:blip r:embed="rId2"/>
          <a:stretch>
            <a:fillRect/>
          </a:stretch>
        </p:blipFill>
        <p:spPr>
          <a:xfrm>
            <a:off x="739346" y="2395066"/>
            <a:ext cx="2381250" cy="4248150"/>
          </a:xfrm>
          <a:prstGeom prst="rect">
            <a:avLst/>
          </a:prstGeom>
        </p:spPr>
      </p:pic>
      <p:pic>
        <p:nvPicPr>
          <p:cNvPr id="10" name="Picture 9">
            <a:extLst>
              <a:ext uri="{FF2B5EF4-FFF2-40B4-BE49-F238E27FC236}">
                <a16:creationId xmlns:a16="http://schemas.microsoft.com/office/drawing/2014/main" id="{394957E5-413E-B089-8329-F5E37E5AD15E}"/>
              </a:ext>
            </a:extLst>
          </p:cNvPr>
          <p:cNvPicPr>
            <a:picLocks noChangeAspect="1"/>
          </p:cNvPicPr>
          <p:nvPr/>
        </p:nvPicPr>
        <p:blipFill>
          <a:blip r:embed="rId3"/>
          <a:stretch>
            <a:fillRect/>
          </a:stretch>
        </p:blipFill>
        <p:spPr>
          <a:xfrm>
            <a:off x="4379004" y="1426765"/>
            <a:ext cx="5578400" cy="5336669"/>
          </a:xfrm>
          <a:prstGeom prst="rect">
            <a:avLst/>
          </a:prstGeom>
        </p:spPr>
      </p:pic>
      <p:pic>
        <p:nvPicPr>
          <p:cNvPr id="14" name="Content Placeholder 13" descr="Pawn with solid fill">
            <a:extLst>
              <a:ext uri="{FF2B5EF4-FFF2-40B4-BE49-F238E27FC236}">
                <a16:creationId xmlns:a16="http://schemas.microsoft.com/office/drawing/2014/main" id="{2D85D1A8-A66B-BE14-D72F-CA514985BCAB}"/>
              </a:ext>
            </a:extLst>
          </p:cNvPr>
          <p:cNvPicPr>
            <a:picLocks noGrp="1" noChangeAspect="1"/>
          </p:cNvPicPr>
          <p:nvPr>
            <p:ph idx="1"/>
          </p:nvPr>
        </p:nvPicPr>
        <p:blipFill>
          <a:blip>
            <a:extLst>
              <a:ext uri="{96DAC541-7B7A-43D3-8B79-37D633B846F1}">
                <asvg:svgBlip xmlns:asvg="http://schemas.microsoft.com/office/drawing/2016/SVG/main" r:embed="rId4"/>
              </a:ext>
            </a:extLst>
          </a:blip>
          <a:stretch>
            <a:fillRect/>
          </a:stretch>
        </p:blipFill>
        <p:spPr>
          <a:xfrm>
            <a:off x="8311979" y="5139572"/>
            <a:ext cx="860596" cy="860596"/>
          </a:xfrm>
        </p:spPr>
      </p:pic>
      <p:pic>
        <p:nvPicPr>
          <p:cNvPr id="17" name="Picture 16" descr="Flag F1 F1, Flag, Race, Racing Icon PNG Transparent Background 512x512px  Filesize: 28636kb TransparentPNG">
            <a:extLst>
              <a:ext uri="{FF2B5EF4-FFF2-40B4-BE49-F238E27FC236}">
                <a16:creationId xmlns:a16="http://schemas.microsoft.com/office/drawing/2014/main" id="{7D36220D-1456-40A5-9AD0-468915AD4E46}"/>
              </a:ext>
            </a:extLst>
          </p:cNvPr>
          <p:cNvPicPr>
            <a:picLocks noChangeAspect="1"/>
          </p:cNvPicPr>
          <p:nvPr/>
        </p:nvPicPr>
        <p:blipFill>
          <a:blip r:embed="rId5"/>
          <a:stretch>
            <a:fillRect/>
          </a:stretch>
        </p:blipFill>
        <p:spPr>
          <a:xfrm>
            <a:off x="9957404" y="873211"/>
            <a:ext cx="1320247" cy="1320247"/>
          </a:xfrm>
          <a:prstGeom prst="rect">
            <a:avLst/>
          </a:prstGeom>
        </p:spPr>
      </p:pic>
      <p:sp>
        <p:nvSpPr>
          <p:cNvPr id="18" name="Arrow: Up 17">
            <a:extLst>
              <a:ext uri="{FF2B5EF4-FFF2-40B4-BE49-F238E27FC236}">
                <a16:creationId xmlns:a16="http://schemas.microsoft.com/office/drawing/2014/main" id="{3DFB63AB-8A90-0B7F-2814-5C9C4668DFD0}"/>
              </a:ext>
            </a:extLst>
          </p:cNvPr>
          <p:cNvSpPr/>
          <p:nvPr/>
        </p:nvSpPr>
        <p:spPr>
          <a:xfrm>
            <a:off x="8509526" y="1639329"/>
            <a:ext cx="378940" cy="341844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329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9B937-C3AD-42E8-9E98-E43E71BE9EFF}"/>
              </a:ext>
            </a:extLst>
          </p:cNvPr>
          <p:cNvSpPr>
            <a:spLocks noGrp="1"/>
          </p:cNvSpPr>
          <p:nvPr>
            <p:ph type="title"/>
          </p:nvPr>
        </p:nvSpPr>
        <p:spPr>
          <a:xfrm>
            <a:off x="838200" y="0"/>
            <a:ext cx="10515600" cy="1325563"/>
          </a:xfrm>
        </p:spPr>
        <p:txBody>
          <a:bodyPr/>
          <a:lstStyle/>
          <a:p>
            <a:r>
              <a:rPr lang="en-US" dirty="0"/>
              <a:t>Code of Conduct (APS) </a:t>
            </a:r>
          </a:p>
        </p:txBody>
      </p:sp>
      <p:sp>
        <p:nvSpPr>
          <p:cNvPr id="3" name="Content Placeholder 2">
            <a:extLst>
              <a:ext uri="{FF2B5EF4-FFF2-40B4-BE49-F238E27FC236}">
                <a16:creationId xmlns:a16="http://schemas.microsoft.com/office/drawing/2014/main" id="{1F3F0926-AE4E-8C95-7684-8A4951C98054}"/>
              </a:ext>
            </a:extLst>
          </p:cNvPr>
          <p:cNvSpPr>
            <a:spLocks noGrp="1"/>
          </p:cNvSpPr>
          <p:nvPr>
            <p:ph idx="1"/>
          </p:nvPr>
        </p:nvSpPr>
        <p:spPr>
          <a:xfrm>
            <a:off x="521494" y="1528763"/>
            <a:ext cx="11308556" cy="5329236"/>
          </a:xfrm>
        </p:spPr>
        <p:txBody>
          <a:bodyPr>
            <a:normAutofit fontScale="77500" lnSpcReduction="20000"/>
          </a:bodyPr>
          <a:lstStyle/>
          <a:p>
            <a:pPr>
              <a:spcAft>
                <a:spcPts val="600"/>
              </a:spcAft>
            </a:pPr>
            <a:r>
              <a:rPr lang="en-US" dirty="0"/>
              <a:t>Meeting participants are expected to conduct themselves in accordance with the core principles of the American Physical Society code of conduct for scientific meetings, which reads: </a:t>
            </a:r>
          </a:p>
          <a:p>
            <a:pPr>
              <a:spcAft>
                <a:spcPts val="600"/>
              </a:spcAft>
            </a:pPr>
            <a:r>
              <a:rPr lang="en-US" i="1" dirty="0"/>
              <a:t>"It is the policy of the American Physical Society (APS) that all participants, including attendees, vendors, APS staff, volunteers, and all other stakeholders at APS meetings will conduct themselves in a professional manner that is welcoming to all participants and free from any form of discrimination, harassment, or retaliation. Participants will treat each other with respect and consideration to create a collegial, inclusive, and professional environment at APS Meetings. Creating a supportive environment to enable scientific discourse at APS meetings is the responsibility of all participants.</a:t>
            </a:r>
            <a:endParaRPr lang="en-US" dirty="0"/>
          </a:p>
          <a:p>
            <a:pPr>
              <a:spcAft>
                <a:spcPts val="600"/>
              </a:spcAft>
            </a:pPr>
            <a:r>
              <a:rPr lang="en-US" i="1" dirty="0"/>
              <a:t>Participants will avoid any inappropriate actions or statements based on individual characteristics such as age, race, ethnicity, sexual orientation, gender identity, gender expression, marital status, nationality, political affiliation, ability status, educational background, or any other characteristic protected by law. Disruptive or harassing behavior of any kind will not be tolerated. Harassment includes but is not limited to inappropriate or intimidating behavior and language, unwelcome jokes or comments, unwanted touching or attention, offensive images, photography without permission, and stalking.</a:t>
            </a:r>
            <a:endParaRPr lang="en-US" dirty="0"/>
          </a:p>
          <a:p>
            <a:pPr>
              <a:spcAft>
                <a:spcPts val="600"/>
              </a:spcAft>
            </a:pPr>
            <a:r>
              <a:rPr lang="en-US" dirty="0"/>
              <a:t>Point of contact: Matthias Heinz (heinzmc@ornl.gov), Rachel Goins (goinsra@ornl.gov)</a:t>
            </a:r>
          </a:p>
        </p:txBody>
      </p:sp>
    </p:spTree>
    <p:extLst>
      <p:ext uri="{BB962C8B-B14F-4D97-AF65-F5344CB8AC3E}">
        <p14:creationId xmlns:p14="http://schemas.microsoft.com/office/powerpoint/2010/main" val="2437528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1BED-4006-4FF3-5F4B-CF4BA88DDB22}"/>
              </a:ext>
            </a:extLst>
          </p:cNvPr>
          <p:cNvSpPr>
            <a:spLocks noGrp="1"/>
          </p:cNvSpPr>
          <p:nvPr>
            <p:ph type="title"/>
          </p:nvPr>
        </p:nvSpPr>
        <p:spPr>
          <a:xfrm>
            <a:off x="838200" y="71437"/>
            <a:ext cx="10515600" cy="1325563"/>
          </a:xfrm>
        </p:spPr>
        <p:txBody>
          <a:bodyPr/>
          <a:lstStyle/>
          <a:p>
            <a:r>
              <a:rPr lang="en-US" dirty="0"/>
              <a:t>A Few More Words on Logistics </a:t>
            </a:r>
          </a:p>
        </p:txBody>
      </p:sp>
      <p:sp>
        <p:nvSpPr>
          <p:cNvPr id="3" name="Content Placeholder 2">
            <a:extLst>
              <a:ext uri="{FF2B5EF4-FFF2-40B4-BE49-F238E27FC236}">
                <a16:creationId xmlns:a16="http://schemas.microsoft.com/office/drawing/2014/main" id="{2AE4292C-369D-8847-C4A3-D66BA5DAA8AE}"/>
              </a:ext>
            </a:extLst>
          </p:cNvPr>
          <p:cNvSpPr>
            <a:spLocks noGrp="1"/>
          </p:cNvSpPr>
          <p:nvPr>
            <p:ph idx="1"/>
          </p:nvPr>
        </p:nvSpPr>
        <p:spPr>
          <a:xfrm>
            <a:off x="628650" y="1397000"/>
            <a:ext cx="10779919" cy="4779963"/>
          </a:xfrm>
        </p:spPr>
        <p:txBody>
          <a:bodyPr>
            <a:normAutofit/>
          </a:bodyPr>
          <a:lstStyle/>
          <a:p>
            <a:pPr>
              <a:spcAft>
                <a:spcPts val="600"/>
              </a:spcAft>
            </a:pPr>
            <a:r>
              <a:rPr lang="en-US" sz="3600" dirty="0"/>
              <a:t>Whiteboards around: to collect ideas, thoughts during coffee breaks, for you to put down request FOR the Discussion Sessions</a:t>
            </a:r>
          </a:p>
          <a:p>
            <a:r>
              <a:rPr lang="en-US" sz="3600" dirty="0"/>
              <a:t>Facility Tours at 2pm onwards on Thursday, Aug 26</a:t>
            </a:r>
          </a:p>
          <a:p>
            <a:pPr lvl="1"/>
            <a:r>
              <a:rPr lang="en-US" sz="3200" dirty="0"/>
              <a:t>High Flux Isotope Reactor (HFIR)</a:t>
            </a:r>
          </a:p>
          <a:p>
            <a:pPr lvl="1"/>
            <a:r>
              <a:rPr lang="en-US" sz="3200" dirty="0"/>
              <a:t>Hot Cell Facility </a:t>
            </a:r>
          </a:p>
          <a:p>
            <a:pPr lvl="1"/>
            <a:r>
              <a:rPr lang="en-US" sz="3200" dirty="0"/>
              <a:t>Sign up with Rachel Goins (</a:t>
            </a:r>
            <a:r>
              <a:rPr lang="en-US" sz="3200" dirty="0">
                <a:hlinkClick r:id="rId2"/>
              </a:rPr>
              <a:t>goinsra@ornl.gov</a:t>
            </a:r>
            <a:r>
              <a:rPr lang="en-US" sz="3200" dirty="0"/>
              <a:t>)</a:t>
            </a:r>
          </a:p>
        </p:txBody>
      </p:sp>
    </p:spTree>
    <p:extLst>
      <p:ext uri="{BB962C8B-B14F-4D97-AF65-F5344CB8AC3E}">
        <p14:creationId xmlns:p14="http://schemas.microsoft.com/office/powerpoint/2010/main" val="3686553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218</TotalTime>
  <Words>703</Words>
  <Application>Microsoft Office PowerPoint</Application>
  <PresentationFormat>Widescreen</PresentationFormat>
  <Paragraphs>68</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Display</vt:lpstr>
      <vt:lpstr>Arial</vt:lpstr>
      <vt:lpstr>Helvetica</vt:lpstr>
      <vt:lpstr>Palatino</vt:lpstr>
      <vt:lpstr>Office Theme</vt:lpstr>
      <vt:lpstr>Workshop Goals</vt:lpstr>
      <vt:lpstr>PowerPoint Presentation</vt:lpstr>
      <vt:lpstr>Access to Isotopes Accelerates Innovation!</vt:lpstr>
      <vt:lpstr>Background of this Workshop: How We Got Here.  (A More Personalized View)</vt:lpstr>
      <vt:lpstr>ONRL Could Be the Center of Mass</vt:lpstr>
      <vt:lpstr>Charge Items of RadIs Workshop 2026</vt:lpstr>
      <vt:lpstr>We are Moving One Step Each Time, But Will Get There!</vt:lpstr>
      <vt:lpstr>Code of Conduct (APS) </vt:lpstr>
      <vt:lpstr>A Few More Words on Logistics </vt:lpstr>
      <vt:lpstr>PowerPoint Presentation</vt:lpstr>
      <vt:lpstr>Beyond the Horizon: Uniting Isotope &amp; Fundamental Physics</vt:lpstr>
    </vt:vector>
  </TitlesOfParts>
  <Company>MSU - FRIB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Wu, Xing</dc:creator>
  <cp:lastModifiedBy>Wu, Xing</cp:lastModifiedBy>
  <cp:revision>6</cp:revision>
  <dcterms:created xsi:type="dcterms:W3CDTF">2026-08-24T18:39:38Z</dcterms:created>
  <dcterms:modified xsi:type="dcterms:W3CDTF">2026-08-25T12:21:07Z</dcterms:modified>
</cp:coreProperties>
</file>