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4"/>
    <p:sldMasterId id="2147484292" r:id="rId5"/>
  </p:sldMasterIdLst>
  <p:notesMasterIdLst>
    <p:notesMasterId r:id="rId15"/>
  </p:notesMasterIdLst>
  <p:handoutMasterIdLst>
    <p:handoutMasterId r:id="rId16"/>
  </p:handoutMasterIdLst>
  <p:sldIdLst>
    <p:sldId id="2147482923" r:id="rId6"/>
    <p:sldId id="2147482909" r:id="rId7"/>
    <p:sldId id="2147482916" r:id="rId8"/>
    <p:sldId id="2147481499" r:id="rId9"/>
    <p:sldId id="2147482919" r:id="rId10"/>
    <p:sldId id="2147482922" r:id="rId11"/>
    <p:sldId id="2147482920" r:id="rId12"/>
    <p:sldId id="2147482921" r:id="rId13"/>
    <p:sldId id="214748292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76F3E-2B2C-D02E-A927-755D46376812}" name="Elicia Ferrer" initials="EF" userId="ac7d01b8666ae590" providerId="Windows Live"/>
  <p188:author id="{BEF8CA72-6AE8-8AD8-5B9A-8F576BAC3FD5}" name="Janiga, Jaimee" initials="JJ" userId="S::7nj@ornl.gov::c06abe94-9752-4f8c-96a2-49efdf1f63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5C0"/>
    <a:srgbClr val="000000"/>
    <a:srgbClr val="84B147"/>
    <a:srgbClr val="B50092"/>
    <a:srgbClr val="7DBA00"/>
    <a:srgbClr val="FF9E1B"/>
    <a:srgbClr val="7DC397"/>
    <a:srgbClr val="ECECEC"/>
    <a:srgbClr val="4E008E"/>
    <a:srgbClr val="B50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28"/>
    <p:restoredTop sz="86507"/>
  </p:normalViewPr>
  <p:slideViewPr>
    <p:cSldViewPr snapToGrid="0">
      <p:cViewPr varScale="1">
        <p:scale>
          <a:sx n="109" d="100"/>
          <a:sy n="109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/>
              <a:t>8/23/26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7-01T20:32:00.3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15957 6671 1315 0 0,'0'-1'92'0'0,"1"3"-336"0"0,0 3-188 0 0,1 2-296 0 0,0 1 728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7-01T20:32:00.4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15927 4829 739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7-01T20:32:00.4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14795 4870 307 0 0,'4'3'472'0'0,"0"1"-472"0"0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7-01T20:32:00.4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31349 3670 459 0 0,'-5'-2'60'0'0,"-2"0"-60"0"0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7-01T20:37:50.2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1072 6485 227 0 0,'0'4'780'0'0,"0"0"-780"0"0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D4C33-E834-184F-A85B-4B1A7D742F82}" type="datetimeFigureOut">
              <a:rPr lang="en-US" smtClean="0"/>
              <a:t>8/23/26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A2CD3-FB95-D94F-9F04-F9F995EAB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EA2CD3-FB95-D94F-9F04-F9F995EAB8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62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How did the universe come to be, how does it hold together and how will it evolve?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66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ster2s.eps">
            <a:extLst>
              <a:ext uri="{FF2B5EF4-FFF2-40B4-BE49-F238E27FC236}">
                <a16:creationId xmlns:a16="http://schemas.microsoft.com/office/drawing/2014/main" id="{771F57A0-D37D-8802-094B-E3D3B1F8A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319" b="28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886150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49" y="2254309"/>
            <a:ext cx="5208499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9A2CD0-329A-AD66-9E82-A1DB6C6F93A4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CD3442-F157-B130-4C8C-C1C6563CA624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442A6DA9-8C3C-81D4-6B8A-D16A90DD9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240965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172851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08273-EAF5-86C7-7DA1-4B3A63FA40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C23A-F6F3-1406-A41C-A53D3176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990C39-D2EB-2C24-D563-540A447C898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550189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6746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54A7-39D8-F93F-8AB5-8AFDA80ABC3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33C006-27BF-E46C-6464-DF2AED8EF3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2DE149-7914-DD03-AF2A-717A4DBC4C4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563E755-9A43-BCF9-FC26-D2B9312D44A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3458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2896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9025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58997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30374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83421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A6F6DA4-481A-E606-D7BA-9C2165FE3E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8004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300" b="1" spc="3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E50A6-F625-0BB9-2DA3-BD2A1D5A1C99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6153C1-920A-60DA-AB29-D732EC8AD9DD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2B8A78FF-CBBF-0925-0C04-834044AF1A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4"/>
            <a:ext cx="3075236" cy="14904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2"/>
            <a:ext cx="3075236" cy="14904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8"/>
            <a:ext cx="3075236" cy="14904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6146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43624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12370"/>
            <a:ext cx="1744662" cy="1485900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mage Series Col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58896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11299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58896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11299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6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accent2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64967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mage Series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8581818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793375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86488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3-P05692: Jaimee edited &#10;&#10;Drone Mission - Aerial of ORNL East Campus facing west. May 9, 2023.&#10;">
            <a:extLst>
              <a:ext uri="{FF2B5EF4-FFF2-40B4-BE49-F238E27FC236}">
                <a16:creationId xmlns:a16="http://schemas.microsoft.com/office/drawing/2014/main" id="{29026065-7CE6-26BF-5E11-E2573F33E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89" b="20607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88" y="2258209"/>
            <a:ext cx="12081224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37" y="2922742"/>
            <a:ext cx="12063127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PLACE CONTENT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78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Hexa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 +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5-P08154: Drone Mission - Aerial of sunrise over ORNL east campus, April 3, 2023.  &#10;&#10;Electronic Reference Image – For more images in this series, please contact, creativeservices@ornl.gov&#10;This image has been reviewed by an ORNL Releasing Official and is approved for public release, January 4, 2023.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94" t="5003" r="5511" b="5003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195022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DAE593DB-8ADA-2B81-0837-94D520E63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Keep up with ORNL’s latest scientific discoveries, economic impacts, and solutions for energy and national security</a:t>
            </a:r>
          </a:p>
        </p:txBody>
      </p:sp>
    </p:spTree>
    <p:extLst>
      <p:ext uri="{BB962C8B-B14F-4D97-AF65-F5344CB8AC3E}">
        <p14:creationId xmlns:p14="http://schemas.microsoft.com/office/powerpoint/2010/main" val="287337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2EFFC1-8D00-2422-39D7-701FD30A5CDF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7F60E2-2A56-9EB3-6B56-9299A963E1A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10" name="Picture 9" descr="Text&#10;&#10;AI-generated content may be incorrect.">
              <a:extLst>
                <a:ext uri="{FF2B5EF4-FFF2-40B4-BE49-F238E27FC236}">
                  <a16:creationId xmlns:a16="http://schemas.microsoft.com/office/drawing/2014/main" id="{E05B343D-85E7-C42A-D96E-37A8AB109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BD199E-AAB8-C86C-7065-B0DAAC996DDA}"/>
              </a:ext>
            </a:extLst>
          </p:cNvPr>
          <p:cNvGrpSpPr/>
          <p:nvPr userDrawn="1"/>
        </p:nvGrpSpPr>
        <p:grpSpPr>
          <a:xfrm>
            <a:off x="4217981" y="6109219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197F97-DD05-46DC-A43C-9A85A489A4DD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8" name="Picture 7" descr="Text&#10;&#10;AI-generated content may be incorrect.">
              <a:extLst>
                <a:ext uri="{FF2B5EF4-FFF2-40B4-BE49-F238E27FC236}">
                  <a16:creationId xmlns:a16="http://schemas.microsoft.com/office/drawing/2014/main" id="{CCDFDBFA-B5E9-EA5B-FE47-B868EED9A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5-P07743 - Edited by Laddy Fields&#10;&#10;Drone Mission - Aerial view of ORNL's east Campus Quad facing southwest.&#10;&#10;This image has been reviewed by an ORNL Releasing Official and is approved for public release, May 19, 2025.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9A2CD0-329A-AD66-9E82-A1DB6C6F93A4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CD3442-F157-B130-4C8C-C1C6563CA624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442A6DA9-8C3C-81D4-6B8A-D16A90DD9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51961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A6F6DA4-481A-E606-D7BA-9C2165FE3E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8004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300" b="1" spc="3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E50A6-F625-0BB9-2DA3-BD2A1D5A1C99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6153C1-920A-60DA-AB29-D732EC8AD9DD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2B8A78FF-CBBF-0925-0C04-834044AF1A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91497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2EFFC1-8D00-2422-39D7-701FD30A5CDF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7F60E2-2A56-9EB3-6B56-9299A963E1A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10" name="Picture 9" descr="Text&#10;&#10;AI-generated content may be incorrect.">
              <a:extLst>
                <a:ext uri="{FF2B5EF4-FFF2-40B4-BE49-F238E27FC236}">
                  <a16:creationId xmlns:a16="http://schemas.microsoft.com/office/drawing/2014/main" id="{E05B343D-85E7-C42A-D96E-37A8AB109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61193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A40F8-43C7-91B8-DB7E-DDD5E2408A38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52F9E3-A27C-53E8-B52E-49794F69B0D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Text&#10;&#10;AI-generated content may be incorrect.">
              <a:extLst>
                <a:ext uri="{FF2B5EF4-FFF2-40B4-BE49-F238E27FC236}">
                  <a16:creationId xmlns:a16="http://schemas.microsoft.com/office/drawing/2014/main" id="{DB53C206-3DA3-C765-EB66-A35BBF7054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9619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 Text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Title: Best Title Option for Longer Presentation Titles (Text Size no larger than 32 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8B2AD18-B7D9-77F5-D220-3EDA560B2C83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E0B571-503C-1E4E-4585-513FD2198B27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9" name="Picture 8" descr="Text&#10;&#10;AI-generated content may be incorrect.">
              <a:extLst>
                <a:ext uri="{FF2B5EF4-FFF2-40B4-BE49-F238E27FC236}">
                  <a16:creationId xmlns:a16="http://schemas.microsoft.com/office/drawing/2014/main" id="{2FD5B24E-06B1-CD75-BC26-A89AA432F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765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6222231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3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Hexagon Cu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4387994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Stacked 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78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(Text size no larger than 32pt)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A40F8-43C7-91B8-DB7E-DDD5E2408A38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52F9E3-A27C-53E8-B52E-49794F69B0D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Text&#10;&#10;AI-generated content may be incorrect.">
              <a:extLst>
                <a:ext uri="{FF2B5EF4-FFF2-40B4-BE49-F238E27FC236}">
                  <a16:creationId xmlns:a16="http://schemas.microsoft.com/office/drawing/2014/main" id="{DB53C206-3DA3-C765-EB66-A35BBF7054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2915121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32109728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5697417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08273-EAF5-86C7-7DA1-4B3A63FA40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C23A-F6F3-1406-A41C-A53D3176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990C39-D2EB-2C24-D563-540A447C898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5201899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7247915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54A7-39D8-F93F-8AB5-8AFDA80ABC3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33C006-27BF-E46C-6464-DF2AED8EF3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2DE149-7914-DD03-AF2A-717A4DBC4C4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563E755-9A43-BCF9-FC26-D2B9312D44A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24039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1212524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232921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176388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2896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9025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58997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30374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83421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887679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 Text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Title: Best Title Option for Longer Presentation Titles (Text Size no larger than 32 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8B2AD18-B7D9-77F5-D220-3EDA560B2C83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E0B571-503C-1E4E-4585-513FD2198B27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9" name="Picture 8" descr="Text&#10;&#10;AI-generated content may be incorrect.">
              <a:extLst>
                <a:ext uri="{FF2B5EF4-FFF2-40B4-BE49-F238E27FC236}">
                  <a16:creationId xmlns:a16="http://schemas.microsoft.com/office/drawing/2014/main" id="{2FD5B24E-06B1-CD75-BC26-A89AA432F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2343184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398846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4"/>
            <a:ext cx="3075236" cy="14904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2"/>
            <a:ext cx="3075236" cy="14904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8"/>
            <a:ext cx="3075236" cy="14904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6146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43624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12370"/>
            <a:ext cx="1744662" cy="1485900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575098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mage Series Col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58896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11299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58896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11299"/>
            <a:ext cx="2194560" cy="187452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6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accent2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1149433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mage Series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8062943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20843173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1953254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3-P05692: Jaimee edited &#10;&#10;Drone Mission - Aerial of ORNL East Campus facing west. May 9, 2023.&#10;">
            <a:extLst>
              <a:ext uri="{FF2B5EF4-FFF2-40B4-BE49-F238E27FC236}">
                <a16:creationId xmlns:a16="http://schemas.microsoft.com/office/drawing/2014/main" id="{29026065-7CE6-26BF-5E11-E2573F33E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89" b="20607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88" y="2258209"/>
            <a:ext cx="12081224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37" y="2922742"/>
            <a:ext cx="12063127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PLACE CONTENT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337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Hexa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242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 +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5-P08154: Drone Mission - Aerial of sunrise over ORNL east campus, April 3, 2023.  &#10;&#10;Electronic Reference Image – For more images in this series, please contact, creativeservices@ornl.gov&#10;This image has been reviewed by an ORNL Releasing Official and is approved for public release, January 4, 2023.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94" t="5003" r="5511" b="5003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195022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DAE593DB-8ADA-2B81-0837-94D520E63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Keep up with ORNL’s latest scientific discoveries, economic impacts, and solutions for energy and national security</a:t>
            </a:r>
          </a:p>
        </p:txBody>
      </p:sp>
    </p:spTree>
    <p:extLst>
      <p:ext uri="{BB962C8B-B14F-4D97-AF65-F5344CB8AC3E}">
        <p14:creationId xmlns:p14="http://schemas.microsoft.com/office/powerpoint/2010/main" val="395889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BD199E-AAB8-C86C-7065-B0DAAC996DDA}"/>
              </a:ext>
            </a:extLst>
          </p:cNvPr>
          <p:cNvGrpSpPr/>
          <p:nvPr userDrawn="1"/>
        </p:nvGrpSpPr>
        <p:grpSpPr>
          <a:xfrm>
            <a:off x="4217981" y="6109219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197F97-DD05-46DC-A43C-9A85A489A4DD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8" name="Picture 7" descr="Text&#10;&#10;AI-generated content may be incorrect.">
              <a:extLst>
                <a:ext uri="{FF2B5EF4-FFF2-40B4-BE49-F238E27FC236}">
                  <a16:creationId xmlns:a16="http://schemas.microsoft.com/office/drawing/2014/main" id="{CCDFDBFA-B5E9-EA5B-FE47-B868EED9A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69321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73936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73936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05401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19"/>
            <a:ext cx="11425236" cy="1017586"/>
          </a:xfrm>
        </p:spPr>
        <p:txBody>
          <a:bodyPr/>
          <a:lstStyle>
            <a:lvl1pPr>
              <a:lnSpc>
                <a:spcPct val="90000"/>
              </a:lnSpc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219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k green picture layou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5682871" cy="68580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16DC535-E46E-462D-817C-D3340312BB14}"/>
              </a:ext>
            </a:extLst>
          </p:cNvPr>
          <p:cNvSpPr/>
          <p:nvPr userDrawn="1"/>
        </p:nvSpPr>
        <p:spPr>
          <a:xfrm>
            <a:off x="-4391" y="3012831"/>
            <a:ext cx="6100391" cy="3845169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9EE0C6C3-06D2-4311-BAB9-3CD7562A987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6495" y="3141784"/>
            <a:ext cx="5905720" cy="3751385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4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20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marL="688975" lvl="1" indent="-28575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7A20DC-3A5E-4ADB-94B8-3512682B5972}"/>
              </a:ext>
            </a:extLst>
          </p:cNvPr>
          <p:cNvSpPr/>
          <p:nvPr userDrawn="1"/>
        </p:nvSpPr>
        <p:spPr>
          <a:xfrm>
            <a:off x="11778871" y="1"/>
            <a:ext cx="413129" cy="6858000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CB3E056-1852-4E8B-8F3F-1046E4C4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09" y="1938996"/>
            <a:ext cx="5866406" cy="994367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9066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7" y="274320"/>
            <a:ext cx="11430000" cy="539496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5" y="1653735"/>
            <a:ext cx="11430000" cy="4047778"/>
          </a:xfrm>
        </p:spPr>
        <p:txBody>
          <a:bodyPr/>
          <a:lstStyle>
            <a:lvl1pPr marL="288925" indent="-288925">
              <a:spcBef>
                <a:spcPts val="1800"/>
              </a:spcBef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7388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>
                <a:latin typeface="+mn-lt"/>
                <a:cs typeface="Arial" panose="020B0604020202020204" pitchFamily="34" charset="0"/>
              </a:defRPr>
            </a:lvl2pPr>
            <a:lvl3pPr marL="1031875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725" indent="-22225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Rectangle 256">
            <a:extLst>
              <a:ext uri="{FF2B5EF4-FFF2-40B4-BE49-F238E27FC236}">
                <a16:creationId xmlns:a16="http://schemas.microsoft.com/office/drawing/2014/main" id="{6349825E-C749-4CDB-BDE4-DDAFE00D2BF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851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Hexagon Cu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/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Stacked 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Place content here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image" Target="../media/image3.svg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smtClean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832" r:id="rId6"/>
    <p:sldLayoutId id="2147483894" r:id="rId7"/>
    <p:sldLayoutId id="2147483829" r:id="rId8"/>
    <p:sldLayoutId id="2147483897" r:id="rId9"/>
    <p:sldLayoutId id="2147483833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834" r:id="rId16"/>
    <p:sldLayoutId id="2147483940" r:id="rId17"/>
    <p:sldLayoutId id="2147483835" r:id="rId18"/>
    <p:sldLayoutId id="2147483928" r:id="rId19"/>
    <p:sldLayoutId id="2147483906" r:id="rId20"/>
    <p:sldLayoutId id="2147483905" r:id="rId21"/>
    <p:sldLayoutId id="2147483937" r:id="rId22"/>
    <p:sldLayoutId id="2147483947" r:id="rId23"/>
    <p:sldLayoutId id="2147483948" r:id="rId24"/>
    <p:sldLayoutId id="2147483951" r:id="rId25"/>
    <p:sldLayoutId id="2147483949" r:id="rId26"/>
    <p:sldLayoutId id="2147483959" r:id="rId27"/>
    <p:sldLayoutId id="2147483861" r:id="rId28"/>
    <p:sldLayoutId id="2147483958" r:id="rId29"/>
    <p:sldLayoutId id="2147483849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smtClean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7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3" r:id="rId1"/>
    <p:sldLayoutId id="2147484294" r:id="rId2"/>
    <p:sldLayoutId id="2147484295" r:id="rId3"/>
    <p:sldLayoutId id="2147484296" r:id="rId4"/>
    <p:sldLayoutId id="2147484297" r:id="rId5"/>
    <p:sldLayoutId id="2147484298" r:id="rId6"/>
    <p:sldLayoutId id="2147484299" r:id="rId7"/>
    <p:sldLayoutId id="2147484300" r:id="rId8"/>
    <p:sldLayoutId id="2147484301" r:id="rId9"/>
    <p:sldLayoutId id="2147484302" r:id="rId10"/>
    <p:sldLayoutId id="2147484303" r:id="rId11"/>
    <p:sldLayoutId id="2147484304" r:id="rId12"/>
    <p:sldLayoutId id="2147484305" r:id="rId13"/>
    <p:sldLayoutId id="2147484306" r:id="rId14"/>
    <p:sldLayoutId id="2147484307" r:id="rId15"/>
    <p:sldLayoutId id="2147484308" r:id="rId16"/>
    <p:sldLayoutId id="2147484309" r:id="rId17"/>
    <p:sldLayoutId id="2147484310" r:id="rId18"/>
    <p:sldLayoutId id="2147484311" r:id="rId19"/>
    <p:sldLayoutId id="2147484312" r:id="rId20"/>
    <p:sldLayoutId id="2147484313" r:id="rId21"/>
    <p:sldLayoutId id="2147484314" r:id="rId22"/>
    <p:sldLayoutId id="2147484315" r:id="rId23"/>
    <p:sldLayoutId id="2147484316" r:id="rId24"/>
    <p:sldLayoutId id="2147484317" r:id="rId25"/>
    <p:sldLayoutId id="2147484318" r:id="rId26"/>
    <p:sldLayoutId id="2147484319" r:id="rId27"/>
    <p:sldLayoutId id="2147484320" r:id="rId28"/>
    <p:sldLayoutId id="2147484321" r:id="rId29"/>
    <p:sldLayoutId id="2147484322" r:id="rId30"/>
    <p:sldLayoutId id="2147484323" r:id="rId31"/>
    <p:sldLayoutId id="2147484324" r:id="rId32"/>
    <p:sldLayoutId id="2147484325" r:id="rId33"/>
    <p:sldLayoutId id="2147484326" r:id="rId3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4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6.png"/><Relationship Id="rId4" Type="http://schemas.openxmlformats.org/officeDocument/2006/relationships/image" Target="../media/image130.png"/><Relationship Id="rId9" Type="http://schemas.openxmlformats.org/officeDocument/2006/relationships/customXml" Target="../ink/ink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jp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openxmlformats.org/officeDocument/2006/relationships/image" Target="../media/image3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379E3-FF57-1E29-4207-BACD02CA5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50" y="2254309"/>
            <a:ext cx="4517136" cy="997196"/>
          </a:xfrm>
        </p:spPr>
        <p:txBody>
          <a:bodyPr tIns="182880"/>
          <a:lstStyle/>
          <a:p>
            <a:r>
              <a:rPr lang="en-US" sz="2800" dirty="0">
                <a:latin typeface="Roboto"/>
                <a:ea typeface="Roboto"/>
                <a:cs typeface="Roboto"/>
              </a:rPr>
              <a:t>RADIS Workshop</a:t>
            </a:r>
            <a:endParaRPr lang="en-US" sz="2800" dirty="0">
              <a:cs typeface="Roboto"/>
            </a:endParaRP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B835D4D0-204C-5DE2-BC14-106463C36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27AA0B7-2679-85ED-87FA-FFA447D262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August 25, 2026 | Oak Ridge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052B34E-3EFB-7F82-1810-3D50115E76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Marcel Demarteau </a:t>
            </a:r>
            <a:r>
              <a:rPr lang="en-US" sz="1400" dirty="0"/>
              <a:t>(</a:t>
            </a:r>
            <a:r>
              <a:rPr lang="en-US" sz="1400" dirty="0" err="1"/>
              <a:t>demarteau@ornl.gov</a:t>
            </a:r>
            <a:r>
              <a:rPr lang="en-US" sz="1400" dirty="0"/>
              <a:t>)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0134DAF-01C3-C6BE-E1F2-30C27580A5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Oak Ridge National Laboratory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C23740F-3168-51CA-9F10-BEBD8C4E6051}"/>
                  </a:ext>
                </a:extLst>
              </p14:cNvPr>
              <p14:cNvContentPartPr/>
              <p14:nvPr/>
            </p14:nvContentPartPr>
            <p14:xfrm>
              <a:off x="4117659" y="3065169"/>
              <a:ext cx="15711" cy="15711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C23740F-3168-51CA-9F10-BEBD8C4E605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5438" y="3031015"/>
                <a:ext cx="237909" cy="833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DB817FF-7453-92C1-1898-99AA3934EE43}"/>
                  </a:ext>
                </a:extLst>
              </p14:cNvPr>
              <p14:cNvContentPartPr/>
              <p14:nvPr/>
            </p14:nvContentPartPr>
            <p14:xfrm>
              <a:off x="4100291" y="1972018"/>
              <a:ext cx="15711" cy="15711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DB817FF-7453-92C1-1898-99AA3934EE4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14741" y="1186468"/>
                <a:ext cx="1571100" cy="15711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2F8C5AC-1219-D077-6338-83B4BC9DE35D}"/>
                  </a:ext>
                </a:extLst>
              </p14:cNvPr>
              <p14:cNvContentPartPr/>
              <p14:nvPr/>
            </p14:nvContentPartPr>
            <p14:xfrm>
              <a:off x="3428079" y="1996076"/>
              <a:ext cx="15711" cy="15711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2F8C5AC-1219-D077-6338-83B4BC9DE35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40796" y="1897882"/>
                <a:ext cx="188532" cy="210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82FCC2B-837C-0924-9973-DAA36957E182}"/>
                  </a:ext>
                </a:extLst>
              </p14:cNvPr>
              <p14:cNvContentPartPr/>
              <p14:nvPr/>
            </p14:nvContentPartPr>
            <p14:xfrm>
              <a:off x="13251082" y="1281506"/>
              <a:ext cx="15711" cy="15711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82FCC2B-837C-0924-9973-DAA36957E18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190655" y="1124396"/>
                <a:ext cx="135356" cy="3267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6A13BF7-5318-0545-D100-78C354B3DD7C}"/>
                  </a:ext>
                </a:extLst>
              </p14:cNvPr>
              <p14:cNvContentPartPr/>
              <p14:nvPr/>
            </p14:nvContentPartPr>
            <p14:xfrm>
              <a:off x="-1636763" y="1849540"/>
              <a:ext cx="9832" cy="9832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6A13BF7-5318-0545-D100-78C354B3DD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2128363" y="1794918"/>
                <a:ext cx="983200" cy="11798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650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A61B7-2337-4956-3F87-F8F7970D5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pic>
        <p:nvPicPr>
          <p:cNvPr id="4" name="Picture 3" descr="Poster2s.eps">
            <a:extLst>
              <a:ext uri="{FF2B5EF4-FFF2-40B4-BE49-F238E27FC236}">
                <a16:creationId xmlns:a16="http://schemas.microsoft.com/office/drawing/2014/main" id="{06F6399A-A6B0-CCD9-4D1F-F473A2C7B9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07"/>
          <a:stretch>
            <a:fillRect/>
          </a:stretch>
        </p:blipFill>
        <p:spPr>
          <a:xfrm>
            <a:off x="5514974" y="12700"/>
            <a:ext cx="6677025" cy="6832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55FA4D-1FD5-EA90-DB5B-DE236382DF69}"/>
              </a:ext>
            </a:extLst>
          </p:cNvPr>
          <p:cNvSpPr/>
          <p:nvPr/>
        </p:nvSpPr>
        <p:spPr>
          <a:xfrm>
            <a:off x="5514975" y="6691"/>
            <a:ext cx="3879110" cy="6876000"/>
          </a:xfrm>
          <a:prstGeom prst="rect">
            <a:avLst/>
          </a:prstGeom>
          <a:gradFill>
            <a:gsLst>
              <a:gs pos="0">
                <a:srgbClr val="FFFFFF"/>
              </a:gs>
              <a:gs pos="70000">
                <a:srgbClr val="FFFFFF">
                  <a:alpha val="40000"/>
                </a:srgbClr>
              </a:gs>
              <a:gs pos="50000">
                <a:srgbClr val="FFFFFF">
                  <a:alpha val="40000"/>
                </a:srgbClr>
              </a:gs>
              <a:gs pos="30000">
                <a:srgbClr val="FFFFFF">
                  <a:alpha val="70000"/>
                </a:srgbClr>
              </a:gs>
              <a:gs pos="20000">
                <a:srgbClr val="FFFFFF">
                  <a:alpha val="80000"/>
                </a:srgbClr>
              </a:gs>
              <a:gs pos="2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D3FBAE-CA91-C03F-FFAD-BF6032B4F8E9}"/>
              </a:ext>
            </a:extLst>
          </p:cNvPr>
          <p:cNvSpPr txBox="1">
            <a:spLocks/>
          </p:cNvSpPr>
          <p:nvPr/>
        </p:nvSpPr>
        <p:spPr>
          <a:xfrm>
            <a:off x="314692" y="1356705"/>
            <a:ext cx="5371000" cy="50440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the broadest sense, the community is defined by a shared mission:</a:t>
            </a:r>
          </a:p>
          <a:p>
            <a:r>
              <a:rPr lang="en-US" sz="2000" b="1" dirty="0"/>
              <a:t>    </a:t>
            </a:r>
            <a:r>
              <a:rPr lang="en-US" sz="2400" b="1" dirty="0"/>
              <a:t>To discover the fundamental   </a:t>
            </a:r>
            <a:br>
              <a:rPr lang="en-US" sz="2400" b="1" dirty="0"/>
            </a:br>
            <a:r>
              <a:rPr lang="en-US" sz="2400" b="1" dirty="0"/>
              <a:t>    constituents of matter and the   </a:t>
            </a:r>
            <a:br>
              <a:rPr lang="en-US" sz="2400" b="1" dirty="0"/>
            </a:br>
            <a:r>
              <a:rPr lang="en-US" sz="2400" b="1" dirty="0"/>
              <a:t>    forces that govern their interactions. </a:t>
            </a:r>
          </a:p>
          <a:p>
            <a:endParaRPr lang="en-US" sz="2000" dirty="0"/>
          </a:p>
          <a:p>
            <a:r>
              <a:rPr lang="en-US" sz="2000" dirty="0"/>
              <a:t>Although there are many different approaches to answer these questions, with faint boundaries between them, they are all unified by the same quest. </a:t>
            </a:r>
          </a:p>
          <a:p>
            <a:endParaRPr lang="en-US" sz="2000" dirty="0"/>
          </a:p>
          <a:p>
            <a:r>
              <a:rPr lang="en-US" sz="2000" b="1" dirty="0"/>
              <a:t>It is an inclusive and large community!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F0B24B-F4CF-69AE-C59B-B3212D444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and Core Mission </a:t>
            </a:r>
          </a:p>
        </p:txBody>
      </p:sp>
    </p:spTree>
    <p:extLst>
      <p:ext uri="{BB962C8B-B14F-4D97-AF65-F5344CB8AC3E}">
        <p14:creationId xmlns:p14="http://schemas.microsoft.com/office/powerpoint/2010/main" val="1535204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0508B562-3CD5-4F02-2DC2-1A1B8DE7A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275" y="3277948"/>
            <a:ext cx="1289948" cy="3370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B08897-52C3-1DB5-DA81-39F58D6E8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Many Puzzles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54896-503C-6CCB-57EA-EB22FE354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68682-C34A-126E-FBA1-BF1AAF40B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76" y="1100870"/>
            <a:ext cx="1800000" cy="1664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9AA274-0BC7-9516-8B3B-817661E9327A}"/>
              </a:ext>
            </a:extLst>
          </p:cNvPr>
          <p:cNvSpPr txBox="1"/>
          <p:nvPr/>
        </p:nvSpPr>
        <p:spPr>
          <a:xfrm>
            <a:off x="9528467" y="6648852"/>
            <a:ext cx="1680333" cy="272415"/>
          </a:xfrm>
          <a:prstGeom prst="round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Credit: H. Ritsch &amp; M. Renn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932FE-42B5-7C8B-2593-598E2D635842}"/>
              </a:ext>
            </a:extLst>
          </p:cNvPr>
          <p:cNvSpPr txBox="1"/>
          <p:nvPr/>
        </p:nvSpPr>
        <p:spPr>
          <a:xfrm>
            <a:off x="612528" y="2790093"/>
            <a:ext cx="1192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Spin 0 Higgs</a:t>
            </a:r>
          </a:p>
          <a:p>
            <a:pPr algn="ctr"/>
            <a:r>
              <a:rPr lang="en-US" sz="1400" dirty="0"/>
              <a:t>and its role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F06E0E-B779-0D85-58E6-8ADA8DD1B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48"/>
          <a:stretch>
            <a:fillRect/>
          </a:stretch>
        </p:blipFill>
        <p:spPr>
          <a:xfrm>
            <a:off x="2339294" y="909631"/>
            <a:ext cx="1764000" cy="18555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4B64AF-B8C1-6447-5016-02CF3953025B}"/>
              </a:ext>
            </a:extLst>
          </p:cNvPr>
          <p:cNvSpPr txBox="1"/>
          <p:nvPr/>
        </p:nvSpPr>
        <p:spPr>
          <a:xfrm>
            <a:off x="2371250" y="2790093"/>
            <a:ext cx="2111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Neutrino mass ordering </a:t>
            </a:r>
            <a:br>
              <a:rPr lang="en-US" sz="1400" dirty="0"/>
            </a:br>
            <a:r>
              <a:rPr lang="en-US" sz="1400" dirty="0"/>
              <a:t>and CP violation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C543B1-70CD-174E-C14E-64612AA37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560" y="1251056"/>
            <a:ext cx="2723347" cy="15141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3D4290-521C-2913-6096-2760ECF8A6A9}"/>
              </a:ext>
            </a:extLst>
          </p:cNvPr>
          <p:cNvSpPr txBox="1"/>
          <p:nvPr/>
        </p:nvSpPr>
        <p:spPr>
          <a:xfrm>
            <a:off x="4969757" y="2790093"/>
            <a:ext cx="1763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Neutrino mass and </a:t>
            </a:r>
            <a:br>
              <a:rPr lang="en-US" sz="1400" dirty="0"/>
            </a:br>
            <a:r>
              <a:rPr lang="en-US" sz="1400" dirty="0"/>
              <a:t>its mass generation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9DFB7EA-F0DB-39F5-C854-F4F62EF2E2A7}"/>
              </a:ext>
            </a:extLst>
          </p:cNvPr>
          <p:cNvSpPr/>
          <p:nvPr/>
        </p:nvSpPr>
        <p:spPr>
          <a:xfrm>
            <a:off x="7330965" y="1055078"/>
            <a:ext cx="1837362" cy="1710117"/>
          </a:xfrm>
          <a:prstGeom prst="roundRect">
            <a:avLst/>
          </a:prstGeom>
          <a:noFill/>
          <a:ln w="28575">
            <a:solidFill>
              <a:srgbClr val="2485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4AE913-94D6-A748-F9C3-D7EAB164273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alphaModFix amt="6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1302" y="958720"/>
            <a:ext cx="1644706" cy="18555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9DC9F4-4790-5353-0F23-F5C92B5B62D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893" b="14123"/>
          <a:stretch>
            <a:fillRect/>
          </a:stretch>
        </p:blipFill>
        <p:spPr>
          <a:xfrm>
            <a:off x="8487035" y="4063917"/>
            <a:ext cx="2232000" cy="177819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BAE4A2-8343-2A02-CC53-DCFC1D5B1E0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068" t="224" r="29758" b="-224"/>
          <a:stretch>
            <a:fillRect/>
          </a:stretch>
        </p:blipFill>
        <p:spPr>
          <a:xfrm>
            <a:off x="395526" y="3746393"/>
            <a:ext cx="1800000" cy="223771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0D3235F-CAAA-670D-5A2C-918CF67523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8964" y="3687240"/>
            <a:ext cx="1713865" cy="22967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2B778C4-64B5-A9B8-7879-2C202659CF6C}"/>
              </a:ext>
            </a:extLst>
          </p:cNvPr>
          <p:cNvSpPr txBox="1"/>
          <p:nvPr/>
        </p:nvSpPr>
        <p:spPr>
          <a:xfrm>
            <a:off x="2551666" y="5978291"/>
            <a:ext cx="1880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Cosmic Inflation and </a:t>
            </a:r>
            <a:br>
              <a:rPr lang="en-US" sz="1400" dirty="0"/>
            </a:br>
            <a:r>
              <a:rPr lang="en-US" sz="1400" dirty="0"/>
              <a:t>dark energy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F59C17-F244-1587-8337-DF55843355DE}"/>
              </a:ext>
            </a:extLst>
          </p:cNvPr>
          <p:cNvSpPr txBox="1"/>
          <p:nvPr/>
        </p:nvSpPr>
        <p:spPr>
          <a:xfrm>
            <a:off x="8745527" y="5978291"/>
            <a:ext cx="1814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Matter – Antimatter </a:t>
            </a:r>
            <a:br>
              <a:rPr lang="en-US" sz="1400" dirty="0"/>
            </a:br>
            <a:r>
              <a:rPr lang="en-US" sz="1400" dirty="0"/>
              <a:t>Asymmetry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A67FD0-339D-BAFF-1BB2-DAFF48049115}"/>
              </a:ext>
            </a:extLst>
          </p:cNvPr>
          <p:cNvSpPr txBox="1"/>
          <p:nvPr/>
        </p:nvSpPr>
        <p:spPr>
          <a:xfrm>
            <a:off x="6859878" y="5978291"/>
            <a:ext cx="1436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Symbol" pitchFamily="2" charset="2"/>
              </a:rPr>
              <a:t>q</a:t>
            </a:r>
            <a:r>
              <a:rPr lang="en-US" sz="1400" dirty="0"/>
              <a:t>-QCD problem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02D748-CFD4-22C9-A0FB-DA8D21FA7466}"/>
              </a:ext>
            </a:extLst>
          </p:cNvPr>
          <p:cNvSpPr txBox="1"/>
          <p:nvPr/>
        </p:nvSpPr>
        <p:spPr>
          <a:xfrm>
            <a:off x="7407663" y="2790093"/>
            <a:ext cx="1936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Nature of the neutrino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E37760-B301-6B89-DBDC-3D1FB4F595D3}"/>
              </a:ext>
            </a:extLst>
          </p:cNvPr>
          <p:cNvSpPr txBox="1"/>
          <p:nvPr/>
        </p:nvSpPr>
        <p:spPr>
          <a:xfrm>
            <a:off x="9783157" y="2790093"/>
            <a:ext cx="11272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Dark Matter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0D03A31-2799-40EC-6939-266C518812A6}"/>
              </a:ext>
            </a:extLst>
          </p:cNvPr>
          <p:cNvGrpSpPr>
            <a:grpSpLocks noChangeAspect="1"/>
          </p:cNvGrpSpPr>
          <p:nvPr/>
        </p:nvGrpSpPr>
        <p:grpSpPr>
          <a:xfrm>
            <a:off x="2588965" y="3735196"/>
            <a:ext cx="1751670" cy="2239200"/>
            <a:chOff x="385030" y="3664858"/>
            <a:chExt cx="1800000" cy="2300982"/>
          </a:xfrm>
        </p:grpSpPr>
        <p:pic>
          <p:nvPicPr>
            <p:cNvPr id="16" name="Content Placeholder 6" descr="dark-energy-2.jpg">
              <a:extLst>
                <a:ext uri="{FF2B5EF4-FFF2-40B4-BE49-F238E27FC236}">
                  <a16:creationId xmlns:a16="http://schemas.microsoft.com/office/drawing/2014/main" id="{D30CAB9A-7CF8-D17A-40C7-0B5A3BA254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3262"/>
            <a:stretch/>
          </p:blipFill>
          <p:spPr>
            <a:xfrm>
              <a:off x="385030" y="3664858"/>
              <a:ext cx="1800000" cy="2300982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2FF96F7-FACD-F4AA-B5A5-52B44A13204A}"/>
                </a:ext>
              </a:extLst>
            </p:cNvPr>
            <p:cNvSpPr/>
            <p:nvPr/>
          </p:nvSpPr>
          <p:spPr>
            <a:xfrm>
              <a:off x="451617" y="4115407"/>
              <a:ext cx="469119" cy="445048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EAA4580-603B-B66B-F2E0-945541A858F2}"/>
                </a:ext>
              </a:extLst>
            </p:cNvPr>
            <p:cNvSpPr/>
            <p:nvPr/>
          </p:nvSpPr>
          <p:spPr>
            <a:xfrm>
              <a:off x="453500" y="3923649"/>
              <a:ext cx="365147" cy="491775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795BE72-367A-C9BD-00BC-1B56A5C68B16}"/>
              </a:ext>
            </a:extLst>
          </p:cNvPr>
          <p:cNvSpPr txBox="1"/>
          <p:nvPr/>
        </p:nvSpPr>
        <p:spPr>
          <a:xfrm>
            <a:off x="920563" y="5978291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Quantum </a:t>
            </a:r>
            <a:br>
              <a:rPr lang="en-US" sz="1400" dirty="0"/>
            </a:br>
            <a:r>
              <a:rPr lang="en-US" sz="1400" dirty="0"/>
              <a:t>Gravity 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42D1F77-30C8-755C-2604-05D52EC805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0925" y="3775701"/>
            <a:ext cx="2235200" cy="23495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2CDBC78-62AE-984A-2E09-22B657B6973F}"/>
              </a:ext>
            </a:extLst>
          </p:cNvPr>
          <p:cNvSpPr txBox="1"/>
          <p:nvPr/>
        </p:nvSpPr>
        <p:spPr>
          <a:xfrm>
            <a:off x="5072931" y="5978291"/>
            <a:ext cx="1035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Mass Gap </a:t>
            </a:r>
            <a:br>
              <a:rPr lang="en-US" sz="1400" dirty="0"/>
            </a:br>
            <a:r>
              <a:rPr lang="en-US" sz="1400" dirty="0"/>
              <a:t>and QCD 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E355B5D-D5A5-1AC7-0BEE-D716DEB3CD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6986" y="598827"/>
            <a:ext cx="1927506" cy="221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9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86119-E02A-DB1D-15EE-6179CFF18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BAD3AE-4DD4-0E31-5287-5496AC8218C6}"/>
              </a:ext>
            </a:extLst>
          </p:cNvPr>
          <p:cNvSpPr/>
          <p:nvPr/>
        </p:nvSpPr>
        <p:spPr>
          <a:xfrm>
            <a:off x="3240909" y="1557693"/>
            <a:ext cx="2737552" cy="1873812"/>
          </a:xfrm>
          <a:prstGeom prst="rect">
            <a:avLst/>
          </a:prstGeom>
          <a:blipFill>
            <a:blip r:embed="rId2"/>
            <a:srcRect/>
            <a:stretch>
              <a:fillRect t="-5000" b="-5000"/>
            </a:stretch>
          </a:blipFill>
          <a:ln>
            <a:noFill/>
          </a:ln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6A729A-3D6E-CB35-8B91-DDDC3FCEB6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690"/>
          <a:stretch>
            <a:fillRect/>
          </a:stretch>
        </p:blipFill>
        <p:spPr>
          <a:xfrm>
            <a:off x="314693" y="1580581"/>
            <a:ext cx="2737552" cy="1850924"/>
          </a:xfrm>
          <a:prstGeom prst="rect">
            <a:avLst/>
          </a:prstGeom>
        </p:spPr>
      </p:pic>
      <p:pic>
        <p:nvPicPr>
          <p:cNvPr id="13" name="Google Shape;1030;p66" descr="JUNO detector (low res).jpg">
            <a:extLst>
              <a:ext uri="{FF2B5EF4-FFF2-40B4-BE49-F238E27FC236}">
                <a16:creationId xmlns:a16="http://schemas.microsoft.com/office/drawing/2014/main" id="{18E3BABC-ADB0-0F55-BE04-9BBC06257CF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t="-323"/>
          <a:stretch>
            <a:fillRect/>
          </a:stretch>
        </p:blipFill>
        <p:spPr>
          <a:xfrm>
            <a:off x="9069570" y="1572775"/>
            <a:ext cx="2746800" cy="18365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3A58AAC-2BAE-6400-133F-35543A4ACBAB}"/>
              </a:ext>
            </a:extLst>
          </p:cNvPr>
          <p:cNvSpPr/>
          <p:nvPr/>
        </p:nvSpPr>
        <p:spPr>
          <a:xfrm>
            <a:off x="9069570" y="4220108"/>
            <a:ext cx="2737553" cy="1858731"/>
          </a:xfrm>
          <a:prstGeom prst="rect">
            <a:avLst/>
          </a:prstGeom>
          <a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000" r="-4000"/>
            </a:stretch>
          </a:blipFill>
          <a:ln>
            <a:noFill/>
          </a:ln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0AA99-7E18-5E1B-62C0-18E0FB58A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Approaches </a:t>
            </a:r>
          </a:p>
        </p:txBody>
      </p:sp>
      <p:sp>
        <p:nvSpPr>
          <p:cNvPr id="127" name="Text Placeholder 25">
            <a:extLst>
              <a:ext uri="{FF2B5EF4-FFF2-40B4-BE49-F238E27FC236}">
                <a16:creationId xmlns:a16="http://schemas.microsoft.com/office/drawing/2014/main" id="{BF38D727-F8C6-D863-EB69-8F8BE7A0368E}"/>
              </a:ext>
            </a:extLst>
          </p:cNvPr>
          <p:cNvSpPr txBox="1">
            <a:spLocks/>
          </p:cNvSpPr>
          <p:nvPr/>
        </p:nvSpPr>
        <p:spPr>
          <a:xfrm>
            <a:off x="3237701" y="1145223"/>
            <a:ext cx="2740760" cy="43396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Underground</a:t>
            </a:r>
          </a:p>
        </p:txBody>
      </p:sp>
      <p:sp>
        <p:nvSpPr>
          <p:cNvPr id="128" name="Text Placeholder 27">
            <a:extLst>
              <a:ext uri="{FF2B5EF4-FFF2-40B4-BE49-F238E27FC236}">
                <a16:creationId xmlns:a16="http://schemas.microsoft.com/office/drawing/2014/main" id="{A73C0253-5326-57C6-0BA5-D49864FF3225}"/>
              </a:ext>
            </a:extLst>
          </p:cNvPr>
          <p:cNvSpPr txBox="1">
            <a:spLocks/>
          </p:cNvSpPr>
          <p:nvPr/>
        </p:nvSpPr>
        <p:spPr>
          <a:xfrm>
            <a:off x="6144761" y="1145223"/>
            <a:ext cx="2740760" cy="4339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Fixed Target 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9" name="Text Placeholder 29">
            <a:extLst>
              <a:ext uri="{FF2B5EF4-FFF2-40B4-BE49-F238E27FC236}">
                <a16:creationId xmlns:a16="http://schemas.microsoft.com/office/drawing/2014/main" id="{3D8C3A5A-064D-90B5-F7D4-187D4C64A166}"/>
              </a:ext>
            </a:extLst>
          </p:cNvPr>
          <p:cNvSpPr txBox="1">
            <a:spLocks/>
          </p:cNvSpPr>
          <p:nvPr/>
        </p:nvSpPr>
        <p:spPr>
          <a:xfrm>
            <a:off x="9069571" y="1145223"/>
            <a:ext cx="2740760" cy="4339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Reactor </a:t>
            </a:r>
          </a:p>
        </p:txBody>
      </p:sp>
      <p:sp>
        <p:nvSpPr>
          <p:cNvPr id="130" name="Text Placeholder 2">
            <a:extLst>
              <a:ext uri="{FF2B5EF4-FFF2-40B4-BE49-F238E27FC236}">
                <a16:creationId xmlns:a16="http://schemas.microsoft.com/office/drawing/2014/main" id="{B2DAB232-665D-7395-5FEC-092D5236E6EA}"/>
              </a:ext>
            </a:extLst>
          </p:cNvPr>
          <p:cNvSpPr txBox="1">
            <a:spLocks/>
          </p:cNvSpPr>
          <p:nvPr/>
        </p:nvSpPr>
        <p:spPr>
          <a:xfrm>
            <a:off x="314692" y="1145223"/>
            <a:ext cx="2740760" cy="432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Colliders</a:t>
            </a:r>
          </a:p>
        </p:txBody>
      </p:sp>
      <p:sp>
        <p:nvSpPr>
          <p:cNvPr id="152" name="Text Placeholder 23">
            <a:extLst>
              <a:ext uri="{FF2B5EF4-FFF2-40B4-BE49-F238E27FC236}">
                <a16:creationId xmlns:a16="http://schemas.microsoft.com/office/drawing/2014/main" id="{4FB77F7E-45C9-1D0A-0748-8A92D338626A}"/>
              </a:ext>
            </a:extLst>
          </p:cNvPr>
          <p:cNvSpPr txBox="1">
            <a:spLocks/>
          </p:cNvSpPr>
          <p:nvPr/>
        </p:nvSpPr>
        <p:spPr>
          <a:xfrm>
            <a:off x="314692" y="3899853"/>
            <a:ext cx="2740760" cy="432000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EDM</a:t>
            </a:r>
          </a:p>
        </p:txBody>
      </p:sp>
      <p:sp>
        <p:nvSpPr>
          <p:cNvPr id="153" name="Text Placeholder 25">
            <a:extLst>
              <a:ext uri="{FF2B5EF4-FFF2-40B4-BE49-F238E27FC236}">
                <a16:creationId xmlns:a16="http://schemas.microsoft.com/office/drawing/2014/main" id="{F9D2DB4E-0B53-FB90-3D78-8512DC62AF4A}"/>
              </a:ext>
            </a:extLst>
          </p:cNvPr>
          <p:cNvSpPr txBox="1">
            <a:spLocks/>
          </p:cNvSpPr>
          <p:nvPr/>
        </p:nvSpPr>
        <p:spPr>
          <a:xfrm>
            <a:off x="3237701" y="3899853"/>
            <a:ext cx="2740760" cy="433965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CMB</a:t>
            </a:r>
          </a:p>
        </p:txBody>
      </p:sp>
      <p:sp>
        <p:nvSpPr>
          <p:cNvPr id="154" name="Text Placeholder 27">
            <a:extLst>
              <a:ext uri="{FF2B5EF4-FFF2-40B4-BE49-F238E27FC236}">
                <a16:creationId xmlns:a16="http://schemas.microsoft.com/office/drawing/2014/main" id="{F7638FC7-046C-1F5A-FF54-7B338EE667B8}"/>
              </a:ext>
            </a:extLst>
          </p:cNvPr>
          <p:cNvSpPr txBox="1">
            <a:spLocks/>
          </p:cNvSpPr>
          <p:nvPr/>
        </p:nvSpPr>
        <p:spPr>
          <a:xfrm>
            <a:off x="6144761" y="3899853"/>
            <a:ext cx="2740760" cy="433965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Radio Molecules</a:t>
            </a:r>
          </a:p>
        </p:txBody>
      </p:sp>
      <p:sp>
        <p:nvSpPr>
          <p:cNvPr id="155" name="Text Placeholder 29">
            <a:extLst>
              <a:ext uri="{FF2B5EF4-FFF2-40B4-BE49-F238E27FC236}">
                <a16:creationId xmlns:a16="http://schemas.microsoft.com/office/drawing/2014/main" id="{86BC06C6-9555-E955-DE62-0B07A9B0AB44}"/>
              </a:ext>
            </a:extLst>
          </p:cNvPr>
          <p:cNvSpPr txBox="1">
            <a:spLocks/>
          </p:cNvSpPr>
          <p:nvPr/>
        </p:nvSpPr>
        <p:spPr>
          <a:xfrm>
            <a:off x="9069571" y="3899853"/>
            <a:ext cx="2740760" cy="433965"/>
          </a:xfrm>
          <a:prstGeom prst="rect">
            <a:avLst/>
          </a:prstGeom>
          <a:solidFill>
            <a:schemeClr val="accent6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Optical Telescopes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40200F-5C18-B660-3790-E3284A9ED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1553" y="1887805"/>
            <a:ext cx="2743968" cy="15411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F6E0BA-C938-843A-B753-8A5439E1E02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926" t="39730" r="55094" b="24235"/>
          <a:stretch>
            <a:fillRect/>
          </a:stretch>
        </p:blipFill>
        <p:spPr>
          <a:xfrm>
            <a:off x="255423" y="4468864"/>
            <a:ext cx="1584819" cy="16238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0A4B053-56E8-FC8B-995E-F2BDB51D8D0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8864" t="39730" r="19155" b="24235"/>
          <a:stretch>
            <a:fillRect/>
          </a:stretch>
        </p:blipFill>
        <p:spPr>
          <a:xfrm>
            <a:off x="1722638" y="4460451"/>
            <a:ext cx="1584819" cy="1623826"/>
          </a:xfrm>
          <a:prstGeom prst="rect">
            <a:avLst/>
          </a:prstGeom>
        </p:spPr>
      </p:pic>
      <p:pic>
        <p:nvPicPr>
          <p:cNvPr id="10" name="Picture 9" descr="A satellite in space&#10;&#10;Description automatically generated with low confidence">
            <a:extLst>
              <a:ext uri="{FF2B5EF4-FFF2-40B4-BE49-F238E27FC236}">
                <a16:creationId xmlns:a16="http://schemas.microsoft.com/office/drawing/2014/main" id="{875F6DC4-1016-C8B4-D87A-90E23F40C9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2916" y="4328380"/>
            <a:ext cx="2735545" cy="175045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88C8E5-2423-8411-6987-A6E73CF2117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410"/>
          <a:stretch>
            <a:fillRect/>
          </a:stretch>
        </p:blipFill>
        <p:spPr>
          <a:xfrm>
            <a:off x="6141553" y="4320177"/>
            <a:ext cx="2767096" cy="17586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FF94BA6-BCAF-E0E3-07EB-18561E047B7E}"/>
              </a:ext>
            </a:extLst>
          </p:cNvPr>
          <p:cNvSpPr txBox="1"/>
          <p:nvPr/>
        </p:nvSpPr>
        <p:spPr>
          <a:xfrm>
            <a:off x="7842733" y="6283570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 many, many more </a:t>
            </a:r>
          </a:p>
        </p:txBody>
      </p:sp>
    </p:spTree>
    <p:extLst>
      <p:ext uri="{BB962C8B-B14F-4D97-AF65-F5344CB8AC3E}">
        <p14:creationId xmlns:p14="http://schemas.microsoft.com/office/powerpoint/2010/main" val="9167244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29F3B-0D96-6560-E1F9-BE65514CE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HfF</a:t>
            </a:r>
            <a:r>
              <a:rPr lang="en-US" baseline="30000" dirty="0"/>
              <a:t>+</a:t>
            </a:r>
            <a:r>
              <a:rPr lang="en-US" dirty="0"/>
              <a:t> molecular 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7EBCA-363F-50D2-4A39-A54D8C874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2A5DC1-60FF-7768-B605-B7B2F9079C6E}"/>
              </a:ext>
            </a:extLst>
          </p:cNvPr>
          <p:cNvSpPr txBox="1"/>
          <p:nvPr/>
        </p:nvSpPr>
        <p:spPr>
          <a:xfrm>
            <a:off x="5005752" y="6260123"/>
            <a:ext cx="68954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Roussy, T. S. 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 improved bound on the electron’s electric dipole moment. 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46–50 (2023).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198428-4860-A579-E9DA-CB2A23C0A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91" y="1316539"/>
            <a:ext cx="8033869" cy="31382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4DB9D1-1063-84F0-ECDF-AE4DD6DC86EB}"/>
              </a:ext>
            </a:extLst>
          </p:cNvPr>
          <p:cNvSpPr txBox="1"/>
          <p:nvPr/>
        </p:nvSpPr>
        <p:spPr>
          <a:xfrm>
            <a:off x="9964417" y="4096094"/>
            <a:ext cx="1936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Jun Ye, Eric Cornell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3EF97C-B279-489D-8138-E61CCD5FF301}"/>
              </a:ext>
            </a:extLst>
          </p:cNvPr>
          <p:cNvSpPr txBox="1">
            <a:spLocks/>
          </p:cNvSpPr>
          <p:nvPr/>
        </p:nvSpPr>
        <p:spPr>
          <a:xfrm>
            <a:off x="467092" y="4955688"/>
            <a:ext cx="11492432" cy="10230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“We can interpret our new limit on de as M ≳ (g/√a) 40 TeV. For new particles with g</a:t>
            </a:r>
            <a:r>
              <a:rPr lang="en-US" baseline="30000" dirty="0"/>
              <a:t>2 </a:t>
            </a:r>
            <a:r>
              <a:rPr lang="en-US" dirty="0"/>
              <a:t>of order </a:t>
            </a:r>
            <a:r>
              <a:rPr lang="en-US" dirty="0">
                <a:latin typeface="Symbol" pitchFamily="2" charset="2"/>
              </a:rPr>
              <a:t>a</a:t>
            </a:r>
            <a:r>
              <a:rPr lang="en-US" dirty="0"/>
              <a:t> ∼ 1/137, this bound is an order of magnitude greater than the largest-mass particles that can be directly detected at the Large Hadron Collider.”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B31C78-8355-5D07-DF04-7A0E323F5169}"/>
              </a:ext>
            </a:extLst>
          </p:cNvPr>
          <p:cNvSpPr txBox="1"/>
          <p:nvPr/>
        </p:nvSpPr>
        <p:spPr>
          <a:xfrm>
            <a:off x="8780585" y="2637694"/>
            <a:ext cx="3132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</a:t>
            </a:r>
            <a:r>
              <a:rPr lang="en-US" b="1" baseline="-25000" dirty="0"/>
              <a:t>e</a:t>
            </a:r>
            <a:r>
              <a:rPr lang="en-US" b="1" dirty="0"/>
              <a:t> &lt; 4.1 10</a:t>
            </a:r>
            <a:r>
              <a:rPr lang="en-US" b="1" baseline="30000" dirty="0"/>
              <a:t>-30</a:t>
            </a:r>
            <a:r>
              <a:rPr lang="en-US" b="1" dirty="0"/>
              <a:t> e cm  (90% CL)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69199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91CB-D930-221F-01C9-01CA5F87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Representation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2E817C-6ED4-D84E-1C5C-7631EBEA1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847" y="1067285"/>
            <a:ext cx="7772400" cy="51636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256F8D-D0A7-07C3-7141-0FE41E4797DE}"/>
              </a:ext>
            </a:extLst>
          </p:cNvPr>
          <p:cNvSpPr txBox="1"/>
          <p:nvPr/>
        </p:nvSpPr>
        <p:spPr>
          <a:xfrm>
            <a:off x="7807569" y="6107723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From: Nick Hutzler </a:t>
            </a:r>
          </a:p>
        </p:txBody>
      </p:sp>
    </p:spTree>
    <p:extLst>
      <p:ext uri="{BB962C8B-B14F-4D97-AF65-F5344CB8AC3E}">
        <p14:creationId xmlns:p14="http://schemas.microsoft.com/office/powerpoint/2010/main" val="240502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12E8-C7CE-910E-61ED-713FB1D13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Learn From The Collider Community 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E2F1D0-A63D-A3C2-8213-505C74A006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999" b="3814"/>
          <a:stretch>
            <a:fillRect/>
          </a:stretch>
        </p:blipFill>
        <p:spPr>
          <a:xfrm>
            <a:off x="751380" y="1188253"/>
            <a:ext cx="10326927" cy="530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01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EACEB-8AD1-C17A-804B-E2EBAD1E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Learn From The Collider Community ?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32BB7D-5676-EEB9-0087-262CF1B310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4319" b="3819"/>
          <a:stretch>
            <a:fillRect/>
          </a:stretch>
        </p:blipFill>
        <p:spPr>
          <a:xfrm>
            <a:off x="771329" y="1074180"/>
            <a:ext cx="10273423" cy="525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5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134CF-49C7-73FD-0D19-F2975448E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0D3B5-048F-5CD1-70F8-9E720BE9F6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551AC-ECDF-7D89-9B7B-115D0BB33C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50B9E-6F25-530D-18C5-1B48458F0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784" y="1715460"/>
            <a:ext cx="11492432" cy="88639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5400" dirty="0">
                <a:latin typeface="Roboto"/>
                <a:ea typeface="Roboto"/>
                <a:cs typeface="Roboto"/>
              </a:rPr>
              <a:t>Have a great workshop! </a:t>
            </a:r>
          </a:p>
        </p:txBody>
      </p:sp>
      <p:pic>
        <p:nvPicPr>
          <p:cNvPr id="11" name="Picture 10" descr="2025-P09350: Drone Mission - Overview of ORNL campus at night. June 5, 2025.&#10;&#10;Electronic Reference Image – For more images in this series, please contact, creativeservices@ornl.gov&#10;This image has been reviewed by an ORNL Releasing Official and is approved for public release (6/6/2025).">
            <a:extLst>
              <a:ext uri="{FF2B5EF4-FFF2-40B4-BE49-F238E27FC236}">
                <a16:creationId xmlns:a16="http://schemas.microsoft.com/office/drawing/2014/main" id="{9B9C403D-E103-D9BB-A37D-E0954FB536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376" b="20168"/>
          <a:stretch>
            <a:fillRect/>
          </a:stretch>
        </p:blipFill>
        <p:spPr>
          <a:xfrm>
            <a:off x="0" y="2025502"/>
            <a:ext cx="12192000" cy="4832498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FA09B287-281C-D3EA-D496-60000D221CF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0" marR="0" lvl="0" indent="0" algn="ctr" defTabSz="17303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30188" algn="l"/>
              </a:tabLst>
              <a:defRPr/>
            </a:pPr>
            <a:fld id="{040BB257-551A-4736-B50F-DCF1BA034C06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marL="0" marR="0" lvl="0" indent="0" algn="ctr" defTabSz="173038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30188" algn="l"/>
                </a:tabLst>
                <a:defRPr/>
              </a:pPr>
              <a:t>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A27F3A8-3E56-4378-8DF2-74BFD1C9B7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RNL Presentation">
  <a:themeElements>
    <a:clrScheme name="ORNL Color TEST">
      <a:dk1>
        <a:srgbClr val="373A36"/>
      </a:dk1>
      <a:lt1>
        <a:srgbClr val="FFFFFF"/>
      </a:lt1>
      <a:dk2>
        <a:srgbClr val="00662C"/>
      </a:dk2>
      <a:lt2>
        <a:srgbClr val="DBDCDB"/>
      </a:lt2>
      <a:accent1>
        <a:srgbClr val="00454D"/>
      </a:accent1>
      <a:accent2>
        <a:srgbClr val="006BA6"/>
      </a:accent2>
      <a:accent3>
        <a:srgbClr val="00B38F"/>
      </a:accent3>
      <a:accent4>
        <a:srgbClr val="7DBA00"/>
      </a:accent4>
      <a:accent5>
        <a:srgbClr val="FF9E1B"/>
      </a:accent5>
      <a:accent6>
        <a:srgbClr val="B50093"/>
      </a:accent6>
      <a:hlink>
        <a:srgbClr val="00BDB5"/>
      </a:hlink>
      <a:folHlink>
        <a:srgbClr val="00662C"/>
      </a:folHlink>
    </a:clrScheme>
    <a:fontScheme name="ORNL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 Green">
      <a:srgbClr val="00662C"/>
    </a:custClr>
    <a:custClr name="Hale Navy">
      <a:srgbClr val="00454D"/>
    </a:custClr>
    <a:custClr name="Graphite">
      <a:srgbClr val="DBDCDB"/>
    </a:custClr>
    <a:custClr name="Polar">
      <a:srgbClr val="FFFFFF"/>
    </a:custClr>
    <a:custClr name="Dark Matter">
      <a:srgbClr val="373A36"/>
    </a:custClr>
    <a:custClr name="Energy">
      <a:srgbClr val="7DBA00"/>
    </a:custClr>
    <a:custClr name="Mist">
      <a:srgbClr val="8BFEBF"/>
    </a:custClr>
    <a:custClr name="Biome">
      <a:srgbClr val="00B38F"/>
    </a:custClr>
    <a:custClr name="Aqua">
      <a:srgbClr val="00BDB5"/>
    </a:custClr>
    <a:custClr name="Infinity">
      <a:srgbClr val="006BA6"/>
    </a:custClr>
    <a:custClr name="Hydro">
      <a:srgbClr val="005776"/>
    </a:custClr>
    <a:custClr name="Forge">
      <a:srgbClr val="FF9E1B"/>
    </a:custClr>
    <a:custClr name="Spark">
      <a:srgbClr val="FE5000"/>
    </a:custClr>
    <a:custClr name="Plasma">
      <a:srgbClr val="B50094"/>
    </a:custClr>
    <a:custClr name="Pulsar">
      <a:srgbClr val="4E008E"/>
    </a:custClr>
  </a:custClrLst>
  <a:extLst>
    <a:ext uri="{05A4C25C-085E-4340-85A3-A5531E510DB2}">
      <thm15:themeFamily xmlns:thm15="http://schemas.microsoft.com/office/thememl/2012/main" name="ORNL Presentation 16x9 Template" id="{15F1EDB1-644E-C748-8245-FEA8598B5561}" vid="{8418BCC7-4D0A-BF43-99D3-2FD175AA12C8}"/>
    </a:ext>
  </a:extLst>
</a:theme>
</file>

<file path=ppt/theme/theme2.xml><?xml version="1.0" encoding="utf-8"?>
<a:theme xmlns:a="http://schemas.openxmlformats.org/drawingml/2006/main" name="7_ORNL Presentation">
  <a:themeElements>
    <a:clrScheme name="ORNL Color TEST">
      <a:dk1>
        <a:srgbClr val="373A36"/>
      </a:dk1>
      <a:lt1>
        <a:srgbClr val="FFFFFF"/>
      </a:lt1>
      <a:dk2>
        <a:srgbClr val="00662C"/>
      </a:dk2>
      <a:lt2>
        <a:srgbClr val="DBDCDB"/>
      </a:lt2>
      <a:accent1>
        <a:srgbClr val="00454D"/>
      </a:accent1>
      <a:accent2>
        <a:srgbClr val="006BA6"/>
      </a:accent2>
      <a:accent3>
        <a:srgbClr val="00B38F"/>
      </a:accent3>
      <a:accent4>
        <a:srgbClr val="7DBA00"/>
      </a:accent4>
      <a:accent5>
        <a:srgbClr val="FF9E1B"/>
      </a:accent5>
      <a:accent6>
        <a:srgbClr val="B50093"/>
      </a:accent6>
      <a:hlink>
        <a:srgbClr val="00BDB5"/>
      </a:hlink>
      <a:folHlink>
        <a:srgbClr val="00662C"/>
      </a:folHlink>
    </a:clrScheme>
    <a:fontScheme name="ORNL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 Green">
      <a:srgbClr val="00662C"/>
    </a:custClr>
    <a:custClr name="Hale Navy">
      <a:srgbClr val="00454D"/>
    </a:custClr>
    <a:custClr name="Graphite">
      <a:srgbClr val="DBDCDB"/>
    </a:custClr>
    <a:custClr name="Polar">
      <a:srgbClr val="FFFFFF"/>
    </a:custClr>
    <a:custClr name="Dark Matter">
      <a:srgbClr val="373A36"/>
    </a:custClr>
    <a:custClr name="Energy">
      <a:srgbClr val="7DBA00"/>
    </a:custClr>
    <a:custClr name="Mist">
      <a:srgbClr val="8BFEBF"/>
    </a:custClr>
    <a:custClr name="Biome">
      <a:srgbClr val="00B38F"/>
    </a:custClr>
    <a:custClr name="Aqua">
      <a:srgbClr val="00BDB5"/>
    </a:custClr>
    <a:custClr name="Infinity">
      <a:srgbClr val="006BA6"/>
    </a:custClr>
    <a:custClr name="Hydro">
      <a:srgbClr val="005776"/>
    </a:custClr>
    <a:custClr name="Forge">
      <a:srgbClr val="FF9E1B"/>
    </a:custClr>
    <a:custClr name="Spark">
      <a:srgbClr val="FE5000"/>
    </a:custClr>
    <a:custClr name="Plasma">
      <a:srgbClr val="B50094"/>
    </a:custClr>
    <a:custClr name="Pulsar">
      <a:srgbClr val="4E008E"/>
    </a:custClr>
  </a:custClrLst>
  <a:extLst>
    <a:ext uri="{05A4C25C-085E-4340-85A3-A5531E510DB2}">
      <thm15:themeFamily xmlns:thm15="http://schemas.microsoft.com/office/thememl/2012/main" name="ORNL Presentation 16x9 Template" id="{15F1EDB1-644E-C748-8245-FEA8598B5561}" vid="{8418BCC7-4D0A-BF43-99D3-2FD175AA12C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D0EA40933C1C4F9B5F26E7F1E4C0B8" ma:contentTypeVersion="11" ma:contentTypeDescription="Create a new document." ma:contentTypeScope="" ma:versionID="4cfe11075d881a823c29df19b54124b4">
  <xsd:schema xmlns:xsd="http://www.w3.org/2001/XMLSchema" xmlns:xs="http://www.w3.org/2001/XMLSchema" xmlns:p="http://schemas.microsoft.com/office/2006/metadata/properties" xmlns:ns2="80978abb-0f55-405f-864d-4ecd8c2dbb07" xmlns:ns3="3ed38346-4763-49a1-8ba8-1f0cef68ac98" targetNamespace="http://schemas.microsoft.com/office/2006/metadata/properties" ma:root="true" ma:fieldsID="e743ce46de428b129f361a43b16e7708" ns2:_="" ns3:_="">
    <xsd:import namespace="80978abb-0f55-405f-864d-4ecd8c2dbb07"/>
    <xsd:import namespace="3ed38346-4763-49a1-8ba8-1f0cef68ac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978abb-0f55-405f-864d-4ecd8c2dbb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8ac8405-059b-47f8-b48a-bbaeae0205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d38346-4763-49a1-8ba8-1f0cef68ac9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d511cb6-0b5e-4798-a800-60c4430cb989}" ma:internalName="TaxCatchAll" ma:showField="CatchAllData" ma:web="3ed38346-4763-49a1-8ba8-1f0cef68ac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d38346-4763-49a1-8ba8-1f0cef68ac98" xsi:nil="true"/>
    <lcf76f155ced4ddcb4097134ff3c332f xmlns="80978abb-0f55-405f-864d-4ecd8c2dbb0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97A98C-6539-4B51-AA3F-B45C8B1E9892}">
  <ds:schemaRefs>
    <ds:schemaRef ds:uri="3ed38346-4763-49a1-8ba8-1f0cef68ac98"/>
    <ds:schemaRef ds:uri="80978abb-0f55-405f-864d-4ecd8c2dbb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E344D8E-1CD9-4BE2-A84F-44708B2F54F8}">
  <ds:schemaRefs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dcmitype/"/>
    <ds:schemaRef ds:uri="80978abb-0f55-405f-864d-4ecd8c2dbb07"/>
    <ds:schemaRef ds:uri="http://schemas.openxmlformats.org/package/2006/metadata/core-properties"/>
    <ds:schemaRef ds:uri="3ed38346-4763-49a1-8ba8-1f0cef68ac98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D8C61CF-FD0B-4719-AB11-BF7C5A52B9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ORNL Presentation</Template>
  <TotalTime>17546</TotalTime>
  <Words>325</Words>
  <Application>Microsoft Macintosh PowerPoint</Application>
  <PresentationFormat>Widescreen</PresentationFormat>
  <Paragraphs>61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Century Gothic</vt:lpstr>
      <vt:lpstr>Roboto</vt:lpstr>
      <vt:lpstr>Roboto Light</vt:lpstr>
      <vt:lpstr>Symbol</vt:lpstr>
      <vt:lpstr>Times New Roman</vt:lpstr>
      <vt:lpstr>ORNL Presentation</vt:lpstr>
      <vt:lpstr>7_ORNL Presentation</vt:lpstr>
      <vt:lpstr>RADIS Workshop</vt:lpstr>
      <vt:lpstr>Community and Core Mission </vt:lpstr>
      <vt:lpstr>The Many Puzzles </vt:lpstr>
      <vt:lpstr>Approaches </vt:lpstr>
      <vt:lpstr>HfF+ molecular ions </vt:lpstr>
      <vt:lpstr>Our Representation </vt:lpstr>
      <vt:lpstr>Can We Learn From The Collider Community ? </vt:lpstr>
      <vt:lpstr>Can We Learn From The Collider Community ? </vt:lpstr>
      <vt:lpstr>Have a great workshop!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Janiga, Jaimee</dc:creator>
  <cp:lastModifiedBy>Demarteau, Marcel</cp:lastModifiedBy>
  <cp:revision>84</cp:revision>
  <dcterms:created xsi:type="dcterms:W3CDTF">2025-05-23T03:26:14Z</dcterms:created>
  <dcterms:modified xsi:type="dcterms:W3CDTF">2026-08-25T00:50:10Z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0x010100E8D0EA40933C1C4F9B5F26E7F1E4C0B8</vt:lpwstr>
  </property>
  <property fmtid="{D5CDD505-2E9C-101B-9397-08002B2CF9AE}" pid="3" name="MediaServiceImageTags">
    <vt:lpwstr/>
  </property>
</Properties>
</file>