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549" r:id="rId5"/>
    <p:sldId id="552" r:id="rId6"/>
    <p:sldId id="545" r:id="rId7"/>
    <p:sldId id="550" r:id="rId8"/>
    <p:sldId id="557" r:id="rId9"/>
    <p:sldId id="554" r:id="rId10"/>
    <p:sldId id="555" r:id="rId11"/>
    <p:sldId id="551" r:id="rId12"/>
    <p:sldId id="55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9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" y="3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C9D44-A128-DCFB-8F1D-B8568CBBE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9AA805-25B7-67CB-4683-D544749F5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1314D-64B9-A119-6AAA-231846606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E99D-9962-47EE-BFA1-CD03DAFB4F0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B6997-A378-7EBC-6CB1-B78BB97A5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B3BB3-F28A-FA1B-95CC-A99CA89E4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4FCA9-BFAB-4220-848D-D318DC316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10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517F5-A42E-76C6-5E71-3DC67B4EA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0C8F9F-7B2A-4B4B-8059-DEC98A93F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CE8F0-9B42-6840-1292-0740A09CE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E99D-9962-47EE-BFA1-CD03DAFB4F0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AA67B-15EA-8DD3-BA99-3057C0E61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4EF274-EACF-FC25-3A01-E320D2C02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4FCA9-BFAB-4220-848D-D318DC316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863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FB72F1-B15E-F28C-B89E-1A094D9E16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DA96D3-54E0-9D5B-E872-F39FF8A5A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28749-D1CB-AA0A-C4A3-24C572AFD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E99D-9962-47EE-BFA1-CD03DAFB4F0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CF5CD-750D-B35F-13B0-804543697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4E9CCE-0577-34C6-DC6E-0A9D1E861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4FCA9-BFAB-4220-848D-D318DC316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4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333F8-937B-C97D-2A9E-E5ABDF4B0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0A471-B423-58B6-97EA-DCBDB5F25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81405-30C0-9416-BB38-35BBB4253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E99D-9962-47EE-BFA1-CD03DAFB4F0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988BA-F20A-F7AE-8559-0537451EC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83213-C55C-2E67-0E7D-9870ABFFA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4FCA9-BFAB-4220-848D-D318DC316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7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D2AC3-D61C-55F5-60C7-39F33FFA1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54E920-B5C4-77B2-929C-61C031C0C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41A78-A940-BC5E-A269-003EE703E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E99D-9962-47EE-BFA1-CD03DAFB4F0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F66F0E-4812-1021-6095-6939DEC80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901C5-5082-9C3E-47AC-8F6FBC5DC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4FCA9-BFAB-4220-848D-D318DC316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150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DD786-7FF1-E63D-E2B2-302DE6EE1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12A79-C12F-FC73-6853-6AAC9F479F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DA4632-75C7-3577-81A4-A8BBACF71A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9948B9-FC6B-8495-38AB-8990298C1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E99D-9962-47EE-BFA1-CD03DAFB4F0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FFF1C0-560B-D75F-BE92-5FDEA2BBF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9DB120-2209-6FBD-D4F3-8E98B8794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4FCA9-BFAB-4220-848D-D318DC316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94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84123-AAA5-4850-6C52-6D0DEB865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561431-47CC-4E71-DF5C-56B81E50F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3DA75B-2801-1BF8-9E91-6393E03558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8CA712-608F-4C24-DD9B-C0D54A8D45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7B54AB-ED1F-67B4-D9B0-8489E7DB7B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3AA667-B94C-7BFE-5E75-16C63AFF6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E99D-9962-47EE-BFA1-CD03DAFB4F0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C10DE0-9627-A772-A044-D8BE3BAC3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CE7E8D-0D21-34AE-B950-1BF6B5540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4FCA9-BFAB-4220-848D-D318DC316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823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DC9C4-75CB-7242-946A-0C6A99C34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4201BC-CCD2-FF4B-142F-7A818B6DB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E99D-9962-47EE-BFA1-CD03DAFB4F0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9FDE52-B697-5767-7612-179258813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1A3A7C-81AF-C72F-26BA-63B02D3B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4FCA9-BFAB-4220-848D-D318DC316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2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BF495-92ED-91FB-31EB-AEA9DA16F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E99D-9962-47EE-BFA1-CD03DAFB4F0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675CC6-BEC5-14EE-F364-BCE3AD91A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6C9AA9-A099-F4CA-F4FE-6AFCEDB98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4FCA9-BFAB-4220-848D-D318DC316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96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2CB2E-C979-B261-D727-AD38AEDA8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93D6F-2055-4D9B-4A63-A6ABB5C36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551E12-4B38-CB47-9E96-C04488B3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E887BE-43DE-A2B3-D1C9-216B63953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E99D-9962-47EE-BFA1-CD03DAFB4F0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A04F7C-08EA-9826-44DB-52AD54408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AF21FA-A048-CBB0-D7C5-D5F5B1AFB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4FCA9-BFAB-4220-848D-D318DC316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744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F1757-3C79-805C-8BB3-83BBEC860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3376B3-F8AC-41F6-1AC3-5BBA2775B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B3CEED-F5F9-8AFB-53B9-8EC6291904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8C1176-9637-4C8A-E9B7-EB62982FB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E99D-9962-47EE-BFA1-CD03DAFB4F0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F672BB-FBCA-AEA5-EDD0-0B34B8B44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536A3E-36B2-6AEB-942A-884D80EE4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4FCA9-BFAB-4220-848D-D318DC316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07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903296-C440-B805-AB42-4C563779C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56DFF-D620-4D36-115B-A4E2F46A7B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5D538-799E-F70B-C3B2-1A1090FDA5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CAE99D-9962-47EE-BFA1-CD03DAFB4F0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0EEBC-BA28-56A7-B042-432D76FB21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DB553-4064-7313-AD57-197C0802E6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E4FCA9-BFAB-4220-848D-D318DC316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8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3.png"/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.png"/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4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6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0DAF55-DED6-D695-1AC1-820289035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0F082-6ED1-4592-9A68-DD60EAA41C3B}" type="datetime1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88DF00-1123-7AE0-AB95-A4CA03C95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Feb 17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C393E8-4606-F55B-40CA-A4BF8E6EF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FAAA-DF0B-47DF-A830-75B4BFD2FBF1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B9DA29-87F0-6346-23E5-9D7004DDDCDF}"/>
              </a:ext>
            </a:extLst>
          </p:cNvPr>
          <p:cNvSpPr txBox="1"/>
          <p:nvPr/>
        </p:nvSpPr>
        <p:spPr>
          <a:xfrm>
            <a:off x="3005137" y="1390650"/>
            <a:ext cx="61817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Fitting Problem in the NN’ Experiment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077BD2-164A-7691-9CB9-8288C69CC77C}"/>
              </a:ext>
            </a:extLst>
          </p:cNvPr>
          <p:cNvSpPr txBox="1"/>
          <p:nvPr/>
        </p:nvSpPr>
        <p:spPr>
          <a:xfrm>
            <a:off x="4905375" y="3209925"/>
            <a:ext cx="2619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Mubi Khan</a:t>
            </a:r>
          </a:p>
          <a:p>
            <a:pPr algn="ctr"/>
            <a:r>
              <a:rPr lang="en-US" dirty="0"/>
              <a:t>University of Kentucky</a:t>
            </a:r>
          </a:p>
        </p:txBody>
      </p:sp>
    </p:spTree>
    <p:extLst>
      <p:ext uri="{BB962C8B-B14F-4D97-AF65-F5344CB8AC3E}">
        <p14:creationId xmlns:p14="http://schemas.microsoft.com/office/powerpoint/2010/main" val="2715445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9D1E25-170F-8DF3-9414-951C18E3E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0F082-6ED1-4592-9A68-DD60EAA41C3B}" type="datetime1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F8D6AE-9068-FE43-0ECF-AD72BD840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Feb 17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5CADA8-8F8B-6BFA-1E74-042E4CD40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FAAA-DF0B-47DF-A830-75B4BFD2FBF1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494C83-95C4-0515-16AC-57DD0848DF4F}"/>
              </a:ext>
            </a:extLst>
          </p:cNvPr>
          <p:cNvSpPr txBox="1"/>
          <p:nvPr/>
        </p:nvSpPr>
        <p:spPr>
          <a:xfrm>
            <a:off x="1066800" y="346075"/>
            <a:ext cx="1028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 Objective: To figure out the magnetic field inside the magnet within the uncertainty limits.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810F719-3E9E-421F-56B3-F99A9C6F7431}"/>
                  </a:ext>
                </a:extLst>
              </p:cNvPr>
              <p:cNvSpPr txBox="1"/>
              <p:nvPr/>
            </p:nvSpPr>
            <p:spPr>
              <a:xfrm>
                <a:off x="1038225" y="1581529"/>
                <a:ext cx="10115550" cy="26075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b="0" i="0" dirty="0">
                    <a:latin typeface="Cambria Math" panose="02040503050406030204" pitchFamily="18" charset="0"/>
                  </a:rPr>
                  <a:t> For the ideal case: no free current and magnetization inside a bounded volume</a:t>
                </a:r>
              </a:p>
              <a:p>
                <a:endParaRPr lang="en-US" b="0" i="0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∇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		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0" dirty="0"/>
                  <a:t> or in a linear space: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US" b="0" dirty="0"/>
              </a:p>
              <a:p>
                <a:r>
                  <a:rPr lang="en-US" b="0" dirty="0"/>
                  <a:t>			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 </m:t>
                    </m:r>
                  </m:oMath>
                </a14:m>
                <a:r>
                  <a:rPr lang="en-US" b="0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b="0" dirty="0"/>
              </a:p>
              <a:p>
                <a:endParaRPr lang="en-US" b="0" dirty="0"/>
              </a:p>
              <a:p>
                <a:r>
                  <a:rPr lang="en-US" dirty="0"/>
                  <a:t>				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b="0" dirty="0"/>
                  <a:t>  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∇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b="0" dirty="0"/>
              </a:p>
              <a:p>
                <a:endParaRPr lang="en-US" b="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810F719-3E9E-421F-56B3-F99A9C6F74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225" y="1581529"/>
                <a:ext cx="10115550" cy="2607573"/>
              </a:xfrm>
              <a:prstGeom prst="rect">
                <a:avLst/>
              </a:prstGeom>
              <a:blipFill>
                <a:blip r:embed="rId2"/>
                <a:stretch>
                  <a:fillRect l="-361" t="-14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E99453F-AF47-1D7D-D188-2EEFEAB4E939}"/>
                  </a:ext>
                </a:extLst>
              </p:cNvPr>
              <p:cNvSpPr txBox="1"/>
              <p:nvPr/>
            </p:nvSpPr>
            <p:spPr>
              <a:xfrm>
                <a:off x="2676930" y="3917813"/>
                <a:ext cx="8953500" cy="9641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Solution of the Laplace’s equation in spherical coordinated is:</a:t>
                </a:r>
              </a:p>
              <a:p>
                <a:endParaRPr lang="en-US" dirty="0"/>
              </a:p>
              <a:p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∞</m:t>
                        </m:r>
                      </m:sup>
                      <m:e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p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𝑙𝑚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𝑙𝑚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+1</m:t>
                                        </m:r>
                                      </m:e>
                                    </m:d>
                                  </m:sup>
                                </m:sSup>
                              </m:e>
                            </m:d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𝑙𝑚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𝜙</m:t>
                                </m:r>
                              </m:e>
                            </m:d>
                          </m:e>
                        </m:nary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E99453F-AF47-1D7D-D188-2EEFEAB4E9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6930" y="3917813"/>
                <a:ext cx="8953500" cy="964175"/>
              </a:xfrm>
              <a:prstGeom prst="rect">
                <a:avLst/>
              </a:prstGeom>
              <a:blipFill>
                <a:blip r:embed="rId3"/>
                <a:stretch>
                  <a:fillRect l="-545" t="-3165" b="-696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2358815-9A26-65B5-0079-AA7C6E074676}"/>
                  </a:ext>
                </a:extLst>
              </p:cNvPr>
              <p:cNvSpPr txBox="1"/>
              <p:nvPr/>
            </p:nvSpPr>
            <p:spPr>
              <a:xfrm>
                <a:off x="2676930" y="5097013"/>
                <a:ext cx="6176962" cy="404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𝜃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∞</m:t>
                        </m:r>
                      </m:sup>
                      <m:e>
                        <m:nary>
                          <m:naryPr>
                            <m:chr m:val="∑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=−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p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𝑙𝑚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sup>
                                </m:sSup>
                              </m:e>
                            </m:d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𝑙𝑚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𝜙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; </m:t>
                            </m:r>
                          </m:e>
                        </m:nary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</m:e>
                    </m:nary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2358815-9A26-65B5-0079-AA7C6E0746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6930" y="5097013"/>
                <a:ext cx="6176962" cy="404983"/>
              </a:xfrm>
              <a:prstGeom prst="rect">
                <a:avLst/>
              </a:prstGeom>
              <a:blipFill>
                <a:blip r:embed="rId4"/>
                <a:stretch>
                  <a:fillRect t="-102985" b="-1641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8A1F2FA2-9DDA-1F21-E4A2-BB01F54DA462}"/>
              </a:ext>
            </a:extLst>
          </p:cNvPr>
          <p:cNvSpPr txBox="1"/>
          <p:nvPr/>
        </p:nvSpPr>
        <p:spPr>
          <a:xfrm>
            <a:off x="8334375" y="512669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inside the sphere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6D27DA-CF7F-22DF-7AF5-208609FA5AEE}"/>
              </a:ext>
            </a:extLst>
          </p:cNvPr>
          <p:cNvSpPr/>
          <p:nvPr/>
        </p:nvSpPr>
        <p:spPr>
          <a:xfrm>
            <a:off x="5414962" y="3209935"/>
            <a:ext cx="1362075" cy="43813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B6BFE6-34C3-974A-8D39-9CD19C0B3522}"/>
              </a:ext>
            </a:extLst>
          </p:cNvPr>
          <p:cNvSpPr txBox="1"/>
          <p:nvPr/>
        </p:nvSpPr>
        <p:spPr>
          <a:xfrm>
            <a:off x="10477500" y="4476750"/>
            <a:ext cx="676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35547D-C00D-28C5-3956-80B10D2452E6}"/>
              </a:ext>
            </a:extLst>
          </p:cNvPr>
          <p:cNvSpPr txBox="1"/>
          <p:nvPr/>
        </p:nvSpPr>
        <p:spPr>
          <a:xfrm>
            <a:off x="7815262" y="5439564"/>
            <a:ext cx="676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-2</a:t>
            </a:r>
          </a:p>
        </p:txBody>
      </p:sp>
    </p:spTree>
    <p:extLst>
      <p:ext uri="{BB962C8B-B14F-4D97-AF65-F5344CB8AC3E}">
        <p14:creationId xmlns:p14="http://schemas.microsoft.com/office/powerpoint/2010/main" val="577857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8B56E5-8735-EE97-E81D-114E3815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0F082-6ED1-4592-9A68-DD60EAA41C3B}" type="datetime1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1E92C2-7F98-5F26-E198-DE84B69CD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Feb 17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5817E9-B0C6-8FD0-1056-9CEC38825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FAAA-DF0B-47DF-A830-75B4BFD2FBF1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F6C979-DE92-4283-EA0A-82751B1AE38E}"/>
              </a:ext>
            </a:extLst>
          </p:cNvPr>
          <p:cNvSpPr txBox="1"/>
          <p:nvPr/>
        </p:nvSpPr>
        <p:spPr>
          <a:xfrm>
            <a:off x="1422163" y="775173"/>
            <a:ext cx="94964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Also, once a magnetic scalar potential is defined on a closed surface like a sphere, then the magnetic field everywhere inside that surface is uniquely determined (Uniqueness theorem)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figure out this magnetic scalar potential by fitting the measured points (~250 in total and ~750 for the three components) around the magnets </a:t>
            </a:r>
            <a:r>
              <a:rPr lang="en-US" b="1" dirty="0"/>
              <a:t>[Done by Evan and Alina already!]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3E1896F-4C45-A087-9C61-0AFA427FDEC2}"/>
                  </a:ext>
                </a:extLst>
              </p:cNvPr>
              <p:cNvSpPr txBox="1"/>
              <p:nvPr/>
            </p:nvSpPr>
            <p:spPr>
              <a:xfrm>
                <a:off x="2050712" y="2529499"/>
                <a:ext cx="8979238" cy="43867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The unknown coefficients 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𝑙𝑚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 total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0" dirty="0"/>
                  <a:t> and they form a column vector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∈</m:t>
                    </m:r>
                  </m:oMath>
                </a14:m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0" dirty="0"/>
                  <a:t>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ℂ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</m:sup>
                    </m:sSup>
                  </m:oMath>
                </a14:m>
                <a:endParaRPr lang="en-US" b="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The measurement points form a column vector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×1</m:t>
                    </m:r>
                  </m:oMath>
                </a14:m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</m:sSup>
                  </m:oMath>
                </a14:m>
                <a:endParaRPr lang="en-US" b="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b="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The linear model for fitting is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lvl="5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−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∇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m</m:t>
                          </m:r>
                        </m:sub>
                      </m:sSub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𝑔𝑟𝑎𝑑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𝑙𝑚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𝑙𝑚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))</m:t>
                          </m:r>
                        </m:e>
                      </m:nary>
                    </m:oMath>
                  </m:oMathPara>
                </a14:m>
                <a:endParaRPr lang="en-US" b="0" dirty="0"/>
              </a:p>
              <a:p>
                <a:pPr lvl="5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0" dirty="0"/>
                  <a:t>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/>
              </a:p>
              <a:p>
                <a:pPr lvl="5"/>
                <a:endParaRPr lang="en-US" b="0" dirty="0"/>
              </a:p>
              <a:p>
                <a:pPr lvl="5"/>
                <a:r>
                  <a:rPr lang="en-US" b="0" dirty="0"/>
                  <a:t>Matrix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0" dirty="0"/>
                  <a:t> is the response matrix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b="0" dirty="0"/>
                  <a:t>rank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</m:oMath>
                </a14:m>
                <a:endParaRPr lang="en-US" b="0" dirty="0"/>
              </a:p>
              <a:p>
                <a:pPr lvl="5"/>
                <a:r>
                  <a:rPr lang="en-US" dirty="0"/>
                  <a:t>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𝑟𝑎𝑛𝑘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b="0" dirty="0"/>
                  <a:t>, augmented matrix</a:t>
                </a:r>
              </a:p>
              <a:p>
                <a:pPr lvl="5"/>
                <a:endParaRPr lang="en-US" b="0" dirty="0"/>
              </a:p>
              <a:p>
                <a:pPr lvl="5"/>
                <a:endParaRPr lang="en-US" dirty="0"/>
              </a:p>
              <a:p>
                <a:pPr lvl="5"/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3E1896F-4C45-A087-9C61-0AFA427FDE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0712" y="2529499"/>
                <a:ext cx="8979238" cy="4386714"/>
              </a:xfrm>
              <a:prstGeom prst="rect">
                <a:avLst/>
              </a:prstGeom>
              <a:blipFill>
                <a:blip r:embed="rId2"/>
                <a:stretch>
                  <a:fillRect l="-407" t="-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7814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877DCF-34C5-108B-E72B-51F7155E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0F082-6ED1-4592-9A68-DD60EAA41C3B}" type="datetime1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A85B01-FF97-2918-5C2A-AC5073397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Feb 17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A4F4AF-0246-1FC4-8DC3-E71FDF095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FAAA-DF0B-47DF-A830-75B4BFD2FBF1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3B5325-4C41-B8D6-8A8D-E2C6BDD0AC75}"/>
              </a:ext>
            </a:extLst>
          </p:cNvPr>
          <p:cNvSpPr txBox="1"/>
          <p:nvPr/>
        </p:nvSpPr>
        <p:spPr>
          <a:xfrm>
            <a:off x="990600" y="428625"/>
            <a:ext cx="695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Problems with this approach: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814F78-D1B5-252B-9D75-FDB168E07285}"/>
              </a:ext>
            </a:extLst>
          </p:cNvPr>
          <p:cNvSpPr txBox="1"/>
          <p:nvPr/>
        </p:nvSpPr>
        <p:spPr>
          <a:xfrm>
            <a:off x="1133475" y="1095375"/>
            <a:ext cx="9944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ACCFF829-62FF-4DDC-B39E-D546397F9BE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390775" y="1217150"/>
              <a:ext cx="9001125" cy="914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00375">
                      <a:extLst>
                        <a:ext uri="{9D8B030D-6E8A-4147-A177-3AD203B41FA5}">
                          <a16:colId xmlns:a16="http://schemas.microsoft.com/office/drawing/2014/main" val="4040615189"/>
                        </a:ext>
                      </a:extLst>
                    </a:gridCol>
                    <a:gridCol w="3000375">
                      <a:extLst>
                        <a:ext uri="{9D8B030D-6E8A-4147-A177-3AD203B41FA5}">
                          <a16:colId xmlns:a16="http://schemas.microsoft.com/office/drawing/2014/main" val="3386236063"/>
                        </a:ext>
                      </a:extLst>
                    </a:gridCol>
                    <a:gridCol w="3000375">
                      <a:extLst>
                        <a:ext uri="{9D8B030D-6E8A-4147-A177-3AD203B41FA5}">
                          <a16:colId xmlns:a16="http://schemas.microsoft.com/office/drawing/2014/main" val="2599442781"/>
                        </a:ext>
                      </a:extLst>
                    </a:gridCol>
                  </a:tblGrid>
                  <a:tr h="65152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No</a:t>
                          </a:r>
                          <a:r>
                            <a:rPr lang="en-US" baseline="0" dirty="0"/>
                            <a:t> Exact Solution</a:t>
                          </a:r>
                          <a:r>
                            <a:rPr lang="en-US" dirty="0"/>
                            <a:t> (One Least Square Solution when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dirty="0"/>
                            <a:t>=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oMath>
                          </a14:m>
                          <a:r>
                            <a:rPr lang="en-US" dirty="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More equations than unknowns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758289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ACCFF829-62FF-4DDC-B39E-D546397F9BE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41941837"/>
                  </p:ext>
                </p:extLst>
              </p:nvPr>
            </p:nvGraphicFramePr>
            <p:xfrm>
              <a:off x="2390775" y="1217150"/>
              <a:ext cx="9001125" cy="914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00375">
                      <a:extLst>
                        <a:ext uri="{9D8B030D-6E8A-4147-A177-3AD203B41FA5}">
                          <a16:colId xmlns:a16="http://schemas.microsoft.com/office/drawing/2014/main" val="4040615189"/>
                        </a:ext>
                      </a:extLst>
                    </a:gridCol>
                    <a:gridCol w="3000375">
                      <a:extLst>
                        <a:ext uri="{9D8B030D-6E8A-4147-A177-3AD203B41FA5}">
                          <a16:colId xmlns:a16="http://schemas.microsoft.com/office/drawing/2014/main" val="3386236063"/>
                        </a:ext>
                      </a:extLst>
                    </a:gridCol>
                    <a:gridCol w="3000375">
                      <a:extLst>
                        <a:ext uri="{9D8B030D-6E8A-4147-A177-3AD203B41FA5}">
                          <a16:colId xmlns:a16="http://schemas.microsoft.com/office/drawing/2014/main" val="2599442781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3" t="-2649" r="-201016" b="-11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2649" r="-100609" b="-11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More equations than unknowns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7582890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5AD4311-E012-A189-7B2D-DD30758A9FA3}"/>
                  </a:ext>
                </a:extLst>
              </p:cNvPr>
              <p:cNvSpPr txBox="1"/>
              <p:nvPr/>
            </p:nvSpPr>
            <p:spPr>
              <a:xfrm>
                <a:off x="2343150" y="3281012"/>
                <a:ext cx="9944100" cy="1567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guarantees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invertible and the least Square solution is: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 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b="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This is  not the case for us so to solve the problem we need to regularize the LS</a:t>
                </a:r>
              </a:p>
              <a:p>
                <a:pPr marL="3028950" lvl="6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min</m:t>
                                </m:r>
                              </m:e>
                              <m:li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lim>
                            </m:limLow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𝐴𝑎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 −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</m:d>
                                  </m:e>
                                </m:d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||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||</m:t>
                            </m:r>
                          </m:e>
                        </m:func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; </a:t>
                </a:r>
                <a:r>
                  <a:rPr lang="en-US" dirty="0" err="1"/>
                  <a:t>Tikhanov</a:t>
                </a:r>
                <a:r>
                  <a:rPr lang="en-US" dirty="0"/>
                  <a:t> Regularization</a:t>
                </a:r>
              </a:p>
              <a:p>
                <a:pPr marL="3028950" lvl="6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So instead of large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values contributing we get rid of them (smaller singular values)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5AD4311-E012-A189-7B2D-DD30758A9F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150" y="3281012"/>
                <a:ext cx="9944100" cy="1567673"/>
              </a:xfrm>
              <a:prstGeom prst="rect">
                <a:avLst/>
              </a:prstGeom>
              <a:blipFill>
                <a:blip r:embed="rId3"/>
                <a:stretch>
                  <a:fillRect l="-368" t="-1556" b="-54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D12600D-7B89-BEC1-8618-7951E04ACCAB}"/>
              </a:ext>
            </a:extLst>
          </p:cNvPr>
          <p:cNvCxnSpPr>
            <a:cxnSpLocks/>
          </p:cNvCxnSpPr>
          <p:nvPr/>
        </p:nvCxnSpPr>
        <p:spPr>
          <a:xfrm flipV="1">
            <a:off x="3933825" y="2238375"/>
            <a:ext cx="0" cy="9593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eft Brace 11">
            <a:extLst>
              <a:ext uri="{FF2B5EF4-FFF2-40B4-BE49-F238E27FC236}">
                <a16:creationId xmlns:a16="http://schemas.microsoft.com/office/drawing/2014/main" id="{97FB82FD-B8DF-6997-D4D9-7353A62CD96A}"/>
              </a:ext>
            </a:extLst>
          </p:cNvPr>
          <p:cNvSpPr/>
          <p:nvPr/>
        </p:nvSpPr>
        <p:spPr>
          <a:xfrm>
            <a:off x="2105025" y="3695349"/>
            <a:ext cx="285750" cy="1153336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D0F309-1DE8-0354-55E1-7E2C5D66349A}"/>
              </a:ext>
            </a:extLst>
          </p:cNvPr>
          <p:cNvSpPr txBox="1"/>
          <p:nvPr/>
        </p:nvSpPr>
        <p:spPr>
          <a:xfrm>
            <a:off x="838200" y="4087351"/>
            <a:ext cx="1047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solution</a:t>
            </a:r>
          </a:p>
        </p:txBody>
      </p:sp>
    </p:spTree>
    <p:extLst>
      <p:ext uri="{BB962C8B-B14F-4D97-AF65-F5344CB8AC3E}">
        <p14:creationId xmlns:p14="http://schemas.microsoft.com/office/powerpoint/2010/main" val="2268328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E536BF-624D-4A57-0A76-E1AAFCF9F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E8F002-37E0-DCB9-BC20-85668B666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0F082-6ED1-4592-9A68-DD60EAA41C3B}" type="datetime1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3D2586-2EA6-1B40-DC6B-A72235D4C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Feb 17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6DA6EA-0430-22B2-E4AA-263436F29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FAAA-DF0B-47DF-A830-75B4BFD2FBF1}" type="slidenum">
              <a:rPr lang="en-US" smtClean="0"/>
              <a:t>5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C84A22-8C28-29A5-9D2B-CC2E2D4155AC}"/>
              </a:ext>
            </a:extLst>
          </p:cNvPr>
          <p:cNvSpPr txBox="1"/>
          <p:nvPr/>
        </p:nvSpPr>
        <p:spPr>
          <a:xfrm>
            <a:off x="990600" y="428625"/>
            <a:ext cx="695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Problems with this approach: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BFF901-F12C-4934-E164-57CDF37CD3E5}"/>
              </a:ext>
            </a:extLst>
          </p:cNvPr>
          <p:cNvSpPr txBox="1"/>
          <p:nvPr/>
        </p:nvSpPr>
        <p:spPr>
          <a:xfrm>
            <a:off x="1133475" y="1095375"/>
            <a:ext cx="9944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B50E1FF4-ADD6-4D31-3720-19F500BD509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390775" y="1217150"/>
              <a:ext cx="9001125" cy="914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00375">
                      <a:extLst>
                        <a:ext uri="{9D8B030D-6E8A-4147-A177-3AD203B41FA5}">
                          <a16:colId xmlns:a16="http://schemas.microsoft.com/office/drawing/2014/main" val="4040615189"/>
                        </a:ext>
                      </a:extLst>
                    </a:gridCol>
                    <a:gridCol w="3000375">
                      <a:extLst>
                        <a:ext uri="{9D8B030D-6E8A-4147-A177-3AD203B41FA5}">
                          <a16:colId xmlns:a16="http://schemas.microsoft.com/office/drawing/2014/main" val="3386236063"/>
                        </a:ext>
                      </a:extLst>
                    </a:gridCol>
                    <a:gridCol w="3000375">
                      <a:extLst>
                        <a:ext uri="{9D8B030D-6E8A-4147-A177-3AD203B41FA5}">
                          <a16:colId xmlns:a16="http://schemas.microsoft.com/office/drawing/2014/main" val="2599442781"/>
                        </a:ext>
                      </a:extLst>
                    </a:gridCol>
                  </a:tblGrid>
                  <a:tr h="65152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No</a:t>
                          </a:r>
                          <a:r>
                            <a:rPr lang="en-US" baseline="0" dirty="0"/>
                            <a:t> Exact Solution</a:t>
                          </a:r>
                          <a:r>
                            <a:rPr lang="en-US" dirty="0"/>
                            <a:t> (One Least Square Solution when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dirty="0"/>
                            <a:t>=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oMath>
                          </a14:m>
                          <a:r>
                            <a:rPr lang="en-US" dirty="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More equations than unknowns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758289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B50E1FF4-ADD6-4D31-3720-19F500BD509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390775" y="1217150"/>
              <a:ext cx="9001125" cy="914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00375">
                      <a:extLst>
                        <a:ext uri="{9D8B030D-6E8A-4147-A177-3AD203B41FA5}">
                          <a16:colId xmlns:a16="http://schemas.microsoft.com/office/drawing/2014/main" val="4040615189"/>
                        </a:ext>
                      </a:extLst>
                    </a:gridCol>
                    <a:gridCol w="3000375">
                      <a:extLst>
                        <a:ext uri="{9D8B030D-6E8A-4147-A177-3AD203B41FA5}">
                          <a16:colId xmlns:a16="http://schemas.microsoft.com/office/drawing/2014/main" val="3386236063"/>
                        </a:ext>
                      </a:extLst>
                    </a:gridCol>
                    <a:gridCol w="3000375">
                      <a:extLst>
                        <a:ext uri="{9D8B030D-6E8A-4147-A177-3AD203B41FA5}">
                          <a16:colId xmlns:a16="http://schemas.microsoft.com/office/drawing/2014/main" val="2599442781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3" t="-2649" r="-201016" b="-11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2649" r="-100609" b="-11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More equations than unknowns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7582890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D61784E-8543-1289-A339-523C75419FFB}"/>
                  </a:ext>
                </a:extLst>
              </p:cNvPr>
              <p:cNvSpPr txBox="1"/>
              <p:nvPr/>
            </p:nvSpPr>
            <p:spPr>
              <a:xfrm>
                <a:off x="2343150" y="3281012"/>
                <a:ext cx="9944100" cy="1567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guarantees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invertible and the least Square solution is: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 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b="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This is  not the case for us so to solve the problem we need to regularize the LS</a:t>
                </a:r>
              </a:p>
              <a:p>
                <a:pPr marL="3028950" lvl="6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min</m:t>
                                </m:r>
                              </m:e>
                              <m:li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lim>
                            </m:limLow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𝐴𝑎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 −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</m:d>
                                  </m:e>
                                </m:d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||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||</m:t>
                            </m:r>
                          </m:e>
                        </m:func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; </a:t>
                </a:r>
                <a:r>
                  <a:rPr lang="en-US" dirty="0" err="1"/>
                  <a:t>Tikhanov</a:t>
                </a:r>
                <a:r>
                  <a:rPr lang="en-US" dirty="0"/>
                  <a:t> Regularization</a:t>
                </a:r>
              </a:p>
              <a:p>
                <a:pPr marL="3028950" lvl="6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So instead of large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values contributing we get rid of them (smaller singular values)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D61784E-8543-1289-A339-523C75419F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150" y="3281012"/>
                <a:ext cx="9944100" cy="1567673"/>
              </a:xfrm>
              <a:prstGeom prst="rect">
                <a:avLst/>
              </a:prstGeom>
              <a:blipFill>
                <a:blip r:embed="rId3"/>
                <a:stretch>
                  <a:fillRect l="-368" t="-1556" b="-97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3CA4C5B-7031-1731-B300-BF60E8CEA4C3}"/>
              </a:ext>
            </a:extLst>
          </p:cNvPr>
          <p:cNvCxnSpPr>
            <a:cxnSpLocks/>
          </p:cNvCxnSpPr>
          <p:nvPr/>
        </p:nvCxnSpPr>
        <p:spPr>
          <a:xfrm flipV="1">
            <a:off x="3933825" y="2238375"/>
            <a:ext cx="0" cy="9593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eft Brace 11">
            <a:extLst>
              <a:ext uri="{FF2B5EF4-FFF2-40B4-BE49-F238E27FC236}">
                <a16:creationId xmlns:a16="http://schemas.microsoft.com/office/drawing/2014/main" id="{8D654D2D-89B0-DAD6-6035-480D68C066CA}"/>
              </a:ext>
            </a:extLst>
          </p:cNvPr>
          <p:cNvSpPr/>
          <p:nvPr/>
        </p:nvSpPr>
        <p:spPr>
          <a:xfrm>
            <a:off x="2105025" y="3695349"/>
            <a:ext cx="285750" cy="1153336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D5CAEF-0407-AB47-2044-603535691526}"/>
              </a:ext>
            </a:extLst>
          </p:cNvPr>
          <p:cNvSpPr txBox="1"/>
          <p:nvPr/>
        </p:nvSpPr>
        <p:spPr>
          <a:xfrm>
            <a:off x="838200" y="4087351"/>
            <a:ext cx="1047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solution</a:t>
            </a:r>
          </a:p>
        </p:txBody>
      </p:sp>
    </p:spTree>
    <p:extLst>
      <p:ext uri="{BB962C8B-B14F-4D97-AF65-F5344CB8AC3E}">
        <p14:creationId xmlns:p14="http://schemas.microsoft.com/office/powerpoint/2010/main" val="2308495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4492D-EADB-E766-E7D2-04CF60E7E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AE4AE2-D2B6-05B3-2DA5-7C4BC32FC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0F082-6ED1-4592-9A68-DD60EAA41C3B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17C579-4358-7311-B3F6-BD93AE160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Feb 17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960604-A3CA-4F0F-100C-5FE5C0947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FAAA-DF0B-47DF-A830-75B4BFD2FBF1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1749D4-75D9-F572-B722-C72AB8C405FF}"/>
              </a:ext>
            </a:extLst>
          </p:cNvPr>
          <p:cNvSpPr txBox="1"/>
          <p:nvPr/>
        </p:nvSpPr>
        <p:spPr>
          <a:xfrm>
            <a:off x="990600" y="428625"/>
            <a:ext cx="695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Problems with this approach: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BCC65A6-5E69-EED4-5357-93B7A0E966C9}"/>
                  </a:ext>
                </a:extLst>
              </p:cNvPr>
              <p:cNvSpPr txBox="1"/>
              <p:nvPr/>
            </p:nvSpPr>
            <p:spPr>
              <a:xfrm>
                <a:off x="1133475" y="1095375"/>
                <a:ext cx="9944100" cy="1264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2. Existence of free currents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and magnetization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 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∇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∇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	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∇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	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BCC65A6-5E69-EED4-5357-93B7A0E966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3475" y="1095375"/>
                <a:ext cx="9944100" cy="1264577"/>
              </a:xfrm>
              <a:prstGeom prst="rect">
                <a:avLst/>
              </a:prstGeom>
              <a:blipFill>
                <a:blip r:embed="rId2"/>
                <a:stretch>
                  <a:fillRect l="-552" t="-483" b="-7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1E39FF40-3F3E-B13D-4182-B5D25FCBAB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0" y="2657370"/>
            <a:ext cx="2343635" cy="3029273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035E96A-FC5F-7A39-22AD-443AC490F0D1}"/>
              </a:ext>
            </a:extLst>
          </p:cNvPr>
          <p:cNvSpPr/>
          <p:nvPr/>
        </p:nvSpPr>
        <p:spPr>
          <a:xfrm>
            <a:off x="8934450" y="1977469"/>
            <a:ext cx="1333500" cy="36512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B31204-67A8-3C73-6AAC-7BBA4534F7CC}"/>
              </a:ext>
            </a:extLst>
          </p:cNvPr>
          <p:cNvSpPr txBox="1"/>
          <p:nvPr/>
        </p:nvSpPr>
        <p:spPr>
          <a:xfrm>
            <a:off x="552450" y="32385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Solution 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F5D4AF5B-53D5-BD4B-7FB7-D59B1B3A3E64}"/>
              </a:ext>
            </a:extLst>
          </p:cNvPr>
          <p:cNvSpPr/>
          <p:nvPr/>
        </p:nvSpPr>
        <p:spPr>
          <a:xfrm>
            <a:off x="1485900" y="3238500"/>
            <a:ext cx="285750" cy="166687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550E0EA-C665-A070-166B-978FDBDC5CD8}"/>
                  </a:ext>
                </a:extLst>
              </p:cNvPr>
              <p:cNvSpPr txBox="1"/>
              <p:nvPr/>
            </p:nvSpPr>
            <p:spPr>
              <a:xfrm>
                <a:off x="2419350" y="3028950"/>
                <a:ext cx="7381875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Divide the region into three parts and match the boundary conditions</a:t>
                </a:r>
              </a:p>
              <a:p>
                <a:r>
                  <a:rPr lang="en-US" dirty="0"/>
                  <a:t>Part1: Near the magnetized leg and away from solenoid: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∇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∇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Part2: Near the solenoid;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Part3: Away from both the current and magnetized leg;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∇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550E0EA-C665-A070-166B-978FDBDC5C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9350" y="3028950"/>
                <a:ext cx="7381875" cy="1754326"/>
              </a:xfrm>
              <a:prstGeom prst="rect">
                <a:avLst/>
              </a:prstGeom>
              <a:blipFill>
                <a:blip r:embed="rId4"/>
                <a:stretch>
                  <a:fillRect l="-743" t="-2083" b="-4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id="{60A4F164-8D74-A91B-643D-D310D528528A}"/>
              </a:ext>
            </a:extLst>
          </p:cNvPr>
          <p:cNvSpPr/>
          <p:nvPr/>
        </p:nvSpPr>
        <p:spPr>
          <a:xfrm>
            <a:off x="8020050" y="3320455"/>
            <a:ext cx="1333500" cy="36512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37C351-6848-7344-030D-77E28F51F737}"/>
              </a:ext>
            </a:extLst>
          </p:cNvPr>
          <p:cNvSpPr/>
          <p:nvPr/>
        </p:nvSpPr>
        <p:spPr>
          <a:xfrm>
            <a:off x="4953000" y="3906113"/>
            <a:ext cx="1333500" cy="36512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06B7808-E7F2-4181-B2F4-36B10BB3F55B}"/>
              </a:ext>
            </a:extLst>
          </p:cNvPr>
          <p:cNvSpPr/>
          <p:nvPr/>
        </p:nvSpPr>
        <p:spPr>
          <a:xfrm>
            <a:off x="7829550" y="4354578"/>
            <a:ext cx="1333500" cy="36512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5F1D7A5-C72F-7141-9866-4BECD7DD067B}"/>
              </a:ext>
            </a:extLst>
          </p:cNvPr>
          <p:cNvSpPr txBox="1"/>
          <p:nvPr/>
        </p:nvSpPr>
        <p:spPr>
          <a:xfrm>
            <a:off x="561975" y="5374461"/>
            <a:ext cx="8924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# Since we only care about volume inside the solenoids we should first check the penetration power of the magnetized leg inside of the solenoid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8C84EE2-403A-FC3C-6975-E2F1D7295C48}"/>
              </a:ext>
            </a:extLst>
          </p:cNvPr>
          <p:cNvSpPr txBox="1"/>
          <p:nvPr/>
        </p:nvSpPr>
        <p:spPr>
          <a:xfrm>
            <a:off x="10868024" y="5720834"/>
            <a:ext cx="1323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From Evan</a:t>
            </a:r>
          </a:p>
        </p:txBody>
      </p:sp>
    </p:spTree>
    <p:extLst>
      <p:ext uri="{BB962C8B-B14F-4D97-AF65-F5344CB8AC3E}">
        <p14:creationId xmlns:p14="http://schemas.microsoft.com/office/powerpoint/2010/main" val="3650724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045317-9E69-58F4-5545-4339B07B3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07B77C-F28D-7572-0D10-EB0364B09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0F082-6ED1-4592-9A68-DD60EAA41C3B}" type="datetime1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98F251-8554-42D1-F071-9A686081F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Feb 17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7273EC-7791-51B2-5562-5C5B9D9B7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FAAA-DF0B-47DF-A830-75B4BFD2FBF1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85D011-A14D-2A8C-1EA5-82939FF503C4}"/>
              </a:ext>
            </a:extLst>
          </p:cNvPr>
          <p:cNvSpPr txBox="1"/>
          <p:nvPr/>
        </p:nvSpPr>
        <p:spPr>
          <a:xfrm>
            <a:off x="838200" y="419100"/>
            <a:ext cx="9734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Initial result of the fit with assumption of no free charge and no magnetization and </a:t>
            </a:r>
            <a:r>
              <a:rPr lang="en-US" dirty="0" err="1"/>
              <a:t>l_max</a:t>
            </a:r>
            <a:r>
              <a:rPr lang="en-US" dirty="0"/>
              <a:t> = 18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38B9CF4-A323-0048-E838-F1D524274D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631" y="1106070"/>
            <a:ext cx="6378401" cy="4645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003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A363A7-05DE-5C23-5A00-02AFF5F8C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0F082-6ED1-4592-9A68-DD60EAA41C3B}" type="datetime1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4C4412-B2A1-59A9-B8BB-CCC099936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Feb 17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F6926D-B452-6D2D-19AB-19E6652D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FAAA-DF0B-47DF-A830-75B4BFD2FBF1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FC5875-0160-8A1F-5B6B-E3D4145BD930}"/>
              </a:ext>
            </a:extLst>
          </p:cNvPr>
          <p:cNvSpPr txBox="1"/>
          <p:nvPr/>
        </p:nvSpPr>
        <p:spPr>
          <a:xfrm>
            <a:off x="838200" y="419100"/>
            <a:ext cx="9734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Initial result of the fit with assumption of no free charge and no magnetization and l = 18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CFAFCE-89DD-17F1-E63A-E50E8F51D1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8171" y="1428471"/>
            <a:ext cx="5582429" cy="400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327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BB129-6578-EFC8-FE70-43EFBB139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CE60C-5B99-D1E9-F67C-ED3CFF6C7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0F082-6ED1-4592-9A68-DD60EAA41C3B}" type="datetime1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F4C021-B2F5-8627-34B7-5511DF6EA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Feb 17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4BB68F-8CF3-3A75-96AA-DAA5A6076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FAAA-DF0B-47DF-A830-75B4BFD2FBF1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E0174E-0CEE-A6A7-5ED9-B845B39DE630}"/>
              </a:ext>
            </a:extLst>
          </p:cNvPr>
          <p:cNvSpPr txBox="1"/>
          <p:nvPr/>
        </p:nvSpPr>
        <p:spPr>
          <a:xfrm>
            <a:off x="838200" y="419100"/>
            <a:ext cx="9734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Initial result of the fit with assumption of no free charge and no magnetization and l = 18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85A4BD-53B0-9E72-CFD1-08D5C419E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2383" y="1433234"/>
            <a:ext cx="5620534" cy="3991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022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3162AA1D8D7440A9EE7CE5D66741A3" ma:contentTypeVersion="18" ma:contentTypeDescription="Create a new document." ma:contentTypeScope="" ma:versionID="a1660000cb8057b1ffd9d79b14ca8d3b">
  <xsd:schema xmlns:xsd="http://www.w3.org/2001/XMLSchema" xmlns:xs="http://www.w3.org/2001/XMLSchema" xmlns:p="http://schemas.microsoft.com/office/2006/metadata/properties" xmlns:ns3="1093dcce-eacf-4210-9bae-8e355fde9a29" xmlns:ns4="01267c0b-82ea-4d0e-ac46-712083006ca0" targetNamespace="http://schemas.microsoft.com/office/2006/metadata/properties" ma:root="true" ma:fieldsID="d9bfda82cb01bc28c5034ca0b6094046" ns3:_="" ns4:_="">
    <xsd:import namespace="1093dcce-eacf-4210-9bae-8e355fde9a29"/>
    <xsd:import namespace="01267c0b-82ea-4d0e-ac46-712083006ca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3:MediaServiceSystemTag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93dcce-eacf-4210-9bae-8e355fde9a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267c0b-82ea-4d0e-ac46-712083006ca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093dcce-eacf-4210-9bae-8e355fde9a29" xsi:nil="true"/>
  </documentManagement>
</p:properties>
</file>

<file path=customXml/itemProps1.xml><?xml version="1.0" encoding="utf-8"?>
<ds:datastoreItem xmlns:ds="http://schemas.openxmlformats.org/officeDocument/2006/customXml" ds:itemID="{B5B9967B-33D7-44CF-97D5-D3B67809F6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93dcce-eacf-4210-9bae-8e355fde9a29"/>
    <ds:schemaRef ds:uri="01267c0b-82ea-4d0e-ac46-712083006c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B61C01A-9D8D-42AA-8741-C2C571ADF0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3364DD-DCF2-4950-9984-2AEF8C36F7C0}">
  <ds:schemaRefs>
    <ds:schemaRef ds:uri="http://purl.org/dc/terms/"/>
    <ds:schemaRef ds:uri="http://schemas.microsoft.com/office/2006/documentManagement/types"/>
    <ds:schemaRef ds:uri="01267c0b-82ea-4d0e-ac46-712083006ca0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1093dcce-eacf-4210-9bae-8e355fde9a29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689</Words>
  <Application>Microsoft Office PowerPoint</Application>
  <PresentationFormat>Widescreen</PresentationFormat>
  <Paragraphs>96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Khan, Mubasshir</dc:creator>
  <cp:lastModifiedBy>Khan, Mubasshir</cp:lastModifiedBy>
  <cp:revision>1</cp:revision>
  <dcterms:created xsi:type="dcterms:W3CDTF">2026-02-19T00:57:48Z</dcterms:created>
  <dcterms:modified xsi:type="dcterms:W3CDTF">2026-02-19T00:58:37Z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0x010100D83162AA1D8D7440A9EE7CE5D66741A3</vt:lpwstr>
  </property>
</Properties>
</file>