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1"/>
  </p:notesMasterIdLst>
  <p:handoutMasterIdLst>
    <p:handoutMasterId r:id="rId22"/>
  </p:handoutMasterIdLst>
  <p:sldIdLst>
    <p:sldId id="2147481337" r:id="rId2"/>
    <p:sldId id="2147481338" r:id="rId3"/>
    <p:sldId id="2147481339" r:id="rId4"/>
    <p:sldId id="2147481358" r:id="rId5"/>
    <p:sldId id="2147481361" r:id="rId6"/>
    <p:sldId id="2147481372" r:id="rId7"/>
    <p:sldId id="2147481350" r:id="rId8"/>
    <p:sldId id="2147481373" r:id="rId9"/>
    <p:sldId id="2147481366" r:id="rId10"/>
    <p:sldId id="2147481367" r:id="rId11"/>
    <p:sldId id="2147481357" r:id="rId12"/>
    <p:sldId id="2147481370" r:id="rId13"/>
    <p:sldId id="2147481359" r:id="rId14"/>
    <p:sldId id="2147481363" r:id="rId15"/>
    <p:sldId id="2147481343" r:id="rId16"/>
    <p:sldId id="2147481374" r:id="rId17"/>
    <p:sldId id="2147481349" r:id="rId18"/>
    <p:sldId id="2147481360" r:id="rId19"/>
    <p:sldId id="214748134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0CC"/>
    <a:srgbClr val="87C4FB"/>
    <a:srgbClr val="90C9FE"/>
    <a:srgbClr val="EFB747"/>
    <a:srgbClr val="FFDC68"/>
    <a:srgbClr val="828487"/>
    <a:srgbClr val="7DBA00"/>
    <a:srgbClr val="FF9E1B"/>
    <a:srgbClr val="7DC397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3729"/>
  </p:normalViewPr>
  <p:slideViewPr>
    <p:cSldViewPr snapToGrid="0">
      <p:cViewPr varScale="1">
        <p:scale>
          <a:sx n="96" d="100"/>
          <a:sy n="96" d="100"/>
        </p:scale>
        <p:origin x="19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8/8/25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8/8/25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6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</a:t>
            </a:r>
            <a:r>
              <a:rPr lang="en-US" dirty="0" err="1"/>
              <a:t>havea</a:t>
            </a:r>
            <a:r>
              <a:rPr lang="en-US" dirty="0"/>
              <a:t>. chat client where we basically tell SPOT his mission, so hey spot, our mission is to explore this building, take a look around you and tell me where we should go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0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03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9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D4AE8-30E1-2FBB-DF65-1FF2216A3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4BAF2-FDEA-ACE7-04AE-C70BB3EB4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28329-BEC8-4E3D-88E9-D39C47A4C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7220A-C089-1A0C-830F-C7AC1EE9B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7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4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39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7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7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6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CB530-931B-A9AB-128B-F7DD280D4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6049B-317B-46EC-747D-E4B99A241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03A70-31BC-0A91-656D-EFCE74222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570BE-6661-E705-286B-FCD20C1C6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95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8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02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5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-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-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7" y="466"/>
            <a:ext cx="12192000" cy="6856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41" r:id="rId2"/>
    <p:sldLayoutId id="2147483939" r:id="rId3"/>
    <p:sldLayoutId id="2147483896" r:id="rId4"/>
    <p:sldLayoutId id="2147483927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868" r:id="rId27"/>
    <p:sldLayoutId id="2147483861" r:id="rId28"/>
    <p:sldLayoutId id="2147483930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microsoft/Florence-2-bas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langchain-ai/langgraph" TargetMode="External"/><Relationship Id="rId5" Type="http://schemas.openxmlformats.org/officeDocument/2006/relationships/hyperlink" Target="https://mistral.ai/news/mistral-small-3" TargetMode="External"/><Relationship Id="rId4" Type="http://schemas.openxmlformats.org/officeDocument/2006/relationships/hyperlink" Target="https://github.com/QwenLM/Qwen2.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.mp4"/><Relationship Id="rId7" Type="http://schemas.openxmlformats.org/officeDocument/2006/relationships/notesSlide" Target="../notesSlides/notesSlide11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microsoft.com/office/2007/relationships/media" Target="../media/media3.mp4"/><Relationship Id="rId10" Type="http://schemas.openxmlformats.org/officeDocument/2006/relationships/image" Target="../media/image32.png"/><Relationship Id="rId4" Type="http://schemas.microsoft.com/office/2007/relationships/media" Target="../media/media2.mp4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.mov"/><Relationship Id="rId7" Type="http://schemas.openxmlformats.org/officeDocument/2006/relationships/image" Target="../media/image33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38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3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36.png"/><Relationship Id="rId5" Type="http://schemas.microsoft.com/office/2007/relationships/media" Target="../media/media8.mp4"/><Relationship Id="rId10" Type="http://schemas.openxmlformats.org/officeDocument/2006/relationships/notesSlide" Target="../notesSlides/notesSlide14.xml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hyperlink" Target="https://doi.org/10.1016/j.engappai.2022.104761" TargetMode="External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Coordinated Unmanned Platforms for Autonomous Search Missions (CANINES)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August 27</a:t>
            </a:r>
            <a:r>
              <a:rPr lang="en-US" baseline="30000" dirty="0"/>
              <a:t>th</a:t>
            </a:r>
            <a:r>
              <a:rPr lang="en-US" dirty="0"/>
              <a:t>, 2025 | INMM Annual Meeting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 b="1" dirty="0"/>
              <a:t>Kalie Knecht</a:t>
            </a:r>
            <a:r>
              <a:rPr lang="en-US" sz="1600" dirty="0"/>
              <a:t>, John Sparger, Peter Sobel, </a:t>
            </a:r>
            <a:br>
              <a:rPr lang="en-US" sz="1600" dirty="0"/>
            </a:br>
            <a:r>
              <a:rPr lang="en-US" sz="1600" dirty="0"/>
              <a:t>Jason Karcz, Nicholas Prins, and Michael Willis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9"/>
    </mc:Choice>
    <mc:Fallback xmlns="">
      <p:transition spd="slow" advTm="131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38965-49BD-18E6-A695-3823A2A1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AE3318-39EC-2A48-4CBA-45FEE828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Bring LLMs into the Picture?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B6F187-7296-48FB-1AFF-DAE4F9D7F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692" y="1817559"/>
            <a:ext cx="7000507" cy="432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black box algorithms like reinforcement learning are effective for autonomous navigation, they can make it difficult to:</a:t>
            </a:r>
          </a:p>
          <a:p>
            <a:pPr marL="971550" lvl="1" indent="-285750"/>
            <a:r>
              <a:rPr lang="en-US" dirty="0"/>
              <a:t>Understand why a specific action was taken</a:t>
            </a:r>
          </a:p>
          <a:p>
            <a:pPr marL="971550" lvl="1" indent="-285750"/>
            <a:r>
              <a:rPr lang="en-US" dirty="0"/>
              <a:t>Predict future actions</a:t>
            </a:r>
          </a:p>
          <a:p>
            <a:pPr marL="971550" lvl="1" indent="-285750"/>
            <a:r>
              <a:rPr lang="en-US" dirty="0"/>
              <a:t>Adapt behavior to new mission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LLMs offer an opportunity to reason, orchestrate, and explain behavior in a format that is understandable by operators.</a:t>
            </a:r>
          </a:p>
          <a:p>
            <a:pPr marL="285750" indent="-285750"/>
            <a:endParaRPr lang="en-US" dirty="0"/>
          </a:p>
        </p:txBody>
      </p:sp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167B6F35-A172-29EF-4DD7-7CD10CD6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11905" y="87704"/>
            <a:ext cx="3979950" cy="67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01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90AA684-A8B4-BB34-B680-E5CE8D7FF03E}"/>
              </a:ext>
            </a:extLst>
          </p:cNvPr>
          <p:cNvSpPr/>
          <p:nvPr/>
        </p:nvSpPr>
        <p:spPr>
          <a:xfrm>
            <a:off x="5181600" y="2273666"/>
            <a:ext cx="1828800" cy="24688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/>
          </a:p>
          <a:p>
            <a:r>
              <a:rPr lang="en-US" sz="1400" dirty="0"/>
              <a:t>Qwen2.5 [2] and Mistral-Small [3]</a:t>
            </a:r>
          </a:p>
          <a:p>
            <a:endParaRPr lang="en-US" sz="1400" dirty="0"/>
          </a:p>
          <a:p>
            <a:r>
              <a:rPr lang="en-US" sz="1400" dirty="0"/>
              <a:t>Scene understanding</a:t>
            </a:r>
          </a:p>
          <a:p>
            <a:endParaRPr lang="en-US" sz="1400" dirty="0"/>
          </a:p>
          <a:p>
            <a:r>
              <a:rPr lang="en-US" sz="1400" dirty="0"/>
              <a:t>Goal planning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9DAB9-11F1-D424-D1BA-509F0700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Agentic AI Architecture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97F53A-4414-097D-E67C-6C5F8C43F22A}"/>
              </a:ext>
            </a:extLst>
          </p:cNvPr>
          <p:cNvSpPr/>
          <p:nvPr/>
        </p:nvSpPr>
        <p:spPr>
          <a:xfrm>
            <a:off x="5181600" y="1816466"/>
            <a:ext cx="1828800" cy="9144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Language Models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3C4623-FC4F-5448-96D1-878AB1E1EF1B}"/>
              </a:ext>
            </a:extLst>
          </p:cNvPr>
          <p:cNvSpPr txBox="1"/>
          <p:nvPr/>
        </p:nvSpPr>
        <p:spPr>
          <a:xfrm>
            <a:off x="1581912" y="6148436"/>
            <a:ext cx="9788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[1] Microsoft, “Florence-2: Advancing a unified representation for vision tasks,” </a:t>
            </a:r>
            <a:r>
              <a:rPr lang="en-US" sz="1000" i="1" dirty="0"/>
              <a:t>Hugging Face</a:t>
            </a:r>
            <a:r>
              <a:rPr lang="en-US" sz="1000" dirty="0"/>
              <a:t>, 2024. [Online]. Available: </a:t>
            </a:r>
            <a:r>
              <a:rPr lang="en-US" sz="1000" dirty="0">
                <a:hlinkClick r:id="rId3"/>
              </a:rPr>
              <a:t>https://huggingface.co/microsoft/Florence-2-base</a:t>
            </a:r>
            <a:endParaRPr lang="en-US" sz="1000" dirty="0"/>
          </a:p>
          <a:p>
            <a:r>
              <a:rPr lang="en-US" sz="1000" dirty="0"/>
              <a:t>[2] Qwen Team, Alibaba Cloud, “Qwen2.5: A series of large language models,” </a:t>
            </a:r>
            <a:r>
              <a:rPr lang="en-US" sz="1000" i="1" dirty="0"/>
              <a:t>GitHub</a:t>
            </a:r>
            <a:r>
              <a:rPr lang="en-US" sz="1000" dirty="0"/>
              <a:t>, 2024. [Online]. Available: </a:t>
            </a:r>
            <a:r>
              <a:rPr lang="en-US" sz="1000" dirty="0">
                <a:hlinkClick r:id="rId4"/>
              </a:rPr>
              <a:t>https://github.com/QwenLM/Qwen2.5</a:t>
            </a:r>
            <a:endParaRPr lang="en-US" sz="1000" dirty="0"/>
          </a:p>
          <a:p>
            <a:r>
              <a:rPr lang="en-US" sz="1000" dirty="0"/>
              <a:t>[3] Mistral AI, “Mistral Small 3: A compact language model,” </a:t>
            </a:r>
            <a:r>
              <a:rPr lang="en-US" sz="1000" i="1" dirty="0"/>
              <a:t>Mistral.ai</a:t>
            </a:r>
            <a:r>
              <a:rPr lang="en-US" sz="1000" dirty="0"/>
              <a:t>, 2024. [Online]. Available: </a:t>
            </a:r>
            <a:r>
              <a:rPr lang="en-US" sz="1000" dirty="0">
                <a:hlinkClick r:id="rId5"/>
              </a:rPr>
              <a:t>https://mistral.ai/news/mistral-small-3</a:t>
            </a:r>
            <a:endParaRPr lang="en-US" sz="1000" dirty="0"/>
          </a:p>
          <a:p>
            <a:r>
              <a:rPr lang="en-US" sz="1000" dirty="0"/>
              <a:t>[4] </a:t>
            </a:r>
            <a:r>
              <a:rPr lang="en-US" sz="1000" dirty="0" err="1"/>
              <a:t>LangChain</a:t>
            </a:r>
            <a:r>
              <a:rPr lang="en-US" sz="1000" dirty="0"/>
              <a:t> Inc., “</a:t>
            </a:r>
            <a:r>
              <a:rPr lang="en-US" sz="1000" dirty="0" err="1"/>
              <a:t>LangGraph</a:t>
            </a:r>
            <a:r>
              <a:rPr lang="en-US" sz="1000" dirty="0"/>
              <a:t>,” </a:t>
            </a:r>
            <a:r>
              <a:rPr lang="en-US" sz="1000" i="1" dirty="0"/>
              <a:t>GitHub</a:t>
            </a:r>
            <a:r>
              <a:rPr lang="en-US" sz="1000" dirty="0"/>
              <a:t>, 2024. [Online]. Available: </a:t>
            </a:r>
            <a:r>
              <a:rPr lang="en-US" sz="1000" dirty="0">
                <a:hlinkClick r:id="rId6"/>
              </a:rPr>
              <a:t>https://github.com/langchain-ai/langgraph</a:t>
            </a:r>
            <a:endParaRPr lang="en-US" sz="10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477014A-0E32-700D-B8EF-9C06EC34F94F}"/>
              </a:ext>
            </a:extLst>
          </p:cNvPr>
          <p:cNvSpPr/>
          <p:nvPr/>
        </p:nvSpPr>
        <p:spPr>
          <a:xfrm>
            <a:off x="10176384" y="2273666"/>
            <a:ext cx="1828800" cy="24688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/>
          </a:p>
          <a:p>
            <a:r>
              <a:rPr lang="en-US" sz="1400" dirty="0"/>
              <a:t>Sends goal to path planner (A*, Dijkstra)</a:t>
            </a:r>
          </a:p>
          <a:p>
            <a:endParaRPr lang="en-US" sz="1400" dirty="0"/>
          </a:p>
          <a:p>
            <a:r>
              <a:rPr lang="en-US" sz="1400" dirty="0"/>
              <a:t>Spot executes path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7D403E4-4BE3-A5DB-C622-ACC5E4D0A19B}"/>
              </a:ext>
            </a:extLst>
          </p:cNvPr>
          <p:cNvSpPr/>
          <p:nvPr/>
        </p:nvSpPr>
        <p:spPr>
          <a:xfrm>
            <a:off x="7678992" y="2273666"/>
            <a:ext cx="1828800" cy="24688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/>
          </a:p>
          <a:p>
            <a:r>
              <a:rPr lang="en-US" sz="1400" dirty="0" err="1"/>
              <a:t>LangGraph</a:t>
            </a:r>
            <a:r>
              <a:rPr lang="en-US" sz="1400" dirty="0"/>
              <a:t> [4] coordinates perception and reasoning layers</a:t>
            </a:r>
          </a:p>
          <a:p>
            <a:endParaRPr lang="en-US" sz="1400" dirty="0"/>
          </a:p>
          <a:p>
            <a:r>
              <a:rPr lang="en-US" sz="1400" dirty="0"/>
              <a:t>Selects next action or queries operator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79422E1-AF54-58AD-9BBA-D1192337C420}"/>
              </a:ext>
            </a:extLst>
          </p:cNvPr>
          <p:cNvSpPr/>
          <p:nvPr/>
        </p:nvSpPr>
        <p:spPr>
          <a:xfrm>
            <a:off x="2684208" y="2273666"/>
            <a:ext cx="1828800" cy="24688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/>
          </a:p>
          <a:p>
            <a:r>
              <a:rPr lang="en-US" sz="1400" dirty="0"/>
              <a:t>Semantic segmentation</a:t>
            </a:r>
          </a:p>
          <a:p>
            <a:endParaRPr lang="en-US" sz="1400" dirty="0"/>
          </a:p>
          <a:p>
            <a:r>
              <a:rPr lang="en-US" sz="1400" dirty="0"/>
              <a:t>Image captioning (Florence-2 [1])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E215EC5-E3A6-C5F1-6034-17828AB4600A}"/>
              </a:ext>
            </a:extLst>
          </p:cNvPr>
          <p:cNvSpPr/>
          <p:nvPr/>
        </p:nvSpPr>
        <p:spPr>
          <a:xfrm>
            <a:off x="194435" y="2273666"/>
            <a:ext cx="1828800" cy="24688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/>
          </a:p>
          <a:p>
            <a:r>
              <a:rPr lang="en-US" sz="1400" dirty="0"/>
              <a:t>Camera</a:t>
            </a:r>
          </a:p>
          <a:p>
            <a:endParaRPr lang="en-US" sz="1400" dirty="0"/>
          </a:p>
          <a:p>
            <a:r>
              <a:rPr lang="en-US" sz="1400" dirty="0"/>
              <a:t>LiDAR map</a:t>
            </a:r>
          </a:p>
          <a:p>
            <a:endParaRPr lang="en-US" sz="1400" dirty="0"/>
          </a:p>
          <a:p>
            <a:r>
              <a:rPr lang="en-US" sz="1400" dirty="0"/>
              <a:t>Radiation data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36AEDD0-5A47-7ED5-A3A8-FF31B2CB4513}"/>
              </a:ext>
            </a:extLst>
          </p:cNvPr>
          <p:cNvSpPr/>
          <p:nvPr/>
        </p:nvSpPr>
        <p:spPr>
          <a:xfrm>
            <a:off x="2691827" y="1816466"/>
            <a:ext cx="1828800" cy="9144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Perception Layer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4009007-56C6-AEE6-2697-D0D3B657CDDD}"/>
              </a:ext>
            </a:extLst>
          </p:cNvPr>
          <p:cNvSpPr/>
          <p:nvPr/>
        </p:nvSpPr>
        <p:spPr>
          <a:xfrm>
            <a:off x="7678992" y="1816466"/>
            <a:ext cx="1828800" cy="9144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Decision Layer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2F401CC-69AB-0D52-206B-2CE2D12CE06A}"/>
              </a:ext>
            </a:extLst>
          </p:cNvPr>
          <p:cNvSpPr/>
          <p:nvPr/>
        </p:nvSpPr>
        <p:spPr>
          <a:xfrm>
            <a:off x="10176384" y="1816466"/>
            <a:ext cx="1828800" cy="91440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Execution Layer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8366DA5-BA03-9FE5-80A9-ED9895F7ACE9}"/>
              </a:ext>
            </a:extLst>
          </p:cNvPr>
          <p:cNvSpPr/>
          <p:nvPr/>
        </p:nvSpPr>
        <p:spPr>
          <a:xfrm>
            <a:off x="194435" y="1816466"/>
            <a:ext cx="182880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 Inputs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FBE55A4D-77DD-09CC-D7EB-C09B137D2863}"/>
              </a:ext>
            </a:extLst>
          </p:cNvPr>
          <p:cNvSpPr/>
          <p:nvPr/>
        </p:nvSpPr>
        <p:spPr>
          <a:xfrm>
            <a:off x="2047694" y="3096626"/>
            <a:ext cx="604436" cy="395926"/>
          </a:xfrm>
          <a:prstGeom prst="rightArrow">
            <a:avLst>
              <a:gd name="adj1" fmla="val 35565"/>
              <a:gd name="adj2" fmla="val 5401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4DAACC57-7253-2BEA-248E-EDC69265976E}"/>
              </a:ext>
            </a:extLst>
          </p:cNvPr>
          <p:cNvSpPr/>
          <p:nvPr/>
        </p:nvSpPr>
        <p:spPr>
          <a:xfrm>
            <a:off x="4545086" y="3096626"/>
            <a:ext cx="604436" cy="395926"/>
          </a:xfrm>
          <a:prstGeom prst="rightArrow">
            <a:avLst>
              <a:gd name="adj1" fmla="val 35565"/>
              <a:gd name="adj2" fmla="val 5401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6D1F72C-7183-3719-64A9-4BCDABD789AC}"/>
              </a:ext>
            </a:extLst>
          </p:cNvPr>
          <p:cNvSpPr/>
          <p:nvPr/>
        </p:nvSpPr>
        <p:spPr>
          <a:xfrm>
            <a:off x="7042478" y="3096626"/>
            <a:ext cx="604436" cy="395926"/>
          </a:xfrm>
          <a:prstGeom prst="rightArrow">
            <a:avLst>
              <a:gd name="adj1" fmla="val 35565"/>
              <a:gd name="adj2" fmla="val 5401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B674D97A-F1BA-AC48-0EBB-D78881F25DF4}"/>
              </a:ext>
            </a:extLst>
          </p:cNvPr>
          <p:cNvSpPr/>
          <p:nvPr/>
        </p:nvSpPr>
        <p:spPr>
          <a:xfrm>
            <a:off x="9539870" y="3096626"/>
            <a:ext cx="604436" cy="395926"/>
          </a:xfrm>
          <a:prstGeom prst="rightArrow">
            <a:avLst>
              <a:gd name="adj1" fmla="val 35565"/>
              <a:gd name="adj2" fmla="val 5401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"/>
    </mc:Choice>
    <mc:Fallback xmlns="">
      <p:transition spd="slow" advTm="617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893BF4-261F-23D4-6003-CFD3835C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Client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A4F617-1D40-9E3D-B533-479FDED74BF1}"/>
              </a:ext>
            </a:extLst>
          </p:cNvPr>
          <p:cNvGrpSpPr/>
          <p:nvPr/>
        </p:nvGrpSpPr>
        <p:grpSpPr>
          <a:xfrm>
            <a:off x="7236757" y="209776"/>
            <a:ext cx="4759300" cy="6438447"/>
            <a:chOff x="3230814" y="-97971"/>
            <a:chExt cx="5407269" cy="76304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EDBDF5-AC51-52DC-8698-A40CE63C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0814" y="-97971"/>
              <a:ext cx="5407269" cy="44087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9EE527-3A0F-7C01-E3CC-A2E5580CA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0814" y="4310743"/>
              <a:ext cx="5407269" cy="322175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61799DE-EDE0-4C15-D65D-F5FB1F385826}"/>
              </a:ext>
            </a:extLst>
          </p:cNvPr>
          <p:cNvSpPr txBox="1"/>
          <p:nvPr/>
        </p:nvSpPr>
        <p:spPr>
          <a:xfrm>
            <a:off x="446314" y="2133600"/>
            <a:ext cx="6604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developed a chat client to interact with SPOT as he explores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You can chat with SPOT interactively via text or voice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chat visualizes his tool calls and sensor inputs for you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SPOT can respond using text-to-speech (TTS) voice</a:t>
            </a:r>
          </a:p>
        </p:txBody>
      </p:sp>
    </p:spTree>
    <p:extLst>
      <p:ext uri="{BB962C8B-B14F-4D97-AF65-F5344CB8AC3E}">
        <p14:creationId xmlns:p14="http://schemas.microsoft.com/office/powerpoint/2010/main" val="168785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7241A-C69C-1089-787C-8AC82601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Agentic AI Results</a:t>
            </a:r>
          </a:p>
        </p:txBody>
      </p:sp>
      <p:pic>
        <p:nvPicPr>
          <p:cNvPr id="4" name="MicrosoftTeams-video (1)">
            <a:hlinkClick r:id="" action="ppaction://media"/>
            <a:extLst>
              <a:ext uri="{FF2B5EF4-FFF2-40B4-BE49-F238E27FC236}">
                <a16:creationId xmlns:a16="http://schemas.microsoft.com/office/drawing/2014/main" id="{2AB69A62-CDCB-6334-D4B1-84042B0C1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602.0748" end="3418.5973"/>
                </p14:media>
              </p:ext>
            </p:extLst>
          </p:nvPr>
        </p:nvPicPr>
        <p:blipFill>
          <a:blip r:embed="rId8"/>
          <a:srcRect l="15061"/>
          <a:stretch>
            <a:fillRect/>
          </a:stretch>
        </p:blipFill>
        <p:spPr>
          <a:xfrm>
            <a:off x="252226" y="1876882"/>
            <a:ext cx="4687462" cy="3104236"/>
          </a:xfrm>
          <a:prstGeom prst="rect">
            <a:avLst/>
          </a:prstGeom>
        </p:spPr>
      </p:pic>
      <p:pic>
        <p:nvPicPr>
          <p:cNvPr id="5" name="MicrosoftTeams-video (2)">
            <a:hlinkClick r:id="" action="ppaction://media"/>
            <a:extLst>
              <a:ext uri="{FF2B5EF4-FFF2-40B4-BE49-F238E27FC236}">
                <a16:creationId xmlns:a16="http://schemas.microsoft.com/office/drawing/2014/main" id="{0B2E91EE-7BEE-D2FE-0121-E6124C5982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4">
                  <p14:trim st="26014.4993" end="3986.6185"/>
                </p14:media>
              </p:ext>
            </p:extLst>
          </p:nvPr>
        </p:nvPicPr>
        <p:blipFill>
          <a:blip r:embed="rId9"/>
          <a:srcRect t="8844" b="5885"/>
          <a:stretch>
            <a:fillRect/>
          </a:stretch>
        </p:blipFill>
        <p:spPr>
          <a:xfrm>
            <a:off x="5234014" y="1005987"/>
            <a:ext cx="3196709" cy="4846026"/>
          </a:xfrm>
          <a:prstGeom prst="rect">
            <a:avLst/>
          </a:prstGeom>
        </p:spPr>
      </p:pic>
      <p:pic>
        <p:nvPicPr>
          <p:cNvPr id="6" name="MicrosoftTeams-video (4)">
            <a:hlinkClick r:id="" action="ppaction://media"/>
            <a:extLst>
              <a:ext uri="{FF2B5EF4-FFF2-40B4-BE49-F238E27FC236}">
                <a16:creationId xmlns:a16="http://schemas.microsoft.com/office/drawing/2014/main" id="{95A07C7B-B00D-8CD2-CC71-19E38310A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5">
                  <p14:trim st="1935.6845" end="1829.0988"/>
                </p14:media>
              </p:ext>
            </p:extLst>
          </p:nvPr>
        </p:nvPicPr>
        <p:blipFill>
          <a:blip r:embed="rId10"/>
          <a:srcRect b="15207"/>
          <a:stretch>
            <a:fillRect/>
          </a:stretch>
        </p:blipFill>
        <p:spPr>
          <a:xfrm>
            <a:off x="8725049" y="1005987"/>
            <a:ext cx="3214725" cy="4846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3CC4F-225C-04BE-7587-CC9EC89FC885}"/>
              </a:ext>
            </a:extLst>
          </p:cNvPr>
          <p:cNvSpPr txBox="1"/>
          <p:nvPr/>
        </p:nvSpPr>
        <p:spPr>
          <a:xfrm>
            <a:off x="682612" y="498111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SPOT describing what is in a scene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0AD9F5-1DBC-97A7-5E59-02F7D8CCD08E}"/>
              </a:ext>
            </a:extLst>
          </p:cNvPr>
          <p:cNvSpPr txBox="1"/>
          <p:nvPr/>
        </p:nvSpPr>
        <p:spPr>
          <a:xfrm>
            <a:off x="4982882" y="5852013"/>
            <a:ext cx="3698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SPOT navigating to a fire extinguisher in response to verbal instruction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DC62A-BE90-4F03-1BE8-8C0DF19AB2C8}"/>
              </a:ext>
            </a:extLst>
          </p:cNvPr>
          <p:cNvSpPr txBox="1"/>
          <p:nvPr/>
        </p:nvSpPr>
        <p:spPr>
          <a:xfrm>
            <a:off x="8725048" y="5852013"/>
            <a:ext cx="3196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SPOT reading a 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8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"/>
    </mc:Choice>
    <mc:Fallback xmlns="">
      <p:transition spd="slow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1" objId="4"/>
        <p14:playEvt time="828" objId="5"/>
        <p14:playEvt time="1286" objId="6"/>
        <p14:stopEvt time="2500" objId="4"/>
        <p14:stopEvt time="2500" objId="5"/>
        <p14:stopEvt time="2500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FE84-8C01-B5D8-588B-04F36091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0CFE4-F83C-BFA0-A24D-2F642802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076158"/>
            <a:ext cx="11315194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Occupancy grid updated in real-time to reflect dynamic changes in the environment (e.g., doors opening, people moving)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Path planning algorithms (e.g., A*, Dijkstra) operate on the updated grid to compute collision-free routes.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Replanning is triggered as the occupancy map changes, enabling responsive and adaptive navigation.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760FC-139B-C1FB-1A33-4213DBF7A9E3}"/>
              </a:ext>
            </a:extLst>
          </p:cNvPr>
          <p:cNvSpPr txBox="1"/>
          <p:nvPr/>
        </p:nvSpPr>
        <p:spPr>
          <a:xfrm>
            <a:off x="463000" y="5849020"/>
            <a:ext cx="463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Occupancy grid updating with door opening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2A2BE-CAF7-AEB8-1BCF-9E588B42BB69}"/>
              </a:ext>
            </a:extLst>
          </p:cNvPr>
          <p:cNvSpPr txBox="1"/>
          <p:nvPr/>
        </p:nvSpPr>
        <p:spPr>
          <a:xfrm>
            <a:off x="6774485" y="5849020"/>
            <a:ext cx="605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Planned path updating to avoid moving obstacle</a:t>
            </a:r>
          </a:p>
        </p:txBody>
      </p:sp>
      <p:pic>
        <p:nvPicPr>
          <p:cNvPr id="8" name="door_fast">
            <a:hlinkClick r:id="" action="ppaction://media"/>
            <a:extLst>
              <a:ext uri="{FF2B5EF4-FFF2-40B4-BE49-F238E27FC236}">
                <a16:creationId xmlns:a16="http://schemas.microsoft.com/office/drawing/2014/main" id="{0262B1AE-16F6-4C36-546C-0337F0FA8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000" y="2581442"/>
            <a:ext cx="4113850" cy="3200402"/>
          </a:xfrm>
          <a:prstGeom prst="rect">
            <a:avLst/>
          </a:prstGeom>
        </p:spPr>
      </p:pic>
      <p:pic>
        <p:nvPicPr>
          <p:cNvPr id="10" name="obstacle_fast">
            <a:hlinkClick r:id="" action="ppaction://media"/>
            <a:extLst>
              <a:ext uri="{FF2B5EF4-FFF2-40B4-BE49-F238E27FC236}">
                <a16:creationId xmlns:a16="http://schemas.microsoft.com/office/drawing/2014/main" id="{2C292684-A98B-2A79-4284-86C31B3701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5270" y="2581442"/>
            <a:ext cx="295518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B1F2B-D9E6-D176-99C7-D693CE1D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Radiation Data with Agentic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3ED5A-3E57-1176-E699-85234C6D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1050756"/>
            <a:ext cx="76327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3DEC0-FA26-56B9-FF7C-E3673A36C5EB}"/>
              </a:ext>
            </a:extLst>
          </p:cNvPr>
          <p:cNvSpPr txBox="1"/>
          <p:nvPr/>
        </p:nvSpPr>
        <p:spPr>
          <a:xfrm>
            <a:off x="2082928" y="6169709"/>
            <a:ext cx="782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SPOT’s path (red) navigating to a hot spot in a 3D radiation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7857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0"/>
    </mc:Choice>
    <mc:Fallback xmlns="">
      <p:transition spd="slow" advTm="6988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2A823-410B-DD95-A1FE-4471D18B0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275E-3C67-4987-56D9-7BE45661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Radiation Data with Agentic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96481-6B43-83FA-8197-C2AC912B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1" y="1056564"/>
            <a:ext cx="11315194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LiDAR-based occupancy grid defines which cells are navigable.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Exploration map weight </a:t>
            </a:r>
            <a:r>
              <a:rPr lang="en-US" dirty="0"/>
              <a:t>decreases in cells that SPOT explores.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Proximity map </a:t>
            </a:r>
            <a:r>
              <a:rPr lang="en-US" dirty="0"/>
              <a:t>reconstructed from counts detected in each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Autonomy map </a:t>
            </a:r>
            <a:r>
              <a:rPr lang="en-US" dirty="0"/>
              <a:t>is a weighted combination of exploration and proximity maps.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Component weights are tunable for adaptive mission planning.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B751B-E88D-F367-EE75-6C236D7AE6D9}"/>
              </a:ext>
            </a:extLst>
          </p:cNvPr>
          <p:cNvSpPr txBox="1"/>
          <p:nvPr/>
        </p:nvSpPr>
        <p:spPr>
          <a:xfrm>
            <a:off x="3644348" y="913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exploration">
            <a:hlinkClick r:id="" action="ppaction://media"/>
            <a:extLst>
              <a:ext uri="{FF2B5EF4-FFF2-40B4-BE49-F238E27FC236}">
                <a16:creationId xmlns:a16="http://schemas.microsoft.com/office/drawing/2014/main" id="{3ED23272-2BE5-258E-133E-B191ABB00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5866" r="4736" b="2143"/>
          <a:stretch>
            <a:fillRect/>
          </a:stretch>
        </p:blipFill>
        <p:spPr>
          <a:xfrm>
            <a:off x="0" y="2987084"/>
            <a:ext cx="4138313" cy="3400285"/>
          </a:xfrm>
          <a:prstGeom prst="rect">
            <a:avLst/>
          </a:prstGeom>
        </p:spPr>
      </p:pic>
      <p:pic>
        <p:nvPicPr>
          <p:cNvPr id="5" name="path">
            <a:hlinkClick r:id="" action="ppaction://media"/>
            <a:extLst>
              <a:ext uri="{FF2B5EF4-FFF2-40B4-BE49-F238E27FC236}">
                <a16:creationId xmlns:a16="http://schemas.microsoft.com/office/drawing/2014/main" id="{974BE083-C355-A5C4-81B4-26EFDBBB3D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8679" r="17697" b="2143"/>
          <a:stretch>
            <a:fillRect/>
          </a:stretch>
        </p:blipFill>
        <p:spPr>
          <a:xfrm>
            <a:off x="8354658" y="3023832"/>
            <a:ext cx="3837342" cy="3400285"/>
          </a:xfrm>
          <a:prstGeom prst="rect">
            <a:avLst/>
          </a:prstGeom>
        </p:spPr>
      </p:pic>
      <p:pic>
        <p:nvPicPr>
          <p:cNvPr id="6" name="proximity">
            <a:hlinkClick r:id="" action="ppaction://media"/>
            <a:extLst>
              <a:ext uri="{FF2B5EF4-FFF2-40B4-BE49-F238E27FC236}">
                <a16:creationId xmlns:a16="http://schemas.microsoft.com/office/drawing/2014/main" id="{6400F29B-3664-F8B3-C5A3-DB0CFE1BBD3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15409" r="5192" b="2143"/>
          <a:stretch>
            <a:fillRect/>
          </a:stretch>
        </p:blipFill>
        <p:spPr>
          <a:xfrm>
            <a:off x="4224610" y="2987084"/>
            <a:ext cx="4138312" cy="3400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25F364-B2C9-34A6-78D3-9EC355F87DED}"/>
              </a:ext>
            </a:extLst>
          </p:cNvPr>
          <p:cNvSpPr txBox="1"/>
          <p:nvPr/>
        </p:nvSpPr>
        <p:spPr>
          <a:xfrm>
            <a:off x="9656703" y="6387369"/>
            <a:ext cx="183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Path of SPOT in 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13624-0BF0-702D-A033-C0EEE1BD03ED}"/>
              </a:ext>
            </a:extLst>
          </p:cNvPr>
          <p:cNvSpPr txBox="1"/>
          <p:nvPr/>
        </p:nvSpPr>
        <p:spPr>
          <a:xfrm>
            <a:off x="1223012" y="6347324"/>
            <a:ext cx="2303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Exploration weight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AF643-B560-EC52-C36B-80DE98ADEC12}"/>
              </a:ext>
            </a:extLst>
          </p:cNvPr>
          <p:cNvSpPr txBox="1"/>
          <p:nvPr/>
        </p:nvSpPr>
        <p:spPr>
          <a:xfrm>
            <a:off x="4835818" y="6347324"/>
            <a:ext cx="252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map weight</a:t>
            </a:r>
          </a:p>
        </p:txBody>
      </p:sp>
      <p:pic>
        <p:nvPicPr>
          <p:cNvPr id="18" name="sped_edited">
            <a:hlinkClick r:id="" action="ppaction://media"/>
            <a:extLst>
              <a:ext uri="{FF2B5EF4-FFF2-40B4-BE49-F238E27FC236}">
                <a16:creationId xmlns:a16="http://schemas.microsoft.com/office/drawing/2014/main" id="{57A1C5AD-AF3B-DA04-F0B3-19385CDD2E3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r="8131"/>
          <a:stretch>
            <a:fillRect/>
          </a:stretch>
        </p:blipFill>
        <p:spPr>
          <a:xfrm>
            <a:off x="8785435" y="772459"/>
            <a:ext cx="3339741" cy="20448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7E8568-E795-D196-5A2E-DE0BA415B456}"/>
              </a:ext>
            </a:extLst>
          </p:cNvPr>
          <p:cNvSpPr txBox="1"/>
          <p:nvPr/>
        </p:nvSpPr>
        <p:spPr>
          <a:xfrm>
            <a:off x="8536634" y="2851570"/>
            <a:ext cx="383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Video recording of measurement (7x speed)</a:t>
            </a:r>
          </a:p>
        </p:txBody>
      </p:sp>
    </p:spTree>
    <p:extLst>
      <p:ext uri="{BB962C8B-B14F-4D97-AF65-F5344CB8AC3E}">
        <p14:creationId xmlns:p14="http://schemas.microsoft.com/office/powerpoint/2010/main" val="10737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20"/>
    </mc:Choice>
    <mc:Fallback xmlns="">
      <p:transition spd="slow" advTm="21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C04F-A141-6E64-310E-2179FCB3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A164-7790-FBBC-C514-8D636D2EB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Demonstrated real-world autonomous navigation using LiDAR and camera-based 3D mapping.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LAMP-Imager for 3D radiation mapping and source localization.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flexible autonomy framework compatible with multiple sensor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supports adaptive mission logic through real time integration of radiation and exploration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work:</a:t>
            </a:r>
          </a:p>
          <a:p>
            <a:pPr marL="971550" lvl="1" indent="-285750"/>
            <a:r>
              <a:rPr lang="en-US" dirty="0"/>
              <a:t>Multi-agent collaboration with additional SPOT units and UAS platforms.</a:t>
            </a:r>
          </a:p>
          <a:p>
            <a:pPr marL="971550" lvl="1" indent="-285750"/>
            <a:r>
              <a:rPr lang="en-US" dirty="0"/>
              <a:t>Continued improvement of contextual and radiation data fusion to refine autonomous decision-making.</a:t>
            </a:r>
          </a:p>
        </p:txBody>
      </p:sp>
    </p:spTree>
    <p:extLst>
      <p:ext uri="{BB962C8B-B14F-4D97-AF65-F5344CB8AC3E}">
        <p14:creationId xmlns:p14="http://schemas.microsoft.com/office/powerpoint/2010/main" val="29088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7"/>
    </mc:Choice>
    <mc:Fallback xmlns="">
      <p:transition spd="slow" advTm="4496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CF69F-E45D-5514-5A40-2EFDE0FE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E9D1-0024-9ACF-3047-FE997BF4C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to Brandon Longmire, Andrew Rowe, and Lance Drouet for integrating the radiation detector with SPOT.</a:t>
            </a:r>
          </a:p>
          <a:p>
            <a:endParaRPr lang="en-US" dirty="0"/>
          </a:p>
          <a:p>
            <a:r>
              <a:rPr lang="en-US" dirty="0"/>
              <a:t>This research was supported by the U.S. National Nuclear Security Administration (NNSA) Office of Defense Nuclear Nonproliferation Research and Development within the U.S. Department of Energy under Contract AC05-00OR2272.</a:t>
            </a:r>
          </a:p>
        </p:txBody>
      </p:sp>
    </p:spTree>
    <p:extLst>
      <p:ext uri="{BB962C8B-B14F-4D97-AF65-F5344CB8AC3E}">
        <p14:creationId xmlns:p14="http://schemas.microsoft.com/office/powerpoint/2010/main" val="1830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"/>
    </mc:Choice>
    <mc:Fallback xmlns="">
      <p:transition spd="slow" advTm="216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20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BEDD82-7B54-919A-BF7C-7982CF57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AA4C8F-6788-2C71-EE86-13C4C2689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259712"/>
            <a:ext cx="11315194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response and radiological source search applications require rapid, accurate threat assessment to ensure public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 methods are time-consuming and expose operators to hazardous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advancements in robotics, machine learning (ML), and artificial intelligence (AI) present an opportunity to improve source search capabilities without endangering personnel.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 Develop an autonomous radiological search capability by integrating real-time sensing, mapping, and AI-driven decision-making.</a:t>
            </a:r>
          </a:p>
        </p:txBody>
      </p:sp>
      <p:pic>
        <p:nvPicPr>
          <p:cNvPr id="15" name="Picture 14" descr="Boston Dynamics' Spot robot is now on sale for &quot;less than the price of a  car&quot; - Neowin">
            <a:extLst>
              <a:ext uri="{FF2B5EF4-FFF2-40B4-BE49-F238E27FC236}">
                <a16:creationId xmlns:a16="http://schemas.microsoft.com/office/drawing/2014/main" id="{F0686DC9-96AC-02CD-13BD-CE5C26960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1" b="98257" l="10000" r="90000">
                        <a14:foregroundMark x1="45242" y1="4155" x2="36855" y2="7909"/>
                        <a14:foregroundMark x1="40081" y1="90617" x2="38468" y2="98123"/>
                        <a14:foregroundMark x1="38468" y1="98123" x2="38468" y2="98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82" y="4033483"/>
            <a:ext cx="2135226" cy="12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9EFB6CA-56FE-D2A1-DD53-189C0CA2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45" b="99804" l="9908" r="89862">
                        <a14:foregroundMark x1="27189" y1="3137" x2="27189" y2="3137"/>
                        <a14:foregroundMark x1="43088" y1="73922" x2="43088" y2="73922"/>
                        <a14:foregroundMark x1="63364" y1="76275" x2="44240" y2="77451"/>
                        <a14:foregroundMark x1="44240" y1="77451" x2="39862" y2="78627"/>
                        <a14:foregroundMark x1="40553" y1="90588" x2="58986" y2="90588"/>
                        <a14:foregroundMark x1="58986" y1="90588" x2="59447" y2="90588"/>
                        <a14:foregroundMark x1="51152" y1="65686" x2="51152" y2="65686"/>
                        <a14:foregroundMark x1="50000" y1="65294" x2="31567" y2="69412"/>
                        <a14:foregroundMark x1="31567" y1="69412" x2="24424" y2="80588"/>
                        <a14:foregroundMark x1="30415" y1="90000" x2="44700" y2="99804"/>
                        <a14:foregroundMark x1="44700" y1="99804" x2="50691" y2="94510"/>
                        <a14:foregroundMark x1="27650" y1="4118" x2="42627" y2="4510"/>
                        <a14:foregroundMark x1="47235" y1="3529" x2="59447" y2="5098"/>
                        <a14:foregroundMark x1="27880" y1="28824" x2="27189" y2="41961"/>
                        <a14:foregroundMark x1="58986" y1="55294" x2="58986" y2="5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49" y="3806647"/>
            <a:ext cx="926721" cy="10890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ross 16">
            <a:extLst>
              <a:ext uri="{FF2B5EF4-FFF2-40B4-BE49-F238E27FC236}">
                <a16:creationId xmlns:a16="http://schemas.microsoft.com/office/drawing/2014/main" id="{B62155FE-C50A-DAAF-7A27-A335ED126E85}"/>
              </a:ext>
            </a:extLst>
          </p:cNvPr>
          <p:cNvSpPr/>
          <p:nvPr/>
        </p:nvSpPr>
        <p:spPr>
          <a:xfrm>
            <a:off x="2887863" y="4174020"/>
            <a:ext cx="354260" cy="354260"/>
          </a:xfrm>
          <a:prstGeom prst="plus">
            <a:avLst>
              <a:gd name="adj" fmla="val 3904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C636286A-9AF8-7028-206F-14DFF54ECB2B}"/>
              </a:ext>
            </a:extLst>
          </p:cNvPr>
          <p:cNvSpPr/>
          <p:nvPr/>
        </p:nvSpPr>
        <p:spPr>
          <a:xfrm>
            <a:off x="5012644" y="4174020"/>
            <a:ext cx="354260" cy="354260"/>
          </a:xfrm>
          <a:prstGeom prst="plus">
            <a:avLst>
              <a:gd name="adj" fmla="val 3904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56C637-8670-FC42-F59B-8A2BD246A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378" y="3690471"/>
            <a:ext cx="1376503" cy="1321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2" descr="Supply Chain Simulation Output">
            <a:extLst>
              <a:ext uri="{FF2B5EF4-FFF2-40B4-BE49-F238E27FC236}">
                <a16:creationId xmlns:a16="http://schemas.microsoft.com/office/drawing/2014/main" id="{B075F582-FEE7-B7C2-4C45-CE6ED382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883" y="3574843"/>
            <a:ext cx="2185520" cy="15526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ross 20">
            <a:extLst>
              <a:ext uri="{FF2B5EF4-FFF2-40B4-BE49-F238E27FC236}">
                <a16:creationId xmlns:a16="http://schemas.microsoft.com/office/drawing/2014/main" id="{BCC38C85-61C7-C422-F661-76E859ECF2D3}"/>
              </a:ext>
            </a:extLst>
          </p:cNvPr>
          <p:cNvSpPr/>
          <p:nvPr/>
        </p:nvSpPr>
        <p:spPr>
          <a:xfrm>
            <a:off x="7557752" y="4174020"/>
            <a:ext cx="354260" cy="354260"/>
          </a:xfrm>
          <a:prstGeom prst="plus">
            <a:avLst>
              <a:gd name="adj" fmla="val 39040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4523E3-0360-287B-A795-BD39AFA06B77}"/>
              </a:ext>
            </a:extLst>
          </p:cNvPr>
          <p:cNvSpPr txBox="1"/>
          <p:nvPr/>
        </p:nvSpPr>
        <p:spPr>
          <a:xfrm>
            <a:off x="900064" y="5254741"/>
            <a:ext cx="219424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Autonomous Unmanned Vehicles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95CA8-02E8-F9DE-AA10-F9B854470E45}"/>
              </a:ext>
            </a:extLst>
          </p:cNvPr>
          <p:cNvSpPr txBox="1"/>
          <p:nvPr/>
        </p:nvSpPr>
        <p:spPr>
          <a:xfrm>
            <a:off x="3046685" y="5254741"/>
            <a:ext cx="219424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Radiation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and Contextual Sensors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EB9615-AD21-D5FA-92EF-26F3B459571C}"/>
              </a:ext>
            </a:extLst>
          </p:cNvPr>
          <p:cNvSpPr txBox="1"/>
          <p:nvPr/>
        </p:nvSpPr>
        <p:spPr>
          <a:xfrm>
            <a:off x="5363504" y="5171641"/>
            <a:ext cx="229942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Algorithm Development and Implementation[1]</a:t>
            </a:r>
            <a:endParaRPr lang="en-US" baseline="30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3661D-FF74-357A-CD69-7642E7DB741B}"/>
              </a:ext>
            </a:extLst>
          </p:cNvPr>
          <p:cNvSpPr txBox="1"/>
          <p:nvPr/>
        </p:nvSpPr>
        <p:spPr>
          <a:xfrm>
            <a:off x="8316519" y="5254741"/>
            <a:ext cx="219424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Agent-based Modeling and Planning [2]</a:t>
            </a:r>
          </a:p>
        </p:txBody>
      </p:sp>
      <p:pic>
        <p:nvPicPr>
          <p:cNvPr id="26" name="Picture 2" descr="IMG_7157 2.heic">
            <a:extLst>
              <a:ext uri="{FF2B5EF4-FFF2-40B4-BE49-F238E27FC236}">
                <a16:creationId xmlns:a16="http://schemas.microsoft.com/office/drawing/2014/main" id="{719D2BA1-137C-FA05-3216-C19EEECE3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7" b="89785" l="179" r="98214">
                        <a14:foregroundMark x1="8393" y1="27419" x2="8393" y2="27419"/>
                        <a14:foregroundMark x1="6607" y1="26344" x2="6607" y2="26344"/>
                        <a14:foregroundMark x1="4286" y1="25448" x2="4286" y2="25448"/>
                        <a14:foregroundMark x1="1964" y1="24910" x2="1964" y2="24910"/>
                        <a14:foregroundMark x1="179" y1="24910" x2="179" y2="24910"/>
                        <a14:foregroundMark x1="16429" y1="28495" x2="16429" y2="28495"/>
                        <a14:foregroundMark x1="19464" y1="29570" x2="19464" y2="29570"/>
                        <a14:foregroundMark x1="21964" y1="29928" x2="21964" y2="29928"/>
                        <a14:foregroundMark x1="94821" y1="25986" x2="94821" y2="25986"/>
                        <a14:foregroundMark x1="98214" y1="25269" x2="98214" y2="25269"/>
                        <a14:backgroundMark x1="29286" y1="30287" x2="29286" y2="30287"/>
                        <a14:backgroundMark x1="8393" y1="39427" x2="8393" y2="39427"/>
                        <a14:backgroundMark x1="3750" y1="33333" x2="375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3" y="3591080"/>
            <a:ext cx="796739" cy="7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016EDE-413A-7C66-933D-117D8E7C6697}"/>
              </a:ext>
            </a:extLst>
          </p:cNvPr>
          <p:cNvSpPr txBox="1"/>
          <p:nvPr/>
        </p:nvSpPr>
        <p:spPr>
          <a:xfrm>
            <a:off x="1580502" y="6176524"/>
            <a:ext cx="10139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</a:rPr>
              <a:t>[1] J. </a:t>
            </a:r>
            <a:r>
              <a:rPr lang="en-US" sz="1000" dirty="0" err="1">
                <a:latin typeface="Roboto" panose="02000000000000000000" pitchFamily="2" charset="0"/>
                <a:ea typeface="Roboto" panose="02000000000000000000" pitchFamily="2" charset="0"/>
              </a:rPr>
              <a:t>Ghawaly</a:t>
            </a:r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</a:rPr>
              <a:t>et. al., </a:t>
            </a:r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</a:rPr>
              <a:t>“Characterization of the Autoencoder Radiation Anomaly Detection (ARAD) model”,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</a:rPr>
              <a:t>Engineering Applications of Artificial Intelligence</a:t>
            </a:r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</a:rPr>
              <a:t>, vol. 111, 2022. Available: </a:t>
            </a:r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hlinkClick r:id="rId11"/>
              </a:rPr>
              <a:t>https://doi.org/10.1016/j.engappai.2022.104761</a:t>
            </a:r>
            <a:endParaRPr lang="en-US" sz="1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</a:rPr>
              <a:t>[2] D. Ivanov, 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</a:rPr>
              <a:t>Operations and Supply Chain Simulation with </a:t>
            </a:r>
            <a:r>
              <a:rPr lang="en-US" sz="1000" i="1" dirty="0" err="1">
                <a:latin typeface="Roboto" panose="02000000000000000000" pitchFamily="2" charset="0"/>
                <a:ea typeface="Roboto" panose="02000000000000000000" pitchFamily="2" charset="0"/>
              </a:rPr>
              <a:t>AnyLogic</a:t>
            </a:r>
            <a:r>
              <a:rPr lang="en-US" sz="1000" i="1" dirty="0">
                <a:latin typeface="Roboto" panose="02000000000000000000" pitchFamily="2" charset="0"/>
                <a:ea typeface="Roboto" panose="02000000000000000000" pitchFamily="2" charset="0"/>
              </a:rPr>
              <a:t>: Decision-Oriented Introductory Notes for Master Students</a:t>
            </a:r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000" dirty="0"/>
              <a:t>2nd ed. Berlin, Germany: Berlin School of Economics and Law, 2017.</a:t>
            </a:r>
            <a:endParaRPr lang="en-US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88"/>
    </mc:Choice>
    <mc:Fallback xmlns="">
      <p:transition spd="slow" advTm="986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DB054-2B2E-F1BD-F6D3-425E029D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CANINES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84870-4554-D639-CA75-F8329B862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6123153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Boston Dynamics SPOT Quadruped [1]:</a:t>
            </a:r>
          </a:p>
          <a:p>
            <a:pPr marL="971550" lvl="1" indent="-285750"/>
            <a:r>
              <a:rPr lang="en-US" dirty="0"/>
              <a:t>EAP2 Payload (Navigation/mapping)​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Localization and Mapping Platform​ (LAMP) [2]:</a:t>
            </a:r>
          </a:p>
          <a:p>
            <a:pPr marL="971550" lvl="1" indent="-285750"/>
            <a:r>
              <a:rPr lang="en-US" dirty="0"/>
              <a:t>Suite of contextual sensors: LiDAR, camera, and inertial measurement unit (IMU)​</a:t>
            </a:r>
          </a:p>
          <a:p>
            <a:pPr marL="971550" lvl="1" indent="-285750"/>
            <a:r>
              <a:rPr lang="en-US" dirty="0"/>
              <a:t>LAMP-Mapper: CLLBC (</a:t>
            </a:r>
            <a:r>
              <a:rPr lang="en-US" dirty="0" err="1"/>
              <a:t>Cs₂LiLaBr</a:t>
            </a:r>
            <a:r>
              <a:rPr lang="en-US" dirty="0"/>
              <a:t>₄.₈Cl₁.₂:Ce) detector​</a:t>
            </a:r>
          </a:p>
          <a:p>
            <a:pPr marL="971550" lvl="1" indent="-285750"/>
            <a:r>
              <a:rPr lang="en-US" dirty="0"/>
              <a:t>LAMP-Imager: M400 CZT (cadmium zinc telluride) Compton imager​ from H3D Inc. [3]</a:t>
            </a:r>
          </a:p>
          <a:p>
            <a:pPr marL="971550" lvl="1" indent="-285750"/>
            <a:r>
              <a:rPr lang="en-US" dirty="0"/>
              <a:t>Onboard computer for performing simultaneous localization and mapping (SLAM) and real-time radiation mapping.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EC64C-75EE-FEBB-0E51-7B0210AE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17" b="7628"/>
          <a:stretch/>
        </p:blipFill>
        <p:spPr>
          <a:xfrm>
            <a:off x="6705597" y="1251522"/>
            <a:ext cx="5171709" cy="4513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03E3C-19F3-9F56-CD38-C80EB43D840A}"/>
              </a:ext>
            </a:extLst>
          </p:cNvPr>
          <p:cNvSpPr txBox="1"/>
          <p:nvPr/>
        </p:nvSpPr>
        <p:spPr>
          <a:xfrm>
            <a:off x="6973348" y="5764821"/>
            <a:ext cx="46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Spot mounted with EAP2 and LAMP-Imager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D14C3-F606-5003-6D19-B1081B7541B8}"/>
              </a:ext>
            </a:extLst>
          </p:cNvPr>
          <p:cNvSpPr txBox="1"/>
          <p:nvPr/>
        </p:nvSpPr>
        <p:spPr>
          <a:xfrm>
            <a:off x="1584960" y="6326862"/>
            <a:ext cx="5606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[1] Boston Dynamics. Spot. https://</a:t>
            </a:r>
            <a:r>
              <a:rPr lang="en-US" sz="1000" dirty="0" err="1"/>
              <a:t>bostondynamics.com</a:t>
            </a:r>
            <a:r>
              <a:rPr lang="en-US" sz="1000" dirty="0"/>
              <a:t>/products/spot/.</a:t>
            </a:r>
          </a:p>
          <a:p>
            <a:r>
              <a:rPr lang="en-US" sz="1000" dirty="0"/>
              <a:t>[2] Gamma Reality Inc. LAMP™. https://</a:t>
            </a:r>
            <a:r>
              <a:rPr lang="en-US" sz="1000" dirty="0" err="1"/>
              <a:t>www.gammareality.com</a:t>
            </a:r>
            <a:r>
              <a:rPr lang="en-US" sz="1000" dirty="0"/>
              <a:t>/lamp.</a:t>
            </a:r>
          </a:p>
          <a:p>
            <a:r>
              <a:rPr lang="en-US" sz="1000" dirty="0"/>
              <a:t>[3] H3D Inc. M400 Custom Integrable Detector Module. https://h3dgamma.com/m400.php.</a:t>
            </a:r>
          </a:p>
        </p:txBody>
      </p:sp>
    </p:spTree>
    <p:extLst>
      <p:ext uri="{BB962C8B-B14F-4D97-AF65-F5344CB8AC3E}">
        <p14:creationId xmlns:p14="http://schemas.microsoft.com/office/powerpoint/2010/main" val="8176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14"/>
    </mc:Choice>
    <mc:Fallback xmlns="">
      <p:transition spd="slow" advTm="9641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DE07-5AEE-F1DD-C979-FF2A4279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Mapping and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50A9-64E8-A0CF-EA68-9FDDE828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5489208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Portable radiation detection systems can be equipped with contextual sensors to allow free-moving 3D gamma-ray imaging through a method called Scene Data Fusion (SDF).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SLAM is performed using Google Cartographer [1] to construct a 3D map of the environment and track the robot’s position as it collects radiation data in real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map is discretized into a voxel grid, which serves as the imaging space for the 3D radiation reconstruction.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93FE2-3E11-F7CB-A4BF-F6F05970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1972162"/>
            <a:ext cx="6388100" cy="3111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1D165F-6654-ACF4-2FD5-96082A1CBF10}"/>
              </a:ext>
            </a:extLst>
          </p:cNvPr>
          <p:cNvSpPr txBox="1"/>
          <p:nvPr/>
        </p:nvSpPr>
        <p:spPr>
          <a:xfrm>
            <a:off x="5753297" y="5076556"/>
            <a:ext cx="6342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Radiation Image generated by the LAMP-Mapper identifying radiation hotspot in source cabinet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F3220-F0B3-7228-3D31-BE408CB1BE13}"/>
              </a:ext>
            </a:extLst>
          </p:cNvPr>
          <p:cNvSpPr txBox="1"/>
          <p:nvPr/>
        </p:nvSpPr>
        <p:spPr>
          <a:xfrm>
            <a:off x="1581912" y="6630954"/>
            <a:ext cx="94796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[1] W. Hess </a:t>
            </a:r>
            <a:r>
              <a:rPr lang="en-US" sz="1000" i="1" dirty="0"/>
              <a:t>et al. “</a:t>
            </a:r>
            <a:r>
              <a:rPr lang="en-US" sz="1000" dirty="0"/>
              <a:t>Real-Time Loop Closure in 2D LIDAR SLAM.” in Proc. IEEE Int. Conf. Robot. Auto., pages 1271–1278, 2016.</a:t>
            </a:r>
          </a:p>
        </p:txBody>
      </p:sp>
    </p:spTree>
    <p:extLst>
      <p:ext uri="{BB962C8B-B14F-4D97-AF65-F5344CB8AC3E}">
        <p14:creationId xmlns:p14="http://schemas.microsoft.com/office/powerpoint/2010/main" val="2095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06"/>
    </mc:Choice>
    <mc:Fallback xmlns="">
      <p:transition spd="slow" advTm="8340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3627233-2BB2-6CD3-C642-52143BB2B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Data Fusion Applications</a:t>
            </a:r>
          </a:p>
        </p:txBody>
      </p:sp>
      <p:pic>
        <p:nvPicPr>
          <p:cNvPr id="1028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005CB3A1-FE78-FCE2-3BD1-360083CA64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360770"/>
            <a:ext cx="3651250" cy="27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ram&#10;&#10;Description automatically generated">
            <a:extLst>
              <a:ext uri="{FF2B5EF4-FFF2-40B4-BE49-F238E27FC236}">
                <a16:creationId xmlns:a16="http://schemas.microsoft.com/office/drawing/2014/main" id="{28A8BD9D-9DE6-DFF3-5D05-13FD4A2967CC}"/>
              </a:ext>
            </a:extLst>
          </p:cNvPr>
          <p:cNvPicPr>
            <a:picLocks noGrp="1" noChangeAspect="1" noChangeArrowheads="1"/>
          </p:cNvPicPr>
          <p:nvPr>
            <p:ph sz="half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2362561"/>
            <a:ext cx="3646487" cy="273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agram&#10;&#10;Description automatically generated">
            <a:extLst>
              <a:ext uri="{FF2B5EF4-FFF2-40B4-BE49-F238E27FC236}">
                <a16:creationId xmlns:a16="http://schemas.microsoft.com/office/drawing/2014/main" id="{F41C05AB-02D7-B38B-4E56-33C10557CF2E}"/>
              </a:ext>
            </a:extLst>
          </p:cNvPr>
          <p:cNvPicPr>
            <a:picLocks noGrp="1" noChangeAspect="1" noChangeArrowheads="1"/>
          </p:cNvPicPr>
          <p:nvPr>
            <p:ph sz="half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2362557"/>
            <a:ext cx="3646488" cy="27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E0E919-8515-5B2A-9F45-6199E4715ACD}"/>
              </a:ext>
            </a:extLst>
          </p:cNvPr>
          <p:cNvSpPr/>
          <p:nvPr/>
        </p:nvSpPr>
        <p:spPr>
          <a:xfrm>
            <a:off x="484241" y="1835357"/>
            <a:ext cx="3311418" cy="43092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Contamination Mapping [1][2]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BCC8B-674C-E9DE-F087-F81197EC9C4B}"/>
              </a:ext>
            </a:extLst>
          </p:cNvPr>
          <p:cNvSpPr/>
          <p:nvPr/>
        </p:nvSpPr>
        <p:spPr>
          <a:xfrm>
            <a:off x="5112066" y="1833407"/>
            <a:ext cx="1967868" cy="43092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Safeguards [2][3]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694DDA-2E13-CA16-43F9-AB75BC570EDB}"/>
              </a:ext>
            </a:extLst>
          </p:cNvPr>
          <p:cNvSpPr/>
          <p:nvPr/>
        </p:nvSpPr>
        <p:spPr>
          <a:xfrm>
            <a:off x="8995885" y="1833407"/>
            <a:ext cx="1967868" cy="430924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Source Search [2]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94AAC8-CC13-9CD1-AC33-FDD76C14687F}"/>
              </a:ext>
            </a:extLst>
          </p:cNvPr>
          <p:cNvSpPr/>
          <p:nvPr/>
        </p:nvSpPr>
        <p:spPr>
          <a:xfrm>
            <a:off x="1106542" y="2371280"/>
            <a:ext cx="1986456" cy="245796"/>
          </a:xfrm>
          <a:prstGeom prst="rect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Pripyat Amusement Park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4B123B-2096-BCE1-09F8-15544EB02EE1}"/>
              </a:ext>
            </a:extLst>
          </p:cNvPr>
          <p:cNvSpPr/>
          <p:nvPr/>
        </p:nvSpPr>
        <p:spPr>
          <a:xfrm>
            <a:off x="5404997" y="2392300"/>
            <a:ext cx="1101892" cy="245796"/>
          </a:xfrm>
          <a:prstGeom prst="rect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Paducah Site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D96F6-CFDE-A327-3E30-AEDB74A9CA50}"/>
              </a:ext>
            </a:extLst>
          </p:cNvPr>
          <p:cNvSpPr txBox="1"/>
          <p:nvPr/>
        </p:nvSpPr>
        <p:spPr>
          <a:xfrm>
            <a:off x="1485437" y="5842337"/>
            <a:ext cx="10135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[1] K. Knecht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., "3D Compton Imaging of Distributed Sources around the Chernobyl Nuclear Power Plant,"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HelveticaNeue Regular"/>
              </a:rPr>
              <a:t>2021 IEEE NSS/MIC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, Piscataway, NJ, USA, 2021, pp. 1-4, </a:t>
            </a:r>
            <a:r>
              <a:rPr lang="en-US" sz="10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: 10.1109/NSS/MIC44867.2021.9875432.</a:t>
            </a:r>
          </a:p>
          <a:p>
            <a:r>
              <a:rPr lang="en-US" sz="1000" dirty="0">
                <a:solidFill>
                  <a:srgbClr val="333333"/>
                </a:solidFill>
                <a:latin typeface="HelveticaNeue Regular"/>
              </a:rPr>
              <a:t>[2] K. Knecht, "Enhanced use of Contextual Data for Quantitative Gamma-Ray Imaging in Nuclear Safeguards Applications." </a:t>
            </a:r>
            <a:r>
              <a:rPr lang="en-US" sz="1000" i="1" dirty="0">
                <a:solidFill>
                  <a:srgbClr val="333333"/>
                </a:solidFill>
                <a:latin typeface="HelveticaNeue Regular"/>
              </a:rPr>
              <a:t>UC Berkeley</a:t>
            </a:r>
            <a:r>
              <a:rPr lang="en-US" sz="1000" dirty="0">
                <a:solidFill>
                  <a:srgbClr val="333333"/>
                </a:solidFill>
                <a:latin typeface="HelveticaNeue Regular"/>
              </a:rPr>
              <a:t>. ProQuest ID: Knecht_Berkeley_0028E_23142.</a:t>
            </a:r>
            <a:endParaRPr lang="en-US" sz="1000" b="0" i="0" dirty="0">
              <a:solidFill>
                <a:srgbClr val="333333"/>
              </a:solidFill>
              <a:effectLst/>
              <a:latin typeface="HelveticaNeue Regular"/>
            </a:endParaRPr>
          </a:p>
          <a:p>
            <a:r>
              <a:rPr lang="en-US" sz="1000" dirty="0">
                <a:solidFill>
                  <a:srgbClr val="333333"/>
                </a:solidFill>
                <a:latin typeface="HelveticaNeue Regular"/>
              </a:rPr>
              <a:t>[3] 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J. Hecla and K. Knecht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HelveticaNeue Regular"/>
              </a:rPr>
              <a:t>et al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., "Polaris-LAMP: Multi-Modal 3-D Image Reconstruction With a Commercial Gamma-Ray Imager," in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HelveticaNeue Regular"/>
              </a:rPr>
              <a:t>IEEE TNS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, vol. 68, no. 10, pp. 2539-2549, Oct. 2021, </a:t>
            </a:r>
            <a:r>
              <a:rPr lang="en-US" sz="10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HelveticaNeue Regular"/>
              </a:rPr>
              <a:t>: 10.1109/TNS.2021.3110162.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0620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984926-5895-ACC3-13EF-64B1E6969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5CBA90-0B3F-A276-F969-22A5E26F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09137"/>
            <a:ext cx="5144126" cy="4061829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Reinforcement Learning </a:t>
            </a:r>
            <a:r>
              <a:rPr lang="en-US" dirty="0"/>
              <a:t>is a type of ML where an agent learns to make decisions by interacting with an environment and </a:t>
            </a:r>
            <a:r>
              <a:rPr lang="en-US" b="1" dirty="0"/>
              <a:t>receiving rewards or penalties based on its actions.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RL agent trained in the Unity game engine using</a:t>
            </a:r>
            <a:r>
              <a:rPr lang="en-US" b="1" dirty="0"/>
              <a:t> Unity’s ML-Agents toolkit </a:t>
            </a:r>
            <a:r>
              <a:rPr lang="en-US" dirty="0"/>
              <a:t>[1].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Rewarded for exploring, penalized for colliding with objects.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Limited ability to adapt, no semantic scene understanding.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6D5B0-7F08-45A1-F607-FFB25CBDFD1B}"/>
              </a:ext>
            </a:extLst>
          </p:cNvPr>
          <p:cNvSpPr txBox="1"/>
          <p:nvPr/>
        </p:nvSpPr>
        <p:spPr>
          <a:xfrm>
            <a:off x="1568841" y="6611779"/>
            <a:ext cx="1023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[1] A. Juliani </a:t>
            </a:r>
            <a:r>
              <a:rPr lang="en-US" sz="1000" i="1" dirty="0"/>
              <a:t>et al.</a:t>
            </a:r>
            <a:r>
              <a:rPr lang="en-US" sz="1000" dirty="0"/>
              <a:t>, “Unity: A general platform for intelligent agents,” </a:t>
            </a:r>
            <a:r>
              <a:rPr lang="en-US" sz="1000" i="1" dirty="0" err="1"/>
              <a:t>arXiv</a:t>
            </a:r>
            <a:r>
              <a:rPr lang="en-US" sz="1000" i="1" dirty="0"/>
              <a:t> preprint</a:t>
            </a:r>
            <a:r>
              <a:rPr lang="en-US" sz="1000" dirty="0"/>
              <a:t> arXiv:1809.02627, 2020.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B9D99-6FC1-C90D-1C39-6121AFA10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716A64"/>
              </a:clrFrom>
              <a:clrTo>
                <a:srgbClr val="716A64">
                  <a:alpha val="0"/>
                </a:srgbClr>
              </a:clrTo>
            </a:clrChange>
          </a:blip>
          <a:srcRect l="2963" t="-623" r="305" b="9800"/>
          <a:stretch/>
        </p:blipFill>
        <p:spPr>
          <a:xfrm>
            <a:off x="5546035" y="3375527"/>
            <a:ext cx="6261088" cy="18962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C314215-03AB-3013-38D4-55D55C22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397565" y="1509137"/>
            <a:ext cx="4565296" cy="21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B24E5-591E-5783-928E-875401CF2E8B}"/>
              </a:ext>
            </a:extLst>
          </p:cNvPr>
          <p:cNvSpPr txBox="1"/>
          <p:nvPr/>
        </p:nvSpPr>
        <p:spPr>
          <a:xfrm>
            <a:off x="5458818" y="5215014"/>
            <a:ext cx="644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Breadcrumbs and frontier markers from simulated building exploration in Unity</a:t>
            </a:r>
          </a:p>
        </p:txBody>
      </p:sp>
    </p:spTree>
    <p:extLst>
      <p:ext uri="{BB962C8B-B14F-4D97-AF65-F5344CB8AC3E}">
        <p14:creationId xmlns:p14="http://schemas.microsoft.com/office/powerpoint/2010/main" val="229269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6502-CF14-885F-5A57-4BF9092F0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B040-B503-7CAA-A356-0104946B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CB0F1-BC1A-66EE-3661-F86C95BD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" y="1972162"/>
            <a:ext cx="5532583" cy="3104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C8BC9-9FC8-34D7-8819-E38822CEB38E}"/>
              </a:ext>
            </a:extLst>
          </p:cNvPr>
          <p:cNvSpPr txBox="1"/>
          <p:nvPr/>
        </p:nvSpPr>
        <p:spPr>
          <a:xfrm>
            <a:off x="680698" y="5076556"/>
            <a:ext cx="43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SPOT’s walking path in an outdoor scene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B4BE8-2C57-1FDC-E41A-CE146F29DD7E}"/>
              </a:ext>
            </a:extLst>
          </p:cNvPr>
          <p:cNvSpPr txBox="1"/>
          <p:nvPr/>
        </p:nvSpPr>
        <p:spPr>
          <a:xfrm>
            <a:off x="5753297" y="5076556"/>
            <a:ext cx="6342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Radiation Image generated while SPOT autonomously explored an indoor scene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FC73B-48BD-B648-C20B-F568432B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00" y="1972162"/>
            <a:ext cx="6373511" cy="31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83"/>
    </mc:Choice>
    <mc:Fallback xmlns="">
      <p:transition spd="slow" advTm="16428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3D6C-9698-08C2-E1F8-574256C22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Agentic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A9E9F-3E77-BDF1-525D-B2FBAB71C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825625"/>
            <a:ext cx="7368256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Agentic AI </a:t>
            </a:r>
            <a:r>
              <a:rPr lang="en-US" dirty="0"/>
              <a:t>agents are Large Language Models (LLMs) that:</a:t>
            </a:r>
          </a:p>
          <a:p>
            <a:pPr marL="971550" lvl="1" indent="-285750"/>
            <a:r>
              <a:rPr lang="en-US" dirty="0"/>
              <a:t>Control their own execution loop</a:t>
            </a:r>
          </a:p>
          <a:p>
            <a:pPr marL="971550" lvl="1" indent="-285750"/>
            <a:r>
              <a:rPr lang="en-US" dirty="0"/>
              <a:t>Use external tools and subroutines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example, an agent could </a:t>
            </a:r>
          </a:p>
          <a:p>
            <a:pPr marL="1028700" lvl="1" indent="-342900"/>
            <a:r>
              <a:rPr lang="en-US" dirty="0"/>
              <a:t>Pull images from the robot’s cameras</a:t>
            </a:r>
          </a:p>
          <a:p>
            <a:pPr marL="1028700" lvl="1" indent="-342900"/>
            <a:r>
              <a:rPr lang="en-US" dirty="0"/>
              <a:t>Perform path planning</a:t>
            </a:r>
          </a:p>
          <a:p>
            <a:pPr marL="1028700" lvl="1" indent="-342900"/>
            <a:r>
              <a:rPr lang="en-US" dirty="0"/>
              <a:t>Send messages to human operators</a:t>
            </a:r>
            <a:endParaRPr lang="en-US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Agentic AI enables context-aware decision-making using perception and language models.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It can interpret scenes, select goals, and support interactive updates through a chatbot-style interface.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41EBC-9C04-5802-7B25-CB42E4F3740F}"/>
              </a:ext>
            </a:extLst>
          </p:cNvPr>
          <p:cNvSpPr txBox="1"/>
          <p:nvPr/>
        </p:nvSpPr>
        <p:spPr>
          <a:xfrm>
            <a:off x="8043121" y="5579677"/>
            <a:ext cx="3640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Basic flow diagram of an agentic AI system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ABCE65-39FA-DBD7-12E3-A2DBB32BF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21" y="808323"/>
            <a:ext cx="3586765" cy="47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39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BF160-8E9B-3F22-6859-5B5783BB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BA9123-17C9-5913-5747-6958E4FB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Bring LLMs into the Picture?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771CF5-F137-FB91-3B0B-225AB0602F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693" y="1817559"/>
            <a:ext cx="6958466" cy="432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black box algorithms like reinforcement learning are effective for autonomous navigation, they can make it difficult to:</a:t>
            </a:r>
          </a:p>
          <a:p>
            <a:pPr marL="971550" lvl="1" indent="-285750"/>
            <a:r>
              <a:rPr lang="en-US" dirty="0"/>
              <a:t>Understand why a specific action was taken</a:t>
            </a:r>
          </a:p>
          <a:p>
            <a:pPr marL="971550" lvl="1" indent="-285750"/>
            <a:r>
              <a:rPr lang="en-US" dirty="0"/>
              <a:t>Predict future actions</a:t>
            </a:r>
          </a:p>
          <a:p>
            <a:pPr marL="971550" lvl="1" indent="-285750"/>
            <a:r>
              <a:rPr lang="en-US" dirty="0"/>
              <a:t>Adapt behavior to new mission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LLMs offer an opportunity to reason, orchestrate, and explain behavior in a format that is understandable by operators.</a:t>
            </a:r>
          </a:p>
          <a:p>
            <a:pPr marL="285750" indent="-285750"/>
            <a:endParaRPr lang="en-US" dirty="0"/>
          </a:p>
        </p:txBody>
      </p:sp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D3CF0A87-6EF8-71AF-4DDC-52DA4923CA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52971" y="97536"/>
            <a:ext cx="3539261" cy="66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461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"/>
</p:tagLst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Solar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 Presentation 16x9 Template" id="{15F1EDB1-644E-C748-8245-FEA8598B5561}" vid="{8418BCC7-4D0A-BF43-99D3-2FD175AA12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43427</TotalTime>
  <Words>1643</Words>
  <Application>Microsoft Macintosh PowerPoint</Application>
  <PresentationFormat>Widescreen</PresentationFormat>
  <Paragraphs>166</Paragraphs>
  <Slides>19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HelveticaNeue Regular</vt:lpstr>
      <vt:lpstr>Roboto</vt:lpstr>
      <vt:lpstr>Roboto Light</vt:lpstr>
      <vt:lpstr>ORNL Presentation</vt:lpstr>
      <vt:lpstr>Coordinated Unmanned Platforms for Autonomous Search Missions (CANINES)</vt:lpstr>
      <vt:lpstr>Motivation</vt:lpstr>
      <vt:lpstr>CANINES System</vt:lpstr>
      <vt:lpstr>Radiation Mapping and Imaging</vt:lpstr>
      <vt:lpstr>Scene Data Fusion Applications</vt:lpstr>
      <vt:lpstr>Reinforcement Learning</vt:lpstr>
      <vt:lpstr>Reinforcement Learning Results</vt:lpstr>
      <vt:lpstr>Agentic AI</vt:lpstr>
      <vt:lpstr>Why Bring LLMs into the Picture?</vt:lpstr>
      <vt:lpstr>Why Bring LLMs into the Picture?</vt:lpstr>
      <vt:lpstr>Agentic AI Architecture</vt:lpstr>
      <vt:lpstr>Chat Client</vt:lpstr>
      <vt:lpstr>Agentic AI Results</vt:lpstr>
      <vt:lpstr>Path Planning</vt:lpstr>
      <vt:lpstr>Integration of Radiation Data with Agentic AI</vt:lpstr>
      <vt:lpstr>Integration of Radiation Data with Agentic AI</vt:lpstr>
      <vt:lpstr>Conclusions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Knecht, Kalie</dc:creator>
  <cp:lastModifiedBy>Knecht, Kalie</cp:lastModifiedBy>
  <cp:revision>67</cp:revision>
  <dcterms:created xsi:type="dcterms:W3CDTF">2025-06-23T17:41:54Z</dcterms:created>
  <dcterms:modified xsi:type="dcterms:W3CDTF">2025-08-08T21:44:26Z</dcterms:modified>
</cp:coreProperties>
</file>