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08B0C-D920-468F-9B96-7076D85943AA}" v="60" dt="2025-10-20T12:18:02.4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45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d0zin\OneDrive\Desktop\nTMM_things\kdist\info%20files\fitfunction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Regeneration</a:t>
            </a:r>
            <a:r>
              <a:rPr lang="en-US" baseline="0"/>
              <a:t> Probability per Neutron Over Magnetic Field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'Fit function'!$C$1</c:f>
              <c:strCache>
                <c:ptCount val="1"/>
                <c:pt idx="0">
                  <c:v>Prob/neutron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'Fit function'!$B$2:$B$77</c:f>
              <c:numCache>
                <c:formatCode>0.000</c:formatCode>
                <c:ptCount val="76"/>
                <c:pt idx="0">
                  <c:v>24.375</c:v>
                </c:pt>
                <c:pt idx="1">
                  <c:v>24.414000000000001</c:v>
                </c:pt>
                <c:pt idx="2">
                  <c:v>24.452999999999999</c:v>
                </c:pt>
                <c:pt idx="3">
                  <c:v>24.492000000000001</c:v>
                </c:pt>
                <c:pt idx="4">
                  <c:v>24.530999999999999</c:v>
                </c:pt>
                <c:pt idx="5">
                  <c:v>24.57</c:v>
                </c:pt>
                <c:pt idx="6">
                  <c:v>24.609000000000002</c:v>
                </c:pt>
                <c:pt idx="7">
                  <c:v>24.648</c:v>
                </c:pt>
                <c:pt idx="8">
                  <c:v>24.687000000000001</c:v>
                </c:pt>
                <c:pt idx="9">
                  <c:v>24.725999999999999</c:v>
                </c:pt>
                <c:pt idx="10">
                  <c:v>24.765000000000001</c:v>
                </c:pt>
                <c:pt idx="11">
                  <c:v>24.803999999999998</c:v>
                </c:pt>
                <c:pt idx="12">
                  <c:v>24.843</c:v>
                </c:pt>
                <c:pt idx="13">
                  <c:v>24.882000000000001</c:v>
                </c:pt>
                <c:pt idx="14">
                  <c:v>24.920999999999999</c:v>
                </c:pt>
                <c:pt idx="15">
                  <c:v>24.96</c:v>
                </c:pt>
                <c:pt idx="16">
                  <c:v>24.998999999999999</c:v>
                </c:pt>
                <c:pt idx="17">
                  <c:v>25.038</c:v>
                </c:pt>
                <c:pt idx="18">
                  <c:v>25.077000000000002</c:v>
                </c:pt>
                <c:pt idx="19">
                  <c:v>25.116</c:v>
                </c:pt>
                <c:pt idx="20">
                  <c:v>25.155000000000001</c:v>
                </c:pt>
                <c:pt idx="21">
                  <c:v>25.193999999999999</c:v>
                </c:pt>
                <c:pt idx="22">
                  <c:v>25.233000000000001</c:v>
                </c:pt>
                <c:pt idx="23">
                  <c:v>25.271999999999998</c:v>
                </c:pt>
                <c:pt idx="24">
                  <c:v>25.311</c:v>
                </c:pt>
                <c:pt idx="25">
                  <c:v>25.35</c:v>
                </c:pt>
                <c:pt idx="26">
                  <c:v>25.388999999999999</c:v>
                </c:pt>
                <c:pt idx="27">
                  <c:v>25.428000000000001</c:v>
                </c:pt>
                <c:pt idx="28">
                  <c:v>25.466999999999999</c:v>
                </c:pt>
                <c:pt idx="29">
                  <c:v>25.506</c:v>
                </c:pt>
                <c:pt idx="30">
                  <c:v>25.545000000000002</c:v>
                </c:pt>
                <c:pt idx="31">
                  <c:v>25.584</c:v>
                </c:pt>
                <c:pt idx="32">
                  <c:v>25.623000000000001</c:v>
                </c:pt>
                <c:pt idx="33">
                  <c:v>25.661999999999999</c:v>
                </c:pt>
                <c:pt idx="34">
                  <c:v>25.701000000000001</c:v>
                </c:pt>
                <c:pt idx="35">
                  <c:v>25.74</c:v>
                </c:pt>
                <c:pt idx="36">
                  <c:v>25.779</c:v>
                </c:pt>
                <c:pt idx="37">
                  <c:v>25.818000000000001</c:v>
                </c:pt>
                <c:pt idx="38">
                  <c:v>25.856999999999999</c:v>
                </c:pt>
                <c:pt idx="39">
                  <c:v>25.896000000000001</c:v>
                </c:pt>
                <c:pt idx="40">
                  <c:v>25.934999999999999</c:v>
                </c:pt>
                <c:pt idx="41">
                  <c:v>25.974</c:v>
                </c:pt>
                <c:pt idx="42">
                  <c:v>26.013000000000002</c:v>
                </c:pt>
                <c:pt idx="43">
                  <c:v>26.052</c:v>
                </c:pt>
                <c:pt idx="44">
                  <c:v>26.091000000000001</c:v>
                </c:pt>
                <c:pt idx="45">
                  <c:v>26.13</c:v>
                </c:pt>
                <c:pt idx="46">
                  <c:v>26.169</c:v>
                </c:pt>
                <c:pt idx="47">
                  <c:v>26.207999999999998</c:v>
                </c:pt>
                <c:pt idx="48">
                  <c:v>26.247</c:v>
                </c:pt>
                <c:pt idx="49">
                  <c:v>26.286000000000001</c:v>
                </c:pt>
                <c:pt idx="50">
                  <c:v>26.324999999999999</c:v>
                </c:pt>
                <c:pt idx="51">
                  <c:v>26.364000000000001</c:v>
                </c:pt>
                <c:pt idx="52">
                  <c:v>26.402999999999999</c:v>
                </c:pt>
                <c:pt idx="53">
                  <c:v>26.442</c:v>
                </c:pt>
                <c:pt idx="54">
                  <c:v>26.481000000000002</c:v>
                </c:pt>
                <c:pt idx="55">
                  <c:v>26.52</c:v>
                </c:pt>
                <c:pt idx="56">
                  <c:v>26.559000000000001</c:v>
                </c:pt>
                <c:pt idx="57">
                  <c:v>26.597999999999999</c:v>
                </c:pt>
                <c:pt idx="58">
                  <c:v>26.637</c:v>
                </c:pt>
                <c:pt idx="59">
                  <c:v>26.675999999999998</c:v>
                </c:pt>
                <c:pt idx="60">
                  <c:v>26.715</c:v>
                </c:pt>
                <c:pt idx="61">
                  <c:v>26.754000000000001</c:v>
                </c:pt>
                <c:pt idx="62">
                  <c:v>26.792999999999999</c:v>
                </c:pt>
                <c:pt idx="63">
                  <c:v>26.832000000000001</c:v>
                </c:pt>
                <c:pt idx="64">
                  <c:v>26.870999999999999</c:v>
                </c:pt>
                <c:pt idx="65">
                  <c:v>26.91</c:v>
                </c:pt>
                <c:pt idx="66">
                  <c:v>26.949000000000002</c:v>
                </c:pt>
                <c:pt idx="67">
                  <c:v>26.988</c:v>
                </c:pt>
                <c:pt idx="68">
                  <c:v>27.027000000000001</c:v>
                </c:pt>
                <c:pt idx="69">
                  <c:v>27.065999999999999</c:v>
                </c:pt>
                <c:pt idx="70">
                  <c:v>27.105</c:v>
                </c:pt>
                <c:pt idx="71">
                  <c:v>27.143999999999998</c:v>
                </c:pt>
                <c:pt idx="72">
                  <c:v>27.183</c:v>
                </c:pt>
                <c:pt idx="73">
                  <c:v>27.222000000000001</c:v>
                </c:pt>
                <c:pt idx="74">
                  <c:v>27.260999999999999</c:v>
                </c:pt>
                <c:pt idx="75">
                  <c:v>27.3</c:v>
                </c:pt>
              </c:numCache>
            </c:numRef>
          </c:xVal>
          <c:yVal>
            <c:numRef>
              <c:f>'Fit function'!$C$2:$C$77</c:f>
              <c:numCache>
                <c:formatCode>0.0000E+00</c:formatCode>
                <c:ptCount val="76"/>
                <c:pt idx="0">
                  <c:v>9.0663999999999998E-19</c:v>
                </c:pt>
                <c:pt idx="1">
                  <c:v>9.6047999999999995E-19</c:v>
                </c:pt>
                <c:pt idx="2">
                  <c:v>1.1024999999999999E-18</c:v>
                </c:pt>
                <c:pt idx="3">
                  <c:v>1.5078E-18</c:v>
                </c:pt>
                <c:pt idx="4">
                  <c:v>2.2308999999999998E-18</c:v>
                </c:pt>
                <c:pt idx="5">
                  <c:v>2.5839000000000002E-18</c:v>
                </c:pt>
                <c:pt idx="6">
                  <c:v>2.9214999999999998E-18</c:v>
                </c:pt>
                <c:pt idx="7">
                  <c:v>3.7144999999999998E-18</c:v>
                </c:pt>
                <c:pt idx="8">
                  <c:v>5.0696000000000004E-18</c:v>
                </c:pt>
                <c:pt idx="9">
                  <c:v>5.7735000000000001E-18</c:v>
                </c:pt>
                <c:pt idx="10">
                  <c:v>8.2473999999999997E-18</c:v>
                </c:pt>
                <c:pt idx="11">
                  <c:v>8.9807000000000003E-18</c:v>
                </c:pt>
                <c:pt idx="12">
                  <c:v>1.2531000000000001E-17</c:v>
                </c:pt>
                <c:pt idx="13">
                  <c:v>1.5810000000000001E-17</c:v>
                </c:pt>
                <c:pt idx="14">
                  <c:v>2.0284000000000001E-17</c:v>
                </c:pt>
                <c:pt idx="15">
                  <c:v>2.6511999999999999E-17</c:v>
                </c:pt>
                <c:pt idx="16">
                  <c:v>4.3120999999999997E-17</c:v>
                </c:pt>
                <c:pt idx="17">
                  <c:v>5.7714E-17</c:v>
                </c:pt>
                <c:pt idx="18">
                  <c:v>8.5740000000000001E-17</c:v>
                </c:pt>
                <c:pt idx="19">
                  <c:v>1.1807999999999999E-16</c:v>
                </c:pt>
                <c:pt idx="20">
                  <c:v>2.0250000000000001E-16</c:v>
                </c:pt>
                <c:pt idx="21">
                  <c:v>2.4505000000000001E-16</c:v>
                </c:pt>
                <c:pt idx="22">
                  <c:v>4.3398999999999998E-16</c:v>
                </c:pt>
                <c:pt idx="23">
                  <c:v>5.9949999999999998E-16</c:v>
                </c:pt>
                <c:pt idx="24">
                  <c:v>7.7468999999999997E-16</c:v>
                </c:pt>
                <c:pt idx="25">
                  <c:v>1.0549E-15</c:v>
                </c:pt>
                <c:pt idx="26">
                  <c:v>1.3984E-15</c:v>
                </c:pt>
                <c:pt idx="27">
                  <c:v>1.5945999999999999E-15</c:v>
                </c:pt>
                <c:pt idx="28">
                  <c:v>2.3202000000000001E-15</c:v>
                </c:pt>
                <c:pt idx="29">
                  <c:v>3.4955000000000001E-15</c:v>
                </c:pt>
                <c:pt idx="30">
                  <c:v>6.7882000000000001E-15</c:v>
                </c:pt>
                <c:pt idx="31">
                  <c:v>1.8987E-14</c:v>
                </c:pt>
                <c:pt idx="32">
                  <c:v>4.9947000000000002E-14</c:v>
                </c:pt>
                <c:pt idx="33">
                  <c:v>1.6646E-13</c:v>
                </c:pt>
                <c:pt idx="34">
                  <c:v>4.6059999999999998E-13</c:v>
                </c:pt>
                <c:pt idx="35">
                  <c:v>1.2775E-12</c:v>
                </c:pt>
                <c:pt idx="36">
                  <c:v>3.4016E-12</c:v>
                </c:pt>
                <c:pt idx="37">
                  <c:v>8.5602999999999994E-12</c:v>
                </c:pt>
                <c:pt idx="38">
                  <c:v>2.1259000000000001E-11</c:v>
                </c:pt>
                <c:pt idx="39">
                  <c:v>7.2606E-11</c:v>
                </c:pt>
                <c:pt idx="40">
                  <c:v>1.3886E-10</c:v>
                </c:pt>
                <c:pt idx="41">
                  <c:v>9.5787999999999995E-11</c:v>
                </c:pt>
                <c:pt idx="42">
                  <c:v>3.9824E-11</c:v>
                </c:pt>
                <c:pt idx="43">
                  <c:v>1.9495999999999999E-11</c:v>
                </c:pt>
                <c:pt idx="44">
                  <c:v>8.7295000000000007E-12</c:v>
                </c:pt>
                <c:pt idx="45">
                  <c:v>4.0914000000000001E-12</c:v>
                </c:pt>
                <c:pt idx="46">
                  <c:v>1.9827E-12</c:v>
                </c:pt>
                <c:pt idx="47">
                  <c:v>9.5614E-13</c:v>
                </c:pt>
                <c:pt idx="48">
                  <c:v>5.131E-13</c:v>
                </c:pt>
                <c:pt idx="49">
                  <c:v>3.159E-13</c:v>
                </c:pt>
                <c:pt idx="50">
                  <c:v>2.8380999999999998E-13</c:v>
                </c:pt>
                <c:pt idx="51">
                  <c:v>2.7095000000000002E-13</c:v>
                </c:pt>
                <c:pt idx="52">
                  <c:v>2.0862E-13</c:v>
                </c:pt>
                <c:pt idx="53">
                  <c:v>1.9109999999999999E-13</c:v>
                </c:pt>
                <c:pt idx="54">
                  <c:v>1.5620000000000001E-13</c:v>
                </c:pt>
                <c:pt idx="55">
                  <c:v>1.3743E-13</c:v>
                </c:pt>
                <c:pt idx="56">
                  <c:v>1.1698999999999999E-13</c:v>
                </c:pt>
                <c:pt idx="57">
                  <c:v>9.0209000000000005E-14</c:v>
                </c:pt>
                <c:pt idx="58">
                  <c:v>7.8929000000000001E-14</c:v>
                </c:pt>
                <c:pt idx="59">
                  <c:v>6.8065999999999995E-14</c:v>
                </c:pt>
                <c:pt idx="60">
                  <c:v>6.1893000000000004E-14</c:v>
                </c:pt>
                <c:pt idx="61">
                  <c:v>4.9858999999999999E-14</c:v>
                </c:pt>
                <c:pt idx="62">
                  <c:v>5.0967E-14</c:v>
                </c:pt>
                <c:pt idx="63">
                  <c:v>3.9398999999999998E-14</c:v>
                </c:pt>
                <c:pt idx="64">
                  <c:v>3.6897000000000003E-14</c:v>
                </c:pt>
                <c:pt idx="65">
                  <c:v>3.7582999999999999E-14</c:v>
                </c:pt>
                <c:pt idx="66">
                  <c:v>3.4340000000000002E-14</c:v>
                </c:pt>
                <c:pt idx="67">
                  <c:v>3.1153999999999998E-14</c:v>
                </c:pt>
                <c:pt idx="68">
                  <c:v>2.9225000000000003E-14</c:v>
                </c:pt>
                <c:pt idx="69">
                  <c:v>2.553E-14</c:v>
                </c:pt>
                <c:pt idx="70">
                  <c:v>2.3262E-14</c:v>
                </c:pt>
                <c:pt idx="71">
                  <c:v>2.3849000000000001E-14</c:v>
                </c:pt>
                <c:pt idx="72">
                  <c:v>1.9998E-14</c:v>
                </c:pt>
                <c:pt idx="73">
                  <c:v>2.0621000000000001E-14</c:v>
                </c:pt>
                <c:pt idx="74">
                  <c:v>1.7752E-14</c:v>
                </c:pt>
                <c:pt idx="75">
                  <c:v>1.7442999999999999E-14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46F4-48B1-9E75-BAAED4C745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70736719"/>
        <c:axId val="1770753519"/>
      </c:scatterChart>
      <c:valAx>
        <c:axId val="177073671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Magnetic</a:t>
                </a:r>
                <a:r>
                  <a:rPr lang="en-US" baseline="0"/>
                  <a:t> Field (G)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0753519"/>
        <c:crosses val="autoZero"/>
        <c:crossBetween val="midCat"/>
      </c:valAx>
      <c:valAx>
        <c:axId val="1770753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Calculated</a:t>
                </a:r>
                <a:r>
                  <a:rPr lang="en-US" baseline="0"/>
                  <a:t> prob/neutron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0E+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0736719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CC933-9DDD-D189-FBF4-F400C15A0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0BDBDA-FF4D-ECDB-8AE8-50F9905E8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9DA50-2DC7-C01E-592C-D0481E288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34E81-24DC-8501-AF6F-35D3D1A2F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AC35E-4308-E9E3-A2AD-E4D1927D9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533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F0C83-A17B-D63C-5BB4-102C3BA86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E5856-9C39-ABBE-FEF1-11EF4DF15C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6A6A0-4BFA-F04B-78A6-69CB1AAE4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457DB-AEA9-D84C-A757-4934E2C2B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CFFA0-C095-72FE-BAEA-0F3B9F14C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690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AD70B-540B-D0E4-E61B-2CBD4E28D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43756-8FB4-04BE-BB24-757CB7FAB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B4EF0-CB03-759F-ACAA-681C64DC5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C6B70-76E7-9EA4-69A4-3C1B1A1C6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2D5F0-341C-E90C-D076-D45D60979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374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7A586-CB07-E4C2-BE3F-0E427E5BB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09B98-77C3-9FE9-25DA-0406820C02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584787-B35A-F4D8-E543-40949D9D85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FCF9E2-61DC-D5C8-39F0-A3F53BFC3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55063-12D8-79AA-3D31-D44FAE49C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10576F-3138-7512-437E-C59FEC9C2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121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395C7-1D90-E89C-853E-E62AF36D5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A08F3-2C33-9D68-4197-F4FC78D406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8CD8A-8396-D1C6-A544-26DDEF48EB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8D108E-F6C8-8563-0D51-A59AD070D1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8259CC-DAB2-3B80-820E-EDFDD9B8DD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AC5C82-3CCE-4DA3-5635-B254BEE47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7D319C-36DD-F61D-1D5C-9B4B9CB93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5BF45D-73AC-095D-9480-3143975D5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861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3AF87-AB34-BF64-C237-188BE2FB1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D0AF91-6F70-C40B-7C1B-9E6590C1C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9EAAF8-C887-53B7-740B-D136DC3CE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7F515-1F87-6247-269E-A62E4E072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22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795DCF-362B-5E7B-B3CD-613FF1281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6123E1-E81A-8DA3-1087-12B3D4905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7706D5-34CC-354F-AC81-6C11C8466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414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21750-8B8F-5994-F7D1-94C367073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B3104-0F88-65AF-C780-5D5ED6D80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E3685A-F2C8-B296-6DAC-212A760587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25C20A-2FDC-417E-DC50-3D10832C9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009A8-1369-EBCC-1345-BA02A833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3638B4-AF30-69BD-1891-CF051E24D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851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A26AA-C38A-C5D4-5A2D-35AF38EB8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695FA9-3EE4-AD9D-DD9E-7EFC4A4F0E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69F663-67D6-0887-A59F-D0634EFADF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5130DF-F1E6-BE01-F7DA-94ED62327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040877-2F75-51AE-9B53-520B5E22B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ABD74-08C5-1EEA-2253-C4270E9D0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984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C7EBB-B60D-4600-F839-50380EA0B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4B719-EB5E-AE98-EB8C-1FD1F03792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697C6-D5B1-2B6E-501C-5DCFC8E03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C5860-6F84-88A2-93EA-2161D2FC6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03EA9-3067-B785-5EBE-17BCA77F7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10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3AC8CA-24F8-D9B8-BF30-CDAC8A5E32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AF8CD5-6DD6-41AF-D8AD-24F38A1FAD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6F5CA-CB2E-7474-3278-CF529E0BC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CE2A1-81F8-7CAE-CBF8-98C51A9B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CA1C4-4C60-3BB5-7DF3-76D6AD7E5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25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BE7E1-3EDE-5088-27BD-A7E9D512E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CE477-52E6-88B5-A4F2-38B622E3E9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398AF-E678-E832-FE3F-881EA74262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E7CF46-F410-4765-AEB8-F4AEEC544BBB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5513A-D081-D2CA-1523-AB9B572DA2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AFDE9-1DEE-8970-8E4A-69704B01C5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794B4C-69EB-41BF-86AE-777B57B30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883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A9CDB-A176-4497-3FEC-798286762C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Fitting Updates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376BAA-09F9-6168-3356-057A59EC4A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Alina Moore 	10/19/2025</a:t>
            </a:r>
          </a:p>
        </p:txBody>
      </p:sp>
    </p:spTree>
    <p:extLst>
      <p:ext uri="{BB962C8B-B14F-4D97-AF65-F5344CB8AC3E}">
        <p14:creationId xmlns:p14="http://schemas.microsoft.com/office/powerpoint/2010/main" val="3116935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38C2A-BBCC-E2E2-EDCB-59B1C6E93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662782"/>
          </a:xfrm>
        </p:spPr>
        <p:txBody>
          <a:bodyPr>
            <a:normAutofit fontScale="90000"/>
          </a:bodyPr>
          <a:lstStyle/>
          <a:p>
            <a:r>
              <a:rPr lang="en-US" dirty="0"/>
              <a:t>Background info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1AB46D-A2EB-F756-16ED-D6EF2F1EC83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5250" y="681037"/>
                <a:ext cx="6172200" cy="5719763"/>
              </a:xfrm>
            </p:spPr>
            <p:txBody>
              <a:bodyPr>
                <a:normAutofit/>
              </a:bodyPr>
              <a:lstStyle/>
              <a:p>
                <a:r>
                  <a:rPr lang="en-US" sz="2500" dirty="0"/>
                  <a:t>Probability of neutron regeneration calculated by Yuri (plotted to the right) </a:t>
                </a:r>
              </a:p>
              <a:p>
                <a:pPr lvl="1"/>
                <a:r>
                  <a:rPr lang="en-US" sz="2100" dirty="0"/>
                  <a:t>Its peak is at 25.935 G </a:t>
                </a:r>
              </a:p>
              <a:p>
                <a:r>
                  <a:rPr lang="en-US" dirty="0"/>
                  <a:t>Review of fitting: </a:t>
                </a:r>
              </a:p>
              <a:p>
                <a:pPr lvl="1"/>
                <a:r>
                  <a:rPr lang="en-US" sz="2200" dirty="0"/>
                  <a:t>B is background. This appears “beneath” any effect. These estimates came out right where they should </a:t>
                </a:r>
              </a:p>
              <a:p>
                <a:pPr lvl="1"/>
                <a:r>
                  <a:rPr lang="en-US" sz="2200" dirty="0"/>
                  <a:t>a is proportional to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𝜅</m:t>
                        </m:r>
                      </m:e>
                      <m:sup>
                        <m:r>
                          <a:rPr lang="en-US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r>
                  <a:rPr lang="en-US" sz="2200" dirty="0"/>
                  <a:t> and is multiplied by regeneration prob per neutron</a:t>
                </a:r>
              </a:p>
              <a:p>
                <a:pPr lvl="1"/>
                <a:r>
                  <a:rPr lang="en-US" sz="2200" dirty="0"/>
                  <a:t>M is ROI detector count 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𝑀</m:t>
                    </m:r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US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200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</m:d>
                    <m:r>
                      <a:rPr lang="en-US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sz="2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1AB46D-A2EB-F756-16ED-D6EF2F1EC83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5250" y="681037"/>
                <a:ext cx="6172200" cy="5719763"/>
              </a:xfrm>
              <a:blipFill>
                <a:blip r:embed="rId2"/>
                <a:stretch>
                  <a:fillRect l="-1779" t="-149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2C58B7A-F510-7895-06F4-1EFABA2679C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7404579"/>
              </p:ext>
            </p:extLst>
          </p:nvPr>
        </p:nvGraphicFramePr>
        <p:xfrm>
          <a:off x="6096000" y="18255"/>
          <a:ext cx="5896618" cy="40076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 descr="A diagram of blue dots&#10;&#10;AI-generated content may be incorrect.">
            <a:extLst>
              <a:ext uri="{FF2B5EF4-FFF2-40B4-BE49-F238E27FC236}">
                <a16:creationId xmlns:a16="http://schemas.microsoft.com/office/drawing/2014/main" id="{8283903C-3878-9EAC-D514-CCFC97FC4B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037" y="3869587"/>
            <a:ext cx="3960209" cy="2970157"/>
          </a:xfrm>
          <a:prstGeom prst="rect">
            <a:avLst/>
          </a:prstGeom>
        </p:spPr>
      </p:pic>
      <p:pic>
        <p:nvPicPr>
          <p:cNvPr id="6" name="Picture 5" descr="A graph of blue dots&#10;&#10;AI-generated content may be incorrect.">
            <a:extLst>
              <a:ext uri="{FF2B5EF4-FFF2-40B4-BE49-F238E27FC236}">
                <a16:creationId xmlns:a16="http://schemas.microsoft.com/office/drawing/2014/main" id="{0F0F19C3-94F3-A199-F7B5-D880D4B529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1791" y="3869588"/>
            <a:ext cx="3960209" cy="297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64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51B9A-FA64-ECA7-09E3-055F780E3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B39A8-B6E5-AD6C-AE09-3909BE065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662782"/>
          </a:xfrm>
        </p:spPr>
        <p:txBody>
          <a:bodyPr>
            <a:normAutofit fontScale="90000"/>
          </a:bodyPr>
          <a:lstStyle/>
          <a:p>
            <a:r>
              <a:rPr lang="en-US" dirty="0"/>
              <a:t>First attempts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A1BEA0F-0D21-8E2F-66E6-12E6562FA74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0" y="681037"/>
                <a:ext cx="6238875" cy="268128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2500" dirty="0"/>
                  <a:t>Scan 1</a:t>
                </a:r>
              </a:p>
              <a:p>
                <a:pPr lvl="1"/>
                <a:r>
                  <a:rPr lang="en-US" sz="2000" dirty="0"/>
                  <a:t>30 min runs </a:t>
                </a:r>
              </a:p>
              <a:p>
                <a:pPr lvl="1"/>
                <a:r>
                  <a:rPr lang="en-US" sz="2000" dirty="0"/>
                  <a:t>Done from by incrementing current down starting from 0.28</a:t>
                </a:r>
              </a:p>
              <a:p>
                <a:pPr lvl="1"/>
                <a:r>
                  <a:rPr lang="en-US" sz="2000" dirty="0"/>
                  <a:t>Negative peak is statistically possible, but odd</a:t>
                </a:r>
              </a:p>
              <a:p>
                <a:pPr lvl="1"/>
                <a:r>
                  <a:rPr lang="en-US" sz="2000" dirty="0"/>
                  <a:t>Yuri’s idea: may depend on what magnetic field value holds the peak </a:t>
                </a:r>
              </a:p>
              <a:p>
                <a:pPr lvl="1"/>
                <a:r>
                  <a:rPr lang="en-US" sz="2000" dirty="0"/>
                  <a:t>Parameter estimates: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=−3.15∗</m:t>
                    </m:r>
                    <m:sSup>
                      <m:sSupPr>
                        <m:ctrlPr>
                          <a:rPr lang="en-US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p>
                    </m:sSup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=930</m:t>
                    </m:r>
                  </m:oMath>
                </a14:m>
                <a:endParaRPr lang="en-US" sz="2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A1BEA0F-0D21-8E2F-66E6-12E6562FA74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681037"/>
                <a:ext cx="6238875" cy="2681288"/>
              </a:xfrm>
              <a:blipFill>
                <a:blip r:embed="rId2"/>
                <a:stretch>
                  <a:fillRect l="-1564" t="-3182" r="-782" b="-38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 descr="A graph of numbers and lines&#10;&#10;AI-generated content may be incorrect.">
            <a:extLst>
              <a:ext uri="{FF2B5EF4-FFF2-40B4-BE49-F238E27FC236}">
                <a16:creationId xmlns:a16="http://schemas.microsoft.com/office/drawing/2014/main" id="{607CC9F7-AE06-BC2F-4695-A5616E6C74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5" r="8113"/>
          <a:stretch>
            <a:fillRect/>
          </a:stretch>
        </p:blipFill>
        <p:spPr>
          <a:xfrm>
            <a:off x="6118867" y="194553"/>
            <a:ext cx="5911388" cy="655222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F81BC18-33DF-E499-6979-958130EA8A76}"/>
                  </a:ext>
                </a:extLst>
              </p:cNvPr>
              <p:cNvSpPr txBox="1"/>
              <p:nvPr/>
            </p:nvSpPr>
            <p:spPr>
              <a:xfrm>
                <a:off x="42783" y="3429000"/>
                <a:ext cx="6196092" cy="29084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500" dirty="0"/>
                  <a:t>Scan 2</a:t>
                </a:r>
                <a:endParaRPr lang="en-US" dirty="0"/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20 min runs (counts will be lower)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Current selected in random order over the same range 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Parameter estimates: </a:t>
                </a:r>
                <a14:m>
                  <m:oMath xmlns:m="http://schemas.openxmlformats.org/officeDocument/2006/math"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=1.15∗</m:t>
                    </m:r>
                    <m:sSup>
                      <m:sSupPr>
                        <m:ctrlPr>
                          <a:rPr lang="en-US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2000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p>
                    </m:sSup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en-US" sz="2000" b="0" i="1" smtClean="0">
                        <a:latin typeface="Cambria Math" panose="02040503050406030204" pitchFamily="18" charset="0"/>
                      </a:rPr>
                      <m:t>=636</m:t>
                    </m:r>
                  </m:oMath>
                </a14:m>
                <a:endParaRPr lang="en-US" sz="2000" b="0" dirty="0"/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endParaRPr lang="en-US" sz="2000" dirty="0"/>
              </a:p>
              <a:p>
                <a:r>
                  <a:rPr lang="en-US" sz="2000" dirty="0"/>
                  <a:t>“Predicted” means using the parameters from the fit and generating counts based on this. 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F81BC18-33DF-E499-6979-958130EA8A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83" y="3429000"/>
                <a:ext cx="6196092" cy="2908489"/>
              </a:xfrm>
              <a:prstGeom prst="rect">
                <a:avLst/>
              </a:prstGeom>
              <a:blipFill>
                <a:blip r:embed="rId4"/>
                <a:stretch>
                  <a:fillRect l="-1575" t="-167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034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D83CA-6D49-D990-AFE4-53F33EADD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3F475-3B33-6419-3635-073AC56EC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662782"/>
          </a:xfrm>
        </p:spPr>
        <p:txBody>
          <a:bodyPr>
            <a:normAutofit fontScale="90000"/>
          </a:bodyPr>
          <a:lstStyle/>
          <a:p>
            <a:r>
              <a:rPr lang="en-US" dirty="0"/>
              <a:t>Another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05103-2127-530F-12FB-C60A23B52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791" y="681037"/>
            <a:ext cx="7514359" cy="6073054"/>
          </a:xfrm>
        </p:spPr>
        <p:txBody>
          <a:bodyPr/>
          <a:lstStyle/>
          <a:p>
            <a:r>
              <a:rPr lang="en-US" sz="2500" dirty="0"/>
              <a:t>The probability of neutron regeneration is a function of magnetic field whose peak can be moved along the values of magnetic field </a:t>
            </a:r>
          </a:p>
          <a:p>
            <a:pPr marL="0" indent="0">
              <a:buNone/>
            </a:pPr>
            <a:endParaRPr lang="en-US" sz="2500" dirty="0"/>
          </a:p>
          <a:p>
            <a:pPr marL="0" indent="0">
              <a:buNone/>
            </a:pPr>
            <a:r>
              <a:rPr lang="en-US" sz="2500" dirty="0"/>
              <a:t>Goal: For the peak set at each of the 76 values of magnetic field we run over, refit both a and B parameters and show them as a function of peak position (G) to see the relationship </a:t>
            </a:r>
          </a:p>
          <a:p>
            <a:r>
              <a:rPr lang="en-US" sz="2000" dirty="0"/>
              <a:t>Assumption: when “pushing” the peak along the axis, you can extend the final end values out</a:t>
            </a:r>
          </a:p>
          <a:p>
            <a:pPr marL="0" indent="0">
              <a:buNone/>
            </a:pPr>
            <a:endParaRPr lang="en-US" sz="2500" dirty="0"/>
          </a:p>
          <a:p>
            <a:r>
              <a:rPr lang="en-US" sz="2500" dirty="0"/>
              <a:t>B parameter should be the same for all these. It wouldn’t depend on this </a:t>
            </a:r>
          </a:p>
          <a:p>
            <a:r>
              <a:rPr lang="en-US" sz="2500" dirty="0"/>
              <a:t>a may change and be interesting  </a:t>
            </a:r>
          </a:p>
        </p:txBody>
      </p:sp>
      <p:pic>
        <p:nvPicPr>
          <p:cNvPr id="5" name="Picture 4" descr="A graph of a blue line&#10;&#10;AI-generated content may be incorrect.">
            <a:extLst>
              <a:ext uri="{FF2B5EF4-FFF2-40B4-BE49-F238E27FC236}">
                <a16:creationId xmlns:a16="http://schemas.microsoft.com/office/drawing/2014/main" id="{F2192CB2-FC45-CCB1-37F6-B9A859691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5431" y="1671536"/>
            <a:ext cx="4686569" cy="3514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126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4E788A-5052-5BC3-19A4-432092A833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C9AC504-CAEA-1442-44BC-235662A2A065}"/>
              </a:ext>
            </a:extLst>
          </p:cNvPr>
          <p:cNvSpPr/>
          <p:nvPr/>
        </p:nvSpPr>
        <p:spPr>
          <a:xfrm>
            <a:off x="105507" y="597876"/>
            <a:ext cx="7281611" cy="376864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A9772-BB44-0EAA-B609-C7C75991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662782"/>
          </a:xfrm>
        </p:spPr>
        <p:txBody>
          <a:bodyPr>
            <a:normAutofit fontScale="90000"/>
          </a:bodyPr>
          <a:lstStyle/>
          <a:p>
            <a:r>
              <a:rPr lang="en-US" dirty="0"/>
              <a:t>Plots</a:t>
            </a:r>
          </a:p>
        </p:txBody>
      </p:sp>
      <p:pic>
        <p:nvPicPr>
          <p:cNvPr id="7" name="Picture 6" descr="A graph with red dots and blue lines&#10;&#10;AI-generated content may be incorrect.">
            <a:extLst>
              <a:ext uri="{FF2B5EF4-FFF2-40B4-BE49-F238E27FC236}">
                <a16:creationId xmlns:a16="http://schemas.microsoft.com/office/drawing/2014/main" id="{CD9633FC-B73E-011E-6FE7-8287EB4BD9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5" r="7068"/>
          <a:stretch>
            <a:fillRect/>
          </a:stretch>
        </p:blipFill>
        <p:spPr>
          <a:xfrm>
            <a:off x="7798596" y="681036"/>
            <a:ext cx="4152529" cy="3609062"/>
          </a:xfrm>
          <a:prstGeom prst="rect">
            <a:avLst/>
          </a:prstGeom>
        </p:spPr>
      </p:pic>
      <p:pic>
        <p:nvPicPr>
          <p:cNvPr id="9" name="Picture 8" descr="A graph with blue dots&#10;&#10;AI-generated content may be incorrect.">
            <a:extLst>
              <a:ext uri="{FF2B5EF4-FFF2-40B4-BE49-F238E27FC236}">
                <a16:creationId xmlns:a16="http://schemas.microsoft.com/office/drawing/2014/main" id="{4620EBB4-A04D-90CB-3BED-89C37A7300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75" y="681036"/>
            <a:ext cx="3658117" cy="3609062"/>
          </a:xfrm>
          <a:prstGeom prst="rect">
            <a:avLst/>
          </a:prstGeom>
        </p:spPr>
      </p:pic>
      <p:pic>
        <p:nvPicPr>
          <p:cNvPr id="15" name="Picture 14" descr="A graph with red dots&#10;&#10;AI-generated content may be incorrect.">
            <a:extLst>
              <a:ext uri="{FF2B5EF4-FFF2-40B4-BE49-F238E27FC236}">
                <a16:creationId xmlns:a16="http://schemas.microsoft.com/office/drawing/2014/main" id="{CBBACB35-0045-E502-9C72-37F69AE90E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15" r="8492"/>
          <a:stretch>
            <a:fillRect/>
          </a:stretch>
        </p:blipFill>
        <p:spPr>
          <a:xfrm>
            <a:off x="3562676" y="984737"/>
            <a:ext cx="3658118" cy="330536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1398BE3-03E4-35DC-8B09-D38AB3FB92C9}"/>
              </a:ext>
            </a:extLst>
          </p:cNvPr>
          <p:cNvSpPr/>
          <p:nvPr/>
        </p:nvSpPr>
        <p:spPr>
          <a:xfrm>
            <a:off x="3689926" y="681036"/>
            <a:ext cx="3516301" cy="303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C429C4-8380-C112-3137-4C29B3CF1A51}"/>
              </a:ext>
            </a:extLst>
          </p:cNvPr>
          <p:cNvSpPr txBox="1"/>
          <p:nvPr/>
        </p:nvSpPr>
        <p:spPr>
          <a:xfrm>
            <a:off x="8085762" y="4290098"/>
            <a:ext cx="38653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Background parameters made from both sets of real data are consistent and unaffected by where the peak is set at.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BD2B228-43D4-A961-1A35-4FC4E4E95515}"/>
              </a:ext>
            </a:extLst>
          </p:cNvPr>
          <p:cNvSpPr txBox="1"/>
          <p:nvPr/>
        </p:nvSpPr>
        <p:spPr>
          <a:xfrm>
            <a:off x="1206905" y="4446230"/>
            <a:ext cx="57986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Dependence here on peak position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Similar shapes but wider spread and more “extremes” for Scan 1’s a estimates.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Both have a negative values and a portion around 26.5G that is all negative.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Some reflection of the shape of the real ROI data</a:t>
            </a:r>
          </a:p>
        </p:txBody>
      </p:sp>
    </p:spTree>
    <p:extLst>
      <p:ext uri="{BB962C8B-B14F-4D97-AF65-F5344CB8AC3E}">
        <p14:creationId xmlns:p14="http://schemas.microsoft.com/office/powerpoint/2010/main" val="1767430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4930C-9202-AFFC-AF9F-9CB73E120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aph of a bar graph&#10;&#10;AI-generated content may be incorrect.">
            <a:extLst>
              <a:ext uri="{FF2B5EF4-FFF2-40B4-BE49-F238E27FC236}">
                <a16:creationId xmlns:a16="http://schemas.microsoft.com/office/drawing/2014/main" id="{CF55E8B0-3BBF-3B31-1DF9-029E4FF036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4" r="5308"/>
          <a:stretch>
            <a:fillRect/>
          </a:stretch>
        </p:blipFill>
        <p:spPr>
          <a:xfrm>
            <a:off x="6096000" y="790393"/>
            <a:ext cx="6096000" cy="51955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5A6C9B-525B-3F99-0C4E-5CA312A7B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662782"/>
          </a:xfrm>
        </p:spPr>
        <p:txBody>
          <a:bodyPr>
            <a:normAutofit fontScale="90000"/>
          </a:bodyPr>
          <a:lstStyle/>
          <a:p>
            <a:r>
              <a:rPr lang="en-US" dirty="0"/>
              <a:t>Histograms of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dirty="0"/>
              <a:t> distribution </a:t>
            </a:r>
          </a:p>
        </p:txBody>
      </p:sp>
      <p:pic>
        <p:nvPicPr>
          <p:cNvPr id="9" name="Picture 8" descr="A graph of a bar graph&#10;&#10;AI-generated content may be incorrect.">
            <a:extLst>
              <a:ext uri="{FF2B5EF4-FFF2-40B4-BE49-F238E27FC236}">
                <a16:creationId xmlns:a16="http://schemas.microsoft.com/office/drawing/2014/main" id="{99EF29C4-2267-6D9B-8AEC-CEFF0F5080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0" r="7179"/>
          <a:stretch>
            <a:fillRect/>
          </a:stretch>
        </p:blipFill>
        <p:spPr>
          <a:xfrm>
            <a:off x="216583" y="790394"/>
            <a:ext cx="5879417" cy="507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45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A1B8C-12E2-B4E7-F58C-726B54AFD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25" y="53941"/>
            <a:ext cx="10515600" cy="471353"/>
          </a:xfrm>
        </p:spPr>
        <p:txBody>
          <a:bodyPr>
            <a:normAutofit fontScale="90000"/>
          </a:bodyPr>
          <a:lstStyle/>
          <a:p>
            <a:r>
              <a:rPr lang="en-US" dirty="0"/>
              <a:t>Extra plots </a:t>
            </a:r>
          </a:p>
        </p:txBody>
      </p:sp>
      <p:pic>
        <p:nvPicPr>
          <p:cNvPr id="9" name="Picture 8" descr="A graph of a scam&#10;&#10;AI-generated content may be incorrect.">
            <a:extLst>
              <a:ext uri="{FF2B5EF4-FFF2-40B4-BE49-F238E27FC236}">
                <a16:creationId xmlns:a16="http://schemas.microsoft.com/office/drawing/2014/main" id="{9BB3394D-81D2-9D46-8B39-FDE4EEB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95" y="525294"/>
            <a:ext cx="6293430" cy="45770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13945C-DF68-3A6C-EC37-8FCA724FE62A}"/>
              </a:ext>
            </a:extLst>
          </p:cNvPr>
          <p:cNvSpPr txBox="1"/>
          <p:nvPr/>
        </p:nvSpPr>
        <p:spPr>
          <a:xfrm>
            <a:off x="552450" y="5012293"/>
            <a:ext cx="6381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Same scatter with y axis starting at 0</a:t>
            </a:r>
          </a:p>
        </p:txBody>
      </p:sp>
    </p:spTree>
    <p:extLst>
      <p:ext uri="{BB962C8B-B14F-4D97-AF65-F5344CB8AC3E}">
        <p14:creationId xmlns:p14="http://schemas.microsoft.com/office/powerpoint/2010/main" val="1368175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381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Cambria Math</vt:lpstr>
      <vt:lpstr>Times New Roman</vt:lpstr>
      <vt:lpstr>Office Theme</vt:lpstr>
      <vt:lpstr>Fitting Updates </vt:lpstr>
      <vt:lpstr>Background info</vt:lpstr>
      <vt:lpstr>First attempts </vt:lpstr>
      <vt:lpstr>Another check</vt:lpstr>
      <vt:lpstr>Plots</vt:lpstr>
      <vt:lpstr>Histograms of a distribution </vt:lpstr>
      <vt:lpstr>Extra plots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Moore, Alina E</dc:creator>
  <cp:lastModifiedBy>Kamyshkov, Yuri</cp:lastModifiedBy>
  <cp:revision>2</cp:revision>
  <dcterms:created xsi:type="dcterms:W3CDTF">2025-10-19T12:49:21Z</dcterms:created>
  <dcterms:modified xsi:type="dcterms:W3CDTF">2025-10-20T13:21:17Z</dcterms:modified>
</cp:coreProperties>
</file>