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87"/>
  </p:notesMasterIdLst>
  <p:handoutMasterIdLst>
    <p:handoutMasterId r:id="rId88"/>
  </p:handoutMasterIdLst>
  <p:sldIdLst>
    <p:sldId id="1972" r:id="rId2"/>
    <p:sldId id="2089" r:id="rId3"/>
    <p:sldId id="2124" r:id="rId4"/>
    <p:sldId id="1876" r:id="rId5"/>
    <p:sldId id="1871" r:id="rId6"/>
    <p:sldId id="1872" r:id="rId7"/>
    <p:sldId id="1963" r:id="rId8"/>
    <p:sldId id="1882" r:id="rId9"/>
    <p:sldId id="1883" r:id="rId10"/>
    <p:sldId id="1965" r:id="rId11"/>
    <p:sldId id="1638" r:id="rId12"/>
    <p:sldId id="8787" r:id="rId13"/>
    <p:sldId id="8782" r:id="rId14"/>
    <p:sldId id="8783" r:id="rId15"/>
    <p:sldId id="1850" r:id="rId16"/>
    <p:sldId id="1853" r:id="rId17"/>
    <p:sldId id="1854" r:id="rId18"/>
    <p:sldId id="1855" r:id="rId19"/>
    <p:sldId id="8780" r:id="rId20"/>
    <p:sldId id="2067" r:id="rId21"/>
    <p:sldId id="679" r:id="rId22"/>
    <p:sldId id="678" r:id="rId23"/>
    <p:sldId id="8847" r:id="rId24"/>
    <p:sldId id="2186" r:id="rId25"/>
    <p:sldId id="8788" r:id="rId26"/>
    <p:sldId id="852" r:id="rId27"/>
    <p:sldId id="1978" r:id="rId28"/>
    <p:sldId id="8789" r:id="rId29"/>
    <p:sldId id="2214" r:id="rId30"/>
    <p:sldId id="1902" r:id="rId31"/>
    <p:sldId id="2156" r:id="rId32"/>
    <p:sldId id="2234" r:id="rId33"/>
    <p:sldId id="1903" r:id="rId34"/>
    <p:sldId id="8768" r:id="rId35"/>
    <p:sldId id="1908" r:id="rId36"/>
    <p:sldId id="1909" r:id="rId37"/>
    <p:sldId id="2236" r:id="rId38"/>
    <p:sldId id="257" r:id="rId39"/>
    <p:sldId id="258" r:id="rId40"/>
    <p:sldId id="2113" r:id="rId41"/>
    <p:sldId id="2114" r:id="rId42"/>
    <p:sldId id="475" r:id="rId43"/>
    <p:sldId id="491" r:id="rId44"/>
    <p:sldId id="2239" r:id="rId45"/>
    <p:sldId id="2194" r:id="rId46"/>
    <p:sldId id="8801" r:id="rId47"/>
    <p:sldId id="8802" r:id="rId48"/>
    <p:sldId id="8842" r:id="rId49"/>
    <p:sldId id="8843" r:id="rId50"/>
    <p:sldId id="8844" r:id="rId51"/>
    <p:sldId id="2179" r:id="rId52"/>
    <p:sldId id="2241" r:id="rId53"/>
    <p:sldId id="2240" r:id="rId54"/>
    <p:sldId id="2115" r:id="rId55"/>
    <p:sldId id="8791" r:id="rId56"/>
    <p:sldId id="330" r:id="rId57"/>
    <p:sldId id="518" r:id="rId58"/>
    <p:sldId id="504" r:id="rId59"/>
    <p:sldId id="544" r:id="rId60"/>
    <p:sldId id="2147474620" r:id="rId61"/>
    <p:sldId id="1952" r:id="rId62"/>
    <p:sldId id="2190" r:id="rId63"/>
    <p:sldId id="2205" r:id="rId64"/>
    <p:sldId id="2189" r:id="rId65"/>
    <p:sldId id="2103" r:id="rId66"/>
    <p:sldId id="8786" r:id="rId67"/>
    <p:sldId id="8785" r:id="rId68"/>
    <p:sldId id="8784" r:id="rId69"/>
    <p:sldId id="2252" r:id="rId70"/>
    <p:sldId id="1928" r:id="rId71"/>
    <p:sldId id="1884" r:id="rId72"/>
    <p:sldId id="8848" r:id="rId73"/>
    <p:sldId id="2147474619" r:id="rId74"/>
    <p:sldId id="2147474612" r:id="rId75"/>
    <p:sldId id="2147474549" r:id="rId76"/>
    <p:sldId id="2147474610" r:id="rId77"/>
    <p:sldId id="468" r:id="rId78"/>
    <p:sldId id="465" r:id="rId79"/>
    <p:sldId id="8790" r:id="rId80"/>
    <p:sldId id="1888" r:id="rId81"/>
    <p:sldId id="2147474621" r:id="rId82"/>
    <p:sldId id="1889" r:id="rId83"/>
    <p:sldId id="8792" r:id="rId84"/>
    <p:sldId id="1430" r:id="rId85"/>
    <p:sldId id="332" r:id="rId86"/>
  </p:sldIdLst>
  <p:sldSz cx="9144000" cy="5143500" type="screen16x9"/>
  <p:notesSz cx="7099300" cy="102346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40" userDrawn="1">
          <p15:clr>
            <a:srgbClr val="A4A3A4"/>
          </p15:clr>
        </p15:guide>
        <p15:guide id="2" orient="horz" pos="2854" userDrawn="1">
          <p15:clr>
            <a:srgbClr val="A4A3A4"/>
          </p15:clr>
        </p15:guide>
        <p15:guide id="4" pos="5251" userDrawn="1">
          <p15:clr>
            <a:srgbClr val="A4A3A4"/>
          </p15:clr>
        </p15:guide>
        <p15:guide id="5" pos="55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4">
          <p15:clr>
            <a:srgbClr val="A4A3A4"/>
          </p15:clr>
        </p15:guide>
        <p15:guide id="2" pos="2236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17375E"/>
    <a:srgbClr val="00366C"/>
    <a:srgbClr val="003F7E"/>
    <a:srgbClr val="C0C0C0"/>
    <a:srgbClr val="FF0000"/>
    <a:srgbClr val="990099"/>
    <a:srgbClr val="0041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 autoAdjust="0"/>
    <p:restoredTop sz="92023" autoAdjust="0"/>
  </p:normalViewPr>
  <p:slideViewPr>
    <p:cSldViewPr>
      <p:cViewPr varScale="1">
        <p:scale>
          <a:sx n="134" d="100"/>
          <a:sy n="134" d="100"/>
        </p:scale>
        <p:origin x="184" y="424"/>
      </p:cViewPr>
      <p:guideLst>
        <p:guide orient="horz" pos="3240"/>
        <p:guide orient="horz" pos="2854"/>
        <p:guide pos="5251"/>
        <p:guide pos="55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50" d="100"/>
        <a:sy n="150" d="100"/>
      </p:scale>
      <p:origin x="0" y="0"/>
    </p:cViewPr>
  </p:notesTextViewPr>
  <p:sorterViewPr>
    <p:cViewPr>
      <p:scale>
        <a:sx n="75" d="100"/>
        <a:sy n="75" d="100"/>
      </p:scale>
      <p:origin x="0" y="1136"/>
    </p:cViewPr>
  </p:sorterViewPr>
  <p:notesViewPr>
    <p:cSldViewPr>
      <p:cViewPr varScale="1">
        <p:scale>
          <a:sx n="77" d="100"/>
          <a:sy n="77" d="100"/>
        </p:scale>
        <p:origin x="-2208" y="-90"/>
      </p:cViewPr>
      <p:guideLst>
        <p:guide orient="horz" pos="3224"/>
        <p:guide pos="2236"/>
      </p:guideLst>
    </p:cSldViewPr>
  </p:notesViewPr>
  <p:gridSpacing cx="38405" cy="38405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presProps" Target="pres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viewProps" Target="viewProps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handoutMaster" Target="handoutMasters/handoutMaster1.xml"/><Relationship Id="rId9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ableStyles" Target="tableStyle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3075806" cy="511071"/>
          </a:xfrm>
          <a:prstGeom prst="rect">
            <a:avLst/>
          </a:prstGeom>
        </p:spPr>
        <p:txBody>
          <a:bodyPr vert="horz" lIns="95555" tIns="47777" rIns="95555" bIns="47777" rtlCol="0"/>
          <a:lstStyle>
            <a:lvl1pPr algn="l">
              <a:defRPr sz="1300"/>
            </a:lvl1pPr>
          </a:lstStyle>
          <a:p>
            <a:pPr>
              <a:defRPr/>
            </a:pPr>
            <a:r>
              <a:rPr lang="en-US"/>
              <a:t>This is a test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820" y="2"/>
            <a:ext cx="3075806" cy="511071"/>
          </a:xfrm>
          <a:prstGeom prst="rect">
            <a:avLst/>
          </a:prstGeom>
        </p:spPr>
        <p:txBody>
          <a:bodyPr vert="horz" lIns="95555" tIns="47777" rIns="95555" bIns="47777" rtlCol="0"/>
          <a:lstStyle>
            <a:lvl1pPr algn="r">
              <a:defRPr sz="1300"/>
            </a:lvl1pPr>
          </a:lstStyle>
          <a:p>
            <a:pPr>
              <a:defRPr/>
            </a:pPr>
            <a:fld id="{D0617223-37D1-4538-923C-6B117196357E}" type="datetimeFigureOut">
              <a:rPr lang="en-US"/>
              <a:pPr>
                <a:defRPr/>
              </a:pPr>
              <a:t>9/1/25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895"/>
            <a:ext cx="3075806" cy="511071"/>
          </a:xfrm>
          <a:prstGeom prst="rect">
            <a:avLst/>
          </a:prstGeom>
        </p:spPr>
        <p:txBody>
          <a:bodyPr vert="horz" lIns="95555" tIns="47777" rIns="95555" bIns="47777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820" y="9721895"/>
            <a:ext cx="3075806" cy="511071"/>
          </a:xfrm>
          <a:prstGeom prst="rect">
            <a:avLst/>
          </a:prstGeom>
        </p:spPr>
        <p:txBody>
          <a:bodyPr vert="horz" lIns="95555" tIns="47777" rIns="95555" bIns="47777" rtlCol="0" anchor="b"/>
          <a:lstStyle>
            <a:lvl1pPr algn="r">
              <a:defRPr sz="1300"/>
            </a:lvl1pPr>
          </a:lstStyle>
          <a:p>
            <a:pPr>
              <a:defRPr/>
            </a:pPr>
            <a:fld id="{602268FF-81BF-4736-830D-281BB962F30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090130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2"/>
            <a:ext cx="3077480" cy="511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01011" tIns="50506" rIns="101011" bIns="50506" numCol="1" anchor="t" anchorCtr="0" compatLnSpc="1">
            <a:prstTxWarp prst="textNoShape">
              <a:avLst/>
            </a:prstTxWarp>
          </a:bodyPr>
          <a:lstStyle>
            <a:lvl1pPr algn="l" defTabSz="1010293">
              <a:defRPr sz="1400"/>
            </a:lvl1pPr>
          </a:lstStyle>
          <a:p>
            <a:pPr>
              <a:defRPr/>
            </a:pPr>
            <a:r>
              <a:rPr lang="en-US"/>
              <a:t>This is a test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820" y="2"/>
            <a:ext cx="3075806" cy="511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01011" tIns="50506" rIns="101011" bIns="50506" numCol="1" anchor="t" anchorCtr="0" compatLnSpc="1">
            <a:prstTxWarp prst="textNoShape">
              <a:avLst/>
            </a:prstTxWarp>
          </a:bodyPr>
          <a:lstStyle>
            <a:lvl1pPr algn="r" defTabSz="1010293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38113" y="768350"/>
            <a:ext cx="6823075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930" y="4861772"/>
            <a:ext cx="5679440" cy="4604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01011" tIns="50506" rIns="101011" bIns="505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721895"/>
            <a:ext cx="3077480" cy="511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01011" tIns="50506" rIns="101011" bIns="50506" numCol="1" anchor="b" anchorCtr="0" compatLnSpc="1">
            <a:prstTxWarp prst="textNoShape">
              <a:avLst/>
            </a:prstTxWarp>
          </a:bodyPr>
          <a:lstStyle>
            <a:lvl1pPr algn="l" defTabSz="1010293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820" y="9721895"/>
            <a:ext cx="3075806" cy="511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01011" tIns="50506" rIns="101011" bIns="50506" numCol="1" anchor="b" anchorCtr="0" compatLnSpc="1">
            <a:prstTxWarp prst="textNoShape">
              <a:avLst/>
            </a:prstTxWarp>
          </a:bodyPr>
          <a:lstStyle>
            <a:lvl1pPr algn="r" defTabSz="1010293">
              <a:defRPr sz="1400"/>
            </a:lvl1pPr>
          </a:lstStyle>
          <a:p>
            <a:pPr>
              <a:defRPr/>
            </a:pPr>
            <a:fld id="{B16AB1AD-67F4-4C8E-A88E-285F0961BB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140332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am going to talk about the hybrid pixel detector readout</a:t>
            </a:r>
            <a:r>
              <a:rPr lang="en-GB" baseline="0" dirty="0"/>
              <a:t> chips that have been designed at CERN in the framework of the Medipix2 and 3 collaborations.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This is a test</a:t>
            </a:r>
          </a:p>
        </p:txBody>
      </p:sp>
    </p:spTree>
    <p:extLst>
      <p:ext uri="{BB962C8B-B14F-4D97-AF65-F5344CB8AC3E}">
        <p14:creationId xmlns:p14="http://schemas.microsoft.com/office/powerpoint/2010/main" val="15561218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4019893" y="9720785"/>
            <a:ext cx="3077805" cy="512081"/>
          </a:xfrm>
          <a:ln>
            <a:miter lim="800000"/>
            <a:headEnd/>
            <a:tailEnd/>
          </a:ln>
        </p:spPr>
        <p:txBody>
          <a:bodyPr lIns="93075" tIns="46537" rIns="93075" bIns="46537"/>
          <a:lstStyle/>
          <a:p>
            <a:pPr>
              <a:defRPr/>
            </a:pPr>
            <a:fld id="{5BFD637F-9286-5748-9311-D21C796D2EB7}" type="slidenum">
              <a:rPr lang="en-US"/>
              <a:pPr>
                <a:defRPr/>
              </a:pPr>
              <a:t>2</a:t>
            </a:fld>
            <a:endParaRPr lang="en-US" dirty="0"/>
          </a:p>
        </p:txBody>
      </p:sp>
      <p:sp>
        <p:nvSpPr>
          <p:cNvPr id="9011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9700" y="746125"/>
            <a:ext cx="6823075" cy="3838575"/>
          </a:xfrm>
          <a:solidFill>
            <a:srgbClr val="FFFFFF"/>
          </a:solidFill>
          <a:ln/>
        </p:spPr>
      </p:sp>
      <p:sp>
        <p:nvSpPr>
          <p:cNvPr id="9011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945292" y="4853403"/>
            <a:ext cx="5208717" cy="4636685"/>
          </a:xfrm>
          <a:ln>
            <a:miter lim="800000"/>
            <a:headEnd/>
            <a:tailEnd/>
          </a:ln>
        </p:spPr>
        <p:txBody>
          <a:bodyPr wrap="none" lIns="99823" tIns="49912" rIns="99823" bIns="49912" anchor="ctr"/>
          <a:lstStyle/>
          <a:p>
            <a:pPr>
              <a:defRPr/>
            </a:pPr>
            <a:r>
              <a:rPr lang="de-DE" dirty="0" err="1"/>
              <a:t>Mention</a:t>
            </a:r>
            <a:r>
              <a:rPr lang="de-DE"/>
              <a:t> </a:t>
            </a:r>
            <a:r>
              <a:rPr lang="de-DE" err="1"/>
              <a:t>signal</a:t>
            </a:r>
            <a:r>
              <a:rPr lang="de-DE"/>
              <a:t> </a:t>
            </a:r>
            <a:r>
              <a:rPr lang="de-DE" err="1"/>
              <a:t>generation</a:t>
            </a:r>
            <a:r>
              <a:rPr lang="de-DE"/>
              <a:t> Add X </a:t>
            </a:r>
            <a:r>
              <a:rPr lang="de-DE" err="1"/>
              <a:t>section</a:t>
            </a:r>
            <a:r>
              <a:rPr lang="de-DE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88597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8113" y="768350"/>
            <a:ext cx="6823075" cy="3838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This is a test</a:t>
            </a:r>
          </a:p>
        </p:txBody>
      </p:sp>
    </p:spTree>
    <p:extLst>
      <p:ext uri="{BB962C8B-B14F-4D97-AF65-F5344CB8AC3E}">
        <p14:creationId xmlns:p14="http://schemas.microsoft.com/office/powerpoint/2010/main" val="23078669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This is a test</a:t>
            </a:r>
          </a:p>
        </p:txBody>
      </p:sp>
    </p:spTree>
    <p:extLst>
      <p:ext uri="{BB962C8B-B14F-4D97-AF65-F5344CB8AC3E}">
        <p14:creationId xmlns:p14="http://schemas.microsoft.com/office/powerpoint/2010/main" val="1309479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8113" y="768350"/>
            <a:ext cx="6823075" cy="3838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Double</a:t>
            </a:r>
            <a:r>
              <a:rPr lang="en-GB" baseline="0" dirty="0"/>
              <a:t> counting or missing hits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This is a test</a:t>
            </a:r>
          </a:p>
        </p:txBody>
      </p:sp>
    </p:spTree>
    <p:extLst>
      <p:ext uri="{BB962C8B-B14F-4D97-AF65-F5344CB8AC3E}">
        <p14:creationId xmlns:p14="http://schemas.microsoft.com/office/powerpoint/2010/main" val="1712609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8113" y="768350"/>
            <a:ext cx="6823075" cy="3838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Energy resolution</a:t>
            </a:r>
            <a:r>
              <a:rPr lang="en-GB" baseline="0" dirty="0"/>
              <a:t> degradation AND missed or double counted hits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This is a test</a:t>
            </a:r>
          </a:p>
        </p:txBody>
      </p:sp>
    </p:spTree>
    <p:extLst>
      <p:ext uri="{BB962C8B-B14F-4D97-AF65-F5344CB8AC3E}">
        <p14:creationId xmlns:p14="http://schemas.microsoft.com/office/powerpoint/2010/main" val="5067431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8113" y="768350"/>
            <a:ext cx="6823075" cy="3838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</a:t>
            </a:r>
          </a:p>
          <a:p>
            <a:pPr marL="228600" indent="-228600">
              <a:buAutoNum type="arabicPeriod"/>
            </a:pPr>
            <a:r>
              <a:rPr lang="en-GB" dirty="0"/>
              <a:t>The </a:t>
            </a:r>
            <a:r>
              <a:rPr lang="en-GB" dirty="0" err="1"/>
              <a:t>analog</a:t>
            </a:r>
            <a:r>
              <a:rPr lang="en-GB" dirty="0"/>
              <a:t> charge reconstruction (no </a:t>
            </a:r>
            <a:r>
              <a:rPr lang="en-GB" dirty="0" err="1"/>
              <a:t>thresholding</a:t>
            </a:r>
            <a:r>
              <a:rPr lang="en-GB" dirty="0"/>
              <a:t> before summing).</a:t>
            </a:r>
          </a:p>
          <a:p>
            <a:pPr marL="228600" indent="-228600">
              <a:buAutoNum type="arabicPeriod"/>
            </a:pPr>
            <a:r>
              <a:rPr lang="en-GB" dirty="0"/>
              <a:t>That</a:t>
            </a:r>
            <a:r>
              <a:rPr lang="en-GB" baseline="0" dirty="0"/>
              <a:t> as long as the full charge is deposited in a cluster of 2x2 elements it will be correctly reconstructed.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This is a test</a:t>
            </a:r>
          </a:p>
        </p:txBody>
      </p:sp>
    </p:spTree>
    <p:extLst>
      <p:ext uri="{BB962C8B-B14F-4D97-AF65-F5344CB8AC3E}">
        <p14:creationId xmlns:p14="http://schemas.microsoft.com/office/powerpoint/2010/main" val="1476863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fld id="{695145C8-B015-485D-A999-772091AB2E7F}" type="slidenum">
              <a:rPr lang="en-GB" smtClean="0"/>
              <a:pPr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556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Charge Sensitive Amplifier (CSA)</a:t>
            </a:r>
            <a:r>
              <a:rPr lang="en-GB" dirty="0"/>
              <a:t> is an electronic circuit designed to </a:t>
            </a:r>
            <a:r>
              <a:rPr lang="en-GB" b="1" dirty="0"/>
              <a:t>convert an input charge</a:t>
            </a:r>
            <a:r>
              <a:rPr lang="en-GB" dirty="0"/>
              <a:t> (from a sensor or detector) into a </a:t>
            </a:r>
            <a:r>
              <a:rPr lang="en-GB" b="1" dirty="0"/>
              <a:t>proportional voltage output</a:t>
            </a:r>
            <a:r>
              <a:rPr lang="en-GB" dirty="0"/>
              <a:t>. It is especially common in radiation detection where detectors deliver small charge in response to incident particles.</a:t>
            </a:r>
          </a:p>
          <a:p>
            <a:r>
              <a:rPr lang="en-GB" dirty="0"/>
              <a:t>It presents a low input impedance and a gain (Volts/Charge) which is determined by the inverse of the value of the feedback capacitor (1/CF).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84128-7A1D-471E-9494-00B031150030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7723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1A6C16-2A73-B84C-AECF-5FDFF70E3441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606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0" y="1620000"/>
            <a:ext cx="9144000" cy="1440000"/>
          </a:xfrm>
          <a:prstGeom prst="rect">
            <a:avLst/>
          </a:prstGeom>
          <a:gradFill flip="none" rotWithShape="1">
            <a:gsLst>
              <a:gs pos="12000">
                <a:schemeClr val="bg1">
                  <a:lumMod val="65000"/>
                  <a:alpha val="31000"/>
                </a:schemeClr>
              </a:gs>
              <a:gs pos="85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>
              <a:defRPr/>
            </a:pPr>
            <a:endParaRPr lang="en-US" sz="1500" dirty="0"/>
          </a:p>
        </p:txBody>
      </p:sp>
      <p:pic>
        <p:nvPicPr>
          <p:cNvPr id="5" name="Picture 11" descr="CERN logo"/>
          <p:cNvPicPr>
            <a:picLocks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00" y="2340000"/>
            <a:ext cx="720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2" descr="medipixlogo"/>
          <p:cNvPicPr>
            <a:picLocks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000" y="1621320"/>
            <a:ext cx="720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21644"/>
            <a:ext cx="71628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037285"/>
            <a:ext cx="7162800" cy="1077515"/>
          </a:xfrm>
        </p:spPr>
        <p:txBody>
          <a:bodyPr anchor="b"/>
          <a:lstStyle>
            <a:lvl1pPr marL="0" indent="0">
              <a:buNone/>
              <a:defRPr sz="1500" i="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ut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1"/>
          <p:cNvSpPr/>
          <p:nvPr userDrawn="1"/>
        </p:nvSpPr>
        <p:spPr bwMode="auto">
          <a:xfrm>
            <a:off x="0" y="0"/>
            <a:ext cx="9144000" cy="742950"/>
          </a:xfrm>
          <a:prstGeom prst="rect">
            <a:avLst/>
          </a:prstGeom>
          <a:gradFill flip="none" rotWithShape="1">
            <a:gsLst>
              <a:gs pos="12000">
                <a:schemeClr val="bg1">
                  <a:lumMod val="65000"/>
                  <a:alpha val="31000"/>
                </a:schemeClr>
              </a:gs>
              <a:gs pos="85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>
              <a:defRPr/>
            </a:pPr>
            <a:endParaRPr lang="en-US" sz="1500" dirty="0"/>
          </a:p>
        </p:txBody>
      </p:sp>
      <p:sp>
        <p:nvSpPr>
          <p:cNvPr id="3" name="Tit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1"/>
            <a:ext cx="7467600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152400" y="914400"/>
            <a:ext cx="87630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5" name="Group 4"/>
          <p:cNvGrpSpPr/>
          <p:nvPr userDrawn="1"/>
        </p:nvGrpSpPr>
        <p:grpSpPr>
          <a:xfrm>
            <a:off x="0" y="-1385"/>
            <a:ext cx="1080000" cy="720000"/>
            <a:chOff x="76200" y="75900"/>
            <a:chExt cx="1245910" cy="840088"/>
          </a:xfrm>
        </p:grpSpPr>
        <p:grpSp>
          <p:nvGrpSpPr>
            <p:cNvPr id="6" name="Group 5"/>
            <p:cNvGrpSpPr/>
            <p:nvPr userDrawn="1"/>
          </p:nvGrpSpPr>
          <p:grpSpPr>
            <a:xfrm>
              <a:off x="76200" y="76073"/>
              <a:ext cx="404660" cy="839915"/>
              <a:chOff x="76200" y="76073"/>
              <a:chExt cx="404660" cy="839915"/>
            </a:xfrm>
          </p:grpSpPr>
          <p:pic>
            <p:nvPicPr>
              <p:cNvPr id="8" name="Picture 7" descr="CERN logo"/>
              <p:cNvPicPr>
                <a:picLocks noChangeArrowheads="1"/>
              </p:cNvPicPr>
              <p:nvPr userDrawn="1"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6200" y="511664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" name="Picture 8" descr="medipixlogo"/>
              <p:cNvPicPr>
                <a:picLocks noChangeArrowheads="1"/>
              </p:cNvPicPr>
              <p:nvPr userDrawn="1"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6200" y="76073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7" name="Picture 2"/>
            <p:cNvPicPr>
              <a:picLocks noChangeArrowheads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510" y="75900"/>
              <a:ext cx="777600" cy="83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7199671-7AAC-0242-8F5F-366B5EB3C0F4}"/>
              </a:ext>
            </a:extLst>
          </p:cNvPr>
          <p:cNvSpPr txBox="1">
            <a:spLocks/>
          </p:cNvSpPr>
          <p:nvPr userDrawn="1"/>
        </p:nvSpPr>
        <p:spPr>
          <a:xfrm>
            <a:off x="8546620" y="4829175"/>
            <a:ext cx="432048" cy="2857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fontAlgn="auto">
              <a:spcBef>
                <a:spcPts val="0"/>
              </a:spcBef>
              <a:spcAft>
                <a:spcPts val="0"/>
              </a:spcAft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2BBB5E19-F10A-4C2F-BF6F-11C513378A2E}" type="slidenum">
              <a:rPr lang="en-US" sz="1000" b="0" smtClean="0"/>
              <a:pPr/>
              <a:t>‹#›</a:t>
            </a:fld>
            <a:endParaRPr lang="en-US" sz="1000" b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F64166B-6416-8047-8728-F71EB30102FF}"/>
              </a:ext>
            </a:extLst>
          </p:cNvPr>
          <p:cNvSpPr txBox="1">
            <a:spLocks/>
          </p:cNvSpPr>
          <p:nvPr userDrawn="1"/>
        </p:nvSpPr>
        <p:spPr>
          <a:xfrm>
            <a:off x="8546620" y="4829175"/>
            <a:ext cx="432048" cy="2857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fontAlgn="auto">
              <a:spcBef>
                <a:spcPts val="0"/>
              </a:spcBef>
              <a:spcAft>
                <a:spcPts val="0"/>
              </a:spcAft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2BBB5E19-F10A-4C2F-BF6F-11C513378A2E}" type="slidenum">
              <a:rPr lang="en-US" sz="1000" b="0" smtClean="0"/>
              <a:pPr/>
              <a:t>‹#›</a:t>
            </a:fld>
            <a:endParaRPr lang="en-US" sz="1000" b="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800" y="914400"/>
            <a:ext cx="3657600" cy="382905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0"/>
          </p:nvPr>
        </p:nvSpPr>
        <p:spPr>
          <a:xfrm>
            <a:off x="5334000" y="914400"/>
            <a:ext cx="3657600" cy="382905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1"/>
            <a:ext cx="7467600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6212" y="914400"/>
            <a:ext cx="3659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6212" y="1394221"/>
            <a:ext cx="3659188" cy="3406379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30976" y="914400"/>
            <a:ext cx="366062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0976" y="1394221"/>
            <a:ext cx="3660625" cy="3406379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1"/>
            <a:ext cx="7467600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 bwMode="auto">
          <a:xfrm>
            <a:off x="0" y="0"/>
            <a:ext cx="9144000" cy="742950"/>
          </a:xfrm>
          <a:prstGeom prst="rect">
            <a:avLst/>
          </a:prstGeom>
          <a:gradFill flip="none" rotWithShape="1">
            <a:gsLst>
              <a:gs pos="12000">
                <a:schemeClr val="bg1">
                  <a:lumMod val="65000"/>
                  <a:alpha val="31000"/>
                </a:schemeClr>
              </a:gs>
              <a:gs pos="85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>
              <a:defRPr/>
            </a:pPr>
            <a:endParaRPr lang="en-US" sz="15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1288" y="971550"/>
            <a:ext cx="3008313" cy="68580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971550"/>
            <a:ext cx="4343400" cy="382905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1288" y="1657350"/>
            <a:ext cx="3008313" cy="3143250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7" name="Group 16"/>
          <p:cNvGrpSpPr/>
          <p:nvPr userDrawn="1"/>
        </p:nvGrpSpPr>
        <p:grpSpPr>
          <a:xfrm>
            <a:off x="76200" y="-1385"/>
            <a:ext cx="1080000" cy="720000"/>
            <a:chOff x="76200" y="75900"/>
            <a:chExt cx="1245910" cy="840088"/>
          </a:xfrm>
        </p:grpSpPr>
        <p:grpSp>
          <p:nvGrpSpPr>
            <p:cNvPr id="18" name="Group 17"/>
            <p:cNvGrpSpPr/>
            <p:nvPr userDrawn="1"/>
          </p:nvGrpSpPr>
          <p:grpSpPr>
            <a:xfrm>
              <a:off x="76200" y="76073"/>
              <a:ext cx="404660" cy="839915"/>
              <a:chOff x="76200" y="76073"/>
              <a:chExt cx="404660" cy="839915"/>
            </a:xfrm>
          </p:grpSpPr>
          <p:pic>
            <p:nvPicPr>
              <p:cNvPr id="20" name="Picture 19" descr="CERN logo"/>
              <p:cNvPicPr>
                <a:picLocks noChangeArrowheads="1"/>
              </p:cNvPicPr>
              <p:nvPr userDrawn="1"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6200" y="511664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1" name="Picture 20" descr="medipixlogo"/>
              <p:cNvPicPr>
                <a:picLocks noChangeArrowheads="1"/>
              </p:cNvPicPr>
              <p:nvPr userDrawn="1"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6200" y="76073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19" name="Picture 2"/>
            <p:cNvPicPr>
              <a:picLocks noChangeArrowheads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510" y="75900"/>
              <a:ext cx="777600" cy="83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F2ED71D1-B550-3547-9A1A-412790FC383E}"/>
              </a:ext>
            </a:extLst>
          </p:cNvPr>
          <p:cNvSpPr txBox="1">
            <a:spLocks/>
          </p:cNvSpPr>
          <p:nvPr userDrawn="1"/>
        </p:nvSpPr>
        <p:spPr>
          <a:xfrm>
            <a:off x="8546620" y="4829175"/>
            <a:ext cx="432048" cy="2857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fontAlgn="auto">
              <a:spcBef>
                <a:spcPts val="0"/>
              </a:spcBef>
              <a:spcAft>
                <a:spcPts val="0"/>
              </a:spcAft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2BBB5E19-F10A-4C2F-BF6F-11C513378A2E}" type="slidenum">
              <a:rPr lang="en-US" sz="1000" b="0" smtClean="0"/>
              <a:pPr/>
              <a:t>‹#›</a:t>
            </a:fld>
            <a:endParaRPr lang="en-US" sz="1000" b="0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 bwMode="auto">
          <a:xfrm>
            <a:off x="0" y="0"/>
            <a:ext cx="9144000" cy="742950"/>
          </a:xfrm>
          <a:prstGeom prst="rect">
            <a:avLst/>
          </a:prstGeom>
          <a:gradFill flip="none" rotWithShape="1">
            <a:gsLst>
              <a:gs pos="12000">
                <a:schemeClr val="bg1">
                  <a:lumMod val="65000"/>
                  <a:alpha val="31000"/>
                </a:schemeClr>
              </a:gs>
              <a:gs pos="85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>
              <a:defRPr/>
            </a:pPr>
            <a:endParaRPr lang="en-US" sz="1500" dirty="0"/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533400" y="4686300"/>
            <a:ext cx="1295400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rIns="0"/>
          <a:lstStyle/>
          <a:p>
            <a:pPr>
              <a:defRPr/>
            </a:pPr>
            <a:endParaRPr lang="en-US" sz="10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NameInfo"/>
          <p:cNvSpPr txBox="1"/>
          <p:nvPr/>
        </p:nvSpPr>
        <p:spPr>
          <a:xfrm>
            <a:off x="7874000" y="4857750"/>
            <a:ext cx="1905000" cy="25391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endParaRPr lang="en-US" sz="1050">
              <a:solidFill>
                <a:schemeClr val="tx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4057650"/>
            <a:ext cx="75438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71600" y="916781"/>
            <a:ext cx="7543800" cy="30861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71600" y="4482703"/>
            <a:ext cx="7543800" cy="37504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7" name="Group 16"/>
          <p:cNvGrpSpPr/>
          <p:nvPr userDrawn="1"/>
        </p:nvGrpSpPr>
        <p:grpSpPr>
          <a:xfrm>
            <a:off x="76200" y="56925"/>
            <a:ext cx="1080000" cy="720000"/>
            <a:chOff x="76200" y="75900"/>
            <a:chExt cx="1245910" cy="840088"/>
          </a:xfrm>
        </p:grpSpPr>
        <p:grpSp>
          <p:nvGrpSpPr>
            <p:cNvPr id="18" name="Group 17"/>
            <p:cNvGrpSpPr/>
            <p:nvPr userDrawn="1"/>
          </p:nvGrpSpPr>
          <p:grpSpPr>
            <a:xfrm>
              <a:off x="76200" y="76073"/>
              <a:ext cx="404660" cy="839915"/>
              <a:chOff x="76200" y="76073"/>
              <a:chExt cx="404660" cy="839915"/>
            </a:xfrm>
          </p:grpSpPr>
          <p:pic>
            <p:nvPicPr>
              <p:cNvPr id="20" name="Picture 19" descr="CERN logo"/>
              <p:cNvPicPr>
                <a:picLocks noChangeArrowheads="1"/>
              </p:cNvPicPr>
              <p:nvPr userDrawn="1"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6200" y="511664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1" name="Picture 20" descr="medipixlogo"/>
              <p:cNvPicPr>
                <a:picLocks noChangeArrowheads="1"/>
              </p:cNvPicPr>
              <p:nvPr userDrawn="1"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6200" y="76073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19" name="Picture 2"/>
            <p:cNvPicPr>
              <a:picLocks noChangeArrowheads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510" y="75900"/>
              <a:ext cx="777600" cy="83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668AA56E-2070-D54F-87B2-E99FF48C960C}"/>
              </a:ext>
            </a:extLst>
          </p:cNvPr>
          <p:cNvSpPr txBox="1">
            <a:spLocks/>
          </p:cNvSpPr>
          <p:nvPr userDrawn="1"/>
        </p:nvSpPr>
        <p:spPr>
          <a:xfrm>
            <a:off x="8546620" y="4829175"/>
            <a:ext cx="432048" cy="2857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fontAlgn="auto">
              <a:spcBef>
                <a:spcPts val="0"/>
              </a:spcBef>
              <a:spcAft>
                <a:spcPts val="0"/>
              </a:spcAft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2BBB5E19-F10A-4C2F-BF6F-11C513378A2E}" type="slidenum">
              <a:rPr lang="en-US" sz="1000" b="0" smtClean="0"/>
              <a:pPr/>
              <a:t>‹#›</a:t>
            </a:fld>
            <a:endParaRPr lang="en-US" sz="1000" b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/>
          <p:nvPr/>
        </p:nvSpPr>
        <p:spPr bwMode="auto">
          <a:xfrm>
            <a:off x="0" y="0"/>
            <a:ext cx="9144000" cy="742950"/>
          </a:xfrm>
          <a:prstGeom prst="rect">
            <a:avLst/>
          </a:prstGeom>
          <a:gradFill flip="none" rotWithShape="1">
            <a:gsLst>
              <a:gs pos="12000">
                <a:schemeClr val="bg1">
                  <a:lumMod val="65000"/>
                  <a:alpha val="31000"/>
                </a:schemeClr>
              </a:gs>
              <a:gs pos="85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>
              <a:defRPr/>
            </a:pPr>
            <a:endParaRPr lang="en-US" sz="1500" dirty="0"/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533400" y="4686300"/>
            <a:ext cx="1295400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rIns="0"/>
          <a:lstStyle/>
          <a:p>
            <a:pPr>
              <a:defRPr/>
            </a:pPr>
            <a:endParaRPr lang="en-US" sz="10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Rectangle 10"/>
          <p:cNvSpPr>
            <a:spLocks noChangeArrowheads="1"/>
          </p:cNvSpPr>
          <p:nvPr/>
        </p:nvSpPr>
        <p:spPr bwMode="auto">
          <a:xfrm>
            <a:off x="0" y="4857750"/>
            <a:ext cx="121920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rIns="0"/>
          <a:lstStyle/>
          <a:p>
            <a:pPr algn="ctr">
              <a:defRPr/>
            </a:pPr>
            <a:r>
              <a:rPr lang="en-US" sz="1050" dirty="0">
                <a:solidFill>
                  <a:schemeClr val="bg1"/>
                </a:solidFill>
              </a:rPr>
              <a:t> -</a:t>
            </a:r>
            <a:fld id="{217099FB-82C0-4858-BFEB-97E56F20C6AE}" type="slidenum">
              <a:rPr lang="en-US" sz="1050">
                <a:solidFill>
                  <a:schemeClr val="bg1"/>
                </a:solidFill>
              </a:rPr>
              <a:pPr algn="ctr">
                <a:defRPr/>
              </a:pPr>
              <a:t>‹#›</a:t>
            </a:fld>
            <a:r>
              <a:rPr lang="en-US" sz="1050" dirty="0">
                <a:solidFill>
                  <a:schemeClr val="bg1"/>
                </a:solidFill>
              </a:rPr>
              <a:t>-</a:t>
            </a:r>
          </a:p>
        </p:txBody>
      </p:sp>
      <p:sp>
        <p:nvSpPr>
          <p:cNvPr id="12" name="NameInfo"/>
          <p:cNvSpPr txBox="1"/>
          <p:nvPr/>
        </p:nvSpPr>
        <p:spPr>
          <a:xfrm>
            <a:off x="7874000" y="4857750"/>
            <a:ext cx="1905000" cy="25391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endParaRPr lang="en-US" sz="1050">
              <a:solidFill>
                <a:schemeClr val="tx2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34200" y="914400"/>
            <a:ext cx="2057400" cy="3886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7800" y="914400"/>
            <a:ext cx="5334000" cy="3886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1" name="Group 10"/>
          <p:cNvGrpSpPr/>
          <p:nvPr userDrawn="1"/>
        </p:nvGrpSpPr>
        <p:grpSpPr>
          <a:xfrm>
            <a:off x="76200" y="56925"/>
            <a:ext cx="1080000" cy="720000"/>
            <a:chOff x="76200" y="75900"/>
            <a:chExt cx="1245910" cy="840088"/>
          </a:xfrm>
        </p:grpSpPr>
        <p:grpSp>
          <p:nvGrpSpPr>
            <p:cNvPr id="16" name="Group 15"/>
            <p:cNvGrpSpPr/>
            <p:nvPr userDrawn="1"/>
          </p:nvGrpSpPr>
          <p:grpSpPr>
            <a:xfrm>
              <a:off x="76200" y="76073"/>
              <a:ext cx="404660" cy="839915"/>
              <a:chOff x="76200" y="76073"/>
              <a:chExt cx="404660" cy="839915"/>
            </a:xfrm>
          </p:grpSpPr>
          <p:pic>
            <p:nvPicPr>
              <p:cNvPr id="18" name="Picture 17" descr="CERN logo"/>
              <p:cNvPicPr>
                <a:picLocks noChangeArrowheads="1"/>
              </p:cNvPicPr>
              <p:nvPr userDrawn="1"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6200" y="511664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9" name="Picture 18" descr="medipixlogo"/>
              <p:cNvPicPr>
                <a:picLocks noChangeArrowheads="1"/>
              </p:cNvPicPr>
              <p:nvPr userDrawn="1"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6200" y="76073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17" name="Picture 2"/>
            <p:cNvPicPr>
              <a:picLocks noChangeArrowheads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510" y="75900"/>
              <a:ext cx="777600" cy="83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8C52722-5419-3941-86D8-33BECA8193D5}"/>
              </a:ext>
            </a:extLst>
          </p:cNvPr>
          <p:cNvSpPr txBox="1">
            <a:spLocks/>
          </p:cNvSpPr>
          <p:nvPr userDrawn="1"/>
        </p:nvSpPr>
        <p:spPr>
          <a:xfrm>
            <a:off x="8546620" y="4829175"/>
            <a:ext cx="432048" cy="2857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fontAlgn="auto">
              <a:spcBef>
                <a:spcPts val="0"/>
              </a:spcBef>
              <a:spcAft>
                <a:spcPts val="0"/>
              </a:spcAft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2BBB5E19-F10A-4C2F-BF6F-11C513378A2E}" type="slidenum">
              <a:rPr lang="en-US" sz="1000" b="0" smtClean="0"/>
              <a:pPr/>
              <a:t>‹#›</a:t>
            </a:fld>
            <a:endParaRPr lang="en-US" sz="1000" b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447800" y="857251"/>
            <a:ext cx="3657600" cy="1959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257800" y="857251"/>
            <a:ext cx="3657600" cy="1959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1447800" y="2896792"/>
            <a:ext cx="3657600" cy="196095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57800" y="2896792"/>
            <a:ext cx="3657600" cy="1960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1"/>
            <a:ext cx="7467600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371600" y="914400"/>
            <a:ext cx="7543800" cy="3886200"/>
          </a:xfrm>
        </p:spPr>
        <p:txBody>
          <a:bodyPr/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5" name="Title 4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1"/>
            <a:ext cx="7467600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77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>
              <a:defRPr sz="1800">
                <a:solidFill>
                  <a:srgbClr val="000000"/>
                </a:solidFill>
                <a:effectLst/>
              </a:defRPr>
            </a:pPr>
            <a:r>
              <a:rPr sz="4113">
                <a:solidFill>
                  <a:srgbClr val="767367"/>
                </a:solidFill>
                <a:effectLst>
                  <a:outerShdw blurRad="63500" dist="12700" dir="5400000" rotWithShape="0">
                    <a:srgbClr val="000000">
                      <a:alpha val="30000"/>
                    </a:srgbClr>
                  </a:outerShdw>
                </a:effectLst>
              </a:rPr>
              <a:t>Title Text</a:t>
            </a:r>
          </a:p>
        </p:txBody>
      </p:sp>
      <p:sp>
        <p:nvSpPr>
          <p:cNvPr id="39" name="Shape 3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207608" indent="-207608">
              <a:spcBef>
                <a:spcPts val="1898"/>
              </a:spcBef>
              <a:buSzPct val="50000"/>
              <a:buBlip>
                <a:blip r:embed="rId2"/>
              </a:buBlip>
            </a:lvl1pPr>
            <a:lvl2pPr marL="415216" indent="-207608">
              <a:spcBef>
                <a:spcPts val="1898"/>
              </a:spcBef>
              <a:buSzPct val="50000"/>
              <a:buBlip>
                <a:blip r:embed="rId2"/>
              </a:buBlip>
            </a:lvl2pPr>
            <a:lvl3pPr marL="622823" indent="-207608">
              <a:spcBef>
                <a:spcPts val="1898"/>
              </a:spcBef>
              <a:buSzPct val="50000"/>
              <a:buBlip>
                <a:blip r:embed="rId2"/>
              </a:buBlip>
            </a:lvl3pPr>
            <a:lvl4pPr marL="830432" indent="-207608">
              <a:spcBef>
                <a:spcPts val="1898"/>
              </a:spcBef>
              <a:buSzPct val="50000"/>
              <a:buBlip>
                <a:blip r:embed="rId2"/>
              </a:buBlip>
            </a:lvl4pPr>
            <a:lvl5pPr marL="1038039" indent="-207608">
              <a:spcBef>
                <a:spcPts val="1898"/>
              </a:spcBef>
              <a:buSzPct val="50000"/>
              <a:buBlip>
                <a:blip r:embed="rId2"/>
              </a:buBlip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1898">
                <a:solidFill>
                  <a:srgbClr val="5E5E5E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1898">
                <a:solidFill>
                  <a:srgbClr val="5E5E5E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1898">
                <a:solidFill>
                  <a:srgbClr val="5E5E5E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1898">
                <a:solidFill>
                  <a:srgbClr val="5E5E5E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1898">
                <a:solidFill>
                  <a:srgbClr val="5E5E5E"/>
                </a:solidFill>
              </a:rPr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404474883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itle Text"/>
          <p:cNvSpPr txBox="1">
            <a:spLocks noGrp="1"/>
          </p:cNvSpPr>
          <p:nvPr>
            <p:ph type="title"/>
          </p:nvPr>
        </p:nvSpPr>
        <p:spPr>
          <a:xfrm>
            <a:off x="452438" y="404813"/>
            <a:ext cx="8239125" cy="53810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80" name="Rectangle"/>
          <p:cNvSpPr txBox="1">
            <a:spLocks noGrp="1"/>
          </p:cNvSpPr>
          <p:nvPr>
            <p:ph type="body" sz="quarter" idx="13"/>
          </p:nvPr>
        </p:nvSpPr>
        <p:spPr>
          <a:xfrm>
            <a:off x="452438" y="889861"/>
            <a:ext cx="8239125" cy="350543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09563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pPr>
            <a:endParaRPr/>
          </a:p>
        </p:txBody>
      </p:sp>
      <p:sp>
        <p:nvSpPr>
          <p:cNvPr id="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97786378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3" name="Rectangle"/>
          <p:cNvSpPr txBox="1">
            <a:spLocks noGrp="1"/>
          </p:cNvSpPr>
          <p:nvPr>
            <p:ph type="body" sz="quarter" idx="13"/>
          </p:nvPr>
        </p:nvSpPr>
        <p:spPr>
          <a:xfrm>
            <a:off x="452438" y="889861"/>
            <a:ext cx="8239125" cy="350543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09563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pPr>
            <a:endParaRPr/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92100821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-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70E3-E72B-7DC4-1E14-E35A58313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5"/>
            <a:ext cx="7886700" cy="318740"/>
          </a:xfrm>
          <a:prstGeom prst="rect">
            <a:avLst/>
          </a:prstGeom>
        </p:spPr>
        <p:txBody>
          <a:bodyPr/>
          <a:lstStyle>
            <a:lvl1pPr algn="ctr">
              <a:defRPr sz="1800" b="0">
                <a:solidFill>
                  <a:srgbClr val="6A639A"/>
                </a:solidFill>
                <a:latin typeface="Segoe UI Semibold" panose="020B0702040204020203" pitchFamily="34" charset="0"/>
                <a:ea typeface="Meiryo UI" panose="020B0604030504040204" pitchFamily="34" charset="-128"/>
                <a:cs typeface="Segoe UI Semibold" panose="020B0702040204020203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296686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-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70E3-E72B-7DC4-1E14-E35A58313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5"/>
            <a:ext cx="7886700" cy="318740"/>
          </a:xfrm>
          <a:prstGeom prst="rect">
            <a:avLst/>
          </a:prstGeom>
        </p:spPr>
        <p:txBody>
          <a:bodyPr/>
          <a:lstStyle>
            <a:lvl1pPr algn="ctr">
              <a:defRPr sz="1800" b="0">
                <a:solidFill>
                  <a:srgbClr val="6A639A"/>
                </a:solidFill>
                <a:latin typeface="Segoe UI Semibold" panose="020B0702040204020203" pitchFamily="34" charset="0"/>
                <a:ea typeface="Meiryo UI" panose="020B0604030504040204" pitchFamily="34" charset="-128"/>
                <a:cs typeface="Segoe UI Semibold" panose="020B0702040204020203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2894641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Regular Slide with Page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 bwMode="auto">
          <a:xfrm>
            <a:off x="0" y="0"/>
            <a:ext cx="9144000" cy="742950"/>
          </a:xfrm>
          <a:prstGeom prst="rect">
            <a:avLst/>
          </a:prstGeom>
          <a:gradFill flip="none" rotWithShape="1">
            <a:gsLst>
              <a:gs pos="12000">
                <a:schemeClr val="bg1">
                  <a:lumMod val="65000"/>
                  <a:alpha val="31000"/>
                </a:schemeClr>
              </a:gs>
              <a:gs pos="85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>
              <a:defRPr/>
            </a:pPr>
            <a:endParaRPr lang="en-US" sz="15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5" name="Content Placeholder 2"/>
          <p:cNvSpPr>
            <a:spLocks noGrp="1"/>
          </p:cNvSpPr>
          <p:nvPr>
            <p:ph idx="1"/>
          </p:nvPr>
        </p:nvSpPr>
        <p:spPr>
          <a:xfrm>
            <a:off x="564495" y="897564"/>
            <a:ext cx="7967946" cy="38862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450"/>
              </a:spcBef>
              <a:buFontTx/>
              <a:buNone/>
              <a:defRPr sz="1500">
                <a:latin typeface="+mn-lt"/>
              </a:defRPr>
            </a:lvl1pPr>
            <a:lvl2pPr marL="342900" indent="0">
              <a:buFontTx/>
              <a:buNone/>
              <a:defRPr sz="1350">
                <a:latin typeface="+mn-lt"/>
              </a:defRPr>
            </a:lvl2pPr>
            <a:lvl3pPr marL="685800" indent="0">
              <a:buFontTx/>
              <a:buNone/>
              <a:defRPr sz="1350">
                <a:latin typeface="+mn-lt"/>
              </a:defRPr>
            </a:lvl3pPr>
            <a:lvl4pPr marL="1028700" indent="0">
              <a:buFontTx/>
              <a:buNone/>
              <a:defRPr sz="1200">
                <a:latin typeface="+mn-lt"/>
              </a:defRPr>
            </a:lvl4pPr>
            <a:lvl5pPr marL="1371600" indent="0">
              <a:buFontTx/>
              <a:buNone/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Title 2"/>
          <p:cNvSpPr>
            <a:spLocks noGrp="1" noChangeArrowheads="1"/>
          </p:cNvSpPr>
          <p:nvPr>
            <p:ph type="title"/>
          </p:nvPr>
        </p:nvSpPr>
        <p:spPr bwMode="auto">
          <a:xfrm>
            <a:off x="1403648" y="1"/>
            <a:ext cx="6552728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>
              <a:defRPr sz="2100" b="1">
                <a:effectLst/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grpSp>
        <p:nvGrpSpPr>
          <p:cNvPr id="11" name="Group 10"/>
          <p:cNvGrpSpPr/>
          <p:nvPr userDrawn="1"/>
        </p:nvGrpSpPr>
        <p:grpSpPr>
          <a:xfrm>
            <a:off x="0" y="-1385"/>
            <a:ext cx="1080000" cy="720000"/>
            <a:chOff x="76200" y="75900"/>
            <a:chExt cx="1245910" cy="840088"/>
          </a:xfrm>
        </p:grpSpPr>
        <p:grpSp>
          <p:nvGrpSpPr>
            <p:cNvPr id="16" name="Group 15"/>
            <p:cNvGrpSpPr/>
            <p:nvPr userDrawn="1"/>
          </p:nvGrpSpPr>
          <p:grpSpPr>
            <a:xfrm>
              <a:off x="76200" y="76073"/>
              <a:ext cx="404660" cy="839915"/>
              <a:chOff x="76200" y="76073"/>
              <a:chExt cx="404660" cy="839915"/>
            </a:xfrm>
          </p:grpSpPr>
          <p:pic>
            <p:nvPicPr>
              <p:cNvPr id="18" name="Picture 17" descr="CERN logo"/>
              <p:cNvPicPr>
                <a:picLocks noChangeArrowheads="1"/>
              </p:cNvPicPr>
              <p:nvPr userDrawn="1"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6200" y="511664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9" name="Picture 18" descr="medipixlogo"/>
              <p:cNvPicPr>
                <a:picLocks noChangeArrowheads="1"/>
              </p:cNvPicPr>
              <p:nvPr userDrawn="1"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6200" y="76073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17" name="Picture 2"/>
            <p:cNvPicPr>
              <a:picLocks noChangeArrowheads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510" y="75900"/>
              <a:ext cx="777600" cy="83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885709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8" y="204599"/>
            <a:ext cx="8220075" cy="84852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xfrm>
            <a:off x="629280" y="4767621"/>
            <a:ext cx="2056320" cy="273269"/>
          </a:xfrm>
          <a:prstGeom prst="rect">
            <a:avLst/>
          </a:prstGeom>
        </p:spPr>
        <p:txBody>
          <a:bodyPr/>
          <a:lstStyle>
            <a:lvl1pPr eaLnBrk="1">
              <a:lnSpc>
                <a:spcPct val="95000"/>
              </a:lnSpc>
              <a:buClr>
                <a:srgbClr val="000000"/>
              </a:buClr>
              <a:buSzPct val="45000"/>
              <a:buFont typeface="Wingdings" panose="05000000000000000000" pitchFamily="2" charset="2"/>
              <a:buNone/>
              <a:defRPr>
                <a:solidFill>
                  <a:srgbClr val="FFFFFF"/>
                </a:solidFill>
                <a:latin typeface="Bitstream Vera Sans" pitchFamily="34" charset="0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xfrm>
            <a:off x="3028320" y="4767621"/>
            <a:ext cx="3087360" cy="273269"/>
          </a:xfrm>
          <a:prstGeom prst="rect">
            <a:avLst/>
          </a:prstGeom>
        </p:spPr>
        <p:txBody>
          <a:bodyPr/>
          <a:lstStyle>
            <a:lvl1pPr eaLnBrk="1">
              <a:lnSpc>
                <a:spcPct val="95000"/>
              </a:lnSpc>
              <a:buClr>
                <a:srgbClr val="000000"/>
              </a:buClr>
              <a:buSzPct val="45000"/>
              <a:buFont typeface="Wingdings" panose="05000000000000000000" pitchFamily="2" charset="2"/>
              <a:buNone/>
              <a:defRPr>
                <a:solidFill>
                  <a:srgbClr val="FFFFFF"/>
                </a:solidFill>
                <a:latin typeface="Bitstream Vera Sans" pitchFamily="34" charset="0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xfrm>
            <a:off x="6458400" y="4767621"/>
            <a:ext cx="2056320" cy="273269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0783BDD-C1D7-F447-B81D-BA924E0F1A7A}" type="slidenum">
              <a:rPr lang="en-AU" altLang="en-US"/>
              <a:pPr/>
              <a:t>‹#›</a:t>
            </a:fld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1846260611"/>
      </p:ext>
    </p:extLst>
  </p:cSld>
  <p:clrMapOvr>
    <a:masterClrMapping/>
  </p:clrMapOvr>
  <p:transition>
    <p:wipe dir="r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llete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57175" indent="-257175">
              <a:buFont typeface="Arial" panose="020B0604020202020204" pitchFamily="34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 marL="471488" indent="-196454">
              <a:buFont typeface="Arial" panose="020B0604020202020204" pitchFamily="34" charset="0"/>
              <a:buChar char="•"/>
              <a:tabLst/>
              <a:defRPr sz="1350">
                <a:solidFill>
                  <a:schemeClr val="tx2">
                    <a:lumMod val="50000"/>
                  </a:schemeClr>
                </a:solidFill>
              </a:defRPr>
            </a:lvl2pPr>
            <a:lvl3pPr marL="666750" indent="-195263">
              <a:buSzPct val="100000"/>
              <a:buFont typeface="Arial" panose="020B0604020202020204" pitchFamily="34" charset="0"/>
              <a:buChar char="•"/>
              <a:tabLst/>
              <a:defRPr sz="1350">
                <a:solidFill>
                  <a:schemeClr val="tx2">
                    <a:lumMod val="50000"/>
                  </a:schemeClr>
                </a:solidFill>
              </a:defRPr>
            </a:lvl3pPr>
            <a:lvl4pPr marL="907256" indent="-202406">
              <a:buSzPct val="100000"/>
              <a:buFont typeface="Arial" panose="020B0604020202020204" pitchFamily="34" charset="0"/>
              <a:buChar char="•"/>
              <a:tabLst/>
              <a:defRPr sz="1200">
                <a:solidFill>
                  <a:schemeClr val="tx2">
                    <a:lumMod val="50000"/>
                  </a:schemeClr>
                </a:solidFill>
              </a:defRPr>
            </a:lvl4pPr>
            <a:lvl5pPr marL="1543050" indent="-171450">
              <a:buSzPct val="100000"/>
              <a:buFont typeface="Arial" charset="0"/>
              <a:buChar char="•"/>
              <a:defRPr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ED6D585-D452-F44C-919B-4BD50B66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9805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 bwMode="auto">
          <a:xfrm>
            <a:off x="0" y="0"/>
            <a:ext cx="9144000" cy="742950"/>
          </a:xfrm>
          <a:prstGeom prst="rect">
            <a:avLst/>
          </a:prstGeom>
          <a:gradFill flip="none" rotWithShape="1">
            <a:gsLst>
              <a:gs pos="12000">
                <a:schemeClr val="bg1">
                  <a:lumMod val="65000"/>
                  <a:alpha val="31000"/>
                </a:schemeClr>
              </a:gs>
              <a:gs pos="85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>
              <a:defRPr/>
            </a:pPr>
            <a:endParaRPr lang="en-US" sz="1500" dirty="0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1"/>
            <a:ext cx="7467600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3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47800" y="914400"/>
            <a:ext cx="7467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533400" y="4686300"/>
            <a:ext cx="1295400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rIns="0"/>
          <a:lstStyle/>
          <a:p>
            <a:pPr>
              <a:defRPr/>
            </a:pPr>
            <a:endParaRPr lang="en-US" sz="10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Rectangle 10"/>
          <p:cNvSpPr>
            <a:spLocks noChangeArrowheads="1"/>
          </p:cNvSpPr>
          <p:nvPr/>
        </p:nvSpPr>
        <p:spPr bwMode="auto">
          <a:xfrm>
            <a:off x="0" y="4857750"/>
            <a:ext cx="121920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rIns="0"/>
          <a:lstStyle/>
          <a:p>
            <a:pPr algn="ctr">
              <a:defRPr/>
            </a:pPr>
            <a:r>
              <a:rPr lang="en-US" sz="1050" dirty="0">
                <a:solidFill>
                  <a:schemeClr val="bg1"/>
                </a:solidFill>
              </a:rPr>
              <a:t> -</a:t>
            </a:r>
            <a:fld id="{6A59D7EB-9048-4DBB-B21A-D5AD76E636FE}" type="slidenum">
              <a:rPr lang="en-US" sz="1050">
                <a:solidFill>
                  <a:schemeClr val="bg1"/>
                </a:solidFill>
              </a:rPr>
              <a:pPr algn="ctr">
                <a:defRPr/>
              </a:pPr>
              <a:t>‹#›</a:t>
            </a:fld>
            <a:r>
              <a:rPr lang="en-US" sz="1050" dirty="0">
                <a:solidFill>
                  <a:schemeClr val="bg1"/>
                </a:solidFill>
              </a:rPr>
              <a:t>-</a:t>
            </a:r>
          </a:p>
        </p:txBody>
      </p:sp>
      <p:grpSp>
        <p:nvGrpSpPr>
          <p:cNvPr id="10" name="Group 9"/>
          <p:cNvGrpSpPr/>
          <p:nvPr userDrawn="1"/>
        </p:nvGrpSpPr>
        <p:grpSpPr>
          <a:xfrm>
            <a:off x="0" y="0"/>
            <a:ext cx="1080000" cy="720000"/>
            <a:chOff x="76200" y="75900"/>
            <a:chExt cx="1245910" cy="840088"/>
          </a:xfrm>
        </p:grpSpPr>
        <p:grpSp>
          <p:nvGrpSpPr>
            <p:cNvPr id="11" name="Group 10"/>
            <p:cNvGrpSpPr/>
            <p:nvPr userDrawn="1"/>
          </p:nvGrpSpPr>
          <p:grpSpPr>
            <a:xfrm>
              <a:off x="76200" y="76073"/>
              <a:ext cx="404660" cy="839915"/>
              <a:chOff x="76200" y="76073"/>
              <a:chExt cx="404660" cy="839915"/>
            </a:xfrm>
          </p:grpSpPr>
          <p:pic>
            <p:nvPicPr>
              <p:cNvPr id="14" name="Picture 13" descr="CERN logo"/>
              <p:cNvPicPr>
                <a:picLocks noChangeArrowheads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76200" y="511664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5" name="Picture 14" descr="medipixlogo"/>
              <p:cNvPicPr>
                <a:picLocks noChangeArrowheads="1"/>
              </p:cNvPicPr>
              <p:nvPr userDrawn="1"/>
            </p:nvPicPr>
            <p:blipFill>
              <a:blip r:embed="rId25" cstate="print"/>
              <a:srcRect/>
              <a:stretch>
                <a:fillRect/>
              </a:stretch>
            </p:blipFill>
            <p:spPr bwMode="auto">
              <a:xfrm>
                <a:off x="76200" y="76073"/>
                <a:ext cx="404660" cy="404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12" name="Picture 2"/>
            <p:cNvPicPr>
              <a:picLocks noChangeArrowheads="1"/>
            </p:cNvPicPr>
            <p:nvPr userDrawn="1"/>
          </p:nvPicPr>
          <p:blipFill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510" y="75900"/>
              <a:ext cx="777600" cy="83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71179C60-B257-434B-A7B1-2E552AED833E}"/>
              </a:ext>
            </a:extLst>
          </p:cNvPr>
          <p:cNvSpPr txBox="1">
            <a:spLocks/>
          </p:cNvSpPr>
          <p:nvPr userDrawn="1"/>
        </p:nvSpPr>
        <p:spPr>
          <a:xfrm>
            <a:off x="8546620" y="4829175"/>
            <a:ext cx="432048" cy="28575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fontAlgn="auto">
              <a:spcBef>
                <a:spcPts val="0"/>
              </a:spcBef>
              <a:spcAft>
                <a:spcPts val="0"/>
              </a:spcAft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fld id="{2BBB5E19-F10A-4C2F-BF6F-11C513378A2E}" type="slidenum">
              <a:rPr lang="en-US" sz="1000" b="0" smtClean="0"/>
              <a:pPr/>
              <a:t>‹#›</a:t>
            </a:fld>
            <a:endParaRPr lang="en-US" sz="1000" b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5BE7823-9871-8843-AADB-CBBD19B916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59" r:id="rId4"/>
    <p:sldLayoutId id="2147483660" r:id="rId5"/>
    <p:sldLayoutId id="2147483661" r:id="rId6"/>
    <p:sldLayoutId id="2147483670" r:id="rId7"/>
    <p:sldLayoutId id="2147483671" r:id="rId8"/>
    <p:sldLayoutId id="2147483663" r:id="rId9"/>
    <p:sldLayoutId id="2147483672" r:id="rId10"/>
    <p:sldLayoutId id="2147483664" r:id="rId11"/>
    <p:sldLayoutId id="2147483665" r:id="rId12"/>
    <p:sldLayoutId id="2147483666" r:id="rId13"/>
    <p:sldLayoutId id="2147483674" r:id="rId14"/>
    <p:sldLayoutId id="2147483683" r:id="rId15"/>
    <p:sldLayoutId id="2147483684" r:id="rId16"/>
    <p:sldLayoutId id="2147483685" r:id="rId17"/>
    <p:sldLayoutId id="2147483689" r:id="rId18"/>
    <p:sldLayoutId id="2147483690" r:id="rId19"/>
    <p:sldLayoutId id="2147483692" r:id="rId20"/>
    <p:sldLayoutId id="2147483693" r:id="rId21"/>
    <p:sldLayoutId id="2147483694" r:id="rId2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>
          <a:solidFill>
            <a:srgbClr val="17375E"/>
          </a:solidFill>
          <a:effectLst/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>
          <a:solidFill>
            <a:srgbClr val="17375E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>
          <a:solidFill>
            <a:srgbClr val="17375E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>
          <a:solidFill>
            <a:srgbClr val="17375E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>
          <a:solidFill>
            <a:srgbClr val="17375E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2400">
          <a:solidFill>
            <a:srgbClr val="990099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2400">
          <a:solidFill>
            <a:srgbClr val="990099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2400">
          <a:solidFill>
            <a:srgbClr val="990099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2400">
          <a:solidFill>
            <a:srgbClr val="990099"/>
          </a:solidFill>
          <a:effectLst>
            <a:outerShdw blurRad="38100" dist="38100" dir="2700000" algn="tl">
              <a:srgbClr val="C0C0C0"/>
            </a:outerShdw>
          </a:effectLst>
          <a:latin typeface="Franklin Gothic Medium" pitchFamily="34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1800" b="1">
          <a:solidFill>
            <a:srgbClr val="376092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b="1">
          <a:solidFill>
            <a:srgbClr val="376092"/>
          </a:solidFill>
          <a:latin typeface="+mn-lt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200" b="1">
          <a:solidFill>
            <a:srgbClr val="376092"/>
          </a:solidFill>
          <a:latin typeface="+mn-lt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200" b="1">
          <a:solidFill>
            <a:srgbClr val="376092"/>
          </a:solidFill>
          <a:latin typeface="+mn-lt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200" b="1">
          <a:solidFill>
            <a:srgbClr val="376092"/>
          </a:solidFill>
          <a:latin typeface="+mn-lt"/>
        </a:defRPr>
      </a:lvl5pPr>
      <a:lvl6pPr marL="1885950" indent="-171450" algn="l" rtl="0" eaLnBrk="1" fontAlgn="base" hangingPunct="1">
        <a:spcBef>
          <a:spcPct val="20000"/>
        </a:spcBef>
        <a:spcAft>
          <a:spcPct val="0"/>
        </a:spcAft>
        <a:buChar char="»"/>
        <a:defRPr sz="1200" b="1">
          <a:solidFill>
            <a:srgbClr val="004F9E"/>
          </a:solidFill>
          <a:latin typeface="+mn-lt"/>
        </a:defRPr>
      </a:lvl6pPr>
      <a:lvl7pPr marL="2228850" indent="-171450" algn="l" rtl="0" eaLnBrk="1" fontAlgn="base" hangingPunct="1">
        <a:spcBef>
          <a:spcPct val="20000"/>
        </a:spcBef>
        <a:spcAft>
          <a:spcPct val="0"/>
        </a:spcAft>
        <a:buChar char="»"/>
        <a:defRPr sz="1200" b="1">
          <a:solidFill>
            <a:srgbClr val="004F9E"/>
          </a:solidFill>
          <a:latin typeface="+mn-lt"/>
        </a:defRPr>
      </a:lvl7pPr>
      <a:lvl8pPr marL="2571750" indent="-171450" algn="l" rtl="0" eaLnBrk="1" fontAlgn="base" hangingPunct="1">
        <a:spcBef>
          <a:spcPct val="20000"/>
        </a:spcBef>
        <a:spcAft>
          <a:spcPct val="0"/>
        </a:spcAft>
        <a:buChar char="»"/>
        <a:defRPr sz="1200" b="1">
          <a:solidFill>
            <a:srgbClr val="004F9E"/>
          </a:solidFill>
          <a:latin typeface="+mn-lt"/>
        </a:defRPr>
      </a:lvl8pPr>
      <a:lvl9pPr marL="2914650" indent="-171450" algn="l" rtl="0" eaLnBrk="1" fontAlgn="base" hangingPunct="1">
        <a:spcBef>
          <a:spcPct val="20000"/>
        </a:spcBef>
        <a:spcAft>
          <a:spcPct val="0"/>
        </a:spcAft>
        <a:buChar char="»"/>
        <a:defRPr sz="1200" b="1">
          <a:solidFill>
            <a:srgbClr val="004F9E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"/><Relationship Id="rId1" Type="http://schemas.openxmlformats.org/officeDocument/2006/relationships/slideLayout" Target="../slideLayouts/slideLayout1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.xml"/><Relationship Id="rId4" Type="http://schemas.openxmlformats.org/officeDocument/2006/relationships/image" Target="../media/image62.emf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opscience.iop.org/article/10.1088/1748-0221/13/12/C12005/pdf" TargetMode="External"/><Relationship Id="rId5" Type="http://schemas.openxmlformats.org/officeDocument/2006/relationships/hyperlink" Target="https://iopscience.iop.org/article/10.1088/1748-0221/9/05/C05055" TargetMode="External"/><Relationship Id="rId4" Type="http://schemas.openxmlformats.org/officeDocument/2006/relationships/image" Target="../media/image73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13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3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0.png"/><Relationship Id="rId1" Type="http://schemas.openxmlformats.org/officeDocument/2006/relationships/slideLayout" Target="../slideLayouts/slideLayout19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0.png"/><Relationship Id="rId2" Type="http://schemas.openxmlformats.org/officeDocument/2006/relationships/hyperlink" Target="https://doi.org/10.1016/j.nima.2022.167489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8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105" y="1842055"/>
            <a:ext cx="5453509" cy="1021556"/>
          </a:xfrm>
        </p:spPr>
        <p:txBody>
          <a:bodyPr anchor="ctr"/>
          <a:lstStyle/>
          <a:p>
            <a:pPr algn="ctr" eaLnBrk="1" hangingPunct="1">
              <a:defRPr/>
            </a:pPr>
            <a:r>
              <a:rPr lang="en-US" sz="2400" b="0" dirty="0"/>
              <a:t>Timepix and Medipix: hybrid pixel detectors which can be applied to multiple applications</a:t>
            </a:r>
            <a:endParaRPr lang="en-US" sz="2400" cap="none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2CC43E-EF11-3C4B-8E09-A22010526F04}"/>
              </a:ext>
            </a:extLst>
          </p:cNvPr>
          <p:cNvSpPr txBox="1">
            <a:spLocks/>
          </p:cNvSpPr>
          <p:nvPr/>
        </p:nvSpPr>
        <p:spPr bwMode="auto">
          <a:xfrm>
            <a:off x="1461195" y="4028965"/>
            <a:ext cx="6077591" cy="1077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1500" b="1" i="0">
                <a:solidFill>
                  <a:srgbClr val="376092"/>
                </a:solidFill>
                <a:latin typeface="+mn-lt"/>
                <a:ea typeface="+mn-ea"/>
                <a:cs typeface="+mn-cs"/>
              </a:defRPr>
            </a:lvl1pPr>
            <a:lvl2pPr marL="3429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1350" b="1">
                <a:solidFill>
                  <a:srgbClr val="376092"/>
                </a:solidFill>
                <a:latin typeface="+mn-lt"/>
              </a:defRPr>
            </a:lvl2pPr>
            <a:lvl3pPr marL="6858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1200" b="1">
                <a:solidFill>
                  <a:srgbClr val="376092"/>
                </a:solidFill>
                <a:latin typeface="+mn-lt"/>
              </a:defRPr>
            </a:lvl3pPr>
            <a:lvl4pPr marL="10287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1050" b="1">
                <a:solidFill>
                  <a:srgbClr val="376092"/>
                </a:solidFill>
                <a:latin typeface="+mn-lt"/>
              </a:defRPr>
            </a:lvl4pPr>
            <a:lvl5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1050" b="1">
                <a:solidFill>
                  <a:srgbClr val="376092"/>
                </a:solidFill>
                <a:latin typeface="+mn-lt"/>
              </a:defRPr>
            </a:lvl5pPr>
            <a:lvl6pPr marL="1714500" indent="0" algn="l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1050" b="1">
                <a:solidFill>
                  <a:srgbClr val="004F9E"/>
                </a:solidFill>
                <a:latin typeface="+mn-lt"/>
              </a:defRPr>
            </a:lvl6pPr>
            <a:lvl7pPr marL="2057400" indent="0" algn="l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1050" b="1">
                <a:solidFill>
                  <a:srgbClr val="004F9E"/>
                </a:solidFill>
                <a:latin typeface="+mn-lt"/>
              </a:defRPr>
            </a:lvl7pPr>
            <a:lvl8pPr marL="2400300" indent="0" algn="l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1050" b="1">
                <a:solidFill>
                  <a:srgbClr val="004F9E"/>
                </a:solidFill>
                <a:latin typeface="+mn-lt"/>
              </a:defRPr>
            </a:lvl8pPr>
            <a:lvl9pPr marL="2743200" indent="0" algn="l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1050" b="1">
                <a:solidFill>
                  <a:srgbClr val="004F9E"/>
                </a:solidFill>
                <a:latin typeface="+mn-lt"/>
              </a:defRPr>
            </a:lvl9pPr>
          </a:lstStyle>
          <a:p>
            <a:pPr algn="ctr" eaLnBrk="1" hangingPunct="1"/>
            <a:r>
              <a:rPr lang="en-US" dirty="0">
                <a:solidFill>
                  <a:srgbClr val="00366C"/>
                </a:solidFill>
              </a:rPr>
              <a:t>M. Campbell</a:t>
            </a:r>
            <a:r>
              <a:rPr lang="en-US" baseline="30000" dirty="0">
                <a:solidFill>
                  <a:srgbClr val="00366C"/>
                </a:solidFill>
              </a:rPr>
              <a:t>1</a:t>
            </a:r>
            <a:r>
              <a:rPr lang="en-US" dirty="0">
                <a:solidFill>
                  <a:srgbClr val="00366C"/>
                </a:solidFill>
              </a:rPr>
              <a:t>, J. </a:t>
            </a:r>
            <a:r>
              <a:rPr lang="en-US" dirty="0" err="1">
                <a:solidFill>
                  <a:srgbClr val="00366C"/>
                </a:solidFill>
              </a:rPr>
              <a:t>Alozy</a:t>
            </a:r>
            <a:r>
              <a:rPr lang="en-US" dirty="0">
                <a:solidFill>
                  <a:srgbClr val="00366C"/>
                </a:solidFill>
              </a:rPr>
              <a:t>, </a:t>
            </a:r>
            <a:r>
              <a:rPr lang="en-US" u="sng" dirty="0">
                <a:solidFill>
                  <a:srgbClr val="00366C"/>
                </a:solidFill>
              </a:rPr>
              <a:t>R. Ballabriga</a:t>
            </a:r>
            <a:r>
              <a:rPr lang="en-US" dirty="0">
                <a:solidFill>
                  <a:srgbClr val="00366C"/>
                </a:solidFill>
              </a:rPr>
              <a:t>, R. </a:t>
            </a:r>
            <a:r>
              <a:rPr lang="en-US" dirty="0" err="1">
                <a:solidFill>
                  <a:srgbClr val="00366C"/>
                </a:solidFill>
              </a:rPr>
              <a:t>Bolzonella</a:t>
            </a:r>
            <a:r>
              <a:rPr lang="en-US" dirty="0">
                <a:solidFill>
                  <a:srgbClr val="00366C"/>
                </a:solidFill>
              </a:rPr>
              <a:t>, E.H.M. Heijne</a:t>
            </a:r>
            <a:r>
              <a:rPr lang="en-US" baseline="30000" dirty="0">
                <a:solidFill>
                  <a:srgbClr val="00366C"/>
                </a:solidFill>
              </a:rPr>
              <a:t>2</a:t>
            </a:r>
            <a:r>
              <a:rPr lang="en-US" dirty="0">
                <a:solidFill>
                  <a:srgbClr val="00366C"/>
                </a:solidFill>
              </a:rPr>
              <a:t>, </a:t>
            </a:r>
            <a:r>
              <a:rPr lang="en-US" u="sng" dirty="0">
                <a:solidFill>
                  <a:srgbClr val="00366C"/>
                </a:solidFill>
              </a:rPr>
              <a:t>X. Llopart</a:t>
            </a:r>
            <a:r>
              <a:rPr lang="en-US" dirty="0">
                <a:solidFill>
                  <a:srgbClr val="00366C"/>
                </a:solidFill>
              </a:rPr>
              <a:t>, M. </a:t>
            </a:r>
            <a:r>
              <a:rPr lang="en-US" dirty="0" err="1">
                <a:solidFill>
                  <a:srgbClr val="00366C"/>
                </a:solidFill>
              </a:rPr>
              <a:t>Saphorster</a:t>
            </a:r>
            <a:r>
              <a:rPr lang="en-US">
                <a:solidFill>
                  <a:srgbClr val="00366C"/>
                </a:solidFill>
              </a:rPr>
              <a:t> and </a:t>
            </a:r>
            <a:r>
              <a:rPr lang="en-US" dirty="0">
                <a:solidFill>
                  <a:srgbClr val="00366C"/>
                </a:solidFill>
              </a:rPr>
              <a:t>L. Tlustos</a:t>
            </a:r>
            <a:r>
              <a:rPr lang="en-US" baseline="30000" dirty="0">
                <a:solidFill>
                  <a:srgbClr val="00366C"/>
                </a:solidFill>
              </a:rPr>
              <a:t>2</a:t>
            </a:r>
            <a:endParaRPr lang="en-US" sz="1100" baseline="30000" dirty="0">
              <a:solidFill>
                <a:srgbClr val="00366C"/>
              </a:solidFill>
            </a:endParaRPr>
          </a:p>
          <a:p>
            <a:pPr algn="ctr" eaLnBrk="1" hangingPunct="1"/>
            <a:r>
              <a:rPr lang="en-US" sz="1200" kern="0" dirty="0">
                <a:solidFill>
                  <a:srgbClr val="00366C"/>
                </a:solidFill>
              </a:rPr>
              <a:t>CERN, PH Department</a:t>
            </a:r>
          </a:p>
          <a:p>
            <a:pPr algn="ctr" eaLnBrk="1" hangingPunct="1"/>
            <a:r>
              <a:rPr lang="en-US" sz="1200" kern="0" dirty="0">
                <a:solidFill>
                  <a:srgbClr val="002060"/>
                </a:solidFill>
              </a:rPr>
              <a:t>1211 Geneva 23</a:t>
            </a:r>
          </a:p>
          <a:p>
            <a:pPr algn="ctr" eaLnBrk="1" hangingPunct="1"/>
            <a:r>
              <a:rPr lang="en-US" sz="1200" kern="0" dirty="0">
                <a:solidFill>
                  <a:srgbClr val="002060"/>
                </a:solidFill>
              </a:rPr>
              <a:t>Switzerland</a:t>
            </a:r>
          </a:p>
          <a:p>
            <a:pPr algn="ctr" eaLnBrk="1" hangingPunct="1"/>
            <a:endParaRPr lang="en-US" sz="1200" i="1" kern="0" dirty="0">
              <a:solidFill>
                <a:srgbClr val="002060"/>
              </a:solidFill>
            </a:endParaRPr>
          </a:p>
          <a:p>
            <a:pPr algn="ctr" eaLnBrk="1" hangingPunct="1"/>
            <a:r>
              <a:rPr lang="en-US" sz="1200" kern="0" baseline="30000" dirty="0">
                <a:solidFill>
                  <a:srgbClr val="002060"/>
                </a:solidFill>
              </a:rPr>
              <a:t>1</a:t>
            </a:r>
            <a:r>
              <a:rPr lang="en-US" sz="1200" i="1" kern="0" dirty="0">
                <a:solidFill>
                  <a:srgbClr val="002060"/>
                </a:solidFill>
              </a:rPr>
              <a:t> </a:t>
            </a:r>
            <a:r>
              <a:rPr lang="en-US" sz="1200" kern="0" dirty="0">
                <a:solidFill>
                  <a:srgbClr val="002060"/>
                </a:solidFill>
              </a:rPr>
              <a:t>Honorary Professor at Glasgow University</a:t>
            </a:r>
          </a:p>
          <a:p>
            <a:pPr algn="ctr" eaLnBrk="1" hangingPunct="1"/>
            <a:r>
              <a:rPr lang="en-US" sz="1200" kern="0" baseline="30000" dirty="0">
                <a:solidFill>
                  <a:srgbClr val="002060"/>
                </a:solidFill>
              </a:rPr>
              <a:t>2</a:t>
            </a:r>
            <a:r>
              <a:rPr lang="en-US" sz="1200" kern="0" dirty="0">
                <a:solidFill>
                  <a:srgbClr val="002060"/>
                </a:solidFill>
              </a:rPr>
              <a:t> also with IEAP, Prague</a:t>
            </a:r>
          </a:p>
        </p:txBody>
      </p:sp>
    </p:spTree>
    <p:extLst>
      <p:ext uri="{BB962C8B-B14F-4D97-AF65-F5344CB8AC3E}">
        <p14:creationId xmlns:p14="http://schemas.microsoft.com/office/powerpoint/2010/main" val="2393336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392" y="1304385"/>
            <a:ext cx="3645694" cy="24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778036" y="14288"/>
            <a:ext cx="5943600" cy="685800"/>
          </a:xfrm>
        </p:spPr>
        <p:txBody>
          <a:bodyPr/>
          <a:lstStyle/>
          <a:p>
            <a:pPr>
              <a:lnSpc>
                <a:spcPct val="95000"/>
              </a:lnSpc>
              <a:tabLst>
                <a:tab pos="0" algn="l"/>
                <a:tab pos="685800" algn="l"/>
                <a:tab pos="1371600" algn="l"/>
                <a:tab pos="2057400" algn="l"/>
                <a:tab pos="2743200" algn="l"/>
                <a:tab pos="3429000" algn="l"/>
                <a:tab pos="4114800" algn="l"/>
                <a:tab pos="4800600" algn="l"/>
                <a:tab pos="5486400" algn="l"/>
                <a:tab pos="6172200" algn="l"/>
                <a:tab pos="6858000" algn="l"/>
                <a:tab pos="7543800" algn="l"/>
              </a:tabLst>
              <a:defRPr/>
            </a:pPr>
            <a:r>
              <a:rPr lang="en-GB" dirty="0"/>
              <a:t>Hybrid Silicon Pixel Detectors</a:t>
            </a:r>
          </a:p>
        </p:txBody>
      </p:sp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32" y="1304385"/>
            <a:ext cx="2571768" cy="2673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B5C997C1-2834-CA43-82FF-F3F46AC142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7472" y="4074147"/>
            <a:ext cx="6287686" cy="1246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Noise-hit free images possible (high ratio of threshold/noise)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Standard CMOS can be used (follow industry)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Sensor material can be changed (Si, GaAs, CdTe..)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Semiconductor sensor can be replaced by a gas gain grid or MCP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6794831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60667-9CBD-0B4E-8F8A-0B754480C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825" y="1"/>
            <a:ext cx="8105775" cy="708422"/>
          </a:xfrm>
        </p:spPr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9246F-927C-7C4F-A73F-7B2614B90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343" y="805120"/>
            <a:ext cx="7874830" cy="4231845"/>
          </a:xfrm>
        </p:spPr>
        <p:txBody>
          <a:bodyPr/>
          <a:lstStyle/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Origins in High Energy Physics</a:t>
            </a:r>
          </a:p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 to the Medipix and Timepix family</a:t>
            </a:r>
          </a:p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Medipix3 – enabling spectroscopic X-ray imaging</a:t>
            </a:r>
          </a:p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Medipix4 status</a:t>
            </a:r>
          </a:p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Timepix</a:t>
            </a:r>
          </a:p>
          <a:p>
            <a:pPr lvl="1"/>
            <a:r>
              <a:rPr lang="en-GB" sz="14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Schools</a:t>
            </a:r>
          </a:p>
          <a:p>
            <a:pPr lvl="1"/>
            <a:r>
              <a:rPr lang="en-GB" sz="14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Dosimetry for manned space flight</a:t>
            </a:r>
          </a:p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Timepix3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Single layer particle tracking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Velocity map imaging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Visible photon imaging and quantum applications</a:t>
            </a:r>
          </a:p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Timepix4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4DPhoton</a:t>
            </a:r>
          </a:p>
          <a:p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Lessons learnt, summary and Conclusion</a:t>
            </a:r>
          </a:p>
          <a:p>
            <a:pPr marL="0" indent="0">
              <a:buNone/>
            </a:pPr>
            <a:r>
              <a:rPr lang="en-GB" sz="16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  <a:p>
            <a:endParaRPr lang="en-GB" sz="2000" b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137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8519" y="1"/>
            <a:ext cx="6298181" cy="708422"/>
          </a:xfrm>
        </p:spPr>
        <p:txBody>
          <a:bodyPr/>
          <a:lstStyle/>
          <a:p>
            <a:r>
              <a:rPr lang="en-US" sz="2100" dirty="0"/>
              <a:t>Early work </a:t>
            </a:r>
            <a:r>
              <a:rPr lang="en-US" sz="2100"/>
              <a:t>on hybrid pixel detectors for HEP</a:t>
            </a:r>
            <a:endParaRPr lang="en-US" sz="21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437520" y="978755"/>
            <a:ext cx="6296369" cy="3886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37609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b="1">
                <a:solidFill>
                  <a:srgbClr val="37609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600" b="1">
                <a:solidFill>
                  <a:srgbClr val="37609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600" b="1">
                <a:solidFill>
                  <a:srgbClr val="37609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376092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9pPr>
          </a:lstStyle>
          <a:p>
            <a:pPr>
              <a:spcAft>
                <a:spcPts val="750"/>
              </a:spcAft>
            </a:pPr>
            <a:r>
              <a:rPr lang="en-GB" sz="1500" b="0" kern="0" dirty="0">
                <a:solidFill>
                  <a:schemeClr val="tx1"/>
                </a:solidFill>
              </a:rPr>
              <a:t>LAA project at CERN led to the development of the first pulse processing pixel prototypes. These early prototypes were developed together with </a:t>
            </a:r>
            <a:r>
              <a:rPr lang="en-GB" sz="1500" b="0" kern="0" dirty="0" err="1">
                <a:solidFill>
                  <a:schemeClr val="tx1"/>
                </a:solidFill>
              </a:rPr>
              <a:t>Enz</a:t>
            </a:r>
            <a:r>
              <a:rPr lang="en-GB" sz="1500" b="0" kern="0" dirty="0">
                <a:solidFill>
                  <a:schemeClr val="tx1"/>
                </a:solidFill>
              </a:rPr>
              <a:t>, </a:t>
            </a:r>
            <a:r>
              <a:rPr lang="en-GB" sz="1500" b="0" kern="0" dirty="0" err="1">
                <a:solidFill>
                  <a:schemeClr val="tx1"/>
                </a:solidFill>
              </a:rPr>
              <a:t>Krummenacher</a:t>
            </a:r>
            <a:r>
              <a:rPr lang="en-GB" sz="1500" b="0" kern="0" dirty="0">
                <a:solidFill>
                  <a:schemeClr val="tx1"/>
                </a:solidFill>
              </a:rPr>
              <a:t> and </a:t>
            </a:r>
            <a:r>
              <a:rPr lang="en-GB" sz="1500" b="0" kern="0" dirty="0" err="1">
                <a:solidFill>
                  <a:schemeClr val="tx1"/>
                </a:solidFill>
              </a:rPr>
              <a:t>Vittoz</a:t>
            </a:r>
            <a:r>
              <a:rPr lang="en-GB" sz="1500" b="0" kern="0" dirty="0">
                <a:solidFill>
                  <a:schemeClr val="tx1"/>
                </a:solidFill>
              </a:rPr>
              <a:t> at EPFL, Lausanne</a:t>
            </a:r>
          </a:p>
          <a:p>
            <a:pPr>
              <a:spcAft>
                <a:spcPts val="750"/>
              </a:spcAft>
            </a:pPr>
            <a:r>
              <a:rPr lang="en-GB" sz="1500" b="0" kern="0" dirty="0">
                <a:solidFill>
                  <a:schemeClr val="tx1"/>
                </a:solidFill>
              </a:rPr>
              <a:t>RD-19 developed hybrid pixel readout for other HEP applications (WA97, NA57)</a:t>
            </a:r>
          </a:p>
          <a:p>
            <a:pPr>
              <a:spcAft>
                <a:spcPts val="750"/>
              </a:spcAft>
            </a:pPr>
            <a:r>
              <a:rPr lang="en-GB" sz="1500" b="0" kern="0" dirty="0">
                <a:solidFill>
                  <a:schemeClr val="tx1"/>
                </a:solidFill>
              </a:rPr>
              <a:t>Delphi pixel detector spun out of RD-19 work</a:t>
            </a:r>
          </a:p>
          <a:p>
            <a:pPr>
              <a:spcAft>
                <a:spcPts val="750"/>
              </a:spcAft>
            </a:pPr>
            <a:r>
              <a:rPr lang="en-GB" sz="1500" b="0" kern="0" dirty="0">
                <a:solidFill>
                  <a:schemeClr val="tx1"/>
                </a:solidFill>
              </a:rPr>
              <a:t>Alice pixel detector was first large scale readout chip in 250nm CMOS using radiation tolerant design techniques  </a:t>
            </a:r>
          </a:p>
          <a:p>
            <a:pPr>
              <a:spcAft>
                <a:spcPts val="750"/>
              </a:spcAft>
            </a:pPr>
            <a:r>
              <a:rPr lang="en-GB" sz="1500" b="0" kern="0" dirty="0">
                <a:solidFill>
                  <a:schemeClr val="tx1"/>
                </a:solidFill>
              </a:rPr>
              <a:t>ATLAS and CMS designed their own readout chips based on the 250nm process for the first LHC runs</a:t>
            </a:r>
          </a:p>
          <a:p>
            <a:pPr>
              <a:spcAft>
                <a:spcPts val="750"/>
              </a:spcAft>
            </a:pPr>
            <a:endParaRPr lang="en-GB" sz="1500" b="0" kern="0" dirty="0">
              <a:solidFill>
                <a:schemeClr val="tx1"/>
              </a:solidFill>
            </a:endParaRPr>
          </a:p>
          <a:p>
            <a:pPr lvl="1">
              <a:spcAft>
                <a:spcPts val="750"/>
              </a:spcAft>
            </a:pPr>
            <a:endParaRPr lang="en-GB" sz="1500" b="0" kern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07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2239277" y="154764"/>
            <a:ext cx="5781744" cy="457200"/>
          </a:xfrm>
        </p:spPr>
        <p:txBody>
          <a:bodyPr/>
          <a:lstStyle/>
          <a:p>
            <a:r>
              <a:rPr lang="en-US" altLang="en-US" dirty="0"/>
              <a:t>One half plane of </a:t>
            </a:r>
            <a:r>
              <a:rPr lang="en-US" altLang="en-US"/>
              <a:t>WA97/RD19 Telescope</a:t>
            </a:r>
            <a:endParaRPr lang="en-US" altLang="en-US" dirty="0"/>
          </a:p>
        </p:txBody>
      </p:sp>
      <p:pic>
        <p:nvPicPr>
          <p:cNvPr id="70659" name="Picture 3" descr="O2array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1215628"/>
            <a:ext cx="3352800" cy="2744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5543551" y="1215628"/>
            <a:ext cx="2240756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500" dirty="0"/>
              <a:t>36 000 pixels</a:t>
            </a:r>
          </a:p>
          <a:p>
            <a:endParaRPr lang="en-US" altLang="en-US" sz="1500" dirty="0"/>
          </a:p>
          <a:p>
            <a:r>
              <a:rPr lang="en-US" altLang="en-US" sz="1500" dirty="0"/>
              <a:t>Omega2 chip</a:t>
            </a:r>
          </a:p>
          <a:p>
            <a:endParaRPr lang="en-US" altLang="en-US" sz="1500" dirty="0"/>
          </a:p>
          <a:p>
            <a:r>
              <a:rPr lang="en-US" altLang="en-US" sz="1500" dirty="0"/>
              <a:t>6 ladders of 6 chips</a:t>
            </a:r>
          </a:p>
          <a:p>
            <a:endParaRPr lang="en-US" altLang="en-US" sz="1500" dirty="0"/>
          </a:p>
          <a:p>
            <a:r>
              <a:rPr lang="en-US" altLang="en-US" sz="1500" dirty="0"/>
              <a:t>Each chip has 1000 pixels</a:t>
            </a:r>
          </a:p>
          <a:p>
            <a:endParaRPr lang="en-US" altLang="en-US" sz="1500" dirty="0"/>
          </a:p>
          <a:p>
            <a:r>
              <a:rPr lang="en-US" altLang="en-US" sz="1500" dirty="0"/>
              <a:t>2 arrays make up one logical plane</a:t>
            </a:r>
          </a:p>
          <a:p>
            <a:endParaRPr lang="en-US" altLang="en-US" sz="1500" dirty="0"/>
          </a:p>
          <a:p>
            <a:r>
              <a:rPr lang="en-US" altLang="en-US" sz="1500" dirty="0"/>
              <a:t>[E. </a:t>
            </a:r>
            <a:r>
              <a:rPr lang="en-US" altLang="en-US" sz="1500" dirty="0" err="1"/>
              <a:t>Heijne</a:t>
            </a:r>
            <a:r>
              <a:rPr lang="en-US" altLang="en-US" sz="1500" dirty="0"/>
              <a:t>, E. </a:t>
            </a:r>
            <a:r>
              <a:rPr lang="en-US" altLang="en-US" sz="1500" dirty="0" err="1"/>
              <a:t>Chesi</a:t>
            </a:r>
            <a:r>
              <a:rPr lang="en-US" altLang="en-US" sz="1500" dirty="0"/>
              <a:t>]</a:t>
            </a:r>
          </a:p>
          <a:p>
            <a:endParaRPr lang="en-US" altLang="en-US" sz="1500" dirty="0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828801" y="4286250"/>
            <a:ext cx="5955506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500"/>
              <a:t>Work carried out by RD19 for WA97. </a:t>
            </a:r>
          </a:p>
          <a:p>
            <a:r>
              <a:rPr lang="en-US" altLang="en-US" sz="1500"/>
              <a:t>Basic development funded by CERN-LAA programme.</a:t>
            </a: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645944" y="3684985"/>
            <a:ext cx="184731" cy="32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 sz="1500"/>
          </a:p>
        </p:txBody>
      </p:sp>
    </p:spTree>
    <p:extLst>
      <p:ext uri="{BB962C8B-B14F-4D97-AF65-F5344CB8AC3E}">
        <p14:creationId xmlns:p14="http://schemas.microsoft.com/office/powerpoint/2010/main" val="111301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 Clean Heavy Ion Physics Event</a:t>
            </a:r>
          </a:p>
        </p:txBody>
      </p:sp>
      <p:pic>
        <p:nvPicPr>
          <p:cNvPr id="6147" name="Picture 3" descr="153tracknotit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0" t="29929" r="18152" b="21378"/>
          <a:stretch>
            <a:fillRect/>
          </a:stretch>
        </p:blipFill>
        <p:spPr bwMode="auto">
          <a:xfrm>
            <a:off x="1885951" y="1257300"/>
            <a:ext cx="2964656" cy="292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5029200" y="1472804"/>
            <a:ext cx="2659702" cy="216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7432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US" altLang="en-US" sz="1350" u="sng">
                <a:latin typeface="Arial" charset="0"/>
              </a:rPr>
              <a:t>CERN Experiment WA97 (1995)</a:t>
            </a:r>
          </a:p>
          <a:p>
            <a:endParaRPr lang="en-US" altLang="en-US" sz="1350" u="sng">
              <a:latin typeface="Arial" charset="0"/>
            </a:endParaRPr>
          </a:p>
          <a:p>
            <a:r>
              <a:rPr lang="en-US" altLang="en-US" sz="1350">
                <a:latin typeface="Arial" charset="0"/>
              </a:rPr>
              <a:t>5 x 5 cm</a:t>
            </a:r>
            <a:r>
              <a:rPr lang="en-US" altLang="en-US" sz="1350" baseline="30000">
                <a:latin typeface="Arial" charset="0"/>
              </a:rPr>
              <a:t>2</a:t>
            </a:r>
            <a:r>
              <a:rPr lang="en-US" altLang="en-US" sz="1350">
                <a:latin typeface="Arial" charset="0"/>
              </a:rPr>
              <a:t> area</a:t>
            </a:r>
          </a:p>
          <a:p>
            <a:r>
              <a:rPr lang="en-US" altLang="en-US" sz="1350">
                <a:latin typeface="Arial" charset="0"/>
              </a:rPr>
              <a:t>7 logical planes</a:t>
            </a:r>
          </a:p>
          <a:p>
            <a:r>
              <a:rPr lang="en-US" altLang="en-US" sz="1350">
                <a:latin typeface="Arial" charset="0"/>
              </a:rPr>
              <a:t>Pixel dimensions 75 x 500 </a:t>
            </a:r>
            <a:r>
              <a:rPr lang="en-US" altLang="en-US" sz="1350">
                <a:latin typeface="Symbol" charset="2"/>
              </a:rPr>
              <a:t>m</a:t>
            </a:r>
            <a:r>
              <a:rPr lang="en-US" altLang="en-US" sz="1350">
                <a:latin typeface="Arial" charset="0"/>
              </a:rPr>
              <a:t>m</a:t>
            </a:r>
            <a:r>
              <a:rPr lang="en-US" altLang="en-US" sz="1350" baseline="30000">
                <a:latin typeface="Arial" charset="0"/>
              </a:rPr>
              <a:t>2</a:t>
            </a:r>
          </a:p>
          <a:p>
            <a:endParaRPr lang="en-US" altLang="en-US" sz="1350">
              <a:latin typeface="Arial" charset="0"/>
            </a:endParaRPr>
          </a:p>
          <a:p>
            <a:r>
              <a:rPr lang="en-US" altLang="en-US" sz="1350">
                <a:latin typeface="Arial" charset="0"/>
              </a:rPr>
              <a:t>But…</a:t>
            </a:r>
          </a:p>
          <a:p>
            <a:endParaRPr lang="en-US" altLang="en-US" sz="1350">
              <a:latin typeface="Arial" charset="0"/>
            </a:endParaRPr>
          </a:p>
          <a:p>
            <a:r>
              <a:rPr lang="en-US" altLang="en-US" sz="1350">
                <a:latin typeface="Arial" charset="0"/>
              </a:rPr>
              <a:t>Trigger precision 1 </a:t>
            </a:r>
            <a:r>
              <a:rPr lang="en-US" altLang="en-US" sz="1350">
                <a:latin typeface="Symbol" charset="2"/>
              </a:rPr>
              <a:t>m</a:t>
            </a:r>
            <a:r>
              <a:rPr lang="en-US" altLang="en-US" sz="1350">
                <a:latin typeface="Arial" charset="0"/>
              </a:rPr>
              <a:t>sec</a:t>
            </a:r>
          </a:p>
          <a:p>
            <a:r>
              <a:rPr lang="en-US" altLang="en-US" sz="1350">
                <a:latin typeface="Arial" charset="0"/>
              </a:rPr>
              <a:t>Radiation tolerance ~ 30kRad</a:t>
            </a:r>
          </a:p>
        </p:txBody>
      </p:sp>
    </p:spTree>
    <p:extLst>
      <p:ext uri="{BB962C8B-B14F-4D97-AF65-F5344CB8AC3E}">
        <p14:creationId xmlns:p14="http://schemas.microsoft.com/office/powerpoint/2010/main" val="8067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ATLAS Pixel detector – LHC Run 1</a:t>
            </a:r>
          </a:p>
        </p:txBody>
      </p:sp>
      <p:pic>
        <p:nvPicPr>
          <p:cNvPr id="4" name="Picture 2" descr="http://www.atlas.ch/images_atlas1/Pixels_mm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99" b="96763" l="600" r="9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028" y="708423"/>
            <a:ext cx="5519366" cy="306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932565" y="3721485"/>
            <a:ext cx="647993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8000" indent="-108000">
              <a:buFont typeface="Arial" panose="020B0604020202020204" pitchFamily="34" charset="0"/>
              <a:buChar char="•"/>
            </a:pPr>
            <a:r>
              <a:rPr lang="en-US" sz="1400" dirty="0"/>
              <a:t>3 barrel layers at ~5, 9 and 12 cm from IP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US" sz="1400" dirty="0"/>
              <a:t>3 disks on each side 9 ≤ r ≤ 15 cm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US" sz="1400" dirty="0"/>
              <a:t>Same module layout used everywhere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US" sz="1400" dirty="0"/>
              <a:t>Module size: 62.4 mm long X 21.4 mm wide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US" sz="1400" dirty="0"/>
              <a:t>Module read out by 16 FEI3 chips, each serving an array of 18 by 160 pixels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US" sz="1400" dirty="0"/>
              <a:t>An area of ~1.7 m2 for ~80M pixels</a:t>
            </a:r>
          </a:p>
        </p:txBody>
      </p:sp>
    </p:spTree>
    <p:extLst>
      <p:ext uri="{BB962C8B-B14F-4D97-AF65-F5344CB8AC3E}">
        <p14:creationId xmlns:p14="http://schemas.microsoft.com/office/powerpoint/2010/main" val="2108013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FE-I3 Module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063" y="764910"/>
            <a:ext cx="4425305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10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assembly for ATLAS pixel barrel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220" y="766715"/>
            <a:ext cx="6091107" cy="43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2577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ATLAS high pile-up event – one 25ns ‘frame’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55939E0-D70B-7644-A934-8B9E6DDA9387}"/>
              </a:ext>
            </a:extLst>
          </p:cNvPr>
          <p:cNvGrpSpPr/>
          <p:nvPr/>
        </p:nvGrpSpPr>
        <p:grpSpPr>
          <a:xfrm>
            <a:off x="8300841" y="1460643"/>
            <a:ext cx="755335" cy="2304000"/>
            <a:chOff x="6722866" y="1925241"/>
            <a:chExt cx="755335" cy="1314450"/>
          </a:xfrm>
        </p:grpSpPr>
        <p:cxnSp>
          <p:nvCxnSpPr>
            <p:cNvPr id="5" name="Straight Arrow Connector 4"/>
            <p:cNvCxnSpPr/>
            <p:nvPr/>
          </p:nvCxnSpPr>
          <p:spPr bwMode="auto">
            <a:xfrm flipV="1">
              <a:off x="6858000" y="1925241"/>
              <a:ext cx="0" cy="457200"/>
            </a:xfrm>
            <a:prstGeom prst="straightConnector1">
              <a:avLst/>
            </a:prstGeom>
            <a:solidFill>
              <a:schemeClr val="accent1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" name="Straight Arrow Connector 5"/>
            <p:cNvCxnSpPr/>
            <p:nvPr/>
          </p:nvCxnSpPr>
          <p:spPr bwMode="auto">
            <a:xfrm>
              <a:off x="6858000" y="2725341"/>
              <a:ext cx="0" cy="514350"/>
            </a:xfrm>
            <a:prstGeom prst="straightConnector1">
              <a:avLst/>
            </a:prstGeom>
            <a:solidFill>
              <a:schemeClr val="accent1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8" name="TextBox 12"/>
            <p:cNvSpPr txBox="1">
              <a:spLocks noChangeArrowheads="1"/>
            </p:cNvSpPr>
            <p:nvPr/>
          </p:nvSpPr>
          <p:spPr bwMode="auto">
            <a:xfrm>
              <a:off x="6722866" y="2442256"/>
              <a:ext cx="7553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r>
                <a:rPr lang="en-GB" altLang="en-US" sz="1800" b="0" dirty="0">
                  <a:solidFill>
                    <a:schemeClr val="tx1"/>
                  </a:solidFill>
                </a:rPr>
                <a:t>~1cm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05DF850B-8CDF-2D41-8F70-C95BCA84621C}"/>
              </a:ext>
            </a:extLst>
          </p:cNvPr>
          <p:cNvGrpSpPr/>
          <p:nvPr/>
        </p:nvGrpSpPr>
        <p:grpSpPr>
          <a:xfrm>
            <a:off x="885825" y="1077739"/>
            <a:ext cx="7400131" cy="448628"/>
            <a:chOff x="2400300" y="1597157"/>
            <a:chExt cx="4343400" cy="369332"/>
          </a:xfrm>
        </p:grpSpPr>
        <p:cxnSp>
          <p:nvCxnSpPr>
            <p:cNvPr id="4" name="Straight Arrow Connector 3"/>
            <p:cNvCxnSpPr/>
            <p:nvPr/>
          </p:nvCxnSpPr>
          <p:spPr bwMode="auto">
            <a:xfrm flipH="1">
              <a:off x="2400300" y="1753791"/>
              <a:ext cx="1771650" cy="0"/>
            </a:xfrm>
            <a:prstGeom prst="straightConnector1">
              <a:avLst/>
            </a:prstGeom>
            <a:solidFill>
              <a:schemeClr val="accent1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7" name="TextBox 10"/>
            <p:cNvSpPr txBox="1">
              <a:spLocks noChangeArrowheads="1"/>
            </p:cNvSpPr>
            <p:nvPr/>
          </p:nvSpPr>
          <p:spPr bwMode="auto">
            <a:xfrm>
              <a:off x="4383517" y="1597157"/>
              <a:ext cx="10118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chemeClr val="tx2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r>
                <a:rPr lang="en-GB" altLang="en-US" sz="1800" b="0" dirty="0">
                  <a:solidFill>
                    <a:schemeClr val="tx1"/>
                  </a:solidFill>
                </a:rPr>
                <a:t>~5.5 cm</a:t>
              </a:r>
            </a:p>
          </p:txBody>
        </p:sp>
        <p:cxnSp>
          <p:nvCxnSpPr>
            <p:cNvPr id="9" name="Straight Arrow Connector 8"/>
            <p:cNvCxnSpPr/>
            <p:nvPr/>
          </p:nvCxnSpPr>
          <p:spPr bwMode="auto">
            <a:xfrm>
              <a:off x="5200650" y="1753791"/>
              <a:ext cx="1543050" cy="0"/>
            </a:xfrm>
            <a:prstGeom prst="straightConnector1">
              <a:avLst/>
            </a:prstGeom>
            <a:solidFill>
              <a:schemeClr val="accent1"/>
            </a:solidFill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922055" y="3923233"/>
            <a:ext cx="558053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 sz="1800" b="0" dirty="0">
                <a:solidFill>
                  <a:schemeClr val="tx1"/>
                </a:solidFill>
              </a:rPr>
              <a:t>About 10</a:t>
            </a:r>
            <a:r>
              <a:rPr lang="en-GB" altLang="en-US" sz="1800" b="0" baseline="30000" dirty="0">
                <a:solidFill>
                  <a:schemeClr val="tx1"/>
                </a:solidFill>
              </a:rPr>
              <a:t>15</a:t>
            </a:r>
            <a:r>
              <a:rPr lang="en-GB" altLang="en-US" sz="1800" b="0" dirty="0">
                <a:solidFill>
                  <a:schemeClr val="tx1"/>
                </a:solidFill>
              </a:rPr>
              <a:t> events had been accumulated before the Higgs boson discovery was announced, and only some 1000</a:t>
            </a:r>
            <a:r>
              <a:rPr lang="en-GB" altLang="en-GB" sz="1800" b="0" dirty="0">
                <a:solidFill>
                  <a:schemeClr val="tx1"/>
                </a:solidFill>
              </a:rPr>
              <a:t>’</a:t>
            </a:r>
            <a:r>
              <a:rPr lang="en-GB" altLang="en-US" sz="1800" b="0" dirty="0">
                <a:solidFill>
                  <a:schemeClr val="tx1"/>
                </a:solidFill>
              </a:rPr>
              <a:t>s were identified as Higgs boson decays</a:t>
            </a:r>
          </a:p>
        </p:txBody>
      </p:sp>
      <p:pic>
        <p:nvPicPr>
          <p:cNvPr id="11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12" y="1460643"/>
            <a:ext cx="7407745" cy="230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685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825" y="1"/>
            <a:ext cx="7450138" cy="708422"/>
          </a:xfrm>
        </p:spPr>
        <p:txBody>
          <a:bodyPr/>
          <a:lstStyle/>
          <a:p>
            <a:r>
              <a:rPr lang="en-GB" dirty="0">
                <a:effectLst/>
              </a:rPr>
              <a:t>Hybrid pixel detectors</a:t>
            </a:r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000335" y="986084"/>
            <a:ext cx="8066582" cy="3928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14313" indent="-214313">
              <a:buFont typeface="Arial" pitchFamily="34" charset="0"/>
              <a:buChar char="•"/>
            </a:pPr>
            <a:r>
              <a:rPr lang="en-GB" sz="1800" dirty="0"/>
              <a:t>Developed initially for first run of the LHC</a:t>
            </a:r>
          </a:p>
          <a:p>
            <a:pPr marL="214313" indent="-214313">
              <a:buFont typeface="Arial" pitchFamily="34" charset="0"/>
              <a:buChar char="•"/>
            </a:pPr>
            <a:r>
              <a:rPr lang="en-GB" sz="1800" dirty="0"/>
              <a:t>3 large scale vertex detector systems (ALICE, ATLAS, CMS) operated smoothly in Runs 1 and 2</a:t>
            </a:r>
          </a:p>
          <a:p>
            <a:pPr marL="214313" indent="-214313">
              <a:buFont typeface="Arial" pitchFamily="34" charset="0"/>
              <a:buChar char="•"/>
            </a:pPr>
            <a:r>
              <a:rPr lang="en-GB" sz="1800" dirty="0"/>
              <a:t>One large RICH detector system (based on hybrid pixels in a photodetector tube) contributed to LHCb physics in Runs 1 and 2</a:t>
            </a:r>
          </a:p>
          <a:p>
            <a:pPr marL="214313" indent="-214313">
              <a:buFont typeface="Arial" pitchFamily="34" charset="0"/>
              <a:buChar char="•"/>
            </a:pPr>
            <a:r>
              <a:rPr lang="en-GB" sz="1800" dirty="0" err="1"/>
              <a:t>VELOpix</a:t>
            </a:r>
            <a:r>
              <a:rPr lang="en-GB" sz="1800" dirty="0"/>
              <a:t> tracker is installed and running in LHCb</a:t>
            </a:r>
          </a:p>
          <a:p>
            <a:pPr marL="214313" indent="-214313">
              <a:buFont typeface="Arial" pitchFamily="34" charset="0"/>
              <a:buChar char="•"/>
            </a:pPr>
            <a:r>
              <a:rPr lang="en-GB" sz="1800" dirty="0"/>
              <a:t>Upgrades for ATLAS and CMS (LS3) are in preparation for HL-LHC</a:t>
            </a:r>
          </a:p>
          <a:p>
            <a:pPr marL="214313" indent="-214313">
              <a:buFont typeface="Arial" pitchFamily="34" charset="0"/>
              <a:buChar char="•"/>
            </a:pPr>
            <a:endParaRPr lang="en-GB" sz="1800" dirty="0"/>
          </a:p>
          <a:p>
            <a:pPr marL="214313" indent="-214313">
              <a:buFont typeface="Arial" pitchFamily="34" charset="0"/>
              <a:buChar char="•"/>
            </a:pPr>
            <a:r>
              <a:rPr lang="en-GB" sz="1800" dirty="0"/>
              <a:t>In the Medipix2, 3 and 4 Collaborations we have taken the technology into many new fields</a:t>
            </a:r>
          </a:p>
          <a:p>
            <a:pPr marL="214313" indent="-214313">
              <a:buFont typeface="Arial" pitchFamily="34" charset="0"/>
              <a:buChar char="•"/>
            </a:pPr>
            <a:endParaRPr lang="en-GB" sz="1800" dirty="0"/>
          </a:p>
          <a:p>
            <a:pPr marL="214313" indent="-214313">
              <a:buFont typeface="Arial" pitchFamily="34" charset="0"/>
              <a:buChar char="•"/>
            </a:pPr>
            <a:r>
              <a:rPr lang="en-GB" sz="1800" dirty="0"/>
              <a:t>This talk will now focus on the readout chips and describes some applications</a:t>
            </a:r>
            <a:endParaRPr lang="fr-CH" sz="1500" b="1" dirty="0"/>
          </a:p>
          <a:p>
            <a:pPr marL="257175" indent="-257175" eaLnBrk="0" hangingPunct="0">
              <a:spcBef>
                <a:spcPct val="20000"/>
              </a:spcBef>
              <a:buFontTx/>
              <a:buChar char="•"/>
            </a:pPr>
            <a:endParaRPr lang="en-US" sz="1500" b="1" dirty="0"/>
          </a:p>
        </p:txBody>
      </p:sp>
    </p:spTree>
    <p:extLst>
      <p:ext uri="{BB962C8B-B14F-4D97-AF65-F5344CB8AC3E}">
        <p14:creationId xmlns:p14="http://schemas.microsoft.com/office/powerpoint/2010/main" val="411478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F5D89-00A3-B956-406C-B1E3A14FC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095" y="1"/>
            <a:ext cx="8298505" cy="708422"/>
          </a:xfrm>
        </p:spPr>
        <p:txBody>
          <a:bodyPr/>
          <a:lstStyle/>
          <a:p>
            <a:r>
              <a:rPr lang="en-GB" dirty="0"/>
              <a:t>The Medipix Collaborations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7D98B-7734-1F73-9939-22DFA74EF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895" y="914400"/>
            <a:ext cx="8298505" cy="3886200"/>
          </a:xfrm>
        </p:spPr>
        <p:txBody>
          <a:bodyPr/>
          <a:lstStyle/>
          <a:p>
            <a:r>
              <a:rPr lang="en-GB" sz="1600" b="0" dirty="0">
                <a:solidFill>
                  <a:schemeClr val="tx1"/>
                </a:solidFill>
              </a:rPr>
              <a:t>3 existing Collaborations, hosted at CERN, and comprising only publicly-funded academic and research organisations</a:t>
            </a:r>
          </a:p>
          <a:p>
            <a:r>
              <a:rPr lang="en-GB" sz="1600" b="0" dirty="0">
                <a:solidFill>
                  <a:schemeClr val="tx1"/>
                </a:solidFill>
              </a:rPr>
              <a:t>Specifications and aims are driven by </a:t>
            </a:r>
            <a:r>
              <a:rPr lang="en-GB" sz="1600" b="0" i="1" dirty="0">
                <a:solidFill>
                  <a:schemeClr val="tx1"/>
                </a:solidFill>
              </a:rPr>
              <a:t>scientific requirements</a:t>
            </a:r>
          </a:p>
          <a:p>
            <a:r>
              <a:rPr lang="en-GB" sz="1600" b="0" dirty="0">
                <a:solidFill>
                  <a:schemeClr val="tx1"/>
                </a:solidFill>
              </a:rPr>
              <a:t>ASICs are very expensive both to design and to prototype: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</a:rPr>
              <a:t>A single set of masks in a 28nm CMOS process costs ~ EUR 1.5M. 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</a:rPr>
              <a:t>Highly skilled and specialised manpower is needed for design and verification to avoid multiple submissions</a:t>
            </a:r>
          </a:p>
          <a:p>
            <a:r>
              <a:rPr lang="en-GB" sz="1600" b="0" dirty="0">
                <a:solidFill>
                  <a:schemeClr val="tx1"/>
                </a:solidFill>
              </a:rPr>
              <a:t>When ASICs are tested and ready for production commercial licenses are negotiated with companies</a:t>
            </a:r>
          </a:p>
          <a:p>
            <a:r>
              <a:rPr lang="en-GB" sz="1600" b="0" dirty="0">
                <a:solidFill>
                  <a:schemeClr val="tx1"/>
                </a:solidFill>
              </a:rPr>
              <a:t>Much of the dissemination of the technology to other fields happens through the activities of the licensees </a:t>
            </a:r>
          </a:p>
          <a:p>
            <a:r>
              <a:rPr lang="en-GB" sz="1600" b="0" dirty="0">
                <a:solidFill>
                  <a:schemeClr val="tx1"/>
                </a:solidFill>
              </a:rPr>
              <a:t>2 families of readout chip: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</a:rPr>
              <a:t>Medipix – aimed at spectroscopic X-ray imaging</a:t>
            </a:r>
          </a:p>
          <a:p>
            <a:pPr lvl="1"/>
            <a:r>
              <a:rPr lang="en-GB" sz="1600" b="0" dirty="0">
                <a:solidFill>
                  <a:schemeClr val="tx1"/>
                </a:solidFill>
              </a:rPr>
              <a:t>Timepix – aimed at single particle detection</a:t>
            </a:r>
          </a:p>
          <a:p>
            <a:endParaRPr lang="en-GB" sz="16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706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42C8E-3FCF-1642-8FAF-786CF477A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H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B7BDEE4-D2BF-234D-9215-FC7772D689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5360122"/>
              </p:ext>
            </p:extLst>
          </p:nvPr>
        </p:nvGraphicFramePr>
        <p:xfrm>
          <a:off x="347450" y="1"/>
          <a:ext cx="8871556" cy="49912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23030">
                  <a:extLst>
                    <a:ext uri="{9D8B030D-6E8A-4147-A177-3AD203B41FA5}">
                      <a16:colId xmlns:a16="http://schemas.microsoft.com/office/drawing/2014/main" val="1557800546"/>
                    </a:ext>
                  </a:extLst>
                </a:gridCol>
                <a:gridCol w="2919131">
                  <a:extLst>
                    <a:ext uri="{9D8B030D-6E8A-4147-A177-3AD203B41FA5}">
                      <a16:colId xmlns:a16="http://schemas.microsoft.com/office/drawing/2014/main" val="2542783238"/>
                    </a:ext>
                  </a:extLst>
                </a:gridCol>
                <a:gridCol w="2829395">
                  <a:extLst>
                    <a:ext uri="{9D8B030D-6E8A-4147-A177-3AD203B41FA5}">
                      <a16:colId xmlns:a16="http://schemas.microsoft.com/office/drawing/2014/main" val="4015111255"/>
                    </a:ext>
                  </a:extLst>
                </a:gridCol>
              </a:tblGrid>
              <a:tr h="264437">
                <a:tc>
                  <a:txBody>
                    <a:bodyPr/>
                    <a:lstStyle/>
                    <a:p>
                      <a:r>
                        <a:rPr lang="en-CH" sz="1000" baseline="0" dirty="0"/>
                        <a:t>Medipix2 (1999 -&gt; )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CH" sz="1000" baseline="0" dirty="0"/>
                        <a:t>Medipix3 (2005 -&gt; 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CH" sz="1000" baseline="0" dirty="0"/>
                        <a:t>Medipix4 (2016 -&gt; 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481286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Albert-Ludwig Universität Freiburg, Germany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Albert-Ludwig Universität Freiburg, Germany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CEA, Paris, France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5246182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CEA, Paris, France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AMOLF, Amsterdam, The Netherlands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CERN, Geneva, Switzerland</a:t>
                      </a:r>
                      <a:endParaRPr lang="en-GB" sz="8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156348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CERN, Geneva, Switzerland</a:t>
                      </a:r>
                      <a:endParaRPr lang="en-GB" sz="8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Brazilian Light Source, Campinas, Brazil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DESY-Hamburg, Germany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2777296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Czech Academy of Sciences, Prague, Czechia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CEA, Paris, France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Diamond Light Source, England, UK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0862012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ESRF, Grenoble, France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CERN, Geneva, Switzerland</a:t>
                      </a:r>
                      <a:endParaRPr lang="en-GB" sz="8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IEAP, Czech Technical University, Prague, </a:t>
                      </a:r>
                      <a:r>
                        <a:rPr lang="en-GB" sz="800" b="0" baseline="0" dirty="0" err="1">
                          <a:solidFill>
                            <a:schemeClr val="tx1"/>
                          </a:solidFill>
                        </a:rPr>
                        <a:t>Czeciah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8069940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IEAP, Czech Technical University, Prague, Czech Republic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DESY-Hamburg, Germany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/>
                        <a:t>IFAE, Barcelona, Spain</a:t>
                      </a:r>
                      <a:endParaRPr lang="en-GB" sz="800" baseline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392693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/>
                        <a:t>IFAE, Barcelona, Spain</a:t>
                      </a:r>
                      <a:endParaRPr lang="en-GB" sz="800" baseline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Diamond Light Source, England, UK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JINR, </a:t>
                      </a:r>
                      <a:r>
                        <a:rPr lang="en-GB" sz="800" b="0" baseline="0" dirty="0" err="1">
                          <a:solidFill>
                            <a:schemeClr val="tx1"/>
                          </a:solidFill>
                          <a:effectLst/>
                        </a:rPr>
                        <a:t>Dubna</a:t>
                      </a: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, Russian Federation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0077055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Mid Sweden University, Sundsvall, Sweden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ESRF, Grenoble, France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NIKHEF, Amsterdam, The Netherlands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5591499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MRC-LMB Cambridge, England, UK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IEAP, Czech Technical University, Prague, Czech Republic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University of California, Berkeley, USA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4421801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NIKHEF, Amsterdam, The Netherlands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KIT/ANKA, </a:t>
                      </a:r>
                      <a:r>
                        <a:rPr lang="de-DE" sz="800" b="0" baseline="0" dirty="0">
                          <a:solidFill>
                            <a:schemeClr val="tx1"/>
                          </a:solidFill>
                        </a:rPr>
                        <a:t>Forschungszentrum Karlsruhe, Germany</a:t>
                      </a:r>
                      <a:endParaRPr lang="de-DE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University of Canterbury, Christchurch, New Zealand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5874435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University of California, Berkeley, USA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Mid Sweden University, Sundsvall, Sweden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University of Geneva, Switzerland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4245778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Universität Erlangen-Nurnberg, Erlangen, German</a:t>
                      </a:r>
                      <a:endParaRPr lang="de-DE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NIKHEF, Amsterdam, The Netherlands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University of Glasgow, Scotland, UK</a:t>
                      </a:r>
                      <a:endParaRPr kumimoji="0" lang="en-GB" sz="8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4122542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University of Glasgow, Scotland, UK</a:t>
                      </a:r>
                      <a:endParaRPr kumimoji="0" lang="en-GB" sz="8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 err="1">
                          <a:solidFill>
                            <a:schemeClr val="tx1"/>
                          </a:solidFill>
                          <a:effectLst/>
                        </a:rPr>
                        <a:t>Univesridad</a:t>
                      </a: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 de los Andes, Bogota, Columbia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of Houston, USA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134671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of Houston, USA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University of Bonn, Germany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of Maastricht, The Netherlands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4813168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and INFN Section of Cagliari, Italy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University of California, Berkeley, USA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of Oxford, England, UK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9223313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and INFN Section of Pisa, Italy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University of Canterbury, Christchurch, New Zealand </a:t>
                      </a:r>
                      <a:endParaRPr lang="en-GB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CH" sz="800" baseline="0" dirty="0"/>
                        <a:t>INFN, Italy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3962192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and INFN Section of Napoli, Italy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</a:rPr>
                        <a:t>Universität Erlangen-Nurnberg, Erlangen, German</a:t>
                      </a:r>
                      <a:endParaRPr lang="de-DE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CH" sz="800" baseline="0" dirty="0"/>
                        <a:t>Chinese Spallation Neutron Source, </a:t>
                      </a:r>
                      <a:r>
                        <a:rPr lang="en-GB" sz="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Dongguan </a:t>
                      </a:r>
                      <a:r>
                        <a:rPr lang="en-GB" sz="8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City,China</a:t>
                      </a:r>
                      <a:endParaRPr lang="en-CH" sz="800" baseline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4166331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endParaRPr lang="en-CH" sz="800" baseline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University of Glasgow, Scotland, UK</a:t>
                      </a:r>
                      <a:endParaRPr kumimoji="0" lang="en-GB" sz="8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Brazilian Light Source, Campinas, Brazil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101816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endParaRPr lang="en-CH" sz="800" baseline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of Houston, USA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CH" sz="800" baseline="0" dirty="0"/>
                        <a:t>Philippines Nuclear Rese</a:t>
                      </a:r>
                      <a:r>
                        <a:rPr lang="en-GB" sz="800" baseline="0" dirty="0" err="1"/>
                        <a:t>ar</a:t>
                      </a:r>
                      <a:r>
                        <a:rPr lang="en-CH" sz="800" baseline="0" dirty="0"/>
                        <a:t>ch Institute, Manila, Philippines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8770335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endParaRPr lang="en-CH" sz="800" baseline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University of Leiden, The Netherlands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H" sz="800" baseline="0" dirty="0"/>
                        <a:t>Czech Academy of Sciences, Prague, Czech Republic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8838627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endParaRPr lang="en-CH" sz="800" baseline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b="0" baseline="0" dirty="0">
                          <a:solidFill>
                            <a:schemeClr val="tx1"/>
                          </a:solidFill>
                        </a:rPr>
                        <a:t>Technical University of Munich, Germany</a:t>
                      </a:r>
                      <a:endParaRPr lang="en-US" sz="800" b="0" baseline="0" dirty="0">
                        <a:solidFill>
                          <a:schemeClr val="tx1"/>
                        </a:solidFill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H" sz="800" baseline="0" dirty="0"/>
                        <a:t>Univeristy of Tennessee, Knoxville, USA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717327"/>
                  </a:ext>
                </a:extLst>
              </a:tr>
              <a:tr h="214856">
                <a:tc>
                  <a:txBody>
                    <a:bodyPr/>
                    <a:lstStyle/>
                    <a:p>
                      <a:endParaRPr lang="en-CH" sz="800" baseline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baseline="0" dirty="0">
                          <a:solidFill>
                            <a:schemeClr val="tx1"/>
                          </a:solidFill>
                          <a:effectLst/>
                        </a:rPr>
                        <a:t>VTT Information Technology, Espoo, Finland</a:t>
                      </a:r>
                      <a:endParaRPr lang="en-GB" sz="800" b="0" baseline="0" dirty="0"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CH" sz="800" baseline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02688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86092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C674D-D419-C344-892B-B62BB7A2F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825" y="-9950"/>
            <a:ext cx="8105775" cy="708422"/>
          </a:xfrm>
        </p:spPr>
        <p:txBody>
          <a:bodyPr/>
          <a:lstStyle/>
          <a:p>
            <a:r>
              <a:rPr lang="en-GB" dirty="0"/>
              <a:t>Commercial Partners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22D2AD4-9F0E-A143-9C6E-2DCF5A3C8F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299217"/>
              </p:ext>
            </p:extLst>
          </p:nvPr>
        </p:nvGraphicFramePr>
        <p:xfrm>
          <a:off x="97817" y="766716"/>
          <a:ext cx="8948365" cy="40955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324">
                  <a:extLst>
                    <a:ext uri="{9D8B030D-6E8A-4147-A177-3AD203B41FA5}">
                      <a16:colId xmlns:a16="http://schemas.microsoft.com/office/drawing/2014/main" val="1286552511"/>
                    </a:ext>
                  </a:extLst>
                </a:gridCol>
                <a:gridCol w="921720">
                  <a:extLst>
                    <a:ext uri="{9D8B030D-6E8A-4147-A177-3AD203B41FA5}">
                      <a16:colId xmlns:a16="http://schemas.microsoft.com/office/drawing/2014/main" val="3160722872"/>
                    </a:ext>
                  </a:extLst>
                </a:gridCol>
                <a:gridCol w="921720">
                  <a:extLst>
                    <a:ext uri="{9D8B030D-6E8A-4147-A177-3AD203B41FA5}">
                      <a16:colId xmlns:a16="http://schemas.microsoft.com/office/drawing/2014/main" val="183866860"/>
                    </a:ext>
                  </a:extLst>
                </a:gridCol>
                <a:gridCol w="844910">
                  <a:extLst>
                    <a:ext uri="{9D8B030D-6E8A-4147-A177-3AD203B41FA5}">
                      <a16:colId xmlns:a16="http://schemas.microsoft.com/office/drawing/2014/main" val="2677864517"/>
                    </a:ext>
                  </a:extLst>
                </a:gridCol>
                <a:gridCol w="998530">
                  <a:extLst>
                    <a:ext uri="{9D8B030D-6E8A-4147-A177-3AD203B41FA5}">
                      <a16:colId xmlns:a16="http://schemas.microsoft.com/office/drawing/2014/main" val="2306619254"/>
                    </a:ext>
                  </a:extLst>
                </a:gridCol>
                <a:gridCol w="998530">
                  <a:extLst>
                    <a:ext uri="{9D8B030D-6E8A-4147-A177-3AD203B41FA5}">
                      <a16:colId xmlns:a16="http://schemas.microsoft.com/office/drawing/2014/main" val="2699937375"/>
                    </a:ext>
                  </a:extLst>
                </a:gridCol>
                <a:gridCol w="844910">
                  <a:extLst>
                    <a:ext uri="{9D8B030D-6E8A-4147-A177-3AD203B41FA5}">
                      <a16:colId xmlns:a16="http://schemas.microsoft.com/office/drawing/2014/main" val="2111864934"/>
                    </a:ext>
                  </a:extLst>
                </a:gridCol>
                <a:gridCol w="921721">
                  <a:extLst>
                    <a:ext uri="{9D8B030D-6E8A-4147-A177-3AD203B41FA5}">
                      <a16:colId xmlns:a16="http://schemas.microsoft.com/office/drawing/2014/main" val="3641392986"/>
                    </a:ext>
                  </a:extLst>
                </a:gridCol>
              </a:tblGrid>
              <a:tr h="307631">
                <a:tc>
                  <a:txBody>
                    <a:bodyPr/>
                    <a:lstStyle/>
                    <a:p>
                      <a:r>
                        <a:rPr lang="en-GB" sz="1000" dirty="0">
                          <a:latin typeface="+mn-lt"/>
                        </a:rPr>
                        <a:t>COLLABORATION NAME</a:t>
                      </a:r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rgbClr val="FFFF00"/>
                          </a:solidFill>
                          <a:latin typeface="+mn-lt"/>
                        </a:rPr>
                        <a:t>Medipix2 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rgbClr val="00B050"/>
                          </a:solidFill>
                          <a:latin typeface="+mn-lt"/>
                        </a:rPr>
                        <a:t>Medipix3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rgbClr val="FFC000"/>
                          </a:solidFill>
                          <a:latin typeface="+mn-lt"/>
                        </a:rPr>
                        <a:t>Medipix4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626164"/>
                  </a:ext>
                </a:extLst>
              </a:tr>
              <a:tr h="38163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latin typeface="+mn-lt"/>
                        </a:rPr>
                        <a:t>ASICS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rgbClr val="FFFF00"/>
                          </a:solidFill>
                          <a:latin typeface="+mn-lt"/>
                        </a:rPr>
                        <a:t>Medipix2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rgbClr val="FFFF00"/>
                          </a:solidFill>
                          <a:latin typeface="+mn-lt"/>
                        </a:rPr>
                        <a:t>Timepix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rgbClr val="FFFF00"/>
                          </a:solidFill>
                          <a:latin typeface="+mn-lt"/>
                        </a:rPr>
                        <a:t>Timepix2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rgbClr val="00B050"/>
                          </a:solidFill>
                          <a:latin typeface="+mn-lt"/>
                        </a:rPr>
                        <a:t>Medipix3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>
                          <a:solidFill>
                            <a:srgbClr val="00B050"/>
                          </a:solidFill>
                          <a:latin typeface="+mn-lt"/>
                        </a:rPr>
                        <a:t>Timepix3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rgbClr val="FFC000"/>
                          </a:solidFill>
                          <a:latin typeface="+mn-lt"/>
                        </a:rPr>
                        <a:t>Medipix4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>
                          <a:solidFill>
                            <a:srgbClr val="FFC000"/>
                          </a:solidFill>
                          <a:latin typeface="+mn-lt"/>
                        </a:rPr>
                        <a:t>Timepix4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1351424"/>
                  </a:ext>
                </a:extLst>
              </a:tr>
              <a:tr h="259634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ADVACAM </a:t>
                      </a:r>
                      <a:r>
                        <a:rPr lang="en-GB" sz="1000" b="0" dirty="0" err="1">
                          <a:solidFill>
                            <a:schemeClr val="tx1"/>
                          </a:solidFill>
                          <a:latin typeface="+mn-lt"/>
                        </a:rPr>
                        <a:t>s.r.o.</a:t>
                      </a:r>
                      <a:r>
                        <a:rPr lang="en-GB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, CZ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27433781"/>
                  </a:ext>
                </a:extLst>
              </a:tr>
              <a:tr h="25684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Amsterdam Scientific Instruments, NL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86832288"/>
                  </a:ext>
                </a:extLst>
              </a:tr>
              <a:tr h="23081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Kromek, UK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solidFill>
                          <a:srgbClr val="00B0F0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3815498"/>
                  </a:ext>
                </a:extLst>
              </a:tr>
              <a:tr h="232905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Malvern-</a:t>
                      </a: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+mn-lt"/>
                        </a:rPr>
                        <a:t>Panalytical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, NL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solidFill>
                          <a:srgbClr val="00B0F0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6640252"/>
                  </a:ext>
                </a:extLst>
              </a:tr>
              <a:tr h="247860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MARS Bio Imaging, New Zealand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solidFill>
                          <a:srgbClr val="00B0F0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53201356"/>
                  </a:ext>
                </a:extLst>
              </a:tr>
              <a:tr h="23081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MAX IV, Sweden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000" dirty="0">
                        <a:solidFill>
                          <a:srgbClr val="00B0F0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42548910"/>
                  </a:ext>
                </a:extLst>
              </a:tr>
              <a:tr h="23081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PITEC, Brazil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1013703"/>
                  </a:ext>
                </a:extLst>
              </a:tr>
              <a:tr h="28454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Quantum Detectors, UK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671437"/>
                  </a:ext>
                </a:extLst>
              </a:tr>
              <a:tr h="28454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Sequent Logic, USA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999211"/>
                  </a:ext>
                </a:extLst>
              </a:tr>
              <a:tr h="28454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Sydor Technologies, USA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8822436"/>
                  </a:ext>
                </a:extLst>
              </a:tr>
              <a:tr h="28454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 err="1">
                          <a:solidFill>
                            <a:schemeClr val="tx1"/>
                          </a:solidFill>
                          <a:latin typeface="+mn-lt"/>
                        </a:rPr>
                        <a:t>Thermo</a:t>
                      </a: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 Fischer Scientific, CZ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52952578"/>
                  </a:ext>
                </a:extLst>
              </a:tr>
              <a:tr h="284548">
                <a:tc>
                  <a:txBody>
                    <a:bodyPr/>
                    <a:lstStyle/>
                    <a:p>
                      <a:pPr marL="0" indent="0">
                        <a:spcBef>
                          <a:spcPts val="300"/>
                        </a:spcBef>
                        <a:buFontTx/>
                        <a:buNone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X-ray Imaging Europe, Germany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solidFill>
                          <a:srgbClr val="00B0F0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84233594"/>
                  </a:ext>
                </a:extLst>
              </a:tr>
              <a:tr h="230818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0" dirty="0">
                          <a:solidFill>
                            <a:schemeClr val="tx1"/>
                          </a:solidFill>
                          <a:latin typeface="+mn-lt"/>
                        </a:rPr>
                        <a:t>X-spectrum, Germany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00B0F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5370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AAC81A9-D2CF-7227-4051-DA9DCED2A330}"/>
              </a:ext>
            </a:extLst>
          </p:cNvPr>
          <p:cNvSpPr txBox="1"/>
          <p:nvPr/>
        </p:nvSpPr>
        <p:spPr>
          <a:xfrm>
            <a:off x="5362294" y="4866501"/>
            <a:ext cx="36439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X = commercial licensee       </a:t>
            </a:r>
            <a:r>
              <a:rPr lang="en-GB" sz="1200" dirty="0">
                <a:solidFill>
                  <a:srgbClr val="00B0F0"/>
                </a:solidFill>
              </a:rPr>
              <a:t>X </a:t>
            </a:r>
            <a:r>
              <a:rPr lang="en-GB" sz="1200" dirty="0"/>
              <a:t> = R and D licensee</a:t>
            </a:r>
          </a:p>
        </p:txBody>
      </p:sp>
    </p:spTree>
    <p:extLst>
      <p:ext uri="{BB962C8B-B14F-4D97-AF65-F5344CB8AC3E}">
        <p14:creationId xmlns:p14="http://schemas.microsoft.com/office/powerpoint/2010/main" val="3621825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0" dirty="0">
                <a:latin typeface="+mj-lt"/>
              </a:rPr>
              <a:t>‘Colour’ X-ray imaging</a:t>
            </a:r>
          </a:p>
        </p:txBody>
      </p:sp>
      <p:pic>
        <p:nvPicPr>
          <p:cNvPr id="4" name="Picture 3" descr="EM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347" y="1134591"/>
            <a:ext cx="6677025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022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885825" y="8217"/>
            <a:ext cx="7450138" cy="708422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2100" dirty="0"/>
              <a:t>Cross section of a Hybrid Pixel Detector system (X-ray photon energy deposition)</a:t>
            </a: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769" y="814388"/>
            <a:ext cx="3408760" cy="3945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6261820" y="1995675"/>
            <a:ext cx="272675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fr-CH" sz="1500" dirty="0" err="1"/>
              <a:t>Sensor</a:t>
            </a:r>
            <a:r>
              <a:rPr lang="fr-CH" sz="1500" dirty="0"/>
              <a:t> dimensions to </a:t>
            </a:r>
            <a:r>
              <a:rPr lang="fr-CH" sz="1500" dirty="0" err="1"/>
              <a:t>scale</a:t>
            </a:r>
            <a:r>
              <a:rPr lang="fr-CH" sz="1500" dirty="0"/>
              <a:t>:</a:t>
            </a:r>
          </a:p>
          <a:p>
            <a:pPr eaLnBrk="1" hangingPunct="1">
              <a:spcBef>
                <a:spcPct val="50000"/>
              </a:spcBef>
            </a:pPr>
            <a:r>
              <a:rPr lang="fr-CH" sz="1500" dirty="0"/>
              <a:t>55</a:t>
            </a:r>
            <a:r>
              <a:rPr lang="fr-CH" sz="1500" dirty="0">
                <a:latin typeface="Symbol" pitchFamily="18" charset="2"/>
              </a:rPr>
              <a:t>m</a:t>
            </a:r>
            <a:r>
              <a:rPr lang="fr-CH" sz="1500" dirty="0"/>
              <a:t>m pixel pitch</a:t>
            </a:r>
          </a:p>
          <a:p>
            <a:pPr eaLnBrk="1" hangingPunct="1">
              <a:spcBef>
                <a:spcPct val="50000"/>
              </a:spcBef>
            </a:pPr>
            <a:r>
              <a:rPr lang="fr-CH" sz="1500" dirty="0"/>
              <a:t>300</a:t>
            </a:r>
            <a:r>
              <a:rPr lang="fr-CH" sz="1500" dirty="0">
                <a:latin typeface="Symbol" pitchFamily="18" charset="2"/>
              </a:rPr>
              <a:t>m</a:t>
            </a:r>
            <a:r>
              <a:rPr lang="fr-CH" sz="1500" dirty="0"/>
              <a:t>m </a:t>
            </a:r>
            <a:r>
              <a:rPr lang="fr-CH" sz="1500" dirty="0" err="1"/>
              <a:t>thick</a:t>
            </a:r>
            <a:r>
              <a:rPr lang="fr-CH" sz="1500" dirty="0"/>
              <a:t> </a:t>
            </a:r>
            <a:r>
              <a:rPr lang="fr-CH" sz="1500" dirty="0" err="1"/>
              <a:t>sensor</a:t>
            </a:r>
            <a:endParaRPr lang="en-US" sz="1500" dirty="0"/>
          </a:p>
        </p:txBody>
      </p:sp>
      <p:sp>
        <p:nvSpPr>
          <p:cNvPr id="543750" name="Line 6"/>
          <p:cNvSpPr>
            <a:spLocks noChangeShapeType="1"/>
          </p:cNvSpPr>
          <p:nvPr/>
        </p:nvSpPr>
        <p:spPr bwMode="auto">
          <a:xfrm flipH="1">
            <a:off x="4341019" y="584598"/>
            <a:ext cx="748904" cy="1007269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43755" name="Oval 11"/>
          <p:cNvSpPr>
            <a:spLocks noChangeArrowheads="1"/>
          </p:cNvSpPr>
          <p:nvPr/>
        </p:nvSpPr>
        <p:spPr bwMode="auto">
          <a:xfrm>
            <a:off x="4221956" y="1626394"/>
            <a:ext cx="109538" cy="12025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43756" name="Line 12"/>
          <p:cNvSpPr>
            <a:spLocks noChangeShapeType="1"/>
          </p:cNvSpPr>
          <p:nvPr/>
        </p:nvSpPr>
        <p:spPr bwMode="auto">
          <a:xfrm flipH="1">
            <a:off x="4238626" y="1684735"/>
            <a:ext cx="78581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43757" name="Line 13"/>
          <p:cNvSpPr>
            <a:spLocks noChangeShapeType="1"/>
          </p:cNvSpPr>
          <p:nvPr/>
        </p:nvSpPr>
        <p:spPr bwMode="auto">
          <a:xfrm>
            <a:off x="4279106" y="1643063"/>
            <a:ext cx="0" cy="83344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43761" name="Oval 17"/>
          <p:cNvSpPr>
            <a:spLocks noChangeArrowheads="1"/>
          </p:cNvSpPr>
          <p:nvPr/>
        </p:nvSpPr>
        <p:spPr bwMode="auto">
          <a:xfrm>
            <a:off x="4202906" y="1472804"/>
            <a:ext cx="109538" cy="12025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43762" name="Line 18"/>
          <p:cNvSpPr>
            <a:spLocks noChangeShapeType="1"/>
          </p:cNvSpPr>
          <p:nvPr/>
        </p:nvSpPr>
        <p:spPr bwMode="auto">
          <a:xfrm flipH="1">
            <a:off x="4220767" y="1531144"/>
            <a:ext cx="7739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43766" name="Text Box 22"/>
          <p:cNvSpPr txBox="1">
            <a:spLocks noChangeArrowheads="1"/>
          </p:cNvSpPr>
          <p:nvPr/>
        </p:nvSpPr>
        <p:spPr bwMode="auto">
          <a:xfrm>
            <a:off x="4716066" y="929878"/>
            <a:ext cx="519113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fr-CH" sz="3000">
                <a:solidFill>
                  <a:srgbClr val="FF3300"/>
                </a:solidFill>
                <a:latin typeface="Symbol" pitchFamily="18" charset="2"/>
              </a:rPr>
              <a:t>g</a:t>
            </a:r>
            <a:endParaRPr lang="en-US" sz="3000">
              <a:solidFill>
                <a:srgbClr val="FF3300"/>
              </a:solidFill>
              <a:latin typeface="Symbol" pitchFamily="18" charset="2"/>
            </a:endParaRPr>
          </a:p>
        </p:txBody>
      </p:sp>
      <p:sp>
        <p:nvSpPr>
          <p:cNvPr id="543767" name="AutoShape 23"/>
          <p:cNvSpPr>
            <a:spLocks noChangeArrowheads="1"/>
          </p:cNvSpPr>
          <p:nvPr/>
        </p:nvSpPr>
        <p:spPr bwMode="auto">
          <a:xfrm>
            <a:off x="4082653" y="1735931"/>
            <a:ext cx="375047" cy="2333625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43768" name="AutoShape 24"/>
          <p:cNvSpPr>
            <a:spLocks noChangeArrowheads="1"/>
          </p:cNvSpPr>
          <p:nvPr/>
        </p:nvSpPr>
        <p:spPr bwMode="auto">
          <a:xfrm rot="10800000">
            <a:off x="4168379" y="901303"/>
            <a:ext cx="144065" cy="547688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8971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3750" grpId="0" animBg="1"/>
      <p:bldP spid="543750" grpId="1" animBg="1"/>
      <p:bldP spid="543755" grpId="0" animBg="1"/>
      <p:bldP spid="543756" grpId="0" animBg="1"/>
      <p:bldP spid="543757" grpId="0" animBg="1"/>
      <p:bldP spid="543761" grpId="0" animBg="1"/>
      <p:bldP spid="543762" grpId="0" animBg="1"/>
      <p:bldP spid="543766" grpId="0"/>
      <p:bldP spid="543766" grpId="1"/>
      <p:bldP spid="543767" grpId="0" animBg="1"/>
      <p:bldP spid="54376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769" y="814388"/>
            <a:ext cx="3408760" cy="3945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555" name="Rectangle 24"/>
          <p:cNvSpPr>
            <a:spLocks noChangeArrowheads="1"/>
          </p:cNvSpPr>
          <p:nvPr/>
        </p:nvSpPr>
        <p:spPr bwMode="auto">
          <a:xfrm>
            <a:off x="3161110" y="872729"/>
            <a:ext cx="2534840" cy="331231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23556" name="Rectangle 2"/>
          <p:cNvSpPr>
            <a:spLocks noGrp="1" noChangeArrowheads="1"/>
          </p:cNvSpPr>
          <p:nvPr>
            <p:ph type="title"/>
          </p:nvPr>
        </p:nvSpPr>
        <p:spPr>
          <a:xfrm>
            <a:off x="885825" y="1"/>
            <a:ext cx="7450138" cy="708422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>
                <a:effectLst/>
              </a:rPr>
              <a:t>Fluorescence in high-Z materials</a:t>
            </a:r>
          </a:p>
        </p:txBody>
      </p:sp>
      <p:sp>
        <p:nvSpPr>
          <p:cNvPr id="565253" name="Line 5"/>
          <p:cNvSpPr>
            <a:spLocks noChangeShapeType="1"/>
          </p:cNvSpPr>
          <p:nvPr/>
        </p:nvSpPr>
        <p:spPr bwMode="auto">
          <a:xfrm flipH="1">
            <a:off x="4687491" y="641747"/>
            <a:ext cx="806053" cy="633413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54" name="Oval 6"/>
          <p:cNvSpPr>
            <a:spLocks noChangeArrowheads="1"/>
          </p:cNvSpPr>
          <p:nvPr/>
        </p:nvSpPr>
        <p:spPr bwMode="auto">
          <a:xfrm>
            <a:off x="5124450" y="1544241"/>
            <a:ext cx="109538" cy="12025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65255" name="Line 7"/>
          <p:cNvSpPr>
            <a:spLocks noChangeShapeType="1"/>
          </p:cNvSpPr>
          <p:nvPr/>
        </p:nvSpPr>
        <p:spPr bwMode="auto">
          <a:xfrm flipH="1">
            <a:off x="5141119" y="1602581"/>
            <a:ext cx="78581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56" name="Line 8"/>
          <p:cNvSpPr>
            <a:spLocks noChangeShapeType="1"/>
          </p:cNvSpPr>
          <p:nvPr/>
        </p:nvSpPr>
        <p:spPr bwMode="auto">
          <a:xfrm>
            <a:off x="5181600" y="1560910"/>
            <a:ext cx="0" cy="83344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57" name="Oval 9"/>
          <p:cNvSpPr>
            <a:spLocks noChangeArrowheads="1"/>
          </p:cNvSpPr>
          <p:nvPr/>
        </p:nvSpPr>
        <p:spPr bwMode="auto">
          <a:xfrm>
            <a:off x="5105400" y="1390650"/>
            <a:ext cx="109538" cy="12025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65258" name="Line 10"/>
          <p:cNvSpPr>
            <a:spLocks noChangeShapeType="1"/>
          </p:cNvSpPr>
          <p:nvPr/>
        </p:nvSpPr>
        <p:spPr bwMode="auto">
          <a:xfrm flipH="1">
            <a:off x="5123260" y="1448991"/>
            <a:ext cx="7739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59" name="Text Box 11"/>
          <p:cNvSpPr txBox="1">
            <a:spLocks noChangeArrowheads="1"/>
          </p:cNvSpPr>
          <p:nvPr/>
        </p:nvSpPr>
        <p:spPr bwMode="auto">
          <a:xfrm>
            <a:off x="5262562" y="698897"/>
            <a:ext cx="519113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fr-CH" sz="3000">
                <a:solidFill>
                  <a:srgbClr val="FF3300"/>
                </a:solidFill>
                <a:latin typeface="Symbol" pitchFamily="18" charset="2"/>
              </a:rPr>
              <a:t>g</a:t>
            </a:r>
            <a:endParaRPr lang="en-US" sz="3000">
              <a:solidFill>
                <a:srgbClr val="FF3300"/>
              </a:solidFill>
              <a:latin typeface="Symbol" pitchFamily="18" charset="2"/>
            </a:endParaRPr>
          </a:p>
        </p:txBody>
      </p:sp>
      <p:sp>
        <p:nvSpPr>
          <p:cNvPr id="565260" name="AutoShape 12"/>
          <p:cNvSpPr>
            <a:spLocks noChangeArrowheads="1"/>
          </p:cNvSpPr>
          <p:nvPr/>
        </p:nvSpPr>
        <p:spPr bwMode="auto">
          <a:xfrm>
            <a:off x="4427935" y="1419226"/>
            <a:ext cx="460772" cy="2765822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65261" name="AutoShape 13"/>
          <p:cNvSpPr>
            <a:spLocks noChangeArrowheads="1"/>
          </p:cNvSpPr>
          <p:nvPr/>
        </p:nvSpPr>
        <p:spPr bwMode="auto">
          <a:xfrm rot="10800000">
            <a:off x="4619625" y="872729"/>
            <a:ext cx="86916" cy="259556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65263" name="AutoShape 15"/>
          <p:cNvSpPr>
            <a:spLocks noChangeArrowheads="1"/>
          </p:cNvSpPr>
          <p:nvPr/>
        </p:nvSpPr>
        <p:spPr bwMode="auto">
          <a:xfrm rot="10800000">
            <a:off x="5091113" y="872728"/>
            <a:ext cx="144066" cy="509588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65264" name="Oval 16"/>
          <p:cNvSpPr>
            <a:spLocks noChangeArrowheads="1"/>
          </p:cNvSpPr>
          <p:nvPr/>
        </p:nvSpPr>
        <p:spPr bwMode="auto">
          <a:xfrm>
            <a:off x="4619625" y="1284685"/>
            <a:ext cx="109538" cy="12025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65265" name="Line 17"/>
          <p:cNvSpPr>
            <a:spLocks noChangeShapeType="1"/>
          </p:cNvSpPr>
          <p:nvPr/>
        </p:nvSpPr>
        <p:spPr bwMode="auto">
          <a:xfrm flipH="1">
            <a:off x="4636294" y="1343025"/>
            <a:ext cx="78581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66" name="Line 18"/>
          <p:cNvSpPr>
            <a:spLocks noChangeShapeType="1"/>
          </p:cNvSpPr>
          <p:nvPr/>
        </p:nvSpPr>
        <p:spPr bwMode="auto">
          <a:xfrm>
            <a:off x="4676775" y="1301354"/>
            <a:ext cx="0" cy="83344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67" name="Oval 19"/>
          <p:cNvSpPr>
            <a:spLocks noChangeArrowheads="1"/>
          </p:cNvSpPr>
          <p:nvPr/>
        </p:nvSpPr>
        <p:spPr bwMode="auto">
          <a:xfrm>
            <a:off x="4600575" y="1131094"/>
            <a:ext cx="109538" cy="120254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565268" name="Line 20"/>
          <p:cNvSpPr>
            <a:spLocks noChangeShapeType="1"/>
          </p:cNvSpPr>
          <p:nvPr/>
        </p:nvSpPr>
        <p:spPr bwMode="auto">
          <a:xfrm flipH="1">
            <a:off x="4618435" y="1189435"/>
            <a:ext cx="7739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69" name="Text Box 21"/>
          <p:cNvSpPr txBox="1">
            <a:spLocks noChangeArrowheads="1"/>
          </p:cNvSpPr>
          <p:nvPr/>
        </p:nvSpPr>
        <p:spPr bwMode="auto">
          <a:xfrm>
            <a:off x="4686300" y="1246585"/>
            <a:ext cx="519113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fr-CH" sz="3000">
                <a:solidFill>
                  <a:srgbClr val="FF3300"/>
                </a:solidFill>
                <a:latin typeface="Symbol" pitchFamily="18" charset="2"/>
              </a:rPr>
              <a:t>g</a:t>
            </a:r>
            <a:r>
              <a:rPr lang="fr-CH" sz="3000" baseline="-25000">
                <a:solidFill>
                  <a:srgbClr val="FF3300"/>
                </a:solidFill>
              </a:rPr>
              <a:t>f</a:t>
            </a:r>
            <a:endParaRPr lang="en-US" sz="3000" baseline="-25000">
              <a:solidFill>
                <a:srgbClr val="FF3300"/>
              </a:solidFill>
            </a:endParaRPr>
          </a:p>
        </p:txBody>
      </p:sp>
      <p:sp>
        <p:nvSpPr>
          <p:cNvPr id="565270" name="Line 22"/>
          <p:cNvSpPr>
            <a:spLocks noChangeShapeType="1"/>
          </p:cNvSpPr>
          <p:nvPr/>
        </p:nvSpPr>
        <p:spPr bwMode="auto">
          <a:xfrm>
            <a:off x="4773216" y="1304925"/>
            <a:ext cx="346472" cy="172641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565271" name="AutoShape 23"/>
          <p:cNvSpPr>
            <a:spLocks noChangeArrowheads="1"/>
          </p:cNvSpPr>
          <p:nvPr/>
        </p:nvSpPr>
        <p:spPr bwMode="auto">
          <a:xfrm>
            <a:off x="5004197" y="1678781"/>
            <a:ext cx="403622" cy="2506266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500"/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6261820" y="1995675"/>
            <a:ext cx="272675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fr-CH" sz="1500" dirty="0" err="1"/>
              <a:t>Sensor</a:t>
            </a:r>
            <a:r>
              <a:rPr lang="fr-CH" sz="1500" dirty="0"/>
              <a:t> dimensions to </a:t>
            </a:r>
            <a:r>
              <a:rPr lang="fr-CH" sz="1500" dirty="0" err="1"/>
              <a:t>scale</a:t>
            </a:r>
            <a:r>
              <a:rPr lang="fr-CH" sz="1500" dirty="0"/>
              <a:t>:</a:t>
            </a:r>
          </a:p>
          <a:p>
            <a:pPr eaLnBrk="1" hangingPunct="1">
              <a:spcBef>
                <a:spcPct val="50000"/>
              </a:spcBef>
            </a:pPr>
            <a:r>
              <a:rPr lang="fr-CH" sz="1500" dirty="0"/>
              <a:t>55</a:t>
            </a:r>
            <a:r>
              <a:rPr lang="fr-CH" sz="1500" dirty="0">
                <a:latin typeface="Symbol" pitchFamily="18" charset="2"/>
              </a:rPr>
              <a:t>m</a:t>
            </a:r>
            <a:r>
              <a:rPr lang="fr-CH" sz="1500" dirty="0"/>
              <a:t>m pixel pitch</a:t>
            </a:r>
          </a:p>
          <a:p>
            <a:pPr eaLnBrk="1" hangingPunct="1">
              <a:spcBef>
                <a:spcPct val="50000"/>
              </a:spcBef>
            </a:pPr>
            <a:r>
              <a:rPr lang="fr-CH" sz="1500" dirty="0"/>
              <a:t>300</a:t>
            </a:r>
            <a:r>
              <a:rPr lang="fr-CH" sz="1500" dirty="0">
                <a:latin typeface="Symbol" pitchFamily="18" charset="2"/>
              </a:rPr>
              <a:t>m</a:t>
            </a:r>
            <a:r>
              <a:rPr lang="fr-CH" sz="1500" dirty="0"/>
              <a:t>m </a:t>
            </a:r>
            <a:r>
              <a:rPr lang="fr-CH" sz="1500" dirty="0" err="1"/>
              <a:t>thick</a:t>
            </a:r>
            <a:r>
              <a:rPr lang="fr-CH" sz="1500" dirty="0"/>
              <a:t> </a:t>
            </a:r>
            <a:r>
              <a:rPr lang="fr-CH" sz="1500" dirty="0" err="1"/>
              <a:t>sensor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10654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5253" grpId="0" animBg="1"/>
      <p:bldP spid="565253" grpId="1" animBg="1"/>
      <p:bldP spid="565254" grpId="0" animBg="1"/>
      <p:bldP spid="565255" grpId="0" animBg="1"/>
      <p:bldP spid="565256" grpId="0" animBg="1"/>
      <p:bldP spid="565257" grpId="0" animBg="1"/>
      <p:bldP spid="565258" grpId="0" animBg="1"/>
      <p:bldP spid="565259" grpId="0"/>
      <p:bldP spid="565259" grpId="1"/>
      <p:bldP spid="565260" grpId="0" animBg="1"/>
      <p:bldP spid="565261" grpId="0" animBg="1"/>
      <p:bldP spid="565263" grpId="0" animBg="1"/>
      <p:bldP spid="565264" grpId="0" animBg="1"/>
      <p:bldP spid="565265" grpId="0" animBg="1"/>
      <p:bldP spid="565266" grpId="0" animBg="1"/>
      <p:bldP spid="565267" grpId="0" animBg="1"/>
      <p:bldP spid="565268" grpId="0" animBg="1"/>
      <p:bldP spid="565269" grpId="0"/>
      <p:bldP spid="565269" grpId="1"/>
      <p:bldP spid="565270" grpId="0" animBg="1"/>
      <p:bldP spid="565270" grpId="1" animBg="1"/>
      <p:bldP spid="56527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Straight Connector 44"/>
          <p:cNvCxnSpPr/>
          <p:nvPr/>
        </p:nvCxnSpPr>
        <p:spPr bwMode="auto">
          <a:xfrm>
            <a:off x="2525580" y="1851656"/>
            <a:ext cx="4320563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6" name="Straight Connector 45"/>
          <p:cNvCxnSpPr/>
          <p:nvPr/>
        </p:nvCxnSpPr>
        <p:spPr bwMode="auto">
          <a:xfrm>
            <a:off x="2525580" y="2917395"/>
            <a:ext cx="4320563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8" name="Straight Connector 57"/>
          <p:cNvCxnSpPr/>
          <p:nvPr/>
        </p:nvCxnSpPr>
        <p:spPr bwMode="auto">
          <a:xfrm rot="5400000">
            <a:off x="3608692" y="2917396"/>
            <a:ext cx="4320564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7" name="Straight Connector 56"/>
          <p:cNvCxnSpPr/>
          <p:nvPr/>
        </p:nvCxnSpPr>
        <p:spPr bwMode="auto">
          <a:xfrm rot="5400000">
            <a:off x="2525579" y="2917396"/>
            <a:ext cx="4320564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2" name="Straight Connector 51"/>
          <p:cNvCxnSpPr/>
          <p:nvPr/>
        </p:nvCxnSpPr>
        <p:spPr bwMode="auto">
          <a:xfrm rot="5400000">
            <a:off x="1459844" y="2917393"/>
            <a:ext cx="4320565" cy="5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7" name="Straight Connector 46"/>
          <p:cNvCxnSpPr/>
          <p:nvPr/>
        </p:nvCxnSpPr>
        <p:spPr bwMode="auto">
          <a:xfrm>
            <a:off x="2525580" y="3983134"/>
            <a:ext cx="4320563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68" name="Picture 2"/>
          <p:cNvPicPr>
            <a:picLocks noChangeAspect="1" noChangeArrowheads="1"/>
          </p:cNvPicPr>
          <p:nvPr/>
        </p:nvPicPr>
        <p:blipFill>
          <a:blip r:embed="rId3" cstate="print"/>
          <a:srcRect r="59102" b="57660"/>
          <a:stretch>
            <a:fillRect/>
          </a:stretch>
        </p:blipFill>
        <p:spPr bwMode="auto">
          <a:xfrm>
            <a:off x="4397304" y="2552227"/>
            <a:ext cx="309698" cy="359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9" name="Picture 3"/>
          <p:cNvPicPr>
            <a:picLocks noChangeAspect="1" noChangeArrowheads="1"/>
          </p:cNvPicPr>
          <p:nvPr/>
        </p:nvPicPr>
        <p:blipFill>
          <a:blip r:embed="rId4" cstate="print"/>
          <a:srcRect t="38400" r="72329"/>
          <a:stretch>
            <a:fillRect/>
          </a:stretch>
        </p:blipFill>
        <p:spPr bwMode="auto">
          <a:xfrm>
            <a:off x="4505376" y="2912389"/>
            <a:ext cx="201626" cy="369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0" name="Picture 4"/>
          <p:cNvPicPr>
            <a:picLocks noChangeAspect="1" noChangeArrowheads="1"/>
          </p:cNvPicPr>
          <p:nvPr/>
        </p:nvPicPr>
        <p:blipFill>
          <a:blip r:embed="rId5" cstate="print"/>
          <a:srcRect l="44777" t="51362"/>
          <a:stretch>
            <a:fillRect/>
          </a:stretch>
        </p:blipFill>
        <p:spPr bwMode="auto">
          <a:xfrm>
            <a:off x="4692714" y="2919304"/>
            <a:ext cx="532579" cy="361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" name="Picture 5"/>
          <p:cNvPicPr>
            <a:picLocks noChangeAspect="1" noChangeArrowheads="1"/>
          </p:cNvPicPr>
          <p:nvPr/>
        </p:nvPicPr>
        <p:blipFill>
          <a:blip r:embed="rId6" cstate="print"/>
          <a:srcRect l="48434" b="49110"/>
          <a:stretch>
            <a:fillRect/>
          </a:stretch>
        </p:blipFill>
        <p:spPr bwMode="auto">
          <a:xfrm>
            <a:off x="4700087" y="2537940"/>
            <a:ext cx="475200" cy="37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3" name="Oval 72"/>
          <p:cNvSpPr>
            <a:spLocks noChangeAspect="1"/>
          </p:cNvSpPr>
          <p:nvPr/>
        </p:nvSpPr>
        <p:spPr bwMode="auto">
          <a:xfrm>
            <a:off x="5600147" y="3833651"/>
            <a:ext cx="345645" cy="345645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74" name="Oval 73"/>
          <p:cNvSpPr>
            <a:spLocks noChangeAspect="1"/>
          </p:cNvSpPr>
          <p:nvPr/>
        </p:nvSpPr>
        <p:spPr bwMode="auto">
          <a:xfrm>
            <a:off x="4491088" y="3797704"/>
            <a:ext cx="403253" cy="403253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75" name="Oval 74"/>
          <p:cNvSpPr>
            <a:spLocks noChangeAspect="1"/>
          </p:cNvSpPr>
          <p:nvPr/>
        </p:nvSpPr>
        <p:spPr bwMode="auto">
          <a:xfrm>
            <a:off x="3511990" y="3905776"/>
            <a:ext cx="201626" cy="201626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76" name="Oval 75"/>
          <p:cNvSpPr>
            <a:spLocks noChangeAspect="1"/>
          </p:cNvSpPr>
          <p:nvPr/>
        </p:nvSpPr>
        <p:spPr bwMode="auto">
          <a:xfrm>
            <a:off x="3468669" y="2775285"/>
            <a:ext cx="288038" cy="288038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77" name="Oval 76"/>
          <p:cNvSpPr>
            <a:spLocks noChangeAspect="1"/>
          </p:cNvSpPr>
          <p:nvPr/>
        </p:nvSpPr>
        <p:spPr bwMode="auto">
          <a:xfrm>
            <a:off x="5570885" y="2724592"/>
            <a:ext cx="404168" cy="404168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78" name="Oval 77"/>
          <p:cNvSpPr>
            <a:spLocks noChangeAspect="1"/>
          </p:cNvSpPr>
          <p:nvPr/>
        </p:nvSpPr>
        <p:spPr bwMode="auto">
          <a:xfrm>
            <a:off x="3511990" y="1738351"/>
            <a:ext cx="201626" cy="201626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79" name="Oval 78"/>
          <p:cNvSpPr>
            <a:spLocks noChangeAspect="1"/>
          </p:cNvSpPr>
          <p:nvPr/>
        </p:nvSpPr>
        <p:spPr bwMode="auto">
          <a:xfrm>
            <a:off x="4491088" y="1644566"/>
            <a:ext cx="403253" cy="403253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80" name="Oval 79"/>
          <p:cNvSpPr>
            <a:spLocks noChangeAspect="1"/>
          </p:cNvSpPr>
          <p:nvPr/>
        </p:nvSpPr>
        <p:spPr bwMode="auto">
          <a:xfrm>
            <a:off x="5628950" y="1695259"/>
            <a:ext cx="288038" cy="288038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27" name="Oval 26"/>
          <p:cNvSpPr/>
          <p:nvPr/>
        </p:nvSpPr>
        <p:spPr bwMode="auto">
          <a:xfrm>
            <a:off x="4419193" y="2631267"/>
            <a:ext cx="547271" cy="547271"/>
          </a:xfrm>
          <a:prstGeom prst="ellipse">
            <a:avLst/>
          </a:prstGeom>
          <a:solidFill>
            <a:schemeClr val="accent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85" name="Oval 84"/>
          <p:cNvSpPr/>
          <p:nvPr/>
        </p:nvSpPr>
        <p:spPr bwMode="auto">
          <a:xfrm>
            <a:off x="4534637" y="2688874"/>
            <a:ext cx="547271" cy="54727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/>
            <a:endParaRPr lang="en-GB" sz="1500"/>
          </a:p>
        </p:txBody>
      </p:sp>
      <p:sp>
        <p:nvSpPr>
          <p:cNvPr id="30" name="Title 1"/>
          <p:cNvSpPr txBox="1">
            <a:spLocks/>
          </p:cNvSpPr>
          <p:nvPr/>
        </p:nvSpPr>
        <p:spPr bwMode="auto">
          <a:xfrm>
            <a:off x="885825" y="1"/>
            <a:ext cx="7450138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/>
          <a:p>
            <a:pPr algn="ctr" defTabSz="685800">
              <a:defRPr/>
            </a:pPr>
            <a:r>
              <a:rPr lang="en-US" sz="2400" kern="0" dirty="0">
                <a:solidFill>
                  <a:srgbClr val="17375E"/>
                </a:solidFill>
                <a:latin typeface="+mj-lt"/>
                <a:ea typeface="+mj-ea"/>
                <a:cs typeface="+mj-cs"/>
              </a:rPr>
              <a:t>The algorithm for charge reconstruction and hit allocation: Charge Summing Mode</a:t>
            </a:r>
          </a:p>
        </p:txBody>
      </p:sp>
      <p:cxnSp>
        <p:nvCxnSpPr>
          <p:cNvPr id="44" name="Straight Connector 43"/>
          <p:cNvCxnSpPr/>
          <p:nvPr/>
        </p:nvCxnSpPr>
        <p:spPr bwMode="auto">
          <a:xfrm>
            <a:off x="2525580" y="757114"/>
            <a:ext cx="4320563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8" name="Straight Connector 47"/>
          <p:cNvCxnSpPr/>
          <p:nvPr/>
        </p:nvCxnSpPr>
        <p:spPr bwMode="auto">
          <a:xfrm>
            <a:off x="2525580" y="5077676"/>
            <a:ext cx="4320563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6" name="Straight Connector 55"/>
          <p:cNvCxnSpPr/>
          <p:nvPr/>
        </p:nvCxnSpPr>
        <p:spPr bwMode="auto">
          <a:xfrm rot="5400000">
            <a:off x="365301" y="2917394"/>
            <a:ext cx="4320563" cy="4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9" name="Straight Connector 58"/>
          <p:cNvCxnSpPr/>
          <p:nvPr/>
        </p:nvCxnSpPr>
        <p:spPr bwMode="auto">
          <a:xfrm rot="5400000">
            <a:off x="4685861" y="2917396"/>
            <a:ext cx="4320564" cy="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2059024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6296E-6 L 0.04306 -0.0685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0" y="-34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7407E-6 L -0.05833 -0.0699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0" y="-350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741E-7 L -0.06093 0.066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0" y="330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0.04097 0.071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" y="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40741E-7 L 0.07761 0.11482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0" y="5700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73" grpId="1" animBg="1"/>
      <p:bldP spid="74" grpId="0" animBg="1"/>
      <p:bldP spid="74" grpId="1" animBg="1"/>
      <p:bldP spid="75" grpId="0" animBg="1"/>
      <p:bldP spid="75" grpId="1" animBg="1"/>
      <p:bldP spid="76" grpId="0" animBg="1"/>
      <p:bldP spid="76" grpId="1" animBg="1"/>
      <p:bldP spid="77" grpId="0" animBg="1"/>
      <p:bldP spid="77" grpId="1" animBg="1"/>
      <p:bldP spid="78" grpId="0" animBg="1"/>
      <p:bldP spid="78" grpId="1" animBg="1"/>
      <p:bldP spid="79" grpId="0" animBg="1"/>
      <p:bldP spid="79" grpId="1" animBg="1"/>
      <p:bldP spid="80" grpId="0" animBg="1"/>
      <p:bldP spid="80" grpId="1" animBg="1"/>
      <p:bldP spid="27" grpId="0" animBg="1"/>
      <p:bldP spid="27" grpId="1" animBg="1"/>
      <p:bldP spid="8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01481-BEDB-1799-4F1B-E6AF840C5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2038-9282-8F2E-3C74-805650E4F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8991600" cy="708422"/>
          </a:xfrm>
        </p:spPr>
        <p:txBody>
          <a:bodyPr/>
          <a:lstStyle/>
          <a:p>
            <a:r>
              <a:rPr lang="en-GB" dirty="0"/>
              <a:t>Medipix3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40902F-3EED-0835-B5FD-2F04F4C49F04}"/>
              </a:ext>
            </a:extLst>
          </p:cNvPr>
          <p:cNvGraphicFramePr>
            <a:graphicFrameLocks noGrp="1"/>
          </p:cNvGraphicFramePr>
          <p:nvPr/>
        </p:nvGraphicFramePr>
        <p:xfrm>
          <a:off x="232235" y="958740"/>
          <a:ext cx="5645321" cy="3138926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24645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807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0851"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Medipix3RX (2013)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Technology</a:t>
                      </a: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CMOS 130nm</a:t>
                      </a: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Pixel Size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55/110 µm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Sensor Matrix Size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256 x 256 / 128 x 128</a:t>
                      </a: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285376846"/>
                  </a:ext>
                </a:extLst>
              </a:tr>
              <a:tr h="275981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Tile-ability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</a:rPr>
                        <a:t>3-side</a:t>
                      </a: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Thresholds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1/4 Continuous RW</a:t>
                      </a:r>
                      <a:r>
                        <a:rPr lang="en-GB" sz="11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881611902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Readout scheme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Sequential RW &amp; Continuous RW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kern="1200" dirty="0">
                          <a:solidFill>
                            <a:schemeClr val="dk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Count Rate (10% deadtime loss)</a:t>
                      </a:r>
                    </a:p>
                    <a:p>
                      <a:pPr indent="0" algn="l"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1710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kern="1200" baseline="0" dirty="0">
                          <a:solidFill>
                            <a:schemeClr val="dk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4.3 </a:t>
                      </a:r>
                      <a:r>
                        <a:rPr lang="en-US" sz="11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en-US" sz="11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10</a:t>
                      </a:r>
                      <a:r>
                        <a:rPr lang="en-US" sz="1100" kern="1200" baseline="30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r>
                        <a:rPr lang="en-US" sz="1100" b="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/>
                        </a:rPr>
                        <a:t> </a:t>
                      </a:r>
                      <a:r>
                        <a:rPr kumimoji="0" lang="en-US" sz="11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/mm</a:t>
                      </a:r>
                      <a:r>
                        <a:rPr kumimoji="0" lang="en-US" sz="1100" b="0" i="0" u="none" strike="noStrike" kern="1200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/s (CSM 110)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02621650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Dynamic Range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1710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 </a:t>
                      </a:r>
                      <a:r>
                        <a:rPr kumimoji="0" lang="en-US" sz="11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9685596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CSM energy resolution (FWHM)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~ 4.4 KeV (CSM 110)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Readout bandwidth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&lt;1.6 </a:t>
                      </a:r>
                      <a:r>
                        <a:rPr lang="en-US" sz="1100" dirty="0" err="1">
                          <a:effectLst/>
                        </a:rPr>
                        <a:t>Gbps</a:t>
                      </a:r>
                      <a:r>
                        <a:rPr lang="en-US" sz="1100" dirty="0">
                          <a:effectLst/>
                        </a:rPr>
                        <a:t> (8x LVDS)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Power </a:t>
                      </a: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&lt;1W</a:t>
                      </a:r>
                      <a:r>
                        <a:rPr lang="en-GB" sz="1100" baseline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@1.5V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446773161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1949860-EA3C-0E5D-65B6-B3881459F838}"/>
              </a:ext>
            </a:extLst>
          </p:cNvPr>
          <p:cNvPicPr>
            <a:picLocks noChangeArrowheads="1"/>
          </p:cNvPicPr>
          <p:nvPr/>
        </p:nvPicPr>
        <p:blipFill rotWithShape="1">
          <a:blip r:embed="rId2" cstate="print"/>
          <a:srcRect l="28875" t="13706" r="15417" b="2729"/>
          <a:stretch/>
        </p:blipFill>
        <p:spPr bwMode="auto">
          <a:xfrm>
            <a:off x="6300004" y="2302400"/>
            <a:ext cx="2381331" cy="2727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 descr="Image result for medipix3RX">
            <a:extLst>
              <a:ext uri="{FF2B5EF4-FFF2-40B4-BE49-F238E27FC236}">
                <a16:creationId xmlns:a16="http://schemas.microsoft.com/office/drawing/2014/main" id="{96699C81-1E45-9C71-3C94-FD478CB40A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6" t="8572" r="-1" b="30375"/>
          <a:stretch/>
        </p:blipFill>
        <p:spPr bwMode="auto">
          <a:xfrm>
            <a:off x="6514746" y="794055"/>
            <a:ext cx="1940177" cy="123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87647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0" t="-2307" r="-1338" b="9565"/>
          <a:stretch/>
        </p:blipFill>
        <p:spPr bwMode="auto">
          <a:xfrm>
            <a:off x="1677600" y="814721"/>
            <a:ext cx="5628925" cy="35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2094878" y="-8916"/>
            <a:ext cx="5887805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fr-CH" sz="2100">
                <a:solidFill>
                  <a:srgbClr val="17375E"/>
                </a:solidFill>
                <a:latin typeface="Franklin Gothic Medium" pitchFamily="34" charset="0"/>
              </a:rPr>
              <a:t>Energy</a:t>
            </a:r>
            <a:r>
              <a:rPr lang="fr-CH" sz="2100" dirty="0">
                <a:solidFill>
                  <a:srgbClr val="17375E"/>
                </a:solidFill>
                <a:latin typeface="Franklin Gothic Medium" pitchFamily="34" charset="0"/>
              </a:rPr>
              <a:t> </a:t>
            </a:r>
            <a:r>
              <a:rPr lang="fr-CH" sz="2100" dirty="0" err="1">
                <a:solidFill>
                  <a:srgbClr val="17375E"/>
                </a:solidFill>
                <a:latin typeface="Franklin Gothic Medium" pitchFamily="34" charset="0"/>
              </a:rPr>
              <a:t>Response</a:t>
            </a:r>
            <a:r>
              <a:rPr lang="fr-CH" sz="2100" dirty="0">
                <a:solidFill>
                  <a:srgbClr val="17375E"/>
                </a:solidFill>
                <a:latin typeface="Franklin Gothic Medium" pitchFamily="34" charset="0"/>
              </a:rPr>
              <a:t> </a:t>
            </a:r>
            <a:r>
              <a:rPr lang="fr-CH" sz="2100" dirty="0" err="1">
                <a:solidFill>
                  <a:srgbClr val="17375E"/>
                </a:solidFill>
                <a:latin typeface="Franklin Gothic Medium" pitchFamily="34" charset="0"/>
              </a:rPr>
              <a:t>Function</a:t>
            </a:r>
            <a:r>
              <a:rPr lang="fr-CH" sz="2100" dirty="0">
                <a:solidFill>
                  <a:srgbClr val="17375E"/>
                </a:solidFill>
                <a:latin typeface="Franklin Gothic Medium" pitchFamily="34" charset="0"/>
              </a:rPr>
              <a:t> (CdTe 110</a:t>
            </a:r>
            <a:r>
              <a:rPr lang="fr-CH" sz="2100" dirty="0">
                <a:solidFill>
                  <a:srgbClr val="17375E"/>
                </a:solidFill>
                <a:latin typeface="Symbol" pitchFamily="18" charset="2"/>
              </a:rPr>
              <a:t>m</a:t>
            </a:r>
            <a:r>
              <a:rPr lang="fr-CH" sz="2100" dirty="0">
                <a:solidFill>
                  <a:srgbClr val="17375E"/>
                </a:solidFill>
                <a:latin typeface="Franklin Gothic Medium" pitchFamily="34" charset="0"/>
              </a:rPr>
              <a:t>m/2mm)</a:t>
            </a:r>
            <a:endParaRPr lang="en-US" sz="2100" dirty="0">
              <a:solidFill>
                <a:srgbClr val="17375E"/>
              </a:solidFill>
              <a:latin typeface="Franklin Gothic Medium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40991" y="1880460"/>
            <a:ext cx="119498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>
                <a:solidFill>
                  <a:srgbClr val="FF0000"/>
                </a:solidFill>
              </a:rPr>
              <a:t>~4.4keV FWHM</a:t>
            </a:r>
          </a:p>
        </p:txBody>
      </p:sp>
      <p:pic>
        <p:nvPicPr>
          <p:cNvPr id="6" name="Picture 5" descr="PPT_KIT_template_fzk"/>
          <p:cNvPicPr>
            <a:picLocks noChangeAspect="1" noChangeArrowheads="1"/>
          </p:cNvPicPr>
          <p:nvPr/>
        </p:nvPicPr>
        <p:blipFill rotWithShape="1">
          <a:blip r:embed="rId3" cstate="print"/>
          <a:srcRect l="85499" t="2637" r="1577" b="88842"/>
          <a:stretch/>
        </p:blipFill>
        <p:spPr bwMode="auto">
          <a:xfrm>
            <a:off x="1143000" y="4760835"/>
            <a:ext cx="885600" cy="43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2066074" y="4495398"/>
            <a:ext cx="57344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/>
              <a:t>Slide courtesy of T. Koenig, KIT</a:t>
            </a:r>
          </a:p>
          <a:p>
            <a:r>
              <a:rPr lang="en-GB" sz="1200"/>
              <a:t>Charge Summing in Spectroscopic X-Ray Detectors With High-Z Sensors; TNS Dec. 2013 4713-4718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0" y="4195624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Energy (</a:t>
            </a:r>
            <a:r>
              <a:rPr lang="en-GB" sz="1200" err="1"/>
              <a:t>keV</a:t>
            </a:r>
            <a:r>
              <a:rPr lang="en-GB" sz="1200"/>
              <a:t>)</a:t>
            </a:r>
          </a:p>
        </p:txBody>
      </p:sp>
      <p:sp>
        <p:nvSpPr>
          <p:cNvPr id="9" name="TextBox 8"/>
          <p:cNvSpPr txBox="1"/>
          <p:nvPr/>
        </p:nvSpPr>
        <p:spPr>
          <a:xfrm rot="16200000">
            <a:off x="516111" y="2416190"/>
            <a:ext cx="22016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/>
              <a:t>Normalised differential counts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03588" y="3983134"/>
            <a:ext cx="684803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baseline="30000"/>
              <a:t>241</a:t>
            </a:r>
            <a:r>
              <a:rPr lang="en-US" sz="1500"/>
              <a:t>Am</a:t>
            </a: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992209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54690" y="1"/>
            <a:ext cx="8336910" cy="708422"/>
          </a:xfrm>
        </p:spPr>
        <p:txBody>
          <a:bodyPr>
            <a:normAutofit/>
          </a:bodyPr>
          <a:lstStyle/>
          <a:p>
            <a:r>
              <a:rPr lang="en-US" dirty="0"/>
              <a:t>First living human scan…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428324" y="6581000"/>
            <a:ext cx="716184" cy="27215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1843" y="901593"/>
            <a:ext cx="5340314" cy="3340314"/>
          </a:xfrm>
          <a:prstGeom prst="rect">
            <a:avLst/>
          </a:prstGeom>
        </p:spPr>
      </p:pic>
      <p:pic>
        <p:nvPicPr>
          <p:cNvPr id="7" name="Picture 2" descr="Image result for mars logo medipix&quot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0496" y="2348507"/>
            <a:ext cx="971104" cy="44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882180" y="4422281"/>
            <a:ext cx="33028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Phil Butler, CEO of MARS Bio Imaging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3328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mage result for mars logo medipix&quot;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235" y="2511813"/>
            <a:ext cx="971104" cy="44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nkle_movie.mp4">
            <a:hlinkClick r:id="" action="ppaction://media"/>
            <a:extLst>
              <a:ext uri="{FF2B5EF4-FFF2-40B4-BE49-F238E27FC236}">
                <a16:creationId xmlns:a16="http://schemas.microsoft.com/office/drawing/2014/main" id="{4BDFA753-867B-E949-8FF7-43CFF1A7B9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87904" y="1005577"/>
            <a:ext cx="5355509" cy="3012473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25707" y="151053"/>
            <a:ext cx="5317706" cy="395472"/>
          </a:xfrm>
        </p:spPr>
        <p:txBody>
          <a:bodyPr>
            <a:noAutofit/>
          </a:bodyPr>
          <a:lstStyle/>
          <a:p>
            <a:r>
              <a:rPr lang="en-US" dirty="0"/>
              <a:t>Movie Slice through Phil’s ankle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985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B93D4-7189-39E0-06A5-DCCA1D3B6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285" y="1"/>
            <a:ext cx="8375315" cy="708422"/>
          </a:xfrm>
        </p:spPr>
        <p:txBody>
          <a:bodyPr/>
          <a:lstStyle/>
          <a:p>
            <a:r>
              <a:rPr lang="en-GB" dirty="0"/>
              <a:t>MARS wrist scanner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67E198-5166-7F8E-DFA4-C5EDC9C0A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7160" y="1420985"/>
            <a:ext cx="2840555" cy="2994205"/>
          </a:xfrm>
          <a:prstGeom prst="rect">
            <a:avLst/>
          </a:prstGeom>
        </p:spPr>
      </p:pic>
      <p:pic>
        <p:nvPicPr>
          <p:cNvPr id="4" name="Google Shape;177;p43">
            <a:extLst>
              <a:ext uri="{FF2B5EF4-FFF2-40B4-BE49-F238E27FC236}">
                <a16:creationId xmlns:a16="http://schemas.microsoft.com/office/drawing/2014/main" id="{1182DF4E-3604-6ECA-116A-4525ED9357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0741"/>
          <a:stretch/>
        </p:blipFill>
        <p:spPr>
          <a:xfrm>
            <a:off x="616285" y="1429938"/>
            <a:ext cx="3797164" cy="299420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6386D24-C919-E495-A683-3CA0455D1BA7}"/>
              </a:ext>
            </a:extLst>
          </p:cNvPr>
          <p:cNvCxnSpPr/>
          <p:nvPr/>
        </p:nvCxnSpPr>
        <p:spPr bwMode="auto">
          <a:xfrm>
            <a:off x="4730553" y="2927041"/>
            <a:ext cx="609547" cy="0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F67964D-2D2B-C683-C5B7-43DF91DCDEE8}"/>
              </a:ext>
            </a:extLst>
          </p:cNvPr>
          <p:cNvSpPr txBox="1"/>
          <p:nvPr/>
        </p:nvSpPr>
        <p:spPr>
          <a:xfrm>
            <a:off x="2175722" y="4645620"/>
            <a:ext cx="5256439" cy="3385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dirty="0"/>
              <a:t>Clinical trials underway at the Hospital for SS, New York</a:t>
            </a:r>
          </a:p>
        </p:txBody>
      </p:sp>
    </p:spTree>
    <p:extLst>
      <p:ext uri="{BB962C8B-B14F-4D97-AF65-F5344CB8AC3E}">
        <p14:creationId xmlns:p14="http://schemas.microsoft.com/office/powerpoint/2010/main" val="340652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4DAF1A-30D6-2C41-A4D6-27CC891D8A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1792" y="766715"/>
            <a:ext cx="3305330" cy="4362173"/>
          </a:xfrm>
          <a:prstGeom prst="rect">
            <a:avLst/>
          </a:prstGeom>
          <a:ln w="25400">
            <a:solidFill>
              <a:schemeClr val="accent1"/>
            </a:solidFill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E8C876-9BDF-4146-8209-2D8830B781C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10783BDD-C1D7-F447-B81D-BA924E0F1A7A}" type="slidenum">
              <a:rPr lang="en-AU" altLang="en-US" smtClean="0"/>
              <a:pPr/>
              <a:t>24</a:t>
            </a:fld>
            <a:endParaRPr lang="en-AU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53613B3-305B-944A-AE26-00BCE1BB5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929" y="100967"/>
            <a:ext cx="6165056" cy="636395"/>
          </a:xfrm>
        </p:spPr>
        <p:txBody>
          <a:bodyPr/>
          <a:lstStyle/>
          <a:p>
            <a:r>
              <a:rPr lang="en-GB" sz="2800" dirty="0"/>
              <a:t>MARS scan of diseased carotid artery</a:t>
            </a:r>
          </a:p>
        </p:txBody>
      </p:sp>
    </p:spTree>
    <p:extLst>
      <p:ext uri="{BB962C8B-B14F-4D97-AF65-F5344CB8AC3E}">
        <p14:creationId xmlns:p14="http://schemas.microsoft.com/office/powerpoint/2010/main" val="2678860223"/>
      </p:ext>
    </p:extLst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88D53C0D-F935-D4F5-412B-32C56129BE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1664" t="16953" r="5809" b="16835"/>
          <a:stretch/>
        </p:blipFill>
        <p:spPr>
          <a:xfrm>
            <a:off x="-25030" y="74140"/>
            <a:ext cx="9185939" cy="36050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AC515A1-09CA-0287-8D44-7E6C438557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9812"/>
          <a:stretch/>
        </p:blipFill>
        <p:spPr>
          <a:xfrm>
            <a:off x="2021252" y="713606"/>
            <a:ext cx="4449299" cy="8433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EB9057-2967-10B8-A23E-1988FF07ABDC}"/>
              </a:ext>
            </a:extLst>
          </p:cNvPr>
          <p:cNvSpPr txBox="1"/>
          <p:nvPr/>
        </p:nvSpPr>
        <p:spPr>
          <a:xfrm>
            <a:off x="2604181" y="3434404"/>
            <a:ext cx="42337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Workshop public summary:  https://</a:t>
            </a:r>
            <a:r>
              <a:rPr lang="en-GB" sz="900" dirty="0" err="1">
                <a:solidFill>
                  <a:schemeClr val="bg1"/>
                </a:solidFill>
              </a:rPr>
              <a:t>indico.cern.ch</a:t>
            </a:r>
            <a:r>
              <a:rPr lang="en-GB" sz="900" dirty="0">
                <a:solidFill>
                  <a:schemeClr val="bg1"/>
                </a:solidFill>
              </a:rPr>
              <a:t>/event/1391821/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654FEB-979C-6B9B-1F59-598ACBD9E027}"/>
              </a:ext>
            </a:extLst>
          </p:cNvPr>
          <p:cNvSpPr/>
          <p:nvPr/>
        </p:nvSpPr>
        <p:spPr>
          <a:xfrm>
            <a:off x="5996117" y="1325262"/>
            <a:ext cx="474434" cy="2316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0B8A85-DD0D-C06E-3114-1DD7A8004152}"/>
              </a:ext>
            </a:extLst>
          </p:cNvPr>
          <p:cNvSpPr/>
          <p:nvPr/>
        </p:nvSpPr>
        <p:spPr>
          <a:xfrm>
            <a:off x="159997" y="3875896"/>
            <a:ext cx="912208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686"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All large medical equipment suppliers represented: Canon, GE, Philips, Siemens</a:t>
            </a:r>
          </a:p>
          <a:p>
            <a:pPr marL="37686"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Also, major research institutes present :Johns Hopkins, Massachusetts General Hospital, Mayo Clinic, Royal Marsden, TU Munich etc.   </a:t>
            </a:r>
          </a:p>
          <a:p>
            <a:pPr marL="37686"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The Medipix Collaboration plays a ‘pathfinding’ role in this community</a:t>
            </a:r>
          </a:p>
        </p:txBody>
      </p:sp>
    </p:spTree>
    <p:extLst>
      <p:ext uri="{BB962C8B-B14F-4D97-AF65-F5344CB8AC3E}">
        <p14:creationId xmlns:p14="http://schemas.microsoft.com/office/powerpoint/2010/main" val="28965007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BD2B46-2C7E-D3F1-0270-63D3AD903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0542" y="728310"/>
            <a:ext cx="6342915" cy="356411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D539238-0054-6D45-FE53-B3A23C82CC44}"/>
              </a:ext>
            </a:extLst>
          </p:cNvPr>
          <p:cNvSpPr txBox="1">
            <a:spLocks/>
          </p:cNvSpPr>
          <p:nvPr/>
        </p:nvSpPr>
        <p:spPr>
          <a:xfrm>
            <a:off x="628650" y="-155005"/>
            <a:ext cx="851535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dirty="0" err="1">
                <a:solidFill>
                  <a:schemeClr val="tx2"/>
                </a:solidFill>
              </a:rPr>
              <a:t>Specxray</a:t>
            </a:r>
            <a:r>
              <a:rPr lang="en-GB" sz="2800" dirty="0">
                <a:solidFill>
                  <a:schemeClr val="tx2"/>
                </a:solidFill>
              </a:rPr>
              <a:t> workshop 2022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7664D6-6444-4972-5581-E7050D69674B}"/>
              </a:ext>
            </a:extLst>
          </p:cNvPr>
          <p:cNvSpPr txBox="1"/>
          <p:nvPr/>
        </p:nvSpPr>
        <p:spPr>
          <a:xfrm>
            <a:off x="4418379" y="3699408"/>
            <a:ext cx="307240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Steffen </a:t>
            </a:r>
            <a:r>
              <a:rPr lang="en-GB" sz="1200" dirty="0" err="1"/>
              <a:t>Kappler</a:t>
            </a:r>
            <a:r>
              <a:rPr lang="en-GB" sz="1200" dirty="0"/>
              <a:t>, </a:t>
            </a:r>
          </a:p>
          <a:p>
            <a:r>
              <a:rPr lang="en-GB" sz="1200" dirty="0"/>
              <a:t>Siemens </a:t>
            </a:r>
            <a:r>
              <a:rPr lang="en-GB" sz="1200" dirty="0" err="1"/>
              <a:t>Healthineers</a:t>
            </a:r>
            <a:endParaRPr lang="en-GB" sz="1200" dirty="0"/>
          </a:p>
          <a:p>
            <a:r>
              <a:rPr lang="en-GB" sz="1200" dirty="0"/>
              <a:t>Member of the Scientific Advisory Committee, </a:t>
            </a:r>
            <a:r>
              <a:rPr lang="en-GB" sz="1200" dirty="0" err="1"/>
              <a:t>Specxray</a:t>
            </a:r>
            <a:r>
              <a:rPr lang="en-GB" sz="1200" dirty="0"/>
              <a:t> Workshop</a:t>
            </a:r>
          </a:p>
        </p:txBody>
      </p:sp>
    </p:spTree>
    <p:extLst>
      <p:ext uri="{BB962C8B-B14F-4D97-AF65-F5344CB8AC3E}">
        <p14:creationId xmlns:p14="http://schemas.microsoft.com/office/powerpoint/2010/main" val="18791945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E6D8E-6FFE-C244-8E64-AC2EED339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00" y="1"/>
            <a:ext cx="8260100" cy="708422"/>
          </a:xfrm>
        </p:spPr>
        <p:txBody>
          <a:bodyPr/>
          <a:lstStyle/>
          <a:p>
            <a:r>
              <a:rPr lang="en-GB" dirty="0"/>
              <a:t>Medipix3 </a:t>
            </a:r>
            <a:r>
              <a:rPr lang="en-GB" dirty="0">
                <a:sym typeface="Wingdings" panose="05000000000000000000" pitchFamily="2" charset="2"/>
              </a:rPr>
              <a:t> Medipix4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9506016-ABA0-8748-B1B3-BDD94CA09E44}"/>
              </a:ext>
            </a:extLst>
          </p:cNvPr>
          <p:cNvGraphicFramePr>
            <a:graphicFrameLocks noGrp="1"/>
          </p:cNvGraphicFramePr>
          <p:nvPr/>
        </p:nvGraphicFramePr>
        <p:xfrm>
          <a:off x="232235" y="958740"/>
          <a:ext cx="8586789" cy="3138926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24645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807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414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0851"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Medipix3RX (2013)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Medipix4 (2022)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Technology</a:t>
                      </a: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CMOS 130nm</a:t>
                      </a: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CMOS 130nm</a:t>
                      </a: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Pixel Size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55/110 µm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Calibri Light" panose="020F0302020204030204" pitchFamily="34" charset="0"/>
                        </a:rPr>
                        <a:t> </a:t>
                      </a:r>
                      <a:r>
                        <a:rPr lang="en-US" sz="1100" dirty="0">
                          <a:effectLst/>
                        </a:rPr>
                        <a:t>75/150 µm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Matrix Size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256 x 256 / 128 x 128</a:t>
                      </a: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320 x 320 / 160 x 160</a:t>
                      </a: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4285376846"/>
                  </a:ext>
                </a:extLst>
              </a:tr>
              <a:tr h="275981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Tile-ability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</a:rPr>
                        <a:t>3-side</a:t>
                      </a: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4-side </a:t>
                      </a:r>
                      <a:r>
                        <a:rPr lang="en-GB" sz="1100" dirty="0" err="1">
                          <a:effectLst/>
                        </a:rPr>
                        <a:t>buttable</a:t>
                      </a:r>
                      <a:endParaRPr lang="en-GB" sz="1100" dirty="0">
                        <a:effectLst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Thresholds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1/4 Continuous RW</a:t>
                      </a:r>
                      <a:r>
                        <a:rPr lang="en-GB" sz="11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2/8 Continuous RW</a:t>
                      </a: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881611902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Readout scheme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Sequential RW &amp; Continuous RW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kern="1200" dirty="0">
                          <a:solidFill>
                            <a:schemeClr val="dk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Count Rate (10% deadtime loss)</a:t>
                      </a:r>
                    </a:p>
                    <a:p>
                      <a:pPr indent="0" algn="l"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1710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kern="1200" baseline="0" dirty="0">
                          <a:solidFill>
                            <a:schemeClr val="dk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4.3 </a:t>
                      </a:r>
                      <a:r>
                        <a:rPr lang="en-US" sz="11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en-US" sz="11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10</a:t>
                      </a:r>
                      <a:r>
                        <a:rPr lang="en-US" sz="1100" kern="1200" baseline="30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r>
                        <a:rPr lang="en-US" sz="1100" b="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/>
                        </a:rPr>
                        <a:t> </a:t>
                      </a:r>
                      <a:r>
                        <a:rPr kumimoji="0" lang="en-US" sz="11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/mm</a:t>
                      </a:r>
                      <a:r>
                        <a:rPr kumimoji="0" lang="en-US" sz="1100" b="0" i="0" u="none" strike="noStrike" kern="1200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/s (CSM 110)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0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kern="1200" baseline="0" dirty="0">
                          <a:solidFill>
                            <a:schemeClr val="dk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19 </a:t>
                      </a:r>
                      <a:r>
                        <a:rPr lang="en-US" sz="11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en-US" sz="11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10</a:t>
                      </a:r>
                      <a:r>
                        <a:rPr lang="en-US" sz="1100" kern="1200" baseline="30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r>
                        <a:rPr lang="en-US" sz="1100" b="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/>
                        </a:rPr>
                        <a:t> </a:t>
                      </a:r>
                      <a:r>
                        <a:rPr kumimoji="0" lang="en-US" sz="11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/mm</a:t>
                      </a:r>
                      <a:r>
                        <a:rPr kumimoji="0" lang="en-US" sz="1100" b="0" i="0" u="none" strike="noStrike" kern="1200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/s (CSM 140)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02621650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Dynamic Range</a:t>
                      </a: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1710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 </a:t>
                      </a:r>
                      <a:r>
                        <a:rPr kumimoji="0" lang="en-US" sz="11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0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32 </a:t>
                      </a:r>
                      <a:r>
                        <a:rPr kumimoji="0" lang="en-US" sz="11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</a:t>
                      </a:r>
                      <a:r>
                        <a:rPr kumimoji="0" lang="en-US" sz="11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29685596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CSM energy resolution (FWHM)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~ 4.4 KeV (CSM 110)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~</a:t>
                      </a:r>
                      <a:r>
                        <a:rPr lang="en-GB" sz="1100" b="0" baseline="0" dirty="0">
                          <a:effectLst/>
                          <a:latin typeface="+mn-lt"/>
                          <a:ea typeface="+mn-ea"/>
                          <a:cs typeface="+mn-cs"/>
                        </a:rPr>
                        <a:t> 2.5KeV </a:t>
                      </a:r>
                      <a:r>
                        <a:rPr lang="en-US" sz="1100" dirty="0">
                          <a:effectLst/>
                        </a:rPr>
                        <a:t>(CSM 150)</a:t>
                      </a:r>
                      <a:endParaRPr lang="en-GB" sz="11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Readout bandwidth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&lt;1.6 </a:t>
                      </a:r>
                      <a:r>
                        <a:rPr lang="en-US" sz="1100" dirty="0" err="1">
                          <a:effectLst/>
                        </a:rPr>
                        <a:t>Gbps</a:t>
                      </a:r>
                      <a:r>
                        <a:rPr lang="en-US" sz="1100" dirty="0">
                          <a:effectLst/>
                        </a:rPr>
                        <a:t> (8x LVDS)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1,2 </a:t>
                      </a:r>
                      <a:r>
                        <a:rPr lang="en-US" sz="1100" dirty="0" err="1">
                          <a:effectLst/>
                        </a:rPr>
                        <a:t>Serializers</a:t>
                      </a:r>
                      <a:r>
                        <a:rPr lang="en-US" sz="1100" dirty="0">
                          <a:effectLst/>
                        </a:rPr>
                        <a:t> @5.12 or 2.56 </a:t>
                      </a:r>
                      <a:r>
                        <a:rPr lang="en-US" sz="1100" dirty="0" err="1">
                          <a:effectLst/>
                        </a:rPr>
                        <a:t>Gbps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9646"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Power </a:t>
                      </a: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&lt;1W</a:t>
                      </a:r>
                      <a:r>
                        <a:rPr lang="en-GB" sz="1100" baseline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@1.5V</a:t>
                      </a:r>
                      <a:endParaRPr lang="en-GB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&lt;1W/cm</a:t>
                      </a:r>
                      <a:r>
                        <a:rPr lang="en-GB" sz="1100" baseline="300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 </a:t>
                      </a:r>
                      <a:r>
                        <a:rPr lang="en-GB" sz="11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@1.2V</a:t>
                      </a:r>
                      <a:endParaRPr lang="en-GB" sz="1100" baseline="30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extLst>
                  <a:ext uri="{0D108BD9-81ED-4DB2-BD59-A6C34878D82A}">
                    <a16:rowId xmlns:a16="http://schemas.microsoft.com/office/drawing/2014/main" val="1446773161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A896310B-0A94-EA08-16EA-7EA72ABBCC05}"/>
              </a:ext>
            </a:extLst>
          </p:cNvPr>
          <p:cNvSpPr/>
          <p:nvPr/>
        </p:nvSpPr>
        <p:spPr bwMode="auto">
          <a:xfrm>
            <a:off x="232235" y="1496410"/>
            <a:ext cx="8586789" cy="230430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1A9A67F-5713-B93F-1794-E8D7A365C550}"/>
              </a:ext>
            </a:extLst>
          </p:cNvPr>
          <p:cNvSpPr/>
          <p:nvPr/>
        </p:nvSpPr>
        <p:spPr bwMode="auto">
          <a:xfrm>
            <a:off x="232234" y="2740975"/>
            <a:ext cx="8586789" cy="368445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D0B79FD-15DB-7D80-690D-44E7C5481C3E}"/>
              </a:ext>
            </a:extLst>
          </p:cNvPr>
          <p:cNvSpPr/>
          <p:nvPr/>
        </p:nvSpPr>
        <p:spPr bwMode="auto">
          <a:xfrm>
            <a:off x="232233" y="1978016"/>
            <a:ext cx="8586789" cy="286493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25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6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A28DF-5575-691E-F0CD-0D8138EB2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00" y="1"/>
            <a:ext cx="8260100" cy="708422"/>
          </a:xfrm>
        </p:spPr>
        <p:txBody>
          <a:bodyPr/>
          <a:lstStyle/>
          <a:p>
            <a:r>
              <a:rPr lang="en-GB" dirty="0"/>
              <a:t>Status of Medipix4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E4E8B-21C7-A738-BFE8-EA84B3B4D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1930"/>
            <a:ext cx="7467600" cy="1805035"/>
          </a:xfrm>
        </p:spPr>
        <p:txBody>
          <a:bodyPr/>
          <a:lstStyle/>
          <a:p>
            <a:r>
              <a:rPr lang="en-GB" b="0" dirty="0">
                <a:solidFill>
                  <a:schemeClr val="tx1"/>
                </a:solidFill>
              </a:rPr>
              <a:t>First assemblies of corrected design receive in July 2024</a:t>
            </a:r>
          </a:p>
          <a:p>
            <a:pPr lvl="1"/>
            <a:r>
              <a:rPr lang="en-GB" b="0" dirty="0">
                <a:solidFill>
                  <a:schemeClr val="tx1"/>
                </a:solidFill>
              </a:rPr>
              <a:t>75</a:t>
            </a:r>
            <a:r>
              <a:rPr lang="en-GB" b="0" dirty="0">
                <a:solidFill>
                  <a:schemeClr val="tx1"/>
                </a:solidFill>
                <a:latin typeface="Symbol" pitchFamily="2" charset="2"/>
              </a:rPr>
              <a:t>m</a:t>
            </a:r>
            <a:r>
              <a:rPr lang="en-GB" b="0" dirty="0">
                <a:solidFill>
                  <a:schemeClr val="tx1"/>
                </a:solidFill>
              </a:rPr>
              <a:t>m sensor pitch</a:t>
            </a:r>
          </a:p>
          <a:p>
            <a:pPr lvl="1"/>
            <a:r>
              <a:rPr lang="en-GB" b="0" dirty="0">
                <a:solidFill>
                  <a:schemeClr val="tx1"/>
                </a:solidFill>
              </a:rPr>
              <a:t>Testing underway (partly at HIP) </a:t>
            </a:r>
          </a:p>
          <a:p>
            <a:r>
              <a:rPr lang="en-GB" b="0" dirty="0">
                <a:solidFill>
                  <a:schemeClr val="tx1"/>
                </a:solidFill>
              </a:rPr>
              <a:t>New batch of assemblies received in Feb 2025</a:t>
            </a:r>
          </a:p>
          <a:p>
            <a:pPr lvl="1"/>
            <a:r>
              <a:rPr lang="en-GB" b="0" dirty="0">
                <a:solidFill>
                  <a:schemeClr val="tx1"/>
                </a:solidFill>
              </a:rPr>
              <a:t>150</a:t>
            </a:r>
            <a:r>
              <a:rPr lang="en-GB" b="0" dirty="0">
                <a:solidFill>
                  <a:schemeClr val="tx1"/>
                </a:solidFill>
                <a:latin typeface="Symbol" pitchFamily="2" charset="2"/>
              </a:rPr>
              <a:t>m</a:t>
            </a:r>
            <a:r>
              <a:rPr lang="en-GB" b="0" dirty="0">
                <a:solidFill>
                  <a:schemeClr val="tx1"/>
                </a:solidFill>
              </a:rPr>
              <a:t>m sensor pitch</a:t>
            </a:r>
          </a:p>
        </p:txBody>
      </p:sp>
      <p:pic>
        <p:nvPicPr>
          <p:cNvPr id="4" name="Picture 3" descr="A close-up of a computer chip&#10;&#10;Description automatically generated">
            <a:extLst>
              <a:ext uri="{FF2B5EF4-FFF2-40B4-BE49-F238E27FC236}">
                <a16:creationId xmlns:a16="http://schemas.microsoft.com/office/drawing/2014/main" id="{E3CF8FF4-FD99-61FE-B181-3D97E352BAA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590" y="2684958"/>
            <a:ext cx="2492450" cy="18693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BAF248-FC12-AFDD-5AC1-91E652782349}"/>
              </a:ext>
            </a:extLst>
          </p:cNvPr>
          <p:cNvSpPr txBox="1"/>
          <p:nvPr/>
        </p:nvSpPr>
        <p:spPr>
          <a:xfrm>
            <a:off x="4196758" y="4589599"/>
            <a:ext cx="479009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dirty="0"/>
              <a:t>FPM_SPM 24-bit Mode (Flat field corrected and log scale)</a:t>
            </a:r>
            <a:br>
              <a:rPr lang="en-US" sz="1400" dirty="0"/>
            </a:br>
            <a:r>
              <a:rPr lang="en-US" sz="1400" dirty="0"/>
              <a:t>1.0s acquisition @40 KV 10mA tube settings</a:t>
            </a:r>
            <a:endParaRPr lang="en-GB" sz="1400" dirty="0"/>
          </a:p>
          <a:p>
            <a:pPr algn="ctr"/>
            <a:endParaRPr lang="en-GB" sz="14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B4778B-F311-5245-42AC-3FD8C29A2D27}"/>
              </a:ext>
            </a:extLst>
          </p:cNvPr>
          <p:cNvGrpSpPr>
            <a:grpSpLocks noChangeAspect="1"/>
          </p:cNvGrpSpPr>
          <p:nvPr/>
        </p:nvGrpSpPr>
        <p:grpSpPr>
          <a:xfrm>
            <a:off x="4264760" y="2619360"/>
            <a:ext cx="4487466" cy="2037845"/>
            <a:chOff x="1743412" y="2285450"/>
            <a:chExt cx="8924588" cy="4052828"/>
          </a:xfrm>
        </p:grpSpPr>
        <p:pic>
          <p:nvPicPr>
            <p:cNvPr id="12" name="Picture 11" descr="A close-up of a heat map&#10;&#10;Description automatically generated">
              <a:extLst>
                <a:ext uri="{FF2B5EF4-FFF2-40B4-BE49-F238E27FC236}">
                  <a16:creationId xmlns:a16="http://schemas.microsoft.com/office/drawing/2014/main" id="{1B785C35-C78A-E4C1-6075-9391A22E4B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71" r="36932"/>
            <a:stretch/>
          </p:blipFill>
          <p:spPr>
            <a:xfrm>
              <a:off x="6177650" y="2285450"/>
              <a:ext cx="4490350" cy="4052828"/>
            </a:xfrm>
            <a:prstGeom prst="rect">
              <a:avLst/>
            </a:prstGeom>
          </p:spPr>
        </p:pic>
        <p:pic>
          <p:nvPicPr>
            <p:cNvPr id="13" name="Picture 12" descr="A close-up of a heat map&#10;&#10;Description automatically generated">
              <a:extLst>
                <a:ext uri="{FF2B5EF4-FFF2-40B4-BE49-F238E27FC236}">
                  <a16:creationId xmlns:a16="http://schemas.microsoft.com/office/drawing/2014/main" id="{D6BB063B-B132-E5A5-2668-CE3C45F7F9A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81" r="37121"/>
            <a:stretch/>
          </p:blipFill>
          <p:spPr>
            <a:xfrm>
              <a:off x="1743412" y="2285450"/>
              <a:ext cx="4490350" cy="40528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469103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6C2DB-8A2B-8A44-9210-1B26A594D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824" y="0"/>
            <a:ext cx="7987535" cy="708422"/>
          </a:xfrm>
        </p:spPr>
        <p:txBody>
          <a:bodyPr/>
          <a:lstStyle/>
          <a:p>
            <a:r>
              <a:rPr lang="en-GB" dirty="0"/>
              <a:t>Timepix readout chips - single particle detection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BDD35E-D6E8-7446-BF09-1013211352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85825" y="1035550"/>
          <a:ext cx="7104221" cy="33687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36645">
                  <a:extLst>
                    <a:ext uri="{9D8B030D-6E8A-4147-A177-3AD203B41FA5}">
                      <a16:colId xmlns:a16="http://schemas.microsoft.com/office/drawing/2014/main" val="1838207826"/>
                    </a:ext>
                  </a:extLst>
                </a:gridCol>
                <a:gridCol w="1130315">
                  <a:extLst>
                    <a:ext uri="{9D8B030D-6E8A-4147-A177-3AD203B41FA5}">
                      <a16:colId xmlns:a16="http://schemas.microsoft.com/office/drawing/2014/main" val="341695134"/>
                    </a:ext>
                  </a:extLst>
                </a:gridCol>
                <a:gridCol w="1292525">
                  <a:extLst>
                    <a:ext uri="{9D8B030D-6E8A-4147-A177-3AD203B41FA5}">
                      <a16:colId xmlns:a16="http://schemas.microsoft.com/office/drawing/2014/main" val="2729167298"/>
                    </a:ext>
                  </a:extLst>
                </a:gridCol>
                <a:gridCol w="1272368">
                  <a:extLst>
                    <a:ext uri="{9D8B030D-6E8A-4147-A177-3AD203B41FA5}">
                      <a16:colId xmlns:a16="http://schemas.microsoft.com/office/drawing/2014/main" val="3162746892"/>
                    </a:ext>
                  </a:extLst>
                </a:gridCol>
                <a:gridCol w="1272368">
                  <a:extLst>
                    <a:ext uri="{9D8B030D-6E8A-4147-A177-3AD203B41FA5}">
                      <a16:colId xmlns:a16="http://schemas.microsoft.com/office/drawing/2014/main" val="253266572"/>
                    </a:ext>
                  </a:extLst>
                </a:gridCol>
              </a:tblGrid>
              <a:tr h="297939">
                <a:tc>
                  <a:txBody>
                    <a:bodyPr/>
                    <a:lstStyle/>
                    <a:p>
                      <a:pPr indent="144145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Timepix2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Timepix4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25951660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Tech. node (nm)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2"/>
                          </a:solidFill>
                          <a:effectLst/>
                          <a:latin typeface="+mn-lt"/>
                        </a:rPr>
                        <a:t>250</a:t>
                      </a:r>
                      <a:endParaRPr lang="en-US" sz="1200" dirty="0">
                        <a:solidFill>
                          <a:schemeClr val="tx2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130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2"/>
                          </a:solidFill>
                          <a:effectLst/>
                          <a:latin typeface="+mn-lt"/>
                        </a:rPr>
                        <a:t>130</a:t>
                      </a:r>
                      <a:endParaRPr lang="en-US" sz="1200" dirty="0">
                        <a:solidFill>
                          <a:schemeClr val="tx2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FF0000"/>
                          </a:solidFill>
                          <a:effectLst/>
                        </a:rPr>
                        <a:t>65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33077713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Year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2005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2018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2014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2019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93953385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Pixel size (mm)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55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55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55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55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3975704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# pixels (x </a:t>
                      </a:r>
                      <a:r>
                        <a:rPr lang="en-US" sz="1200" b="0" dirty="0">
                          <a:effectLst/>
                          <a:latin typeface="+mn-lt"/>
                        </a:rPr>
                        <a:t>x</a:t>
                      </a:r>
                      <a:r>
                        <a:rPr lang="en-US" sz="1200" dirty="0">
                          <a:effectLst/>
                          <a:latin typeface="+mn-lt"/>
                        </a:rPr>
                        <a:t> y)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256 x 256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256 x 256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256 x 256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448 x 512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76724317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 bin (resolution)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10ns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10ns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1.5ns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200ps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34082068"/>
                  </a:ext>
                </a:extLst>
              </a:tr>
              <a:tr h="1283163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Readout architecture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Frame based (sequential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Frame based (sequential or continuous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Data driven or Frame based (sequential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Data driven or Frame-base  (sequential or continuous R/W)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21493227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Number of sides for tiling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3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5409682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CC4ACD45-8C8C-265F-6524-CF84FE76D224}"/>
              </a:ext>
            </a:extLst>
          </p:cNvPr>
          <p:cNvSpPr/>
          <p:nvPr/>
        </p:nvSpPr>
        <p:spPr bwMode="auto">
          <a:xfrm>
            <a:off x="2997395" y="1019981"/>
            <a:ext cx="1152150" cy="3368736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70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825" y="123431"/>
            <a:ext cx="7450138" cy="571500"/>
          </a:xfrm>
        </p:spPr>
        <p:txBody>
          <a:bodyPr/>
          <a:lstStyle/>
          <a:p>
            <a:pPr>
              <a:defRPr/>
            </a:pPr>
            <a:r>
              <a:rPr lang="en-GB" sz="2700" dirty="0"/>
              <a:t>Timepix miniaturised readout</a:t>
            </a:r>
          </a:p>
        </p:txBody>
      </p:sp>
      <p:pic>
        <p:nvPicPr>
          <p:cNvPr id="44034" name="Picture 2" descr="USB Lit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48" b="-18648"/>
          <a:stretch>
            <a:fillRect/>
          </a:stretch>
        </p:blipFill>
        <p:spPr bwMode="auto">
          <a:xfrm>
            <a:off x="1828800" y="1085851"/>
            <a:ext cx="5399485" cy="4050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5" name="TextBox 2"/>
          <p:cNvSpPr txBox="1">
            <a:spLocks noChangeArrowheads="1"/>
          </p:cNvSpPr>
          <p:nvPr/>
        </p:nvSpPr>
        <p:spPr bwMode="auto">
          <a:xfrm>
            <a:off x="5657850" y="4629150"/>
            <a:ext cx="2121093" cy="36933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800" b="0" dirty="0">
                <a:solidFill>
                  <a:schemeClr val="tx1"/>
                </a:solidFill>
              </a:rPr>
              <a:t>IEAP/CTU, Prague</a:t>
            </a:r>
          </a:p>
        </p:txBody>
      </p:sp>
    </p:spTree>
    <p:extLst>
      <p:ext uri="{BB962C8B-B14F-4D97-AF65-F5344CB8AC3E}">
        <p14:creationId xmlns:p14="http://schemas.microsoft.com/office/powerpoint/2010/main" val="3496520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pen&#10;&#10;Description automatically generated with medium confidence">
            <a:extLst>
              <a:ext uri="{FF2B5EF4-FFF2-40B4-BE49-F238E27FC236}">
                <a16:creationId xmlns:a16="http://schemas.microsoft.com/office/drawing/2014/main" id="{416B04DA-7FDF-FB8A-BBC2-549C7F9FA8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39" b="14286"/>
          <a:stretch/>
        </p:blipFill>
        <p:spPr>
          <a:xfrm>
            <a:off x="1800000" y="1080000"/>
            <a:ext cx="5868000" cy="32644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99728C-F7F4-D1D4-A50E-495832D71208}"/>
              </a:ext>
            </a:extLst>
          </p:cNvPr>
          <p:cNvSpPr txBox="1"/>
          <p:nvPr/>
        </p:nvSpPr>
        <p:spPr>
          <a:xfrm>
            <a:off x="5637652" y="4583528"/>
            <a:ext cx="2582823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800"/>
              <a:t>Advacam </a:t>
            </a:r>
            <a:r>
              <a:rPr lang="en-GB" sz="1800" err="1"/>
              <a:t>s.r.o</a:t>
            </a:r>
            <a:r>
              <a:rPr lang="en-GB" sz="1800"/>
              <a:t>., Prague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8D22C7B-BD76-1860-A6F0-D359DBE06199}"/>
              </a:ext>
            </a:extLst>
          </p:cNvPr>
          <p:cNvSpPr txBox="1">
            <a:spLocks/>
          </p:cNvSpPr>
          <p:nvPr/>
        </p:nvSpPr>
        <p:spPr bwMode="auto">
          <a:xfrm>
            <a:off x="1000335" y="113830"/>
            <a:ext cx="7450138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pPr>
              <a:defRPr/>
            </a:pPr>
            <a:r>
              <a:rPr lang="en-GB" sz="2700" kern="0" dirty="0"/>
              <a:t>Timepix for schools</a:t>
            </a:r>
          </a:p>
        </p:txBody>
      </p:sp>
    </p:spTree>
    <p:extLst>
      <p:ext uri="{BB962C8B-B14F-4D97-AF65-F5344CB8AC3E}">
        <p14:creationId xmlns:p14="http://schemas.microsoft.com/office/powerpoint/2010/main" val="29271842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20986-F3DD-0AAA-B2EB-B86D20FFE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00" y="15717"/>
            <a:ext cx="7467600" cy="708422"/>
          </a:xfrm>
        </p:spPr>
        <p:txBody>
          <a:bodyPr/>
          <a:lstStyle/>
          <a:p>
            <a:r>
              <a:rPr lang="en-GB" dirty="0"/>
              <a:t>Timepix Demo</a:t>
            </a:r>
          </a:p>
        </p:txBody>
      </p:sp>
    </p:spTree>
    <p:extLst>
      <p:ext uri="{BB962C8B-B14F-4D97-AF65-F5344CB8AC3E}">
        <p14:creationId xmlns:p14="http://schemas.microsoft.com/office/powerpoint/2010/main" val="21438581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825" y="123431"/>
            <a:ext cx="7411460" cy="571500"/>
          </a:xfrm>
        </p:spPr>
        <p:txBody>
          <a:bodyPr/>
          <a:lstStyle/>
          <a:p>
            <a:pPr>
              <a:defRPr/>
            </a:pPr>
            <a:r>
              <a:rPr lang="en-GB" sz="2700" dirty="0"/>
              <a:t>Timepix chip – 60s exposures</a:t>
            </a:r>
          </a:p>
        </p:txBody>
      </p:sp>
      <p:pic>
        <p:nvPicPr>
          <p:cNvPr id="46082" name="Picture 8" descr="SFO3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335" y="857250"/>
            <a:ext cx="3198019" cy="3239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ZHRSFO3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354" y="857250"/>
            <a:ext cx="3259931" cy="3239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4" name="TextBox 10"/>
          <p:cNvSpPr txBox="1">
            <a:spLocks noChangeArrowheads="1"/>
          </p:cNvSpPr>
          <p:nvPr/>
        </p:nvSpPr>
        <p:spPr bwMode="auto">
          <a:xfrm>
            <a:off x="1114635" y="4229100"/>
            <a:ext cx="16594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800" b="0" dirty="0">
                <a:solidFill>
                  <a:schemeClr val="tx1"/>
                </a:solidFill>
              </a:rPr>
              <a:t>Near sea level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5137366" y="4242197"/>
            <a:ext cx="13388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tx2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800" b="0" dirty="0">
                <a:solidFill>
                  <a:schemeClr val="tx1"/>
                </a:solidFill>
              </a:rPr>
              <a:t>34 000 feet</a:t>
            </a:r>
          </a:p>
        </p:txBody>
      </p:sp>
    </p:spTree>
    <p:extLst>
      <p:ext uri="{BB962C8B-B14F-4D97-AF65-F5344CB8AC3E}">
        <p14:creationId xmlns:p14="http://schemas.microsoft.com/office/powerpoint/2010/main" val="108691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785AE2-EA7C-3F8D-61E7-943D861C43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44" r="-4" b="11541"/>
          <a:stretch/>
        </p:blipFill>
        <p:spPr>
          <a:xfrm>
            <a:off x="885120" y="881930"/>
            <a:ext cx="4343400" cy="3829050"/>
          </a:xfrm>
          <a:prstGeom prst="rect">
            <a:avLst/>
          </a:prstGeom>
          <a:noFill/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B6E8DBA-1E9E-628A-96BC-5E0B67ED3E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16911" y="881930"/>
            <a:ext cx="3727090" cy="3829050"/>
          </a:xfrm>
        </p:spPr>
        <p:txBody>
          <a:bodyPr/>
          <a:lstStyle/>
          <a:p>
            <a:pPr marL="171446" indent="-171446">
              <a:buFont typeface="Arial" panose="020B0604020202020204" pitchFamily="34" charset="0"/>
              <a:buChar char="•"/>
            </a:pPr>
            <a:r>
              <a:rPr lang="en-US" sz="1400" b="0" dirty="0">
                <a:solidFill>
                  <a:schemeClr val="tx1"/>
                </a:solidFill>
              </a:rPr>
              <a:t>Several successful pilot projects in the UK, Spain and other countries, have demonstrated that TIMEPIX stimulates and enhances the interest of high school students (especially girls) in STEM subjects</a:t>
            </a:r>
          </a:p>
          <a:p>
            <a:pPr marL="171446" indent="-171446">
              <a:buFont typeface="Arial" panose="020B0604020202020204" pitchFamily="34" charset="0"/>
              <a:buChar char="•"/>
            </a:pPr>
            <a:endParaRPr lang="en-US" sz="1400" b="0" dirty="0">
              <a:solidFill>
                <a:schemeClr val="tx1"/>
              </a:solidFill>
            </a:endParaRPr>
          </a:p>
          <a:p>
            <a:pPr marL="171446" indent="-171446">
              <a:buFont typeface="Arial" panose="020B0604020202020204" pitchFamily="34" charset="0"/>
              <a:buChar char="•"/>
            </a:pPr>
            <a:r>
              <a:rPr lang="en-US" sz="1400" b="0" dirty="0">
                <a:solidFill>
                  <a:schemeClr val="tx1"/>
                </a:solidFill>
              </a:rPr>
              <a:t>It also improves the motivation of science teachers.</a:t>
            </a:r>
          </a:p>
          <a:p>
            <a:endParaRPr lang="en-US" sz="1400" b="0" dirty="0">
              <a:solidFill>
                <a:schemeClr val="tx1"/>
              </a:solidFill>
            </a:endParaRPr>
          </a:p>
          <a:p>
            <a:pPr marL="171446" indent="-171446">
              <a:buFont typeface="Arial" panose="020B0604020202020204" pitchFamily="34" charset="0"/>
              <a:buChar char="•"/>
            </a:pPr>
            <a:r>
              <a:rPr lang="en-US" sz="1400" b="0" dirty="0">
                <a:solidFill>
                  <a:schemeClr val="tx1"/>
                </a:solidFill>
              </a:rPr>
              <a:t>Capturing the interest of high school students in STEM is vital for future recruitment for the microelectronics industry</a:t>
            </a:r>
          </a:p>
          <a:p>
            <a:pPr marL="171446" indent="-171446">
              <a:buFont typeface="Arial" panose="020B0604020202020204" pitchFamily="34" charset="0"/>
              <a:buChar char="•"/>
            </a:pPr>
            <a:endParaRPr lang="en-US" sz="1400" b="0" dirty="0">
              <a:solidFill>
                <a:schemeClr val="tx1"/>
              </a:solidFill>
            </a:endParaRPr>
          </a:p>
          <a:p>
            <a:pPr marL="171446" indent="-171446">
              <a:buFont typeface="Arial" panose="020B0604020202020204" pitchFamily="34" charset="0"/>
              <a:buChar char="•"/>
            </a:pPr>
            <a:r>
              <a:rPr lang="en-US" sz="1400" b="0" dirty="0">
                <a:solidFill>
                  <a:schemeClr val="tx1"/>
                </a:solidFill>
              </a:rPr>
              <a:t>The CERN &amp; Society Foundation is raising funds to make the technology more widely available in schools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3646848-A761-2D5B-4764-73871854B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289" y="892724"/>
            <a:ext cx="3008313" cy="6858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CABD9A-A69C-E4FD-DABE-783541D8DAA6}"/>
              </a:ext>
            </a:extLst>
          </p:cNvPr>
          <p:cNvSpPr txBox="1">
            <a:spLocks/>
          </p:cNvSpPr>
          <p:nvPr/>
        </p:nvSpPr>
        <p:spPr bwMode="auto">
          <a:xfrm>
            <a:off x="2382915" y="1"/>
            <a:ext cx="4706858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00" b="1">
                <a:solidFill>
                  <a:srgbClr val="17375E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pPr algn="ctr"/>
            <a:r>
              <a:rPr lang="en-GB" sz="2800" b="0" kern="0" dirty="0" err="1"/>
              <a:t>TIMEPIX@school</a:t>
            </a:r>
            <a:r>
              <a:rPr lang="en-GB" sz="2800" b="0" kern="0" dirty="0"/>
              <a:t> project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8B2314-9671-F13A-50FB-9BF62E5C50CD}"/>
              </a:ext>
            </a:extLst>
          </p:cNvPr>
          <p:cNvSpPr txBox="1"/>
          <p:nvPr/>
        </p:nvSpPr>
        <p:spPr>
          <a:xfrm>
            <a:off x="1230765" y="4771959"/>
            <a:ext cx="45955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</a:t>
            </a:r>
            <a:r>
              <a:rPr lang="en-GB" sz="1200" dirty="0" err="1"/>
              <a:t>cernandsocietyfoundation.cern</a:t>
            </a:r>
            <a:r>
              <a:rPr lang="en-GB" sz="1200" dirty="0"/>
              <a:t>/projects/</a:t>
            </a:r>
            <a:r>
              <a:rPr lang="en-GB" sz="1200" dirty="0" err="1"/>
              <a:t>timepix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709106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NASAp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665" y="-308625"/>
            <a:ext cx="6858000" cy="514235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431050" y="4568810"/>
            <a:ext cx="701985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/>
              <a:t>Image of the astronaut Chris Cassidy working near the Timepix USB on the International Space Station (Courtesy of NASA, photo ref. no. iss036e006175)</a:t>
            </a:r>
          </a:p>
        </p:txBody>
      </p:sp>
    </p:spTree>
    <p:extLst>
      <p:ext uri="{BB962C8B-B14F-4D97-AF65-F5344CB8AC3E}">
        <p14:creationId xmlns:p14="http://schemas.microsoft.com/office/powerpoint/2010/main" val="11930144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825" y="1"/>
            <a:ext cx="7450138" cy="708422"/>
          </a:xfrm>
        </p:spPr>
        <p:txBody>
          <a:bodyPr/>
          <a:lstStyle/>
          <a:p>
            <a:r>
              <a:rPr lang="en-GB" sz="2700" dirty="0"/>
              <a:t>Timepix - 4s exposures</a:t>
            </a:r>
          </a:p>
        </p:txBody>
      </p:sp>
      <p:pic>
        <p:nvPicPr>
          <p:cNvPr id="5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930" y="1506011"/>
            <a:ext cx="3445692" cy="27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6107"/>
          <a:stretch/>
        </p:blipFill>
        <p:spPr bwMode="auto">
          <a:xfrm>
            <a:off x="5128873" y="1506011"/>
            <a:ext cx="2937982" cy="253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624416" y="4155957"/>
            <a:ext cx="164179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South China Sea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45714" y="4155957"/>
            <a:ext cx="215443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South Atlantic Anomaly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13345" y="4632114"/>
            <a:ext cx="386009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University of Houston, IEAP Prague, NASA</a:t>
            </a:r>
          </a:p>
        </p:txBody>
      </p:sp>
    </p:spTree>
    <p:extLst>
      <p:ext uri="{BB962C8B-B14F-4D97-AF65-F5344CB8AC3E}">
        <p14:creationId xmlns:p14="http://schemas.microsoft.com/office/powerpoint/2010/main" val="2085860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909792" y="0"/>
            <a:ext cx="7426171" cy="708422"/>
          </a:xfrm>
        </p:spPr>
        <p:txBody>
          <a:bodyPr/>
          <a:lstStyle/>
          <a:p>
            <a:r>
              <a:rPr lang="en-US" dirty="0"/>
              <a:t>REM Dose Rate Data (</a:t>
            </a:r>
            <a:r>
              <a:rPr lang="en-US" dirty="0" err="1">
                <a:latin typeface="Symbol" charset="2"/>
                <a:cs typeface="Symbol" charset="2"/>
              </a:rPr>
              <a:t>m</a:t>
            </a:r>
            <a:r>
              <a:rPr lang="en-US" dirty="0" err="1"/>
              <a:t>G</a:t>
            </a:r>
            <a:r>
              <a:rPr lang="en-US" dirty="0"/>
              <a:t>/min)</a:t>
            </a:r>
            <a:endParaRPr lang="en-US" sz="1800" dirty="0"/>
          </a:p>
        </p:txBody>
      </p:sp>
      <p:sp>
        <p:nvSpPr>
          <p:cNvPr id="14" name="TextBox 13"/>
          <p:cNvSpPr txBox="1"/>
          <p:nvPr/>
        </p:nvSpPr>
        <p:spPr>
          <a:xfrm>
            <a:off x="2421320" y="4780705"/>
            <a:ext cx="386009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University of Houston, IEAP Prague, NASA</a:t>
            </a:r>
          </a:p>
        </p:txBody>
      </p:sp>
      <p:pic>
        <p:nvPicPr>
          <p:cNvPr id="3" name="DoseContours.pdf" descr="DoseContours.pdf">
            <a:extLst>
              <a:ext uri="{FF2B5EF4-FFF2-40B4-BE49-F238E27FC236}">
                <a16:creationId xmlns:a16="http://schemas.microsoft.com/office/drawing/2014/main" id="{84AEC6E8-8962-F373-3568-586459D18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2454" y="776210"/>
            <a:ext cx="6481376" cy="3600000"/>
          </a:xfrm>
          <a:prstGeom prst="rect">
            <a:avLst/>
          </a:prstGeom>
          <a:ln w="12700">
            <a:miter lim="400000"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59DF6B-CBDB-27BE-651B-42AB7506209F}"/>
              </a:ext>
            </a:extLst>
          </p:cNvPr>
          <p:cNvSpPr txBox="1"/>
          <p:nvPr/>
        </p:nvSpPr>
        <p:spPr>
          <a:xfrm>
            <a:off x="1971285" y="4360725"/>
            <a:ext cx="53031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Timepix dose rates measured in 2014 on ISS</a:t>
            </a:r>
          </a:p>
        </p:txBody>
      </p:sp>
    </p:spTree>
    <p:extLst>
      <p:ext uri="{BB962C8B-B14F-4D97-AF65-F5344CB8AC3E}">
        <p14:creationId xmlns:p14="http://schemas.microsoft.com/office/powerpoint/2010/main" val="26542603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Image" descr="Image"/>
          <p:cNvPicPr>
            <a:picLocks noChangeAspect="1"/>
          </p:cNvPicPr>
          <p:nvPr/>
        </p:nvPicPr>
        <p:blipFill>
          <a:blip r:embed="rId2"/>
          <a:srcRect l="17595" r="15636"/>
          <a:stretch>
            <a:fillRect/>
          </a:stretch>
        </p:blipFill>
        <p:spPr>
          <a:xfrm>
            <a:off x="4479082" y="868197"/>
            <a:ext cx="4483735" cy="4174770"/>
          </a:xfrm>
          <a:prstGeom prst="rect">
            <a:avLst/>
          </a:prstGeom>
          <a:ln w="12700">
            <a:miter lim="400000"/>
          </a:ln>
        </p:spPr>
      </p:pic>
      <p:sp>
        <p:nvSpPr>
          <p:cNvPr id="214" name="Artemis 1 launch Wednesday Nov 16…"/>
          <p:cNvSpPr txBox="1">
            <a:spLocks noGrp="1"/>
          </p:cNvSpPr>
          <p:nvPr>
            <p:ph type="body" sz="half" idx="4294967295"/>
          </p:nvPr>
        </p:nvSpPr>
        <p:spPr>
          <a:xfrm>
            <a:off x="462664" y="1035550"/>
            <a:ext cx="3955715" cy="429168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92024" indent="-192024" defTabSz="768077">
              <a:spcBef>
                <a:spcPts val="1388"/>
              </a:spcBef>
              <a:defRPr sz="4032"/>
            </a:pPr>
            <a:r>
              <a:rPr sz="1400" b="0" dirty="0">
                <a:solidFill>
                  <a:schemeClr val="tx1"/>
                </a:solidFill>
              </a:rPr>
              <a:t>Artemis 1 launch Wednesday Nov 16</a:t>
            </a:r>
            <a:r>
              <a:rPr lang="en-US" sz="1400" b="0" dirty="0">
                <a:solidFill>
                  <a:schemeClr val="tx1"/>
                </a:solidFill>
              </a:rPr>
              <a:t> 2022 </a:t>
            </a:r>
          </a:p>
          <a:p>
            <a:pPr marL="192024" indent="-192024" defTabSz="768077">
              <a:spcBef>
                <a:spcPts val="1388"/>
              </a:spcBef>
              <a:defRPr sz="4032"/>
            </a:pPr>
            <a:r>
              <a:rPr sz="1400" b="0" dirty="0">
                <a:solidFill>
                  <a:schemeClr val="tx1"/>
                </a:solidFill>
              </a:rPr>
              <a:t>Carrying 4 </a:t>
            </a:r>
            <a:r>
              <a:rPr sz="1400" b="0" dirty="0" err="1">
                <a:solidFill>
                  <a:schemeClr val="tx1"/>
                </a:solidFill>
              </a:rPr>
              <a:t>Timepix</a:t>
            </a:r>
            <a:r>
              <a:rPr sz="1400" b="0" dirty="0">
                <a:solidFill>
                  <a:schemeClr val="tx1"/>
                </a:solidFill>
              </a:rPr>
              <a:t> detectors from the Medipix2 collaboration at CERN on board to measure radiation</a:t>
            </a:r>
          </a:p>
          <a:p>
            <a:pPr marL="192024" indent="-192024" defTabSz="768077">
              <a:spcBef>
                <a:spcPts val="1388"/>
              </a:spcBef>
              <a:defRPr sz="4032"/>
            </a:pPr>
            <a:r>
              <a:rPr sz="1400" b="0" dirty="0">
                <a:solidFill>
                  <a:schemeClr val="tx1"/>
                </a:solidFill>
              </a:rPr>
              <a:t>Part of a larger program at NASA using Timepix based instruments for radiation measurement</a:t>
            </a:r>
            <a:endParaRPr lang="en-US" sz="1400" b="0" dirty="0">
              <a:solidFill>
                <a:schemeClr val="tx1"/>
              </a:solidFill>
            </a:endParaRPr>
          </a:p>
          <a:p>
            <a:pPr marL="192024" indent="-192024" defTabSz="768077">
              <a:spcBef>
                <a:spcPts val="1388"/>
              </a:spcBef>
              <a:defRPr sz="4032"/>
            </a:pPr>
            <a:r>
              <a:rPr lang="en-CH" sz="1400" b="0" dirty="0">
                <a:solidFill>
                  <a:schemeClr val="tx1"/>
                </a:solidFill>
              </a:rPr>
              <a:t>3 devices part of HERA radiation dose monitoring hardware. Successful operation from just after launch to just before splashdown</a:t>
            </a:r>
          </a:p>
          <a:p>
            <a:pPr marL="192024" indent="-192024" defTabSz="768077">
              <a:spcBef>
                <a:spcPts val="1388"/>
              </a:spcBef>
              <a:defRPr sz="4032"/>
            </a:pPr>
            <a:r>
              <a:rPr lang="en-CH" sz="1400" b="0" dirty="0">
                <a:solidFill>
                  <a:schemeClr val="tx1"/>
                </a:solidFill>
              </a:rPr>
              <a:t>4th device no board Biosentinel cubesat (now at &gt; 70Mkm from earth) Still workign after 1000 days in space!</a:t>
            </a:r>
            <a:endParaRPr sz="1400" b="0" dirty="0">
              <a:solidFill>
                <a:schemeClr val="tx1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2D4AE9-9FFE-8AF0-6F19-F1734B14B46E}"/>
              </a:ext>
            </a:extLst>
          </p:cNvPr>
          <p:cNvSpPr txBox="1">
            <a:spLocks/>
          </p:cNvSpPr>
          <p:nvPr/>
        </p:nvSpPr>
        <p:spPr bwMode="auto">
          <a:xfrm>
            <a:off x="909792" y="0"/>
            <a:ext cx="7426171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r>
              <a:rPr lang="en-US" kern="0" dirty="0"/>
              <a:t>Timepix on Artemis 1 </a:t>
            </a:r>
            <a:endParaRPr lang="en-US" sz="1800" kern="0" dirty="0"/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7" name="Table"/>
          <p:cNvGraphicFramePr/>
          <p:nvPr>
            <p:extLst>
              <p:ext uri="{D42A27DB-BD31-4B8C-83A1-F6EECF244321}">
                <p14:modId xmlns:p14="http://schemas.microsoft.com/office/powerpoint/2010/main" val="1365309376"/>
              </p:ext>
            </p:extLst>
          </p:nvPr>
        </p:nvGraphicFramePr>
        <p:xfrm>
          <a:off x="1269170" y="821487"/>
          <a:ext cx="7071113" cy="3516893"/>
        </p:xfrm>
        <a:graphic>
          <a:graphicData uri="http://schemas.openxmlformats.org/drawingml/2006/table">
            <a:tbl>
              <a:tblPr firstRow="1" firstCol="1"/>
              <a:tblGrid>
                <a:gridCol w="10101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0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01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101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1015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101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1015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95484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Name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Date Flown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 dirty="0"/>
                        <a:t>Mission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Location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Objective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Vehicle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Number TPX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REM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2012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Demo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5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 dirty="0"/>
                        <a:t>BIRD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2014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Orion EFT-1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LEO/MEO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Demo/Science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Orion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REM2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2018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Ops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7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MPT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2017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Biosentinel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2020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1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 dirty="0"/>
                        <a:t>ISS-HERA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2018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Demo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3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AHOSS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2020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Demo/Ops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ISS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3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LETS(1)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2023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Astrobotic 1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Surface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Peregrine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1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LETS(2)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2024/5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Berensheet 2*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Surface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Berensheet 2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1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HERA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2022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Artemis 1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Orbit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Ops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Orion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3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Biosentinel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2022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Artemis 1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Solar Orbit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Cubesat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1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HERA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2023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Polaris Dawn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MEO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Crew Dragon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1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HERA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2024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Artemis 2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Orbit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Ops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Orion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6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HERA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2025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Artemis 3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Orbit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Ops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Orion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6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ARES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2025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Artemis 3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Surface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Ops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Starship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&gt;=1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LEIA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~~2024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CLPS Lander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Surface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Science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TBS Lander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1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95377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0"/>
                      </a:pPr>
                      <a:r>
                        <a:rPr sz="1000" b="1"/>
                        <a:t>ARES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2026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 dirty="0"/>
                        <a:t>Artemis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Orbit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Ops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/>
                        <a:t>Lunar Gateway</a:t>
                      </a:r>
                    </a:p>
                  </a:txBody>
                  <a:tcPr marL="19050" marR="19050" marT="19050" marB="19050" anchor="ctr" horzOverflow="overflow"/>
                </a:tc>
                <a:tc>
                  <a:txBody>
                    <a:bodyPr/>
                    <a:lstStyle/>
                    <a:p>
                      <a:pPr defTabSz="914400"/>
                      <a:r>
                        <a:rPr sz="1000" dirty="0"/>
                        <a:t>2</a:t>
                      </a:r>
                    </a:p>
                  </a:txBody>
                  <a:tcPr marL="19050" marR="19050" marT="19050" marB="19050" anchor="ctr" horzOverflow="overflow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218" name="*Evaluating mission possibility…"/>
          <p:cNvSpPr txBox="1"/>
          <p:nvPr/>
        </p:nvSpPr>
        <p:spPr>
          <a:xfrm>
            <a:off x="1267579" y="4338380"/>
            <a:ext cx="7350217" cy="4078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200" b="1">
                <a:solidFill>
                  <a:srgbClr val="000000"/>
                </a:solidFill>
              </a:defRPr>
            </a:pPr>
            <a:r>
              <a:rPr sz="1200" dirty="0"/>
              <a:t>*Evaluating mission possibility</a:t>
            </a:r>
          </a:p>
          <a:p>
            <a:pPr>
              <a:defRPr sz="3200" b="1">
                <a:solidFill>
                  <a:srgbClr val="000000"/>
                </a:solidFill>
              </a:defRPr>
            </a:pPr>
            <a:r>
              <a:rPr sz="1200" dirty="0"/>
              <a:t>7 missions flown, 4 missions next six months, 6 missions manifested, &gt; 23 Timepix in Space to date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4201AB-A8E5-E7F3-156C-875D52B8475A}"/>
              </a:ext>
            </a:extLst>
          </p:cNvPr>
          <p:cNvSpPr txBox="1">
            <a:spLocks/>
          </p:cNvSpPr>
          <p:nvPr/>
        </p:nvSpPr>
        <p:spPr bwMode="auto">
          <a:xfrm>
            <a:off x="909792" y="0"/>
            <a:ext cx="7426171" cy="708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r>
              <a:rPr lang="en-US" kern="0" dirty="0"/>
              <a:t>Timepix-based flight hardware</a:t>
            </a:r>
            <a:endParaRPr lang="en-US" sz="1800" kern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F14C31-718E-8726-3CAD-63110D34277A}"/>
              </a:ext>
            </a:extLst>
          </p:cNvPr>
          <p:cNvSpPr txBox="1"/>
          <p:nvPr/>
        </p:nvSpPr>
        <p:spPr>
          <a:xfrm>
            <a:off x="181082" y="4746184"/>
            <a:ext cx="8436714" cy="2616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l"/>
            <a:r>
              <a:rPr lang="en-GB" sz="11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S. George (NASA) 10 Years of Timepix in Space – How CERN Detectors are supporting Human Spaceflight    https://</a:t>
            </a:r>
            <a:r>
              <a:rPr lang="en-GB" sz="1100" b="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indico.cern.ch</a:t>
            </a:r>
            <a:r>
              <a:rPr lang="en-GB" sz="11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/event/1218130/</a:t>
            </a:r>
          </a:p>
        </p:txBody>
      </p:sp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6C2DB-8A2B-8A44-9210-1B26A594D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824" y="0"/>
            <a:ext cx="7987535" cy="708422"/>
          </a:xfrm>
        </p:spPr>
        <p:txBody>
          <a:bodyPr/>
          <a:lstStyle/>
          <a:p>
            <a:r>
              <a:rPr lang="en-GB" dirty="0"/>
              <a:t>Timepix readout chips - single particle detection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BDD35E-D6E8-7446-BF09-1013211352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85825" y="1035550"/>
          <a:ext cx="7104221" cy="33687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36645">
                  <a:extLst>
                    <a:ext uri="{9D8B030D-6E8A-4147-A177-3AD203B41FA5}">
                      <a16:colId xmlns:a16="http://schemas.microsoft.com/office/drawing/2014/main" val="1838207826"/>
                    </a:ext>
                  </a:extLst>
                </a:gridCol>
                <a:gridCol w="1130315">
                  <a:extLst>
                    <a:ext uri="{9D8B030D-6E8A-4147-A177-3AD203B41FA5}">
                      <a16:colId xmlns:a16="http://schemas.microsoft.com/office/drawing/2014/main" val="341695134"/>
                    </a:ext>
                  </a:extLst>
                </a:gridCol>
                <a:gridCol w="1292525">
                  <a:extLst>
                    <a:ext uri="{9D8B030D-6E8A-4147-A177-3AD203B41FA5}">
                      <a16:colId xmlns:a16="http://schemas.microsoft.com/office/drawing/2014/main" val="2729167298"/>
                    </a:ext>
                  </a:extLst>
                </a:gridCol>
                <a:gridCol w="1272368">
                  <a:extLst>
                    <a:ext uri="{9D8B030D-6E8A-4147-A177-3AD203B41FA5}">
                      <a16:colId xmlns:a16="http://schemas.microsoft.com/office/drawing/2014/main" val="3162746892"/>
                    </a:ext>
                  </a:extLst>
                </a:gridCol>
                <a:gridCol w="1272368">
                  <a:extLst>
                    <a:ext uri="{9D8B030D-6E8A-4147-A177-3AD203B41FA5}">
                      <a16:colId xmlns:a16="http://schemas.microsoft.com/office/drawing/2014/main" val="253266572"/>
                    </a:ext>
                  </a:extLst>
                </a:gridCol>
              </a:tblGrid>
              <a:tr h="297939">
                <a:tc>
                  <a:txBody>
                    <a:bodyPr/>
                    <a:lstStyle/>
                    <a:p>
                      <a:pPr indent="144145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Timepix2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Timepix4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25951660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Tech. node (nm)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2"/>
                          </a:solidFill>
                          <a:effectLst/>
                          <a:latin typeface="+mn-lt"/>
                        </a:rPr>
                        <a:t>250</a:t>
                      </a:r>
                      <a:endParaRPr lang="en-US" sz="1200" dirty="0">
                        <a:solidFill>
                          <a:schemeClr val="tx2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130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2"/>
                          </a:solidFill>
                          <a:effectLst/>
                          <a:latin typeface="+mn-lt"/>
                        </a:rPr>
                        <a:t>130</a:t>
                      </a:r>
                      <a:endParaRPr lang="en-US" sz="1200" dirty="0">
                        <a:solidFill>
                          <a:schemeClr val="tx2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FF0000"/>
                          </a:solidFill>
                          <a:effectLst/>
                        </a:rPr>
                        <a:t>65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33077713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Year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2005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2018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2014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2019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93953385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Pixel size (mm)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55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55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55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55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3975704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# pixels (x </a:t>
                      </a:r>
                      <a:r>
                        <a:rPr lang="en-US" sz="1200" b="0" dirty="0">
                          <a:effectLst/>
                          <a:latin typeface="+mn-lt"/>
                        </a:rPr>
                        <a:t>x</a:t>
                      </a:r>
                      <a:r>
                        <a:rPr lang="en-US" sz="1200" dirty="0">
                          <a:effectLst/>
                          <a:latin typeface="+mn-lt"/>
                        </a:rPr>
                        <a:t> y)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256 x 256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256 x 256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256 x 256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448 x 512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76724317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 bin (resolution)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10ns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10ns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1.5ns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200ps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34082068"/>
                  </a:ext>
                </a:extLst>
              </a:tr>
              <a:tr h="1283163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Readout architecture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Frame based (sequential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Frame based (sequential or continuous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Data driven or Frame based (sequential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Data driven or Frame-base  (sequential or continuous R/W)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21493227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Number of sides for tiling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3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5409682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49A781AD-17EE-1145-BB51-5F6BD0B6FAA7}"/>
              </a:ext>
            </a:extLst>
          </p:cNvPr>
          <p:cNvSpPr/>
          <p:nvPr/>
        </p:nvSpPr>
        <p:spPr bwMode="auto">
          <a:xfrm>
            <a:off x="5455314" y="1030893"/>
            <a:ext cx="1267366" cy="3368736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60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85825" y="1"/>
            <a:ext cx="7450137" cy="708422"/>
          </a:xfrm>
        </p:spPr>
        <p:txBody>
          <a:bodyPr/>
          <a:lstStyle/>
          <a:p>
            <a:r>
              <a:rPr lang="en-GB" dirty="0"/>
              <a:t>Timepix3 Specs</a:t>
            </a:r>
          </a:p>
        </p:txBody>
      </p:sp>
      <p:graphicFrame>
        <p:nvGraphicFramePr>
          <p:cNvPr id="5" name="Group 9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723008"/>
              </p:ext>
            </p:extLst>
          </p:nvPr>
        </p:nvGraphicFramePr>
        <p:xfrm>
          <a:off x="2113151" y="897564"/>
          <a:ext cx="4917699" cy="3312373"/>
        </p:xfrm>
        <a:graphic>
          <a:graphicData uri="http://schemas.openxmlformats.org/drawingml/2006/table">
            <a:tbl>
              <a:tblPr firstRow="1" firstCol="1" bandCol="1">
                <a:tableStyleId>{69CF1AB2-1976-4502-BF36-3FF5EA218861}</a:tableStyleId>
              </a:tblPr>
              <a:tblGrid>
                <a:gridCol w="2191929">
                  <a:extLst>
                    <a:ext uri="{9D8B030D-6E8A-4147-A177-3AD203B41FA5}">
                      <a16:colId xmlns:a16="http://schemas.microsoft.com/office/drawing/2014/main" val="1472586731"/>
                    </a:ext>
                  </a:extLst>
                </a:gridCol>
                <a:gridCol w="2725770">
                  <a:extLst>
                    <a:ext uri="{9D8B030D-6E8A-4147-A177-3AD203B41FA5}">
                      <a16:colId xmlns:a16="http://schemas.microsoft.com/office/drawing/2014/main" val="1035098309"/>
                    </a:ext>
                  </a:extLst>
                </a:gridCol>
              </a:tblGrid>
              <a:tr h="21959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CMOS node</a:t>
                      </a: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j-lt"/>
                        </a:rPr>
                        <a:t>130nm</a:t>
                      </a: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5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Pixel Array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256 x 256 </a:t>
                      </a:r>
                      <a:endParaRPr kumimoji="0" lang="en-US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3796778269"/>
                  </a:ext>
                </a:extLst>
              </a:tr>
              <a:tr h="22074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Pixel pitch</a:t>
                      </a: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55</a:t>
                      </a:r>
                      <a:r>
                        <a:rPr kumimoji="0" lang="en-US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charset="2"/>
                          <a:ea typeface="Symbol" charset="2"/>
                          <a:cs typeface="Symbol" charset="2"/>
                        </a:rPr>
                        <a:t>m</a:t>
                      </a:r>
                      <a:r>
                        <a:rPr kumimoji="0" lang="en-US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</a:t>
                      </a: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07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Charge collection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-</a:t>
                      </a: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, h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+</a:t>
                      </a:r>
                      <a:endParaRPr kumimoji="0" lang="en-US" altLang="en-US" sz="1200" b="0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3251361678"/>
                  </a:ext>
                </a:extLst>
              </a:tr>
              <a:tr h="2207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Pixel functionality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TOT (Energy) and TOA (Arrival time) </a:t>
                      </a:r>
                      <a:endParaRPr kumimoji="0" lang="en-US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1056958670"/>
                  </a:ext>
                </a:extLst>
              </a:tr>
              <a:tr h="2207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Preamp Gain</a:t>
                      </a:r>
                      <a:endParaRPr kumimoji="0" lang="en-US" altLang="en-US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~47mV/ke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-</a:t>
                      </a:r>
                      <a:endParaRPr kumimoji="0" lang="en-US" altLang="en-US" sz="1200" b="0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1015060571"/>
                  </a:ext>
                </a:extLst>
              </a:tr>
              <a:tr h="2207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ENC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~60e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-</a:t>
                      </a:r>
                      <a:endParaRPr kumimoji="0" lang="en-US" altLang="en-US" sz="1200" b="0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1435783204"/>
                  </a:ext>
                </a:extLst>
              </a:tr>
              <a:tr h="2207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FE Linearity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Up to 12ke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-</a:t>
                      </a:r>
                      <a:endParaRPr kumimoji="0" lang="en-US" altLang="en-US" sz="1200" b="0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469439522"/>
                  </a:ext>
                </a:extLst>
              </a:tr>
              <a:tr h="2207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TOT linearity (resolution)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Up to 200ke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- </a:t>
                      </a: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(&lt;5%)</a:t>
                      </a:r>
                      <a:endParaRPr kumimoji="0" lang="en-US" altLang="en-US" sz="1200" b="0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3796377699"/>
                  </a:ext>
                </a:extLst>
              </a:tr>
              <a:tr h="22074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TOA resolution*</a:t>
                      </a: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Up to 1.6ns</a:t>
                      </a: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958050150"/>
                  </a:ext>
                </a:extLst>
              </a:tr>
              <a:tr h="2195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Time-walk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&lt;20ns</a:t>
                      </a:r>
                      <a:endParaRPr kumimoji="0" lang="en-US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1493499717"/>
                  </a:ext>
                </a:extLst>
              </a:tr>
              <a:tr h="22189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Minimum detectable charge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~500e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-</a:t>
                      </a: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 </a:t>
                      </a: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sym typeface="Wingdings" panose="05000000000000000000" pitchFamily="2" charset="2"/>
                        </a:rPr>
                        <a:t> 2 KeV (Si Sensor)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 </a:t>
                      </a:r>
                      <a:endParaRPr kumimoji="0" lang="en-US" altLang="en-US" sz="1200" b="0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4034163877"/>
                  </a:ext>
                </a:extLst>
              </a:tr>
              <a:tr h="22189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Power power (1.5V)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700 </a:t>
                      </a:r>
                      <a:r>
                        <a:rPr kumimoji="0" lang="en-US" altLang="en-US" sz="1200" b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mW</a:t>
                      </a:r>
                      <a:r>
                        <a:rPr kumimoji="0" lang="en-US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/cm</a:t>
                      </a:r>
                      <a:r>
                        <a:rPr kumimoji="0" lang="en-US" altLang="en-US" sz="1200" b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2</a:t>
                      </a:r>
                      <a:endParaRPr kumimoji="0" lang="en-US" altLang="en-US" sz="1200" b="0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91306111"/>
                  </a:ext>
                </a:extLst>
              </a:tr>
              <a:tr h="22189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Maximum hit rate</a:t>
                      </a: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pt-BR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80Mhits/</a:t>
                      </a:r>
                      <a:r>
                        <a:rPr kumimoji="0" lang="pt-BR" altLang="en-US" sz="1200" b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sec</a:t>
                      </a:r>
                      <a:r>
                        <a:rPr kumimoji="0" lang="pt-BR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 (in data </a:t>
                      </a:r>
                      <a:r>
                        <a:rPr kumimoji="0" lang="pt-BR" altLang="en-US" sz="1200" b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driven</a:t>
                      </a:r>
                      <a:r>
                        <a:rPr kumimoji="0" lang="pt-BR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)</a:t>
                      </a: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2189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20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Readout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67500" marR="67500" marT="0" marB="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sz="2400"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 b="1"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rgbClr val="0000FF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3300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pt-BR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Data </a:t>
                      </a:r>
                      <a:r>
                        <a:rPr kumimoji="0" lang="pt-BR" altLang="en-US" sz="1200" b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driven</a:t>
                      </a:r>
                      <a:r>
                        <a:rPr kumimoji="0" lang="pt-BR" altLang="en-US" sz="12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 (44-bits/hit @ 5Gbps)</a:t>
                      </a:r>
                    </a:p>
                  </a:txBody>
                  <a:tcPr marL="67500" marR="67500" marT="0" marB="0" anchor="ctr" horzOverflow="overflow"/>
                </a:tc>
                <a:extLst>
                  <a:ext uri="{0D108BD9-81ED-4DB2-BD59-A6C34878D82A}">
                    <a16:rowId xmlns:a16="http://schemas.microsoft.com/office/drawing/2014/main" val="3573031793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125683" y="4402948"/>
            <a:ext cx="474072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/>
              <a:t>* Thanks to V. Gromov, et al. Nikhef, C. </a:t>
            </a:r>
            <a:r>
              <a:rPr lang="en-GB" sz="1350" dirty="0" err="1"/>
              <a:t>Brezina</a:t>
            </a:r>
            <a:r>
              <a:rPr lang="en-GB" sz="1350" dirty="0"/>
              <a:t> et al., Bonn</a:t>
            </a:r>
          </a:p>
        </p:txBody>
      </p:sp>
    </p:spTree>
    <p:extLst>
      <p:ext uri="{BB962C8B-B14F-4D97-AF65-F5344CB8AC3E}">
        <p14:creationId xmlns:p14="http://schemas.microsoft.com/office/powerpoint/2010/main" val="23326031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3262" y="141485"/>
            <a:ext cx="8560738" cy="395472"/>
          </a:xfrm>
        </p:spPr>
        <p:txBody>
          <a:bodyPr>
            <a:noAutofit/>
          </a:bodyPr>
          <a:lstStyle/>
          <a:p>
            <a:r>
              <a:rPr lang="en-GB" sz="2700" dirty="0"/>
              <a:t>Timepix3  readout - Trigger-less and event driven</a:t>
            </a:r>
          </a:p>
        </p:txBody>
      </p:sp>
      <p:sp>
        <p:nvSpPr>
          <p:cNvPr id="58" name="Content Placeholder 57"/>
          <p:cNvSpPr>
            <a:spLocks noGrp="1"/>
          </p:cNvSpPr>
          <p:nvPr>
            <p:ph idx="1"/>
          </p:nvPr>
        </p:nvSpPr>
        <p:spPr>
          <a:xfrm>
            <a:off x="1480125" y="3543858"/>
            <a:ext cx="6172200" cy="1188132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rgbClr val="00366C"/>
                </a:solidFill>
              </a:rPr>
              <a:t>Achievable count rate: </a:t>
            </a:r>
          </a:p>
          <a:p>
            <a:pPr lvl="1"/>
            <a:r>
              <a:rPr lang="en-GB" sz="1350" b="0" dirty="0">
                <a:solidFill>
                  <a:srgbClr val="00366C"/>
                </a:solidFill>
              </a:rPr>
              <a:t>uniformly distributed events → ~43 </a:t>
            </a:r>
            <a:r>
              <a:rPr lang="en-GB" sz="1350" b="0" dirty="0" err="1">
                <a:solidFill>
                  <a:srgbClr val="00366C"/>
                </a:solidFill>
              </a:rPr>
              <a:t>Mhits</a:t>
            </a:r>
            <a:r>
              <a:rPr lang="en-GB" sz="1350" b="0" dirty="0">
                <a:solidFill>
                  <a:srgbClr val="00366C"/>
                </a:solidFill>
              </a:rPr>
              <a:t>/s/cm</a:t>
            </a:r>
            <a:r>
              <a:rPr lang="en-GB" sz="1350" b="0" baseline="30000" dirty="0">
                <a:solidFill>
                  <a:srgbClr val="00366C"/>
                </a:solidFill>
              </a:rPr>
              <a:t>2 </a:t>
            </a:r>
            <a:r>
              <a:rPr lang="en-GB" sz="1350" b="0" dirty="0">
                <a:solidFill>
                  <a:srgbClr val="00366C"/>
                </a:solidFill>
              </a:rPr>
              <a:t>@5.12Gbps </a:t>
            </a:r>
          </a:p>
          <a:p>
            <a:r>
              <a:rPr lang="en-GB" b="0" dirty="0">
                <a:solidFill>
                  <a:srgbClr val="00366C"/>
                </a:solidFill>
              </a:rPr>
              <a:t>Full matrix readout: ~800 µs @5.12Gbps </a:t>
            </a:r>
          </a:p>
          <a:p>
            <a:pPr lvl="1"/>
            <a:endParaRPr lang="en-GB" b="0" dirty="0">
              <a:solidFill>
                <a:srgbClr val="00366C"/>
              </a:solidFill>
            </a:endParaRPr>
          </a:p>
          <a:p>
            <a:endParaRPr lang="en-GB" b="0" baseline="30000" dirty="0">
              <a:solidFill>
                <a:srgbClr val="00366C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86584" y="1330803"/>
            <a:ext cx="3181684" cy="2286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</a:rPr>
              <a:t>Acquisition time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384744" y="2257291"/>
            <a:ext cx="6456722" cy="1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69265" y="1559403"/>
            <a:ext cx="1418510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786584" y="1329612"/>
            <a:ext cx="3181685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2672879" y="1443317"/>
            <a:ext cx="228600" cy="119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Hexagon 8"/>
          <p:cNvSpPr/>
          <p:nvPr/>
        </p:nvSpPr>
        <p:spPr>
          <a:xfrm>
            <a:off x="2719239" y="2773293"/>
            <a:ext cx="1143000" cy="175826"/>
          </a:xfrm>
          <a:prstGeom prst="hex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Address[16-bit]</a:t>
            </a:r>
          </a:p>
        </p:txBody>
      </p:sp>
      <p:sp>
        <p:nvSpPr>
          <p:cNvPr id="10" name="Right Brace 9"/>
          <p:cNvSpPr/>
          <p:nvPr/>
        </p:nvSpPr>
        <p:spPr>
          <a:xfrm rot="5400000" flipV="1">
            <a:off x="3633120" y="1778751"/>
            <a:ext cx="114152" cy="2627709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500"/>
          </a:p>
        </p:txBody>
      </p:sp>
      <p:sp>
        <p:nvSpPr>
          <p:cNvPr id="11" name="Hexagon 10"/>
          <p:cNvSpPr/>
          <p:nvPr/>
        </p:nvSpPr>
        <p:spPr>
          <a:xfrm>
            <a:off x="2376340" y="2773294"/>
            <a:ext cx="342899" cy="17582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0xB</a:t>
            </a:r>
          </a:p>
        </p:txBody>
      </p:sp>
      <p:sp>
        <p:nvSpPr>
          <p:cNvPr id="12" name="Hexagon 11"/>
          <p:cNvSpPr/>
          <p:nvPr/>
        </p:nvSpPr>
        <p:spPr>
          <a:xfrm>
            <a:off x="3861048" y="2773293"/>
            <a:ext cx="1143000" cy="175826"/>
          </a:xfrm>
          <a:prstGeom prst="hex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Data[28-bits]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762799" y="3149681"/>
            <a:ext cx="188475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/>
              <a:t>Data Packet (48 bits)</a:t>
            </a:r>
          </a:p>
        </p:txBody>
      </p:sp>
      <p:cxnSp>
        <p:nvCxnSpPr>
          <p:cNvPr id="15" name="Straight Connector 14"/>
          <p:cNvCxnSpPr/>
          <p:nvPr/>
        </p:nvCxnSpPr>
        <p:spPr>
          <a:xfrm rot="5400000">
            <a:off x="5854564" y="1444508"/>
            <a:ext cx="228600" cy="119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969459" y="1558212"/>
            <a:ext cx="1872006" cy="119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1403555" y="1982879"/>
            <a:ext cx="6437910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2397965" y="177732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V="1">
            <a:off x="3255215" y="177732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4055315" y="177732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5087159" y="177732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5773385" y="177732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5464885" y="177732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6596918" y="177732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Hexagon 24"/>
          <p:cNvSpPr/>
          <p:nvPr/>
        </p:nvSpPr>
        <p:spPr>
          <a:xfrm>
            <a:off x="3426667" y="2169379"/>
            <a:ext cx="342899" cy="17582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48bit</a:t>
            </a:r>
          </a:p>
        </p:txBody>
      </p:sp>
      <p:cxnSp>
        <p:nvCxnSpPr>
          <p:cNvPr id="26" name="Curved Connector 240"/>
          <p:cNvCxnSpPr>
            <a:endCxn id="25" idx="3"/>
          </p:cNvCxnSpPr>
          <p:nvPr/>
        </p:nvCxnSpPr>
        <p:spPr>
          <a:xfrm rot="16200000" flipH="1">
            <a:off x="3203736" y="2034360"/>
            <a:ext cx="274412" cy="171450"/>
          </a:xfrm>
          <a:prstGeom prst="curvedConnector2">
            <a:avLst/>
          </a:prstGeom>
          <a:ln w="19050">
            <a:solidFill>
              <a:srgbClr val="FF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Hexagon 26"/>
          <p:cNvSpPr/>
          <p:nvPr/>
        </p:nvSpPr>
        <p:spPr>
          <a:xfrm>
            <a:off x="4226767" y="2178132"/>
            <a:ext cx="342899" cy="17582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48bit</a:t>
            </a:r>
          </a:p>
        </p:txBody>
      </p:sp>
      <p:cxnSp>
        <p:nvCxnSpPr>
          <p:cNvPr id="28" name="Curved Connector 240"/>
          <p:cNvCxnSpPr>
            <a:endCxn id="27" idx="3"/>
          </p:cNvCxnSpPr>
          <p:nvPr/>
        </p:nvCxnSpPr>
        <p:spPr>
          <a:xfrm rot="16200000" flipH="1">
            <a:off x="3999458" y="2038736"/>
            <a:ext cx="283166" cy="171450"/>
          </a:xfrm>
          <a:prstGeom prst="curvedConnector2">
            <a:avLst/>
          </a:prstGeom>
          <a:ln w="19050">
            <a:solidFill>
              <a:srgbClr val="FF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Hexagon 28"/>
          <p:cNvSpPr/>
          <p:nvPr/>
        </p:nvSpPr>
        <p:spPr>
          <a:xfrm>
            <a:off x="5339620" y="2178132"/>
            <a:ext cx="342899" cy="17582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48bit</a:t>
            </a:r>
          </a:p>
        </p:txBody>
      </p:sp>
      <p:cxnSp>
        <p:nvCxnSpPr>
          <p:cNvPr id="30" name="Curved Connector 240"/>
          <p:cNvCxnSpPr>
            <a:endCxn id="29" idx="3"/>
          </p:cNvCxnSpPr>
          <p:nvPr/>
        </p:nvCxnSpPr>
        <p:spPr>
          <a:xfrm rot="16200000" flipH="1">
            <a:off x="5071897" y="1998322"/>
            <a:ext cx="282984" cy="252460"/>
          </a:xfrm>
          <a:prstGeom prst="curvedConnector2">
            <a:avLst/>
          </a:prstGeom>
          <a:ln w="19050">
            <a:solidFill>
              <a:srgbClr val="FF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Hexagon 30"/>
          <p:cNvSpPr/>
          <p:nvPr/>
        </p:nvSpPr>
        <p:spPr>
          <a:xfrm>
            <a:off x="5682520" y="2169379"/>
            <a:ext cx="342899" cy="17582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48bit</a:t>
            </a:r>
          </a:p>
        </p:txBody>
      </p:sp>
      <p:cxnSp>
        <p:nvCxnSpPr>
          <p:cNvPr id="32" name="Curved Connector 240"/>
          <p:cNvCxnSpPr>
            <a:endCxn id="31" idx="3"/>
          </p:cNvCxnSpPr>
          <p:nvPr/>
        </p:nvCxnSpPr>
        <p:spPr>
          <a:xfrm rot="16200000" flipH="1">
            <a:off x="5436652" y="2011425"/>
            <a:ext cx="274415" cy="217318"/>
          </a:xfrm>
          <a:prstGeom prst="curvedConnector2">
            <a:avLst/>
          </a:prstGeom>
          <a:ln w="19050">
            <a:solidFill>
              <a:srgbClr val="FF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Hexagon 32"/>
          <p:cNvSpPr/>
          <p:nvPr/>
        </p:nvSpPr>
        <p:spPr>
          <a:xfrm>
            <a:off x="6025419" y="2169379"/>
            <a:ext cx="342899" cy="17582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48bit</a:t>
            </a:r>
          </a:p>
        </p:txBody>
      </p:sp>
      <p:cxnSp>
        <p:nvCxnSpPr>
          <p:cNvPr id="34" name="Curved Connector 240"/>
          <p:cNvCxnSpPr>
            <a:endCxn id="33" idx="3"/>
          </p:cNvCxnSpPr>
          <p:nvPr/>
        </p:nvCxnSpPr>
        <p:spPr>
          <a:xfrm rot="16200000" flipH="1">
            <a:off x="5759625" y="1991497"/>
            <a:ext cx="274414" cy="257174"/>
          </a:xfrm>
          <a:prstGeom prst="curvedConnector2">
            <a:avLst/>
          </a:prstGeom>
          <a:ln w="19050">
            <a:solidFill>
              <a:srgbClr val="FF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endCxn id="11" idx="3"/>
          </p:cNvCxnSpPr>
          <p:nvPr/>
        </p:nvCxnSpPr>
        <p:spPr>
          <a:xfrm>
            <a:off x="2376340" y="2542459"/>
            <a:ext cx="0" cy="318748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5004048" y="2573804"/>
            <a:ext cx="0" cy="317703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3769566" y="2459504"/>
            <a:ext cx="1234483" cy="114300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25" idx="0"/>
          </p:cNvCxnSpPr>
          <p:nvPr/>
        </p:nvCxnSpPr>
        <p:spPr>
          <a:xfrm>
            <a:off x="3769565" y="2257292"/>
            <a:ext cx="0" cy="202212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3426665" y="2257292"/>
            <a:ext cx="0" cy="202212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flipH="1">
            <a:off x="2397966" y="2459504"/>
            <a:ext cx="1028701" cy="8295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Hexagon 40"/>
          <p:cNvSpPr/>
          <p:nvPr/>
        </p:nvSpPr>
        <p:spPr>
          <a:xfrm>
            <a:off x="6367129" y="2169379"/>
            <a:ext cx="342899" cy="175825"/>
          </a:xfrm>
          <a:prstGeom prst="hex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48bit</a:t>
            </a:r>
          </a:p>
        </p:txBody>
      </p:sp>
      <p:cxnSp>
        <p:nvCxnSpPr>
          <p:cNvPr id="42" name="Curved Connector 240"/>
          <p:cNvCxnSpPr>
            <a:endCxn id="41" idx="3"/>
          </p:cNvCxnSpPr>
          <p:nvPr/>
        </p:nvCxnSpPr>
        <p:spPr>
          <a:xfrm rot="16200000" flipH="1">
            <a:off x="5818158" y="1708322"/>
            <a:ext cx="699080" cy="398860"/>
          </a:xfrm>
          <a:prstGeom prst="curvedConnector2">
            <a:avLst/>
          </a:prstGeom>
          <a:ln w="19050">
            <a:solidFill>
              <a:srgbClr val="FF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ight Brace 42"/>
          <p:cNvSpPr/>
          <p:nvPr/>
        </p:nvSpPr>
        <p:spPr>
          <a:xfrm rot="5400000" flipV="1">
            <a:off x="6787864" y="2312970"/>
            <a:ext cx="115196" cy="1560314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500"/>
          </a:p>
        </p:txBody>
      </p:sp>
      <p:sp>
        <p:nvSpPr>
          <p:cNvPr id="44" name="TextBox 43"/>
          <p:cNvSpPr txBox="1"/>
          <p:nvPr/>
        </p:nvSpPr>
        <p:spPr>
          <a:xfrm>
            <a:off x="5900598" y="3149681"/>
            <a:ext cx="188475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/>
              <a:t>End of Command (48 bits)</a:t>
            </a:r>
          </a:p>
        </p:txBody>
      </p:sp>
      <p:cxnSp>
        <p:nvCxnSpPr>
          <p:cNvPr id="45" name="Straight Connector 44"/>
          <p:cNvCxnSpPr/>
          <p:nvPr/>
        </p:nvCxnSpPr>
        <p:spPr>
          <a:xfrm>
            <a:off x="6052803" y="2599001"/>
            <a:ext cx="0" cy="317703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7625618" y="2599001"/>
            <a:ext cx="0" cy="317703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>
            <a:off x="6711218" y="2484701"/>
            <a:ext cx="914400" cy="114300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>
            <a:off x="6710027" y="2282489"/>
            <a:ext cx="0" cy="202212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>
            <a:off x="6367127" y="2282489"/>
            <a:ext cx="0" cy="202212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6052803" y="2484701"/>
            <a:ext cx="314325" cy="114300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1196625" y="1358843"/>
            <a:ext cx="971550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500" dirty="0"/>
              <a:t>Shutter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97815" y="1733922"/>
            <a:ext cx="971550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500" dirty="0"/>
              <a:t>Qin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200284" y="2143989"/>
            <a:ext cx="971550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500" dirty="0" err="1"/>
              <a:t>DataOut</a:t>
            </a:r>
            <a:endParaRPr lang="en-US" sz="1500" dirty="0"/>
          </a:p>
        </p:txBody>
      </p:sp>
      <p:sp>
        <p:nvSpPr>
          <p:cNvPr id="54" name="Hexagon 53"/>
          <p:cNvSpPr/>
          <p:nvPr/>
        </p:nvSpPr>
        <p:spPr>
          <a:xfrm>
            <a:off x="6820756" y="2768917"/>
            <a:ext cx="804863" cy="175826"/>
          </a:xfrm>
          <a:prstGeom prst="hex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 err="1"/>
              <a:t>ChipID</a:t>
            </a:r>
            <a:r>
              <a:rPr lang="en-US" sz="900" dirty="0"/>
              <a:t> [32b]</a:t>
            </a:r>
          </a:p>
        </p:txBody>
      </p:sp>
      <p:sp>
        <p:nvSpPr>
          <p:cNvPr id="56" name="Hexagon 55"/>
          <p:cNvSpPr/>
          <p:nvPr/>
        </p:nvSpPr>
        <p:spPr>
          <a:xfrm>
            <a:off x="6065305" y="2768918"/>
            <a:ext cx="342899" cy="17582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0x71</a:t>
            </a:r>
          </a:p>
        </p:txBody>
      </p:sp>
      <p:sp>
        <p:nvSpPr>
          <p:cNvPr id="57" name="Hexagon 56"/>
          <p:cNvSpPr/>
          <p:nvPr/>
        </p:nvSpPr>
        <p:spPr>
          <a:xfrm>
            <a:off x="6414039" y="2768918"/>
            <a:ext cx="406717" cy="17145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0xB0</a:t>
            </a:r>
          </a:p>
        </p:txBody>
      </p:sp>
      <p:sp>
        <p:nvSpPr>
          <p:cNvPr id="55" name="Slide Number Placeholder 54">
            <a:extLst>
              <a:ext uri="{FF2B5EF4-FFF2-40B4-BE49-F238E27FC236}">
                <a16:creationId xmlns:a16="http://schemas.microsoft.com/office/drawing/2014/main" id="{B837D45E-543C-A34B-B8AA-1FF8728103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28324" y="6581000"/>
            <a:ext cx="716184" cy="27215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730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4" name="Curved Connector 373"/>
          <p:cNvCxnSpPr>
            <a:endCxn id="364" idx="4"/>
          </p:cNvCxnSpPr>
          <p:nvPr/>
        </p:nvCxnSpPr>
        <p:spPr>
          <a:xfrm rot="16200000" flipH="1">
            <a:off x="2928694" y="3422666"/>
            <a:ext cx="1054946" cy="50945"/>
          </a:xfrm>
          <a:prstGeom prst="curvedConnector3">
            <a:avLst/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/>
          <p:cNvCxnSpPr/>
          <p:nvPr/>
        </p:nvCxnSpPr>
        <p:spPr>
          <a:xfrm>
            <a:off x="2465766" y="1977684"/>
            <a:ext cx="32403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7029273" y="1977684"/>
            <a:ext cx="78775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465766" y="1410621"/>
            <a:ext cx="5351261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Connector 208"/>
          <p:cNvCxnSpPr/>
          <p:nvPr/>
        </p:nvCxnSpPr>
        <p:spPr>
          <a:xfrm>
            <a:off x="3444162" y="654537"/>
            <a:ext cx="1" cy="132314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Arrow Connector 210"/>
          <p:cNvCxnSpPr/>
          <p:nvPr/>
        </p:nvCxnSpPr>
        <p:spPr>
          <a:xfrm>
            <a:off x="2789802" y="1248603"/>
            <a:ext cx="640892" cy="0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Rounded Rectangular Callout 214"/>
          <p:cNvSpPr/>
          <p:nvPr/>
        </p:nvSpPr>
        <p:spPr>
          <a:xfrm>
            <a:off x="1942352" y="951570"/>
            <a:ext cx="783087" cy="243027"/>
          </a:xfrm>
          <a:prstGeom prst="wedgeRoundRectCallout">
            <a:avLst>
              <a:gd name="adj1" fmla="val 68640"/>
              <a:gd name="adj2" fmla="val 50743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25" dirty="0" err="1"/>
              <a:t>Tpeak</a:t>
            </a:r>
            <a:r>
              <a:rPr lang="en-GB" sz="825" dirty="0"/>
              <a:t> &lt; 25ns</a:t>
            </a:r>
          </a:p>
        </p:txBody>
      </p:sp>
      <p:sp>
        <p:nvSpPr>
          <p:cNvPr id="148" name="Title 147"/>
          <p:cNvSpPr>
            <a:spLocks noGrp="1"/>
          </p:cNvSpPr>
          <p:nvPr>
            <p:ph type="title"/>
          </p:nvPr>
        </p:nvSpPr>
        <p:spPr>
          <a:xfrm>
            <a:off x="1485900" y="205978"/>
            <a:ext cx="6172200" cy="340547"/>
          </a:xfrm>
        </p:spPr>
        <p:txBody>
          <a:bodyPr>
            <a:normAutofit fontScale="90000"/>
          </a:bodyPr>
          <a:lstStyle/>
          <a:p>
            <a:r>
              <a:rPr lang="en-GB" dirty="0"/>
              <a:t>Pixel Operation in </a:t>
            </a:r>
            <a:r>
              <a:rPr lang="en-GB" b="1" dirty="0"/>
              <a:t>TOA &amp; TOT</a:t>
            </a:r>
          </a:p>
        </p:txBody>
      </p:sp>
      <p:grpSp>
        <p:nvGrpSpPr>
          <p:cNvPr id="121" name="Group 120"/>
          <p:cNvGrpSpPr/>
          <p:nvPr/>
        </p:nvGrpSpPr>
        <p:grpSpPr>
          <a:xfrm>
            <a:off x="2465766" y="2598753"/>
            <a:ext cx="5351261" cy="324036"/>
            <a:chOff x="1763688" y="4581128"/>
            <a:chExt cx="7135014" cy="432048"/>
          </a:xfrm>
        </p:grpSpPr>
        <p:cxnSp>
          <p:nvCxnSpPr>
            <p:cNvPr id="63" name="Straight Connector 62"/>
            <p:cNvCxnSpPr/>
            <p:nvPr/>
          </p:nvCxnSpPr>
          <p:spPr>
            <a:xfrm>
              <a:off x="218616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95736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>
              <a:off x="262778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>
              <a:off x="2627784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>
              <a:off x="3050258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>
              <a:off x="3059832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>
              <a:off x="3491880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/>
            <p:cNvCxnSpPr/>
            <p:nvPr/>
          </p:nvCxnSpPr>
          <p:spPr>
            <a:xfrm>
              <a:off x="3491880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>
              <a:off x="391435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>
              <a:off x="3923928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4355976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4355976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>
              <a:off x="4778450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>
              <a:off x="522007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Straight Connector 195"/>
            <p:cNvCxnSpPr/>
            <p:nvPr/>
          </p:nvCxnSpPr>
          <p:spPr>
            <a:xfrm>
              <a:off x="5220072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/>
            <p:cNvCxnSpPr/>
            <p:nvPr/>
          </p:nvCxnSpPr>
          <p:spPr>
            <a:xfrm>
              <a:off x="4788024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>
              <a:off x="1763688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3" name="Straight Connector 302"/>
            <p:cNvCxnSpPr/>
            <p:nvPr/>
          </p:nvCxnSpPr>
          <p:spPr>
            <a:xfrm>
              <a:off x="5642546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4" name="Straight Connector 303"/>
            <p:cNvCxnSpPr/>
            <p:nvPr/>
          </p:nvCxnSpPr>
          <p:spPr>
            <a:xfrm>
              <a:off x="6084168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5" name="Straight Connector 304"/>
            <p:cNvCxnSpPr/>
            <p:nvPr/>
          </p:nvCxnSpPr>
          <p:spPr>
            <a:xfrm>
              <a:off x="6084168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6" name="Straight Connector 305"/>
            <p:cNvCxnSpPr/>
            <p:nvPr/>
          </p:nvCxnSpPr>
          <p:spPr>
            <a:xfrm>
              <a:off x="5652120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>
              <a:off x="650664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" name="Straight Connector 307"/>
            <p:cNvCxnSpPr/>
            <p:nvPr/>
          </p:nvCxnSpPr>
          <p:spPr>
            <a:xfrm>
              <a:off x="694826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" name="Straight Connector 308"/>
            <p:cNvCxnSpPr/>
            <p:nvPr/>
          </p:nvCxnSpPr>
          <p:spPr>
            <a:xfrm>
              <a:off x="6948264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" name="Straight Connector 309"/>
            <p:cNvCxnSpPr/>
            <p:nvPr/>
          </p:nvCxnSpPr>
          <p:spPr>
            <a:xfrm>
              <a:off x="6516216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1" name="Straight Connector 310"/>
            <p:cNvCxnSpPr/>
            <p:nvPr/>
          </p:nvCxnSpPr>
          <p:spPr>
            <a:xfrm>
              <a:off x="738031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2" name="Straight Connector 311"/>
            <p:cNvCxnSpPr/>
            <p:nvPr/>
          </p:nvCxnSpPr>
          <p:spPr>
            <a:xfrm>
              <a:off x="782193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Straight Connector 312"/>
            <p:cNvCxnSpPr/>
            <p:nvPr/>
          </p:nvCxnSpPr>
          <p:spPr>
            <a:xfrm>
              <a:off x="7821934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Straight Connector 313"/>
            <p:cNvCxnSpPr/>
            <p:nvPr/>
          </p:nvCxnSpPr>
          <p:spPr>
            <a:xfrm>
              <a:off x="7389886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Straight Connector 314"/>
            <p:cNvCxnSpPr/>
            <p:nvPr/>
          </p:nvCxnSpPr>
          <p:spPr>
            <a:xfrm>
              <a:off x="8270838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6" name="Straight Connector 315"/>
            <p:cNvCxnSpPr/>
            <p:nvPr/>
          </p:nvCxnSpPr>
          <p:spPr>
            <a:xfrm>
              <a:off x="8712460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7" name="Straight Connector 316"/>
            <p:cNvCxnSpPr/>
            <p:nvPr/>
          </p:nvCxnSpPr>
          <p:spPr>
            <a:xfrm>
              <a:off x="8712460" y="5013176"/>
              <a:ext cx="186242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8" name="Straight Connector 317"/>
            <p:cNvCxnSpPr/>
            <p:nvPr/>
          </p:nvCxnSpPr>
          <p:spPr>
            <a:xfrm>
              <a:off x="8280412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2465766" y="4427988"/>
            <a:ext cx="5351261" cy="324036"/>
            <a:chOff x="1763688" y="6048000"/>
            <a:chExt cx="7135014" cy="432048"/>
          </a:xfrm>
        </p:grpSpPr>
        <p:cxnSp>
          <p:nvCxnSpPr>
            <p:cNvPr id="321" name="Straight Connector 320"/>
            <p:cNvCxnSpPr/>
            <p:nvPr/>
          </p:nvCxnSpPr>
          <p:spPr>
            <a:xfrm>
              <a:off x="1763688" y="6480048"/>
              <a:ext cx="1296144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2" name="Straight Connector 321"/>
            <p:cNvCxnSpPr/>
            <p:nvPr/>
          </p:nvCxnSpPr>
          <p:spPr>
            <a:xfrm>
              <a:off x="3050258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3" name="Straight Connector 322"/>
            <p:cNvCxnSpPr/>
            <p:nvPr/>
          </p:nvCxnSpPr>
          <p:spPr>
            <a:xfrm>
              <a:off x="3059832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Straight Connector 323"/>
            <p:cNvCxnSpPr/>
            <p:nvPr/>
          </p:nvCxnSpPr>
          <p:spPr>
            <a:xfrm>
              <a:off x="3491880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5" name="Straight Connector 324"/>
            <p:cNvCxnSpPr/>
            <p:nvPr/>
          </p:nvCxnSpPr>
          <p:spPr>
            <a:xfrm>
              <a:off x="3491880" y="6480048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6" name="Straight Connector 325"/>
            <p:cNvCxnSpPr/>
            <p:nvPr/>
          </p:nvCxnSpPr>
          <p:spPr>
            <a:xfrm>
              <a:off x="3914354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7" name="Straight Connector 326"/>
            <p:cNvCxnSpPr/>
            <p:nvPr/>
          </p:nvCxnSpPr>
          <p:spPr>
            <a:xfrm>
              <a:off x="3923928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8" name="Straight Connector 327"/>
            <p:cNvCxnSpPr/>
            <p:nvPr/>
          </p:nvCxnSpPr>
          <p:spPr>
            <a:xfrm>
              <a:off x="4355976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9" name="Straight Connector 328"/>
            <p:cNvCxnSpPr/>
            <p:nvPr/>
          </p:nvCxnSpPr>
          <p:spPr>
            <a:xfrm>
              <a:off x="4355976" y="6480048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0" name="Straight Connector 329"/>
            <p:cNvCxnSpPr/>
            <p:nvPr/>
          </p:nvCxnSpPr>
          <p:spPr>
            <a:xfrm>
              <a:off x="4778450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1" name="Straight Connector 330"/>
            <p:cNvCxnSpPr/>
            <p:nvPr/>
          </p:nvCxnSpPr>
          <p:spPr>
            <a:xfrm>
              <a:off x="5220072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2" name="Straight Connector 331"/>
            <p:cNvCxnSpPr/>
            <p:nvPr/>
          </p:nvCxnSpPr>
          <p:spPr>
            <a:xfrm>
              <a:off x="5220072" y="6480048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3" name="Straight Connector 332"/>
            <p:cNvCxnSpPr/>
            <p:nvPr/>
          </p:nvCxnSpPr>
          <p:spPr>
            <a:xfrm>
              <a:off x="4788024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4" name="Straight Connector 333"/>
            <p:cNvCxnSpPr/>
            <p:nvPr/>
          </p:nvCxnSpPr>
          <p:spPr>
            <a:xfrm>
              <a:off x="5642546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5" name="Straight Connector 334"/>
            <p:cNvCxnSpPr/>
            <p:nvPr/>
          </p:nvCxnSpPr>
          <p:spPr>
            <a:xfrm>
              <a:off x="6084168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6" name="Straight Connector 335"/>
            <p:cNvCxnSpPr/>
            <p:nvPr/>
          </p:nvCxnSpPr>
          <p:spPr>
            <a:xfrm>
              <a:off x="5652120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7" name="Straight Connector 336"/>
            <p:cNvCxnSpPr/>
            <p:nvPr/>
          </p:nvCxnSpPr>
          <p:spPr>
            <a:xfrm>
              <a:off x="6084168" y="6480048"/>
              <a:ext cx="2814534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9" name="Rounded Rectangular Callout 338"/>
            <p:cNvSpPr/>
            <p:nvPr/>
          </p:nvSpPr>
          <p:spPr>
            <a:xfrm>
              <a:off x="6444208" y="6084004"/>
              <a:ext cx="1278142" cy="324036"/>
            </a:xfrm>
            <a:prstGeom prst="wedgeRoundRectCallout">
              <a:avLst>
                <a:gd name="adj1" fmla="val -73673"/>
                <a:gd name="adj2" fmla="val 21348"/>
                <a:gd name="adj3" fmla="val 16667"/>
              </a:avLst>
            </a:prstGeom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825" dirty="0"/>
                <a:t>TOT (10 bits) =4</a:t>
              </a:r>
            </a:p>
          </p:txBody>
        </p:sp>
      </p:grpSp>
      <p:cxnSp>
        <p:nvCxnSpPr>
          <p:cNvPr id="341" name="Straight Connector 340"/>
          <p:cNvCxnSpPr/>
          <p:nvPr/>
        </p:nvCxnSpPr>
        <p:spPr>
          <a:xfrm>
            <a:off x="2789790" y="654537"/>
            <a:ext cx="12" cy="132314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6" name="TextBox 345"/>
          <p:cNvSpPr txBox="1"/>
          <p:nvPr/>
        </p:nvSpPr>
        <p:spPr>
          <a:xfrm>
            <a:off x="1196625" y="1727688"/>
            <a:ext cx="106319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Preamp Out</a:t>
            </a:r>
          </a:p>
        </p:txBody>
      </p:sp>
      <p:sp>
        <p:nvSpPr>
          <p:cNvPr id="347" name="TextBox 346"/>
          <p:cNvSpPr txBox="1"/>
          <p:nvPr/>
        </p:nvSpPr>
        <p:spPr>
          <a:xfrm>
            <a:off x="1196625" y="2186739"/>
            <a:ext cx="106319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Disc Out</a:t>
            </a:r>
          </a:p>
        </p:txBody>
      </p:sp>
      <p:sp>
        <p:nvSpPr>
          <p:cNvPr id="348" name="TextBox 347"/>
          <p:cNvSpPr txBox="1"/>
          <p:nvPr/>
        </p:nvSpPr>
        <p:spPr>
          <a:xfrm>
            <a:off x="1196625" y="2672793"/>
            <a:ext cx="106319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 err="1"/>
              <a:t>Clk</a:t>
            </a:r>
            <a:r>
              <a:rPr lang="en-US" sz="1200" dirty="0"/>
              <a:t> (40MHz)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2465766" y="3516855"/>
            <a:ext cx="5351261" cy="324036"/>
            <a:chOff x="1763688" y="4833156"/>
            <a:chExt cx="7135014" cy="432048"/>
          </a:xfrm>
        </p:grpSpPr>
        <p:cxnSp>
          <p:nvCxnSpPr>
            <p:cNvPr id="200" name="Straight Connector 199"/>
            <p:cNvCxnSpPr/>
            <p:nvPr/>
          </p:nvCxnSpPr>
          <p:spPr>
            <a:xfrm>
              <a:off x="2627784" y="483315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/>
            <p:cNvCxnSpPr/>
            <p:nvPr/>
          </p:nvCxnSpPr>
          <p:spPr>
            <a:xfrm>
              <a:off x="2627784" y="484154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/>
            <p:cNvCxnSpPr/>
            <p:nvPr/>
          </p:nvCxnSpPr>
          <p:spPr>
            <a:xfrm>
              <a:off x="2663788" y="483315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/>
            <p:cNvCxnSpPr/>
            <p:nvPr/>
          </p:nvCxnSpPr>
          <p:spPr>
            <a:xfrm>
              <a:off x="2663792" y="526520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/>
            <p:cNvCxnSpPr/>
            <p:nvPr/>
          </p:nvCxnSpPr>
          <p:spPr>
            <a:xfrm>
              <a:off x="2699792" y="483315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/>
            <p:cNvCxnSpPr/>
            <p:nvPr/>
          </p:nvCxnSpPr>
          <p:spPr>
            <a:xfrm>
              <a:off x="2699792" y="484154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>
              <a:off x="2735796" y="483315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>
              <a:off x="2735800" y="526520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>
              <a:off x="2780184" y="483315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>
              <a:off x="2780184" y="484154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>
              <a:off x="2816188" y="483315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>
              <a:off x="2816192" y="526520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>
              <a:off x="2852192" y="483315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>
              <a:off x="2852192" y="484154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>
              <a:off x="2888196" y="483315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>
              <a:off x="2888200" y="526520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>
              <a:off x="2915816" y="483315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>
              <a:off x="2915816" y="484154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>
              <a:off x="2951820" y="483315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>
              <a:off x="2951824" y="526520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>
              <a:off x="2987824" y="483315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>
              <a:off x="2987824" y="484154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>
              <a:off x="3023828" y="483315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>
              <a:off x="3023832" y="526520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>
              <a:off x="3068216" y="483315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>
              <a:off x="3068216" y="484154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>
              <a:off x="3104220" y="483315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>
              <a:off x="3104224" y="5265156"/>
              <a:ext cx="5794478" cy="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>
              <a:off x="1763688" y="5265156"/>
              <a:ext cx="864064" cy="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8" name="Rounded Rectangular Callout 337"/>
            <p:cNvSpPr/>
            <p:nvPr/>
          </p:nvSpPr>
          <p:spPr>
            <a:xfrm>
              <a:off x="3473878" y="4833156"/>
              <a:ext cx="1278142" cy="324036"/>
            </a:xfrm>
            <a:prstGeom prst="wedgeRoundRectCallout">
              <a:avLst>
                <a:gd name="adj1" fmla="val -73673"/>
                <a:gd name="adj2" fmla="val 21348"/>
                <a:gd name="adj3" fmla="val 16667"/>
              </a:avLst>
            </a:prstGeom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825" dirty="0"/>
                <a:t>FTOA (4 bits)=7</a:t>
              </a:r>
            </a:p>
          </p:txBody>
        </p:sp>
      </p:grpSp>
      <p:sp>
        <p:nvSpPr>
          <p:cNvPr id="349" name="TextBox 348"/>
          <p:cNvSpPr txBox="1"/>
          <p:nvPr/>
        </p:nvSpPr>
        <p:spPr>
          <a:xfrm>
            <a:off x="1196625" y="3590895"/>
            <a:ext cx="141423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VCO </a:t>
            </a:r>
            <a:r>
              <a:rPr lang="en-US" sz="1200" dirty="0" err="1"/>
              <a:t>Clk</a:t>
            </a:r>
            <a:r>
              <a:rPr lang="en-US" sz="1200" dirty="0"/>
              <a:t> (640MHz)</a:t>
            </a:r>
          </a:p>
        </p:txBody>
      </p:sp>
      <p:sp>
        <p:nvSpPr>
          <p:cNvPr id="350" name="TextBox 349"/>
          <p:cNvSpPr txBox="1"/>
          <p:nvPr/>
        </p:nvSpPr>
        <p:spPr>
          <a:xfrm>
            <a:off x="1196625" y="4508997"/>
            <a:ext cx="1414235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TOT </a:t>
            </a:r>
            <a:r>
              <a:rPr lang="en-US" sz="1200" dirty="0" err="1"/>
              <a:t>Clk</a:t>
            </a:r>
            <a:r>
              <a:rPr lang="en-US" sz="1200" dirty="0"/>
              <a:t> (40MHz)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2465766" y="1410621"/>
            <a:ext cx="5351261" cy="1026114"/>
            <a:chOff x="1763688" y="2024844"/>
            <a:chExt cx="7135014" cy="1368152"/>
          </a:xfrm>
        </p:grpSpPr>
        <p:cxnSp>
          <p:nvCxnSpPr>
            <p:cNvPr id="26" name="Straight Connector 25"/>
            <p:cNvCxnSpPr/>
            <p:nvPr/>
          </p:nvCxnSpPr>
          <p:spPr>
            <a:xfrm>
              <a:off x="5760132" y="2960948"/>
              <a:ext cx="0" cy="43204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" name="Group 9"/>
            <p:cNvGrpSpPr/>
            <p:nvPr/>
          </p:nvGrpSpPr>
          <p:grpSpPr>
            <a:xfrm>
              <a:off x="1763688" y="2024844"/>
              <a:ext cx="7135014" cy="1368152"/>
              <a:chOff x="1763688" y="2024844"/>
              <a:chExt cx="7135014" cy="1368152"/>
            </a:xfrm>
          </p:grpSpPr>
          <p:grpSp>
            <p:nvGrpSpPr>
              <p:cNvPr id="2" name="Group 1"/>
              <p:cNvGrpSpPr/>
              <p:nvPr/>
            </p:nvGrpSpPr>
            <p:grpSpPr>
              <a:xfrm>
                <a:off x="1763688" y="2960948"/>
                <a:ext cx="7135014" cy="432048"/>
                <a:chOff x="1763688" y="2960948"/>
                <a:chExt cx="7135014" cy="432048"/>
              </a:xfrm>
            </p:grpSpPr>
            <p:cxnSp>
              <p:nvCxnSpPr>
                <p:cNvPr id="19" name="Straight Connector 18"/>
                <p:cNvCxnSpPr/>
                <p:nvPr/>
              </p:nvCxnSpPr>
              <p:spPr>
                <a:xfrm>
                  <a:off x="1763688" y="3392996"/>
                  <a:ext cx="828092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Straight Connector 19"/>
                <p:cNvCxnSpPr/>
                <p:nvPr/>
              </p:nvCxnSpPr>
              <p:spPr>
                <a:xfrm>
                  <a:off x="2591780" y="2960948"/>
                  <a:ext cx="0" cy="432048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Straight Connector 24"/>
                <p:cNvCxnSpPr/>
                <p:nvPr/>
              </p:nvCxnSpPr>
              <p:spPr>
                <a:xfrm>
                  <a:off x="2591780" y="2960948"/>
                  <a:ext cx="3168352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Straight Connector 27"/>
                <p:cNvCxnSpPr/>
                <p:nvPr/>
              </p:nvCxnSpPr>
              <p:spPr>
                <a:xfrm>
                  <a:off x="5760132" y="3392996"/>
                  <a:ext cx="3138570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9" name="Curved Connector 128"/>
              <p:cNvCxnSpPr/>
              <p:nvPr/>
            </p:nvCxnSpPr>
            <p:spPr>
              <a:xfrm rot="16200000" flipH="1">
                <a:off x="2117378" y="2486546"/>
                <a:ext cx="936104" cy="12700"/>
              </a:xfrm>
              <a:prstGeom prst="curvedConnector3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  <a:headEnd type="oval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0" name="Curved Connector 359"/>
              <p:cNvCxnSpPr/>
              <p:nvPr/>
            </p:nvCxnSpPr>
            <p:spPr>
              <a:xfrm rot="16200000" flipH="1">
                <a:off x="5298430" y="2486546"/>
                <a:ext cx="936104" cy="12700"/>
              </a:xfrm>
              <a:prstGeom prst="curvedConnector3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  <a:headEnd type="oval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61" name="Curved Connector 360"/>
          <p:cNvCxnSpPr/>
          <p:nvPr/>
        </p:nvCxnSpPr>
        <p:spPr>
          <a:xfrm rot="16200000" flipH="1">
            <a:off x="2558495" y="2965102"/>
            <a:ext cx="1080501" cy="23006"/>
          </a:xfrm>
          <a:prstGeom prst="curvedConnector3">
            <a:avLst/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2" name="Curved Connector 361"/>
          <p:cNvCxnSpPr/>
          <p:nvPr/>
        </p:nvCxnSpPr>
        <p:spPr>
          <a:xfrm rot="16200000" flipH="1">
            <a:off x="3140395" y="3213090"/>
            <a:ext cx="594065" cy="13466"/>
          </a:xfrm>
          <a:prstGeom prst="curvedConnector3">
            <a:avLst/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Curved Connector 362"/>
          <p:cNvCxnSpPr/>
          <p:nvPr/>
        </p:nvCxnSpPr>
        <p:spPr>
          <a:xfrm rot="16200000" flipH="1">
            <a:off x="4587810" y="3309670"/>
            <a:ext cx="1991632" cy="245003"/>
          </a:xfrm>
          <a:prstGeom prst="curvedConnector3">
            <a:avLst>
              <a:gd name="adj1" fmla="val 50000"/>
            </a:avLst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1" name="TextBox 370"/>
          <p:cNvSpPr txBox="1"/>
          <p:nvPr/>
        </p:nvSpPr>
        <p:spPr>
          <a:xfrm>
            <a:off x="1196625" y="4002485"/>
            <a:ext cx="1097850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TOA (14-bit)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546781" y="3975482"/>
            <a:ext cx="5400595" cy="323812"/>
            <a:chOff x="1871707" y="5444658"/>
            <a:chExt cx="7200793" cy="431749"/>
          </a:xfrm>
        </p:grpSpPr>
        <p:sp>
          <p:nvSpPr>
            <p:cNvPr id="364" name="Hexagon 363"/>
            <p:cNvSpPr/>
            <p:nvPr/>
          </p:nvSpPr>
          <p:spPr>
            <a:xfrm>
              <a:off x="3059832" y="5444831"/>
              <a:ext cx="6012668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GB" sz="900" dirty="0"/>
                <a:t>16383</a:t>
              </a:r>
            </a:p>
          </p:txBody>
        </p:sp>
        <p:sp>
          <p:nvSpPr>
            <p:cNvPr id="372" name="Hexagon 371"/>
            <p:cNvSpPr/>
            <p:nvPr/>
          </p:nvSpPr>
          <p:spPr>
            <a:xfrm>
              <a:off x="1871707" y="5444658"/>
              <a:ext cx="1178551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X</a:t>
              </a:r>
            </a:p>
          </p:txBody>
        </p:sp>
        <p:sp>
          <p:nvSpPr>
            <p:cNvPr id="373" name="Rounded Rectangular Callout 372"/>
            <p:cNvSpPr/>
            <p:nvPr/>
          </p:nvSpPr>
          <p:spPr>
            <a:xfrm>
              <a:off x="4427984" y="5498428"/>
              <a:ext cx="1628185" cy="324036"/>
            </a:xfrm>
            <a:prstGeom prst="wedgeRoundRectCallout">
              <a:avLst>
                <a:gd name="adj1" fmla="val -71104"/>
                <a:gd name="adj2" fmla="val 1717"/>
                <a:gd name="adj3" fmla="val 16667"/>
              </a:avLst>
            </a:prstGeom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825" dirty="0"/>
                <a:t>TOA (14 bits)=16383</a:t>
              </a:r>
            </a:p>
          </p:txBody>
        </p:sp>
      </p:grpSp>
      <p:sp>
        <p:nvSpPr>
          <p:cNvPr id="139" name="Rectangle 138"/>
          <p:cNvSpPr/>
          <p:nvPr/>
        </p:nvSpPr>
        <p:spPr>
          <a:xfrm>
            <a:off x="7823511" y="3914731"/>
            <a:ext cx="183974" cy="4525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grpSp>
        <p:nvGrpSpPr>
          <p:cNvPr id="5" name="Group 4"/>
          <p:cNvGrpSpPr/>
          <p:nvPr/>
        </p:nvGrpSpPr>
        <p:grpSpPr>
          <a:xfrm>
            <a:off x="2546781" y="3057804"/>
            <a:ext cx="5238576" cy="324461"/>
            <a:chOff x="1871708" y="4221088"/>
            <a:chExt cx="6984768" cy="432614"/>
          </a:xfrm>
        </p:grpSpPr>
        <p:sp>
          <p:nvSpPr>
            <p:cNvPr id="353" name="Hexagon 352"/>
            <p:cNvSpPr/>
            <p:nvPr/>
          </p:nvSpPr>
          <p:spPr>
            <a:xfrm>
              <a:off x="3617900" y="4221434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16384</a:t>
              </a:r>
            </a:p>
          </p:txBody>
        </p:sp>
        <p:sp>
          <p:nvSpPr>
            <p:cNvPr id="354" name="Hexagon 353"/>
            <p:cNvSpPr/>
            <p:nvPr/>
          </p:nvSpPr>
          <p:spPr>
            <a:xfrm>
              <a:off x="4499996" y="4221607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0</a:t>
              </a:r>
            </a:p>
          </p:txBody>
        </p:sp>
        <p:sp>
          <p:nvSpPr>
            <p:cNvPr id="356" name="Hexagon 355"/>
            <p:cNvSpPr/>
            <p:nvPr/>
          </p:nvSpPr>
          <p:spPr>
            <a:xfrm>
              <a:off x="6246188" y="4221780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2</a:t>
              </a:r>
            </a:p>
          </p:txBody>
        </p:sp>
        <p:sp>
          <p:nvSpPr>
            <p:cNvPr id="357" name="Hexagon 356"/>
            <p:cNvSpPr/>
            <p:nvPr/>
          </p:nvSpPr>
          <p:spPr>
            <a:xfrm>
              <a:off x="7110284" y="4221953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3</a:t>
              </a:r>
            </a:p>
          </p:txBody>
        </p:sp>
        <p:sp>
          <p:nvSpPr>
            <p:cNvPr id="358" name="Hexagon 357"/>
            <p:cNvSpPr/>
            <p:nvPr/>
          </p:nvSpPr>
          <p:spPr>
            <a:xfrm>
              <a:off x="7992380" y="4222126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4</a:t>
              </a:r>
            </a:p>
          </p:txBody>
        </p:sp>
        <p:sp>
          <p:nvSpPr>
            <p:cNvPr id="352" name="Hexagon 351"/>
            <p:cNvSpPr/>
            <p:nvPr/>
          </p:nvSpPr>
          <p:spPr>
            <a:xfrm>
              <a:off x="2753804" y="4221261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16383</a:t>
              </a:r>
            </a:p>
          </p:txBody>
        </p:sp>
        <p:sp>
          <p:nvSpPr>
            <p:cNvPr id="351" name="Hexagon 350"/>
            <p:cNvSpPr/>
            <p:nvPr/>
          </p:nvSpPr>
          <p:spPr>
            <a:xfrm>
              <a:off x="1871708" y="4221088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16382</a:t>
              </a:r>
            </a:p>
          </p:txBody>
        </p:sp>
        <p:sp>
          <p:nvSpPr>
            <p:cNvPr id="355" name="Hexagon 354"/>
            <p:cNvSpPr/>
            <p:nvPr/>
          </p:nvSpPr>
          <p:spPr>
            <a:xfrm>
              <a:off x="5364092" y="4221607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1</a:t>
              </a:r>
            </a:p>
          </p:txBody>
        </p:sp>
      </p:grpSp>
      <p:sp>
        <p:nvSpPr>
          <p:cNvPr id="376" name="Rounded Rectangular Callout 375"/>
          <p:cNvSpPr/>
          <p:nvPr/>
        </p:nvSpPr>
        <p:spPr>
          <a:xfrm>
            <a:off x="6230721" y="2639257"/>
            <a:ext cx="1230601" cy="283532"/>
          </a:xfrm>
          <a:prstGeom prst="wedgeRoundRectCallout">
            <a:avLst>
              <a:gd name="adj1" fmla="val -65365"/>
              <a:gd name="adj2" fmla="val -15790"/>
              <a:gd name="adj3" fmla="val 16667"/>
            </a:avLst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25" dirty="0"/>
              <a:t>Pixel Readout Starts (475ns→ 19 clock cycles)</a:t>
            </a:r>
          </a:p>
        </p:txBody>
      </p:sp>
      <p:sp>
        <p:nvSpPr>
          <p:cNvPr id="359" name="TextBox 358"/>
          <p:cNvSpPr txBox="1"/>
          <p:nvPr/>
        </p:nvSpPr>
        <p:spPr>
          <a:xfrm>
            <a:off x="1196625" y="3077838"/>
            <a:ext cx="148516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Global TOA (14-bit)</a:t>
            </a:r>
          </a:p>
        </p:txBody>
      </p:sp>
      <p:cxnSp>
        <p:nvCxnSpPr>
          <p:cNvPr id="6" name="Straight Connector 5"/>
          <p:cNvCxnSpPr/>
          <p:nvPr/>
        </p:nvCxnSpPr>
        <p:spPr>
          <a:xfrm flipH="1" flipV="1">
            <a:off x="3437874" y="681540"/>
            <a:ext cx="3591399" cy="129614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 flipV="1">
            <a:off x="2789802" y="681540"/>
            <a:ext cx="648072" cy="129614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96541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F5FF8C-DC33-174F-9F17-59CEF5B69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35" y="113830"/>
            <a:ext cx="7450138" cy="571500"/>
          </a:xfrm>
        </p:spPr>
        <p:txBody>
          <a:bodyPr/>
          <a:lstStyle/>
          <a:p>
            <a:pPr>
              <a:defRPr/>
            </a:pPr>
            <a:r>
              <a:rPr lang="en-GB" sz="2700" dirty="0"/>
              <a:t>Timepix3 miniaturised readout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3BD758-1F86-2646-81ED-5A2E3A7A3CDF}"/>
              </a:ext>
            </a:extLst>
          </p:cNvPr>
          <p:cNvSpPr txBox="1"/>
          <p:nvPr/>
        </p:nvSpPr>
        <p:spPr>
          <a:xfrm>
            <a:off x="5637652" y="4583528"/>
            <a:ext cx="2582823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800"/>
              <a:t>Advacam </a:t>
            </a:r>
            <a:r>
              <a:rPr lang="en-GB" sz="1800" err="1"/>
              <a:t>s.r.o</a:t>
            </a:r>
            <a:r>
              <a:rPr lang="en-GB" sz="1800"/>
              <a:t>., Prague</a:t>
            </a:r>
          </a:p>
        </p:txBody>
      </p:sp>
      <p:pic>
        <p:nvPicPr>
          <p:cNvPr id="3" name="Picture 2" descr="A close-up of a pen&#10;&#10;Description automatically generated with medium confidence">
            <a:extLst>
              <a:ext uri="{FF2B5EF4-FFF2-40B4-BE49-F238E27FC236}">
                <a16:creationId xmlns:a16="http://schemas.microsoft.com/office/drawing/2014/main" id="{1FA4E101-E62D-6330-652E-98C5182EB8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34" b="6009"/>
          <a:stretch/>
        </p:blipFill>
        <p:spPr>
          <a:xfrm>
            <a:off x="1800000" y="1080000"/>
            <a:ext cx="5886920" cy="32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290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38D60-6718-664D-8152-01C77811E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70" y="1"/>
            <a:ext cx="8490530" cy="708422"/>
          </a:xfrm>
        </p:spPr>
        <p:txBody>
          <a:bodyPr/>
          <a:lstStyle/>
          <a:p>
            <a:r>
              <a:rPr lang="en-CH" dirty="0"/>
              <a:t>3D rendering of traversing particle with delta electron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A611AD-70F6-0C44-9B13-A255F0729A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510" y="805120"/>
            <a:ext cx="4864634" cy="36484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FE15D2-ED1C-0A41-A8AD-95CF3B8A54C0}"/>
              </a:ext>
            </a:extLst>
          </p:cNvPr>
          <p:cNvSpPr txBox="1"/>
          <p:nvPr/>
        </p:nvSpPr>
        <p:spPr>
          <a:xfrm>
            <a:off x="693095" y="3186230"/>
            <a:ext cx="3421129" cy="1246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45 </a:t>
            </a:r>
            <a:r>
              <a:rPr lang="en-GB" sz="1500" dirty="0" err="1"/>
              <a:t>deg</a:t>
            </a:r>
            <a:r>
              <a:rPr lang="en-GB" sz="1500" dirty="0"/>
              <a:t> </a:t>
            </a:r>
          </a:p>
          <a:p>
            <a:r>
              <a:rPr lang="en-GB" sz="1500" dirty="0" err="1"/>
              <a:t>CdTe</a:t>
            </a:r>
            <a:r>
              <a:rPr lang="en-GB" sz="1500" dirty="0"/>
              <a:t> sensor</a:t>
            </a:r>
          </a:p>
          <a:p>
            <a:r>
              <a:rPr lang="en-GB" sz="1500" dirty="0"/>
              <a:t>2mm thick</a:t>
            </a:r>
          </a:p>
          <a:p>
            <a:r>
              <a:rPr lang="en-GB" sz="1500" dirty="0" err="1"/>
              <a:t>V</a:t>
            </a:r>
            <a:r>
              <a:rPr lang="en-GB" sz="1500" baseline="-25000" dirty="0" err="1"/>
              <a:t>bias</a:t>
            </a:r>
            <a:r>
              <a:rPr lang="en-GB" sz="1500" dirty="0"/>
              <a:t> = 130V</a:t>
            </a:r>
          </a:p>
          <a:p>
            <a:r>
              <a:rPr lang="en-GB" sz="1500" dirty="0"/>
              <a:t>Colour (and diameter) indicate charge</a:t>
            </a:r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0AE4E60B-93A4-514E-9653-DF9C21E59D82}"/>
              </a:ext>
            </a:extLst>
          </p:cNvPr>
          <p:cNvSpPr txBox="1">
            <a:spLocks/>
          </p:cNvSpPr>
          <p:nvPr/>
        </p:nvSpPr>
        <p:spPr>
          <a:xfrm>
            <a:off x="1672423" y="4663559"/>
            <a:ext cx="5626332" cy="289302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500" dirty="0"/>
              <a:t>Slide courtesy of B. Bergmann, S. </a:t>
            </a:r>
            <a:r>
              <a:rPr lang="en-US" sz="1500" dirty="0" err="1"/>
              <a:t>Pospisil</a:t>
            </a:r>
            <a:r>
              <a:rPr lang="en-US" sz="1500" dirty="0"/>
              <a:t>, IEAP, CTU, Prague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695763898"/>
      </p:ext>
    </p:extLst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CF0A0-345C-4640-9867-3B13ECE8C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75" y="1"/>
            <a:ext cx="8452125" cy="708422"/>
          </a:xfrm>
        </p:spPr>
        <p:txBody>
          <a:bodyPr/>
          <a:lstStyle/>
          <a:p>
            <a:r>
              <a:rPr lang="en-GB" dirty="0"/>
              <a:t>Setup TPIX3CAM test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59B5C8-E61E-F340-A85C-6B2046C63874}"/>
              </a:ext>
            </a:extLst>
          </p:cNvPr>
          <p:cNvSpPr txBox="1"/>
          <p:nvPr/>
        </p:nvSpPr>
        <p:spPr>
          <a:xfrm>
            <a:off x="448128" y="2335905"/>
            <a:ext cx="411603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Courier New" charset="0"/>
              <a:buChar char="o"/>
            </a:pPr>
            <a:r>
              <a:rPr lang="en-US" sz="1400" dirty="0"/>
              <a:t>A TimePix3 camera was mounted on the ARIADNE prototype TPC we have in Liverpool.</a:t>
            </a:r>
          </a:p>
          <a:p>
            <a:pPr marL="214313" indent="-214313">
              <a:buFont typeface="Courier New" charset="0"/>
              <a:buChar char="o"/>
            </a:pPr>
            <a:endParaRPr lang="en-US" sz="1400" dirty="0"/>
          </a:p>
          <a:p>
            <a:pPr marL="214313" indent="-214313">
              <a:buFont typeface="Courier New" charset="0"/>
              <a:buChar char="o"/>
            </a:pPr>
            <a:r>
              <a:rPr lang="en-US" sz="1400" dirty="0"/>
              <a:t>The TPC was filled with 100mb CF4 and the detection/operation principle is the same like in ARIADNE. The light detection efficiency has been directly compared to the EMCCD camera and found to be very similar.</a:t>
            </a:r>
          </a:p>
          <a:p>
            <a:pPr marL="214313" indent="-214313">
              <a:buFont typeface="Courier New" charset="0"/>
              <a:buChar char="o"/>
            </a:pPr>
            <a:r>
              <a:rPr lang="en-US" sz="1400" dirty="0"/>
              <a:t>32 cm x 32 cm area read out by a single TPIX3Cam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AE2B80-4FC1-E042-B3AF-47E74AD88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235" y="798539"/>
            <a:ext cx="4647005" cy="13397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7B66A4-77DB-E34C-A3BD-63F9D6B5DCC7}"/>
              </a:ext>
            </a:extLst>
          </p:cNvPr>
          <p:cNvSpPr txBox="1"/>
          <p:nvPr/>
        </p:nvSpPr>
        <p:spPr>
          <a:xfrm>
            <a:off x="731500" y="4733984"/>
            <a:ext cx="2842445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Slide courtesy of K. </a:t>
            </a:r>
            <a:r>
              <a:rPr lang="en-US" sz="1400" dirty="0" err="1"/>
              <a:t>Mavrokoridis</a:t>
            </a:r>
            <a:r>
              <a:rPr lang="en-US" sz="1400" dirty="0"/>
              <a:t> </a:t>
            </a:r>
            <a:endParaRPr lang="en-GB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3F4A15-9FD8-764D-987E-3A7B333E5D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994" y="1208242"/>
            <a:ext cx="3582764" cy="35909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77FBC3-2E8B-F74D-BAE5-094A4C27BE92}"/>
              </a:ext>
            </a:extLst>
          </p:cNvPr>
          <p:cNvSpPr txBox="1"/>
          <p:nvPr/>
        </p:nvSpPr>
        <p:spPr>
          <a:xfrm>
            <a:off x="8389664" y="2994205"/>
            <a:ext cx="8293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</a:t>
            </a:r>
            <a:r>
              <a:rPr lang="en-CH" sz="1000" dirty="0"/>
              <a:t>cintillation light</a:t>
            </a:r>
          </a:p>
        </p:txBody>
      </p:sp>
    </p:spTree>
    <p:extLst>
      <p:ext uri="{BB962C8B-B14F-4D97-AF65-F5344CB8AC3E}">
        <p14:creationId xmlns:p14="http://schemas.microsoft.com/office/powerpoint/2010/main" val="247249629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5EB1A-8621-494A-BC64-5E46123A3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665" y="1"/>
            <a:ext cx="8871555" cy="708422"/>
          </a:xfrm>
        </p:spPr>
        <p:txBody>
          <a:bodyPr/>
          <a:lstStyle/>
          <a:p>
            <a:r>
              <a:rPr lang="en-GB" dirty="0"/>
              <a:t>A selection of cosmic muon events ARIADNE TPIX3Cam</a:t>
            </a:r>
          </a:p>
        </p:txBody>
      </p:sp>
      <p:pic>
        <p:nvPicPr>
          <p:cNvPr id="9" name="Picture 8" descr="Chart&#10;&#10;Description automatically generated">
            <a:extLst>
              <a:ext uri="{FF2B5EF4-FFF2-40B4-BE49-F238E27FC236}">
                <a16:creationId xmlns:a16="http://schemas.microsoft.com/office/drawing/2014/main" id="{08A59ABE-E1C6-804B-A78D-BA4C34DEC7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270" y="805120"/>
            <a:ext cx="5523844" cy="425996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B11B740-CB25-8C45-A6C9-781DC6A75010}"/>
              </a:ext>
            </a:extLst>
          </p:cNvPr>
          <p:cNvSpPr txBox="1"/>
          <p:nvPr/>
        </p:nvSpPr>
        <p:spPr>
          <a:xfrm>
            <a:off x="7579453" y="3493470"/>
            <a:ext cx="10791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</a:t>
            </a:r>
            <a:r>
              <a:rPr lang="en-CH" sz="1400" dirty="0"/>
              <a:t>ntiproton?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2E339DE-0AF3-D241-96FD-D79899277437}"/>
              </a:ext>
            </a:extLst>
          </p:cNvPr>
          <p:cNvCxnSpPr/>
          <p:nvPr/>
        </p:nvCxnSpPr>
        <p:spPr bwMode="auto">
          <a:xfrm flipH="1">
            <a:off x="6837895" y="3685495"/>
            <a:ext cx="723219" cy="307240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9FE287B-14C0-2925-25CE-D31631D51CA5}"/>
              </a:ext>
            </a:extLst>
          </p:cNvPr>
          <p:cNvSpPr txBox="1"/>
          <p:nvPr/>
        </p:nvSpPr>
        <p:spPr>
          <a:xfrm>
            <a:off x="161663" y="4755334"/>
            <a:ext cx="2842445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Slide courtesy of K. </a:t>
            </a:r>
            <a:r>
              <a:rPr lang="en-US" sz="1400" dirty="0" err="1"/>
              <a:t>Mavrokoridis</a:t>
            </a:r>
            <a:r>
              <a:rPr lang="en-US" sz="1400" dirty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7786675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B964-5768-6BE5-3479-E03554076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0" i="0" u="none" strike="noStrike" dirty="0">
                <a:effectLst/>
              </a:rPr>
              <a:t>An in-vivo treatment monitoring system for ion-beam radiotherapy based on 28 Timepix3 detectors.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FA65C7-4FFB-F016-16F8-43303A40DF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815" y="805120"/>
            <a:ext cx="3072400" cy="40831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45E2E7-F76D-882A-274B-A6659B309DB8}"/>
              </a:ext>
            </a:extLst>
          </p:cNvPr>
          <p:cNvSpPr txBox="1"/>
          <p:nvPr/>
        </p:nvSpPr>
        <p:spPr>
          <a:xfrm>
            <a:off x="4879240" y="3647090"/>
            <a:ext cx="41891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+mn-lt"/>
              </a:rPr>
              <a:t>This and next 2 slides:</a:t>
            </a:r>
          </a:p>
          <a:p>
            <a:endParaRPr lang="en-GB" sz="1200" b="0" i="0" u="none" strike="noStrike" dirty="0">
              <a:solidFill>
                <a:srgbClr val="222222"/>
              </a:solidFill>
              <a:effectLst/>
              <a:latin typeface="+mn-lt"/>
            </a:endParaRPr>
          </a:p>
          <a:p>
            <a:r>
              <a:rPr lang="en-GB" sz="1200" b="0" i="0" u="none" strike="noStrike" dirty="0" err="1">
                <a:solidFill>
                  <a:srgbClr val="222222"/>
                </a:solidFill>
                <a:effectLst/>
                <a:latin typeface="+mn-lt"/>
              </a:rPr>
              <a:t>Kelleter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+mn-lt"/>
              </a:rPr>
              <a:t>, L., Marek, L., </a:t>
            </a:r>
            <a:r>
              <a:rPr lang="en-GB" sz="1200" b="0" i="0" u="none" strike="noStrike" dirty="0" err="1">
                <a:solidFill>
                  <a:srgbClr val="222222"/>
                </a:solidFill>
                <a:effectLst/>
                <a:latin typeface="+mn-lt"/>
              </a:rPr>
              <a:t>Echner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+mn-lt"/>
              </a:rPr>
              <a:t>, G.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  <a:latin typeface="+mn-lt"/>
              </a:rPr>
              <a:t>et al.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+mn-lt"/>
              </a:rPr>
              <a:t> An in-vivo treatment monitoring system for ion-beam radiotherapy based on 28 Timepix3 detectors.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  <a:latin typeface="+mn-lt"/>
              </a:rPr>
              <a:t>Sci Rep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+mn-lt"/>
              </a:rPr>
              <a:t> </a:t>
            </a:r>
            <a:r>
              <a:rPr lang="en-GB" sz="1200" b="1" i="0" u="none" strike="noStrike" dirty="0">
                <a:solidFill>
                  <a:srgbClr val="222222"/>
                </a:solidFill>
                <a:effectLst/>
                <a:latin typeface="+mn-lt"/>
              </a:rPr>
              <a:t>14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+mn-lt"/>
              </a:rPr>
              <a:t>, 15452 (2024). https://</a:t>
            </a:r>
            <a:r>
              <a:rPr lang="en-GB" sz="1200" b="0" i="0" u="none" strike="noStrike" dirty="0" err="1">
                <a:solidFill>
                  <a:srgbClr val="222222"/>
                </a:solidFill>
                <a:effectLst/>
                <a:latin typeface="+mn-lt"/>
              </a:rPr>
              <a:t>doi.org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+mn-lt"/>
              </a:rPr>
              <a:t>/10.1038/s41598-024-66266-9</a:t>
            </a:r>
            <a:endParaRPr lang="en-GB" sz="1200" dirty="0">
              <a:latin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10AE7D-07C8-080F-32F0-C9E88EF6F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6910" y="1110387"/>
            <a:ext cx="2943832" cy="2148659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14120AF-96AA-DFF6-010B-68C7F965203B}"/>
              </a:ext>
            </a:extLst>
          </p:cNvPr>
          <p:cNvCxnSpPr>
            <a:stCxn id="8" idx="1"/>
          </p:cNvCxnSpPr>
          <p:nvPr/>
        </p:nvCxnSpPr>
        <p:spPr bwMode="auto">
          <a:xfrm flipH="1" flipV="1">
            <a:off x="3419850" y="2184716"/>
            <a:ext cx="1997060" cy="1"/>
          </a:xfrm>
          <a:prstGeom prst="straightConnector1">
            <a:avLst/>
          </a:prstGeom>
          <a:ln w="19050">
            <a:headEnd type="none" w="med" len="me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40143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9AC6-31B8-44AF-832C-581395C97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715" y="1"/>
            <a:ext cx="8144885" cy="708422"/>
          </a:xfrm>
        </p:spPr>
        <p:txBody>
          <a:bodyPr/>
          <a:lstStyle/>
          <a:p>
            <a:r>
              <a:rPr lang="en-GB" dirty="0"/>
              <a:t>Close up of phantom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9746FC-EE06-4F55-8FCF-4000214EAD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4635" y="997145"/>
            <a:ext cx="2901388" cy="391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96702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768AC-3968-9937-397B-AE23EF55F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310" y="1"/>
            <a:ext cx="8183290" cy="708422"/>
          </a:xfrm>
        </p:spPr>
        <p:txBody>
          <a:bodyPr/>
          <a:lstStyle/>
          <a:p>
            <a:r>
              <a:rPr lang="en-GB" dirty="0"/>
              <a:t>Reconstruction of secondaries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5FF5C-2F34-B78C-B113-51639FE8F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7575" y="1112360"/>
            <a:ext cx="6735331" cy="33210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227070-FBE9-4F93-4FE6-98EF21695089}"/>
              </a:ext>
            </a:extLst>
          </p:cNvPr>
          <p:cNvSpPr txBox="1"/>
          <p:nvPr/>
        </p:nvSpPr>
        <p:spPr>
          <a:xfrm>
            <a:off x="1806840" y="4433382"/>
            <a:ext cx="65790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Status: clinical trials underway on a cohort of 50 patients</a:t>
            </a:r>
          </a:p>
        </p:txBody>
      </p:sp>
    </p:spTree>
    <p:extLst>
      <p:ext uri="{BB962C8B-B14F-4D97-AF65-F5344CB8AC3E}">
        <p14:creationId xmlns:p14="http://schemas.microsoft.com/office/powerpoint/2010/main" val="6241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D12E0-EFF2-6E47-A75D-60250CACB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260" y="1"/>
            <a:ext cx="8567340" cy="708422"/>
          </a:xfrm>
        </p:spPr>
        <p:txBody>
          <a:bodyPr/>
          <a:lstStyle/>
          <a:p>
            <a:r>
              <a:rPr lang="en-CH" dirty="0"/>
              <a:t>Velocity Map Imaging - Timepix3CAM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AA5E9B4-7081-E743-A31B-2F895C4C60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99" y="1611625"/>
            <a:ext cx="4759217" cy="2444140"/>
          </a:xfrm>
          <a:prstGeom prst="rect">
            <a:avLst/>
          </a:prstGeom>
        </p:spPr>
      </p:pic>
      <p:pic>
        <p:nvPicPr>
          <p:cNvPr id="9" name="Picture 8" descr="A close-up of a camera&#10;&#10;Description automatically generated with medium confidence">
            <a:extLst>
              <a:ext uri="{FF2B5EF4-FFF2-40B4-BE49-F238E27FC236}">
                <a16:creationId xmlns:a16="http://schemas.microsoft.com/office/drawing/2014/main" id="{994A2400-FBED-DA4B-BA66-9D252567B5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1265" y="1593315"/>
            <a:ext cx="4126945" cy="1612209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BB64CBA4-01DE-C849-8821-AA934D9B0D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9365" y="4146355"/>
            <a:ext cx="3267694" cy="987716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924A6CC-73C3-7E45-93DB-AEBE2374F028}"/>
              </a:ext>
            </a:extLst>
          </p:cNvPr>
          <p:cNvCxnSpPr>
            <a:cxnSpLocks/>
          </p:cNvCxnSpPr>
          <p:nvPr/>
        </p:nvCxnSpPr>
        <p:spPr bwMode="auto">
          <a:xfrm>
            <a:off x="4610405" y="2399419"/>
            <a:ext cx="652885" cy="1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284647471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284B7-9182-BB50-6406-AFCDE556E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525" y="1"/>
            <a:ext cx="8068075" cy="708422"/>
          </a:xfrm>
        </p:spPr>
        <p:txBody>
          <a:bodyPr/>
          <a:lstStyle/>
          <a:p>
            <a:r>
              <a:rPr lang="en-GB" dirty="0"/>
              <a:t>Imaging Time of Flight Mass Spectrometry - setup</a:t>
            </a:r>
          </a:p>
        </p:txBody>
      </p:sp>
      <p:pic>
        <p:nvPicPr>
          <p:cNvPr id="5" name="Main graphic">
            <a:extLst>
              <a:ext uri="{FF2B5EF4-FFF2-40B4-BE49-F238E27FC236}">
                <a16:creationId xmlns:a16="http://schemas.microsoft.com/office/drawing/2014/main" id="{1D81BCDF-DBED-3118-2F4C-7362C06F5AD5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2085120" y="762120"/>
            <a:ext cx="5024160" cy="3809880"/>
          </a:xfrm>
          <a:prstGeom prst="rect">
            <a:avLst/>
          </a:prstGeom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E76958-0B47-7323-880A-29B888B067EC}"/>
              </a:ext>
            </a:extLst>
          </p:cNvPr>
          <p:cNvSpPr txBox="1"/>
          <p:nvPr/>
        </p:nvSpPr>
        <p:spPr>
          <a:xfrm>
            <a:off x="2227811" y="4627982"/>
            <a:ext cx="489005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strike="noStrike" spc="-1" dirty="0">
                <a:solidFill>
                  <a:srgbClr val="000000"/>
                </a:solidFill>
                <a:latin typeface="Arial"/>
              </a:rPr>
              <a:t>DOI: (10.1021/acs.analchem.2c04480) </a:t>
            </a:r>
          </a:p>
        </p:txBody>
      </p:sp>
    </p:spTree>
    <p:extLst>
      <p:ext uri="{BB962C8B-B14F-4D97-AF65-F5344CB8AC3E}">
        <p14:creationId xmlns:p14="http://schemas.microsoft.com/office/powerpoint/2010/main" val="414449020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ain graphic">
            <a:extLst>
              <a:ext uri="{FF2B5EF4-FFF2-40B4-BE49-F238E27FC236}">
                <a16:creationId xmlns:a16="http://schemas.microsoft.com/office/drawing/2014/main" id="{03B15A5C-2623-5256-A24D-E4AE81B13955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2478240" y="762120"/>
            <a:ext cx="4238640" cy="3809880"/>
          </a:xfrm>
          <a:prstGeom prst="rect">
            <a:avLst/>
          </a:prstGeom>
          <a:ln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CAB7D8F-A8DF-3CA5-D357-0BF82F63D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Imaging Time of Flight Mass Spectrometry - results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2E5972-7FDD-1AFB-35D0-C2B967F5418F}"/>
              </a:ext>
            </a:extLst>
          </p:cNvPr>
          <p:cNvSpPr txBox="1"/>
          <p:nvPr/>
        </p:nvSpPr>
        <p:spPr>
          <a:xfrm>
            <a:off x="2227811" y="4627982"/>
            <a:ext cx="489005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strike="noStrike" spc="-1" dirty="0">
                <a:solidFill>
                  <a:srgbClr val="000000"/>
                </a:solidFill>
                <a:latin typeface="Arial"/>
              </a:rPr>
              <a:t>DOI: (10.1021/acs.analchem.2c04480) </a:t>
            </a:r>
          </a:p>
        </p:txBody>
      </p:sp>
    </p:spTree>
    <p:extLst>
      <p:ext uri="{BB962C8B-B14F-4D97-AF65-F5344CB8AC3E}">
        <p14:creationId xmlns:p14="http://schemas.microsoft.com/office/powerpoint/2010/main" val="35099098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6C2DB-8A2B-8A44-9210-1B26A594D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824" y="0"/>
            <a:ext cx="7987535" cy="708422"/>
          </a:xfrm>
        </p:spPr>
        <p:txBody>
          <a:bodyPr/>
          <a:lstStyle/>
          <a:p>
            <a:r>
              <a:rPr lang="en-GB" dirty="0"/>
              <a:t>Timepix readout chips - single particle detection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BDD35E-D6E8-7446-BF09-1013211352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85825" y="1035550"/>
          <a:ext cx="7104221" cy="33687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36645">
                  <a:extLst>
                    <a:ext uri="{9D8B030D-6E8A-4147-A177-3AD203B41FA5}">
                      <a16:colId xmlns:a16="http://schemas.microsoft.com/office/drawing/2014/main" val="1838207826"/>
                    </a:ext>
                  </a:extLst>
                </a:gridCol>
                <a:gridCol w="1130315">
                  <a:extLst>
                    <a:ext uri="{9D8B030D-6E8A-4147-A177-3AD203B41FA5}">
                      <a16:colId xmlns:a16="http://schemas.microsoft.com/office/drawing/2014/main" val="341695134"/>
                    </a:ext>
                  </a:extLst>
                </a:gridCol>
                <a:gridCol w="1292525">
                  <a:extLst>
                    <a:ext uri="{9D8B030D-6E8A-4147-A177-3AD203B41FA5}">
                      <a16:colId xmlns:a16="http://schemas.microsoft.com/office/drawing/2014/main" val="2729167298"/>
                    </a:ext>
                  </a:extLst>
                </a:gridCol>
                <a:gridCol w="1272368">
                  <a:extLst>
                    <a:ext uri="{9D8B030D-6E8A-4147-A177-3AD203B41FA5}">
                      <a16:colId xmlns:a16="http://schemas.microsoft.com/office/drawing/2014/main" val="3162746892"/>
                    </a:ext>
                  </a:extLst>
                </a:gridCol>
                <a:gridCol w="1272368">
                  <a:extLst>
                    <a:ext uri="{9D8B030D-6E8A-4147-A177-3AD203B41FA5}">
                      <a16:colId xmlns:a16="http://schemas.microsoft.com/office/drawing/2014/main" val="253266572"/>
                    </a:ext>
                  </a:extLst>
                </a:gridCol>
              </a:tblGrid>
              <a:tr h="297939">
                <a:tc>
                  <a:txBody>
                    <a:bodyPr/>
                    <a:lstStyle/>
                    <a:p>
                      <a:pPr indent="144145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Timepix2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Timepix3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Timepix4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25951660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Tech. node (nm)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2"/>
                          </a:solidFill>
                          <a:effectLst/>
                          <a:latin typeface="+mn-lt"/>
                        </a:rPr>
                        <a:t>250</a:t>
                      </a:r>
                      <a:endParaRPr lang="en-US" sz="1200" dirty="0">
                        <a:solidFill>
                          <a:schemeClr val="tx2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130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chemeClr val="tx2"/>
                          </a:solidFill>
                          <a:effectLst/>
                          <a:latin typeface="+mn-lt"/>
                        </a:rPr>
                        <a:t>130</a:t>
                      </a:r>
                      <a:endParaRPr lang="en-US" sz="1200" dirty="0">
                        <a:solidFill>
                          <a:schemeClr val="tx2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FF0000"/>
                          </a:solidFill>
                          <a:effectLst/>
                        </a:rPr>
                        <a:t>65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33077713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Year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2005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2018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2014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2019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93953385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Pixel size (mm)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55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55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55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55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3975704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# pixels (x </a:t>
                      </a:r>
                      <a:r>
                        <a:rPr lang="en-US" sz="1200" b="0" dirty="0">
                          <a:effectLst/>
                          <a:latin typeface="+mn-lt"/>
                        </a:rPr>
                        <a:t>x</a:t>
                      </a:r>
                      <a:r>
                        <a:rPr lang="en-US" sz="1200" dirty="0">
                          <a:effectLst/>
                          <a:latin typeface="+mn-lt"/>
                        </a:rPr>
                        <a:t> y)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256 x 256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256 x 256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256 x 256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448 x 512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76724317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Time bin (resolution)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10ns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10ns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1.5ns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200ps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34082068"/>
                  </a:ext>
                </a:extLst>
              </a:tr>
              <a:tr h="1283163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Readout architecture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Frame based (sequential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Frame based (sequential or continuous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Data driven or Frame based (sequential R/W)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Data driven or Frame-base  (sequential or continuous R/W)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21493227"/>
                  </a:ext>
                </a:extLst>
              </a:tr>
              <a:tr h="297939">
                <a:tc>
                  <a:txBody>
                    <a:bodyPr/>
                    <a:lstStyle/>
                    <a:p>
                      <a:pPr indent="14414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Number of sides for tiling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3</a:t>
                      </a:r>
                      <a:endParaRPr lang="en-US" sz="120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3</a:t>
                      </a:r>
                      <a:endParaRPr lang="en-US" sz="1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44145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4</a:t>
                      </a:r>
                      <a:endParaRPr lang="en-US" sz="1200" dirty="0">
                        <a:effectLst/>
                        <a:latin typeface="Times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5409682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A81C3C41-424F-BE45-A6E8-4983B16EE7EE}"/>
              </a:ext>
            </a:extLst>
          </p:cNvPr>
          <p:cNvSpPr/>
          <p:nvPr/>
        </p:nvSpPr>
        <p:spPr bwMode="auto">
          <a:xfrm>
            <a:off x="6722680" y="1035550"/>
            <a:ext cx="1267366" cy="3368736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88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ustomShape 95">
            <a:extLst>
              <a:ext uri="{FF2B5EF4-FFF2-40B4-BE49-F238E27FC236}">
                <a16:creationId xmlns:a16="http://schemas.microsoft.com/office/drawing/2014/main" id="{2578E66B-35F7-5674-8D9A-D4272C390B55}"/>
              </a:ext>
            </a:extLst>
          </p:cNvPr>
          <p:cNvSpPr/>
          <p:nvPr/>
        </p:nvSpPr>
        <p:spPr>
          <a:xfrm>
            <a:off x="229099" y="2311275"/>
            <a:ext cx="883137" cy="3397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GB" sz="1200" spc="-1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Wire Bonding</a:t>
            </a:r>
            <a:endParaRPr lang="en-GB" sz="12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3525" y="1"/>
            <a:ext cx="7385596" cy="708422"/>
          </a:xfrm>
        </p:spPr>
        <p:txBody>
          <a:bodyPr/>
          <a:lstStyle/>
          <a:p>
            <a:r>
              <a:rPr lang="en-GB" dirty="0"/>
              <a:t>Tiling larger areas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3861A0E7-0F75-8A6A-9736-B29EE7B71989}"/>
              </a:ext>
            </a:extLst>
          </p:cNvPr>
          <p:cNvSpPr txBox="1">
            <a:spLocks/>
          </p:cNvSpPr>
          <p:nvPr/>
        </p:nvSpPr>
        <p:spPr>
          <a:xfrm>
            <a:off x="580519" y="3422780"/>
            <a:ext cx="10617498" cy="202252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Target to build </a:t>
            </a:r>
            <a:r>
              <a:rPr lang="en-GB" sz="1600" b="1" dirty="0"/>
              <a:t>large area detectors </a:t>
            </a:r>
            <a:r>
              <a:rPr lang="en-GB" sz="1600" dirty="0"/>
              <a:t>by combining smaller modules.</a:t>
            </a:r>
          </a:p>
          <a:p>
            <a:r>
              <a:rPr lang="en-GB" sz="1600" dirty="0"/>
              <a:t>The through-silicon </a:t>
            </a:r>
            <a:r>
              <a:rPr lang="en-GB" sz="1600" dirty="0" err="1"/>
              <a:t>vias</a:t>
            </a:r>
            <a:r>
              <a:rPr lang="en-GB" sz="1600" dirty="0"/>
              <a:t> (TSVs) is the key technology for this paradigm shift.</a:t>
            </a:r>
          </a:p>
          <a:p>
            <a:r>
              <a:rPr lang="en-US" sz="1600" dirty="0"/>
              <a:t>Medipix4 and Timepix4 use </a:t>
            </a:r>
            <a:r>
              <a:rPr lang="en-US" sz="1600" b="1" dirty="0"/>
              <a:t>on-chip </a:t>
            </a:r>
            <a:r>
              <a:rPr lang="en-GB" sz="1600" b="1" dirty="0"/>
              <a:t>interposer </a:t>
            </a:r>
            <a:r>
              <a:rPr lang="en-GB" sz="1600" dirty="0"/>
              <a:t>for</a:t>
            </a:r>
            <a:r>
              <a:rPr lang="en-GB" sz="1600" b="1" dirty="0"/>
              <a:t> </a:t>
            </a:r>
            <a:r>
              <a:rPr lang="en-GB" sz="1600" dirty="0"/>
              <a:t>bump to pixel redistribution layer (RDL).</a:t>
            </a:r>
            <a:r>
              <a:rPr lang="en-US" sz="1600" dirty="0"/>
              <a:t> </a:t>
            </a:r>
            <a:endParaRPr lang="en-GB" sz="1600" dirty="0"/>
          </a:p>
          <a:p>
            <a:r>
              <a:rPr lang="en-US" sz="1600" dirty="0"/>
              <a:t>The detector is fully sensitive: even above the peripheral circuit and I/O pads. 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cxnSp>
        <p:nvCxnSpPr>
          <p:cNvPr id="5" name="Straight Arrow Connector 4"/>
          <p:cNvCxnSpPr/>
          <p:nvPr/>
        </p:nvCxnSpPr>
        <p:spPr bwMode="auto">
          <a:xfrm flipH="1" flipV="1">
            <a:off x="1807299" y="2197308"/>
            <a:ext cx="286372" cy="184946"/>
          </a:xfrm>
          <a:prstGeom prst="straightConnector1">
            <a:avLst/>
          </a:prstGeom>
          <a:solidFill>
            <a:schemeClr val="accent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00811DCE-CE0A-8A7C-65A6-0775C0A80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6476" y="1210893"/>
            <a:ext cx="3134859" cy="157829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60BDD2-8313-B10C-34FF-D71AE8464E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093" y="1112360"/>
            <a:ext cx="4009118" cy="1844668"/>
          </a:xfrm>
          <a:prstGeom prst="rect">
            <a:avLst/>
          </a:prstGeom>
        </p:spPr>
      </p:pic>
      <p:sp>
        <p:nvSpPr>
          <p:cNvPr id="9" name="CustomShape 58">
            <a:extLst>
              <a:ext uri="{FF2B5EF4-FFF2-40B4-BE49-F238E27FC236}">
                <a16:creationId xmlns:a16="http://schemas.microsoft.com/office/drawing/2014/main" id="{B0BBAC5A-F190-5B52-2A7B-E77D25B09320}"/>
              </a:ext>
            </a:extLst>
          </p:cNvPr>
          <p:cNvSpPr/>
          <p:nvPr/>
        </p:nvSpPr>
        <p:spPr>
          <a:xfrm>
            <a:off x="926075" y="1977739"/>
            <a:ext cx="1440177" cy="24692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200" spc="-1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ASIC</a:t>
            </a:r>
            <a:endParaRPr lang="en-GB" sz="12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0" name="CustomShape 96">
            <a:extLst>
              <a:ext uri="{FF2B5EF4-FFF2-40B4-BE49-F238E27FC236}">
                <a16:creationId xmlns:a16="http://schemas.microsoft.com/office/drawing/2014/main" id="{905ECB85-D9B9-0043-FAC9-96C99E868BD6}"/>
              </a:ext>
            </a:extLst>
          </p:cNvPr>
          <p:cNvSpPr/>
          <p:nvPr/>
        </p:nvSpPr>
        <p:spPr>
          <a:xfrm>
            <a:off x="1220898" y="2710102"/>
            <a:ext cx="514940" cy="24692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200" spc="-1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PCB</a:t>
            </a:r>
            <a:endParaRPr lang="en-GB" sz="12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1" name="CustomShape 57">
            <a:extLst>
              <a:ext uri="{FF2B5EF4-FFF2-40B4-BE49-F238E27FC236}">
                <a16:creationId xmlns:a16="http://schemas.microsoft.com/office/drawing/2014/main" id="{311B3695-6E47-9918-682F-DA1C97DB1E80}"/>
              </a:ext>
            </a:extLst>
          </p:cNvPr>
          <p:cNvSpPr/>
          <p:nvPr/>
        </p:nvSpPr>
        <p:spPr>
          <a:xfrm>
            <a:off x="1090886" y="1298124"/>
            <a:ext cx="936182" cy="24692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200" spc="-1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Sensor</a:t>
            </a:r>
            <a:endParaRPr lang="en-GB" sz="12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2" name="CustomShape 93">
            <a:extLst>
              <a:ext uri="{FF2B5EF4-FFF2-40B4-BE49-F238E27FC236}">
                <a16:creationId xmlns:a16="http://schemas.microsoft.com/office/drawing/2014/main" id="{F6D17AC8-2A2F-6947-B6FA-2879957ACC14}"/>
              </a:ext>
            </a:extLst>
          </p:cNvPr>
          <p:cNvSpPr/>
          <p:nvPr/>
        </p:nvSpPr>
        <p:spPr>
          <a:xfrm>
            <a:off x="3136624" y="1276028"/>
            <a:ext cx="94499" cy="181791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" name="CustomShape 94">
            <a:extLst>
              <a:ext uri="{FF2B5EF4-FFF2-40B4-BE49-F238E27FC236}">
                <a16:creationId xmlns:a16="http://schemas.microsoft.com/office/drawing/2014/main" id="{597A9E27-BB2F-A583-FD1F-19054E173158}"/>
              </a:ext>
            </a:extLst>
          </p:cNvPr>
          <p:cNvSpPr/>
          <p:nvPr/>
        </p:nvSpPr>
        <p:spPr>
          <a:xfrm>
            <a:off x="3192416" y="1210893"/>
            <a:ext cx="936182" cy="24692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200" spc="-1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FC</a:t>
            </a:r>
            <a:endParaRPr lang="en-GB" sz="1200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C0FC6CB2-3ABE-3236-6CF8-A2A45B1BB7C4}"/>
              </a:ext>
            </a:extLst>
          </p:cNvPr>
          <p:cNvSpPr/>
          <p:nvPr/>
        </p:nvSpPr>
        <p:spPr>
          <a:xfrm>
            <a:off x="2812863" y="2266272"/>
            <a:ext cx="240279" cy="168906"/>
          </a:xfrm>
          <a:prstGeom prst="rightArrow">
            <a:avLst>
              <a:gd name="adj1" fmla="val 2542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6" name="CustomShape 93">
            <a:extLst>
              <a:ext uri="{FF2B5EF4-FFF2-40B4-BE49-F238E27FC236}">
                <a16:creationId xmlns:a16="http://schemas.microsoft.com/office/drawing/2014/main" id="{43D1E372-7EF3-16C1-7217-051F09EC46AD}"/>
              </a:ext>
            </a:extLst>
          </p:cNvPr>
          <p:cNvSpPr/>
          <p:nvPr/>
        </p:nvSpPr>
        <p:spPr>
          <a:xfrm>
            <a:off x="4921975" y="1268234"/>
            <a:ext cx="94499" cy="181791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" name="CustomShape 94">
            <a:extLst>
              <a:ext uri="{FF2B5EF4-FFF2-40B4-BE49-F238E27FC236}">
                <a16:creationId xmlns:a16="http://schemas.microsoft.com/office/drawing/2014/main" id="{7C59A248-A6CF-EC18-7BDF-30B8C62F6909}"/>
              </a:ext>
            </a:extLst>
          </p:cNvPr>
          <p:cNvSpPr/>
          <p:nvPr/>
        </p:nvSpPr>
        <p:spPr>
          <a:xfrm>
            <a:off x="4977767" y="1203099"/>
            <a:ext cx="412299" cy="24692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200" spc="-1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FC</a:t>
            </a:r>
            <a:endParaRPr lang="en-GB" sz="12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8" name="CustomShape 93">
            <a:extLst>
              <a:ext uri="{FF2B5EF4-FFF2-40B4-BE49-F238E27FC236}">
                <a16:creationId xmlns:a16="http://schemas.microsoft.com/office/drawing/2014/main" id="{24B22C53-2274-0BC2-F0CF-DAAB5686C208}"/>
              </a:ext>
            </a:extLst>
          </p:cNvPr>
          <p:cNvSpPr/>
          <p:nvPr/>
        </p:nvSpPr>
        <p:spPr>
          <a:xfrm>
            <a:off x="4921975" y="1552895"/>
            <a:ext cx="94499" cy="181791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9" name="CustomShape 94">
            <a:extLst>
              <a:ext uri="{FF2B5EF4-FFF2-40B4-BE49-F238E27FC236}">
                <a16:creationId xmlns:a16="http://schemas.microsoft.com/office/drawing/2014/main" id="{37308607-822B-211A-E257-E667EC81FE7F}"/>
              </a:ext>
            </a:extLst>
          </p:cNvPr>
          <p:cNvSpPr/>
          <p:nvPr/>
        </p:nvSpPr>
        <p:spPr>
          <a:xfrm>
            <a:off x="4985031" y="1476004"/>
            <a:ext cx="659173" cy="25868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200" spc="-1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BGA</a:t>
            </a:r>
            <a:endParaRPr lang="en-GB" sz="12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AAEDEF17-8E92-C9C2-CEF6-1B02A4F13015}"/>
              </a:ext>
            </a:extLst>
          </p:cNvPr>
          <p:cNvSpPr/>
          <p:nvPr/>
        </p:nvSpPr>
        <p:spPr>
          <a:xfrm>
            <a:off x="5092621" y="2266272"/>
            <a:ext cx="240279" cy="168906"/>
          </a:xfrm>
          <a:prstGeom prst="rightArrow">
            <a:avLst>
              <a:gd name="adj1" fmla="val 2542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66239583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095" y="1"/>
            <a:ext cx="8298505" cy="708422"/>
          </a:xfrm>
        </p:spPr>
        <p:txBody>
          <a:bodyPr/>
          <a:lstStyle/>
          <a:p>
            <a:r>
              <a:rPr lang="en-GB" sz="2800" dirty="0"/>
              <a:t>Timepix3 </a:t>
            </a:r>
            <a:r>
              <a:rPr lang="en-GB" sz="2800" dirty="0">
                <a:sym typeface="Wingdings" panose="05000000000000000000" pitchFamily="2" charset="2"/>
              </a:rPr>
              <a:t> Timepix4</a:t>
            </a:r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612944"/>
              </p:ext>
            </p:extLst>
          </p:nvPr>
        </p:nvGraphicFramePr>
        <p:xfrm>
          <a:off x="693095" y="805120"/>
          <a:ext cx="7834621" cy="4298927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3299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56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47807">
                  <a:extLst>
                    <a:ext uri="{9D8B030D-6E8A-4147-A177-3AD203B41FA5}">
                      <a16:colId xmlns:a16="http://schemas.microsoft.com/office/drawing/2014/main" val="4240013848"/>
                    </a:ext>
                  </a:extLst>
                </a:gridCol>
                <a:gridCol w="2434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26756">
                  <a:extLst>
                    <a:ext uri="{9D8B030D-6E8A-4147-A177-3AD203B41FA5}">
                      <a16:colId xmlns:a16="http://schemas.microsoft.com/office/drawing/2014/main" val="3653774321"/>
                    </a:ext>
                  </a:extLst>
                </a:gridCol>
              </a:tblGrid>
              <a:tr h="345220">
                <a:tc gridSpan="3"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Timepix3 (2013)</a:t>
                      </a:r>
                      <a:endParaRPr lang="en-GB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Timepix4 (2018/19)</a:t>
                      </a:r>
                      <a:endParaRPr lang="en-GB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131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Technology</a:t>
                      </a: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3F7E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130nm – 8 metal</a:t>
                      </a: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65nm – 10 metal</a:t>
                      </a: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7131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Pixel Size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55 x 55 µm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</a:rPr>
                        <a:t>55 x 55 µm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262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Pixel arrangement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3-side </a:t>
                      </a:r>
                      <a:r>
                        <a:rPr lang="en-GB" sz="1200" dirty="0" err="1">
                          <a:effectLst/>
                          <a:latin typeface="+mn-lt"/>
                        </a:rPr>
                        <a:t>buttable</a:t>
                      </a:r>
                      <a:endParaRPr lang="en-US" sz="1200" dirty="0">
                        <a:effectLst/>
                        <a:latin typeface="+mn-lt"/>
                      </a:endParaRPr>
                    </a:p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256 x 256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4-side </a:t>
                      </a:r>
                      <a:r>
                        <a:rPr lang="en-GB" sz="1200" dirty="0" err="1">
                          <a:effectLst/>
                          <a:latin typeface="+mn-lt"/>
                        </a:rPr>
                        <a:t>buttable</a:t>
                      </a:r>
                      <a:endParaRPr lang="en-GB" sz="1200" dirty="0">
                        <a:effectLst/>
                        <a:latin typeface="+mn-lt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512 x 448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7131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Sensitive area</a:t>
                      </a: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1.98</a:t>
                      </a: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cm</a:t>
                      </a:r>
                      <a:r>
                        <a:rPr lang="en-GB" sz="1200" baseline="30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6.94</a:t>
                      </a: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cm</a:t>
                      </a:r>
                      <a:r>
                        <a:rPr lang="en-GB" sz="1200" baseline="30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3098437675"/>
                  </a:ext>
                </a:extLst>
              </a:tr>
              <a:tr h="207131">
                <a:tc rowSpan="7"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Readout Modes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vert="vert27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4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Data driven</a:t>
                      </a:r>
                    </a:p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(Tracking)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Mode</a:t>
                      </a: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TOT and TOA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713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Event Packet</a:t>
                      </a: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48-bit</a:t>
                      </a:r>
                      <a:endParaRPr lang="en-GB" sz="1200" dirty="0">
                        <a:effectLst/>
                        <a:latin typeface="+mn-lt"/>
                      </a:endParaRPr>
                    </a:p>
                  </a:txBody>
                  <a:tcPr marL="38576" marR="38576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>
                          <a:effectLst/>
                          <a:latin typeface="+mn-lt"/>
                        </a:rPr>
                        <a:t>64-bit</a:t>
                      </a:r>
                      <a:endParaRPr lang="en-GB" sz="1200" dirty="0">
                        <a:effectLst/>
                        <a:latin typeface="+mn-lt"/>
                      </a:endParaRP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713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Max rate</a:t>
                      </a: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&lt;0.43 </a:t>
                      </a:r>
                      <a:r>
                        <a:rPr lang="en-GB" sz="1200" baseline="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Mhits</a:t>
                      </a: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/mm</a:t>
                      </a:r>
                      <a:r>
                        <a:rPr lang="en-GB" sz="1200" baseline="30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/s</a:t>
                      </a:r>
                    </a:p>
                  </a:txBody>
                  <a:tcPr marL="38576" marR="38576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&lt;3.58 </a:t>
                      </a:r>
                      <a:r>
                        <a:rPr lang="en-GB" sz="1200" baseline="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Mhits</a:t>
                      </a: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/mm</a:t>
                      </a:r>
                      <a:r>
                        <a:rPr lang="en-GB" sz="1200" baseline="30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en-GB" sz="1200" baseline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/s</a:t>
                      </a: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70856624"/>
                  </a:ext>
                </a:extLst>
              </a:tr>
              <a:tr h="20713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Max </a:t>
                      </a:r>
                      <a:r>
                        <a:rPr lang="en-GB" sz="12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pix</a:t>
                      </a: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rate</a:t>
                      </a: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1.3kHz/pixel</a:t>
                      </a:r>
                      <a:endParaRPr lang="en-GB" sz="1200" baseline="300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>
                          <a:effectLst/>
                          <a:latin typeface="+mn-lt"/>
                          <a:cs typeface="Times New Roman"/>
                        </a:rPr>
                        <a:t>10.6kHz/pixel</a:t>
                      </a:r>
                      <a:endParaRPr lang="en-GB" sz="1200" baseline="300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51308996"/>
                  </a:ext>
                </a:extLst>
              </a:tr>
              <a:tr h="356182">
                <a:tc vMerge="1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 row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Frame based</a:t>
                      </a:r>
                    </a:p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(Imaging)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Mode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PC (10-bit) and </a:t>
                      </a:r>
                      <a:r>
                        <a:rPr lang="en-US" sz="1200" dirty="0" err="1">
                          <a:effectLst/>
                          <a:latin typeface="+mn-lt"/>
                        </a:rPr>
                        <a:t>iTOT</a:t>
                      </a:r>
                      <a:r>
                        <a:rPr lang="en-US" sz="1200" dirty="0">
                          <a:effectLst/>
                          <a:latin typeface="+mn-lt"/>
                        </a:rPr>
                        <a:t> (14-bit)</a:t>
                      </a:r>
                      <a:endParaRPr lang="en-GB" sz="1200" dirty="0">
                        <a:effectLst/>
                        <a:latin typeface="+mn-lt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CRW: PC (8 or 16-bit)</a:t>
                      </a:r>
                      <a:endParaRPr lang="en-GB" sz="1200" dirty="0">
                        <a:effectLst/>
                        <a:latin typeface="+mn-lt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427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Frame </a:t>
                      </a: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Zero-suppressed </a:t>
                      </a:r>
                      <a:r>
                        <a:rPr lang="en-US" sz="9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(with pixel </a:t>
                      </a:r>
                      <a:r>
                        <a:rPr lang="en-US" sz="900" dirty="0" err="1">
                          <a:effectLst/>
                          <a:latin typeface="+mn-lt"/>
                          <a:sym typeface="Wingdings" panose="05000000000000000000" pitchFamily="2" charset="2"/>
                        </a:rPr>
                        <a:t>addr</a:t>
                      </a:r>
                      <a:r>
                        <a:rPr lang="en-US" sz="9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)</a:t>
                      </a:r>
                      <a:endParaRPr lang="en-US" sz="1200" dirty="0">
                        <a:latin typeface="+mn-lt"/>
                      </a:endParaRPr>
                    </a:p>
                  </a:txBody>
                  <a:tcPr marL="38576" marR="38576" marT="0" marB="0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Full Frame </a:t>
                      </a:r>
                      <a:r>
                        <a:rPr lang="en-US" sz="9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(without pixel </a:t>
                      </a:r>
                      <a:r>
                        <a:rPr lang="en-US" sz="900" dirty="0" err="1">
                          <a:effectLst/>
                          <a:latin typeface="+mn-lt"/>
                          <a:sym typeface="Wingdings" panose="05000000000000000000" pitchFamily="2" charset="2"/>
                        </a:rPr>
                        <a:t>addr</a:t>
                      </a:r>
                      <a:r>
                        <a:rPr lang="en-US" sz="9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)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CRW (8-bit</a:t>
                      </a:r>
                      <a:r>
                        <a:rPr lang="en-US" sz="1200" baseline="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 / 16-bit)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Up to</a:t>
                      </a:r>
                      <a:r>
                        <a:rPr lang="en-US" sz="1200" baseline="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 44 </a:t>
                      </a:r>
                      <a:r>
                        <a:rPr lang="en-US" sz="1200" baseline="0" dirty="0" err="1">
                          <a:effectLst/>
                          <a:latin typeface="+mn-lt"/>
                          <a:sym typeface="Wingdings" panose="05000000000000000000" pitchFamily="2" charset="2"/>
                        </a:rPr>
                        <a:t>KHz</a:t>
                      </a:r>
                      <a:r>
                        <a:rPr lang="en-US" sz="1200" baseline="0" dirty="0">
                          <a:effectLst/>
                          <a:latin typeface="+mn-lt"/>
                          <a:sym typeface="Wingdings" panose="05000000000000000000" pitchFamily="2" charset="2"/>
                        </a:rPr>
                        <a:t> frame @8b</a:t>
                      </a:r>
                      <a:endParaRPr lang="en-US" sz="1200" dirty="0">
                        <a:effectLst/>
                        <a:latin typeface="+mn-lt"/>
                        <a:sym typeface="Wingdings" panose="05000000000000000000" pitchFamily="2" charset="2"/>
                      </a:endParaRPr>
                    </a:p>
                  </a:txBody>
                  <a:tcPr marL="38576" marR="38576" marT="0" marB="0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713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Max count</a:t>
                      </a:r>
                      <a:r>
                        <a:rPr lang="en-GB" sz="1200" baseline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</a:t>
                      </a:r>
                      <a:r>
                        <a:rPr lang="en-GB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ate</a:t>
                      </a:r>
                    </a:p>
                  </a:txBody>
                  <a:tcPr marL="38576" marR="38576" marT="0" marB="0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kern="1200" dirty="0">
                          <a:solidFill>
                            <a:schemeClr val="dk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82</a:t>
                      </a:r>
                      <a:r>
                        <a:rPr lang="en-US" sz="1200" b="0" kern="1200" baseline="0" dirty="0">
                          <a:solidFill>
                            <a:schemeClr val="dk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2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Ghits</a:t>
                      </a:r>
                      <a:r>
                        <a:rPr kumimoji="0" lang="en-US" sz="12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/cm</a:t>
                      </a:r>
                      <a:r>
                        <a:rPr kumimoji="0" lang="en-US" sz="1200" b="0" i="0" u="none" strike="noStrike" kern="1200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en-US" sz="12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/s </a:t>
                      </a:r>
                    </a:p>
                  </a:txBody>
                  <a:tcPr marL="38576" marR="38576" marT="0" marB="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+mn-lt"/>
                          <a:ea typeface="Times New Roman"/>
                          <a:cs typeface="Times New Roman"/>
                          <a:sym typeface="Wingdings" panose="05000000000000000000" pitchFamily="2" charset="2"/>
                        </a:rPr>
                        <a:t>~800 </a:t>
                      </a:r>
                      <a:r>
                        <a:rPr lang="en-US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Ghits</a:t>
                      </a:r>
                      <a:r>
                        <a:rPr kumimoji="0" lang="en-US" sz="1200" b="0" i="0" u="none" strike="noStrike" kern="1200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/cm</a:t>
                      </a:r>
                      <a:r>
                        <a:rPr kumimoji="0" lang="en-US" sz="1200" b="0" i="0" u="none" strike="noStrike" kern="1200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en-US" sz="1200" b="0" i="0" u="none" strike="noStrike" kern="1200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/s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659288567"/>
                  </a:ext>
                </a:extLst>
              </a:tr>
              <a:tr h="207131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TOT energy resolution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&lt; 2KeV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b="0">
                          <a:effectLst/>
                          <a:latin typeface="+mn-lt"/>
                        </a:rPr>
                        <a:t>&lt; 1Kev</a:t>
                      </a:r>
                      <a:endParaRPr lang="en-GB" sz="1200" b="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7131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Time resolution (bin size)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1.56ns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b="0">
                          <a:effectLst/>
                          <a:latin typeface="+mn-lt"/>
                          <a:sym typeface="Wingdings" panose="05000000000000000000" pitchFamily="2" charset="2"/>
                        </a:rPr>
                        <a:t>~200ps</a:t>
                      </a:r>
                      <a:endParaRPr lang="en-GB" sz="1200" b="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6182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Readout bandwidth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≤5.12Gb (8 x SLVS@640 Mbps)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</a:rPr>
                        <a:t>≤163 Gbps (16 x 10.24 Gbps)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7131">
                <a:tc gridSpan="3">
                  <a:txBody>
                    <a:bodyPr/>
                    <a:lstStyle/>
                    <a:p>
                      <a:pPr indent="0"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Target</a:t>
                      </a:r>
                      <a:r>
                        <a:rPr lang="en-GB" sz="1200" baseline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global minimum threshold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&lt;500 e</a:t>
                      </a:r>
                      <a:r>
                        <a:rPr lang="en-GB" sz="1200" baseline="30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  <a:endParaRPr lang="en-GB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indent="0"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&lt;500 e</a:t>
                      </a:r>
                      <a:r>
                        <a:rPr lang="en-GB" sz="1200" baseline="30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-</a:t>
                      </a:r>
                    </a:p>
                  </a:txBody>
                  <a:tcPr marL="38576" marR="38576" marT="0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5ABAFF3D-F38E-564B-8492-3201E8EECA2C}"/>
              </a:ext>
            </a:extLst>
          </p:cNvPr>
          <p:cNvSpPr/>
          <p:nvPr/>
        </p:nvSpPr>
        <p:spPr bwMode="auto">
          <a:xfrm>
            <a:off x="693095" y="1573220"/>
            <a:ext cx="7834622" cy="384049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2C4769-5D04-E043-96B6-B5573510CEDF}"/>
              </a:ext>
            </a:extLst>
          </p:cNvPr>
          <p:cNvSpPr/>
          <p:nvPr/>
        </p:nvSpPr>
        <p:spPr bwMode="auto">
          <a:xfrm>
            <a:off x="693094" y="1957269"/>
            <a:ext cx="7834621" cy="225196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647914-5CDC-5142-91E6-B0DF5F5C9715}"/>
              </a:ext>
            </a:extLst>
          </p:cNvPr>
          <p:cNvSpPr/>
          <p:nvPr/>
        </p:nvSpPr>
        <p:spPr bwMode="auto">
          <a:xfrm>
            <a:off x="1029209" y="2200450"/>
            <a:ext cx="7488975" cy="811740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1979FE-6E30-4A48-BAF3-987F97BF7AC4}"/>
              </a:ext>
            </a:extLst>
          </p:cNvPr>
          <p:cNvSpPr/>
          <p:nvPr/>
        </p:nvSpPr>
        <p:spPr bwMode="auto">
          <a:xfrm>
            <a:off x="1038739" y="2994205"/>
            <a:ext cx="7488975" cy="1113745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80A10DA-2C58-BB4C-B591-C19A59C4430D}"/>
              </a:ext>
            </a:extLst>
          </p:cNvPr>
          <p:cNvSpPr/>
          <p:nvPr/>
        </p:nvSpPr>
        <p:spPr bwMode="auto">
          <a:xfrm>
            <a:off x="693095" y="4338380"/>
            <a:ext cx="7834619" cy="192025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FA8F643-55B0-EB42-84F7-FBC8867F9B76}"/>
              </a:ext>
            </a:extLst>
          </p:cNvPr>
          <p:cNvSpPr/>
          <p:nvPr/>
        </p:nvSpPr>
        <p:spPr bwMode="auto">
          <a:xfrm>
            <a:off x="693094" y="4537072"/>
            <a:ext cx="7834619" cy="338978"/>
          </a:xfrm>
          <a:prstGeom prst="rect">
            <a:avLst/>
          </a:prstGeom>
          <a:solidFill>
            <a:schemeClr val="accent2">
              <a:lumMod val="60000"/>
              <a:lumOff val="40000"/>
              <a:alpha val="20000"/>
            </a:schemeClr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89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3" name="Straight Arrow Connector 212"/>
          <p:cNvCxnSpPr/>
          <p:nvPr/>
        </p:nvCxnSpPr>
        <p:spPr>
          <a:xfrm>
            <a:off x="7105276" y="1423110"/>
            <a:ext cx="814715" cy="0"/>
          </a:xfrm>
          <a:prstGeom prst="straightConnector1">
            <a:avLst/>
          </a:prstGeom>
          <a:noFill/>
          <a:ln w="38100" cap="flat" cmpd="sng" algn="ctr">
            <a:solidFill>
              <a:schemeClr val="bg2">
                <a:lumMod val="75000"/>
              </a:schemeClr>
            </a:solidFill>
            <a:prstDash val="solid"/>
            <a:headEnd type="arrow"/>
            <a:tailEnd type="arrow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cxnSp>
        <p:nvCxnSpPr>
          <p:cNvPr id="153" name="Straight Connector 152"/>
          <p:cNvCxnSpPr/>
          <p:nvPr/>
        </p:nvCxnSpPr>
        <p:spPr>
          <a:xfrm flipV="1">
            <a:off x="5772219" y="1641496"/>
            <a:ext cx="0" cy="2805320"/>
          </a:xfrm>
          <a:prstGeom prst="line">
            <a:avLst/>
          </a:prstGeom>
          <a:noFill/>
          <a:ln w="25400" cap="flat" cmpd="sng" algn="ctr">
            <a:solidFill>
              <a:srgbClr val="4F81BD"/>
            </a:solidFill>
            <a:prstDash val="sysDash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96" name="Straight Arrow Connector 195"/>
          <p:cNvCxnSpPr>
            <a:cxnSpLocks/>
            <a:stCxn id="29" idx="1"/>
          </p:cNvCxnSpPr>
          <p:nvPr/>
        </p:nvCxnSpPr>
        <p:spPr>
          <a:xfrm flipH="1" flipV="1">
            <a:off x="5739564" y="2951581"/>
            <a:ext cx="1684008" cy="1760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arrow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223" name="Straight Connector 222"/>
          <p:cNvCxnSpPr/>
          <p:nvPr/>
        </p:nvCxnSpPr>
        <p:spPr>
          <a:xfrm flipV="1">
            <a:off x="7353309" y="1352785"/>
            <a:ext cx="0" cy="310500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arrow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905" y="1"/>
            <a:ext cx="8221695" cy="708422"/>
          </a:xfrm>
        </p:spPr>
        <p:txBody>
          <a:bodyPr>
            <a:normAutofit/>
          </a:bodyPr>
          <a:lstStyle/>
          <a:p>
            <a:r>
              <a:rPr lang="en-US" sz="2800" dirty="0"/>
              <a:t>Timepix4 Pixel Schematic</a:t>
            </a:r>
            <a:endParaRPr lang="en-GB" sz="2800" dirty="0"/>
          </a:p>
        </p:txBody>
      </p:sp>
      <p:sp>
        <p:nvSpPr>
          <p:cNvPr id="95" name="Isosceles Triangle 94"/>
          <p:cNvSpPr/>
          <p:nvPr/>
        </p:nvSpPr>
        <p:spPr>
          <a:xfrm rot="5400000">
            <a:off x="2177484" y="3138276"/>
            <a:ext cx="400050" cy="400050"/>
          </a:xfrm>
          <a:prstGeom prst="triangle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500" kern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cxnSp>
        <p:nvCxnSpPr>
          <p:cNvPr id="122" name="Straight Connector 121"/>
          <p:cNvCxnSpPr/>
          <p:nvPr/>
        </p:nvCxnSpPr>
        <p:spPr>
          <a:xfrm>
            <a:off x="2200344" y="3006769"/>
            <a:ext cx="17145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23" name="Straight Connector 122"/>
          <p:cNvCxnSpPr/>
          <p:nvPr/>
        </p:nvCxnSpPr>
        <p:spPr>
          <a:xfrm flipV="1">
            <a:off x="2371794" y="2892469"/>
            <a:ext cx="0" cy="22860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31" name="Straight Connector 130"/>
          <p:cNvCxnSpPr/>
          <p:nvPr/>
        </p:nvCxnSpPr>
        <p:spPr>
          <a:xfrm>
            <a:off x="2428944" y="3006769"/>
            <a:ext cx="17145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33" name="Straight Connector 132"/>
          <p:cNvCxnSpPr/>
          <p:nvPr/>
        </p:nvCxnSpPr>
        <p:spPr>
          <a:xfrm flipV="1">
            <a:off x="2428944" y="2892469"/>
            <a:ext cx="0" cy="22860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35" name="Straight Connector 134"/>
          <p:cNvCxnSpPr/>
          <p:nvPr/>
        </p:nvCxnSpPr>
        <p:spPr>
          <a:xfrm>
            <a:off x="2600394" y="3006769"/>
            <a:ext cx="26289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36" name="Straight Connector 135"/>
          <p:cNvCxnSpPr/>
          <p:nvPr/>
        </p:nvCxnSpPr>
        <p:spPr>
          <a:xfrm>
            <a:off x="2863284" y="2852526"/>
            <a:ext cx="0" cy="485774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oval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37" name="Straight Connector 136"/>
          <p:cNvCxnSpPr>
            <a:endCxn id="95" idx="0"/>
          </p:cNvCxnSpPr>
          <p:nvPr/>
        </p:nvCxnSpPr>
        <p:spPr>
          <a:xfrm flipH="1">
            <a:off x="2577534" y="3338300"/>
            <a:ext cx="285750" cy="1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39" name="Straight Connector 138"/>
          <p:cNvCxnSpPr/>
          <p:nvPr/>
        </p:nvCxnSpPr>
        <p:spPr>
          <a:xfrm>
            <a:off x="1891734" y="2852526"/>
            <a:ext cx="0" cy="485774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40" name="Straight Connector 139"/>
          <p:cNvCxnSpPr>
            <a:endCxn id="95" idx="3"/>
          </p:cNvCxnSpPr>
          <p:nvPr/>
        </p:nvCxnSpPr>
        <p:spPr>
          <a:xfrm>
            <a:off x="1891734" y="3338301"/>
            <a:ext cx="28575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41" name="Isosceles Triangle 140"/>
          <p:cNvSpPr/>
          <p:nvPr/>
        </p:nvSpPr>
        <p:spPr>
          <a:xfrm rot="5400000">
            <a:off x="3125293" y="3240243"/>
            <a:ext cx="400050" cy="400050"/>
          </a:xfrm>
          <a:prstGeom prst="triangle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500" kern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cxnSp>
        <p:nvCxnSpPr>
          <p:cNvPr id="142" name="Straight Connector 141"/>
          <p:cNvCxnSpPr/>
          <p:nvPr/>
        </p:nvCxnSpPr>
        <p:spPr>
          <a:xfrm>
            <a:off x="2863284" y="3338300"/>
            <a:ext cx="262009" cy="35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43" name="Straight Arrow Connector 142"/>
          <p:cNvCxnSpPr/>
          <p:nvPr/>
        </p:nvCxnSpPr>
        <p:spPr>
          <a:xfrm>
            <a:off x="2993319" y="3538326"/>
            <a:ext cx="131974" cy="0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arrow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44" name="TextBox 143"/>
          <p:cNvSpPr txBox="1"/>
          <p:nvPr/>
        </p:nvSpPr>
        <p:spPr>
          <a:xfrm>
            <a:off x="2482898" y="4589094"/>
            <a:ext cx="990977" cy="2308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900" dirty="0">
                <a:solidFill>
                  <a:prstClr val="black"/>
                </a:solidFill>
                <a:latin typeface="Calibri"/>
                <a:ea typeface="Microsoft YaHei"/>
              </a:rPr>
              <a:t>Global threshold </a:t>
            </a:r>
          </a:p>
        </p:txBody>
      </p:sp>
      <p:cxnSp>
        <p:nvCxnSpPr>
          <p:cNvPr id="145" name="Elbow Connector 144"/>
          <p:cNvCxnSpPr/>
          <p:nvPr/>
        </p:nvCxnSpPr>
        <p:spPr>
          <a:xfrm rot="10800000" flipV="1">
            <a:off x="3165305" y="3368829"/>
            <a:ext cx="163286" cy="142876"/>
          </a:xfrm>
          <a:prstGeom prst="bentConnector3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47" name="Straight Connector 146"/>
          <p:cNvCxnSpPr/>
          <p:nvPr/>
        </p:nvCxnSpPr>
        <p:spPr>
          <a:xfrm>
            <a:off x="1491684" y="3338300"/>
            <a:ext cx="40005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oval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49" name="Straight Connector 148"/>
          <p:cNvCxnSpPr/>
          <p:nvPr/>
        </p:nvCxnSpPr>
        <p:spPr>
          <a:xfrm flipH="1" flipV="1">
            <a:off x="3572889" y="1648170"/>
            <a:ext cx="0" cy="2798646"/>
          </a:xfrm>
          <a:prstGeom prst="line">
            <a:avLst/>
          </a:prstGeom>
          <a:noFill/>
          <a:ln w="25400" cap="flat" cmpd="sng" algn="ctr">
            <a:solidFill>
              <a:srgbClr val="4F81BD"/>
            </a:solidFill>
            <a:prstDash val="sysDash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52" name="Straight Connector 151"/>
          <p:cNvCxnSpPr>
            <a:stCxn id="141" idx="0"/>
          </p:cNvCxnSpPr>
          <p:nvPr/>
        </p:nvCxnSpPr>
        <p:spPr>
          <a:xfrm flipV="1">
            <a:off x="3525343" y="3440266"/>
            <a:ext cx="224060" cy="2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55" name="Straight Connector 154"/>
          <p:cNvCxnSpPr/>
          <p:nvPr/>
        </p:nvCxnSpPr>
        <p:spPr>
          <a:xfrm>
            <a:off x="3886269" y="4325235"/>
            <a:ext cx="1885950" cy="0"/>
          </a:xfrm>
          <a:prstGeom prst="line">
            <a:avLst/>
          </a:prstGeom>
          <a:noFill/>
          <a:ln w="25400" cap="flat" cmpd="sng" algn="ctr">
            <a:solidFill>
              <a:srgbClr val="4F81BD"/>
            </a:solidFill>
            <a:prstDash val="sysDash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56" name="Straight Connector 155"/>
          <p:cNvCxnSpPr/>
          <p:nvPr/>
        </p:nvCxnSpPr>
        <p:spPr>
          <a:xfrm flipH="1">
            <a:off x="1200219" y="4325235"/>
            <a:ext cx="2686050" cy="0"/>
          </a:xfrm>
          <a:prstGeom prst="line">
            <a:avLst/>
          </a:prstGeom>
          <a:noFill/>
          <a:ln w="25400" cap="flat" cmpd="sng" algn="ctr">
            <a:solidFill>
              <a:srgbClr val="4F81BD"/>
            </a:solidFill>
            <a:prstDash val="sysDash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57" name="TextBox 156"/>
          <p:cNvSpPr txBox="1"/>
          <p:nvPr/>
        </p:nvSpPr>
        <p:spPr>
          <a:xfrm>
            <a:off x="1901033" y="1615501"/>
            <a:ext cx="952954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500" dirty="0">
                <a:solidFill>
                  <a:prstClr val="black"/>
                </a:solidFill>
                <a:latin typeface="Calibri"/>
                <a:ea typeface="Microsoft YaHei"/>
              </a:rPr>
              <a:t>Front-end</a:t>
            </a:r>
            <a:endParaRPr lang="en-GB" sz="1500" dirty="0">
              <a:solidFill>
                <a:prstClr val="black"/>
              </a:solidFill>
              <a:latin typeface="Calibri"/>
              <a:ea typeface="Microsoft YaHei"/>
            </a:endParaRPr>
          </a:p>
        </p:txBody>
      </p:sp>
      <p:sp>
        <p:nvSpPr>
          <p:cNvPr id="164" name="TextBox 163"/>
          <p:cNvSpPr txBox="1"/>
          <p:nvPr/>
        </p:nvSpPr>
        <p:spPr>
          <a:xfrm>
            <a:off x="2124289" y="2140317"/>
            <a:ext cx="627095" cy="369332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kern="0" dirty="0">
                <a:solidFill>
                  <a:prstClr val="white"/>
                </a:solidFill>
                <a:latin typeface="Calibri"/>
                <a:ea typeface="Microsoft YaHei"/>
              </a:rPr>
              <a:t>Leakage</a:t>
            </a:r>
          </a:p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kern="0" dirty="0">
                <a:solidFill>
                  <a:prstClr val="white"/>
                </a:solidFill>
                <a:latin typeface="Calibri"/>
                <a:ea typeface="Microsoft YaHei"/>
              </a:rPr>
              <a:t>Current</a:t>
            </a:r>
          </a:p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kern="0" dirty="0">
                <a:solidFill>
                  <a:prstClr val="white"/>
                </a:solidFill>
                <a:latin typeface="Calibri"/>
                <a:ea typeface="Microsoft YaHei"/>
              </a:rPr>
              <a:t>compensation</a:t>
            </a:r>
            <a:endParaRPr lang="en-GB" sz="600" kern="0" dirty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cxnSp>
        <p:nvCxnSpPr>
          <p:cNvPr id="165" name="Straight Connector 164"/>
          <p:cNvCxnSpPr/>
          <p:nvPr/>
        </p:nvCxnSpPr>
        <p:spPr>
          <a:xfrm flipV="1">
            <a:off x="1891734" y="2297545"/>
            <a:ext cx="0" cy="709224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oval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66" name="Straight Connector 165"/>
          <p:cNvCxnSpPr/>
          <p:nvPr/>
        </p:nvCxnSpPr>
        <p:spPr>
          <a:xfrm>
            <a:off x="1891734" y="2297545"/>
            <a:ext cx="232555" cy="1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67" name="Straight Connector 166"/>
          <p:cNvCxnSpPr/>
          <p:nvPr/>
        </p:nvCxnSpPr>
        <p:spPr>
          <a:xfrm flipV="1">
            <a:off x="2863284" y="2297545"/>
            <a:ext cx="0" cy="709224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oval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68" name="Straight Connector 167"/>
          <p:cNvCxnSpPr/>
          <p:nvPr/>
        </p:nvCxnSpPr>
        <p:spPr>
          <a:xfrm flipH="1">
            <a:off x="2710026" y="2297545"/>
            <a:ext cx="153258" cy="1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69" name="TextBox 168"/>
          <p:cNvSpPr txBox="1"/>
          <p:nvPr/>
        </p:nvSpPr>
        <p:spPr>
          <a:xfrm>
            <a:off x="2129223" y="3229081"/>
            <a:ext cx="503664" cy="213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788" dirty="0">
                <a:solidFill>
                  <a:schemeClr val="bg1"/>
                </a:solidFill>
                <a:latin typeface="Calibri"/>
                <a:ea typeface="Microsoft YaHei"/>
              </a:rPr>
              <a:t>Preamp</a:t>
            </a:r>
            <a:endParaRPr lang="en-GB" sz="788" dirty="0">
              <a:solidFill>
                <a:schemeClr val="bg1"/>
              </a:solidFill>
              <a:latin typeface="Calibri"/>
              <a:ea typeface="Microsoft YaHei"/>
            </a:endParaRPr>
          </a:p>
        </p:txBody>
      </p:sp>
      <p:sp>
        <p:nvSpPr>
          <p:cNvPr id="175" name="TextBox 174"/>
          <p:cNvSpPr txBox="1"/>
          <p:nvPr/>
        </p:nvSpPr>
        <p:spPr>
          <a:xfrm>
            <a:off x="1147541" y="2800612"/>
            <a:ext cx="47481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050" dirty="0">
                <a:solidFill>
                  <a:prstClr val="black"/>
                </a:solidFill>
                <a:latin typeface="Calibri"/>
                <a:ea typeface="Microsoft YaHei"/>
              </a:rPr>
              <a:t>Input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050" dirty="0">
                <a:solidFill>
                  <a:prstClr val="black"/>
                </a:solidFill>
                <a:latin typeface="Calibri"/>
                <a:ea typeface="Microsoft YaHei"/>
              </a:rPr>
              <a:t>pad</a:t>
            </a:r>
            <a:endParaRPr lang="en-GB" sz="1050" dirty="0">
              <a:solidFill>
                <a:prstClr val="black"/>
              </a:solidFill>
              <a:latin typeface="Calibri"/>
              <a:ea typeface="Microsoft YaHei"/>
            </a:endParaRPr>
          </a:p>
        </p:txBody>
      </p:sp>
      <p:cxnSp>
        <p:nvCxnSpPr>
          <p:cNvPr id="184" name="Straight Arrow Connector 183"/>
          <p:cNvCxnSpPr/>
          <p:nvPr/>
        </p:nvCxnSpPr>
        <p:spPr>
          <a:xfrm>
            <a:off x="1263084" y="1428138"/>
            <a:ext cx="4509135" cy="0"/>
          </a:xfrm>
          <a:prstGeom prst="straightConnector1">
            <a:avLst/>
          </a:prstGeom>
          <a:noFill/>
          <a:ln w="38100" cap="flat" cmpd="sng" algn="ctr">
            <a:solidFill>
              <a:schemeClr val="accent1"/>
            </a:solidFill>
            <a:prstDash val="solid"/>
            <a:headEnd type="arrow"/>
            <a:tailEnd type="arrow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sp>
        <p:nvSpPr>
          <p:cNvPr id="185" name="TextBox 184"/>
          <p:cNvSpPr txBox="1"/>
          <p:nvPr/>
        </p:nvSpPr>
        <p:spPr>
          <a:xfrm>
            <a:off x="3350228" y="1058016"/>
            <a:ext cx="540533" cy="253916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kern="0" dirty="0">
                <a:solidFill>
                  <a:prstClr val="white"/>
                </a:solidFill>
                <a:latin typeface="Calibri"/>
              </a:rPr>
              <a:t>1 pixel</a:t>
            </a:r>
            <a:endParaRPr lang="en-GB" sz="1050" kern="0" dirty="0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191" name="Straight Connector 190"/>
          <p:cNvCxnSpPr/>
          <p:nvPr/>
        </p:nvCxnSpPr>
        <p:spPr>
          <a:xfrm>
            <a:off x="2993319" y="3546724"/>
            <a:ext cx="0" cy="987946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88" name="Straight Arrow Connector 187"/>
          <p:cNvCxnSpPr/>
          <p:nvPr/>
        </p:nvCxnSpPr>
        <p:spPr>
          <a:xfrm flipV="1">
            <a:off x="5291044" y="3607123"/>
            <a:ext cx="3019" cy="318376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arrow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54" name="TextBox 153"/>
          <p:cNvSpPr txBox="1"/>
          <p:nvPr/>
        </p:nvSpPr>
        <p:spPr>
          <a:xfrm>
            <a:off x="5835243" y="3599303"/>
            <a:ext cx="546017" cy="595802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lIns="0" tIns="135000" rIns="0" bIns="135000" rtlCol="0" anchor="ctr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kern="0" dirty="0">
                <a:solidFill>
                  <a:prstClr val="white"/>
                </a:solidFill>
                <a:latin typeface="Calibri"/>
                <a:ea typeface="Microsoft YaHei"/>
              </a:rPr>
              <a:t>VCO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kern="0" dirty="0">
                <a:solidFill>
                  <a:prstClr val="white"/>
                </a:solidFill>
                <a:latin typeface="Calibri"/>
                <a:ea typeface="Microsoft YaHei"/>
              </a:rPr>
              <a:t>@640MHz</a:t>
            </a:r>
            <a:endParaRPr lang="en-GB" sz="900" kern="0" dirty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sp>
        <p:nvSpPr>
          <p:cNvPr id="159" name="TextBox 158"/>
          <p:cNvSpPr txBox="1"/>
          <p:nvPr/>
        </p:nvSpPr>
        <p:spPr>
          <a:xfrm>
            <a:off x="6078466" y="1615501"/>
            <a:ext cx="109010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500" dirty="0">
                <a:solidFill>
                  <a:prstClr val="black"/>
                </a:solidFill>
                <a:latin typeface="Calibri"/>
                <a:ea typeface="Microsoft YaHei"/>
              </a:rPr>
              <a:t>Super pixel </a:t>
            </a:r>
          </a:p>
        </p:txBody>
      </p:sp>
      <p:cxnSp>
        <p:nvCxnSpPr>
          <p:cNvPr id="172" name="Straight Arrow Connector 171"/>
          <p:cNvCxnSpPr/>
          <p:nvPr/>
        </p:nvCxnSpPr>
        <p:spPr>
          <a:xfrm>
            <a:off x="4257743" y="4114806"/>
            <a:ext cx="1583555" cy="0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arrow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73" name="Straight Connector 172"/>
          <p:cNvCxnSpPr>
            <a:endCxn id="154" idx="1"/>
          </p:cNvCxnSpPr>
          <p:nvPr/>
        </p:nvCxnSpPr>
        <p:spPr>
          <a:xfrm flipV="1">
            <a:off x="5294063" y="3897204"/>
            <a:ext cx="541180" cy="14546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82" name="Straight Arrow Connector 181"/>
          <p:cNvCxnSpPr/>
          <p:nvPr/>
        </p:nvCxnSpPr>
        <p:spPr>
          <a:xfrm flipV="1">
            <a:off x="6116403" y="4206837"/>
            <a:ext cx="0" cy="331796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arrow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83" name="TextBox 182"/>
          <p:cNvSpPr txBox="1"/>
          <p:nvPr/>
        </p:nvSpPr>
        <p:spPr>
          <a:xfrm>
            <a:off x="5884595" y="4539665"/>
            <a:ext cx="505267" cy="3462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825" dirty="0">
                <a:solidFill>
                  <a:prstClr val="black"/>
                </a:solidFill>
                <a:latin typeface="Calibri"/>
              </a:rPr>
              <a:t>Control</a:t>
            </a:r>
          </a:p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825" dirty="0">
                <a:solidFill>
                  <a:prstClr val="black"/>
                </a:solidFill>
                <a:latin typeface="Calibri"/>
              </a:rPr>
              <a:t>voltage</a:t>
            </a:r>
            <a:endParaRPr lang="en-GB" sz="825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186" name="Straight Arrow Connector 185"/>
          <p:cNvCxnSpPr/>
          <p:nvPr/>
        </p:nvCxnSpPr>
        <p:spPr>
          <a:xfrm>
            <a:off x="5772219" y="1428138"/>
            <a:ext cx="1322060" cy="0"/>
          </a:xfrm>
          <a:prstGeom prst="straightConnector1">
            <a:avLst/>
          </a:prstGeom>
          <a:noFill/>
          <a:ln w="38100" cap="flat" cmpd="sng" algn="ctr">
            <a:solidFill>
              <a:srgbClr val="92D050"/>
            </a:solidFill>
            <a:prstDash val="solid"/>
            <a:headEnd type="arrow"/>
            <a:tailEnd type="arrow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</p:cxnSp>
      <p:sp>
        <p:nvSpPr>
          <p:cNvPr id="187" name="TextBox 186"/>
          <p:cNvSpPr txBox="1"/>
          <p:nvPr/>
        </p:nvSpPr>
        <p:spPr>
          <a:xfrm>
            <a:off x="6009598" y="1109673"/>
            <a:ext cx="880210" cy="253916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kern="0" dirty="0">
                <a:solidFill>
                  <a:prstClr val="white"/>
                </a:solidFill>
                <a:latin typeface="Calibri"/>
              </a:rPr>
              <a:t>8 pixels</a:t>
            </a:r>
            <a:endParaRPr lang="en-GB" sz="1050" kern="0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78" name="TextBox 177"/>
          <p:cNvSpPr txBox="1"/>
          <p:nvPr/>
        </p:nvSpPr>
        <p:spPr>
          <a:xfrm>
            <a:off x="5106227" y="3829430"/>
            <a:ext cx="432836" cy="175779"/>
          </a:xfrm>
          <a:prstGeom prst="rect">
            <a:avLst/>
          </a:prstGeom>
          <a:solidFill>
            <a:schemeClr val="bg1"/>
          </a:solidFill>
        </p:spPr>
        <p:txBody>
          <a:bodyPr wrap="none" lIns="27000" tIns="27000" rIns="27000" bIns="27000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788" kern="0" dirty="0">
                <a:solidFill>
                  <a:srgbClr val="000000"/>
                </a:solidFill>
              </a:rPr>
              <a:t>640MHz</a:t>
            </a:r>
            <a:endParaRPr lang="en-GB" sz="1050" kern="0" dirty="0">
              <a:solidFill>
                <a:srgbClr val="000000"/>
              </a:solidFill>
            </a:endParaRPr>
          </a:p>
        </p:txBody>
      </p:sp>
      <p:cxnSp>
        <p:nvCxnSpPr>
          <p:cNvPr id="171" name="Straight Connector 170"/>
          <p:cNvCxnSpPr/>
          <p:nvPr/>
        </p:nvCxnSpPr>
        <p:spPr>
          <a:xfrm>
            <a:off x="4257744" y="3728131"/>
            <a:ext cx="0" cy="378616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3" name="Octagon 2"/>
          <p:cNvSpPr/>
          <p:nvPr/>
        </p:nvSpPr>
        <p:spPr>
          <a:xfrm>
            <a:off x="1211370" y="3193194"/>
            <a:ext cx="291465" cy="290283"/>
          </a:xfrm>
          <a:prstGeom prst="octagon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cxnSp>
        <p:nvCxnSpPr>
          <p:cNvPr id="91" name="Straight Connector 90"/>
          <p:cNvCxnSpPr/>
          <p:nvPr/>
        </p:nvCxnSpPr>
        <p:spPr>
          <a:xfrm rot="16200000">
            <a:off x="1691709" y="3921448"/>
            <a:ext cx="17145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92" name="Straight Connector 91"/>
          <p:cNvCxnSpPr/>
          <p:nvPr/>
        </p:nvCxnSpPr>
        <p:spPr>
          <a:xfrm rot="16200000" flipV="1">
            <a:off x="1777434" y="3721423"/>
            <a:ext cx="0" cy="22860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94" name="Straight Connector 93"/>
          <p:cNvCxnSpPr/>
          <p:nvPr/>
        </p:nvCxnSpPr>
        <p:spPr>
          <a:xfrm rot="16200000">
            <a:off x="1691709" y="3692848"/>
            <a:ext cx="17145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96" name="Straight Connector 95"/>
          <p:cNvCxnSpPr/>
          <p:nvPr/>
        </p:nvCxnSpPr>
        <p:spPr>
          <a:xfrm rot="16200000" flipV="1">
            <a:off x="1777434" y="3664273"/>
            <a:ext cx="0" cy="22860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97" name="Straight Arrow Connector 96"/>
          <p:cNvCxnSpPr/>
          <p:nvPr/>
        </p:nvCxnSpPr>
        <p:spPr>
          <a:xfrm flipV="1">
            <a:off x="1663134" y="4134468"/>
            <a:ext cx="0" cy="405000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arrow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98" name="Straight Arrow Connector 97"/>
          <p:cNvCxnSpPr/>
          <p:nvPr/>
        </p:nvCxnSpPr>
        <p:spPr>
          <a:xfrm flipV="1">
            <a:off x="1912782" y="4134467"/>
            <a:ext cx="0" cy="405000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arrow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99" name="TextBox 98"/>
          <p:cNvSpPr txBox="1"/>
          <p:nvPr/>
        </p:nvSpPr>
        <p:spPr>
          <a:xfrm>
            <a:off x="1489909" y="4519844"/>
            <a:ext cx="369012" cy="2308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 err="1">
                <a:solidFill>
                  <a:prstClr val="black"/>
                </a:solidFill>
                <a:latin typeface="Calibri"/>
              </a:rPr>
              <a:t>TpA</a:t>
            </a:r>
            <a:endParaRPr lang="en-GB" sz="9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1755142" y="4519844"/>
            <a:ext cx="364202" cy="2308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 err="1">
                <a:solidFill>
                  <a:prstClr val="black"/>
                </a:solidFill>
                <a:latin typeface="Calibri"/>
              </a:rPr>
              <a:t>TpB</a:t>
            </a:r>
            <a:endParaRPr lang="en-GB" sz="900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101" name="Straight Arrow Connector 100"/>
          <p:cNvCxnSpPr/>
          <p:nvPr/>
        </p:nvCxnSpPr>
        <p:spPr>
          <a:xfrm flipH="1" flipV="1">
            <a:off x="1780375" y="4000298"/>
            <a:ext cx="132407" cy="134171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9" name="Arc 18"/>
          <p:cNvSpPr/>
          <p:nvPr/>
        </p:nvSpPr>
        <p:spPr>
          <a:xfrm rot="6582075">
            <a:off x="1673778" y="3874082"/>
            <a:ext cx="249648" cy="200891"/>
          </a:xfrm>
          <a:prstGeom prst="arc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cxnSp>
        <p:nvCxnSpPr>
          <p:cNvPr id="104" name="Straight Arrow Connector 103"/>
          <p:cNvCxnSpPr/>
          <p:nvPr/>
        </p:nvCxnSpPr>
        <p:spPr>
          <a:xfrm flipH="1" flipV="1">
            <a:off x="1777434" y="3470071"/>
            <a:ext cx="69145" cy="114686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06" name="Straight Arrow Connector 105"/>
          <p:cNvCxnSpPr/>
          <p:nvPr/>
        </p:nvCxnSpPr>
        <p:spPr>
          <a:xfrm flipV="1">
            <a:off x="1777433" y="3338300"/>
            <a:ext cx="0" cy="131771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oval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18" name="Straight Arrow Connector 117"/>
          <p:cNvCxnSpPr/>
          <p:nvPr/>
        </p:nvCxnSpPr>
        <p:spPr>
          <a:xfrm flipV="1">
            <a:off x="3749682" y="3338300"/>
            <a:ext cx="107733" cy="101969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71" name="Rectangular Callout 70"/>
          <p:cNvSpPr/>
          <p:nvPr/>
        </p:nvSpPr>
        <p:spPr>
          <a:xfrm>
            <a:off x="1108292" y="3557478"/>
            <a:ext cx="523575" cy="137610"/>
          </a:xfrm>
          <a:prstGeom prst="wedgeRectCallout">
            <a:avLst>
              <a:gd name="adj1" fmla="val 72109"/>
              <a:gd name="adj2" fmla="val -3271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750" b="1" dirty="0" err="1"/>
              <a:t>TestBit</a:t>
            </a:r>
            <a:endParaRPr lang="en-GB" sz="750" b="1" dirty="0"/>
          </a:p>
        </p:txBody>
      </p:sp>
      <p:sp>
        <p:nvSpPr>
          <p:cNvPr id="132" name="Rectangular Callout 131"/>
          <p:cNvSpPr/>
          <p:nvPr/>
        </p:nvSpPr>
        <p:spPr>
          <a:xfrm>
            <a:off x="3419850" y="3570280"/>
            <a:ext cx="587856" cy="158516"/>
          </a:xfrm>
          <a:prstGeom prst="wedgeRectCallout">
            <a:avLst>
              <a:gd name="adj1" fmla="val 19202"/>
              <a:gd name="adj2" fmla="val -138978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750" b="1" dirty="0" err="1"/>
              <a:t>MaskBit</a:t>
            </a:r>
            <a:endParaRPr lang="en-GB" sz="750" b="1" dirty="0"/>
          </a:p>
        </p:txBody>
      </p:sp>
      <p:cxnSp>
        <p:nvCxnSpPr>
          <p:cNvPr id="179" name="Straight Connector 178"/>
          <p:cNvCxnSpPr/>
          <p:nvPr/>
        </p:nvCxnSpPr>
        <p:spPr>
          <a:xfrm>
            <a:off x="5772219" y="4325235"/>
            <a:ext cx="1828800" cy="0"/>
          </a:xfrm>
          <a:prstGeom prst="line">
            <a:avLst/>
          </a:prstGeom>
          <a:noFill/>
          <a:ln w="25400" cap="flat" cmpd="sng" algn="ctr">
            <a:solidFill>
              <a:srgbClr val="4F81BD"/>
            </a:solidFill>
            <a:prstDash val="sysDash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48" name="Rectangle 147"/>
          <p:cNvSpPr/>
          <p:nvPr/>
        </p:nvSpPr>
        <p:spPr>
          <a:xfrm>
            <a:off x="4000569" y="3054285"/>
            <a:ext cx="514350" cy="539037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500" kern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cxnSp>
        <p:nvCxnSpPr>
          <p:cNvPr id="125" name="Straight Connector 124"/>
          <p:cNvCxnSpPr/>
          <p:nvPr/>
        </p:nvCxnSpPr>
        <p:spPr>
          <a:xfrm flipV="1">
            <a:off x="3857415" y="3277115"/>
            <a:ext cx="135000" cy="2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83" name="L-Shape 82"/>
          <p:cNvSpPr/>
          <p:nvPr/>
        </p:nvSpPr>
        <p:spPr>
          <a:xfrm rot="10800000">
            <a:off x="3776406" y="2154533"/>
            <a:ext cx="1917213" cy="1431382"/>
          </a:xfrm>
          <a:prstGeom prst="corner">
            <a:avLst>
              <a:gd name="adj1" fmla="val 58943"/>
              <a:gd name="adj2" fmla="val 78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cxnSp>
        <p:nvCxnSpPr>
          <p:cNvPr id="151" name="Straight Connector 150"/>
          <p:cNvCxnSpPr/>
          <p:nvPr/>
        </p:nvCxnSpPr>
        <p:spPr>
          <a:xfrm>
            <a:off x="4514919" y="3280280"/>
            <a:ext cx="152587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arrow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58" name="TextBox 157"/>
          <p:cNvSpPr txBox="1"/>
          <p:nvPr/>
        </p:nvSpPr>
        <p:spPr>
          <a:xfrm>
            <a:off x="4204546" y="1615501"/>
            <a:ext cx="996235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500" dirty="0">
                <a:solidFill>
                  <a:prstClr val="black"/>
                </a:solidFill>
                <a:latin typeface="Calibri"/>
                <a:ea typeface="Microsoft YaHei"/>
              </a:rPr>
              <a:t>Front-end </a:t>
            </a:r>
            <a:endParaRPr lang="en-GB" sz="1500" dirty="0">
              <a:solidFill>
                <a:prstClr val="black"/>
              </a:solidFill>
              <a:latin typeface="Calibri"/>
              <a:ea typeface="Microsoft YaHei"/>
            </a:endParaRPr>
          </a:p>
        </p:txBody>
      </p:sp>
      <p:sp>
        <p:nvSpPr>
          <p:cNvPr id="177" name="TextBox 176"/>
          <p:cNvSpPr txBox="1"/>
          <p:nvPr/>
        </p:nvSpPr>
        <p:spPr>
          <a:xfrm>
            <a:off x="3899799" y="2267944"/>
            <a:ext cx="718678" cy="5078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900" dirty="0">
                <a:solidFill>
                  <a:prstClr val="white"/>
                </a:solidFill>
                <a:latin typeface="Calibri"/>
                <a:ea typeface="Microsoft YaHei"/>
              </a:rPr>
              <a:t>Counters 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900" dirty="0">
                <a:solidFill>
                  <a:prstClr val="white"/>
                </a:solidFill>
                <a:latin typeface="Calibri"/>
                <a:ea typeface="Microsoft YaHei"/>
              </a:rPr>
              <a:t>&amp; 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900" dirty="0">
                <a:solidFill>
                  <a:prstClr val="white"/>
                </a:solidFill>
                <a:latin typeface="Calibri"/>
                <a:ea typeface="Microsoft YaHei"/>
              </a:rPr>
              <a:t>Latches</a:t>
            </a:r>
            <a:endParaRPr lang="en-GB" sz="900" dirty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sp>
        <p:nvSpPr>
          <p:cNvPr id="194" name="TextBox 193"/>
          <p:cNvSpPr txBox="1"/>
          <p:nvPr/>
        </p:nvSpPr>
        <p:spPr>
          <a:xfrm>
            <a:off x="4559494" y="4480149"/>
            <a:ext cx="736099" cy="2308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>
                <a:solidFill>
                  <a:prstClr val="black"/>
                </a:solidFill>
                <a:latin typeface="Calibri"/>
              </a:rPr>
              <a:t>Time stamp</a:t>
            </a:r>
          </a:p>
        </p:txBody>
      </p:sp>
      <p:sp>
        <p:nvSpPr>
          <p:cNvPr id="227" name="Down Arrow 226"/>
          <p:cNvSpPr/>
          <p:nvPr/>
        </p:nvSpPr>
        <p:spPr>
          <a:xfrm rot="10800000">
            <a:off x="4817588" y="3578533"/>
            <a:ext cx="171450" cy="886178"/>
          </a:xfrm>
          <a:prstGeom prst="downArrow">
            <a:avLst/>
          </a:prstGeom>
          <a:gradFill rotWithShape="1">
            <a:gsLst>
              <a:gs pos="0">
                <a:sysClr val="windowText" lastClr="000000">
                  <a:shade val="51000"/>
                  <a:satMod val="130000"/>
                </a:sysClr>
              </a:gs>
              <a:gs pos="80000">
                <a:sysClr val="windowText" lastClr="000000">
                  <a:shade val="93000"/>
                  <a:satMod val="130000"/>
                </a:sysClr>
              </a:gs>
              <a:gs pos="100000">
                <a:sysClr val="windowText" lastClr="000000">
                  <a:shade val="94000"/>
                  <a:satMod val="135000"/>
                </a:sys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vert="vert270" lIns="0" tIns="0" rIns="0" bIns="0"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88" b="1" kern="0" dirty="0">
                <a:solidFill>
                  <a:prstClr val="white"/>
                </a:solidFill>
                <a:latin typeface="Calibri"/>
                <a:ea typeface="Microsoft YaHei"/>
              </a:rPr>
              <a:t>14-bits</a:t>
            </a:r>
          </a:p>
        </p:txBody>
      </p:sp>
      <p:sp>
        <p:nvSpPr>
          <p:cNvPr id="176" name="TextBox 175"/>
          <p:cNvSpPr txBox="1"/>
          <p:nvPr/>
        </p:nvSpPr>
        <p:spPr>
          <a:xfrm>
            <a:off x="3939388" y="3109531"/>
            <a:ext cx="636713" cy="4039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675" dirty="0">
                <a:solidFill>
                  <a:prstClr val="white"/>
                </a:solidFill>
                <a:latin typeface="Calibri"/>
                <a:ea typeface="Microsoft YaHei"/>
              </a:rPr>
              <a:t>Synchronizer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675" dirty="0">
                <a:solidFill>
                  <a:prstClr val="white"/>
                </a:solidFill>
                <a:latin typeface="Calibri"/>
                <a:ea typeface="Microsoft YaHei"/>
              </a:rPr>
              <a:t>&amp;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675" dirty="0">
                <a:solidFill>
                  <a:prstClr val="white"/>
                </a:solidFill>
                <a:latin typeface="Calibri"/>
                <a:ea typeface="Microsoft YaHei"/>
              </a:rPr>
              <a:t>Clock gating</a:t>
            </a:r>
            <a:endParaRPr lang="en-GB" sz="675" dirty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sp>
        <p:nvSpPr>
          <p:cNvPr id="231" name="TextBox 230"/>
          <p:cNvSpPr txBox="1"/>
          <p:nvPr/>
        </p:nvSpPr>
        <p:spPr>
          <a:xfrm>
            <a:off x="5261571" y="4508524"/>
            <a:ext cx="625492" cy="2308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>
                <a:solidFill>
                  <a:prstClr val="black"/>
                </a:solidFill>
                <a:latin typeface="Calibri"/>
              </a:rPr>
              <a:t>OP Mode</a:t>
            </a:r>
          </a:p>
        </p:txBody>
      </p:sp>
      <p:sp>
        <p:nvSpPr>
          <p:cNvPr id="88" name="Trapezoid 87"/>
          <p:cNvSpPr/>
          <p:nvPr/>
        </p:nvSpPr>
        <p:spPr>
          <a:xfrm rot="5400000">
            <a:off x="5334807" y="2515361"/>
            <a:ext cx="456248" cy="128627"/>
          </a:xfrm>
          <a:prstGeom prst="trapezoi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cxnSp>
        <p:nvCxnSpPr>
          <p:cNvPr id="228" name="Straight Arrow Connector 227"/>
          <p:cNvCxnSpPr>
            <a:stCxn id="231" idx="0"/>
            <a:endCxn id="88" idx="3"/>
          </p:cNvCxnSpPr>
          <p:nvPr/>
        </p:nvCxnSpPr>
        <p:spPr>
          <a:xfrm flipH="1" flipV="1">
            <a:off x="5562931" y="2791721"/>
            <a:ext cx="11386" cy="1716803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tailEnd type="arrow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244" name="Straight Arrow Connector 243"/>
          <p:cNvCxnSpPr/>
          <p:nvPr/>
        </p:nvCxnSpPr>
        <p:spPr>
          <a:xfrm>
            <a:off x="5628830" y="2580031"/>
            <a:ext cx="1350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Rectangular Callout 119"/>
          <p:cNvSpPr/>
          <p:nvPr/>
        </p:nvSpPr>
        <p:spPr>
          <a:xfrm>
            <a:off x="2804298" y="3755707"/>
            <a:ext cx="726392" cy="257777"/>
          </a:xfrm>
          <a:prstGeom prst="wedgeRectCallout">
            <a:avLst>
              <a:gd name="adj1" fmla="val 15878"/>
              <a:gd name="adj2" fmla="val -9532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750" b="1" dirty="0">
                <a:solidFill>
                  <a:prstClr val="black"/>
                </a:solidFill>
              </a:rPr>
              <a:t>5-bit Local</a:t>
            </a:r>
          </a:p>
          <a:p>
            <a:pPr algn="ctr"/>
            <a:r>
              <a:rPr lang="en-GB" sz="750" b="1" dirty="0">
                <a:solidFill>
                  <a:prstClr val="black"/>
                </a:solidFill>
              </a:rPr>
              <a:t>Threshold</a:t>
            </a:r>
          </a:p>
        </p:txBody>
      </p:sp>
      <p:sp>
        <p:nvSpPr>
          <p:cNvPr id="119" name="TextBox 118"/>
          <p:cNvSpPr txBox="1"/>
          <p:nvPr/>
        </p:nvSpPr>
        <p:spPr>
          <a:xfrm>
            <a:off x="2034474" y="3578880"/>
            <a:ext cx="82134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050" dirty="0">
                <a:solidFill>
                  <a:prstClr val="black"/>
                </a:solidFill>
                <a:latin typeface="Calibri"/>
                <a:ea typeface="Microsoft YaHei"/>
              </a:rPr>
              <a:t>~50mV/</a:t>
            </a:r>
            <a:r>
              <a:rPr lang="en-US" sz="1050" dirty="0" err="1">
                <a:solidFill>
                  <a:prstClr val="black"/>
                </a:solidFill>
                <a:latin typeface="Calibri"/>
                <a:ea typeface="Microsoft YaHei"/>
              </a:rPr>
              <a:t>ke</a:t>
            </a:r>
            <a:r>
              <a:rPr lang="en-US" sz="1050" baseline="30000" dirty="0">
                <a:solidFill>
                  <a:prstClr val="black"/>
                </a:solidFill>
                <a:latin typeface="Calibri"/>
                <a:ea typeface="Microsoft YaHei"/>
              </a:rPr>
              <a:t>-</a:t>
            </a:r>
            <a:endParaRPr lang="en-GB" sz="1050" baseline="30000" dirty="0">
              <a:solidFill>
                <a:prstClr val="black"/>
              </a:solidFill>
              <a:latin typeface="Calibri"/>
              <a:ea typeface="Microsoft YaHei"/>
            </a:endParaRPr>
          </a:p>
        </p:txBody>
      </p:sp>
      <p:sp>
        <p:nvSpPr>
          <p:cNvPr id="134" name="TextBox 133"/>
          <p:cNvSpPr txBox="1"/>
          <p:nvPr/>
        </p:nvSpPr>
        <p:spPr>
          <a:xfrm>
            <a:off x="2398524" y="2803693"/>
            <a:ext cx="49543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050" dirty="0">
                <a:solidFill>
                  <a:prstClr val="black"/>
                </a:solidFill>
                <a:latin typeface="Calibri"/>
                <a:ea typeface="Microsoft YaHei"/>
              </a:rPr>
              <a:t>2.5fF</a:t>
            </a:r>
            <a:endParaRPr lang="en-GB" sz="1050" baseline="30000" dirty="0">
              <a:solidFill>
                <a:prstClr val="black"/>
              </a:solidFill>
              <a:latin typeface="Calibri"/>
              <a:ea typeface="Microsoft YaHei"/>
            </a:endParaRPr>
          </a:p>
        </p:txBody>
      </p:sp>
      <p:sp>
        <p:nvSpPr>
          <p:cNvPr id="146" name="TextBox 145"/>
          <p:cNvSpPr txBox="1"/>
          <p:nvPr/>
        </p:nvSpPr>
        <p:spPr>
          <a:xfrm>
            <a:off x="1481151" y="3794904"/>
            <a:ext cx="35103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050" dirty="0">
                <a:solidFill>
                  <a:prstClr val="black"/>
                </a:solidFill>
                <a:latin typeface="Calibri"/>
                <a:ea typeface="Microsoft YaHei"/>
              </a:rPr>
              <a:t>3fF</a:t>
            </a:r>
            <a:endParaRPr lang="en-GB" sz="1050" baseline="30000" dirty="0">
              <a:solidFill>
                <a:prstClr val="black"/>
              </a:solidFill>
              <a:latin typeface="Calibri"/>
              <a:ea typeface="Microsoft YaHei"/>
            </a:endParaRPr>
          </a:p>
        </p:txBody>
      </p:sp>
      <p:sp>
        <p:nvSpPr>
          <p:cNvPr id="162" name="Rectangle 161"/>
          <p:cNvSpPr/>
          <p:nvPr/>
        </p:nvSpPr>
        <p:spPr>
          <a:xfrm>
            <a:off x="6351147" y="2732150"/>
            <a:ext cx="678773" cy="814574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kern="0" dirty="0">
                <a:solidFill>
                  <a:prstClr val="white"/>
                </a:solidFill>
                <a:latin typeface="Calibri"/>
                <a:ea typeface="Microsoft YaHei"/>
              </a:rPr>
              <a:t>Sync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kern="0" dirty="0">
                <a:solidFill>
                  <a:prstClr val="white"/>
                </a:solidFill>
                <a:latin typeface="Calibri"/>
                <a:ea typeface="Microsoft YaHei"/>
              </a:rPr>
              <a:t>Readout</a:t>
            </a:r>
            <a:endParaRPr lang="en-GB" sz="1050" kern="0" dirty="0">
              <a:solidFill>
                <a:prstClr val="white"/>
              </a:solidFill>
              <a:latin typeface="Calibri"/>
              <a:ea typeface="Microsoft YaHei"/>
            </a:endParaRPr>
          </a:p>
        </p:txBody>
      </p:sp>
      <p:sp>
        <p:nvSpPr>
          <p:cNvPr id="174" name="TextBox 173"/>
          <p:cNvSpPr txBox="1"/>
          <p:nvPr/>
        </p:nvSpPr>
        <p:spPr>
          <a:xfrm>
            <a:off x="6293827" y="4475672"/>
            <a:ext cx="85536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500" dirty="0">
                <a:solidFill>
                  <a:prstClr val="black"/>
                </a:solidFill>
                <a:latin typeface="Calibri"/>
                <a:ea typeface="Microsoft YaHei"/>
              </a:rPr>
              <a:t>Data out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500" dirty="0">
                <a:solidFill>
                  <a:prstClr val="black"/>
                </a:solidFill>
                <a:latin typeface="Calibri"/>
                <a:ea typeface="Microsoft YaHei"/>
              </a:rPr>
              <a:t>to EOC</a:t>
            </a:r>
            <a:endParaRPr lang="en-GB" sz="1500" dirty="0">
              <a:solidFill>
                <a:prstClr val="black"/>
              </a:solidFill>
              <a:latin typeface="Calibri"/>
              <a:ea typeface="Microsoft YaHei"/>
            </a:endParaRPr>
          </a:p>
        </p:txBody>
      </p:sp>
      <p:sp>
        <p:nvSpPr>
          <p:cNvPr id="180" name="Down Arrow 179"/>
          <p:cNvSpPr/>
          <p:nvPr/>
        </p:nvSpPr>
        <p:spPr>
          <a:xfrm>
            <a:off x="6586619" y="3597410"/>
            <a:ext cx="177449" cy="883082"/>
          </a:xfrm>
          <a:prstGeom prst="downArrow">
            <a:avLst/>
          </a:prstGeom>
          <a:gradFill rotWithShape="1">
            <a:gsLst>
              <a:gs pos="0">
                <a:sysClr val="windowText" lastClr="000000">
                  <a:shade val="51000"/>
                  <a:satMod val="130000"/>
                </a:sysClr>
              </a:gs>
              <a:gs pos="80000">
                <a:sysClr val="windowText" lastClr="000000">
                  <a:shade val="93000"/>
                  <a:satMod val="130000"/>
                </a:sysClr>
              </a:gs>
              <a:gs pos="100000">
                <a:sysClr val="windowText" lastClr="000000">
                  <a:shade val="94000"/>
                  <a:satMod val="135000"/>
                </a:sys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vert="vert270" lIns="0" tIns="0" rIns="0" bIns="0"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88" b="1" kern="0" dirty="0">
                <a:solidFill>
                  <a:prstClr val="white"/>
                </a:solidFill>
                <a:latin typeface="Calibri"/>
                <a:ea typeface="Microsoft YaHei"/>
              </a:rPr>
              <a:t>8-bits</a:t>
            </a:r>
          </a:p>
        </p:txBody>
      </p:sp>
      <p:cxnSp>
        <p:nvCxnSpPr>
          <p:cNvPr id="195" name="Straight Connector 194"/>
          <p:cNvCxnSpPr>
            <a:cxnSpLocks/>
          </p:cNvCxnSpPr>
          <p:nvPr/>
        </p:nvCxnSpPr>
        <p:spPr>
          <a:xfrm flipH="1" flipV="1">
            <a:off x="7567590" y="3229081"/>
            <a:ext cx="2749" cy="1235631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arrow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198" name="TextBox 197"/>
          <p:cNvSpPr txBox="1"/>
          <p:nvPr/>
        </p:nvSpPr>
        <p:spPr>
          <a:xfrm>
            <a:off x="7225427" y="4488503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>
                <a:solidFill>
                  <a:prstClr val="black"/>
                </a:solidFill>
                <a:latin typeface="Calibri"/>
              </a:rPr>
              <a:t>clock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>
                <a:solidFill>
                  <a:prstClr val="black"/>
                </a:solidFill>
                <a:latin typeface="Calibri"/>
              </a:rPr>
              <a:t>(40MHz)</a:t>
            </a:r>
          </a:p>
        </p:txBody>
      </p:sp>
      <p:sp>
        <p:nvSpPr>
          <p:cNvPr id="199" name="Down Arrow 198"/>
          <p:cNvSpPr/>
          <p:nvPr/>
        </p:nvSpPr>
        <p:spPr>
          <a:xfrm>
            <a:off x="6555400" y="2034403"/>
            <a:ext cx="166108" cy="435228"/>
          </a:xfrm>
          <a:prstGeom prst="downArrow">
            <a:avLst/>
          </a:prstGeom>
          <a:gradFill rotWithShape="1">
            <a:gsLst>
              <a:gs pos="0">
                <a:sysClr val="windowText" lastClr="000000">
                  <a:shade val="51000"/>
                  <a:satMod val="130000"/>
                </a:sysClr>
              </a:gs>
              <a:gs pos="80000">
                <a:sysClr val="windowText" lastClr="000000">
                  <a:shade val="93000"/>
                  <a:satMod val="130000"/>
                </a:sysClr>
              </a:gs>
              <a:gs pos="100000">
                <a:sysClr val="windowText" lastClr="000000">
                  <a:shade val="94000"/>
                  <a:satMod val="135000"/>
                </a:sys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vert="vert270" lIns="0" tIns="0" rIns="0" bIns="0"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88" b="1" kern="0" dirty="0">
                <a:solidFill>
                  <a:prstClr val="white"/>
                </a:solidFill>
                <a:latin typeface="Calibri"/>
                <a:ea typeface="Microsoft YaHei"/>
              </a:rPr>
              <a:t>8-bits</a:t>
            </a:r>
          </a:p>
        </p:txBody>
      </p:sp>
      <p:pic>
        <p:nvPicPr>
          <p:cNvPr id="170" name="Picture 169"/>
          <p:cNvPicPr>
            <a:picLocks noChangeAspect="1"/>
          </p:cNvPicPr>
          <p:nvPr/>
        </p:nvPicPr>
        <p:blipFill rotWithShape="1">
          <a:blip r:embed="rId4"/>
          <a:srcRect l="82194" t="65811" r="11854" b="26501"/>
          <a:stretch/>
        </p:blipFill>
        <p:spPr>
          <a:xfrm>
            <a:off x="2154716" y="2488273"/>
            <a:ext cx="406646" cy="356248"/>
          </a:xfrm>
          <a:prstGeom prst="rect">
            <a:avLst/>
          </a:prstGeom>
        </p:spPr>
      </p:pic>
      <p:cxnSp>
        <p:nvCxnSpPr>
          <p:cNvPr id="189" name="Straight Connector 188"/>
          <p:cNvCxnSpPr/>
          <p:nvPr/>
        </p:nvCxnSpPr>
        <p:spPr>
          <a:xfrm flipV="1">
            <a:off x="2543244" y="2666397"/>
            <a:ext cx="32004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193" name="Straight Connector 192"/>
          <p:cNvCxnSpPr/>
          <p:nvPr/>
        </p:nvCxnSpPr>
        <p:spPr>
          <a:xfrm>
            <a:off x="1884099" y="2672864"/>
            <a:ext cx="150376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200" name="Straight Arrow Connector 199"/>
          <p:cNvCxnSpPr/>
          <p:nvPr/>
        </p:nvCxnSpPr>
        <p:spPr>
          <a:xfrm flipV="1">
            <a:off x="2028500" y="2577320"/>
            <a:ext cx="107733" cy="101969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201" name="Straight Connector 200"/>
          <p:cNvCxnSpPr/>
          <p:nvPr/>
        </p:nvCxnSpPr>
        <p:spPr>
          <a:xfrm>
            <a:off x="1894629" y="3004396"/>
            <a:ext cx="150376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202" name="Straight Arrow Connector 201"/>
          <p:cNvCxnSpPr/>
          <p:nvPr/>
        </p:nvCxnSpPr>
        <p:spPr>
          <a:xfrm flipV="1">
            <a:off x="2039030" y="2908853"/>
            <a:ext cx="107733" cy="101969"/>
          </a:xfrm>
          <a:prstGeom prst="straightConnector1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206" name="Straight Arrow Connector 205"/>
          <p:cNvCxnSpPr/>
          <p:nvPr/>
        </p:nvCxnSpPr>
        <p:spPr>
          <a:xfrm flipV="1">
            <a:off x="5228274" y="3719513"/>
            <a:ext cx="128521" cy="66686"/>
          </a:xfrm>
          <a:prstGeom prst="straightConnector1">
            <a:avLst/>
          </a:prstGeom>
          <a:noFill/>
          <a:ln w="9525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207" name="TextBox 206"/>
          <p:cNvSpPr txBox="1"/>
          <p:nvPr/>
        </p:nvSpPr>
        <p:spPr>
          <a:xfrm>
            <a:off x="5343815" y="3664998"/>
            <a:ext cx="110633" cy="175779"/>
          </a:xfrm>
          <a:prstGeom prst="rect">
            <a:avLst/>
          </a:prstGeom>
          <a:solidFill>
            <a:schemeClr val="bg1"/>
          </a:solidFill>
        </p:spPr>
        <p:txBody>
          <a:bodyPr wrap="none" lIns="27000" tIns="27000" rIns="27000" bIns="27000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788" kern="0" dirty="0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27" name="Trapezoid 26"/>
          <p:cNvSpPr/>
          <p:nvPr/>
        </p:nvSpPr>
        <p:spPr>
          <a:xfrm rot="10800000">
            <a:off x="6432850" y="2532647"/>
            <a:ext cx="405045" cy="192723"/>
          </a:xfrm>
          <a:prstGeom prst="trapezoid">
            <a:avLst>
              <a:gd name="adj" fmla="val 3982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/>
          </a:p>
        </p:txBody>
      </p:sp>
      <p:sp>
        <p:nvSpPr>
          <p:cNvPr id="208" name="Down Arrow 207"/>
          <p:cNvSpPr/>
          <p:nvPr/>
        </p:nvSpPr>
        <p:spPr>
          <a:xfrm rot="16200000" flipH="1">
            <a:off x="6014837" y="2338004"/>
            <a:ext cx="171450" cy="489848"/>
          </a:xfrm>
          <a:prstGeom prst="downArrow">
            <a:avLst/>
          </a:prstGeom>
          <a:gradFill rotWithShape="1">
            <a:gsLst>
              <a:gs pos="0">
                <a:sysClr val="windowText" lastClr="000000">
                  <a:shade val="51000"/>
                  <a:satMod val="130000"/>
                </a:sysClr>
              </a:gs>
              <a:gs pos="80000">
                <a:sysClr val="windowText" lastClr="000000">
                  <a:shade val="93000"/>
                  <a:satMod val="130000"/>
                </a:sysClr>
              </a:gs>
              <a:gs pos="100000">
                <a:sysClr val="windowText" lastClr="000000">
                  <a:shade val="94000"/>
                  <a:satMod val="135000"/>
                </a:sys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vert="vert" lIns="0" tIns="0" rIns="0" bIns="0"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88" b="1" kern="0" dirty="0">
                <a:solidFill>
                  <a:prstClr val="white"/>
                </a:solidFill>
                <a:latin typeface="Calibri"/>
                <a:ea typeface="Microsoft YaHei"/>
              </a:rPr>
              <a:t>8-bits</a:t>
            </a:r>
          </a:p>
        </p:txBody>
      </p:sp>
      <p:sp>
        <p:nvSpPr>
          <p:cNvPr id="29" name="Isosceles Triangle 28"/>
          <p:cNvSpPr/>
          <p:nvPr/>
        </p:nvSpPr>
        <p:spPr>
          <a:xfrm>
            <a:off x="7274576" y="2672864"/>
            <a:ext cx="595985" cy="560953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1050" dirty="0"/>
              <a:t>ADB</a:t>
            </a:r>
          </a:p>
        </p:txBody>
      </p:sp>
      <p:cxnSp>
        <p:nvCxnSpPr>
          <p:cNvPr id="209" name="Straight Connector 208"/>
          <p:cNvCxnSpPr>
            <a:cxnSpLocks/>
            <a:stCxn id="29" idx="0"/>
            <a:endCxn id="212" idx="2"/>
          </p:cNvCxnSpPr>
          <p:nvPr/>
        </p:nvCxnSpPr>
        <p:spPr>
          <a:xfrm flipV="1">
            <a:off x="7572569" y="1368150"/>
            <a:ext cx="3506" cy="1304714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headEnd type="none" w="med" len="med"/>
            <a:tailEnd type="arrow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211" name="Straight Connector 210"/>
          <p:cNvCxnSpPr/>
          <p:nvPr/>
        </p:nvCxnSpPr>
        <p:spPr>
          <a:xfrm flipH="1" flipV="1">
            <a:off x="7094279" y="1654962"/>
            <a:ext cx="0" cy="2798646"/>
          </a:xfrm>
          <a:prstGeom prst="line">
            <a:avLst/>
          </a:prstGeom>
          <a:noFill/>
          <a:ln w="25400" cap="flat" cmpd="sng" algn="ctr">
            <a:solidFill>
              <a:srgbClr val="4F81BD"/>
            </a:solidFill>
            <a:prstDash val="sysDash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212" name="TextBox 211"/>
          <p:cNvSpPr txBox="1"/>
          <p:nvPr/>
        </p:nvSpPr>
        <p:spPr>
          <a:xfrm>
            <a:off x="7244894" y="1114234"/>
            <a:ext cx="662361" cy="253916"/>
          </a:xfrm>
          <a:prstGeom prst="rect">
            <a:avLst/>
          </a:pr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kern="0" dirty="0">
                <a:solidFill>
                  <a:prstClr val="white"/>
                </a:solidFill>
                <a:latin typeface="Calibri"/>
              </a:rPr>
              <a:t>32 pixels</a:t>
            </a:r>
            <a:endParaRPr lang="en-GB" sz="1050" kern="0" dirty="0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238" name="Straight Arrow Connector 237"/>
          <p:cNvCxnSpPr/>
          <p:nvPr/>
        </p:nvCxnSpPr>
        <p:spPr>
          <a:xfrm flipV="1">
            <a:off x="7287618" y="3564068"/>
            <a:ext cx="128521" cy="66686"/>
          </a:xfrm>
          <a:prstGeom prst="straightConnector1">
            <a:avLst/>
          </a:prstGeom>
          <a:noFill/>
          <a:ln w="9525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sp>
        <p:nvSpPr>
          <p:cNvPr id="239" name="TextBox 238"/>
          <p:cNvSpPr txBox="1"/>
          <p:nvPr/>
        </p:nvSpPr>
        <p:spPr>
          <a:xfrm>
            <a:off x="7173833" y="3536372"/>
            <a:ext cx="110633" cy="175779"/>
          </a:xfrm>
          <a:prstGeom prst="rect">
            <a:avLst/>
          </a:prstGeom>
          <a:solidFill>
            <a:schemeClr val="bg1"/>
          </a:solidFill>
        </p:spPr>
        <p:txBody>
          <a:bodyPr wrap="none" lIns="27000" tIns="27000" rIns="27000" bIns="27000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788" kern="0" dirty="0">
                <a:solidFill>
                  <a:srgbClr val="000000"/>
                </a:solidFill>
              </a:rPr>
              <a:t>8</a:t>
            </a:r>
          </a:p>
        </p:txBody>
      </p:sp>
      <p:sp>
        <p:nvSpPr>
          <p:cNvPr id="241" name="TextBox 240"/>
          <p:cNvSpPr txBox="1"/>
          <p:nvPr/>
        </p:nvSpPr>
        <p:spPr>
          <a:xfrm>
            <a:off x="7009999" y="2532883"/>
            <a:ext cx="304597" cy="369332"/>
          </a:xfrm>
          <a:prstGeom prst="rect">
            <a:avLst/>
          </a:prstGeom>
          <a:solidFill>
            <a:schemeClr val="bg1"/>
          </a:solidFill>
        </p:spPr>
        <p:txBody>
          <a:bodyPr wrap="none" lIns="27000" rIns="27000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>
                <a:solidFill>
                  <a:prstClr val="black"/>
                </a:solidFill>
                <a:latin typeface="Calibri"/>
              </a:rPr>
              <a:t>Clock</a:t>
            </a:r>
          </a:p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900" dirty="0">
                <a:solidFill>
                  <a:prstClr val="black"/>
                </a:solidFill>
                <a:latin typeface="Calibri"/>
              </a:rPr>
              <a:t>local</a:t>
            </a:r>
          </a:p>
        </p:txBody>
      </p:sp>
      <p:graphicFrame>
        <p:nvGraphicFramePr>
          <p:cNvPr id="253" name="Table 252"/>
          <p:cNvGraphicFramePr>
            <a:graphicFrameLocks noGrp="1"/>
          </p:cNvGraphicFramePr>
          <p:nvPr/>
        </p:nvGraphicFramePr>
        <p:xfrm>
          <a:off x="4720909" y="2303829"/>
          <a:ext cx="675076" cy="1161576"/>
        </p:xfrm>
        <a:graphic>
          <a:graphicData uri="http://schemas.openxmlformats.org/drawingml/2006/table">
            <a:tbl>
              <a:tblPr firstRow="1" firstCol="1">
                <a:tableStyleId>{69CF1AB2-1976-4502-BF36-3FF5EA218861}</a:tableStyleId>
              </a:tblPr>
              <a:tblGrid>
                <a:gridCol w="417204">
                  <a:extLst>
                    <a:ext uri="{9D8B030D-6E8A-4147-A177-3AD203B41FA5}">
                      <a16:colId xmlns:a16="http://schemas.microsoft.com/office/drawing/2014/main" val="1356082551"/>
                    </a:ext>
                  </a:extLst>
                </a:gridCol>
                <a:gridCol w="257872">
                  <a:extLst>
                    <a:ext uri="{9D8B030D-6E8A-4147-A177-3AD203B41FA5}">
                      <a16:colId xmlns:a16="http://schemas.microsoft.com/office/drawing/2014/main" val="918504653"/>
                    </a:ext>
                  </a:extLst>
                </a:gridCol>
              </a:tblGrid>
              <a:tr h="125874"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bits</a:t>
                      </a:r>
                      <a:endParaRPr lang="en-GB" sz="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8666777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>
                          <a:effectLst/>
                        </a:rPr>
                        <a:t>ADDR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9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8132954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 err="1">
                          <a:effectLst/>
                        </a:rPr>
                        <a:t>ToA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4826882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 err="1">
                          <a:effectLst/>
                        </a:rPr>
                        <a:t>ufToA_r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564540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 err="1">
                          <a:effectLst/>
                        </a:rPr>
                        <a:t>ufToA_f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4367304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 err="1">
                          <a:effectLst/>
                        </a:rPr>
                        <a:t>fToA_r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5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5443349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 err="1">
                          <a:effectLst/>
                        </a:rPr>
                        <a:t>fToA_f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994936075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 err="1">
                          <a:effectLst/>
                        </a:rPr>
                        <a:t>ToT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1793085386"/>
                  </a:ext>
                </a:extLst>
              </a:tr>
              <a:tr h="1258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>
                          <a:effectLst/>
                        </a:rPr>
                        <a:t>Pileup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1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4" marR="7144" marT="7144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47680"/>
                  </a:ext>
                </a:extLst>
              </a:tr>
            </a:tbl>
          </a:graphicData>
        </a:graphic>
      </p:graphicFrame>
      <p:sp>
        <p:nvSpPr>
          <p:cNvPr id="255" name="TextBox 254"/>
          <p:cNvSpPr txBox="1"/>
          <p:nvPr/>
        </p:nvSpPr>
        <p:spPr>
          <a:xfrm>
            <a:off x="7280058" y="1615501"/>
            <a:ext cx="416336" cy="323165"/>
          </a:xfrm>
          <a:prstGeom prst="rect">
            <a:avLst/>
          </a:prstGeom>
          <a:solidFill>
            <a:schemeClr val="bg1"/>
          </a:solidFill>
        </p:spPr>
        <p:txBody>
          <a:bodyPr wrap="square" lIns="27000" rIns="27000" rtlCol="0">
            <a:spAutoFit/>
          </a:bodyPr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US" sz="1500" dirty="0">
                <a:solidFill>
                  <a:prstClr val="black"/>
                </a:solidFill>
                <a:latin typeface="Calibri"/>
                <a:ea typeface="Microsoft YaHei"/>
              </a:rPr>
              <a:t>SPG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5731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532"/>
    </mc:Choice>
    <mc:Fallback xmlns="">
      <p:transition spd="slow" advTm="208532"/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TextBox 345"/>
          <p:cNvSpPr txBox="1"/>
          <p:nvPr/>
        </p:nvSpPr>
        <p:spPr>
          <a:xfrm>
            <a:off x="1196625" y="971721"/>
            <a:ext cx="106319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Preamp Out</a:t>
            </a:r>
          </a:p>
        </p:txBody>
      </p:sp>
      <p:sp>
        <p:nvSpPr>
          <p:cNvPr id="347" name="TextBox 346"/>
          <p:cNvSpPr txBox="1"/>
          <p:nvPr/>
        </p:nvSpPr>
        <p:spPr>
          <a:xfrm>
            <a:off x="1196625" y="1430772"/>
            <a:ext cx="106319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Disc Out</a:t>
            </a:r>
          </a:p>
        </p:txBody>
      </p:sp>
      <p:sp>
        <p:nvSpPr>
          <p:cNvPr id="348" name="TextBox 347"/>
          <p:cNvSpPr txBox="1"/>
          <p:nvPr/>
        </p:nvSpPr>
        <p:spPr>
          <a:xfrm>
            <a:off x="1196625" y="1916826"/>
            <a:ext cx="106319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 err="1"/>
              <a:t>Clk</a:t>
            </a:r>
            <a:r>
              <a:rPr lang="en-US" sz="1200" dirty="0"/>
              <a:t> (40MHz)</a:t>
            </a:r>
          </a:p>
        </p:txBody>
      </p:sp>
      <p:sp>
        <p:nvSpPr>
          <p:cNvPr id="349" name="TextBox 348"/>
          <p:cNvSpPr txBox="1"/>
          <p:nvPr/>
        </p:nvSpPr>
        <p:spPr>
          <a:xfrm>
            <a:off x="1196625" y="2834928"/>
            <a:ext cx="141423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VCO </a:t>
            </a:r>
            <a:r>
              <a:rPr lang="en-US" sz="1200" dirty="0" err="1"/>
              <a:t>Clk</a:t>
            </a:r>
            <a:r>
              <a:rPr lang="en-US" sz="1200" dirty="0"/>
              <a:t> (640MHz)</a:t>
            </a:r>
          </a:p>
        </p:txBody>
      </p:sp>
      <p:sp>
        <p:nvSpPr>
          <p:cNvPr id="350" name="TextBox 349"/>
          <p:cNvSpPr txBox="1"/>
          <p:nvPr/>
        </p:nvSpPr>
        <p:spPr>
          <a:xfrm>
            <a:off x="1164370" y="3759820"/>
            <a:ext cx="1414235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TOT </a:t>
            </a:r>
            <a:r>
              <a:rPr lang="en-US" sz="1200" dirty="0" err="1"/>
              <a:t>Clk</a:t>
            </a:r>
            <a:r>
              <a:rPr lang="en-US" sz="1200" dirty="0"/>
              <a:t> (40MHz)</a:t>
            </a:r>
          </a:p>
        </p:txBody>
      </p:sp>
      <p:sp>
        <p:nvSpPr>
          <p:cNvPr id="371" name="TextBox 370"/>
          <p:cNvSpPr txBox="1"/>
          <p:nvPr/>
        </p:nvSpPr>
        <p:spPr>
          <a:xfrm>
            <a:off x="1157885" y="3259514"/>
            <a:ext cx="1097850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TOA (16-bit)</a:t>
            </a:r>
          </a:p>
        </p:txBody>
      </p:sp>
      <p:sp>
        <p:nvSpPr>
          <p:cNvPr id="359" name="TextBox 358"/>
          <p:cNvSpPr txBox="1"/>
          <p:nvPr/>
        </p:nvSpPr>
        <p:spPr>
          <a:xfrm>
            <a:off x="1196625" y="2321871"/>
            <a:ext cx="148516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Global TOA (16-bit)</a:t>
            </a:r>
          </a:p>
        </p:txBody>
      </p:sp>
      <p:sp>
        <p:nvSpPr>
          <p:cNvPr id="295" name="TextBox 294"/>
          <p:cNvSpPr txBox="1"/>
          <p:nvPr/>
        </p:nvSpPr>
        <p:spPr>
          <a:xfrm>
            <a:off x="1164439" y="4145331"/>
            <a:ext cx="124214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 err="1"/>
              <a:t>UFTOA_Start</a:t>
            </a:r>
            <a:r>
              <a:rPr lang="en-US" sz="1200" dirty="0"/>
              <a:t> (4-bits)</a:t>
            </a:r>
          </a:p>
        </p:txBody>
      </p:sp>
      <p:sp>
        <p:nvSpPr>
          <p:cNvPr id="299" name="TextBox 298"/>
          <p:cNvSpPr txBox="1"/>
          <p:nvPr/>
        </p:nvSpPr>
        <p:spPr>
          <a:xfrm>
            <a:off x="1164439" y="4523727"/>
            <a:ext cx="124214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 err="1"/>
              <a:t>UFTOA_Stop</a:t>
            </a:r>
            <a:r>
              <a:rPr lang="en-US" sz="1200" dirty="0"/>
              <a:t> (4-bits)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508041" y="3232512"/>
            <a:ext cx="5400595" cy="323812"/>
            <a:chOff x="1871707" y="5444658"/>
            <a:chExt cx="7200793" cy="431749"/>
          </a:xfrm>
        </p:grpSpPr>
        <p:sp>
          <p:nvSpPr>
            <p:cNvPr id="364" name="Hexagon 363"/>
            <p:cNvSpPr/>
            <p:nvPr/>
          </p:nvSpPr>
          <p:spPr>
            <a:xfrm>
              <a:off x="3059832" y="5444831"/>
              <a:ext cx="6012668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GB" sz="900" dirty="0"/>
                <a:t>65534</a:t>
              </a:r>
            </a:p>
          </p:txBody>
        </p:sp>
        <p:sp>
          <p:nvSpPr>
            <p:cNvPr id="372" name="Hexagon 371"/>
            <p:cNvSpPr/>
            <p:nvPr/>
          </p:nvSpPr>
          <p:spPr>
            <a:xfrm>
              <a:off x="1871707" y="5444658"/>
              <a:ext cx="1178551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X</a:t>
              </a:r>
            </a:p>
          </p:txBody>
        </p:sp>
        <p:sp>
          <p:nvSpPr>
            <p:cNvPr id="373" name="Rounded Rectangular Callout 372"/>
            <p:cNvSpPr/>
            <p:nvPr/>
          </p:nvSpPr>
          <p:spPr>
            <a:xfrm>
              <a:off x="4427984" y="5498428"/>
              <a:ext cx="1628185" cy="324036"/>
            </a:xfrm>
            <a:prstGeom prst="wedgeRoundRectCallout">
              <a:avLst>
                <a:gd name="adj1" fmla="val -71104"/>
                <a:gd name="adj2" fmla="val 1717"/>
                <a:gd name="adj3" fmla="val 16667"/>
              </a:avLst>
            </a:prstGeom>
            <a:solidFill>
              <a:schemeClr val="bg1"/>
            </a:solidFill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825" dirty="0"/>
                <a:t>TOA (16 bits)=65534</a:t>
              </a:r>
            </a:p>
          </p:txBody>
        </p:sp>
      </p:grpSp>
      <p:cxnSp>
        <p:nvCxnSpPr>
          <p:cNvPr id="219" name="Curved Connector 218"/>
          <p:cNvCxnSpPr/>
          <p:nvPr/>
        </p:nvCxnSpPr>
        <p:spPr>
          <a:xfrm rot="16200000" flipH="1">
            <a:off x="5732018" y="2450936"/>
            <a:ext cx="600319" cy="31857"/>
          </a:xfrm>
          <a:prstGeom prst="curvedConnector3">
            <a:avLst/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Curved Connector 217"/>
          <p:cNvCxnSpPr/>
          <p:nvPr/>
        </p:nvCxnSpPr>
        <p:spPr>
          <a:xfrm rot="16200000" flipH="1">
            <a:off x="4932199" y="2207355"/>
            <a:ext cx="1091672" cy="15254"/>
          </a:xfrm>
          <a:prstGeom prst="curvedConnector3">
            <a:avLst/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4" name="Curved Connector 373"/>
          <p:cNvCxnSpPr/>
          <p:nvPr/>
        </p:nvCxnSpPr>
        <p:spPr>
          <a:xfrm rot="5400000">
            <a:off x="2600345" y="2973166"/>
            <a:ext cx="1634990" cy="21275"/>
          </a:xfrm>
          <a:prstGeom prst="curvedConnector3">
            <a:avLst>
              <a:gd name="adj1" fmla="val 50000"/>
            </a:avLst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/>
          <p:cNvCxnSpPr/>
          <p:nvPr/>
        </p:nvCxnSpPr>
        <p:spPr>
          <a:xfrm>
            <a:off x="2465766" y="1221717"/>
            <a:ext cx="32403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7029273" y="1221717"/>
            <a:ext cx="78775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398927" y="1069880"/>
            <a:ext cx="5351261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Connector 208"/>
          <p:cNvCxnSpPr/>
          <p:nvPr/>
        </p:nvCxnSpPr>
        <p:spPr>
          <a:xfrm>
            <a:off x="3454083" y="823736"/>
            <a:ext cx="1" cy="4860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Arrow Connector 210"/>
          <p:cNvCxnSpPr/>
          <p:nvPr/>
        </p:nvCxnSpPr>
        <p:spPr>
          <a:xfrm>
            <a:off x="2803269" y="985884"/>
            <a:ext cx="640892" cy="0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Rounded Rectangular Callout 214"/>
          <p:cNvSpPr/>
          <p:nvPr/>
        </p:nvSpPr>
        <p:spPr>
          <a:xfrm>
            <a:off x="1998865" y="654537"/>
            <a:ext cx="1056935" cy="243027"/>
          </a:xfrm>
          <a:prstGeom prst="wedgeRoundRectCallout">
            <a:avLst>
              <a:gd name="adj1" fmla="val 68640"/>
              <a:gd name="adj2" fmla="val 50743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25" dirty="0" err="1"/>
              <a:t>Tpeak</a:t>
            </a:r>
            <a:r>
              <a:rPr lang="en-GB" sz="825" dirty="0"/>
              <a:t> &lt; 25ns</a:t>
            </a:r>
          </a:p>
        </p:txBody>
      </p:sp>
      <p:sp>
        <p:nvSpPr>
          <p:cNvPr id="148" name="Title 147"/>
          <p:cNvSpPr>
            <a:spLocks noGrp="1"/>
          </p:cNvSpPr>
          <p:nvPr>
            <p:ph type="title"/>
          </p:nvPr>
        </p:nvSpPr>
        <p:spPr>
          <a:xfrm>
            <a:off x="769905" y="10196"/>
            <a:ext cx="7467600" cy="708422"/>
          </a:xfrm>
        </p:spPr>
        <p:txBody>
          <a:bodyPr>
            <a:normAutofit/>
          </a:bodyPr>
          <a:lstStyle/>
          <a:p>
            <a:r>
              <a:rPr lang="en-GB" sz="2800" dirty="0"/>
              <a:t>Pixel Operation in </a:t>
            </a:r>
            <a:r>
              <a:rPr lang="en-GB" sz="2800" b="1" dirty="0"/>
              <a:t>TOA &amp; TOT </a:t>
            </a:r>
            <a:r>
              <a:rPr lang="en-GB" sz="2800" dirty="0"/>
              <a:t>[DD]</a:t>
            </a:r>
          </a:p>
        </p:txBody>
      </p:sp>
      <p:grpSp>
        <p:nvGrpSpPr>
          <p:cNvPr id="121" name="Group 120"/>
          <p:cNvGrpSpPr/>
          <p:nvPr/>
        </p:nvGrpSpPr>
        <p:grpSpPr>
          <a:xfrm>
            <a:off x="2465766" y="1842786"/>
            <a:ext cx="5351261" cy="324036"/>
            <a:chOff x="1763688" y="4581128"/>
            <a:chExt cx="7135014" cy="432048"/>
          </a:xfrm>
        </p:grpSpPr>
        <p:cxnSp>
          <p:nvCxnSpPr>
            <p:cNvPr id="63" name="Straight Connector 62"/>
            <p:cNvCxnSpPr/>
            <p:nvPr/>
          </p:nvCxnSpPr>
          <p:spPr>
            <a:xfrm>
              <a:off x="218616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95736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>
              <a:off x="262778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>
              <a:off x="2627784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>
              <a:off x="3050258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>
              <a:off x="3059832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>
              <a:off x="3491880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/>
            <p:cNvCxnSpPr/>
            <p:nvPr/>
          </p:nvCxnSpPr>
          <p:spPr>
            <a:xfrm>
              <a:off x="3491880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>
              <a:off x="391435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>
              <a:off x="3923928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4355976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4355976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>
              <a:off x="4778450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>
              <a:off x="522007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Straight Connector 195"/>
            <p:cNvCxnSpPr/>
            <p:nvPr/>
          </p:nvCxnSpPr>
          <p:spPr>
            <a:xfrm>
              <a:off x="5220072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/>
            <p:cNvCxnSpPr/>
            <p:nvPr/>
          </p:nvCxnSpPr>
          <p:spPr>
            <a:xfrm>
              <a:off x="4788024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>
              <a:off x="1763688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3" name="Straight Connector 302"/>
            <p:cNvCxnSpPr/>
            <p:nvPr/>
          </p:nvCxnSpPr>
          <p:spPr>
            <a:xfrm>
              <a:off x="5642546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4" name="Straight Connector 303"/>
            <p:cNvCxnSpPr/>
            <p:nvPr/>
          </p:nvCxnSpPr>
          <p:spPr>
            <a:xfrm>
              <a:off x="6084168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5" name="Straight Connector 304"/>
            <p:cNvCxnSpPr/>
            <p:nvPr/>
          </p:nvCxnSpPr>
          <p:spPr>
            <a:xfrm>
              <a:off x="6084168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6" name="Straight Connector 305"/>
            <p:cNvCxnSpPr/>
            <p:nvPr/>
          </p:nvCxnSpPr>
          <p:spPr>
            <a:xfrm>
              <a:off x="5652120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>
              <a:off x="650664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" name="Straight Connector 307"/>
            <p:cNvCxnSpPr/>
            <p:nvPr/>
          </p:nvCxnSpPr>
          <p:spPr>
            <a:xfrm>
              <a:off x="694826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" name="Straight Connector 308"/>
            <p:cNvCxnSpPr/>
            <p:nvPr/>
          </p:nvCxnSpPr>
          <p:spPr>
            <a:xfrm>
              <a:off x="6948264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" name="Straight Connector 309"/>
            <p:cNvCxnSpPr/>
            <p:nvPr/>
          </p:nvCxnSpPr>
          <p:spPr>
            <a:xfrm>
              <a:off x="6516216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1" name="Straight Connector 310"/>
            <p:cNvCxnSpPr/>
            <p:nvPr/>
          </p:nvCxnSpPr>
          <p:spPr>
            <a:xfrm>
              <a:off x="7380312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2" name="Straight Connector 311"/>
            <p:cNvCxnSpPr/>
            <p:nvPr/>
          </p:nvCxnSpPr>
          <p:spPr>
            <a:xfrm>
              <a:off x="7821934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Straight Connector 312"/>
            <p:cNvCxnSpPr/>
            <p:nvPr/>
          </p:nvCxnSpPr>
          <p:spPr>
            <a:xfrm>
              <a:off x="7821934" y="5013176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Straight Connector 313"/>
            <p:cNvCxnSpPr/>
            <p:nvPr/>
          </p:nvCxnSpPr>
          <p:spPr>
            <a:xfrm>
              <a:off x="7389886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Straight Connector 314"/>
            <p:cNvCxnSpPr/>
            <p:nvPr/>
          </p:nvCxnSpPr>
          <p:spPr>
            <a:xfrm>
              <a:off x="8270838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6" name="Straight Connector 315"/>
            <p:cNvCxnSpPr/>
            <p:nvPr/>
          </p:nvCxnSpPr>
          <p:spPr>
            <a:xfrm>
              <a:off x="8712460" y="4581128"/>
              <a:ext cx="0" cy="432048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7" name="Straight Connector 316"/>
            <p:cNvCxnSpPr/>
            <p:nvPr/>
          </p:nvCxnSpPr>
          <p:spPr>
            <a:xfrm>
              <a:off x="8712460" y="5013176"/>
              <a:ext cx="186242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8" name="Straight Connector 317"/>
            <p:cNvCxnSpPr/>
            <p:nvPr/>
          </p:nvCxnSpPr>
          <p:spPr>
            <a:xfrm>
              <a:off x="8280412" y="4581128"/>
              <a:ext cx="432048" cy="0"/>
            </a:xfrm>
            <a:prstGeom prst="line">
              <a:avLst/>
            </a:prstGeom>
            <a:ln w="28575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2433511" y="3678811"/>
            <a:ext cx="5351261" cy="324036"/>
            <a:chOff x="1763688" y="6048000"/>
            <a:chExt cx="7135014" cy="432048"/>
          </a:xfrm>
        </p:grpSpPr>
        <p:cxnSp>
          <p:nvCxnSpPr>
            <p:cNvPr id="321" name="Straight Connector 320"/>
            <p:cNvCxnSpPr/>
            <p:nvPr/>
          </p:nvCxnSpPr>
          <p:spPr>
            <a:xfrm>
              <a:off x="1763688" y="6480048"/>
              <a:ext cx="1296144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2" name="Straight Connector 321"/>
            <p:cNvCxnSpPr/>
            <p:nvPr/>
          </p:nvCxnSpPr>
          <p:spPr>
            <a:xfrm>
              <a:off x="3050258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3" name="Straight Connector 322"/>
            <p:cNvCxnSpPr/>
            <p:nvPr/>
          </p:nvCxnSpPr>
          <p:spPr>
            <a:xfrm>
              <a:off x="3059832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Straight Connector 323"/>
            <p:cNvCxnSpPr/>
            <p:nvPr/>
          </p:nvCxnSpPr>
          <p:spPr>
            <a:xfrm>
              <a:off x="3491880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5" name="Straight Connector 324"/>
            <p:cNvCxnSpPr/>
            <p:nvPr/>
          </p:nvCxnSpPr>
          <p:spPr>
            <a:xfrm>
              <a:off x="3491880" y="6480048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6" name="Straight Connector 325"/>
            <p:cNvCxnSpPr/>
            <p:nvPr/>
          </p:nvCxnSpPr>
          <p:spPr>
            <a:xfrm>
              <a:off x="3914354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7" name="Straight Connector 326"/>
            <p:cNvCxnSpPr/>
            <p:nvPr/>
          </p:nvCxnSpPr>
          <p:spPr>
            <a:xfrm>
              <a:off x="3923928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8" name="Straight Connector 327"/>
            <p:cNvCxnSpPr/>
            <p:nvPr/>
          </p:nvCxnSpPr>
          <p:spPr>
            <a:xfrm>
              <a:off x="4355976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9" name="Straight Connector 328"/>
            <p:cNvCxnSpPr/>
            <p:nvPr/>
          </p:nvCxnSpPr>
          <p:spPr>
            <a:xfrm>
              <a:off x="4355976" y="6480048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0" name="Straight Connector 329"/>
            <p:cNvCxnSpPr/>
            <p:nvPr/>
          </p:nvCxnSpPr>
          <p:spPr>
            <a:xfrm>
              <a:off x="4778450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1" name="Straight Connector 330"/>
            <p:cNvCxnSpPr/>
            <p:nvPr/>
          </p:nvCxnSpPr>
          <p:spPr>
            <a:xfrm>
              <a:off x="5220072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2" name="Straight Connector 331"/>
            <p:cNvCxnSpPr/>
            <p:nvPr/>
          </p:nvCxnSpPr>
          <p:spPr>
            <a:xfrm>
              <a:off x="5220072" y="6480048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3" name="Straight Connector 332"/>
            <p:cNvCxnSpPr/>
            <p:nvPr/>
          </p:nvCxnSpPr>
          <p:spPr>
            <a:xfrm>
              <a:off x="4788024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4" name="Straight Connector 333"/>
            <p:cNvCxnSpPr/>
            <p:nvPr/>
          </p:nvCxnSpPr>
          <p:spPr>
            <a:xfrm>
              <a:off x="5642546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5" name="Straight Connector 334"/>
            <p:cNvCxnSpPr/>
            <p:nvPr/>
          </p:nvCxnSpPr>
          <p:spPr>
            <a:xfrm>
              <a:off x="6084168" y="6048000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6" name="Straight Connector 335"/>
            <p:cNvCxnSpPr/>
            <p:nvPr/>
          </p:nvCxnSpPr>
          <p:spPr>
            <a:xfrm>
              <a:off x="5652120" y="6048000"/>
              <a:ext cx="4320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7" name="Straight Connector 336"/>
            <p:cNvCxnSpPr/>
            <p:nvPr/>
          </p:nvCxnSpPr>
          <p:spPr>
            <a:xfrm>
              <a:off x="6084168" y="6480048"/>
              <a:ext cx="2814534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9" name="Rounded Rectangular Callout 338"/>
            <p:cNvSpPr/>
            <p:nvPr/>
          </p:nvSpPr>
          <p:spPr>
            <a:xfrm>
              <a:off x="6444208" y="6084004"/>
              <a:ext cx="1278142" cy="324036"/>
            </a:xfrm>
            <a:prstGeom prst="wedgeRoundRectCallout">
              <a:avLst>
                <a:gd name="adj1" fmla="val -73673"/>
                <a:gd name="adj2" fmla="val 21348"/>
                <a:gd name="adj3" fmla="val 16667"/>
              </a:avLst>
            </a:prstGeom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825" dirty="0"/>
                <a:t>TOT (10 bits) =4</a:t>
              </a:r>
            </a:p>
          </p:txBody>
        </p:sp>
      </p:grpSp>
      <p:cxnSp>
        <p:nvCxnSpPr>
          <p:cNvPr id="341" name="Straight Connector 340"/>
          <p:cNvCxnSpPr/>
          <p:nvPr/>
        </p:nvCxnSpPr>
        <p:spPr>
          <a:xfrm>
            <a:off x="2799711" y="823736"/>
            <a:ext cx="12" cy="4860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/>
          <p:cNvGrpSpPr/>
          <p:nvPr/>
        </p:nvGrpSpPr>
        <p:grpSpPr>
          <a:xfrm>
            <a:off x="2465766" y="1069879"/>
            <a:ext cx="5351261" cy="610889"/>
            <a:chOff x="1763688" y="2578478"/>
            <a:chExt cx="7135014" cy="814518"/>
          </a:xfrm>
        </p:grpSpPr>
        <p:cxnSp>
          <p:nvCxnSpPr>
            <p:cNvPr id="26" name="Straight Connector 25"/>
            <p:cNvCxnSpPr/>
            <p:nvPr/>
          </p:nvCxnSpPr>
          <p:spPr>
            <a:xfrm>
              <a:off x="5760132" y="2960948"/>
              <a:ext cx="0" cy="43204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" name="Group 9"/>
            <p:cNvGrpSpPr/>
            <p:nvPr/>
          </p:nvGrpSpPr>
          <p:grpSpPr>
            <a:xfrm>
              <a:off x="1763688" y="2578478"/>
              <a:ext cx="7135014" cy="814518"/>
              <a:chOff x="1763688" y="2578478"/>
              <a:chExt cx="7135014" cy="814518"/>
            </a:xfrm>
          </p:grpSpPr>
          <p:grpSp>
            <p:nvGrpSpPr>
              <p:cNvPr id="2" name="Group 1"/>
              <p:cNvGrpSpPr/>
              <p:nvPr/>
            </p:nvGrpSpPr>
            <p:grpSpPr>
              <a:xfrm>
                <a:off x="1763688" y="2960948"/>
                <a:ext cx="7135014" cy="432048"/>
                <a:chOff x="1763688" y="2960948"/>
                <a:chExt cx="7135014" cy="432048"/>
              </a:xfrm>
            </p:grpSpPr>
            <p:cxnSp>
              <p:nvCxnSpPr>
                <p:cNvPr id="19" name="Straight Connector 18"/>
                <p:cNvCxnSpPr/>
                <p:nvPr/>
              </p:nvCxnSpPr>
              <p:spPr>
                <a:xfrm>
                  <a:off x="1763688" y="3392996"/>
                  <a:ext cx="828092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Straight Connector 19"/>
                <p:cNvCxnSpPr/>
                <p:nvPr/>
              </p:nvCxnSpPr>
              <p:spPr>
                <a:xfrm>
                  <a:off x="2591780" y="2960948"/>
                  <a:ext cx="0" cy="432048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Straight Connector 24"/>
                <p:cNvCxnSpPr/>
                <p:nvPr/>
              </p:nvCxnSpPr>
              <p:spPr>
                <a:xfrm>
                  <a:off x="2591780" y="2960948"/>
                  <a:ext cx="3168352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Straight Connector 27"/>
                <p:cNvCxnSpPr/>
                <p:nvPr/>
              </p:nvCxnSpPr>
              <p:spPr>
                <a:xfrm>
                  <a:off x="5760132" y="3392996"/>
                  <a:ext cx="3138570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9" name="Curved Connector 128"/>
              <p:cNvCxnSpPr/>
              <p:nvPr/>
            </p:nvCxnSpPr>
            <p:spPr>
              <a:xfrm rot="16200000" flipH="1">
                <a:off x="2364911" y="2734078"/>
                <a:ext cx="382469" cy="71270"/>
              </a:xfrm>
              <a:prstGeom prst="curvedConnector3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  <a:headEnd type="oval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0" name="Curved Connector 359"/>
              <p:cNvCxnSpPr/>
              <p:nvPr/>
            </p:nvCxnSpPr>
            <p:spPr>
              <a:xfrm rot="16200000" flipH="1">
                <a:off x="5575247" y="2763363"/>
                <a:ext cx="382470" cy="12700"/>
              </a:xfrm>
              <a:prstGeom prst="curvedConnector3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  <a:headEnd type="oval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61" name="Curved Connector 360"/>
          <p:cNvCxnSpPr/>
          <p:nvPr/>
        </p:nvCxnSpPr>
        <p:spPr>
          <a:xfrm rot="16200000" flipH="1">
            <a:off x="2581511" y="2232151"/>
            <a:ext cx="1049654" cy="7820"/>
          </a:xfrm>
          <a:prstGeom prst="curvedConnector3">
            <a:avLst/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2" name="Curved Connector 361"/>
          <p:cNvCxnSpPr/>
          <p:nvPr/>
        </p:nvCxnSpPr>
        <p:spPr>
          <a:xfrm rot="16200000" flipH="1">
            <a:off x="3140395" y="2457123"/>
            <a:ext cx="594065" cy="13466"/>
          </a:xfrm>
          <a:prstGeom prst="curvedConnector3">
            <a:avLst/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Curved Connector 362"/>
          <p:cNvCxnSpPr/>
          <p:nvPr/>
        </p:nvCxnSpPr>
        <p:spPr>
          <a:xfrm rot="5400000">
            <a:off x="4383087" y="2605647"/>
            <a:ext cx="1998425" cy="147904"/>
          </a:xfrm>
          <a:prstGeom prst="curvedConnector3">
            <a:avLst>
              <a:gd name="adj1" fmla="val 50000"/>
            </a:avLst>
          </a:prstGeom>
          <a:ln w="28575">
            <a:solidFill>
              <a:schemeClr val="accent6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Rectangle 138"/>
          <p:cNvSpPr/>
          <p:nvPr/>
        </p:nvSpPr>
        <p:spPr>
          <a:xfrm>
            <a:off x="7784771" y="3171760"/>
            <a:ext cx="183974" cy="4525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grpSp>
        <p:nvGrpSpPr>
          <p:cNvPr id="5" name="Group 4"/>
          <p:cNvGrpSpPr/>
          <p:nvPr/>
        </p:nvGrpSpPr>
        <p:grpSpPr>
          <a:xfrm>
            <a:off x="2546781" y="2301837"/>
            <a:ext cx="5238576" cy="324461"/>
            <a:chOff x="1871708" y="4221088"/>
            <a:chExt cx="6984768" cy="432614"/>
          </a:xfrm>
        </p:grpSpPr>
        <p:sp>
          <p:nvSpPr>
            <p:cNvPr id="353" name="Hexagon 352"/>
            <p:cNvSpPr/>
            <p:nvPr/>
          </p:nvSpPr>
          <p:spPr>
            <a:xfrm>
              <a:off x="3617900" y="4221434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65535 </a:t>
              </a:r>
            </a:p>
          </p:txBody>
        </p:sp>
        <p:sp>
          <p:nvSpPr>
            <p:cNvPr id="354" name="Hexagon 353"/>
            <p:cNvSpPr/>
            <p:nvPr/>
          </p:nvSpPr>
          <p:spPr>
            <a:xfrm>
              <a:off x="4499996" y="4221607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0</a:t>
              </a:r>
            </a:p>
          </p:txBody>
        </p:sp>
        <p:sp>
          <p:nvSpPr>
            <p:cNvPr id="356" name="Hexagon 355"/>
            <p:cNvSpPr/>
            <p:nvPr/>
          </p:nvSpPr>
          <p:spPr>
            <a:xfrm>
              <a:off x="6246188" y="4221780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2</a:t>
              </a:r>
            </a:p>
          </p:txBody>
        </p:sp>
        <p:sp>
          <p:nvSpPr>
            <p:cNvPr id="357" name="Hexagon 356"/>
            <p:cNvSpPr/>
            <p:nvPr/>
          </p:nvSpPr>
          <p:spPr>
            <a:xfrm>
              <a:off x="7110284" y="4221953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3</a:t>
              </a:r>
            </a:p>
          </p:txBody>
        </p:sp>
        <p:sp>
          <p:nvSpPr>
            <p:cNvPr id="358" name="Hexagon 357"/>
            <p:cNvSpPr/>
            <p:nvPr/>
          </p:nvSpPr>
          <p:spPr>
            <a:xfrm>
              <a:off x="7992380" y="4222126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4</a:t>
              </a:r>
            </a:p>
          </p:txBody>
        </p:sp>
        <p:sp>
          <p:nvSpPr>
            <p:cNvPr id="352" name="Hexagon 351"/>
            <p:cNvSpPr/>
            <p:nvPr/>
          </p:nvSpPr>
          <p:spPr>
            <a:xfrm>
              <a:off x="2753804" y="4221261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65534</a:t>
              </a:r>
            </a:p>
          </p:txBody>
        </p:sp>
        <p:sp>
          <p:nvSpPr>
            <p:cNvPr id="351" name="Hexagon 350"/>
            <p:cNvSpPr/>
            <p:nvPr/>
          </p:nvSpPr>
          <p:spPr>
            <a:xfrm>
              <a:off x="1871708" y="4221088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65533</a:t>
              </a:r>
            </a:p>
          </p:txBody>
        </p:sp>
        <p:sp>
          <p:nvSpPr>
            <p:cNvPr id="355" name="Hexagon 354"/>
            <p:cNvSpPr/>
            <p:nvPr/>
          </p:nvSpPr>
          <p:spPr>
            <a:xfrm>
              <a:off x="5364092" y="4221607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1</a:t>
              </a:r>
            </a:p>
          </p:txBody>
        </p:sp>
      </p:grpSp>
      <p:cxnSp>
        <p:nvCxnSpPr>
          <p:cNvPr id="6" name="Straight Connector 5"/>
          <p:cNvCxnSpPr/>
          <p:nvPr/>
        </p:nvCxnSpPr>
        <p:spPr>
          <a:xfrm flipH="1" flipV="1">
            <a:off x="3440605" y="851315"/>
            <a:ext cx="3588668" cy="37795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 flipV="1">
            <a:off x="2789802" y="853693"/>
            <a:ext cx="654359" cy="368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2465766" y="2760816"/>
            <a:ext cx="5351261" cy="324108"/>
            <a:chOff x="1763688" y="3681088"/>
            <a:chExt cx="7135014" cy="432144"/>
          </a:xfrm>
        </p:grpSpPr>
        <p:cxnSp>
          <p:nvCxnSpPr>
            <p:cNvPr id="200" name="Straight Connector 199"/>
            <p:cNvCxnSpPr/>
            <p:nvPr/>
          </p:nvCxnSpPr>
          <p:spPr>
            <a:xfrm>
              <a:off x="2627784" y="3681184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/>
            <p:cNvCxnSpPr/>
            <p:nvPr/>
          </p:nvCxnSpPr>
          <p:spPr>
            <a:xfrm>
              <a:off x="2627784" y="3689568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/>
            <p:cNvCxnSpPr/>
            <p:nvPr/>
          </p:nvCxnSpPr>
          <p:spPr>
            <a:xfrm>
              <a:off x="2663788" y="3681184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/>
            <p:cNvCxnSpPr/>
            <p:nvPr/>
          </p:nvCxnSpPr>
          <p:spPr>
            <a:xfrm>
              <a:off x="2663792" y="411323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/>
            <p:cNvCxnSpPr/>
            <p:nvPr/>
          </p:nvCxnSpPr>
          <p:spPr>
            <a:xfrm>
              <a:off x="2699792" y="3681184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/>
            <p:cNvCxnSpPr/>
            <p:nvPr/>
          </p:nvCxnSpPr>
          <p:spPr>
            <a:xfrm>
              <a:off x="2699792" y="3689568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>
              <a:off x="2735796" y="3681184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>
              <a:off x="2735800" y="411323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>
              <a:off x="2780184" y="3681184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>
              <a:off x="2780184" y="3689568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>
              <a:off x="2816188" y="3681184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>
              <a:off x="2816192" y="411323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>
              <a:off x="2852192" y="3681184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>
              <a:off x="2852192" y="3689568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>
              <a:off x="2888196" y="3681184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>
              <a:off x="2888200" y="411323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>
              <a:off x="2915816" y="3681184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>
              <a:off x="2915816" y="3689568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>
              <a:off x="2951820" y="3681184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>
              <a:off x="2951824" y="411323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>
              <a:off x="2987824" y="3681184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>
              <a:off x="2987824" y="3689568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>
              <a:off x="3023828" y="3681184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>
              <a:off x="3023832" y="411323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>
              <a:off x="3068216" y="3681184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/>
            <p:cNvCxnSpPr/>
            <p:nvPr/>
          </p:nvCxnSpPr>
          <p:spPr>
            <a:xfrm>
              <a:off x="3068216" y="3689568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>
              <a:off x="3104220" y="3681184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flipV="1">
              <a:off x="3104224" y="4113136"/>
              <a:ext cx="2683528" cy="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>
              <a:off x="1763688" y="4113184"/>
              <a:ext cx="864064" cy="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8" name="Rounded Rectangular Callout 337"/>
            <p:cNvSpPr/>
            <p:nvPr/>
          </p:nvSpPr>
          <p:spPr>
            <a:xfrm>
              <a:off x="3473878" y="3681184"/>
              <a:ext cx="1278142" cy="324036"/>
            </a:xfrm>
            <a:prstGeom prst="wedgeRoundRectCallout">
              <a:avLst>
                <a:gd name="adj1" fmla="val -73673"/>
                <a:gd name="adj2" fmla="val 21348"/>
                <a:gd name="adj3" fmla="val 16667"/>
              </a:avLst>
            </a:prstGeom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825" dirty="0"/>
                <a:t>FTOA_R (4 bits)=7</a:t>
              </a:r>
            </a:p>
          </p:txBody>
        </p:sp>
        <p:cxnSp>
          <p:nvCxnSpPr>
            <p:cNvPr id="167" name="Straight Connector 166"/>
            <p:cNvCxnSpPr/>
            <p:nvPr/>
          </p:nvCxnSpPr>
          <p:spPr>
            <a:xfrm>
              <a:off x="5787752" y="368113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5787752" y="368952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>
              <a:off x="5823756" y="368113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/>
            <p:cNvCxnSpPr/>
            <p:nvPr/>
          </p:nvCxnSpPr>
          <p:spPr>
            <a:xfrm>
              <a:off x="5823760" y="411318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/>
            <p:cNvCxnSpPr/>
            <p:nvPr/>
          </p:nvCxnSpPr>
          <p:spPr>
            <a:xfrm>
              <a:off x="5859760" y="368113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5859760" y="368952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>
              <a:off x="5895764" y="368113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5895768" y="411318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/>
            <p:cNvCxnSpPr/>
            <p:nvPr/>
          </p:nvCxnSpPr>
          <p:spPr>
            <a:xfrm>
              <a:off x="5940152" y="368113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5940152" y="368952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5976156" y="368113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5976160" y="411318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>
              <a:off x="6012160" y="368113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>
              <a:off x="6012160" y="368952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>
              <a:off x="6048164" y="368113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>
              <a:off x="6048168" y="411318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>
              <a:off x="6075784" y="368113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>
              <a:off x="6075784" y="368952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/>
            <p:cNvCxnSpPr/>
            <p:nvPr/>
          </p:nvCxnSpPr>
          <p:spPr>
            <a:xfrm>
              <a:off x="6111788" y="368113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Straight Connector 194"/>
            <p:cNvCxnSpPr/>
            <p:nvPr/>
          </p:nvCxnSpPr>
          <p:spPr>
            <a:xfrm>
              <a:off x="6111792" y="411318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Straight Connector 196"/>
            <p:cNvCxnSpPr/>
            <p:nvPr/>
          </p:nvCxnSpPr>
          <p:spPr>
            <a:xfrm>
              <a:off x="6147792" y="368113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/>
            <p:cNvCxnSpPr/>
            <p:nvPr/>
          </p:nvCxnSpPr>
          <p:spPr>
            <a:xfrm>
              <a:off x="6147792" y="368952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Straight Connector 200"/>
            <p:cNvCxnSpPr/>
            <p:nvPr/>
          </p:nvCxnSpPr>
          <p:spPr>
            <a:xfrm>
              <a:off x="6183796" y="368113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/>
            <p:cNvCxnSpPr/>
            <p:nvPr/>
          </p:nvCxnSpPr>
          <p:spPr>
            <a:xfrm>
              <a:off x="6183800" y="4113184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Straight Connector 206"/>
            <p:cNvCxnSpPr/>
            <p:nvPr/>
          </p:nvCxnSpPr>
          <p:spPr>
            <a:xfrm>
              <a:off x="6228184" y="3681136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>
              <a:off x="6228184" y="3689520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>
              <a:off x="6264188" y="3681136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>
              <a:off x="6255808" y="4113136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6" name="Straight Connector 255"/>
            <p:cNvCxnSpPr/>
            <p:nvPr/>
          </p:nvCxnSpPr>
          <p:spPr>
            <a:xfrm>
              <a:off x="6300192" y="3681088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>
              <a:off x="6300192" y="368947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>
              <a:off x="6336196" y="3681088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>
              <a:off x="6336200" y="4113136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9" name="Straight Connector 268"/>
            <p:cNvCxnSpPr/>
            <p:nvPr/>
          </p:nvCxnSpPr>
          <p:spPr>
            <a:xfrm>
              <a:off x="6372200" y="3681088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>
              <a:off x="6372200" y="368947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/>
            <p:cNvCxnSpPr/>
            <p:nvPr/>
          </p:nvCxnSpPr>
          <p:spPr>
            <a:xfrm>
              <a:off x="6408204" y="3681088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3" name="Straight Connector 272"/>
            <p:cNvCxnSpPr/>
            <p:nvPr/>
          </p:nvCxnSpPr>
          <p:spPr>
            <a:xfrm>
              <a:off x="6408208" y="4113136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4" name="Straight Connector 273"/>
            <p:cNvCxnSpPr/>
            <p:nvPr/>
          </p:nvCxnSpPr>
          <p:spPr>
            <a:xfrm>
              <a:off x="6435824" y="3681088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Connector 274"/>
            <p:cNvCxnSpPr/>
            <p:nvPr/>
          </p:nvCxnSpPr>
          <p:spPr>
            <a:xfrm>
              <a:off x="6435824" y="368947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6" name="Straight Connector 275"/>
            <p:cNvCxnSpPr/>
            <p:nvPr/>
          </p:nvCxnSpPr>
          <p:spPr>
            <a:xfrm>
              <a:off x="6471828" y="3681088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/>
            <p:cNvCxnSpPr/>
            <p:nvPr/>
          </p:nvCxnSpPr>
          <p:spPr>
            <a:xfrm>
              <a:off x="6471832" y="4113136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>
              <a:off x="6507832" y="3681088"/>
              <a:ext cx="0" cy="4320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9" name="Straight Connector 278"/>
            <p:cNvCxnSpPr/>
            <p:nvPr/>
          </p:nvCxnSpPr>
          <p:spPr>
            <a:xfrm>
              <a:off x="6507832" y="3689472"/>
              <a:ext cx="360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0" name="Straight Connector 279"/>
            <p:cNvCxnSpPr/>
            <p:nvPr/>
          </p:nvCxnSpPr>
          <p:spPr>
            <a:xfrm>
              <a:off x="6543836" y="3681088"/>
              <a:ext cx="0" cy="43200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1" name="Straight Connector 280"/>
            <p:cNvCxnSpPr/>
            <p:nvPr/>
          </p:nvCxnSpPr>
          <p:spPr>
            <a:xfrm flipV="1">
              <a:off x="6543840" y="4113088"/>
              <a:ext cx="2354862" cy="4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5" name="Rounded Rectangular Callout 284"/>
            <p:cNvSpPr/>
            <p:nvPr/>
          </p:nvSpPr>
          <p:spPr>
            <a:xfrm>
              <a:off x="6903261" y="3683391"/>
              <a:ext cx="1350722" cy="324036"/>
            </a:xfrm>
            <a:prstGeom prst="wedgeRoundRectCallout">
              <a:avLst>
                <a:gd name="adj1" fmla="val -73673"/>
                <a:gd name="adj2" fmla="val 21348"/>
                <a:gd name="adj3" fmla="val 16667"/>
              </a:avLst>
            </a:prstGeom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825" dirty="0"/>
                <a:t>FTOA_F (4 bits)=11</a:t>
              </a:r>
            </a:p>
          </p:txBody>
        </p:sp>
      </p:grpSp>
      <p:grpSp>
        <p:nvGrpSpPr>
          <p:cNvPr id="286" name="Group 285"/>
          <p:cNvGrpSpPr/>
          <p:nvPr/>
        </p:nvGrpSpPr>
        <p:grpSpPr>
          <a:xfrm>
            <a:off x="2508040" y="4100160"/>
            <a:ext cx="5203406" cy="323812"/>
            <a:chOff x="1871708" y="4221088"/>
            <a:chExt cx="6937874" cy="431749"/>
          </a:xfrm>
        </p:grpSpPr>
        <p:sp>
          <p:nvSpPr>
            <p:cNvPr id="292" name="Hexagon 291"/>
            <p:cNvSpPr/>
            <p:nvPr/>
          </p:nvSpPr>
          <p:spPr>
            <a:xfrm>
              <a:off x="2753803" y="4221261"/>
              <a:ext cx="6055779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0</a:t>
              </a:r>
            </a:p>
          </p:txBody>
        </p:sp>
        <p:sp>
          <p:nvSpPr>
            <p:cNvPr id="293" name="Hexagon 292"/>
            <p:cNvSpPr/>
            <p:nvPr/>
          </p:nvSpPr>
          <p:spPr>
            <a:xfrm>
              <a:off x="1871708" y="4221088"/>
              <a:ext cx="86409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X</a:t>
              </a:r>
            </a:p>
          </p:txBody>
        </p:sp>
      </p:grpSp>
      <p:grpSp>
        <p:nvGrpSpPr>
          <p:cNvPr id="296" name="Group 295"/>
          <p:cNvGrpSpPr/>
          <p:nvPr/>
        </p:nvGrpSpPr>
        <p:grpSpPr>
          <a:xfrm>
            <a:off x="2508040" y="4478556"/>
            <a:ext cx="5203406" cy="323812"/>
            <a:chOff x="1871708" y="4221088"/>
            <a:chExt cx="6937874" cy="431749"/>
          </a:xfrm>
        </p:grpSpPr>
        <p:sp>
          <p:nvSpPr>
            <p:cNvPr id="297" name="Hexagon 296"/>
            <p:cNvSpPr/>
            <p:nvPr/>
          </p:nvSpPr>
          <p:spPr>
            <a:xfrm>
              <a:off x="3104216" y="4221261"/>
              <a:ext cx="5705366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8</a:t>
              </a:r>
            </a:p>
          </p:txBody>
        </p:sp>
        <p:sp>
          <p:nvSpPr>
            <p:cNvPr id="298" name="Hexagon 297"/>
            <p:cNvSpPr/>
            <p:nvPr/>
          </p:nvSpPr>
          <p:spPr>
            <a:xfrm>
              <a:off x="1871708" y="4221088"/>
              <a:ext cx="1232508" cy="431576"/>
            </a:xfrm>
            <a:prstGeom prst="hexagon">
              <a:avLst>
                <a:gd name="adj" fmla="val 13521"/>
                <a:gd name="vf" fmla="val 115470"/>
              </a:avLst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900" dirty="0"/>
                <a:t>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93890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Timepix4 Readout Modes : Data-Driven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5160" y="707146"/>
            <a:ext cx="6126759" cy="1111901"/>
          </a:xfrm>
        </p:spPr>
        <p:txBody>
          <a:bodyPr>
            <a:normAutofit/>
          </a:bodyPr>
          <a:lstStyle/>
          <a:p>
            <a:r>
              <a:rPr lang="en-GB" sz="12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Zero-suppressed continuous data-driven</a:t>
            </a:r>
          </a:p>
          <a:p>
            <a:pPr lvl="1"/>
            <a:r>
              <a:rPr lang="en-GB" sz="12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Output bandwidth from 40 Mbps (2.6 Hz/pixel) to 160 </a:t>
            </a:r>
            <a:r>
              <a:rPr lang="en-GB" sz="1200" b="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Gbps</a:t>
            </a:r>
            <a:r>
              <a:rPr lang="en-GB" sz="12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(10.8 KHz/pixel)</a:t>
            </a:r>
          </a:p>
          <a:p>
            <a:pPr lvl="1"/>
            <a:r>
              <a:rPr lang="en-GB" sz="12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Uses Aurora 64b/66b standard encoding communication protocol </a:t>
            </a:r>
          </a:p>
          <a:p>
            <a:r>
              <a:rPr lang="en-GB" sz="1200" b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External Sync Inputs to synchronize/align external signals with data</a:t>
            </a:r>
          </a:p>
          <a:p>
            <a:pPr marL="257175" lvl="1" indent="0">
              <a:buNone/>
            </a:pPr>
            <a:endParaRPr lang="en-GB" sz="1200" b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200" b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999211" y="1791624"/>
            <a:ext cx="3181684" cy="2286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</a:rPr>
              <a:t>Acquisition time</a:t>
            </a:r>
          </a:p>
        </p:txBody>
      </p:sp>
      <p:cxnSp>
        <p:nvCxnSpPr>
          <p:cNvPr id="6" name="Straight Connector 5"/>
          <p:cNvCxnSpPr>
            <a:cxnSpLocks/>
          </p:cNvCxnSpPr>
          <p:nvPr/>
        </p:nvCxnSpPr>
        <p:spPr>
          <a:xfrm flipV="1">
            <a:off x="1597371" y="2974712"/>
            <a:ext cx="5782941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581892" y="2020224"/>
            <a:ext cx="1418510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999211" y="1790433"/>
            <a:ext cx="3181685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5400000">
            <a:off x="2885507" y="1904138"/>
            <a:ext cx="228600" cy="119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6067191" y="1905329"/>
            <a:ext cx="228600" cy="119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cxnSpLocks/>
          </p:cNvCxnSpPr>
          <p:nvPr/>
        </p:nvCxnSpPr>
        <p:spPr>
          <a:xfrm>
            <a:off x="6182087" y="2019033"/>
            <a:ext cx="1198095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cxnSpLocks/>
          </p:cNvCxnSpPr>
          <p:nvPr/>
        </p:nvCxnSpPr>
        <p:spPr>
          <a:xfrm flipV="1">
            <a:off x="2380803" y="2713729"/>
            <a:ext cx="4999379" cy="2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2825222" y="2508171"/>
            <a:ext cx="0" cy="2057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Hexagon 24"/>
          <p:cNvSpPr/>
          <p:nvPr/>
        </p:nvSpPr>
        <p:spPr>
          <a:xfrm>
            <a:off x="3639294" y="2900230"/>
            <a:ext cx="342899" cy="175825"/>
          </a:xfrm>
          <a:prstGeom prst="hexagon">
            <a:avLst/>
          </a:prstGeom>
          <a:solidFill>
            <a:srgbClr val="00B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cxnSp>
        <p:nvCxnSpPr>
          <p:cNvPr id="26" name="Curved Connector 240"/>
          <p:cNvCxnSpPr>
            <a:cxnSpLocks/>
            <a:endCxn id="25" idx="3"/>
          </p:cNvCxnSpPr>
          <p:nvPr/>
        </p:nvCxnSpPr>
        <p:spPr>
          <a:xfrm rot="16200000" flipH="1">
            <a:off x="3254117" y="2602965"/>
            <a:ext cx="597715" cy="172639"/>
          </a:xfrm>
          <a:prstGeom prst="curvedConnector2">
            <a:avLst/>
          </a:prstGeom>
          <a:ln w="19050">
            <a:solidFill>
              <a:srgbClr val="00B050"/>
            </a:solidFill>
            <a:prstDash val="sysDash"/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Hexagon 26"/>
          <p:cNvSpPr/>
          <p:nvPr/>
        </p:nvSpPr>
        <p:spPr>
          <a:xfrm>
            <a:off x="4439394" y="2908983"/>
            <a:ext cx="342899" cy="175825"/>
          </a:xfrm>
          <a:prstGeom prst="hexagon">
            <a:avLst/>
          </a:prstGeom>
          <a:solidFill>
            <a:srgbClr val="00B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cxnSp>
        <p:nvCxnSpPr>
          <p:cNvPr id="28" name="Curved Connector 240"/>
          <p:cNvCxnSpPr>
            <a:cxnSpLocks/>
            <a:endCxn id="27" idx="3"/>
          </p:cNvCxnSpPr>
          <p:nvPr/>
        </p:nvCxnSpPr>
        <p:spPr>
          <a:xfrm rot="16200000" flipH="1">
            <a:off x="4053005" y="2610506"/>
            <a:ext cx="606469" cy="166309"/>
          </a:xfrm>
          <a:prstGeom prst="curvedConnector2">
            <a:avLst/>
          </a:prstGeom>
          <a:ln w="19050">
            <a:solidFill>
              <a:srgbClr val="00B050"/>
            </a:solidFill>
            <a:prstDash val="sysDash"/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Hexagon 28"/>
          <p:cNvSpPr/>
          <p:nvPr/>
        </p:nvSpPr>
        <p:spPr>
          <a:xfrm>
            <a:off x="5552247" y="2908983"/>
            <a:ext cx="342899" cy="175825"/>
          </a:xfrm>
          <a:prstGeom prst="hexagon">
            <a:avLst/>
          </a:prstGeom>
          <a:solidFill>
            <a:srgbClr val="00B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cxnSp>
        <p:nvCxnSpPr>
          <p:cNvPr id="30" name="Curved Connector 240"/>
          <p:cNvCxnSpPr>
            <a:cxnSpLocks/>
            <a:endCxn id="29" idx="3"/>
          </p:cNvCxnSpPr>
          <p:nvPr/>
        </p:nvCxnSpPr>
        <p:spPr>
          <a:xfrm rot="16200000" flipH="1">
            <a:off x="5122188" y="2566836"/>
            <a:ext cx="606469" cy="253648"/>
          </a:xfrm>
          <a:prstGeom prst="curvedConnector2">
            <a:avLst/>
          </a:prstGeom>
          <a:ln w="19050">
            <a:solidFill>
              <a:srgbClr val="00B050"/>
            </a:solidFill>
            <a:prstDash val="sysDash"/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Hexagon 30"/>
          <p:cNvSpPr/>
          <p:nvPr/>
        </p:nvSpPr>
        <p:spPr>
          <a:xfrm>
            <a:off x="5895147" y="2900230"/>
            <a:ext cx="342899" cy="175825"/>
          </a:xfrm>
          <a:prstGeom prst="hexagon">
            <a:avLst/>
          </a:prstGeom>
          <a:solidFill>
            <a:srgbClr val="00B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cxnSp>
        <p:nvCxnSpPr>
          <p:cNvPr id="32" name="Curved Connector 240"/>
          <p:cNvCxnSpPr>
            <a:cxnSpLocks/>
            <a:endCxn id="31" idx="3"/>
          </p:cNvCxnSpPr>
          <p:nvPr/>
        </p:nvCxnSpPr>
        <p:spPr>
          <a:xfrm rot="16200000" flipH="1">
            <a:off x="5482501" y="2575498"/>
            <a:ext cx="606468" cy="218822"/>
          </a:xfrm>
          <a:prstGeom prst="curvedConnector2">
            <a:avLst/>
          </a:prstGeom>
          <a:ln w="19050">
            <a:solidFill>
              <a:srgbClr val="00B050"/>
            </a:solidFill>
            <a:prstDash val="sysDash"/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Hexagon 32"/>
          <p:cNvSpPr/>
          <p:nvPr/>
        </p:nvSpPr>
        <p:spPr>
          <a:xfrm>
            <a:off x="6238046" y="2900230"/>
            <a:ext cx="342899" cy="175825"/>
          </a:xfrm>
          <a:prstGeom prst="hexagon">
            <a:avLst/>
          </a:prstGeom>
          <a:solidFill>
            <a:srgbClr val="00B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cxnSp>
        <p:nvCxnSpPr>
          <p:cNvPr id="34" name="Curved Connector 240"/>
          <p:cNvCxnSpPr>
            <a:cxnSpLocks/>
            <a:endCxn id="33" idx="3"/>
          </p:cNvCxnSpPr>
          <p:nvPr/>
        </p:nvCxnSpPr>
        <p:spPr>
          <a:xfrm rot="16200000" flipH="1">
            <a:off x="5808794" y="2558891"/>
            <a:ext cx="606470" cy="252033"/>
          </a:xfrm>
          <a:prstGeom prst="curvedConnector2">
            <a:avLst/>
          </a:prstGeom>
          <a:ln w="19050">
            <a:solidFill>
              <a:srgbClr val="00B050"/>
            </a:solidFill>
            <a:prstDash val="sysDash"/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Hexagon 40"/>
          <p:cNvSpPr/>
          <p:nvPr/>
        </p:nvSpPr>
        <p:spPr>
          <a:xfrm>
            <a:off x="6579756" y="2900230"/>
            <a:ext cx="342899" cy="175825"/>
          </a:xfrm>
          <a:prstGeom prst="hex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cxnSp>
        <p:nvCxnSpPr>
          <p:cNvPr id="42" name="Curved Connector 240"/>
          <p:cNvCxnSpPr>
            <a:cxnSpLocks/>
            <a:endCxn id="41" idx="3"/>
          </p:cNvCxnSpPr>
          <p:nvPr/>
        </p:nvCxnSpPr>
        <p:spPr>
          <a:xfrm rot="16200000" flipH="1">
            <a:off x="5848979" y="2257367"/>
            <a:ext cx="1062693" cy="398859"/>
          </a:xfrm>
          <a:prstGeom prst="curvedConnector2">
            <a:avLst/>
          </a:prstGeom>
          <a:ln w="19050">
            <a:solidFill>
              <a:srgbClr val="FF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1490427" y="1819664"/>
            <a:ext cx="971550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900" dirty="0"/>
              <a:t>Shutter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381637" y="2445847"/>
            <a:ext cx="107629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900" dirty="0"/>
              <a:t>External Sync Inputs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494086" y="2874840"/>
            <a:ext cx="971550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900" dirty="0" err="1"/>
              <a:t>DataOut</a:t>
            </a:r>
            <a:endParaRPr lang="en-US" sz="900" dirty="0"/>
          </a:p>
        </p:txBody>
      </p:sp>
      <p:sp>
        <p:nvSpPr>
          <p:cNvPr id="58" name="AutoShape 4" descr="https://gitlab.cern.ch/medipix-git/timepix4/raw/master/docs/specs/fig/packet-data-driven.png"/>
          <p:cNvSpPr>
            <a:spLocks noChangeAspect="1" noChangeArrowheads="1"/>
          </p:cNvSpPr>
          <p:nvPr/>
        </p:nvSpPr>
        <p:spPr bwMode="auto">
          <a:xfrm>
            <a:off x="1259681" y="-108347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500"/>
          </a:p>
        </p:txBody>
      </p:sp>
      <p:pic>
        <p:nvPicPr>
          <p:cNvPr id="60" name="Picture 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4361" y="3248418"/>
            <a:ext cx="2997017" cy="1542967"/>
          </a:xfrm>
          <a:prstGeom prst="rect">
            <a:avLst/>
          </a:prstGeom>
        </p:spPr>
      </p:pic>
      <p:sp>
        <p:nvSpPr>
          <p:cNvPr id="61" name="Right Brace 60"/>
          <p:cNvSpPr/>
          <p:nvPr/>
        </p:nvSpPr>
        <p:spPr>
          <a:xfrm>
            <a:off x="5881720" y="3492855"/>
            <a:ext cx="111989" cy="426540"/>
          </a:xfrm>
          <a:prstGeom prst="rightBrace">
            <a:avLst>
              <a:gd name="adj1" fmla="val 62328"/>
              <a:gd name="adj2" fmla="val 50000"/>
            </a:avLst>
          </a:prstGeom>
          <a:noFill/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62" name="TextBox 61"/>
          <p:cNvSpPr txBox="1"/>
          <p:nvPr/>
        </p:nvSpPr>
        <p:spPr>
          <a:xfrm>
            <a:off x="6094479" y="3531858"/>
            <a:ext cx="163744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Address: 18 bits </a:t>
            </a:r>
          </a:p>
        </p:txBody>
      </p:sp>
      <p:sp>
        <p:nvSpPr>
          <p:cNvPr id="63" name="Right Brace 62"/>
          <p:cNvSpPr/>
          <p:nvPr/>
        </p:nvSpPr>
        <p:spPr>
          <a:xfrm>
            <a:off x="5874023" y="3960781"/>
            <a:ext cx="111989" cy="426540"/>
          </a:xfrm>
          <a:prstGeom prst="rightBrace">
            <a:avLst>
              <a:gd name="adj1" fmla="val 62328"/>
              <a:gd name="adj2" fmla="val 50000"/>
            </a:avLst>
          </a:prstGeom>
          <a:noFill/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64" name="TextBox 63"/>
          <p:cNvSpPr txBox="1"/>
          <p:nvPr/>
        </p:nvSpPr>
        <p:spPr>
          <a:xfrm>
            <a:off x="6115960" y="4056650"/>
            <a:ext cx="139113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Time: 29 bits </a:t>
            </a:r>
          </a:p>
        </p:txBody>
      </p:sp>
      <p:sp>
        <p:nvSpPr>
          <p:cNvPr id="65" name="Right Brace 64"/>
          <p:cNvSpPr/>
          <p:nvPr/>
        </p:nvSpPr>
        <p:spPr>
          <a:xfrm flipH="1">
            <a:off x="2663947" y="4324911"/>
            <a:ext cx="65228" cy="335057"/>
          </a:xfrm>
          <a:prstGeom prst="rightBrace">
            <a:avLst>
              <a:gd name="adj1" fmla="val 62328"/>
              <a:gd name="adj2" fmla="val 50000"/>
            </a:avLst>
          </a:prstGeom>
          <a:noFill/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66" name="TextBox 65"/>
          <p:cNvSpPr txBox="1"/>
          <p:nvPr/>
        </p:nvSpPr>
        <p:spPr>
          <a:xfrm>
            <a:off x="1038740" y="4324911"/>
            <a:ext cx="152002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00" dirty="0"/>
              <a:t>Energy: 21 bits 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F701635-6EE5-924D-B7C9-0BA1F132AD3F}"/>
              </a:ext>
            </a:extLst>
          </p:cNvPr>
          <p:cNvCxnSpPr>
            <a:cxnSpLocks/>
          </p:cNvCxnSpPr>
          <p:nvPr/>
        </p:nvCxnSpPr>
        <p:spPr>
          <a:xfrm flipV="1">
            <a:off x="2380803" y="2381672"/>
            <a:ext cx="4999379" cy="8757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69A93E3F-C269-B14C-AF38-A3232E032A2C}"/>
              </a:ext>
            </a:extLst>
          </p:cNvPr>
          <p:cNvCxnSpPr/>
          <p:nvPr/>
        </p:nvCxnSpPr>
        <p:spPr>
          <a:xfrm flipV="1">
            <a:off x="2984843" y="2184686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645F1739-5081-004E-8CA5-CF1A90EAB4B2}"/>
              </a:ext>
            </a:extLst>
          </p:cNvPr>
          <p:cNvCxnSpPr/>
          <p:nvPr/>
        </p:nvCxnSpPr>
        <p:spPr>
          <a:xfrm flipV="1">
            <a:off x="3469919" y="218487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015EE53E-F600-0448-AD22-8FD07A35129E}"/>
              </a:ext>
            </a:extLst>
          </p:cNvPr>
          <p:cNvCxnSpPr/>
          <p:nvPr/>
        </p:nvCxnSpPr>
        <p:spPr>
          <a:xfrm flipV="1">
            <a:off x="4270019" y="218487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62D7D83C-04CD-5749-97A1-512F676F85BE}"/>
              </a:ext>
            </a:extLst>
          </p:cNvPr>
          <p:cNvCxnSpPr/>
          <p:nvPr/>
        </p:nvCxnSpPr>
        <p:spPr>
          <a:xfrm flipV="1">
            <a:off x="5301863" y="218487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7A38D3EE-B7CB-054D-BA7B-6174DD6EBA82}"/>
              </a:ext>
            </a:extLst>
          </p:cNvPr>
          <p:cNvCxnSpPr/>
          <p:nvPr/>
        </p:nvCxnSpPr>
        <p:spPr>
          <a:xfrm flipV="1">
            <a:off x="5988089" y="218487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CAEDFDB0-DC65-4A4A-9F5B-6C21EF3C2C95}"/>
              </a:ext>
            </a:extLst>
          </p:cNvPr>
          <p:cNvCxnSpPr/>
          <p:nvPr/>
        </p:nvCxnSpPr>
        <p:spPr>
          <a:xfrm flipV="1">
            <a:off x="5679588" y="218487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C7A945A7-D881-5549-BFFE-2EEAB175E2E5}"/>
              </a:ext>
            </a:extLst>
          </p:cNvPr>
          <p:cNvCxnSpPr/>
          <p:nvPr/>
        </p:nvCxnSpPr>
        <p:spPr>
          <a:xfrm flipV="1">
            <a:off x="6811622" y="2184870"/>
            <a:ext cx="0" cy="2057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>
            <a:extLst>
              <a:ext uri="{FF2B5EF4-FFF2-40B4-BE49-F238E27FC236}">
                <a16:creationId xmlns:a16="http://schemas.microsoft.com/office/drawing/2014/main" id="{54EC3ECA-D512-754E-B074-64E7373D1FB3}"/>
              </a:ext>
            </a:extLst>
          </p:cNvPr>
          <p:cNvSpPr txBox="1"/>
          <p:nvPr/>
        </p:nvSpPr>
        <p:spPr>
          <a:xfrm>
            <a:off x="1493693" y="2141472"/>
            <a:ext cx="971550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900" dirty="0"/>
              <a:t>Qin (FE)</a:t>
            </a:r>
          </a:p>
        </p:txBody>
      </p: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7C561DA6-DC2B-9A44-9902-7F4AA4650B3F}"/>
              </a:ext>
            </a:extLst>
          </p:cNvPr>
          <p:cNvCxnSpPr/>
          <p:nvPr/>
        </p:nvCxnSpPr>
        <p:spPr>
          <a:xfrm flipV="1">
            <a:off x="3923798" y="2507990"/>
            <a:ext cx="0" cy="2057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55925DF3-E2B4-CD4E-BE67-F3939872C4F6}"/>
              </a:ext>
            </a:extLst>
          </p:cNvPr>
          <p:cNvCxnSpPr/>
          <p:nvPr/>
        </p:nvCxnSpPr>
        <p:spPr>
          <a:xfrm flipV="1">
            <a:off x="4704483" y="2507988"/>
            <a:ext cx="0" cy="2057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Hexagon 67">
            <a:extLst>
              <a:ext uri="{FF2B5EF4-FFF2-40B4-BE49-F238E27FC236}">
                <a16:creationId xmlns:a16="http://schemas.microsoft.com/office/drawing/2014/main" id="{CE4759F2-9B30-D742-9CC6-1426F06AF71A}"/>
              </a:ext>
            </a:extLst>
          </p:cNvPr>
          <p:cNvSpPr/>
          <p:nvPr/>
        </p:nvSpPr>
        <p:spPr>
          <a:xfrm>
            <a:off x="4025310" y="2900230"/>
            <a:ext cx="342899" cy="175825"/>
          </a:xfrm>
          <a:prstGeom prst="hexagon">
            <a:avLst/>
          </a:prstGeom>
          <a:solidFill>
            <a:srgbClr val="7030A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sp>
        <p:nvSpPr>
          <p:cNvPr id="69" name="Hexagon 68">
            <a:extLst>
              <a:ext uri="{FF2B5EF4-FFF2-40B4-BE49-F238E27FC236}">
                <a16:creationId xmlns:a16="http://schemas.microsoft.com/office/drawing/2014/main" id="{565E14A7-73A1-E945-B1AC-9D785B5D68D2}"/>
              </a:ext>
            </a:extLst>
          </p:cNvPr>
          <p:cNvSpPr/>
          <p:nvPr/>
        </p:nvSpPr>
        <p:spPr>
          <a:xfrm>
            <a:off x="4825410" y="2908983"/>
            <a:ext cx="342899" cy="175825"/>
          </a:xfrm>
          <a:prstGeom prst="hexagon">
            <a:avLst/>
          </a:prstGeom>
          <a:solidFill>
            <a:srgbClr val="7030A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US" sz="900" dirty="0"/>
              <a:t>64bit</a:t>
            </a:r>
          </a:p>
        </p:txBody>
      </p:sp>
      <p:cxnSp>
        <p:nvCxnSpPr>
          <p:cNvPr id="70" name="Curved Connector 240">
            <a:extLst>
              <a:ext uri="{FF2B5EF4-FFF2-40B4-BE49-F238E27FC236}">
                <a16:creationId xmlns:a16="http://schemas.microsoft.com/office/drawing/2014/main" id="{2DDE1EB8-8CCF-5B4F-B55D-3B79D77D6090}"/>
              </a:ext>
            </a:extLst>
          </p:cNvPr>
          <p:cNvCxnSpPr>
            <a:cxnSpLocks/>
            <a:endCxn id="68" idx="3"/>
          </p:cNvCxnSpPr>
          <p:nvPr/>
        </p:nvCxnSpPr>
        <p:spPr>
          <a:xfrm rot="16200000" flipH="1">
            <a:off x="3838766" y="2801600"/>
            <a:ext cx="274413" cy="98672"/>
          </a:xfrm>
          <a:prstGeom prst="curvedConnector2">
            <a:avLst/>
          </a:prstGeom>
          <a:ln w="19050">
            <a:solidFill>
              <a:srgbClr val="7030A0"/>
            </a:solidFill>
            <a:prstDash val="sysDash"/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Curved Connector 240">
            <a:extLst>
              <a:ext uri="{FF2B5EF4-FFF2-40B4-BE49-F238E27FC236}">
                <a16:creationId xmlns:a16="http://schemas.microsoft.com/office/drawing/2014/main" id="{B2E6DAE3-1FBC-334D-A502-6E908D3D2500}"/>
              </a:ext>
            </a:extLst>
          </p:cNvPr>
          <p:cNvCxnSpPr>
            <a:cxnSpLocks/>
            <a:endCxn id="69" idx="3"/>
          </p:cNvCxnSpPr>
          <p:nvPr/>
        </p:nvCxnSpPr>
        <p:spPr>
          <a:xfrm rot="16200000" flipH="1">
            <a:off x="4623364" y="2794849"/>
            <a:ext cx="283166" cy="120926"/>
          </a:xfrm>
          <a:prstGeom prst="curvedConnector2">
            <a:avLst/>
          </a:prstGeom>
          <a:ln w="19050">
            <a:solidFill>
              <a:srgbClr val="7030A0"/>
            </a:solidFill>
            <a:prstDash val="sysDash"/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8895FE9D-99D3-1045-9215-7E470F044C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28324" y="6581000"/>
            <a:ext cx="716184" cy="27215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pPr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62634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Arrow Connector 16"/>
          <p:cNvCxnSpPr/>
          <p:nvPr/>
        </p:nvCxnSpPr>
        <p:spPr>
          <a:xfrm rot="16200000">
            <a:off x="814126" y="2943160"/>
            <a:ext cx="3870305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3" t="4412" r="20470" b="3664"/>
          <a:stretch/>
        </p:blipFill>
        <p:spPr>
          <a:xfrm rot="16200000">
            <a:off x="2442567" y="1294440"/>
            <a:ext cx="3935535" cy="3248795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 rot="16200000">
            <a:off x="2261315" y="2662589"/>
            <a:ext cx="961864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29960 µm</a:t>
            </a:r>
          </a:p>
        </p:txBody>
      </p:sp>
      <p:sp>
        <p:nvSpPr>
          <p:cNvPr id="35" name="Rectangle 34"/>
          <p:cNvSpPr/>
          <p:nvPr/>
        </p:nvSpPr>
        <p:spPr>
          <a:xfrm rot="16200000">
            <a:off x="3549372" y="2270808"/>
            <a:ext cx="1684918" cy="31524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36" name="Rectangle 35"/>
          <p:cNvSpPr/>
          <p:nvPr/>
        </p:nvSpPr>
        <p:spPr>
          <a:xfrm rot="16200000">
            <a:off x="3549372" y="445809"/>
            <a:ext cx="1684918" cy="31524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3255240" y="3822748"/>
            <a:ext cx="5053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TSVs</a:t>
            </a:r>
          </a:p>
        </p:txBody>
      </p:sp>
      <p:cxnSp>
        <p:nvCxnSpPr>
          <p:cNvPr id="8" name="Straight Arrow Connector 7"/>
          <p:cNvCxnSpPr>
            <a:cxnSpLocks/>
            <a:stCxn id="6" idx="1"/>
          </p:cNvCxnSpPr>
          <p:nvPr/>
        </p:nvCxnSpPr>
        <p:spPr>
          <a:xfrm flipH="1">
            <a:off x="3120025" y="4190821"/>
            <a:ext cx="387872" cy="5218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cxnSpLocks/>
            <a:stCxn id="6" idx="3"/>
          </p:cNvCxnSpPr>
          <p:nvPr/>
        </p:nvCxnSpPr>
        <p:spPr>
          <a:xfrm flipH="1" flipV="1">
            <a:off x="3120026" y="2973196"/>
            <a:ext cx="387871" cy="7123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 rot="16200000">
            <a:off x="3274265" y="2037079"/>
            <a:ext cx="4672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TSVs</a:t>
            </a:r>
          </a:p>
        </p:txBody>
      </p:sp>
      <p:cxnSp>
        <p:nvCxnSpPr>
          <p:cNvPr id="15" name="Straight Arrow Connector 14"/>
          <p:cNvCxnSpPr>
            <a:cxnSpLocks/>
            <a:stCxn id="14" idx="1"/>
          </p:cNvCxnSpPr>
          <p:nvPr/>
        </p:nvCxnSpPr>
        <p:spPr>
          <a:xfrm flipH="1">
            <a:off x="3120025" y="2386126"/>
            <a:ext cx="387871" cy="5218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cxnSpLocks/>
            <a:stCxn id="14" idx="3"/>
          </p:cNvCxnSpPr>
          <p:nvPr/>
        </p:nvCxnSpPr>
        <p:spPr>
          <a:xfrm flipH="1" flipV="1">
            <a:off x="3120027" y="1168503"/>
            <a:ext cx="387869" cy="750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rot="16200000">
            <a:off x="4381134" y="-722881"/>
            <a:ext cx="0" cy="3218004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026894" y="752828"/>
            <a:ext cx="739270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24700 µm</a:t>
            </a:r>
          </a:p>
        </p:txBody>
      </p:sp>
      <p:sp>
        <p:nvSpPr>
          <p:cNvPr id="25" name="Rectangle 24"/>
          <p:cNvSpPr/>
          <p:nvPr/>
        </p:nvSpPr>
        <p:spPr>
          <a:xfrm rot="16200000">
            <a:off x="2576818" y="1355875"/>
            <a:ext cx="3630726" cy="31524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/>
              <a:t>q</a:t>
            </a:r>
          </a:p>
        </p:txBody>
      </p:sp>
      <p:cxnSp>
        <p:nvCxnSpPr>
          <p:cNvPr id="26" name="Straight Arrow Connector 25"/>
          <p:cNvCxnSpPr>
            <a:cxnSpLocks/>
          </p:cNvCxnSpPr>
          <p:nvPr/>
        </p:nvCxnSpPr>
        <p:spPr>
          <a:xfrm rot="16200000">
            <a:off x="2536190" y="2930912"/>
            <a:ext cx="3630726" cy="235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 rot="16200000">
            <a:off x="3623809" y="1936022"/>
            <a:ext cx="145313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28160 µm (512 x 55 µm)</a:t>
            </a:r>
          </a:p>
        </p:txBody>
      </p:sp>
      <p:cxnSp>
        <p:nvCxnSpPr>
          <p:cNvPr id="29" name="Straight Arrow Connector 28"/>
          <p:cNvCxnSpPr>
            <a:cxnSpLocks/>
          </p:cNvCxnSpPr>
          <p:nvPr/>
        </p:nvCxnSpPr>
        <p:spPr>
          <a:xfrm rot="16200000">
            <a:off x="4380571" y="1621476"/>
            <a:ext cx="0" cy="3146598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396530" y="3079360"/>
            <a:ext cx="1443118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24640 µm (448 x 55 µm)</a:t>
            </a:r>
          </a:p>
        </p:txBody>
      </p:sp>
      <p:sp>
        <p:nvSpPr>
          <p:cNvPr id="37" name="Rectangle 36"/>
          <p:cNvSpPr/>
          <p:nvPr/>
        </p:nvSpPr>
        <p:spPr>
          <a:xfrm>
            <a:off x="5937214" y="1083105"/>
            <a:ext cx="796423" cy="146135"/>
          </a:xfrm>
          <a:prstGeom prst="rect">
            <a:avLst/>
          </a:prstGeom>
        </p:spPr>
        <p:txBody>
          <a:bodyPr wrap="none" lIns="27000" tIns="27000" rIns="27000" bIns="27000">
            <a:spAutoFit/>
          </a:bodyPr>
          <a:lstStyle/>
          <a:p>
            <a:r>
              <a:rPr lang="en-GB" sz="825" dirty="0"/>
              <a:t>TSV_TOP (460 um)</a:t>
            </a:r>
          </a:p>
        </p:txBody>
      </p:sp>
      <p:sp>
        <p:nvSpPr>
          <p:cNvPr id="38" name="Rectangle 37"/>
          <p:cNvSpPr/>
          <p:nvPr/>
        </p:nvSpPr>
        <p:spPr>
          <a:xfrm>
            <a:off x="5953870" y="961037"/>
            <a:ext cx="768025" cy="146135"/>
          </a:xfrm>
          <a:prstGeom prst="rect">
            <a:avLst/>
          </a:prstGeom>
        </p:spPr>
        <p:txBody>
          <a:bodyPr wrap="none" lIns="27000" tIns="27000" rIns="27000" bIns="27000">
            <a:spAutoFit/>
          </a:bodyPr>
          <a:lstStyle/>
          <a:p>
            <a:r>
              <a:rPr lang="en-GB" sz="825"/>
              <a:t>WB_TOP </a:t>
            </a:r>
            <a:r>
              <a:rPr lang="en-GB" sz="825" dirty="0"/>
              <a:t>(900 um)</a:t>
            </a:r>
          </a:p>
        </p:txBody>
      </p:sp>
      <p:sp>
        <p:nvSpPr>
          <p:cNvPr id="40" name="Rectangle 39"/>
          <p:cNvSpPr/>
          <p:nvPr/>
        </p:nvSpPr>
        <p:spPr>
          <a:xfrm>
            <a:off x="5955273" y="2852747"/>
            <a:ext cx="778352" cy="146135"/>
          </a:xfrm>
          <a:prstGeom prst="rect">
            <a:avLst/>
          </a:prstGeom>
        </p:spPr>
        <p:txBody>
          <a:bodyPr wrap="none" lIns="27000" tIns="27000" rIns="27000" bIns="27000">
            <a:spAutoFit/>
          </a:bodyPr>
          <a:lstStyle/>
          <a:p>
            <a:r>
              <a:rPr lang="en-GB" sz="825" dirty="0"/>
              <a:t>TSV_MID (920 um)</a:t>
            </a:r>
          </a:p>
        </p:txBody>
      </p:sp>
      <p:sp>
        <p:nvSpPr>
          <p:cNvPr id="42" name="Rectangle 41"/>
          <p:cNvSpPr/>
          <p:nvPr/>
        </p:nvSpPr>
        <p:spPr>
          <a:xfrm>
            <a:off x="5933028" y="4632646"/>
            <a:ext cx="796423" cy="146135"/>
          </a:xfrm>
          <a:prstGeom prst="rect">
            <a:avLst/>
          </a:prstGeom>
        </p:spPr>
        <p:txBody>
          <a:bodyPr wrap="none" lIns="27000" tIns="27000" rIns="27000" bIns="27000">
            <a:spAutoFit/>
          </a:bodyPr>
          <a:lstStyle/>
          <a:p>
            <a:r>
              <a:rPr lang="en-GB" sz="825" dirty="0"/>
              <a:t>TSV_BOT (460 um)</a:t>
            </a:r>
          </a:p>
        </p:txBody>
      </p:sp>
      <p:sp>
        <p:nvSpPr>
          <p:cNvPr id="43" name="Rectangle 42"/>
          <p:cNvSpPr/>
          <p:nvPr/>
        </p:nvSpPr>
        <p:spPr>
          <a:xfrm>
            <a:off x="5944189" y="4736931"/>
            <a:ext cx="768025" cy="146135"/>
          </a:xfrm>
          <a:prstGeom prst="rect">
            <a:avLst/>
          </a:prstGeom>
        </p:spPr>
        <p:txBody>
          <a:bodyPr wrap="none" lIns="27000" tIns="27000" rIns="27000" bIns="27000">
            <a:spAutoFit/>
          </a:bodyPr>
          <a:lstStyle/>
          <a:p>
            <a:r>
              <a:rPr lang="en-GB" sz="825" dirty="0"/>
              <a:t>WB_BOT (900 um)</a:t>
            </a:r>
          </a:p>
        </p:txBody>
      </p:sp>
      <p:cxnSp>
        <p:nvCxnSpPr>
          <p:cNvPr id="44" name="Straight Arrow Connector 43"/>
          <p:cNvCxnSpPr/>
          <p:nvPr/>
        </p:nvCxnSpPr>
        <p:spPr>
          <a:xfrm rot="16200000" flipV="1">
            <a:off x="2991359" y="3845896"/>
            <a:ext cx="1682672" cy="1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 rot="16200000">
            <a:off x="3326451" y="3770030"/>
            <a:ext cx="122244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13158.4 µm </a:t>
            </a:r>
          </a:p>
          <a:p>
            <a:pPr algn="ctr"/>
            <a:r>
              <a:rPr lang="en-GB" sz="900" dirty="0"/>
              <a:t>(256 x 51.4 µm)</a:t>
            </a:r>
          </a:p>
        </p:txBody>
      </p:sp>
      <p:sp>
        <p:nvSpPr>
          <p:cNvPr id="28" name="Title 2">
            <a:extLst>
              <a:ext uri="{FF2B5EF4-FFF2-40B4-BE49-F238E27FC236}">
                <a16:creationId xmlns:a16="http://schemas.microsoft.com/office/drawing/2014/main" id="{EF37FB53-3335-B74E-A00C-AD2521FD1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305" y="113830"/>
            <a:ext cx="3651508" cy="502090"/>
          </a:xfrm>
        </p:spPr>
        <p:txBody>
          <a:bodyPr>
            <a:noAutofit/>
          </a:bodyPr>
          <a:lstStyle/>
          <a:p>
            <a:r>
              <a:rPr lang="en-GB" sz="2800" dirty="0"/>
              <a:t>Timepix4 Floorplan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0F44A8-F61F-B3DE-9BC3-76EFEB553514}"/>
              </a:ext>
            </a:extLst>
          </p:cNvPr>
          <p:cNvSpPr/>
          <p:nvPr/>
        </p:nvSpPr>
        <p:spPr bwMode="auto">
          <a:xfrm>
            <a:off x="2547974" y="4568841"/>
            <a:ext cx="767038" cy="381197"/>
          </a:xfrm>
          <a:prstGeom prst="rect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ACAB029-7B4B-7743-5947-57ADFF5BE1FC}"/>
              </a:ext>
            </a:extLst>
          </p:cNvPr>
          <p:cNvSpPr/>
          <p:nvPr/>
        </p:nvSpPr>
        <p:spPr bwMode="auto">
          <a:xfrm>
            <a:off x="3803900" y="3525070"/>
            <a:ext cx="402267" cy="865575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3E59658-1E6A-5971-6617-9F2BB44E4495}"/>
              </a:ext>
            </a:extLst>
          </p:cNvPr>
          <p:cNvSpPr/>
          <p:nvPr/>
        </p:nvSpPr>
        <p:spPr bwMode="auto">
          <a:xfrm>
            <a:off x="2815620" y="1008007"/>
            <a:ext cx="3146598" cy="3870306"/>
          </a:xfrm>
          <a:prstGeom prst="rect">
            <a:avLst/>
          </a:prstGeom>
          <a:noFill/>
          <a:ln w="19050" cap="flat" cmpd="sng" algn="ctr">
            <a:solidFill>
              <a:srgbClr val="00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14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9888"/>
            <a:ext cx="7467600" cy="708422"/>
          </a:xfrm>
        </p:spPr>
        <p:txBody>
          <a:bodyPr>
            <a:normAutofit/>
          </a:bodyPr>
          <a:lstStyle/>
          <a:p>
            <a:r>
              <a:rPr lang="en-US" dirty="0"/>
              <a:t>Timepix4 Bottom left detail</a:t>
            </a:r>
            <a:endParaRPr lang="en-GB" dirty="0"/>
          </a:p>
        </p:txBody>
      </p:sp>
      <p:sp>
        <p:nvSpPr>
          <p:cNvPr id="31" name="Date Placeholder 30">
            <a:extLst>
              <a:ext uri="{FF2B5EF4-FFF2-40B4-BE49-F238E27FC236}">
                <a16:creationId xmlns:a16="http://schemas.microsoft.com/office/drawing/2014/main" id="{45921BE2-9C6E-7911-8326-A774FCA615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01915" y="6584795"/>
            <a:ext cx="1773923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10th July 2025</a:t>
            </a:r>
            <a:endParaRPr lang="en-GB"/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DD019D04-049C-4490-9933-01926FB64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5352" y="6584795"/>
            <a:ext cx="6787386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/>
              <a:t>IFAE Seminar             xavier.llopart@cern.ch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9FC544-8E91-3BCE-8F0E-95A1956FF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7546" y="6584795"/>
            <a:ext cx="681254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8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6B5EA5A-BC32-A742-B11B-8E7414D5B535}" type="slidenum">
              <a:rPr lang="en-US" smtClean="0"/>
              <a:pPr/>
              <a:t>61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6805" y="942726"/>
            <a:ext cx="4905528" cy="399120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222739" y="1773206"/>
            <a:ext cx="5499594" cy="1120364"/>
          </a:xfrm>
          <a:prstGeom prst="rect">
            <a:avLst/>
          </a:prstGeom>
          <a:solidFill>
            <a:schemeClr val="accent5">
              <a:lumMod val="40000"/>
              <a:lumOff val="60000"/>
              <a:alpha val="40000"/>
            </a:schemeClr>
          </a:solidFill>
          <a:ln>
            <a:solidFill>
              <a:srgbClr val="41719C">
                <a:alpha val="16863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t"/>
          <a:lstStyle/>
          <a:p>
            <a:pPr algn="ctr"/>
            <a:r>
              <a:rPr lang="en-US" sz="1500" b="1" dirty="0">
                <a:solidFill>
                  <a:schemeClr val="tx1"/>
                </a:solidFill>
              </a:rPr>
              <a:t>BOTTOM Periphery</a:t>
            </a:r>
            <a:endParaRPr lang="en-GB" sz="1500" b="1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22739" y="787336"/>
            <a:ext cx="5499594" cy="958868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  <a:ln>
            <a:solidFill>
              <a:srgbClr val="41719C">
                <a:alpha val="16863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t"/>
          <a:lstStyle/>
          <a:p>
            <a:pPr algn="ctr"/>
            <a:r>
              <a:rPr lang="en-US" sz="1500" b="1" dirty="0">
                <a:solidFill>
                  <a:schemeClr val="tx1"/>
                </a:solidFill>
              </a:rPr>
              <a:t>BOTTOM Matrix</a:t>
            </a:r>
            <a:endParaRPr lang="en-GB" sz="1500" b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22739" y="2920573"/>
            <a:ext cx="5499594" cy="1917213"/>
          </a:xfrm>
          <a:prstGeom prst="rect">
            <a:avLst/>
          </a:prstGeom>
          <a:solidFill>
            <a:schemeClr val="accent6">
              <a:lumMod val="60000"/>
              <a:lumOff val="40000"/>
              <a:alpha val="40000"/>
            </a:schemeClr>
          </a:solidFill>
          <a:ln>
            <a:solidFill>
              <a:srgbClr val="41719C">
                <a:alpha val="16863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t"/>
          <a:lstStyle/>
          <a:p>
            <a:pPr algn="ctr"/>
            <a:r>
              <a:rPr lang="en-US" sz="1500" b="1" dirty="0">
                <a:solidFill>
                  <a:schemeClr val="tx1"/>
                </a:solidFill>
              </a:rPr>
              <a:t>BOTTOM </a:t>
            </a:r>
          </a:p>
          <a:p>
            <a:pPr algn="ctr"/>
            <a:r>
              <a:rPr lang="en-US" sz="1500" b="1" dirty="0">
                <a:solidFill>
                  <a:schemeClr val="tx1"/>
                </a:solidFill>
              </a:rPr>
              <a:t>WB Extender</a:t>
            </a:r>
            <a:endParaRPr lang="en-GB" sz="1500" b="1" dirty="0">
              <a:solidFill>
                <a:schemeClr val="tx1"/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1237129" y="2822911"/>
            <a:ext cx="6601529" cy="253916"/>
            <a:chOff x="125506" y="3550815"/>
            <a:chExt cx="8802038" cy="338555"/>
          </a:xfrm>
        </p:grpSpPr>
        <p:cxnSp>
          <p:nvCxnSpPr>
            <p:cNvPr id="10" name="Straight Connector 9"/>
            <p:cNvCxnSpPr/>
            <p:nvPr/>
          </p:nvCxnSpPr>
          <p:spPr>
            <a:xfrm flipV="1">
              <a:off x="467544" y="3814619"/>
              <a:ext cx="8460000" cy="1588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125506" y="3550815"/>
              <a:ext cx="1836204" cy="3385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b="1" dirty="0"/>
                <a:t>Dicing lane #1</a:t>
              </a:r>
              <a:endParaRPr lang="en-GB" sz="1050" b="1" dirty="0"/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1230438" y="3126134"/>
            <a:ext cx="6608220" cy="253916"/>
            <a:chOff x="116584" y="3955105"/>
            <a:chExt cx="8810960" cy="338554"/>
          </a:xfrm>
        </p:grpSpPr>
        <p:cxnSp>
          <p:nvCxnSpPr>
            <p:cNvPr id="12" name="Straight Connector 11"/>
            <p:cNvCxnSpPr/>
            <p:nvPr/>
          </p:nvCxnSpPr>
          <p:spPr>
            <a:xfrm>
              <a:off x="467544" y="4236078"/>
              <a:ext cx="8460000" cy="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116584" y="3955105"/>
              <a:ext cx="183620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b="1" dirty="0"/>
                <a:t>Dicing lane #2</a:t>
              </a:r>
              <a:endParaRPr lang="en-GB" sz="1050" b="1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EA8F6340-CA5C-EA4E-A94B-9A57DF0B8F6F}"/>
              </a:ext>
            </a:extLst>
          </p:cNvPr>
          <p:cNvGrpSpPr/>
          <p:nvPr/>
        </p:nvGrpSpPr>
        <p:grpSpPr>
          <a:xfrm>
            <a:off x="3518884" y="2449984"/>
            <a:ext cx="4047278" cy="110639"/>
            <a:chOff x="3167844" y="3053574"/>
            <a:chExt cx="5396371" cy="147519"/>
          </a:xfrm>
          <a:solidFill>
            <a:schemeClr val="accent2">
              <a:lumMod val="75000"/>
            </a:schemeClr>
          </a:solidFill>
        </p:grpSpPr>
        <p:sp>
          <p:nvSpPr>
            <p:cNvPr id="3" name="Octagon 2">
              <a:extLst>
                <a:ext uri="{FF2B5EF4-FFF2-40B4-BE49-F238E27FC236}">
                  <a16:creationId xmlns:a16="http://schemas.microsoft.com/office/drawing/2014/main" id="{4B331E7A-8D33-D94F-A609-F95988F84879}"/>
                </a:ext>
              </a:extLst>
            </p:cNvPr>
            <p:cNvSpPr/>
            <p:nvPr/>
          </p:nvSpPr>
          <p:spPr>
            <a:xfrm>
              <a:off x="3167844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15" name="Octagon 14">
              <a:extLst>
                <a:ext uri="{FF2B5EF4-FFF2-40B4-BE49-F238E27FC236}">
                  <a16:creationId xmlns:a16="http://schemas.microsoft.com/office/drawing/2014/main" id="{0A89309B-6371-2A42-A545-3AAC08FF9B14}"/>
                </a:ext>
              </a:extLst>
            </p:cNvPr>
            <p:cNvSpPr/>
            <p:nvPr/>
          </p:nvSpPr>
          <p:spPr>
            <a:xfrm>
              <a:off x="3641212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16" name="Octagon 15">
              <a:extLst>
                <a:ext uri="{FF2B5EF4-FFF2-40B4-BE49-F238E27FC236}">
                  <a16:creationId xmlns:a16="http://schemas.microsoft.com/office/drawing/2014/main" id="{D7747775-A0C1-F44A-8FE3-E181D8E5E353}"/>
                </a:ext>
              </a:extLst>
            </p:cNvPr>
            <p:cNvSpPr/>
            <p:nvPr/>
          </p:nvSpPr>
          <p:spPr>
            <a:xfrm>
              <a:off x="4123523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19" name="Octagon 18">
              <a:extLst>
                <a:ext uri="{FF2B5EF4-FFF2-40B4-BE49-F238E27FC236}">
                  <a16:creationId xmlns:a16="http://schemas.microsoft.com/office/drawing/2014/main" id="{7537AE5A-CA78-9A41-9649-98B8CDCC4DFB}"/>
                </a:ext>
              </a:extLst>
            </p:cNvPr>
            <p:cNvSpPr/>
            <p:nvPr/>
          </p:nvSpPr>
          <p:spPr>
            <a:xfrm>
              <a:off x="4591575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0" name="Octagon 19">
              <a:extLst>
                <a:ext uri="{FF2B5EF4-FFF2-40B4-BE49-F238E27FC236}">
                  <a16:creationId xmlns:a16="http://schemas.microsoft.com/office/drawing/2014/main" id="{3F8CEF76-CA61-BA46-ADF9-E3205B633CA6}"/>
                </a:ext>
              </a:extLst>
            </p:cNvPr>
            <p:cNvSpPr/>
            <p:nvPr/>
          </p:nvSpPr>
          <p:spPr>
            <a:xfrm>
              <a:off x="5086140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1" name="Octagon 20">
              <a:extLst>
                <a:ext uri="{FF2B5EF4-FFF2-40B4-BE49-F238E27FC236}">
                  <a16:creationId xmlns:a16="http://schemas.microsoft.com/office/drawing/2014/main" id="{503DCE29-F923-D242-88B4-433DEC1E597C}"/>
                </a:ext>
              </a:extLst>
            </p:cNvPr>
            <p:cNvSpPr/>
            <p:nvPr/>
          </p:nvSpPr>
          <p:spPr>
            <a:xfrm>
              <a:off x="5559508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2" name="Octagon 21">
              <a:extLst>
                <a:ext uri="{FF2B5EF4-FFF2-40B4-BE49-F238E27FC236}">
                  <a16:creationId xmlns:a16="http://schemas.microsoft.com/office/drawing/2014/main" id="{9C1D5644-DA05-814E-8149-D9C5398BEE0F}"/>
                </a:ext>
              </a:extLst>
            </p:cNvPr>
            <p:cNvSpPr/>
            <p:nvPr/>
          </p:nvSpPr>
          <p:spPr>
            <a:xfrm>
              <a:off x="6041819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3" name="Octagon 22">
              <a:extLst>
                <a:ext uri="{FF2B5EF4-FFF2-40B4-BE49-F238E27FC236}">
                  <a16:creationId xmlns:a16="http://schemas.microsoft.com/office/drawing/2014/main" id="{88867C33-090E-A048-9CB4-A4989DB76431}"/>
                </a:ext>
              </a:extLst>
            </p:cNvPr>
            <p:cNvSpPr/>
            <p:nvPr/>
          </p:nvSpPr>
          <p:spPr>
            <a:xfrm>
              <a:off x="6509871" y="3053574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4" name="Octagon 23">
              <a:extLst>
                <a:ext uri="{FF2B5EF4-FFF2-40B4-BE49-F238E27FC236}">
                  <a16:creationId xmlns:a16="http://schemas.microsoft.com/office/drawing/2014/main" id="{858CDE82-5D4C-114B-821D-B5D814835345}"/>
                </a:ext>
              </a:extLst>
            </p:cNvPr>
            <p:cNvSpPr/>
            <p:nvPr/>
          </p:nvSpPr>
          <p:spPr>
            <a:xfrm>
              <a:off x="6996468" y="3057093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5" name="Octagon 24">
              <a:extLst>
                <a:ext uri="{FF2B5EF4-FFF2-40B4-BE49-F238E27FC236}">
                  <a16:creationId xmlns:a16="http://schemas.microsoft.com/office/drawing/2014/main" id="{EE243DFC-19FD-9542-AC69-FDB3FB679386}"/>
                </a:ext>
              </a:extLst>
            </p:cNvPr>
            <p:cNvSpPr/>
            <p:nvPr/>
          </p:nvSpPr>
          <p:spPr>
            <a:xfrm>
              <a:off x="7469836" y="3057093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6" name="Octagon 25">
              <a:extLst>
                <a:ext uri="{FF2B5EF4-FFF2-40B4-BE49-F238E27FC236}">
                  <a16:creationId xmlns:a16="http://schemas.microsoft.com/office/drawing/2014/main" id="{C49DDD75-BCAA-9E48-BEDD-88F026602B90}"/>
                </a:ext>
              </a:extLst>
            </p:cNvPr>
            <p:cNvSpPr/>
            <p:nvPr/>
          </p:nvSpPr>
          <p:spPr>
            <a:xfrm>
              <a:off x="7952147" y="3057093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  <p:sp>
          <p:nvSpPr>
            <p:cNvPr id="27" name="Octagon 26">
              <a:extLst>
                <a:ext uri="{FF2B5EF4-FFF2-40B4-BE49-F238E27FC236}">
                  <a16:creationId xmlns:a16="http://schemas.microsoft.com/office/drawing/2014/main" id="{C4857166-BE12-F74B-87A8-64B75FB6521E}"/>
                </a:ext>
              </a:extLst>
            </p:cNvPr>
            <p:cNvSpPr/>
            <p:nvPr/>
          </p:nvSpPr>
          <p:spPr>
            <a:xfrm>
              <a:off x="8420199" y="3057093"/>
              <a:ext cx="144016" cy="144000"/>
            </a:xfrm>
            <a:prstGeom prst="octagon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 sz="1500"/>
            </a:p>
          </p:txBody>
        </p:sp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C8646754-DDD5-1942-BFDE-7D36C1FA0D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86" t="2513" r="3643"/>
          <a:stretch/>
        </p:blipFill>
        <p:spPr>
          <a:xfrm>
            <a:off x="7877042" y="985430"/>
            <a:ext cx="1130954" cy="1121183"/>
          </a:xfrm>
          <a:prstGeom prst="rect">
            <a:avLst/>
          </a:prstGeom>
          <a:ln>
            <a:solidFill>
              <a:srgbClr val="FF0000"/>
            </a:solidFill>
          </a:ln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7F384DA1-4578-8148-AA08-884AF88FDF40}"/>
              </a:ext>
            </a:extLst>
          </p:cNvPr>
          <p:cNvGrpSpPr/>
          <p:nvPr/>
        </p:nvGrpSpPr>
        <p:grpSpPr>
          <a:xfrm>
            <a:off x="2111241" y="1783037"/>
            <a:ext cx="138499" cy="1110533"/>
            <a:chOff x="1290989" y="2164314"/>
            <a:chExt cx="184666" cy="1480710"/>
          </a:xfrm>
        </p:grpSpPr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5C91636A-9BCE-744D-BFF9-4CAACB7B928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403648" y="2164314"/>
              <a:ext cx="0" cy="148071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 w="lg" len="med"/>
              <a:tailEnd type="triangl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F89D0544-C33E-724D-BB74-B547AEEE4225}"/>
                </a:ext>
              </a:extLst>
            </p:cNvPr>
            <p:cNvSpPr txBox="1"/>
            <p:nvPr/>
          </p:nvSpPr>
          <p:spPr>
            <a:xfrm rot="16200000">
              <a:off x="1066987" y="2824911"/>
              <a:ext cx="632670" cy="18466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27000" tIns="0" rIns="27000" bIns="0" rtlCol="0">
              <a:spAutoFit/>
            </a:bodyPr>
            <a:lstStyle/>
            <a:p>
              <a:pPr algn="ctr"/>
              <a:r>
                <a:rPr lang="en-GB" sz="900" b="1" dirty="0"/>
                <a:t>460 µm</a:t>
              </a:r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2D5B8356-CBCA-4A4D-8716-78A7D96BFD85}"/>
              </a:ext>
            </a:extLst>
          </p:cNvPr>
          <p:cNvSpPr/>
          <p:nvPr/>
        </p:nvSpPr>
        <p:spPr>
          <a:xfrm>
            <a:off x="1925706" y="3053747"/>
            <a:ext cx="5994666" cy="19460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 sz="150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2A64397-CD69-D945-94F1-47FDAD1C4E4F}"/>
              </a:ext>
            </a:extLst>
          </p:cNvPr>
          <p:cNvSpPr/>
          <p:nvPr/>
        </p:nvSpPr>
        <p:spPr>
          <a:xfrm>
            <a:off x="1919015" y="3356963"/>
            <a:ext cx="5994666" cy="16786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 sz="1500"/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2A7BC492-AB35-84C9-0499-9D0DEDBD024C}"/>
              </a:ext>
            </a:extLst>
          </p:cNvPr>
          <p:cNvCxnSpPr>
            <a:cxnSpLocks/>
          </p:cNvCxnSpPr>
          <p:nvPr/>
        </p:nvCxnSpPr>
        <p:spPr bwMode="auto">
          <a:xfrm flipH="1">
            <a:off x="6853390" y="2003972"/>
            <a:ext cx="1025300" cy="446012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9D4710B-A21F-190E-A8A1-93224F1EAD9E}"/>
              </a:ext>
            </a:extLst>
          </p:cNvPr>
          <p:cNvCxnSpPr>
            <a:cxnSpLocks/>
          </p:cNvCxnSpPr>
          <p:nvPr/>
        </p:nvCxnSpPr>
        <p:spPr bwMode="auto">
          <a:xfrm flipH="1">
            <a:off x="7165918" y="2003972"/>
            <a:ext cx="715925" cy="441052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4F38235-9E47-7C6B-FE5C-87337129E2E5}"/>
              </a:ext>
            </a:extLst>
          </p:cNvPr>
          <p:cNvCxnSpPr>
            <a:cxnSpLocks/>
            <a:endCxn id="27" idx="7"/>
          </p:cNvCxnSpPr>
          <p:nvPr/>
        </p:nvCxnSpPr>
        <p:spPr bwMode="auto">
          <a:xfrm flipH="1">
            <a:off x="7534530" y="2006241"/>
            <a:ext cx="347313" cy="446382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262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36" grpId="0" animBg="1"/>
      <p:bldP spid="36" grpId="1" animBg="1"/>
      <p:bldP spid="37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09C53687-DBE3-0DAA-C0C9-40223E257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905" y="1"/>
            <a:ext cx="8221695" cy="708422"/>
          </a:xfrm>
        </p:spPr>
        <p:txBody>
          <a:bodyPr/>
          <a:lstStyle/>
          <a:p>
            <a:r>
              <a:rPr lang="en-US" dirty="0"/>
              <a:t>Timepix4 assembly (300</a:t>
            </a:r>
            <a:r>
              <a:rPr lang="en-US" dirty="0">
                <a:latin typeface="Symbol" pitchFamily="2" charset="2"/>
              </a:rPr>
              <a:t>m</a:t>
            </a:r>
            <a:r>
              <a:rPr lang="en-US" dirty="0"/>
              <a:t>m Si sensor)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9E2BE4-7C62-AE26-074E-E3E5DEFF26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30" b="19482"/>
          <a:stretch/>
        </p:blipFill>
        <p:spPr bwMode="auto">
          <a:xfrm>
            <a:off x="1447800" y="914400"/>
            <a:ext cx="7467600" cy="38862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5369078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38E3C-0B86-AA4F-A8C9-63E46604C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75" y="8218"/>
            <a:ext cx="8218670" cy="708422"/>
          </a:xfrm>
        </p:spPr>
        <p:txBody>
          <a:bodyPr/>
          <a:lstStyle/>
          <a:p>
            <a:r>
              <a:rPr lang="en-CH" dirty="0"/>
              <a:t>Timepix4 – works! </a:t>
            </a:r>
            <a:r>
              <a:rPr lang="en-CH" dirty="0">
                <a:sym typeface="Wingdings" pitchFamily="2" charset="2"/>
              </a:rPr>
              <a:t></a:t>
            </a:r>
            <a:endParaRPr lang="en-CH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3A6F58-3A48-CA4D-9F86-814272B9F192}"/>
              </a:ext>
            </a:extLst>
          </p:cNvPr>
          <p:cNvSpPr/>
          <p:nvPr/>
        </p:nvSpPr>
        <p:spPr>
          <a:xfrm>
            <a:off x="1538005" y="928379"/>
            <a:ext cx="1431802" cy="338554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1600" dirty="0"/>
              <a:t>10 s exp. </a:t>
            </a:r>
            <a:r>
              <a:rPr lang="en-US" sz="1600" baseline="30000" dirty="0"/>
              <a:t>90</a:t>
            </a:r>
            <a:r>
              <a:rPr lang="en-US" sz="1600" dirty="0"/>
              <a:t>Sr</a:t>
            </a:r>
            <a:endParaRPr lang="en-CH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8774DC-AB4D-C74E-B23D-D73082E757BE}"/>
              </a:ext>
            </a:extLst>
          </p:cNvPr>
          <p:cNvSpPr txBox="1"/>
          <p:nvPr/>
        </p:nvSpPr>
        <p:spPr>
          <a:xfrm>
            <a:off x="7459073" y="2456535"/>
            <a:ext cx="1606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H" sz="1400" dirty="0"/>
              <a:t>Threshold ~ 800e</a:t>
            </a:r>
            <a:r>
              <a:rPr lang="en-CH" sz="1400" baseline="30000" dirty="0"/>
              <a:t>-</a:t>
            </a:r>
            <a:r>
              <a:rPr lang="en-CH" sz="1400" dirty="0"/>
              <a:t> </a:t>
            </a:r>
          </a:p>
          <a:p>
            <a:endParaRPr lang="en-CH" sz="1400" dirty="0"/>
          </a:p>
          <a:p>
            <a:r>
              <a:rPr lang="en-CH" sz="1400" dirty="0"/>
              <a:t>6.1 M packets @ 5 Gbps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AAA1317-5FF0-56BB-E0A9-82926D2DE6A6}"/>
              </a:ext>
            </a:extLst>
          </p:cNvPr>
          <p:cNvGrpSpPr>
            <a:grpSpLocks noChangeAspect="1"/>
          </p:cNvGrpSpPr>
          <p:nvPr/>
        </p:nvGrpSpPr>
        <p:grpSpPr>
          <a:xfrm>
            <a:off x="669424" y="1228213"/>
            <a:ext cx="6789649" cy="3646627"/>
            <a:chOff x="1347771" y="739767"/>
            <a:chExt cx="10824021" cy="5813434"/>
          </a:xfrm>
        </p:grpSpPr>
        <p:pic>
          <p:nvPicPr>
            <p:cNvPr id="4" name="Picture 3" descr="Chart&#10;&#10;Description automatically generated with low confidence">
              <a:extLst>
                <a:ext uri="{FF2B5EF4-FFF2-40B4-BE49-F238E27FC236}">
                  <a16:creationId xmlns:a16="http://schemas.microsoft.com/office/drawing/2014/main" id="{1EF91678-18F8-B997-6E98-D08A46E0620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6288" t="6599" r="6097" b="3422"/>
            <a:stretch/>
          </p:blipFill>
          <p:spPr>
            <a:xfrm>
              <a:off x="6855182" y="775627"/>
              <a:ext cx="5316610" cy="5777574"/>
            </a:xfrm>
            <a:prstGeom prst="rect">
              <a:avLst/>
            </a:prstGeom>
          </p:spPr>
        </p:pic>
        <p:pic>
          <p:nvPicPr>
            <p:cNvPr id="5" name="Picture 4" descr="Chart, histogram&#10;&#10;Description automatically generated">
              <a:extLst>
                <a:ext uri="{FF2B5EF4-FFF2-40B4-BE49-F238E27FC236}">
                  <a16:creationId xmlns:a16="http://schemas.microsoft.com/office/drawing/2014/main" id="{540F7AA5-38BA-4668-63CB-F1A40B9F900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7305" t="6064" b="4148"/>
            <a:stretch/>
          </p:blipFill>
          <p:spPr>
            <a:xfrm>
              <a:off x="1347771" y="739767"/>
              <a:ext cx="5634024" cy="5774593"/>
            </a:xfrm>
            <a:prstGeom prst="rect">
              <a:avLst/>
            </a:prstGeom>
          </p:spPr>
        </p:pic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A23D85E6-1CF5-6EE0-7B03-10621155D903}"/>
              </a:ext>
            </a:extLst>
          </p:cNvPr>
          <p:cNvSpPr/>
          <p:nvPr/>
        </p:nvSpPr>
        <p:spPr>
          <a:xfrm>
            <a:off x="4940490" y="920335"/>
            <a:ext cx="1484702" cy="338554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1600" dirty="0"/>
              <a:t>5 </a:t>
            </a:r>
            <a:r>
              <a:rPr lang="en-US" sz="1600" dirty="0" err="1"/>
              <a:t>ms</a:t>
            </a:r>
            <a:r>
              <a:rPr lang="en-US" sz="1600" dirty="0"/>
              <a:t> </a:t>
            </a:r>
            <a:r>
              <a:rPr lang="en-US" sz="1600" dirty="0" err="1"/>
              <a:t>timeslice</a:t>
            </a:r>
            <a:endParaRPr lang="en-CH" sz="1600" dirty="0"/>
          </a:p>
        </p:txBody>
      </p:sp>
    </p:spTree>
    <p:extLst>
      <p:ext uri="{BB962C8B-B14F-4D97-AF65-F5344CB8AC3E}">
        <p14:creationId xmlns:p14="http://schemas.microsoft.com/office/powerpoint/2010/main" val="299017292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6B41F-65F3-30AE-342A-DD16F4F00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905" y="1"/>
            <a:ext cx="8221695" cy="708422"/>
          </a:xfrm>
        </p:spPr>
        <p:txBody>
          <a:bodyPr/>
          <a:lstStyle/>
          <a:p>
            <a:r>
              <a:rPr lang="en-GB" dirty="0"/>
              <a:t>Photon counting image Timepix4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345F44-CFE0-3951-9239-D7C3577204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60" t="8643" r="6416" b="6151"/>
          <a:stretch/>
        </p:blipFill>
        <p:spPr bwMode="auto">
          <a:xfrm>
            <a:off x="1447800" y="728310"/>
            <a:ext cx="7467600" cy="37728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32098A-2593-7B2D-2F01-C96A68DE23E4}"/>
              </a:ext>
            </a:extLst>
          </p:cNvPr>
          <p:cNvSpPr txBox="1"/>
          <p:nvPr/>
        </p:nvSpPr>
        <p:spPr>
          <a:xfrm>
            <a:off x="3560801" y="4508882"/>
            <a:ext cx="3241598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Timepix4 paper:</a:t>
            </a:r>
          </a:p>
          <a:p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X. Llopart </a:t>
            </a:r>
            <a:r>
              <a:rPr lang="en-GB" sz="1600" b="0" i="1" u="none" strike="noStrike" dirty="0">
                <a:solidFill>
                  <a:srgbClr val="333333"/>
                </a:solidFill>
                <a:effectLst/>
                <a:latin typeface="-apple-system"/>
              </a:rPr>
              <a:t>et al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 2022 </a:t>
            </a:r>
            <a:r>
              <a:rPr lang="en-GB" sz="1600" b="0" i="1" u="none" strike="noStrike" dirty="0">
                <a:solidFill>
                  <a:srgbClr val="333333"/>
                </a:solidFill>
                <a:effectLst/>
                <a:latin typeface="-apple-system"/>
              </a:rPr>
              <a:t>JINST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 </a:t>
            </a:r>
            <a:r>
              <a:rPr lang="en-GB" sz="1600" b="1" i="0" u="none" strike="noStrike" dirty="0">
                <a:solidFill>
                  <a:srgbClr val="333333"/>
                </a:solidFill>
                <a:effectLst/>
                <a:latin typeface="-apple-system"/>
              </a:rPr>
              <a:t>17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 C01044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0464366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AF299-E3E4-0A45-890A-9A8E43E57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260" y="25081"/>
            <a:ext cx="8525910" cy="708422"/>
          </a:xfrm>
        </p:spPr>
        <p:txBody>
          <a:bodyPr/>
          <a:lstStyle/>
          <a:p>
            <a:r>
              <a:rPr lang="en-GB" dirty="0"/>
              <a:t>4Dphoton: Integrate Timepix4 in a photo tube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5A1000-9EFC-9649-B0FE-BCB85FFAB3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5810" y="843525"/>
            <a:ext cx="2117269" cy="17097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ADC7B7-1C66-FE46-9A31-2FD8D58D12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00" y="997145"/>
            <a:ext cx="3894200" cy="13239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8273CD-43D9-B646-A908-02379829AF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026" y="2981403"/>
            <a:ext cx="5186480" cy="1598673"/>
          </a:xfrm>
          <a:prstGeom prst="rect">
            <a:avLst/>
          </a:prstGeom>
        </p:spPr>
      </p:pic>
      <p:sp>
        <p:nvSpPr>
          <p:cNvPr id="10" name="Right Arrow 9">
            <a:extLst>
              <a:ext uri="{FF2B5EF4-FFF2-40B4-BE49-F238E27FC236}">
                <a16:creationId xmlns:a16="http://schemas.microsoft.com/office/drawing/2014/main" id="{D28F7901-FEBE-3E43-84A5-A8C3172219D4}"/>
              </a:ext>
            </a:extLst>
          </p:cNvPr>
          <p:cNvSpPr/>
          <p:nvPr/>
        </p:nvSpPr>
        <p:spPr bwMode="auto">
          <a:xfrm>
            <a:off x="4625700" y="1496410"/>
            <a:ext cx="1021640" cy="288730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23F716-C148-4248-9A1B-C7D727E5B22E}"/>
              </a:ext>
            </a:extLst>
          </p:cNvPr>
          <p:cNvSpPr txBox="1"/>
          <p:nvPr/>
        </p:nvSpPr>
        <p:spPr>
          <a:xfrm>
            <a:off x="765635" y="2348161"/>
            <a:ext cx="74932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Concept already proven with 4 Timepix chips</a:t>
            </a:r>
          </a:p>
          <a:p>
            <a:r>
              <a:rPr lang="en-GB" sz="1400" dirty="0"/>
              <a:t>See:  J </a:t>
            </a:r>
            <a:r>
              <a:rPr lang="en-GB" sz="1400" dirty="0" err="1"/>
              <a:t>Vallerga</a:t>
            </a:r>
            <a:r>
              <a:rPr lang="en-GB" sz="1400" dirty="0"/>
              <a:t> et al. </a:t>
            </a:r>
            <a:r>
              <a:rPr lang="en-GB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https://iopscience.iop.org/article/10.1088/1748-0221/9/05/C05055</a:t>
            </a:r>
            <a:r>
              <a:rPr lang="en-GB" sz="14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13CC9C-21E3-9940-BFF3-4C3A72E02470}"/>
              </a:ext>
            </a:extLst>
          </p:cNvPr>
          <p:cNvSpPr txBox="1"/>
          <p:nvPr/>
        </p:nvSpPr>
        <p:spPr>
          <a:xfrm>
            <a:off x="867581" y="4570425"/>
            <a:ext cx="7454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Ongoing effort with Timepix4 started</a:t>
            </a:r>
          </a:p>
          <a:p>
            <a:r>
              <a:rPr lang="en-GB" sz="1400" dirty="0"/>
              <a:t>See: M. </a:t>
            </a:r>
            <a:r>
              <a:rPr lang="en-GB" sz="1400" dirty="0" err="1"/>
              <a:t>Fiorini</a:t>
            </a:r>
            <a:r>
              <a:rPr lang="en-GB" sz="1400" dirty="0"/>
              <a:t> et al. </a:t>
            </a:r>
            <a:r>
              <a:rPr lang="en-GB" sz="14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https://iopscience.iop.org/article/10.1088/1748-0221/13/12/C12005/pdf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539371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FFC19-642E-893F-13C6-669572E18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calibration with sources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D4A543-D7E8-1978-EFD4-9BCEA30AB7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2252" y="914400"/>
            <a:ext cx="7723296" cy="3886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96BC3F-5236-7330-2CBE-7E9F5F5F40D2}"/>
              </a:ext>
            </a:extLst>
          </p:cNvPr>
          <p:cNvSpPr txBox="1"/>
          <p:nvPr/>
        </p:nvSpPr>
        <p:spPr>
          <a:xfrm>
            <a:off x="927948" y="4800600"/>
            <a:ext cx="7467600" cy="276999"/>
          </a:xfrm>
          <a:prstGeom prst="rect">
            <a:avLst/>
          </a:prstGeom>
          <a:noFill/>
          <a:ln w="127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https://</a:t>
            </a:r>
            <a:r>
              <a:rPr lang="en-GB" sz="1200" dirty="0" err="1"/>
              <a:t>indico.global</a:t>
            </a:r>
            <a:r>
              <a:rPr lang="en-GB" sz="1200" dirty="0"/>
              <a:t>/event/8935/contributions/85485/attachments/39904/74219/iWoRiD_2024_Bolzonella.pdf</a:t>
            </a:r>
          </a:p>
        </p:txBody>
      </p:sp>
    </p:spTree>
    <p:extLst>
      <p:ext uri="{BB962C8B-B14F-4D97-AF65-F5344CB8AC3E}">
        <p14:creationId xmlns:p14="http://schemas.microsoft.com/office/powerpoint/2010/main" val="169182466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86550-B052-E286-709F-51EBD0454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948" y="1"/>
            <a:ext cx="8063652" cy="708422"/>
          </a:xfrm>
        </p:spPr>
        <p:txBody>
          <a:bodyPr/>
          <a:lstStyle/>
          <a:p>
            <a:r>
              <a:rPr lang="en-GB" dirty="0"/>
              <a:t>Calibration of on pixel VCOs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4EFBDF3-6A40-D9EB-830F-D6E9EBCCC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2258" y="914400"/>
            <a:ext cx="7523284" cy="3886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0930AF-67B3-E25F-BF9E-81A21E2B64A7}"/>
              </a:ext>
            </a:extLst>
          </p:cNvPr>
          <p:cNvSpPr txBox="1"/>
          <p:nvPr/>
        </p:nvSpPr>
        <p:spPr>
          <a:xfrm>
            <a:off x="927948" y="4800600"/>
            <a:ext cx="7467600" cy="276999"/>
          </a:xfrm>
          <a:prstGeom prst="rect">
            <a:avLst/>
          </a:prstGeom>
          <a:noFill/>
          <a:ln w="127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https://</a:t>
            </a:r>
            <a:r>
              <a:rPr lang="en-GB" sz="1200" dirty="0" err="1"/>
              <a:t>indico.global</a:t>
            </a:r>
            <a:r>
              <a:rPr lang="en-GB" sz="1200" dirty="0"/>
              <a:t>/event/8935/contributions/85485/attachments/39904/74219/iWoRiD_2024_Bolzonella.pdf</a:t>
            </a:r>
          </a:p>
        </p:txBody>
      </p:sp>
    </p:spTree>
    <p:extLst>
      <p:ext uri="{BB962C8B-B14F-4D97-AF65-F5344CB8AC3E}">
        <p14:creationId xmlns:p14="http://schemas.microsoft.com/office/powerpoint/2010/main" val="352219681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AD15A-5119-2B93-9EE7-487C0B6FD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948" y="1"/>
            <a:ext cx="8063652" cy="708422"/>
          </a:xfrm>
        </p:spPr>
        <p:txBody>
          <a:bodyPr/>
          <a:lstStyle/>
          <a:p>
            <a:r>
              <a:rPr lang="en-GB" dirty="0"/>
              <a:t>Integration into photo-sensitive tube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BE28B6-4F5B-9DB2-C3CC-E5BDAC4947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1934" y="914400"/>
            <a:ext cx="7283931" cy="3886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6DB850-3E97-1AE5-B5EA-9F373868C348}"/>
              </a:ext>
            </a:extLst>
          </p:cNvPr>
          <p:cNvSpPr txBox="1"/>
          <p:nvPr/>
        </p:nvSpPr>
        <p:spPr>
          <a:xfrm>
            <a:off x="927948" y="4800600"/>
            <a:ext cx="7467600" cy="276999"/>
          </a:xfrm>
          <a:prstGeom prst="rect">
            <a:avLst/>
          </a:prstGeom>
          <a:noFill/>
          <a:ln w="127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https://</a:t>
            </a:r>
            <a:r>
              <a:rPr lang="en-GB" sz="1200" dirty="0" err="1"/>
              <a:t>indico.global</a:t>
            </a:r>
            <a:r>
              <a:rPr lang="en-GB" sz="1200" dirty="0"/>
              <a:t>/event/8935/contributions/85485/attachments/39904/74219/iWoRiD_2024_Bolzonella.pdf</a:t>
            </a:r>
          </a:p>
        </p:txBody>
      </p:sp>
    </p:spTree>
    <p:extLst>
      <p:ext uri="{BB962C8B-B14F-4D97-AF65-F5344CB8AC3E}">
        <p14:creationId xmlns:p14="http://schemas.microsoft.com/office/powerpoint/2010/main" val="320549092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4AA85-BA8A-0201-B28B-BA228E587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675" y="9525"/>
            <a:ext cx="7886700" cy="71132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TSV processing of Timepix4 - 3 on-going activities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1D279AC-78D5-CC81-5208-A5A9B270C6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738135"/>
              </p:ext>
            </p:extLst>
          </p:nvPr>
        </p:nvGraphicFramePr>
        <p:xfrm>
          <a:off x="386024" y="1526999"/>
          <a:ext cx="5696724" cy="2458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4181">
                  <a:extLst>
                    <a:ext uri="{9D8B030D-6E8A-4147-A177-3AD203B41FA5}">
                      <a16:colId xmlns:a16="http://schemas.microsoft.com/office/drawing/2014/main" val="2911528284"/>
                    </a:ext>
                  </a:extLst>
                </a:gridCol>
                <a:gridCol w="1424181">
                  <a:extLst>
                    <a:ext uri="{9D8B030D-6E8A-4147-A177-3AD203B41FA5}">
                      <a16:colId xmlns:a16="http://schemas.microsoft.com/office/drawing/2014/main" val="1761203921"/>
                    </a:ext>
                  </a:extLst>
                </a:gridCol>
                <a:gridCol w="1424181">
                  <a:extLst>
                    <a:ext uri="{9D8B030D-6E8A-4147-A177-3AD203B41FA5}">
                      <a16:colId xmlns:a16="http://schemas.microsoft.com/office/drawing/2014/main" val="3063609392"/>
                    </a:ext>
                  </a:extLst>
                </a:gridCol>
                <a:gridCol w="1424181">
                  <a:extLst>
                    <a:ext uri="{9D8B030D-6E8A-4147-A177-3AD203B41FA5}">
                      <a16:colId xmlns:a16="http://schemas.microsoft.com/office/drawing/2014/main" val="3025160434"/>
                    </a:ext>
                  </a:extLst>
                </a:gridCol>
              </a:tblGrid>
              <a:tr h="262548">
                <a:tc>
                  <a:txBody>
                    <a:bodyPr/>
                    <a:lstStyle/>
                    <a:p>
                      <a:r>
                        <a:rPr lang="en-GB" sz="1000" dirty="0"/>
                        <a:t>Supplier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IZM (D)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LETI (F)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PTI (TW)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39205118"/>
                  </a:ext>
                </a:extLst>
              </a:tr>
              <a:tr h="262548">
                <a:tc>
                  <a:txBody>
                    <a:bodyPr/>
                    <a:lstStyle/>
                    <a:p>
                      <a:r>
                        <a:rPr lang="en-GB" sz="1000" dirty="0"/>
                        <a:t>Wafer size (mm)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200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200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300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372797171"/>
                  </a:ext>
                </a:extLst>
              </a:tr>
              <a:tr h="262548">
                <a:tc>
                  <a:txBody>
                    <a:bodyPr/>
                    <a:lstStyle/>
                    <a:p>
                      <a:r>
                        <a:rPr lang="en-GB" sz="1000" dirty="0"/>
                        <a:t>Front side UBM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No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35811809"/>
                  </a:ext>
                </a:extLst>
              </a:tr>
              <a:tr h="262548">
                <a:tc>
                  <a:txBody>
                    <a:bodyPr/>
                    <a:lstStyle/>
                    <a:p>
                      <a:r>
                        <a:rPr lang="en-GB" sz="1000" dirty="0"/>
                        <a:t>Front side bumps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No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No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98934304"/>
                  </a:ext>
                </a:extLst>
              </a:tr>
              <a:tr h="489877">
                <a:tc>
                  <a:txBody>
                    <a:bodyPr/>
                    <a:lstStyle/>
                    <a:p>
                      <a:r>
                        <a:rPr lang="en-GB" sz="1000" dirty="0"/>
                        <a:t>TSV diameter/</a:t>
                      </a:r>
                    </a:p>
                    <a:p>
                      <a:r>
                        <a:rPr lang="en-GB" sz="1000" dirty="0"/>
                        <a:t>thickness (um)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60/120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60/120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38/180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378511812"/>
                  </a:ext>
                </a:extLst>
              </a:tr>
              <a:tr h="262548">
                <a:tc>
                  <a:txBody>
                    <a:bodyPr/>
                    <a:lstStyle/>
                    <a:p>
                      <a:r>
                        <a:rPr lang="en-GB" sz="1000" dirty="0"/>
                        <a:t>Rear side RDL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63935836"/>
                  </a:ext>
                </a:extLst>
              </a:tr>
              <a:tr h="656371">
                <a:tc>
                  <a:txBody>
                    <a:bodyPr/>
                    <a:lstStyle/>
                    <a:p>
                      <a:r>
                        <a:rPr lang="en-GB" sz="1000" dirty="0"/>
                        <a:t>Status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Second batch of wafers just completed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First batch of wafers just completed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Setup wafers almost done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54985271"/>
                  </a:ext>
                </a:extLst>
              </a:tr>
            </a:tbl>
          </a:graphicData>
        </a:graphic>
      </p:graphicFrame>
      <p:pic>
        <p:nvPicPr>
          <p:cNvPr id="5" name="Picture 4" descr="A close-up of a computer chip&#10;&#10;Description automatically generated with medium confidence">
            <a:extLst>
              <a:ext uri="{FF2B5EF4-FFF2-40B4-BE49-F238E27FC236}">
                <a16:creationId xmlns:a16="http://schemas.microsoft.com/office/drawing/2014/main" id="{5450BD67-7529-A4F6-D25A-AA34E5351EB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97" r="13818" b="1394"/>
          <a:stretch/>
        </p:blipFill>
        <p:spPr>
          <a:xfrm>
            <a:off x="6280158" y="1734762"/>
            <a:ext cx="2593792" cy="205204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DD68AD9-0F5C-DA23-828B-264B1F9A1DC7}"/>
              </a:ext>
            </a:extLst>
          </p:cNvPr>
          <p:cNvSpPr/>
          <p:nvPr/>
        </p:nvSpPr>
        <p:spPr>
          <a:xfrm>
            <a:off x="1810941" y="1526998"/>
            <a:ext cx="1425178" cy="25178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2C6644-84DE-C3DD-1851-5EBC7629DE62}"/>
              </a:ext>
            </a:extLst>
          </p:cNvPr>
          <p:cNvSpPr/>
          <p:nvPr/>
        </p:nvSpPr>
        <p:spPr>
          <a:xfrm>
            <a:off x="3234386" y="1526998"/>
            <a:ext cx="1425178" cy="25178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782475-1D03-CC12-7553-B9BC1041949C}"/>
              </a:ext>
            </a:extLst>
          </p:cNvPr>
          <p:cNvSpPr/>
          <p:nvPr/>
        </p:nvSpPr>
        <p:spPr>
          <a:xfrm>
            <a:off x="4661037" y="1526998"/>
            <a:ext cx="1425178" cy="25178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10531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6" grpId="0" animBg="1"/>
      <p:bldP spid="6" grpId="1" animBg="1"/>
      <p:bldP spid="7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85825" y="113830"/>
            <a:ext cx="7450137" cy="52738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r>
              <a:rPr lang="en-GB" sz="2400" kern="0"/>
              <a:t>Examples of other applications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192360" y="766715"/>
            <a:ext cx="7536493" cy="3886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37609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b="1">
                <a:solidFill>
                  <a:srgbClr val="37609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600" b="1">
                <a:solidFill>
                  <a:srgbClr val="37609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600" b="1">
                <a:solidFill>
                  <a:srgbClr val="37609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376092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9pPr>
          </a:lstStyle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X-ray materials analysis with diffraction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Photon counting cameras at synchrotrons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Time resolved cameras at synchrotrons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X-ray non-destructive testing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X-ray dosimetry - </a:t>
            </a:r>
            <a:r>
              <a:rPr lang="en-US" sz="1800" b="0" kern="0" dirty="0" err="1">
                <a:solidFill>
                  <a:srgbClr val="000000"/>
                </a:solidFill>
              </a:rPr>
              <a:t>dosepix</a:t>
            </a:r>
            <a:r>
              <a:rPr lang="en-US" sz="1800" b="0" kern="0" dirty="0">
                <a:solidFill>
                  <a:srgbClr val="000000"/>
                </a:solidFill>
              </a:rPr>
              <a:t> chip development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Waste sorting using X-rays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Low Energy Electron Microscopy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Transmission electron microscopy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Dose deposition tracking in hadron therapy</a:t>
            </a:r>
          </a:p>
          <a:p>
            <a:pPr>
              <a:buFont typeface="Arial" charset="0"/>
              <a:buChar char="•"/>
            </a:pPr>
            <a:r>
              <a:rPr lang="en-US" sz="1800" b="0" kern="0" dirty="0">
                <a:solidFill>
                  <a:srgbClr val="000000"/>
                </a:solidFill>
              </a:rPr>
              <a:t>Numerous satellite systems dedicated to space weather observation</a:t>
            </a:r>
          </a:p>
          <a:p>
            <a:pPr>
              <a:buFont typeface="Arial" charset="0"/>
              <a:buChar char="•"/>
            </a:pPr>
            <a:endParaRPr lang="en-US" sz="1800" b="0" kern="0" dirty="0">
              <a:solidFill>
                <a:srgbClr val="000000"/>
              </a:solidFill>
            </a:endParaRPr>
          </a:p>
          <a:p>
            <a:pPr>
              <a:buFont typeface="Arial" charset="0"/>
              <a:buChar char="•"/>
            </a:pPr>
            <a:endParaRPr lang="en-US" sz="1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79430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85825" y="152235"/>
            <a:ext cx="7450137" cy="52738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r>
              <a:rPr lang="en-GB" sz="2400" kern="0" dirty="0"/>
              <a:t>Applications for CERN/Physics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554803" y="757114"/>
            <a:ext cx="6454766" cy="3886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37609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b="1">
                <a:solidFill>
                  <a:srgbClr val="37609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600" b="1">
                <a:solidFill>
                  <a:srgbClr val="37609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600" b="1">
                <a:solidFill>
                  <a:srgbClr val="37609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376092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="1">
                <a:solidFill>
                  <a:srgbClr val="004F9E"/>
                </a:solidFill>
                <a:latin typeface="+mn-lt"/>
              </a:defRPr>
            </a:lvl9pPr>
          </a:lstStyle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LHCb VELOpix chip is directly derived from Timepix3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LHCb Timepix3 telescope </a:t>
            </a:r>
            <a:r>
              <a:rPr lang="mr-IN" sz="1400" b="0" kern="0" dirty="0">
                <a:solidFill>
                  <a:srgbClr val="000000"/>
                </a:solidFill>
              </a:rPr>
              <a:t>–</a:t>
            </a:r>
            <a:r>
              <a:rPr lang="en-US" sz="1400" b="0" kern="0" dirty="0">
                <a:solidFill>
                  <a:srgbClr val="000000"/>
                </a:solidFill>
              </a:rPr>
              <a:t> 80 Mhits/cm</a:t>
            </a:r>
            <a:r>
              <a:rPr lang="en-US" sz="1400" b="0" kern="0" baseline="30000" dirty="0">
                <a:solidFill>
                  <a:srgbClr val="000000"/>
                </a:solidFill>
              </a:rPr>
              <a:t>2</a:t>
            </a:r>
            <a:r>
              <a:rPr lang="en-US" sz="1400" b="0" kern="0" dirty="0">
                <a:solidFill>
                  <a:srgbClr val="000000"/>
                </a:solidFill>
              </a:rPr>
              <a:t>/sec 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Sensor studies for CLIC/LHCb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Background radiation monitoring at ATLAS and CMS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Beam Gas Interaction monitor CERN PS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Beam monitoring in UA9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Positron annihilation in Aegis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ASACUSA experiment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 err="1">
                <a:solidFill>
                  <a:srgbClr val="000000"/>
                </a:solidFill>
              </a:rPr>
              <a:t>Breit</a:t>
            </a:r>
            <a:r>
              <a:rPr lang="en-US" sz="1400" b="0" kern="0" dirty="0">
                <a:solidFill>
                  <a:srgbClr val="000000"/>
                </a:solidFill>
              </a:rPr>
              <a:t>-Wheeler experiment at RAL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Beta particle channeling in ISOLDE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Forward physics using Timepix3?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Axion search at CAST (with InGrid)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Large area TPC (with InGrid)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Transition radiation measurements for ATLAS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GEMPIX development for radiation therapy beam monitoring</a:t>
            </a:r>
          </a:p>
          <a:p>
            <a:pPr lvl="1">
              <a:buFont typeface="Arial" charset="0"/>
              <a:buChar char="•"/>
            </a:pPr>
            <a:r>
              <a:rPr lang="en-US" sz="1400" b="0" kern="0" dirty="0">
                <a:solidFill>
                  <a:srgbClr val="000000"/>
                </a:solidFill>
              </a:rPr>
              <a:t>GEMPIX for </a:t>
            </a:r>
            <a:r>
              <a:rPr lang="en-US" sz="1400" b="0" kern="0" baseline="30000" dirty="0">
                <a:solidFill>
                  <a:srgbClr val="000000"/>
                </a:solidFill>
              </a:rPr>
              <a:t>55</a:t>
            </a:r>
            <a:r>
              <a:rPr lang="en-US" sz="1400" b="0" kern="0" dirty="0">
                <a:solidFill>
                  <a:srgbClr val="000000"/>
                </a:solidFill>
              </a:rPr>
              <a:t>Fe waste management</a:t>
            </a:r>
          </a:p>
          <a:p>
            <a:pPr lvl="1">
              <a:buFont typeface="Arial" charset="0"/>
              <a:buChar char="•"/>
            </a:pPr>
            <a:r>
              <a:rPr lang="en-GB" sz="1400" b="0" kern="0" dirty="0">
                <a:solidFill>
                  <a:srgbClr val="000000"/>
                </a:solidFill>
              </a:rPr>
              <a:t>Developments for CLIC: CLICpix, CLICpix2, C3PD</a:t>
            </a:r>
          </a:p>
        </p:txBody>
      </p:sp>
    </p:spTree>
    <p:extLst>
      <p:ext uri="{BB962C8B-B14F-4D97-AF65-F5344CB8AC3E}">
        <p14:creationId xmlns:p14="http://schemas.microsoft.com/office/powerpoint/2010/main" val="14659791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5E10E9-402C-ED80-A581-AC830EEAF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9045"/>
            <a:ext cx="7886700" cy="318740"/>
          </a:xfrm>
        </p:spPr>
        <p:txBody>
          <a:bodyPr/>
          <a:lstStyle/>
          <a:p>
            <a:r>
              <a:rPr lang="en-GB" sz="2800" dirty="0">
                <a:solidFill>
                  <a:srgbClr val="17375E"/>
                </a:solidFill>
                <a:latin typeface="+mj-lt"/>
              </a:rPr>
              <a:t>The </a:t>
            </a:r>
            <a:r>
              <a:rPr lang="en-GB" sz="2800" dirty="0" err="1">
                <a:solidFill>
                  <a:srgbClr val="17375E"/>
                </a:solidFill>
                <a:latin typeface="+mj-lt"/>
              </a:rPr>
              <a:t>Picopix</a:t>
            </a:r>
            <a:r>
              <a:rPr lang="en-GB" sz="2800" dirty="0">
                <a:solidFill>
                  <a:srgbClr val="17375E"/>
                </a:solidFill>
                <a:latin typeface="+mj-lt"/>
              </a:rPr>
              <a:t> project</a:t>
            </a:r>
            <a:endParaRPr lang="en-CH" sz="2800" dirty="0">
              <a:solidFill>
                <a:srgbClr val="17375E"/>
              </a:solidFill>
              <a:latin typeface="+mj-lt"/>
            </a:endParaRPr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D5328462-4618-DD24-1EF8-E7AABEC7CB59}"/>
              </a:ext>
            </a:extLst>
          </p:cNvPr>
          <p:cNvSpPr txBox="1">
            <a:spLocks/>
          </p:cNvSpPr>
          <p:nvPr/>
        </p:nvSpPr>
        <p:spPr>
          <a:xfrm>
            <a:off x="885120" y="843585"/>
            <a:ext cx="7181735" cy="4026070"/>
          </a:xfrm>
          <a:prstGeom prst="rect">
            <a:avLst/>
          </a:prstGeom>
        </p:spPr>
        <p:txBody>
          <a:bodyPr/>
          <a:lstStyle>
            <a:lvl1pPr marL="444500" indent="-4445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 sz="20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  <a:lvl2pPr marL="896938" indent="-363538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6A639A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2pPr>
            <a:lvl3pPr marL="1252538" indent="-355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6A639A"/>
              </a:buClr>
              <a:buSzPct val="120000"/>
              <a:buFont typeface="Segoe UI" panose="020B0502040204020203" pitchFamily="34" charset="0"/>
              <a:buChar char="‒"/>
              <a:defRPr sz="16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3pPr>
            <a:lvl4pPr marL="161607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6A639A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4pPr>
            <a:lvl5pPr marL="1970088" indent="-265113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6A639A"/>
              </a:buClr>
              <a:buFont typeface="Segoe UI" panose="020B0502040204020203" pitchFamily="34" charset="0"/>
              <a:buChar char="→"/>
              <a:defRPr sz="1400" kern="1200">
                <a:solidFill>
                  <a:schemeClr val="tx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GB" sz="1000" dirty="0" err="1">
                <a:latin typeface="+mn-lt"/>
                <a:cs typeface="Segoe UI Semibold" panose="020B0702040204020203" pitchFamily="34" charset="0"/>
              </a:rPr>
              <a:t>PicoPix</a:t>
            </a:r>
            <a:r>
              <a:rPr lang="en-GB" sz="1000" dirty="0">
                <a:latin typeface="+mn-lt"/>
                <a:cs typeface="Segoe UI Semibold" panose="020B0702040204020203" pitchFamily="34" charset="0"/>
              </a:rPr>
              <a:t> is a large-scale hybrid pixel tracking particle detector designed in 28nm CMOS:</a:t>
            </a:r>
          </a:p>
          <a:p>
            <a:pPr marL="631825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Large area  3-side </a:t>
            </a:r>
            <a:r>
              <a:rPr lang="en-GB" sz="1000" dirty="0" err="1">
                <a:latin typeface="+mn-lt"/>
                <a:sym typeface="Wingdings" panose="05000000000000000000" pitchFamily="2" charset="2"/>
              </a:rPr>
              <a:t>buttable</a:t>
            </a:r>
            <a:r>
              <a:rPr lang="en-GB" sz="1000" dirty="0">
                <a:latin typeface="+mn-lt"/>
                <a:sym typeface="Wingdings" panose="05000000000000000000" pitchFamily="2" charset="2"/>
              </a:rPr>
              <a:t> with 384 x 256 pixel array </a:t>
            </a:r>
          </a:p>
          <a:p>
            <a:pPr marL="631825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Spatial resolution  square pixel size of 50 </a:t>
            </a:r>
            <a:r>
              <a:rPr lang="el-GR" sz="1000" dirty="0">
                <a:latin typeface="+mn-lt"/>
                <a:sym typeface="Wingdings" panose="05000000000000000000" pitchFamily="2" charset="2"/>
              </a:rPr>
              <a:t>μ</a:t>
            </a:r>
            <a:r>
              <a:rPr lang="en-US" sz="1000" dirty="0">
                <a:latin typeface="+mn-lt"/>
                <a:sym typeface="Wingdings" panose="05000000000000000000" pitchFamily="2" charset="2"/>
              </a:rPr>
              <a:t>m</a:t>
            </a:r>
            <a:endParaRPr lang="en-GB" sz="1000" dirty="0">
              <a:latin typeface="+mn-lt"/>
              <a:sym typeface="Wingdings" panose="05000000000000000000" pitchFamily="2" charset="2"/>
            </a:endParaRPr>
          </a:p>
          <a:p>
            <a:pPr marL="631825">
              <a:spcBef>
                <a:spcPts val="600"/>
              </a:spcBef>
            </a:pPr>
            <a:r>
              <a:rPr lang="en-GB" sz="1000" dirty="0">
                <a:latin typeface="+mn-lt"/>
              </a:rPr>
              <a:t>Time measurements </a:t>
            </a:r>
            <a:r>
              <a:rPr lang="en-GB" sz="1000" dirty="0">
                <a:latin typeface="+mn-lt"/>
                <a:sym typeface="Wingdings" panose="05000000000000000000" pitchFamily="2" charset="2"/>
              </a:rPr>
              <a:t> &lt;50 </a:t>
            </a:r>
            <a:r>
              <a:rPr lang="en-GB" sz="1000" dirty="0" err="1">
                <a:latin typeface="+mn-lt"/>
                <a:sym typeface="Wingdings" panose="05000000000000000000" pitchFamily="2" charset="2"/>
              </a:rPr>
              <a:t>ps</a:t>
            </a:r>
            <a:r>
              <a:rPr lang="en-GB" sz="1000" baseline="-25000" dirty="0" err="1">
                <a:latin typeface="+mn-lt"/>
                <a:sym typeface="Wingdings" panose="05000000000000000000" pitchFamily="2" charset="2"/>
              </a:rPr>
              <a:t>rms</a:t>
            </a:r>
            <a:r>
              <a:rPr lang="en-GB" sz="1000" dirty="0">
                <a:latin typeface="+mn-lt"/>
                <a:sym typeface="Wingdings" panose="05000000000000000000" pitchFamily="2" charset="2"/>
              </a:rPr>
              <a:t> per Hybrid (ASIC + Sensor)</a:t>
            </a:r>
          </a:p>
          <a:p>
            <a:pPr marL="631825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Radiation hardness  &lt; 1 Grad with full TMR (Triple Modular Redundancy) logic design</a:t>
            </a:r>
          </a:p>
          <a:p>
            <a:pPr marL="631825">
              <a:spcBef>
                <a:spcPts val="600"/>
              </a:spcBef>
            </a:pPr>
            <a:r>
              <a:rPr lang="en-US" sz="1000" dirty="0">
                <a:latin typeface="+mn-lt"/>
                <a:sym typeface="Wingdings" panose="05000000000000000000" pitchFamily="2" charset="2"/>
              </a:rPr>
              <a:t>Data reduction  On-chip programmable event clustering, veto, filtering and sorting</a:t>
            </a:r>
          </a:p>
          <a:p>
            <a:pPr marL="631825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Event rate  </a:t>
            </a:r>
            <a:r>
              <a:rPr lang="en-US" sz="1000" dirty="0">
                <a:latin typeface="+mn-lt"/>
                <a:sym typeface="Wingdings" panose="05000000000000000000" pitchFamily="2" charset="2"/>
              </a:rPr>
              <a:t>Up to 96 events/chip/25ns  ≤3.84∙10</a:t>
            </a:r>
            <a:r>
              <a:rPr lang="en-US" sz="1000" baseline="30000" dirty="0">
                <a:latin typeface="+mn-lt"/>
                <a:sym typeface="Wingdings" panose="05000000000000000000" pitchFamily="2" charset="2"/>
              </a:rPr>
              <a:t>9</a:t>
            </a:r>
            <a:r>
              <a:rPr lang="en-US" sz="1000" dirty="0">
                <a:latin typeface="+mn-lt"/>
                <a:sym typeface="Wingdings" panose="05000000000000000000" pitchFamily="2" charset="2"/>
              </a:rPr>
              <a:t> events/chip</a:t>
            </a:r>
          </a:p>
          <a:p>
            <a:pPr marL="631825">
              <a:spcBef>
                <a:spcPts val="600"/>
              </a:spcBef>
            </a:pPr>
            <a:r>
              <a:rPr lang="en-US" sz="1000" dirty="0">
                <a:latin typeface="+mn-lt"/>
                <a:sym typeface="Wingdings" panose="05000000000000000000" pitchFamily="2" charset="2"/>
              </a:rPr>
              <a:t>High speed serializer  Data-driven readout with up-to 4 x 25.6 Gbps fast links</a:t>
            </a:r>
            <a:endParaRPr lang="en-GB" sz="1000" dirty="0">
              <a:latin typeface="+mn-lt"/>
              <a:sym typeface="Wingdings" panose="05000000000000000000" pitchFamily="2" charset="2"/>
            </a:endParaRPr>
          </a:p>
          <a:p>
            <a:pPr marL="187325" indent="0">
              <a:spcBef>
                <a:spcPts val="600"/>
              </a:spcBef>
              <a:buNone/>
            </a:pPr>
            <a:endParaRPr lang="en-GB" sz="1000" dirty="0">
              <a:latin typeface="+mn-lt"/>
              <a:cs typeface="Segoe UI Semibold" panose="020B0702040204020203" pitchFamily="34" charset="0"/>
              <a:sym typeface="Wingdings" panose="05000000000000000000" pitchFamily="2" charset="2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GB" sz="1000" dirty="0">
                <a:latin typeface="+mn-lt"/>
                <a:cs typeface="Segoe UI Semibold" panose="020B0702040204020203" pitchFamily="34" charset="0"/>
              </a:rPr>
              <a:t>Design Approach:</a:t>
            </a:r>
          </a:p>
          <a:p>
            <a:pPr marL="631825">
              <a:spcBef>
                <a:spcPts val="600"/>
              </a:spcBef>
            </a:pPr>
            <a:r>
              <a:rPr lang="en-GB" sz="1000" dirty="0">
                <a:latin typeface="+mn-lt"/>
              </a:rPr>
              <a:t>Built from gained experienced from previous hybrid pixel detectors tracking detectors designed in EP-ESE-ME:</a:t>
            </a:r>
          </a:p>
          <a:p>
            <a:pPr marL="1084263" lvl="1">
              <a:spcBef>
                <a:spcPts val="600"/>
              </a:spcBef>
            </a:pPr>
            <a:r>
              <a:rPr lang="en-GB" sz="1000" dirty="0" err="1">
                <a:latin typeface="+mn-lt"/>
              </a:rPr>
              <a:t>Timepix</a:t>
            </a:r>
            <a:r>
              <a:rPr lang="en-GB" sz="1000" dirty="0">
                <a:latin typeface="+mn-lt"/>
              </a:rPr>
              <a:t> (2007) </a:t>
            </a:r>
            <a:r>
              <a:rPr lang="en-GB" sz="1000" dirty="0">
                <a:latin typeface="+mn-lt"/>
                <a:sym typeface="Wingdings" panose="05000000000000000000" pitchFamily="2" charset="2"/>
              </a:rPr>
              <a:t> Timepix3 (2013)  Velopix1 (2016)  Timepix4 (2020)</a:t>
            </a:r>
          </a:p>
          <a:p>
            <a:pPr marL="1084263" lvl="1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CERN and Nikhef design team</a:t>
            </a:r>
          </a:p>
          <a:p>
            <a:pPr marL="631825">
              <a:spcBef>
                <a:spcPts val="600"/>
              </a:spcBef>
            </a:pPr>
            <a:endParaRPr lang="en-GB" sz="1000" dirty="0">
              <a:latin typeface="+mn-lt"/>
              <a:sym typeface="Wingdings" panose="05000000000000000000" pitchFamily="2" charset="2"/>
            </a:endParaRPr>
          </a:p>
          <a:p>
            <a:pPr marL="631825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Directly profiting from CERN EP-RD program:</a:t>
            </a:r>
          </a:p>
          <a:p>
            <a:pPr marL="1084263" lvl="1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WP5.3: Intelligence on detector, WP5.2: IP blocks, WP5.5: 3D interconnects</a:t>
            </a:r>
          </a:p>
          <a:p>
            <a:pPr marL="1084263" lvl="1">
              <a:spcBef>
                <a:spcPts val="600"/>
              </a:spcBef>
            </a:pPr>
            <a:r>
              <a:rPr lang="en-GB" sz="1000" dirty="0">
                <a:latin typeface="+mn-lt"/>
                <a:sym typeface="Wingdings" panose="05000000000000000000" pitchFamily="2" charset="2"/>
              </a:rPr>
              <a:t>WP6: High Speed links</a:t>
            </a:r>
          </a:p>
          <a:p>
            <a:pPr marL="187325" indent="0">
              <a:spcBef>
                <a:spcPts val="600"/>
              </a:spcBef>
              <a:buNone/>
            </a:pPr>
            <a:endParaRPr lang="en-GB" sz="1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8657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9F039A88-851C-DC3B-C7EA-D5CCDBCB60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47800" y="731534"/>
            <a:ext cx="7467600" cy="4251933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b="0" dirty="0" err="1"/>
              <a:t>LHCb</a:t>
            </a:r>
            <a:r>
              <a:rPr lang="en-US" altLang="en-US" b="0" dirty="0"/>
              <a:t> VELO Upgrade 2 &amp; Fast-Sensor R&amp;D</a:t>
            </a:r>
          </a:p>
          <a:p>
            <a:pPr lvl="1"/>
            <a:r>
              <a:rPr lang="en-US" altLang="en-US" b="0" dirty="0"/>
              <a:t>High-precision tracking for High-Luminosity LHC (HL-LHC)</a:t>
            </a:r>
          </a:p>
          <a:p>
            <a:pPr lvl="1"/>
            <a:r>
              <a:rPr lang="en-US" altLang="en-US" b="0" dirty="0"/>
              <a:t>Timing resolution below 50 </a:t>
            </a:r>
            <a:r>
              <a:rPr lang="en-US" altLang="en-US" b="0" dirty="0" err="1"/>
              <a:t>ps</a:t>
            </a:r>
            <a:r>
              <a:rPr lang="en-US" altLang="en-US" b="0" dirty="0"/>
              <a:t> to distinguish multiple collisions</a:t>
            </a:r>
          </a:p>
          <a:p>
            <a:pPr lvl="1"/>
            <a:r>
              <a:rPr lang="en-US" altLang="en-US" b="0" dirty="0"/>
              <a:t>Radiation-hard hybrid silicon sensors for extreme environments</a:t>
            </a:r>
          </a:p>
          <a:p>
            <a:pPr lvl="0"/>
            <a:endParaRPr lang="en-US" altLang="en-US" b="0" dirty="0"/>
          </a:p>
          <a:p>
            <a:pPr lvl="0"/>
            <a:r>
              <a:rPr lang="en-US" altLang="en-US" b="0" dirty="0"/>
              <a:t>SY-BI Beam Loss Monitoring</a:t>
            </a:r>
          </a:p>
          <a:p>
            <a:pPr lvl="1"/>
            <a:r>
              <a:rPr lang="en-US" altLang="en-US" b="0" dirty="0"/>
              <a:t>Bunch-by-bunch beam loss detection </a:t>
            </a:r>
          </a:p>
          <a:p>
            <a:pPr lvl="1"/>
            <a:r>
              <a:rPr lang="en-US" altLang="en-US" b="0" dirty="0"/>
              <a:t>Improved diagnostics for LHC and future </a:t>
            </a:r>
            <a:r>
              <a:rPr lang="en-US" altLang="en-US" b="0" dirty="0" err="1"/>
              <a:t>e⁺e</a:t>
            </a:r>
            <a:r>
              <a:rPr lang="en-US" altLang="en-US" b="0" dirty="0"/>
              <a:t>⁻ colliders</a:t>
            </a:r>
          </a:p>
          <a:p>
            <a:pPr lvl="0"/>
            <a:endParaRPr lang="en-US" altLang="en-US" b="0" dirty="0"/>
          </a:p>
          <a:p>
            <a:pPr lvl="0"/>
            <a:r>
              <a:rPr lang="en-US" altLang="en-US" b="0" dirty="0"/>
              <a:t>Medipix3 Collaboration (Medical &amp; Industrial Applications)</a:t>
            </a:r>
          </a:p>
          <a:p>
            <a:pPr lvl="1"/>
            <a:r>
              <a:rPr lang="en-US" altLang="en-US" b="0" dirty="0"/>
              <a:t>Hadron therapy beam monitoring in cancer treatment</a:t>
            </a:r>
          </a:p>
          <a:p>
            <a:pPr lvl="1"/>
            <a:r>
              <a:rPr lang="en-US" altLang="en-US" b="0" dirty="0"/>
              <a:t>X-ray diffraction &amp; electron microscopy for material science</a:t>
            </a:r>
          </a:p>
          <a:p>
            <a:pPr lvl="1"/>
            <a:r>
              <a:rPr lang="en-US" altLang="en-US" b="0" dirty="0"/>
              <a:t>Single-layer Compton cameras for homeland security and SPECT imaging</a:t>
            </a:r>
          </a:p>
          <a:p>
            <a:pPr lvl="1"/>
            <a:r>
              <a:rPr lang="en-US" altLang="en-US" b="0" dirty="0"/>
              <a:t>Quantum sensing using entangled particle detection</a:t>
            </a:r>
          </a:p>
          <a:p>
            <a:pPr lvl="0"/>
            <a:endParaRPr lang="en-US" altLang="en-US" b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7F946028-D995-9D9F-2399-1140A6480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310" y="1"/>
            <a:ext cx="8183290" cy="708422"/>
          </a:xfrm>
        </p:spPr>
        <p:txBody>
          <a:bodyPr/>
          <a:lstStyle/>
          <a:p>
            <a:r>
              <a:rPr lang="en-GB" dirty="0"/>
              <a:t>Potential Applications of </a:t>
            </a:r>
            <a:r>
              <a:rPr lang="en-GB" dirty="0" err="1"/>
              <a:t>PicoPix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609E0-3E25-5C42-CB49-7D6E0750F3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01915" y="6424993"/>
            <a:ext cx="1773923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10th July 2025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EAFF53-CC06-3A0F-E09A-3DC5C798F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5352" y="6424993"/>
            <a:ext cx="6787386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/>
              <a:t>IFAE Seminar             xavier.llopart@cern.ch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AAB5B1-8711-3541-6D9F-051212BC4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7546" y="6424993"/>
            <a:ext cx="681254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8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6B5EA5A-BC32-A742-B11B-8E7414D5B535}" type="slidenum">
              <a:rPr lang="en-US" smtClean="0"/>
              <a:pPr/>
              <a:t>73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34224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51D468C-6B7A-CBB0-79C4-63A263AD0156}"/>
              </a:ext>
            </a:extLst>
          </p:cNvPr>
          <p:cNvSpPr/>
          <p:nvPr/>
        </p:nvSpPr>
        <p:spPr>
          <a:xfrm>
            <a:off x="2514600" y="958740"/>
            <a:ext cx="4114800" cy="2743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rgbClr val="6A639A"/>
            </a:solidFill>
            <a:tailEnd type="non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sz="1500" dirty="0"/>
              <a:t>Pixel Matrix</a:t>
            </a:r>
          </a:p>
          <a:p>
            <a:pPr algn="ctr"/>
            <a:r>
              <a:rPr lang="en-US" sz="1500" dirty="0"/>
              <a:t>384 x 256</a:t>
            </a:r>
          </a:p>
          <a:p>
            <a:pPr algn="ctr"/>
            <a:r>
              <a:rPr lang="en-US" sz="1500" dirty="0"/>
              <a:t>(pixel size 50</a:t>
            </a:r>
            <a:r>
              <a:rPr lang="en-US" sz="1500" dirty="0">
                <a:latin typeface="Symbol" pitchFamily="2" charset="2"/>
              </a:rPr>
              <a:t>m</a:t>
            </a:r>
            <a:r>
              <a:rPr lang="en-US" sz="1500" dirty="0"/>
              <a:t>m x 50</a:t>
            </a:r>
            <a:r>
              <a:rPr lang="en-US" sz="1500" dirty="0">
                <a:latin typeface="Symbol" pitchFamily="2" charset="2"/>
              </a:rPr>
              <a:t>m</a:t>
            </a:r>
            <a:r>
              <a:rPr lang="en-US" sz="1500" dirty="0"/>
              <a:t>m)</a:t>
            </a:r>
            <a:endParaRPr lang="en-GB" sz="15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516447-A254-7273-93EC-3B9CB37364F5}"/>
              </a:ext>
            </a:extLst>
          </p:cNvPr>
          <p:cNvSpPr/>
          <p:nvPr/>
        </p:nvSpPr>
        <p:spPr>
          <a:xfrm>
            <a:off x="2514600" y="3701940"/>
            <a:ext cx="4114800" cy="8229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6A639A"/>
            </a:solidFill>
            <a:tailEnd type="non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en-US" sz="1500" dirty="0"/>
              <a:t>Periphery</a:t>
            </a:r>
            <a:endParaRPr lang="en-GB" sz="15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BB66A20-6000-F4FE-C58F-4A2D59991347}"/>
              </a:ext>
            </a:extLst>
          </p:cNvPr>
          <p:cNvSpPr/>
          <p:nvPr/>
        </p:nvSpPr>
        <p:spPr>
          <a:xfrm>
            <a:off x="4023360" y="4044840"/>
            <a:ext cx="1097280" cy="48006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6A639A"/>
            </a:solidFill>
            <a:tailEnd type="non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sz="1500" dirty="0"/>
              <a:t>SPRINT</a:t>
            </a:r>
            <a:endParaRPr lang="en-GB" sz="1500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A9B8F2F-B485-B98E-EDB7-78D6FD94F39A}"/>
              </a:ext>
            </a:extLst>
          </p:cNvPr>
          <p:cNvCxnSpPr>
            <a:cxnSpLocks/>
          </p:cNvCxnSpPr>
          <p:nvPr/>
        </p:nvCxnSpPr>
        <p:spPr>
          <a:xfrm>
            <a:off x="2514600" y="3204548"/>
            <a:ext cx="4114800" cy="0"/>
          </a:xfrm>
          <a:prstGeom prst="straightConnector1">
            <a:avLst/>
          </a:prstGeom>
          <a:ln w="127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05763253-8243-E2AB-2D3B-1B042BA5FBA2}"/>
              </a:ext>
            </a:extLst>
          </p:cNvPr>
          <p:cNvSpPr/>
          <p:nvPr/>
        </p:nvSpPr>
        <p:spPr>
          <a:xfrm>
            <a:off x="4318354" y="3136400"/>
            <a:ext cx="802285" cy="136296"/>
          </a:xfrm>
          <a:prstGeom prst="rect">
            <a:avLst/>
          </a:prstGeom>
          <a:solidFill>
            <a:schemeClr val="bg1"/>
          </a:solidFill>
          <a:ln w="12700">
            <a:solidFill>
              <a:srgbClr val="6A639A"/>
            </a:solidFill>
            <a:tailEnd type="non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sz="900" dirty="0"/>
              <a:t>19.2 mm</a:t>
            </a:r>
            <a:endParaRPr lang="en-GB" sz="900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6B907B5-8DC3-C44B-EE49-028DEF4E80E3}"/>
              </a:ext>
            </a:extLst>
          </p:cNvPr>
          <p:cNvCxnSpPr>
            <a:cxnSpLocks/>
          </p:cNvCxnSpPr>
          <p:nvPr/>
        </p:nvCxnSpPr>
        <p:spPr>
          <a:xfrm flipV="1">
            <a:off x="2407209" y="958740"/>
            <a:ext cx="0" cy="2743200"/>
          </a:xfrm>
          <a:prstGeom prst="straightConnector1">
            <a:avLst/>
          </a:prstGeom>
          <a:ln w="127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E6A5E75-8B50-AF09-9385-7FEFFE3750AB}"/>
              </a:ext>
            </a:extLst>
          </p:cNvPr>
          <p:cNvSpPr/>
          <p:nvPr/>
        </p:nvSpPr>
        <p:spPr>
          <a:xfrm rot="5400000" flipV="1">
            <a:off x="2081300" y="2297347"/>
            <a:ext cx="641808" cy="136296"/>
          </a:xfrm>
          <a:prstGeom prst="rect">
            <a:avLst/>
          </a:prstGeom>
          <a:solidFill>
            <a:schemeClr val="bg1"/>
          </a:solidFill>
          <a:ln w="12700">
            <a:solidFill>
              <a:srgbClr val="6A639A"/>
            </a:solidFill>
            <a:tailEnd type="non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sz="900" dirty="0"/>
              <a:t>12.8 mm</a:t>
            </a:r>
            <a:endParaRPr lang="en-GB" sz="900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BC58CBD-21B9-0AE9-C76E-DABB79B617E3}"/>
              </a:ext>
            </a:extLst>
          </p:cNvPr>
          <p:cNvCxnSpPr>
            <a:cxnSpLocks/>
          </p:cNvCxnSpPr>
          <p:nvPr/>
        </p:nvCxnSpPr>
        <p:spPr>
          <a:xfrm flipV="1">
            <a:off x="2407209" y="3701940"/>
            <a:ext cx="0" cy="822961"/>
          </a:xfrm>
          <a:prstGeom prst="straightConnector1">
            <a:avLst/>
          </a:prstGeom>
          <a:ln w="127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E887A38F-B48E-C007-5A2D-396D8645699F}"/>
              </a:ext>
            </a:extLst>
          </p:cNvPr>
          <p:cNvSpPr/>
          <p:nvPr/>
        </p:nvSpPr>
        <p:spPr>
          <a:xfrm rot="16200000">
            <a:off x="2085007" y="4031869"/>
            <a:ext cx="641809" cy="178358"/>
          </a:xfrm>
          <a:prstGeom prst="rect">
            <a:avLst/>
          </a:prstGeom>
          <a:solidFill>
            <a:schemeClr val="bg1"/>
          </a:solidFill>
          <a:ln w="12700">
            <a:solidFill>
              <a:srgbClr val="6A639A"/>
            </a:solidFill>
            <a:tailEnd type="non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n-US" sz="900" dirty="0"/>
              <a:t>&lt;3.5mm</a:t>
            </a:r>
            <a:endParaRPr lang="en-GB" sz="9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3826882-1274-3374-16EB-A32B6C0C5843}"/>
              </a:ext>
            </a:extLst>
          </p:cNvPr>
          <p:cNvSpPr txBox="1">
            <a:spLocks/>
          </p:cNvSpPr>
          <p:nvPr/>
        </p:nvSpPr>
        <p:spPr bwMode="auto">
          <a:xfrm>
            <a:off x="628650" y="190640"/>
            <a:ext cx="7886700" cy="418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800" b="0">
                <a:solidFill>
                  <a:srgbClr val="6A639A"/>
                </a:solidFill>
                <a:effectLst/>
                <a:latin typeface="Segoe UI Semibold" panose="020B0702040204020203" pitchFamily="34" charset="0"/>
                <a:ea typeface="Meiryo UI" panose="020B0604030504040204" pitchFamily="34" charset="-128"/>
                <a:cs typeface="Segoe UI Semibold" panose="020B0702040204020203" pitchFamily="34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24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r>
              <a:rPr lang="en-GB" sz="2400" kern="0" dirty="0" err="1">
                <a:solidFill>
                  <a:srgbClr val="17375E"/>
                </a:solidFill>
                <a:latin typeface="+mj-lt"/>
              </a:rPr>
              <a:t>Picopix</a:t>
            </a:r>
            <a:r>
              <a:rPr lang="en-GB" sz="2400" kern="0" dirty="0">
                <a:solidFill>
                  <a:srgbClr val="17375E"/>
                </a:solidFill>
                <a:latin typeface="+mj-lt"/>
              </a:rPr>
              <a:t> Floorplan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905B31-3B8A-B449-F5D0-679BB26A699A}"/>
              </a:ext>
            </a:extLst>
          </p:cNvPr>
          <p:cNvSpPr txBox="1"/>
          <p:nvPr/>
        </p:nvSpPr>
        <p:spPr>
          <a:xfrm>
            <a:off x="2180448" y="4683737"/>
            <a:ext cx="48878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SPRINT = </a:t>
            </a:r>
            <a:r>
              <a:rPr lang="en-US" sz="1200" dirty="0"/>
              <a:t>Silicon Photonics Radiation-tolerant Integrated Transmitter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74037709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1B4A0-8B26-0B3E-B143-72025E18C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997F566-A14E-44B5-97D6-01B0AC61E0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752" y="1265980"/>
            <a:ext cx="8506496" cy="2826023"/>
          </a:xfrm>
          <a:prstGeom prst="rect">
            <a:avLst/>
          </a:prstGeom>
        </p:spPr>
      </p:pic>
      <p:sp>
        <p:nvSpPr>
          <p:cNvPr id="2" name="Right Brace 1">
            <a:extLst>
              <a:ext uri="{FF2B5EF4-FFF2-40B4-BE49-F238E27FC236}">
                <a16:creationId xmlns:a16="http://schemas.microsoft.com/office/drawing/2014/main" id="{CFD35D6C-5FF6-ADA0-DDB0-329CAE9297CC}"/>
              </a:ext>
            </a:extLst>
          </p:cNvPr>
          <p:cNvSpPr/>
          <p:nvPr/>
        </p:nvSpPr>
        <p:spPr>
          <a:xfrm>
            <a:off x="4046193" y="1527142"/>
            <a:ext cx="226244" cy="417137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DCF2A2-9F92-FA17-3D01-360C128A689B}"/>
              </a:ext>
            </a:extLst>
          </p:cNvPr>
          <p:cNvSpPr txBox="1"/>
          <p:nvPr/>
        </p:nvSpPr>
        <p:spPr>
          <a:xfrm>
            <a:off x="4333711" y="1597212"/>
            <a:ext cx="42656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Front-end: Charge Sensitive Amplifier</a:t>
            </a:r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18D52EB4-4EAE-E75E-E502-2C75646B6A4E}"/>
              </a:ext>
            </a:extLst>
          </p:cNvPr>
          <p:cNvSpPr/>
          <p:nvPr/>
        </p:nvSpPr>
        <p:spPr>
          <a:xfrm>
            <a:off x="4054439" y="2002020"/>
            <a:ext cx="226244" cy="27700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675EA8-4715-0E50-1CDA-942C566C7F58}"/>
              </a:ext>
            </a:extLst>
          </p:cNvPr>
          <p:cNvSpPr txBox="1"/>
          <p:nvPr/>
        </p:nvSpPr>
        <p:spPr>
          <a:xfrm>
            <a:off x="4341957" y="2015526"/>
            <a:ext cx="42573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Front-end: Quenching element, regeneration circuit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A7357E-DE1D-B79D-75E2-689BB6663472}"/>
              </a:ext>
            </a:extLst>
          </p:cNvPr>
          <p:cNvSpPr txBox="1"/>
          <p:nvPr/>
        </p:nvSpPr>
        <p:spPr>
          <a:xfrm>
            <a:off x="0" y="86840"/>
            <a:ext cx="914400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300" dirty="0" err="1">
                <a:solidFill>
                  <a:srgbClr val="17375E"/>
                </a:solidFill>
                <a:latin typeface="+mj-lt"/>
              </a:rPr>
              <a:t>Picopix</a:t>
            </a:r>
            <a:r>
              <a:rPr lang="en-GB" sz="3300" dirty="0">
                <a:solidFill>
                  <a:srgbClr val="17375E"/>
                </a:solidFill>
                <a:latin typeface="+mj-lt"/>
              </a:rPr>
              <a:t> front-end</a:t>
            </a:r>
          </a:p>
        </p:txBody>
      </p:sp>
    </p:spTree>
    <p:extLst>
      <p:ext uri="{BB962C8B-B14F-4D97-AF65-F5344CB8AC3E}">
        <p14:creationId xmlns:p14="http://schemas.microsoft.com/office/powerpoint/2010/main" val="397354541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7" name="Content Placeholder 3136">
            <a:extLst>
              <a:ext uri="{FF2B5EF4-FFF2-40B4-BE49-F238E27FC236}">
                <a16:creationId xmlns:a16="http://schemas.microsoft.com/office/drawing/2014/main" id="{6257D239-9D54-8BAE-E9AC-8B9ACA3F3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991" y="2807558"/>
            <a:ext cx="8532019" cy="1843023"/>
          </a:xfrm>
        </p:spPr>
        <p:txBody>
          <a:bodyPr/>
          <a:lstStyle/>
          <a:p>
            <a:pPr lvl="1"/>
            <a:r>
              <a:rPr lang="en-GB" sz="1400" b="0" dirty="0"/>
              <a:t>Free running Digital Control Oscillator </a:t>
            </a:r>
          </a:p>
          <a:p>
            <a:pPr lvl="2"/>
            <a:r>
              <a:rPr lang="en-GB" sz="1400" b="0" dirty="0"/>
              <a:t>Period 400ps (2.5GHz)</a:t>
            </a:r>
          </a:p>
          <a:p>
            <a:pPr lvl="2"/>
            <a:r>
              <a:rPr lang="en-GB" sz="1400" b="0" dirty="0"/>
              <a:t>UFTOA: ~30-40 </a:t>
            </a:r>
            <a:r>
              <a:rPr lang="en-GB" sz="1400" b="0" dirty="0" err="1"/>
              <a:t>ps</a:t>
            </a:r>
            <a:r>
              <a:rPr lang="en-GB" sz="1400" b="0" dirty="0"/>
              <a:t> bin derived from state of inner nodes of VCO</a:t>
            </a:r>
          </a:p>
          <a:p>
            <a:pPr lvl="1"/>
            <a:r>
              <a:rPr lang="en-GB" sz="1400" b="0" dirty="0"/>
              <a:t>Auto-calibrated TDC at each measurement:</a:t>
            </a:r>
          </a:p>
          <a:p>
            <a:pPr lvl="2"/>
            <a:r>
              <a:rPr lang="en-GB" sz="1400" b="0" dirty="0"/>
              <a:t>P, V, T, Rad and On-chip variations on a large-scale chip are critical for this resolution</a:t>
            </a:r>
          </a:p>
          <a:p>
            <a:pPr lvl="1"/>
            <a:r>
              <a:rPr lang="en-GB" sz="1400" b="0" dirty="0"/>
              <a:t>Clock40 designed as a</a:t>
            </a:r>
            <a:r>
              <a:rPr lang="en-GB" sz="1400" b="0" dirty="0">
                <a:sym typeface="Wingdings" panose="05000000000000000000" pitchFamily="2" charset="2"/>
              </a:rPr>
              <a:t>n improved precision Timing Clock Tree with Digital DLL (~10 </a:t>
            </a:r>
            <a:r>
              <a:rPr lang="en-GB" sz="1400" b="0" dirty="0" err="1">
                <a:sym typeface="Wingdings" panose="05000000000000000000" pitchFamily="2" charset="2"/>
              </a:rPr>
              <a:t>ps</a:t>
            </a:r>
            <a:r>
              <a:rPr lang="en-GB" sz="1400" b="0" dirty="0">
                <a:sym typeface="Wingdings" panose="05000000000000000000" pitchFamily="2" charset="2"/>
              </a:rPr>
              <a:t> clock skew)</a:t>
            </a:r>
            <a:endParaRPr lang="en-GB" sz="1400" b="0" dirty="0"/>
          </a:p>
          <a:p>
            <a:pPr lvl="1"/>
            <a:r>
              <a:rPr lang="en-GB" sz="1400" b="0" dirty="0"/>
              <a:t>Clock320 used to operate the TDC faster. 1 Measurement in &lt;50ns (Timepix4 was ~300ns)</a:t>
            </a:r>
          </a:p>
          <a:p>
            <a:endParaRPr lang="en-GB" sz="1400" b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E4822-9F31-FFFC-1BBA-12D1644BE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991" y="-11027"/>
            <a:ext cx="8532019" cy="799307"/>
          </a:xfrm>
        </p:spPr>
        <p:txBody>
          <a:bodyPr/>
          <a:lstStyle/>
          <a:p>
            <a:r>
              <a:rPr lang="en-US" dirty="0" err="1"/>
              <a:t>Picopix</a:t>
            </a:r>
            <a:r>
              <a:rPr lang="en-US" dirty="0"/>
              <a:t> Time Measurement </a:t>
            </a:r>
            <a:r>
              <a:rPr lang="en-US" dirty="0">
                <a:sym typeface="Wingdings" panose="05000000000000000000" pitchFamily="2" charset="2"/>
              </a:rPr>
              <a:t> 1 TDC every 4 pixels</a:t>
            </a:r>
            <a:endParaRPr lang="en-GB" dirty="0"/>
          </a:p>
        </p:txBody>
      </p:sp>
      <p:pic>
        <p:nvPicPr>
          <p:cNvPr id="3133" name="Picture 3132">
            <a:extLst>
              <a:ext uri="{FF2B5EF4-FFF2-40B4-BE49-F238E27FC236}">
                <a16:creationId xmlns:a16="http://schemas.microsoft.com/office/drawing/2014/main" id="{0D8DB557-DC61-F449-B2E6-BDD462B5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5705"/>
            <a:ext cx="9144000" cy="125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44170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D6FE685-87B5-EA47-70FD-5358E1E17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543" y="-78195"/>
            <a:ext cx="8532019" cy="799307"/>
          </a:xfrm>
        </p:spPr>
        <p:txBody>
          <a:bodyPr/>
          <a:lstStyle/>
          <a:p>
            <a:r>
              <a:rPr lang="en-GB" dirty="0"/>
              <a:t>On pixel event processing ➞ Data reduction</a:t>
            </a:r>
            <a:endParaRPr lang="LID4096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B2293FF-D8CD-F2A3-4382-095D367DF8C3}"/>
              </a:ext>
            </a:extLst>
          </p:cNvPr>
          <p:cNvSpPr txBox="1"/>
          <p:nvPr/>
        </p:nvSpPr>
        <p:spPr>
          <a:xfrm>
            <a:off x="669978" y="812423"/>
            <a:ext cx="3971872" cy="959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450"/>
              </a:spcBef>
              <a:buClr>
                <a:srgbClr val="6A639A"/>
              </a:buClr>
              <a:buFont typeface="Wingdings" pitchFamily="2" charset="2"/>
              <a:buChar char="§"/>
            </a:pPr>
            <a:r>
              <a:rPr lang="en-GB" sz="1350" dirty="0">
                <a:solidFill>
                  <a:schemeClr val="tx2"/>
                </a:solidFill>
              </a:rPr>
              <a:t>Data filtered already at the level of the pixel-array</a:t>
            </a:r>
            <a:endParaRPr lang="en-US" sz="1500" dirty="0">
              <a:solidFill>
                <a:schemeClr val="tx2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marL="557213" lvl="1" indent="-214313">
              <a:spcBef>
                <a:spcPts val="450"/>
              </a:spcBef>
              <a:buClr>
                <a:srgbClr val="6A639A"/>
              </a:buClr>
              <a:buFont typeface="Courier New" panose="02070309020205020404" pitchFamily="49" charset="0"/>
              <a:buChar char="o"/>
            </a:pPr>
            <a:r>
              <a:rPr lang="en-US" sz="1050" dirty="0">
                <a:solidFill>
                  <a:schemeClr val="tx2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Bandwidth reduction towards the periphery</a:t>
            </a:r>
          </a:p>
          <a:p>
            <a:pPr marL="557213" lvl="1" indent="-214313">
              <a:spcBef>
                <a:spcPts val="450"/>
              </a:spcBef>
              <a:buClr>
                <a:srgbClr val="6A639A"/>
              </a:buClr>
              <a:buFont typeface="Courier New" panose="02070309020205020404" pitchFamily="49" charset="0"/>
              <a:buChar char="o"/>
            </a:pPr>
            <a:r>
              <a:rPr lang="en-US" sz="1050" dirty="0">
                <a:solidFill>
                  <a:schemeClr val="tx2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Significant power and IR-drop reduction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086A3A3-7BF6-A05D-724D-E94E9CB9654C}"/>
              </a:ext>
            </a:extLst>
          </p:cNvPr>
          <p:cNvSpPr txBox="1"/>
          <p:nvPr/>
        </p:nvSpPr>
        <p:spPr>
          <a:xfrm>
            <a:off x="4558553" y="812423"/>
            <a:ext cx="459486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spcBef>
                <a:spcPts val="450"/>
              </a:spcBef>
              <a:buClr>
                <a:srgbClr val="6A639A"/>
              </a:buClr>
              <a:buFont typeface="Wingdings" pitchFamily="2" charset="2"/>
              <a:buChar char="§"/>
            </a:pPr>
            <a:r>
              <a:rPr lang="en-US" sz="1500" dirty="0">
                <a:solidFill>
                  <a:schemeClr val="tx2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Further reduction and compression in the periphery </a:t>
            </a:r>
            <a:endParaRPr lang="en-GB" sz="1500" dirty="0">
              <a:solidFill>
                <a:schemeClr val="tx2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5769488-5E59-5B0B-9372-84C06C8B02C7}"/>
              </a:ext>
            </a:extLst>
          </p:cNvPr>
          <p:cNvGrpSpPr/>
          <p:nvPr/>
        </p:nvGrpSpPr>
        <p:grpSpPr>
          <a:xfrm>
            <a:off x="504878" y="1660882"/>
            <a:ext cx="8296275" cy="3241319"/>
            <a:chOff x="673170" y="2214508"/>
            <a:chExt cx="11061700" cy="4321759"/>
          </a:xfrm>
        </p:grpSpPr>
        <p:sp>
          <p:nvSpPr>
            <p:cNvPr id="32" name="Rounded Rectangle 22">
              <a:extLst>
                <a:ext uri="{FF2B5EF4-FFF2-40B4-BE49-F238E27FC236}">
                  <a16:creationId xmlns:a16="http://schemas.microsoft.com/office/drawing/2014/main" id="{6C15CD6B-80C9-4C1A-343D-75470D3325B6}"/>
                </a:ext>
              </a:extLst>
            </p:cNvPr>
            <p:cNvSpPr/>
            <p:nvPr/>
          </p:nvSpPr>
          <p:spPr>
            <a:xfrm>
              <a:off x="673170" y="2422248"/>
              <a:ext cx="11061700" cy="4114019"/>
            </a:xfrm>
            <a:prstGeom prst="roundRect">
              <a:avLst>
                <a:gd name="adj" fmla="val 6150"/>
              </a:avLst>
            </a:prstGeom>
            <a:solidFill>
              <a:srgbClr val="FBF7F2"/>
            </a:solidFill>
            <a:ln w="12700">
              <a:solidFill>
                <a:srgbClr val="6A639A"/>
              </a:solidFill>
              <a:tailEnd type="none" w="med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500">
                <a:solidFill>
                  <a:schemeClr val="tx2"/>
                </a:solidFill>
              </a:endParaRPr>
            </a:p>
          </p:txBody>
        </p: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9603A94F-4061-64E8-0B67-170AFD72EEE2}"/>
                </a:ext>
              </a:extLst>
            </p:cNvPr>
            <p:cNvGrpSpPr/>
            <p:nvPr/>
          </p:nvGrpSpPr>
          <p:grpSpPr>
            <a:xfrm>
              <a:off x="924985" y="2761302"/>
              <a:ext cx="3519981" cy="3363813"/>
              <a:chOff x="893303" y="3129061"/>
              <a:chExt cx="3519981" cy="3363813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959C2263-D4B8-0A45-5860-10392EB57C4B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893303" y="3567416"/>
                <a:ext cx="3519981" cy="2925458"/>
                <a:chOff x="8153858" y="79635"/>
                <a:chExt cx="3772103" cy="3229426"/>
              </a:xfrm>
            </p:grpSpPr>
            <p:sp>
              <p:nvSpPr>
                <p:cNvPr id="8" name="Rectangle 7">
                  <a:extLst>
                    <a:ext uri="{FF2B5EF4-FFF2-40B4-BE49-F238E27FC236}">
                      <a16:creationId xmlns:a16="http://schemas.microsoft.com/office/drawing/2014/main" id="{BF88E9B2-E3E5-AAD9-1B80-08CCF2DD5861}"/>
                    </a:ext>
                  </a:extLst>
                </p:cNvPr>
                <p:cNvSpPr/>
                <p:nvPr/>
              </p:nvSpPr>
              <p:spPr>
                <a:xfrm>
                  <a:off x="8607287" y="255618"/>
                  <a:ext cx="2723322" cy="2721282"/>
                </a:xfrm>
                <a:prstGeom prst="rect">
                  <a:avLst/>
                </a:prstGeom>
                <a:solidFill>
                  <a:schemeClr val="bg1"/>
                </a:solidFill>
                <a:ln w="12700">
                  <a:noFill/>
                  <a:tailEnd type="none" w="med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 sz="1500">
                    <a:solidFill>
                      <a:schemeClr val="tx2"/>
                    </a:solidFill>
                  </a:endParaRPr>
                </a:p>
              </p:txBody>
            </p:sp>
            <p:pic>
              <p:nvPicPr>
                <p:cNvPr id="10" name="Picture 9">
                  <a:extLst>
                    <a:ext uri="{FF2B5EF4-FFF2-40B4-BE49-F238E27FC236}">
                      <a16:creationId xmlns:a16="http://schemas.microsoft.com/office/drawing/2014/main" id="{BDD2093D-C69E-90EC-FD98-F21A22358E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8153858" y="79635"/>
                  <a:ext cx="3772103" cy="3229426"/>
                </a:xfrm>
                <a:prstGeom prst="rect">
                  <a:avLst/>
                </a:prstGeom>
              </p:spPr>
            </p:pic>
          </p:grpSp>
          <p:sp>
            <p:nvSpPr>
              <p:cNvPr id="24" name="Rectangle: Rounded Corners 23">
                <a:extLst>
                  <a:ext uri="{FF2B5EF4-FFF2-40B4-BE49-F238E27FC236}">
                    <a16:creationId xmlns:a16="http://schemas.microsoft.com/office/drawing/2014/main" id="{19E028F0-5566-E4D8-51D0-13DA1AE4B5CE}"/>
                  </a:ext>
                </a:extLst>
              </p:cNvPr>
              <p:cNvSpPr/>
              <p:nvPr/>
            </p:nvSpPr>
            <p:spPr>
              <a:xfrm>
                <a:off x="1316425" y="3129061"/>
                <a:ext cx="2541299" cy="272924"/>
              </a:xfrm>
              <a:prstGeom prst="roundRect">
                <a:avLst/>
              </a:prstGeom>
              <a:noFill/>
              <a:ln w="19050">
                <a:noFill/>
                <a:tailEnd type="none" w="med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r>
                  <a:rPr lang="en-GB" sz="1050" dirty="0">
                    <a:solidFill>
                      <a:schemeClr val="tx2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Filtering disable</a:t>
                </a:r>
                <a:endParaRPr lang="LID4096" sz="1050" dirty="0">
                  <a:solidFill>
                    <a:schemeClr val="tx2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EAA655B1-1863-EB54-7795-DBCDBCD1F067}"/>
                </a:ext>
              </a:extLst>
            </p:cNvPr>
            <p:cNvGrpSpPr/>
            <p:nvPr/>
          </p:nvGrpSpPr>
          <p:grpSpPr>
            <a:xfrm>
              <a:off x="4462618" y="2755287"/>
              <a:ext cx="3519980" cy="3369828"/>
              <a:chOff x="4467435" y="3123046"/>
              <a:chExt cx="3519980" cy="3369828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41D44CB2-BDC7-CEBD-1B05-EE3706EF6BF6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467435" y="3567416"/>
                <a:ext cx="3519980" cy="2925458"/>
                <a:chOff x="8162476" y="3331239"/>
                <a:chExt cx="3776715" cy="3271143"/>
              </a:xfrm>
            </p:grpSpPr>
            <p:sp>
              <p:nvSpPr>
                <p:cNvPr id="13" name="Rectangle 12">
                  <a:extLst>
                    <a:ext uri="{FF2B5EF4-FFF2-40B4-BE49-F238E27FC236}">
                      <a16:creationId xmlns:a16="http://schemas.microsoft.com/office/drawing/2014/main" id="{461A37C3-0158-078E-3BFE-CFC588AFBC92}"/>
                    </a:ext>
                  </a:extLst>
                </p:cNvPr>
                <p:cNvSpPr/>
                <p:nvPr/>
              </p:nvSpPr>
              <p:spPr>
                <a:xfrm>
                  <a:off x="8577469" y="3514862"/>
                  <a:ext cx="2753139" cy="2736852"/>
                </a:xfrm>
                <a:prstGeom prst="rect">
                  <a:avLst/>
                </a:prstGeom>
                <a:solidFill>
                  <a:schemeClr val="bg1"/>
                </a:solidFill>
                <a:ln w="12700">
                  <a:noFill/>
                  <a:tailEnd type="none" w="med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 sz="1500">
                    <a:solidFill>
                      <a:schemeClr val="tx2"/>
                    </a:solidFill>
                  </a:endParaRPr>
                </a:p>
              </p:txBody>
            </p:sp>
            <p:pic>
              <p:nvPicPr>
                <p:cNvPr id="14" name="Picture 13">
                  <a:extLst>
                    <a:ext uri="{FF2B5EF4-FFF2-40B4-BE49-F238E27FC236}">
                      <a16:creationId xmlns:a16="http://schemas.microsoft.com/office/drawing/2014/main" id="{D1671240-DE7F-B42D-8F40-F943164C48C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8162476" y="3331239"/>
                  <a:ext cx="3776715" cy="3271143"/>
                </a:xfrm>
                <a:prstGeom prst="rect">
                  <a:avLst/>
                </a:prstGeom>
              </p:spPr>
            </p:pic>
          </p:grpSp>
          <p:sp>
            <p:nvSpPr>
              <p:cNvPr id="25" name="Rectangle: Rounded Corners 24">
                <a:extLst>
                  <a:ext uri="{FF2B5EF4-FFF2-40B4-BE49-F238E27FC236}">
                    <a16:creationId xmlns:a16="http://schemas.microsoft.com/office/drawing/2014/main" id="{DAF04149-7811-9D32-F922-C1F85AB123A9}"/>
                  </a:ext>
                </a:extLst>
              </p:cNvPr>
              <p:cNvSpPr/>
              <p:nvPr/>
            </p:nvSpPr>
            <p:spPr>
              <a:xfrm>
                <a:off x="4849738" y="3123046"/>
                <a:ext cx="2541299" cy="272924"/>
              </a:xfrm>
              <a:prstGeom prst="roundRect">
                <a:avLst/>
              </a:prstGeom>
              <a:noFill/>
              <a:ln w="19050">
                <a:noFill/>
                <a:tailEnd type="none" w="med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r>
                  <a:rPr lang="en-GB" sz="1050" dirty="0">
                    <a:solidFill>
                      <a:schemeClr val="tx2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Filtering large clusters</a:t>
                </a:r>
                <a:endParaRPr lang="LID4096" sz="1050" dirty="0">
                  <a:solidFill>
                    <a:schemeClr val="tx2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3376F3E9-77B6-8346-542E-26246EC86CCC}"/>
                </a:ext>
              </a:extLst>
            </p:cNvPr>
            <p:cNvGrpSpPr/>
            <p:nvPr/>
          </p:nvGrpSpPr>
          <p:grpSpPr>
            <a:xfrm>
              <a:off x="7996091" y="2755287"/>
              <a:ext cx="3522739" cy="3369829"/>
              <a:chOff x="7964409" y="3123046"/>
              <a:chExt cx="3522739" cy="3369829"/>
            </a:xfrm>
          </p:grpSpPr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BC390CC8-4EA8-CA72-C45B-88797A745952}"/>
                  </a:ext>
                </a:extLst>
              </p:cNvPr>
              <p:cNvGrpSpPr/>
              <p:nvPr/>
            </p:nvGrpSpPr>
            <p:grpSpPr>
              <a:xfrm>
                <a:off x="8369718" y="3123046"/>
                <a:ext cx="2563269" cy="3066892"/>
                <a:chOff x="8369718" y="3123046"/>
                <a:chExt cx="2563269" cy="3066892"/>
              </a:xfrm>
            </p:grpSpPr>
            <p:sp>
              <p:nvSpPr>
                <p:cNvPr id="31" name="Rectangle: Rounded Corners 30">
                  <a:extLst>
                    <a:ext uri="{FF2B5EF4-FFF2-40B4-BE49-F238E27FC236}">
                      <a16:creationId xmlns:a16="http://schemas.microsoft.com/office/drawing/2014/main" id="{62D44344-4711-0964-B365-74D50D4E150A}"/>
                    </a:ext>
                  </a:extLst>
                </p:cNvPr>
                <p:cNvSpPr/>
                <p:nvPr/>
              </p:nvSpPr>
              <p:spPr>
                <a:xfrm>
                  <a:off x="8369718" y="3123046"/>
                  <a:ext cx="2541299" cy="272924"/>
                </a:xfrm>
                <a:prstGeom prst="roundRect">
                  <a:avLst/>
                </a:prstGeom>
                <a:noFill/>
                <a:ln w="19050">
                  <a:noFill/>
                  <a:tailEnd type="none" w="med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050" dirty="0">
                      <a:solidFill>
                        <a:schemeClr val="tx2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Filtering small clusters</a:t>
                  </a:r>
                  <a:endParaRPr lang="LID4096" sz="1050" dirty="0">
                    <a:solidFill>
                      <a:schemeClr val="tx2"/>
                    </a:solidFill>
                    <a:latin typeface="Segoe UI" panose="020B0502040204020203" pitchFamily="34" charset="0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91AC6CD8-19F9-2284-376C-58E10436A2E5}"/>
                    </a:ext>
                  </a:extLst>
                </p:cNvPr>
                <p:cNvSpPr/>
                <p:nvPr/>
              </p:nvSpPr>
              <p:spPr>
                <a:xfrm>
                  <a:off x="8391688" y="3724795"/>
                  <a:ext cx="2541299" cy="2465143"/>
                </a:xfrm>
                <a:prstGeom prst="rect">
                  <a:avLst/>
                </a:prstGeom>
                <a:solidFill>
                  <a:schemeClr val="bg1"/>
                </a:solidFill>
                <a:ln w="12700">
                  <a:noFill/>
                  <a:tailEnd type="none" w="med" len="sm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 sz="1500">
                    <a:solidFill>
                      <a:schemeClr val="tx2"/>
                    </a:solidFill>
                  </a:endParaRPr>
                </a:p>
              </p:txBody>
            </p:sp>
          </p:grpSp>
          <p:pic>
            <p:nvPicPr>
              <p:cNvPr id="41" name="Picture 40">
                <a:extLst>
                  <a:ext uri="{FF2B5EF4-FFF2-40B4-BE49-F238E27FC236}">
                    <a16:creationId xmlns:a16="http://schemas.microsoft.com/office/drawing/2014/main" id="{F711FF95-574C-E7AF-08F3-B1B6D28809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964409" y="3567417"/>
                <a:ext cx="3522739" cy="2925458"/>
              </a:xfrm>
              <a:prstGeom prst="rect">
                <a:avLst/>
              </a:prstGeom>
            </p:spPr>
          </p:pic>
        </p:grp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7F2DEAE2-F96D-7FD3-78DF-A6179941C789}"/>
                </a:ext>
              </a:extLst>
            </p:cNvPr>
            <p:cNvSpPr txBox="1"/>
            <p:nvPr/>
          </p:nvSpPr>
          <p:spPr>
            <a:xfrm>
              <a:off x="754729" y="6091872"/>
              <a:ext cx="612648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557213" lvl="1" indent="-214313">
                <a:spcBef>
                  <a:spcPts val="225"/>
                </a:spcBef>
                <a:buFont typeface="Wingdings" panose="05000000000000000000" pitchFamily="2" charset="2"/>
                <a:buChar char="§"/>
              </a:pPr>
              <a:r>
                <a:rPr lang="en-GB" sz="1200" i="1" dirty="0">
                  <a:solidFill>
                    <a:schemeClr val="tx2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Design Status: RTL complete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C40C400-D7D4-AF2B-431D-E1C9D956ED43}"/>
                </a:ext>
              </a:extLst>
            </p:cNvPr>
            <p:cNvSpPr txBox="1"/>
            <p:nvPr/>
          </p:nvSpPr>
          <p:spPr>
            <a:xfrm>
              <a:off x="7933023" y="2214508"/>
              <a:ext cx="3267360" cy="43088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dirty="0">
                  <a:solidFill>
                    <a:schemeClr val="tx2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Clustering and filtering</a:t>
              </a:r>
              <a:endParaRPr lang="LID4096" sz="1500" dirty="0">
                <a:solidFill>
                  <a:schemeClr val="tx2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01130A-C4C3-12B6-D14A-6F38B29BCC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01915" y="6424993"/>
            <a:ext cx="1773923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10th July 2025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C135D4-F7D9-C902-A0E6-B756064F3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5352" y="6424993"/>
            <a:ext cx="6787386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/>
              <a:t>IFAE Seminar             xavier.llopart@cern.ch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EB6E8B-F590-643D-93A0-A4D21F891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7546" y="6424993"/>
            <a:ext cx="681254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8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6B5EA5A-BC32-A742-B11B-8E7414D5B535}" type="slidenum">
              <a:rPr lang="en-US" smtClean="0"/>
              <a:pPr/>
              <a:t>77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33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49"/>
    </mc:Choice>
    <mc:Fallback xmlns="">
      <p:transition spd="slow" advTm="30449"/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6F695-DA8F-E3B2-2B9C-705C21BE8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00" y="29017"/>
            <a:ext cx="8005270" cy="708422"/>
          </a:xfrm>
        </p:spPr>
        <p:txBody>
          <a:bodyPr/>
          <a:lstStyle/>
          <a:p>
            <a:r>
              <a:rPr lang="en-GB" dirty="0"/>
              <a:t>Periphery data-path</a:t>
            </a:r>
            <a:endParaRPr lang="LID4096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5ED5B4-D74F-057C-E753-D82E49E6A8BB}"/>
              </a:ext>
            </a:extLst>
          </p:cNvPr>
          <p:cNvSpPr txBox="1"/>
          <p:nvPr/>
        </p:nvSpPr>
        <p:spPr>
          <a:xfrm>
            <a:off x="4901553" y="932701"/>
            <a:ext cx="3973915" cy="353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33375" indent="-333375" defTabSz="685800" fontAlgn="auto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endParaRPr lang="en-GB" sz="1050" dirty="0">
              <a:solidFill>
                <a:prstClr val="black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defTabSz="685800" fontAlgn="auto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6A639A"/>
              </a:buClr>
              <a:defRPr/>
            </a:pPr>
            <a:r>
              <a:rPr lang="en-GB" sz="1050" u="sng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Full Time calibration:</a:t>
            </a:r>
          </a:p>
          <a:p>
            <a:pPr marL="532275" lvl="1" indent="-333375"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DLL clock skew calibration (Row and Column)</a:t>
            </a:r>
          </a:p>
          <a:p>
            <a:pPr marL="532275" lvl="1" indent="-333375"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Unique time-walk correction (programable LUT 32x32)</a:t>
            </a:r>
          </a:p>
          <a:p>
            <a:pPr marL="532275" lvl="1" indent="-333375"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TOA event calibration (24.4ps bin)</a:t>
            </a:r>
          </a:p>
          <a:p>
            <a:pPr marL="532275" lvl="1" indent="-333375"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10b or 6b fine-time output</a:t>
            </a:r>
          </a:p>
          <a:p>
            <a:pPr marL="532275" lvl="1" indent="-333375"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Built-in TOA extender up to 32-bits(@40MHz)</a:t>
            </a:r>
          </a:p>
          <a:p>
            <a:pPr marL="532275" lvl="1" indent="-333375"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Digital T0Sync shift adjustment (24.4ps bin and 100ns range)</a:t>
            </a:r>
          </a:p>
          <a:p>
            <a:pPr>
              <a:lnSpc>
                <a:spcPct val="90000"/>
              </a:lnSpc>
              <a:spcBef>
                <a:spcPts val="750"/>
              </a:spcBef>
              <a:buClr>
                <a:srgbClr val="6A639A"/>
              </a:buClr>
              <a:defRPr/>
            </a:pPr>
            <a:r>
              <a:rPr lang="en-GB" sz="1050" u="sng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Event Filtering:</a:t>
            </a:r>
          </a:p>
          <a:p>
            <a:pPr marL="532800" lvl="1" indent="-333375">
              <a:lnSpc>
                <a:spcPct val="90000"/>
              </a:lnSpc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10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Configurable TOT range</a:t>
            </a:r>
          </a:p>
          <a:p>
            <a:pPr marL="532800" lvl="1" indent="-333375">
              <a:lnSpc>
                <a:spcPct val="90000"/>
              </a:lnSpc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10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Configurable TOA range</a:t>
            </a:r>
          </a:p>
          <a:p>
            <a:pPr marL="532800" lvl="1" indent="-333375">
              <a:lnSpc>
                <a:spcPct val="90000"/>
              </a:lnSpc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100" dirty="0" err="1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Hitmap</a:t>
            </a:r>
            <a:r>
              <a:rPr lang="en-GB" sz="110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shape (single pixels, L shape, + shape,…)</a:t>
            </a:r>
          </a:p>
          <a:p>
            <a:pPr>
              <a:lnSpc>
                <a:spcPct val="90000"/>
              </a:lnSpc>
              <a:spcBef>
                <a:spcPts val="750"/>
              </a:spcBef>
              <a:buClr>
                <a:srgbClr val="6A639A"/>
              </a:buClr>
              <a:defRPr/>
            </a:pPr>
            <a:r>
              <a:rPr lang="en-GB" sz="1050" u="sng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On-chip XY decoding</a:t>
            </a:r>
          </a:p>
          <a:p>
            <a:pPr defTabSz="685800" fontAlgn="auto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6A639A"/>
              </a:buClr>
              <a:defRPr/>
            </a:pPr>
            <a:r>
              <a:rPr lang="en-GB" sz="1050" u="sng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Single packet formatting</a:t>
            </a: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  <a:p>
            <a:pPr marL="532800" lvl="1" indent="-333375">
              <a:lnSpc>
                <a:spcPct val="90000"/>
              </a:lnSpc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 Sorter: 24-bit, 36-bit, 72-bit</a:t>
            </a:r>
          </a:p>
          <a:p>
            <a:pPr marL="532800" lvl="1" indent="-333375">
              <a:lnSpc>
                <a:spcPct val="90000"/>
              </a:lnSpc>
              <a:spcBef>
                <a:spcPts val="300"/>
              </a:spcBef>
              <a:buClr>
                <a:srgbClr val="6A639A"/>
              </a:buClr>
              <a:buFont typeface="Calibri" panose="020F0502020204030204" pitchFamily="34" charset="0"/>
              <a:buChar char="●"/>
              <a:defRPr/>
            </a:pPr>
            <a:r>
              <a:rPr lang="en-GB" sz="105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 FIFO: 72b_PC_iTOT, 72b_raw and Jumbo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348EE1-13AD-18F9-D6FD-891CF814A4A1}"/>
              </a:ext>
            </a:extLst>
          </p:cNvPr>
          <p:cNvSpPr txBox="1"/>
          <p:nvPr/>
        </p:nvSpPr>
        <p:spPr>
          <a:xfrm>
            <a:off x="4902847" y="793047"/>
            <a:ext cx="1743075" cy="2793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defTabSz="685800" fontAlgn="auto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6A639A"/>
              </a:buClr>
              <a:defRPr/>
            </a:pPr>
            <a:r>
              <a:rPr lang="en-GB" sz="1350" dirty="0">
                <a:latin typeface="Segoe UI" panose="020B0502040204020203" pitchFamily="34" charset="0"/>
                <a:cs typeface="Segoe UI" panose="020B0502040204020203" pitchFamily="34" charset="0"/>
              </a:rPr>
              <a:t>PACKET PROCESSOR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2852BAA-2A08-0A32-D3F2-B9F5AA10E2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01915" y="6700010"/>
            <a:ext cx="1773923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10th July 2025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8D6116A-A52A-DC1F-0DC2-24F9D1BA8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5352" y="6700010"/>
            <a:ext cx="6787386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8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/>
              <a:t>IFAE Seminar             xavier.llopart@cern.ch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BD85EA5-7E27-58BE-C4C8-7E407910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7546" y="6700010"/>
            <a:ext cx="681254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85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6B5EA5A-BC32-A742-B11B-8E7414D5B535}" type="slidenum">
              <a:rPr lang="en-US" smtClean="0"/>
              <a:pPr/>
              <a:t>78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1B2EBF-BA79-CA9F-FBFA-F26B968416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293" y="806682"/>
            <a:ext cx="4472574" cy="395924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0022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1"/>
    </mc:Choice>
    <mc:Fallback xmlns="">
      <p:transition spd="slow" advTm="2701"/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DC75A-16D1-E652-35B5-D6FCA4762D1C}"/>
              </a:ext>
            </a:extLst>
          </p:cNvPr>
          <p:cNvSpPr txBox="1">
            <a:spLocks/>
          </p:cNvSpPr>
          <p:nvPr/>
        </p:nvSpPr>
        <p:spPr>
          <a:xfrm>
            <a:off x="885825" y="152235"/>
            <a:ext cx="7450137" cy="52738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17375E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Franklin Gothic Medium" pitchFamily="34" charset="0"/>
              </a:defRPr>
            </a:lvl9pPr>
          </a:lstStyle>
          <a:p>
            <a:r>
              <a:rPr lang="en-GB" sz="2400" kern="0" dirty="0"/>
              <a:t>Lessons learnt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53911B-16F1-1470-D328-72E172B98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9795" y="805120"/>
            <a:ext cx="2997200" cy="3632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BE9230-92EA-BB53-DA7F-4447B28008ED}"/>
              </a:ext>
            </a:extLst>
          </p:cNvPr>
          <p:cNvSpPr txBox="1"/>
          <p:nvPr/>
        </p:nvSpPr>
        <p:spPr>
          <a:xfrm>
            <a:off x="6449732" y="4277926"/>
            <a:ext cx="22828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Philippe Starck</a:t>
            </a:r>
          </a:p>
          <a:p>
            <a:r>
              <a:rPr lang="en-GB" sz="1600" b="0" i="0" u="none" strike="noStrike" dirty="0">
                <a:solidFill>
                  <a:srgbClr val="1B1B1D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Juicy Salif citrus squeezer</a:t>
            </a:r>
          </a:p>
          <a:p>
            <a:pPr algn="ctr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Finnish Design Shop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993695-E521-15B8-B016-0878CE67FA6D}"/>
              </a:ext>
            </a:extLst>
          </p:cNvPr>
          <p:cNvSpPr txBox="1"/>
          <p:nvPr/>
        </p:nvSpPr>
        <p:spPr>
          <a:xfrm>
            <a:off x="885825" y="802035"/>
            <a:ext cx="590412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Some compare HEP with a famous Italian design: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Beautiful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Expensive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But almost completely useless </a:t>
            </a:r>
          </a:p>
          <a:p>
            <a:pPr marL="342900" indent="-342900">
              <a:buFontTx/>
              <a:buChar char="-"/>
            </a:pPr>
            <a:endParaRPr lang="en-GB" sz="1600" dirty="0"/>
          </a:p>
          <a:p>
            <a:r>
              <a:rPr lang="en-GB" sz="1600" dirty="0"/>
              <a:t>With the Medipix Collaboration we have demonstrated that the pursuit of advanced detector readout concepts can impact many other areas of science</a:t>
            </a:r>
          </a:p>
          <a:p>
            <a:endParaRPr lang="en-GB" sz="1600" dirty="0"/>
          </a:p>
          <a:p>
            <a:r>
              <a:rPr lang="en-GB" sz="1600" dirty="0"/>
              <a:t>But some elements are required: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Imagination/vision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A willingness to pool ideas and resources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Openness to the requirements of others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Highly skilled engineers 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Organisation, tenacity, patience</a:t>
            </a:r>
          </a:p>
          <a:p>
            <a:pPr marL="342900" indent="-342900">
              <a:buFontTx/>
              <a:buChar char="-"/>
            </a:pPr>
            <a:r>
              <a:rPr lang="en-GB" sz="1600" dirty="0"/>
              <a:t>Fair and workable licensing</a:t>
            </a:r>
          </a:p>
        </p:txBody>
      </p:sp>
    </p:spTree>
    <p:extLst>
      <p:ext uri="{BB962C8B-B14F-4D97-AF65-F5344CB8AC3E}">
        <p14:creationId xmlns:p14="http://schemas.microsoft.com/office/powerpoint/2010/main" val="3713144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825" y="1"/>
            <a:ext cx="7450137" cy="708422"/>
          </a:xfrm>
        </p:spPr>
        <p:txBody>
          <a:bodyPr/>
          <a:lstStyle/>
          <a:p>
            <a:r>
              <a:rPr lang="en-GB" dirty="0"/>
              <a:t>Summary and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7145" y="708423"/>
            <a:ext cx="7777612" cy="388620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GB" sz="1400" b="0" dirty="0">
                <a:solidFill>
                  <a:srgbClr val="000000"/>
                </a:solidFill>
              </a:rPr>
              <a:t>Hybrid pixel detectors were developed as tracking detectors of LHC</a:t>
            </a:r>
          </a:p>
          <a:p>
            <a:pPr marL="0" indent="0">
              <a:spcBef>
                <a:spcPts val="0"/>
              </a:spcBef>
              <a:buNone/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400" b="0" dirty="0">
                <a:solidFill>
                  <a:srgbClr val="000000"/>
                </a:solidFill>
              </a:rPr>
              <a:t>The Medipix and Timepix family of chips span over 20 years. With each new generation more functionality has been added to the ASIC</a:t>
            </a: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400" b="0" dirty="0">
                <a:solidFill>
                  <a:srgbClr val="000000"/>
                </a:solidFill>
              </a:rPr>
              <a:t>Spectroscopic X-ray imaging in medicine is becoming a reality</a:t>
            </a: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400" b="0" dirty="0">
                <a:solidFill>
                  <a:srgbClr val="000000"/>
                </a:solidFill>
              </a:rPr>
              <a:t>The Timepix3 and 4 ASICs when combined with a Si sensor provide noise-hit-free bubble-chamber-like imaging with always-on triggerless readout. </a:t>
            </a: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400" b="0" dirty="0">
                <a:solidFill>
                  <a:srgbClr val="000000"/>
                </a:solidFill>
              </a:rPr>
              <a:t>When combined with an appropriate convertor material, single visible photon hits can be streamed out – extremely useful in quantum sensing applications</a:t>
            </a: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400" b="0" dirty="0">
                <a:solidFill>
                  <a:srgbClr val="000000"/>
                </a:solidFill>
              </a:rPr>
              <a:t>Timepix4 (time stamp within 200ps bin) can be tiled on 4 sides using TSVs. Medipix4 to follow.</a:t>
            </a: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400" b="0" dirty="0" err="1">
                <a:solidFill>
                  <a:srgbClr val="000000"/>
                </a:solidFill>
              </a:rPr>
              <a:t>Picopix</a:t>
            </a:r>
            <a:r>
              <a:rPr lang="en-GB" sz="1400" b="0" dirty="0">
                <a:solidFill>
                  <a:srgbClr val="000000"/>
                </a:solidFill>
              </a:rPr>
              <a:t> improves time stamping and introduces on-pixel and on-chip data filtering</a:t>
            </a: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400" b="0" dirty="0">
                <a:solidFill>
                  <a:srgbClr val="000000"/>
                </a:solidFill>
              </a:rPr>
              <a:t>Time, resources and patience ultimately pay off</a:t>
            </a: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endParaRPr lang="en-GB" sz="1400" b="0" dirty="0">
              <a:solidFill>
                <a:srgbClr val="0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1400" b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77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9FB3B-974B-780E-DA76-83F9DBB28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Invitation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D3FAAD-0EB3-1C9E-9D8E-5110387A3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1326" y="708422"/>
            <a:ext cx="3333871" cy="443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172318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LUME2b 0 HM 0 HS 0_1.035 FS 0_0.04_Bildperfekt_bf2_LIN_slm500_slf16000_blume2b_.txt_dusk_0       0.352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776" y="786480"/>
            <a:ext cx="3241598" cy="4320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85825" y="123432"/>
            <a:ext cx="740321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700">
                <a:solidFill>
                  <a:srgbClr val="17375E"/>
                </a:solidFill>
                <a:latin typeface="+mj-lt"/>
              </a:rPr>
              <a:t>Thank you for your attention!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805" y="4376785"/>
            <a:ext cx="6858000" cy="1110854"/>
            <a:chOff x="1805" y="5886920"/>
            <a:chExt cx="9144000" cy="1481138"/>
          </a:xfrm>
        </p:grpSpPr>
        <p:pic>
          <p:nvPicPr>
            <p:cNvPr id="4" name="Picture 20" descr="Bild1b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346" r="-82346"/>
            <a:stretch/>
          </p:blipFill>
          <p:spPr bwMode="auto">
            <a:xfrm>
              <a:off x="1805" y="5886920"/>
              <a:ext cx="9144000" cy="1481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1669529" y="6245367"/>
              <a:ext cx="3862596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350"/>
                <a:t>Medipix3RX images: S. </a:t>
              </a:r>
              <a:r>
                <a:rPr lang="en-GB" sz="1350" dirty="0"/>
                <a:t>Procz et al.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5FABE0FB-5D88-3BE2-8283-8153A0C4EACF}"/>
              </a:ext>
            </a:extLst>
          </p:cNvPr>
          <p:cNvSpPr txBox="1"/>
          <p:nvPr/>
        </p:nvSpPr>
        <p:spPr>
          <a:xfrm>
            <a:off x="5685745" y="2279362"/>
            <a:ext cx="3241598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Timepix4 paper:</a:t>
            </a:r>
          </a:p>
          <a:p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X. Llopart </a:t>
            </a:r>
            <a:r>
              <a:rPr lang="en-GB" sz="1600" b="0" i="1" u="none" strike="noStrike" dirty="0">
                <a:solidFill>
                  <a:srgbClr val="333333"/>
                </a:solidFill>
                <a:effectLst/>
                <a:latin typeface="-apple-system"/>
              </a:rPr>
              <a:t>et al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 2022 </a:t>
            </a:r>
            <a:r>
              <a:rPr lang="en-GB" sz="1600" b="0" i="1" u="none" strike="noStrike" dirty="0">
                <a:solidFill>
                  <a:srgbClr val="333333"/>
                </a:solidFill>
                <a:effectLst/>
                <a:latin typeface="-apple-system"/>
              </a:rPr>
              <a:t>JINST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 </a:t>
            </a:r>
            <a:r>
              <a:rPr lang="en-GB" sz="1600" b="1" i="0" u="none" strike="noStrike" dirty="0">
                <a:solidFill>
                  <a:srgbClr val="333333"/>
                </a:solidFill>
                <a:effectLst/>
                <a:latin typeface="-apple-system"/>
              </a:rPr>
              <a:t>17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-apple-system"/>
              </a:rPr>
              <a:t> C01044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244506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BBEDE3-2013-0760-C93D-262424F65DA7}"/>
              </a:ext>
            </a:extLst>
          </p:cNvPr>
          <p:cNvSpPr txBox="1"/>
          <p:nvPr/>
        </p:nvSpPr>
        <p:spPr>
          <a:xfrm>
            <a:off x="3650280" y="2248584"/>
            <a:ext cx="2304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Backup</a:t>
            </a:r>
          </a:p>
        </p:txBody>
      </p:sp>
    </p:spTree>
    <p:extLst>
      <p:ext uri="{BB962C8B-B14F-4D97-AF65-F5344CB8AC3E}">
        <p14:creationId xmlns:p14="http://schemas.microsoft.com/office/powerpoint/2010/main" val="398869884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F94D724-9047-E8D8-903A-CBB6934C5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>
                <a:solidFill>
                  <a:srgbClr val="17375E"/>
                </a:solidFill>
                <a:latin typeface="+mj-lt"/>
              </a:rPr>
              <a:t>Timing</a:t>
            </a:r>
            <a:endParaRPr lang="en-GB" sz="2800" dirty="0">
              <a:solidFill>
                <a:srgbClr val="17375E"/>
              </a:solidFill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 Placeholder 2">
                <a:extLst>
                  <a:ext uri="{FF2B5EF4-FFF2-40B4-BE49-F238E27FC236}">
                    <a16:creationId xmlns:a16="http://schemas.microsoft.com/office/drawing/2014/main" id="{F0CE3590-BAA5-1FB9-9A71-12D439B834E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229864" y="972771"/>
                <a:ext cx="7484372" cy="3092023"/>
              </a:xfrm>
              <a:prstGeom prst="rect">
                <a:avLst/>
              </a:prstGeom>
            </p:spPr>
            <p:txBody>
              <a:bodyPr/>
              <a:lstStyle>
                <a:lvl1pPr marL="444500" indent="-4445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lr>
                    <a:srgbClr val="6A639A"/>
                  </a:buClr>
                  <a:buFont typeface="Calibri" panose="020F0502020204030204" pitchFamily="34" charset="0"/>
                  <a:buChar char="●"/>
                  <a:defRPr sz="2000" kern="1200">
                    <a:solidFill>
                      <a:schemeClr val="tx1"/>
                    </a:solidFill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defRPr>
                </a:lvl1pPr>
                <a:lvl2pPr marL="896938" indent="-363538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lr>
                    <a:srgbClr val="6A639A"/>
                  </a:buClr>
                  <a:buFont typeface="Wingdings" panose="05000000000000000000" pitchFamily="2" charset="2"/>
                  <a:buChar char="§"/>
                  <a:defRPr sz="1800" kern="1200">
                    <a:solidFill>
                      <a:schemeClr val="tx1"/>
                    </a:solidFill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defRPr>
                </a:lvl2pPr>
                <a:lvl3pPr marL="1252538" indent="-355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lr>
                    <a:srgbClr val="6A639A"/>
                  </a:buClr>
                  <a:buSzPct val="120000"/>
                  <a:buFont typeface="Segoe UI" panose="020B0502040204020203" pitchFamily="34" charset="0"/>
                  <a:buChar char="‒"/>
                  <a:defRPr sz="1600" kern="1200">
                    <a:solidFill>
                      <a:schemeClr val="tx1"/>
                    </a:solidFill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defRPr>
                </a:lvl3pPr>
                <a:lvl4pPr marL="1616075" indent="-276225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lr>
                    <a:srgbClr val="6A639A"/>
                  </a:buClr>
                  <a:buFont typeface="Arial" panose="020B0604020202020204" pitchFamily="34" charset="0"/>
                  <a:buChar char="•"/>
                  <a:defRPr sz="1400" kern="1200">
                    <a:solidFill>
                      <a:schemeClr val="tx1"/>
                    </a:solidFill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defRPr>
                </a:lvl4pPr>
                <a:lvl5pPr marL="1970088" indent="-265113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lr>
                    <a:srgbClr val="6A639A"/>
                  </a:buClr>
                  <a:buFont typeface="Segoe UI" panose="020B0502040204020203" pitchFamily="34" charset="0"/>
                  <a:buChar char="→"/>
                  <a:defRPr sz="1400" kern="1200">
                    <a:solidFill>
                      <a:schemeClr val="tx1"/>
                    </a:solidFill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1500" b="1" dirty="0"/>
                  <a:t>Target resolution of &lt;20ps</a:t>
                </a:r>
                <a:r>
                  <a:rPr lang="en-US" sz="1500" b="1" baseline="-25000" dirty="0"/>
                  <a:t>rms</a:t>
                </a:r>
                <a:r>
                  <a:rPr lang="en-US" sz="1500" b="1" dirty="0"/>
                  <a:t> </a:t>
                </a:r>
                <a:r>
                  <a:rPr lang="en-US" sz="1500" dirty="0"/>
                  <a:t>track time is required to distinguish PV</a:t>
                </a:r>
              </a:p>
              <a:p>
                <a:endParaRPr lang="en-US" sz="1500" dirty="0"/>
              </a:p>
              <a:p>
                <a:r>
                  <a:rPr lang="en-US" sz="1500" dirty="0"/>
                  <a:t>Single plane resolution of &lt;50ps</a:t>
                </a:r>
                <a:r>
                  <a:rPr lang="en-US" sz="1500" baseline="-25000" dirty="0"/>
                  <a:t>rms </a:t>
                </a:r>
                <a:r>
                  <a:rPr lang="en-US" sz="1500" dirty="0">
                    <a:sym typeface="Wingdings" panose="05000000000000000000" pitchFamily="2" charset="2"/>
                  </a:rPr>
                  <a:t> </a:t>
                </a:r>
                <a:r>
                  <a:rPr lang="el-GR" sz="1500" dirty="0">
                    <a:sym typeface="Wingdings" panose="05000000000000000000" pitchFamily="2" charset="2"/>
                  </a:rPr>
                  <a:t>σ</a:t>
                </a:r>
                <a:r>
                  <a:rPr lang="en-US" sz="1500" baseline="30000" dirty="0">
                    <a:sym typeface="Wingdings" panose="05000000000000000000" pitchFamily="2" charset="2"/>
                  </a:rPr>
                  <a:t>2</a:t>
                </a:r>
                <a:r>
                  <a:rPr lang="en-US" sz="1500" baseline="-25000" dirty="0">
                    <a:sym typeface="Wingdings" panose="05000000000000000000" pitchFamily="2" charset="2"/>
                  </a:rPr>
                  <a:t>sensor </a:t>
                </a:r>
                <a:r>
                  <a:rPr lang="en-US" sz="1500" dirty="0">
                    <a:sym typeface="Wingdings" panose="05000000000000000000" pitchFamily="2" charset="2"/>
                  </a:rPr>
                  <a:t>(40</a:t>
                </a:r>
                <a:r>
                  <a:rPr lang="en-US" sz="1500" dirty="0"/>
                  <a:t>ps</a:t>
                </a:r>
                <a:r>
                  <a:rPr lang="en-US" sz="1500" baseline="-25000" dirty="0"/>
                  <a:t>rms</a:t>
                </a:r>
                <a:r>
                  <a:rPr lang="en-GB" sz="1500" dirty="0"/>
                  <a:t>) +</a:t>
                </a:r>
                <a:r>
                  <a:rPr lang="en-US" sz="1500" dirty="0">
                    <a:sym typeface="Wingdings" panose="05000000000000000000" pitchFamily="2" charset="2"/>
                  </a:rPr>
                  <a:t> </a:t>
                </a:r>
                <a:r>
                  <a:rPr lang="el-GR" sz="1500" dirty="0">
                    <a:sym typeface="Wingdings" panose="05000000000000000000" pitchFamily="2" charset="2"/>
                  </a:rPr>
                  <a:t>σ</a:t>
                </a:r>
                <a:r>
                  <a:rPr lang="en-US" sz="1500" baseline="30000" dirty="0">
                    <a:sym typeface="Wingdings" panose="05000000000000000000" pitchFamily="2" charset="2"/>
                  </a:rPr>
                  <a:t>2</a:t>
                </a:r>
                <a:r>
                  <a:rPr lang="en-US" sz="1500" baseline="-25000" dirty="0">
                    <a:sym typeface="Wingdings" panose="05000000000000000000" pitchFamily="2" charset="2"/>
                  </a:rPr>
                  <a:t>ASIC </a:t>
                </a:r>
                <a:endParaRPr lang="en-GB" sz="1500" dirty="0"/>
              </a:p>
              <a:p>
                <a:endParaRPr lang="en-US" sz="1500" dirty="0">
                  <a:sym typeface="Wingdings" panose="05000000000000000000" pitchFamily="2" charset="2"/>
                </a:endParaRPr>
              </a:p>
              <a:p>
                <a:r>
                  <a:rPr lang="el-GR" sz="1500" dirty="0">
                    <a:sym typeface="Wingdings" panose="05000000000000000000" pitchFamily="2" charset="2"/>
                  </a:rPr>
                  <a:t>σ</a:t>
                </a:r>
                <a:r>
                  <a:rPr lang="en-US" sz="1500" baseline="30000" dirty="0">
                    <a:sym typeface="Wingdings" panose="05000000000000000000" pitchFamily="2" charset="2"/>
                  </a:rPr>
                  <a:t>2</a:t>
                </a:r>
                <a:r>
                  <a:rPr lang="en-US" sz="1500" baseline="-25000" dirty="0">
                    <a:sym typeface="Wingdings" panose="05000000000000000000" pitchFamily="2" charset="2"/>
                  </a:rPr>
                  <a:t>ASIC </a:t>
                </a:r>
                <a:r>
                  <a:rPr lang="en-US" sz="1500" dirty="0">
                    <a:sym typeface="Wingdings" panose="05000000000000000000" pitchFamily="2" charset="2"/>
                  </a:rPr>
                  <a:t>(30ps</a:t>
                </a:r>
                <a:r>
                  <a:rPr lang="en-US" sz="1500" baseline="-25000" dirty="0">
                    <a:sym typeface="Wingdings" panose="05000000000000000000" pitchFamily="2" charset="2"/>
                  </a:rPr>
                  <a:t>rms</a:t>
                </a:r>
                <a:r>
                  <a:rPr lang="en-US" sz="1500" dirty="0">
                    <a:sym typeface="Wingdings" panose="05000000000000000000" pitchFamily="2" charset="2"/>
                  </a:rPr>
                  <a:t>) </a:t>
                </a:r>
                <a:r>
                  <a:rPr lang="el-GR" sz="1500" dirty="0">
                    <a:sym typeface="Wingdings" panose="05000000000000000000" pitchFamily="2" charset="2"/>
                  </a:rPr>
                  <a:t>σ</a:t>
                </a:r>
                <a:r>
                  <a:rPr lang="en-US" sz="1500" baseline="30000" dirty="0">
                    <a:sym typeface="Wingdings" panose="05000000000000000000" pitchFamily="2" charset="2"/>
                  </a:rPr>
                  <a:t>2</a:t>
                </a:r>
                <a:r>
                  <a:rPr lang="en-US" sz="1500" baseline="-25000" dirty="0">
                    <a:sym typeface="Wingdings" panose="05000000000000000000" pitchFamily="2" charset="2"/>
                  </a:rPr>
                  <a:t>analogFE </a:t>
                </a:r>
                <a:r>
                  <a:rPr lang="en-US" sz="1500" dirty="0">
                    <a:sym typeface="Wingdings" panose="05000000000000000000" pitchFamily="2" charset="2"/>
                  </a:rPr>
                  <a:t>+ </a:t>
                </a:r>
                <a:r>
                  <a:rPr lang="el-GR" sz="1500" dirty="0">
                    <a:sym typeface="Wingdings" panose="05000000000000000000" pitchFamily="2" charset="2"/>
                  </a:rPr>
                  <a:t>σ</a:t>
                </a:r>
                <a:r>
                  <a:rPr lang="en-US" sz="1500" baseline="30000" dirty="0">
                    <a:sym typeface="Wingdings" panose="05000000000000000000" pitchFamily="2" charset="2"/>
                  </a:rPr>
                  <a:t>2</a:t>
                </a:r>
                <a:r>
                  <a:rPr lang="en-US" sz="1500" baseline="-25000" dirty="0">
                    <a:sym typeface="Wingdings" panose="05000000000000000000" pitchFamily="2" charset="2"/>
                  </a:rPr>
                  <a:t>conversion</a:t>
                </a:r>
                <a:r>
                  <a:rPr lang="en-US" sz="1500" dirty="0">
                    <a:sym typeface="Wingdings" panose="05000000000000000000" pitchFamily="2" charset="2"/>
                  </a:rPr>
                  <a:t> + </a:t>
                </a:r>
                <a:r>
                  <a:rPr lang="el-GR" sz="1500" dirty="0">
                    <a:sym typeface="Wingdings" panose="05000000000000000000" pitchFamily="2" charset="2"/>
                  </a:rPr>
                  <a:t>σ</a:t>
                </a:r>
                <a:r>
                  <a:rPr lang="en-US" sz="1500" baseline="30000" dirty="0">
                    <a:sym typeface="Wingdings" panose="05000000000000000000" pitchFamily="2" charset="2"/>
                  </a:rPr>
                  <a:t>2</a:t>
                </a:r>
                <a:r>
                  <a:rPr lang="en-US" sz="1500" baseline="-25000" dirty="0">
                    <a:sym typeface="Wingdings" panose="05000000000000000000" pitchFamily="2" charset="2"/>
                  </a:rPr>
                  <a:t>clock</a:t>
                </a:r>
              </a:p>
              <a:p>
                <a:endParaRPr lang="en-US" sz="1500" dirty="0">
                  <a:sym typeface="Wingdings" panose="05000000000000000000" pitchFamily="2" charset="2"/>
                </a:endParaRPr>
              </a:p>
              <a:p>
                <a:pPr lvl="1"/>
                <a:r>
                  <a:rPr lang="el-GR" sz="1200" dirty="0">
                    <a:latin typeface="+mn-lt"/>
                    <a:sym typeface="Wingdings" panose="05000000000000000000" pitchFamily="2" charset="2"/>
                  </a:rPr>
                  <a:t>σ</a:t>
                </a:r>
                <a:r>
                  <a:rPr lang="en-US" sz="1200" baseline="30000" dirty="0">
                    <a:latin typeface="+mn-lt"/>
                    <a:sym typeface="Wingdings" panose="05000000000000000000" pitchFamily="2" charset="2"/>
                  </a:rPr>
                  <a:t>2</a:t>
                </a:r>
                <a:r>
                  <a:rPr lang="en-US" sz="1200" baseline="-25000" dirty="0">
                    <a:latin typeface="+mn-lt"/>
                    <a:sym typeface="Wingdings" panose="05000000000000000000" pitchFamily="2" charset="2"/>
                  </a:rPr>
                  <a:t>conversion </a:t>
                </a:r>
                <a:r>
                  <a:rPr lang="en-US" sz="1200" dirty="0">
                    <a:latin typeface="+mn-lt"/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2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1200" i="1">
                                <a:latin typeface="Cambria Math" panose="02040503050406030204" pitchFamily="18" charset="0"/>
                                <a:sym typeface="Wingdings" panose="05000000000000000000" pitchFamily="2" charset="2"/>
                              </a:rPr>
                            </m:ctrlPr>
                          </m:sSubPr>
                          <m:e>
                            <m:r>
                              <a:rPr lang="en-US" sz="1200" i="1">
                                <a:latin typeface="Cambria Math" panose="02040503050406030204" pitchFamily="18" charset="0"/>
                                <a:sym typeface="Wingdings" panose="05000000000000000000" pitchFamily="2" charset="2"/>
                              </a:rPr>
                              <m:t>𝑇𝐷𝐶</m:t>
                            </m:r>
                          </m:e>
                          <m:sub>
                            <m:r>
                              <a:rPr lang="en-US" sz="1200" i="1">
                                <a:latin typeface="Cambria Math" panose="02040503050406030204" pitchFamily="18" charset="0"/>
                                <a:sym typeface="Wingdings" panose="05000000000000000000" pitchFamily="2" charset="2"/>
                              </a:rPr>
                              <m:t>𝑏𝑖𝑛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US" sz="1200" i="1">
                                <a:latin typeface="Cambria Math" panose="02040503050406030204" pitchFamily="18" charset="0"/>
                                <a:sym typeface="Wingdings" panose="05000000000000000000" pitchFamily="2" charset="2"/>
                              </a:rPr>
                            </m:ctrlPr>
                          </m:radPr>
                          <m:deg/>
                          <m:e>
                            <m:r>
                              <a:rPr lang="en-US" sz="1200" i="1">
                                <a:latin typeface="Cambria Math" panose="02040503050406030204" pitchFamily="18" charset="0"/>
                                <a:sym typeface="Wingdings" panose="05000000000000000000" pitchFamily="2" charset="2"/>
                              </a:rPr>
                              <m:t>12</m:t>
                            </m:r>
                          </m:e>
                        </m:rad>
                      </m:den>
                    </m:f>
                  </m:oMath>
                </a14:m>
                <a:r>
                  <a:rPr lang="en-US" sz="1200" baseline="-25000" dirty="0">
                    <a:latin typeface="+mn-lt"/>
                    <a:sym typeface="Wingdings" panose="05000000000000000000" pitchFamily="2" charset="2"/>
                  </a:rPr>
                  <a:t> </a:t>
                </a:r>
                <a:r>
                  <a:rPr lang="en-US" sz="1200" dirty="0">
                    <a:latin typeface="+mn-lt"/>
                    <a:sym typeface="Wingdings" panose="05000000000000000000" pitchFamily="2" charset="2"/>
                  </a:rPr>
                  <a:t> TDC</a:t>
                </a:r>
                <a:r>
                  <a:rPr lang="en-US" sz="1200" baseline="-25000" dirty="0">
                    <a:latin typeface="+mn-lt"/>
                    <a:sym typeface="Wingdings" panose="05000000000000000000" pitchFamily="2" charset="2"/>
                  </a:rPr>
                  <a:t>bin</a:t>
                </a:r>
                <a:r>
                  <a:rPr lang="en-US" sz="1200" dirty="0">
                    <a:latin typeface="+mn-lt"/>
                    <a:sym typeface="Wingdings" panose="05000000000000000000" pitchFamily="2" charset="2"/>
                  </a:rPr>
                  <a:t> = 40ps  11.5 </a:t>
                </a:r>
                <a:r>
                  <a:rPr lang="en-US" sz="1200" dirty="0" err="1">
                    <a:latin typeface="+mn-lt"/>
                    <a:sym typeface="Wingdings" panose="05000000000000000000" pitchFamily="2" charset="2"/>
                  </a:rPr>
                  <a:t>ps</a:t>
                </a:r>
                <a:r>
                  <a:rPr lang="en-US" sz="1200" baseline="-25000" dirty="0" err="1">
                    <a:latin typeface="+mn-lt"/>
                    <a:sym typeface="Wingdings" panose="05000000000000000000" pitchFamily="2" charset="2"/>
                  </a:rPr>
                  <a:t>rms</a:t>
                </a:r>
                <a:r>
                  <a:rPr lang="en-US" sz="1200" baseline="-25000" dirty="0">
                    <a:latin typeface="+mn-lt"/>
                    <a:sym typeface="Wingdings" panose="05000000000000000000" pitchFamily="2" charset="2"/>
                  </a:rPr>
                  <a:t> </a:t>
                </a:r>
              </a:p>
              <a:p>
                <a:pPr lvl="1"/>
                <a:endParaRPr lang="en-US" sz="1200" dirty="0">
                  <a:latin typeface="+mn-lt"/>
                  <a:sym typeface="Wingdings" panose="05000000000000000000" pitchFamily="2" charset="2"/>
                </a:endParaRPr>
              </a:p>
              <a:p>
                <a:pPr lvl="1"/>
                <a:r>
                  <a:rPr lang="el-GR" sz="1200" dirty="0">
                    <a:latin typeface="+mn-lt"/>
                    <a:sym typeface="Wingdings" panose="05000000000000000000" pitchFamily="2" charset="2"/>
                  </a:rPr>
                  <a:t>σ</a:t>
                </a:r>
                <a:r>
                  <a:rPr lang="en-US" sz="1200" baseline="30000" dirty="0">
                    <a:latin typeface="+mn-lt"/>
                    <a:sym typeface="Wingdings" panose="05000000000000000000" pitchFamily="2" charset="2"/>
                  </a:rPr>
                  <a:t>2</a:t>
                </a:r>
                <a:r>
                  <a:rPr lang="en-US" sz="1200" baseline="-25000" dirty="0">
                    <a:latin typeface="+mn-lt"/>
                    <a:sym typeface="Wingdings" panose="05000000000000000000" pitchFamily="2" charset="2"/>
                  </a:rPr>
                  <a:t>clock </a:t>
                </a:r>
                <a:r>
                  <a:rPr lang="en-US" sz="1200" dirty="0">
                    <a:latin typeface="+mn-lt"/>
                    <a:sym typeface="Wingdings" panose="05000000000000000000" pitchFamily="2" charset="2"/>
                  </a:rPr>
                  <a:t> Reference clock at pixel level &lt; 10 </a:t>
                </a:r>
                <a:r>
                  <a:rPr lang="en-US" sz="1200" dirty="0" err="1">
                    <a:latin typeface="+mn-lt"/>
                    <a:sym typeface="Wingdings" panose="05000000000000000000" pitchFamily="2" charset="2"/>
                  </a:rPr>
                  <a:t>ps</a:t>
                </a:r>
                <a:r>
                  <a:rPr lang="en-US" sz="1200" baseline="-25000" dirty="0" err="1">
                    <a:latin typeface="+mn-lt"/>
                    <a:sym typeface="Wingdings" panose="05000000000000000000" pitchFamily="2" charset="2"/>
                  </a:rPr>
                  <a:t>rms</a:t>
                </a:r>
                <a:endParaRPr lang="en-US" sz="1200" dirty="0">
                  <a:latin typeface="+mn-lt"/>
                  <a:sym typeface="Wingdings" panose="05000000000000000000" pitchFamily="2" charset="2"/>
                </a:endParaRPr>
              </a:p>
              <a:p>
                <a:pPr lvl="1"/>
                <a:endParaRPr lang="en-US" sz="1200" dirty="0">
                  <a:latin typeface="+mn-lt"/>
                  <a:sym typeface="Wingdings" panose="05000000000000000000" pitchFamily="2" charset="2"/>
                </a:endParaRPr>
              </a:p>
              <a:p>
                <a:pPr lvl="1"/>
                <a:r>
                  <a:rPr lang="el-GR" sz="1200" dirty="0">
                    <a:latin typeface="+mn-lt"/>
                    <a:sym typeface="Wingdings" panose="05000000000000000000" pitchFamily="2" charset="2"/>
                  </a:rPr>
                  <a:t>σ</a:t>
                </a:r>
                <a:r>
                  <a:rPr lang="en-US" sz="1200" baseline="30000" dirty="0">
                    <a:latin typeface="+mn-lt"/>
                    <a:sym typeface="Wingdings" panose="05000000000000000000" pitchFamily="2" charset="2"/>
                  </a:rPr>
                  <a:t>2</a:t>
                </a:r>
                <a:r>
                  <a:rPr lang="en-US" sz="1200" baseline="-25000" dirty="0">
                    <a:latin typeface="+mn-lt"/>
                    <a:sym typeface="Wingdings" panose="05000000000000000000" pitchFamily="2" charset="2"/>
                  </a:rPr>
                  <a:t>analogFE </a:t>
                </a:r>
                <a:r>
                  <a:rPr lang="en-US" sz="1200" dirty="0">
                    <a:latin typeface="+mn-lt"/>
                    <a:sym typeface="Wingdings" panose="05000000000000000000" pitchFamily="2" charset="2"/>
                  </a:rPr>
                  <a:t> &lt; 25 </a:t>
                </a:r>
                <a:r>
                  <a:rPr lang="en-US" sz="1200" dirty="0" err="1">
                    <a:latin typeface="+mn-lt"/>
                    <a:sym typeface="Wingdings" panose="05000000000000000000" pitchFamily="2" charset="2"/>
                  </a:rPr>
                  <a:t>ps</a:t>
                </a:r>
                <a:r>
                  <a:rPr lang="en-US" sz="1200" baseline="-25000" dirty="0" err="1">
                    <a:latin typeface="+mn-lt"/>
                    <a:sym typeface="Wingdings" panose="05000000000000000000" pitchFamily="2" charset="2"/>
                  </a:rPr>
                  <a:t>rms</a:t>
                </a:r>
                <a:endParaRPr lang="en-GB" sz="1200" baseline="-25000" dirty="0">
                  <a:latin typeface="+mn-lt"/>
                </a:endParaRPr>
              </a:p>
              <a:p>
                <a:pPr>
                  <a:lnSpc>
                    <a:spcPct val="100000"/>
                  </a:lnSpc>
                  <a:spcBef>
                    <a:spcPts val="900"/>
                  </a:spcBef>
                </a:pPr>
                <a:endParaRPr lang="LID4096" sz="1200" dirty="0"/>
              </a:p>
            </p:txBody>
          </p:sp>
        </mc:Choice>
        <mc:Fallback xmlns="">
          <p:sp>
            <p:nvSpPr>
              <p:cNvPr id="5" name="Text Placeholder 2">
                <a:extLst>
                  <a:ext uri="{FF2B5EF4-FFF2-40B4-BE49-F238E27FC236}">
                    <a16:creationId xmlns:a16="http://schemas.microsoft.com/office/drawing/2014/main" id="{F0CE3590-BAA5-1FB9-9A71-12D439B834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9864" y="972771"/>
                <a:ext cx="7484372" cy="3092023"/>
              </a:xfrm>
              <a:prstGeom prst="rect">
                <a:avLst/>
              </a:prstGeom>
              <a:blipFill>
                <a:blip r:embed="rId2"/>
                <a:stretch>
                  <a:fillRect l="-169" t="-1224" b="-44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C518165E-D928-23B6-8A94-33CE92BEA622}"/>
              </a:ext>
            </a:extLst>
          </p:cNvPr>
          <p:cNvSpPr/>
          <p:nvPr/>
        </p:nvSpPr>
        <p:spPr>
          <a:xfrm>
            <a:off x="1493044" y="2700338"/>
            <a:ext cx="4886324" cy="160734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51628184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>
                <a:solidFill>
                  <a:srgbClr val="17375E"/>
                </a:solidFill>
                <a:latin typeface="+mj-lt"/>
              </a:rPr>
              <a:t>Fundamental limits to time resolution in analog front-end</a:t>
            </a: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21BC8DDE-9C48-8348-93C0-350E8505CEAD}"/>
              </a:ext>
            </a:extLst>
          </p:cNvPr>
          <p:cNvSpPr txBox="1"/>
          <p:nvPr/>
        </p:nvSpPr>
        <p:spPr>
          <a:xfrm>
            <a:off x="4069272" y="4600121"/>
            <a:ext cx="4710397" cy="50635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ctr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50" b="1" dirty="0" err="1">
                <a:highlight>
                  <a:srgbClr val="FFFF00"/>
                </a:highlight>
              </a:rPr>
              <a:t>R.Ballabriga</a:t>
            </a:r>
            <a:r>
              <a:rPr lang="en-GB" sz="1050" b="1" dirty="0">
                <a:highlight>
                  <a:srgbClr val="FFFF00"/>
                </a:highlight>
              </a:rPr>
              <a:t>, </a:t>
            </a:r>
            <a:r>
              <a:rPr lang="en-GB" sz="1050" dirty="0">
                <a:highlight>
                  <a:srgbClr val="FFFF00"/>
                </a:highlight>
              </a:rPr>
              <a:t>The Timepix4 </a:t>
            </a:r>
            <a:r>
              <a:rPr lang="en-GB" sz="1050" dirty="0" err="1">
                <a:highlight>
                  <a:srgbClr val="FFFF00"/>
                </a:highlight>
              </a:rPr>
              <a:t>analog</a:t>
            </a:r>
            <a:r>
              <a:rPr lang="en-GB" sz="1050" dirty="0">
                <a:highlight>
                  <a:srgbClr val="FFFF00"/>
                </a:highlight>
              </a:rPr>
              <a:t> front-end design: Lessons learnt on fundamental limits to noise and time resolution in highly segmented hybrid pixel detectors </a:t>
            </a:r>
            <a:r>
              <a:rPr lang="en-GB" sz="1050" dirty="0">
                <a:highlight>
                  <a:srgbClr val="FFFF00"/>
                </a:highlight>
                <a:hlinkClick r:id="rId2"/>
              </a:rPr>
              <a:t>https://doi.org/10.1016/j.nima.2022.167489</a:t>
            </a:r>
            <a:r>
              <a:rPr lang="en-GB" sz="1050" dirty="0">
                <a:highlight>
                  <a:srgbClr val="FFFF00"/>
                </a:highlight>
              </a:rPr>
              <a:t> </a:t>
            </a:r>
            <a:endParaRPr lang="en-FR" sz="1050" b="1" dirty="0">
              <a:highlight>
                <a:srgbClr val="FFFF00"/>
              </a:highligh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37B0D6F5-46CC-153F-B86E-FCF8B335583B}"/>
                  </a:ext>
                </a:extLst>
              </p:cNvPr>
              <p:cNvSpPr/>
              <p:nvPr/>
            </p:nvSpPr>
            <p:spPr>
              <a:xfrm>
                <a:off x="272369" y="802422"/>
                <a:ext cx="5332728" cy="1862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5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500" i="1">
                              <a:latin typeface="Cambria Math" panose="02040503050406030204" pitchFamily="18" charset="0"/>
                            </a:rPr>
                            <m:t>𝐽𝑖𝑡𝑡𝑒𝑟</m:t>
                          </m:r>
                        </m:e>
                        <m:sub>
                          <m:r>
                            <a:rPr lang="en-US" sz="1500" i="1">
                              <a:latin typeface="Cambria Math" panose="02040503050406030204" pitchFamily="18" charset="0"/>
                            </a:rPr>
                            <m:t>𝐹𝐸</m:t>
                          </m:r>
                        </m:sub>
                      </m:sSub>
                      <m:r>
                        <a:rPr lang="en-GB" sz="15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f>
                        <m:fPr>
                          <m:ctrlPr>
                            <a:rPr lang="en-GB" sz="15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𝐷𝐸𝑇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3/2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en-GB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𝑂𝑈𝑇</m:t>
                                  </m:r>
                                </m:sub>
                              </m:sSub>
                            </m:e>
                          </m:rad>
                        </m:num>
                        <m:den>
                          <m:sSub>
                            <m:sSubPr>
                              <m:ctrlP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</m:e>
                            <m:sub>
                              <m: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GB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𝐹𝐵</m:t>
                                  </m:r>
                                </m:sub>
                              </m:sSub>
                            </m:e>
                          </m:rad>
                        </m:den>
                      </m:f>
                      <m:r>
                        <a:rPr lang="en-US" sz="1500" i="1">
                          <a:latin typeface="Cambria Math" panose="02040503050406030204" pitchFamily="18" charset="0"/>
                        </a:rPr>
                        <m:t>∗</m:t>
                      </m:r>
                      <m:f>
                        <m:fPr>
                          <m:ctrlPr>
                            <a:rPr lang="en-US" sz="15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𝐼𝑁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𝐹𝐵</m:t>
                                  </m:r>
                                </m:sub>
                              </m:sSub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𝑄</m:t>
                                  </m:r>
                                </m:e>
                                <m:sub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𝐼𝑁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US" sz="15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𝐹𝐵</m:t>
                                  </m:r>
                                </m:sub>
                              </m:sSub>
                            </m:den>
                          </m:f>
                          <m:r>
                            <a:rPr lang="en-US" sz="15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US" sz="15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𝑇𝐻𝑅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500" i="1" dirty="0">
                  <a:latin typeface="Cambria Math" panose="02040503050406030204" pitchFamily="18" charset="0"/>
                </a:endParaRPr>
              </a:p>
              <a:p>
                <a:pPr marL="600075" lvl="1" indent="-257175">
                  <a:buFont typeface="Arial" panose="020B0604020202020204" pitchFamily="34" charset="0"/>
                  <a:buChar char="•"/>
                </a:pPr>
                <a:endParaRPr lang="en-GB" sz="1200" i="1" dirty="0">
                  <a:latin typeface="Cambria Math" panose="02040503050406030204" pitchFamily="18" charset="0"/>
                </a:endParaRPr>
              </a:p>
              <a:p>
                <a:pPr marL="600075" lvl="1" indent="-257175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200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1200" i="1">
                            <a:latin typeface="Cambria Math" panose="02040503050406030204" pitchFamily="18" charset="0"/>
                          </a:rPr>
                          <m:t>𝐷𝐸𝑇</m:t>
                        </m:r>
                      </m:sub>
                    </m:sSub>
                  </m:oMath>
                </a14:m>
                <a:r>
                  <a:rPr lang="en-GB" sz="1200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1200" i="1">
                            <a:latin typeface="Cambria Math" panose="02040503050406030204" pitchFamily="18" charset="0"/>
                          </a:rPr>
                          <m:t>𝐹𝐵</m:t>
                        </m:r>
                      </m:sub>
                    </m:sSub>
                    <m:r>
                      <a:rPr lang="en-US" sz="1200">
                        <a:latin typeface="Cambria Math" panose="02040503050406030204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en-US" sz="1200">
                        <a:latin typeface="Cambria Math" panose="02040503050406030204" pitchFamily="18" charset="0"/>
                      </a:rPr>
                      <m:t>and</m:t>
                    </m:r>
                    <m:sSub>
                      <m:sSubPr>
                        <m:ctrlPr>
                          <a:rPr lang="en-GB" sz="1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200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sz="1200" i="1">
                            <a:latin typeface="Cambria Math" panose="02040503050406030204" pitchFamily="18" charset="0"/>
                          </a:rPr>
                          <m:t>𝑂𝑈𝑇</m:t>
                        </m:r>
                      </m:sub>
                    </m:sSub>
                  </m:oMath>
                </a14:m>
                <a:r>
                  <a:rPr lang="en-GB" sz="1200" dirty="0"/>
                  <a:t> are the front-end input, feedback, and output capacitances, respectively. </a:t>
                </a:r>
              </a:p>
              <a:p>
                <a:pPr marL="600075" lvl="1" indent="-257175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200" i="1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GB" sz="1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1200" dirty="0"/>
                  <a:t> is the input transconductance</a:t>
                </a:r>
              </a:p>
              <a:p>
                <a:pPr marL="600075" lvl="1" indent="-257175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US" sz="1200" i="1">
                            <a:latin typeface="Cambria Math" panose="02040503050406030204" pitchFamily="18" charset="0"/>
                          </a:rPr>
                          <m:t>𝑇𝐻𝑅</m:t>
                        </m:r>
                      </m:sub>
                    </m:sSub>
                  </m:oMath>
                </a14:m>
                <a:r>
                  <a:rPr lang="en-GB" sz="1200" dirty="0"/>
                  <a:t> is the threshold of the comparator</a:t>
                </a:r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37B0D6F5-46CC-153F-B86E-FCF8B335583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369" y="802422"/>
                <a:ext cx="5332728" cy="1862433"/>
              </a:xfrm>
              <a:prstGeom prst="rect">
                <a:avLst/>
              </a:prstGeom>
              <a:blipFill>
                <a:blip r:embed="rId3"/>
                <a:stretch>
                  <a:fillRect b="-20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A75B8910-0F26-C584-1983-A784C426DECB}"/>
              </a:ext>
            </a:extLst>
          </p:cNvPr>
          <p:cNvSpPr/>
          <p:nvPr/>
        </p:nvSpPr>
        <p:spPr>
          <a:xfrm>
            <a:off x="272369" y="2622745"/>
            <a:ext cx="8022431" cy="3462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50" dirty="0"/>
              <a:t>→ </a:t>
            </a:r>
            <a:r>
              <a:rPr lang="en-GB" sz="1650" dirty="0"/>
              <a:t>Minimize the front-end output capacitance.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620DBE-FC5D-B92A-5613-6BAFE90815CD}"/>
              </a:ext>
            </a:extLst>
          </p:cNvPr>
          <p:cNvSpPr/>
          <p:nvPr/>
        </p:nvSpPr>
        <p:spPr>
          <a:xfrm>
            <a:off x="272368" y="3518314"/>
            <a:ext cx="8599262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50" dirty="0"/>
              <a:t>→ </a:t>
            </a:r>
            <a:r>
              <a:rPr lang="en-GB" sz="1650" dirty="0"/>
              <a:t>Increase the analog pixel power consumption, but a large power drop over the ASIC worsens the timing performances!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FADDD3-29FB-62C9-C1AF-DAD8C64B67CD}"/>
              </a:ext>
            </a:extLst>
          </p:cNvPr>
          <p:cNvSpPr/>
          <p:nvPr/>
        </p:nvSpPr>
        <p:spPr>
          <a:xfrm>
            <a:off x="272368" y="4211708"/>
            <a:ext cx="8599262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50" dirty="0"/>
              <a:t>→ </a:t>
            </a:r>
            <a:r>
              <a:rPr lang="en-GB" sz="1650" dirty="0"/>
              <a:t>The front-end input capacitance must be minimized, which depends on the choice of the sensor, pixel pitch…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3D228D8-C3D7-5B2C-0861-8C133CF35AEB}"/>
              </a:ext>
            </a:extLst>
          </p:cNvPr>
          <p:cNvSpPr/>
          <p:nvPr/>
        </p:nvSpPr>
        <p:spPr>
          <a:xfrm>
            <a:off x="272368" y="3071596"/>
            <a:ext cx="8599262" cy="3462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50" dirty="0"/>
              <a:t>→ </a:t>
            </a:r>
            <a:r>
              <a:rPr lang="en-GB" sz="1650" dirty="0"/>
              <a:t>Maximize the input charge and decrease the threshold.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089EEEA-C65F-A18F-000E-C5694CB0A968}"/>
              </a:ext>
            </a:extLst>
          </p:cNvPr>
          <p:cNvCxnSpPr/>
          <p:nvPr/>
        </p:nvCxnSpPr>
        <p:spPr>
          <a:xfrm flipH="1">
            <a:off x="3258457" y="782657"/>
            <a:ext cx="214313" cy="285750"/>
          </a:xfrm>
          <a:prstGeom prst="straightConnector1">
            <a:avLst/>
          </a:prstGeom>
          <a:ln w="28575">
            <a:solidFill>
              <a:srgbClr val="00669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E8FC3E4-F95F-1782-5AB7-8FBF5BC1A90F}"/>
              </a:ext>
            </a:extLst>
          </p:cNvPr>
          <p:cNvCxnSpPr/>
          <p:nvPr/>
        </p:nvCxnSpPr>
        <p:spPr>
          <a:xfrm flipH="1">
            <a:off x="2449395" y="782657"/>
            <a:ext cx="214313" cy="285750"/>
          </a:xfrm>
          <a:prstGeom prst="straightConnector1">
            <a:avLst/>
          </a:prstGeom>
          <a:ln w="28575">
            <a:solidFill>
              <a:srgbClr val="00669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D4095FF-89FA-D846-FBB2-DA038612F5FA}"/>
              </a:ext>
            </a:extLst>
          </p:cNvPr>
          <p:cNvCxnSpPr>
            <a:cxnSpLocks/>
          </p:cNvCxnSpPr>
          <p:nvPr/>
        </p:nvCxnSpPr>
        <p:spPr>
          <a:xfrm flipV="1">
            <a:off x="2316329" y="1553847"/>
            <a:ext cx="240222" cy="282880"/>
          </a:xfrm>
          <a:prstGeom prst="straightConnector1">
            <a:avLst/>
          </a:prstGeom>
          <a:ln w="28575">
            <a:solidFill>
              <a:srgbClr val="00669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6344895-3309-67BA-1852-E6DE0F56029F}"/>
              </a:ext>
            </a:extLst>
          </p:cNvPr>
          <p:cNvCxnSpPr>
            <a:cxnSpLocks/>
          </p:cNvCxnSpPr>
          <p:nvPr/>
        </p:nvCxnSpPr>
        <p:spPr>
          <a:xfrm flipV="1">
            <a:off x="3852236" y="1610046"/>
            <a:ext cx="240222" cy="282880"/>
          </a:xfrm>
          <a:prstGeom prst="straightConnector1">
            <a:avLst/>
          </a:prstGeom>
          <a:ln w="28575">
            <a:solidFill>
              <a:srgbClr val="00669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AF3384F6-A0EF-89E1-32DA-8967052F351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947" y="911026"/>
            <a:ext cx="3239695" cy="243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27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21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6|83.9|46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heme/theme1.xml><?xml version="1.0" encoding="utf-8"?>
<a:theme xmlns:a="http://schemas.openxmlformats.org/drawingml/2006/main" name="Medipix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ault Design">
      <a:majorFont>
        <a:latin typeface="Franklin Gothic Medium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MedipixTemplate</Template>
  <TotalTime>140752</TotalTime>
  <Words>5447</Words>
  <Application>Microsoft Macintosh PowerPoint</Application>
  <PresentationFormat>On-screen Show (16:9)</PresentationFormat>
  <Paragraphs>1187</Paragraphs>
  <Slides>85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85</vt:i4>
      </vt:variant>
    </vt:vector>
  </HeadingPairs>
  <TitlesOfParts>
    <vt:vector size="100" baseType="lpstr">
      <vt:lpstr>-apple-system</vt:lpstr>
      <vt:lpstr>Arial</vt:lpstr>
      <vt:lpstr>Bitstream Vera Sans</vt:lpstr>
      <vt:lpstr>Calibri</vt:lpstr>
      <vt:lpstr>Calibri Light</vt:lpstr>
      <vt:lpstr>Cambria Math</vt:lpstr>
      <vt:lpstr>Courier New</vt:lpstr>
      <vt:lpstr>Franklin Gothic Medium</vt:lpstr>
      <vt:lpstr>Segoe UI</vt:lpstr>
      <vt:lpstr>Segoe UI Historic</vt:lpstr>
      <vt:lpstr>Segoe UI Semibold</vt:lpstr>
      <vt:lpstr>Symbol</vt:lpstr>
      <vt:lpstr>Times</vt:lpstr>
      <vt:lpstr>Wingdings</vt:lpstr>
      <vt:lpstr>MedipixTemplate</vt:lpstr>
      <vt:lpstr>Timepix and Medipix: hybrid pixel detectors which can be applied to multiple applications</vt:lpstr>
      <vt:lpstr>Hybrid Silicon Pixel Detectors</vt:lpstr>
      <vt:lpstr>Outline</vt:lpstr>
      <vt:lpstr>Early work on hybrid pixel detectors for HEP</vt:lpstr>
      <vt:lpstr>One half plane of WA97/RD19 Telescope</vt:lpstr>
      <vt:lpstr>A Clean Heavy Ion Physics Event</vt:lpstr>
      <vt:lpstr>ATLAS Pixel detector – LHC Run 1</vt:lpstr>
      <vt:lpstr>FE-I3 Module</vt:lpstr>
      <vt:lpstr>Module assembly for ATLAS pixel barrel</vt:lpstr>
      <vt:lpstr>ATLAS high pile-up event – one 25ns ‘frame’</vt:lpstr>
      <vt:lpstr>Hybrid pixel detectors</vt:lpstr>
      <vt:lpstr>The Medipix Collaborations</vt:lpstr>
      <vt:lpstr>PowerPoint Presentation</vt:lpstr>
      <vt:lpstr>Commercial Partners</vt:lpstr>
      <vt:lpstr>‘Colour’ X-ray imaging</vt:lpstr>
      <vt:lpstr>Cross section of a Hybrid Pixel Detector system (X-ray photon energy deposition)</vt:lpstr>
      <vt:lpstr>Fluorescence in high-Z materials</vt:lpstr>
      <vt:lpstr>PowerPoint Presentation</vt:lpstr>
      <vt:lpstr>Medipix3</vt:lpstr>
      <vt:lpstr>PowerPoint Presentation</vt:lpstr>
      <vt:lpstr>First living human scan…</vt:lpstr>
      <vt:lpstr>Movie Slice through Phil’s ankle</vt:lpstr>
      <vt:lpstr>MARS wrist scanner</vt:lpstr>
      <vt:lpstr>MARS scan of diseased carotid artery</vt:lpstr>
      <vt:lpstr>PowerPoint Presentation</vt:lpstr>
      <vt:lpstr>PowerPoint Presentation</vt:lpstr>
      <vt:lpstr>Medipix3  Medipix4</vt:lpstr>
      <vt:lpstr>Status of Medipix4</vt:lpstr>
      <vt:lpstr>Timepix readout chips - single particle detection </vt:lpstr>
      <vt:lpstr>Timepix miniaturised readout</vt:lpstr>
      <vt:lpstr>PowerPoint Presentation</vt:lpstr>
      <vt:lpstr>Timepix Demo</vt:lpstr>
      <vt:lpstr>Timepix chip – 60s exposures</vt:lpstr>
      <vt:lpstr>PowerPoint Presentation</vt:lpstr>
      <vt:lpstr>PowerPoint Presentation</vt:lpstr>
      <vt:lpstr>Timepix - 4s exposures</vt:lpstr>
      <vt:lpstr>REM Dose Rate Data (mG/min)</vt:lpstr>
      <vt:lpstr>PowerPoint Presentation</vt:lpstr>
      <vt:lpstr>PowerPoint Presentation</vt:lpstr>
      <vt:lpstr>Timepix readout chips - single particle detection </vt:lpstr>
      <vt:lpstr>Timepix3 Specs</vt:lpstr>
      <vt:lpstr>Timepix3  readout - Trigger-less and event driven</vt:lpstr>
      <vt:lpstr>Pixel Operation in TOA &amp; TOT</vt:lpstr>
      <vt:lpstr>Timepix3 miniaturised readout</vt:lpstr>
      <vt:lpstr>3D rendering of traversing particle with delta electron </vt:lpstr>
      <vt:lpstr>Setup TPIX3CAM test</vt:lpstr>
      <vt:lpstr>A selection of cosmic muon events ARIADNE TPIX3Cam</vt:lpstr>
      <vt:lpstr>An in-vivo treatment monitoring system for ion-beam radiotherapy based on 28 Timepix3 detectors.</vt:lpstr>
      <vt:lpstr>Close up of phantom </vt:lpstr>
      <vt:lpstr>Reconstruction of secondaries</vt:lpstr>
      <vt:lpstr>Velocity Map Imaging - Timepix3CAM</vt:lpstr>
      <vt:lpstr>Imaging Time of Flight Mass Spectrometry - setup</vt:lpstr>
      <vt:lpstr>Imaging Time of Flight Mass Spectrometry - results</vt:lpstr>
      <vt:lpstr>Timepix readout chips - single particle detection </vt:lpstr>
      <vt:lpstr>Tiling larger areas</vt:lpstr>
      <vt:lpstr>Timepix3  Timepix4</vt:lpstr>
      <vt:lpstr>Timepix4 Pixel Schematic</vt:lpstr>
      <vt:lpstr>Pixel Operation in TOA &amp; TOT [DD]</vt:lpstr>
      <vt:lpstr>Timepix4 Readout Modes : Data-Driven</vt:lpstr>
      <vt:lpstr>Timepix4 Floorplan</vt:lpstr>
      <vt:lpstr>Timepix4 Bottom left detail</vt:lpstr>
      <vt:lpstr>Timepix4 assembly (300mm Si sensor)</vt:lpstr>
      <vt:lpstr>Timepix4 – works! </vt:lpstr>
      <vt:lpstr>Photon counting image Timepix4</vt:lpstr>
      <vt:lpstr>4Dphoton: Integrate Timepix4 in a photo tube </vt:lpstr>
      <vt:lpstr>Energy calibration with sources</vt:lpstr>
      <vt:lpstr>Calibration of on pixel VCOs</vt:lpstr>
      <vt:lpstr>Integration into photo-sensitive tube</vt:lpstr>
      <vt:lpstr>TSV processing of Timepix4 - 3 on-going activities</vt:lpstr>
      <vt:lpstr>PowerPoint Presentation</vt:lpstr>
      <vt:lpstr>PowerPoint Presentation</vt:lpstr>
      <vt:lpstr>The Picopix project</vt:lpstr>
      <vt:lpstr>Potential Applications of PicoPix</vt:lpstr>
      <vt:lpstr>PowerPoint Presentation</vt:lpstr>
      <vt:lpstr>PowerPoint Presentation</vt:lpstr>
      <vt:lpstr>Picopix Time Measurement  1 TDC every 4 pixels</vt:lpstr>
      <vt:lpstr>On pixel event processing ➞ Data reduction</vt:lpstr>
      <vt:lpstr>Periphery data-path</vt:lpstr>
      <vt:lpstr>PowerPoint Presentation</vt:lpstr>
      <vt:lpstr>Summary and Conclusions</vt:lpstr>
      <vt:lpstr>Invitation</vt:lpstr>
      <vt:lpstr>PowerPoint Presentation</vt:lpstr>
      <vt:lpstr>PowerPoint Presentation</vt:lpstr>
      <vt:lpstr>Timing</vt:lpstr>
      <vt:lpstr>Fundamental limits to time resolution in analog front-end</vt:lpstr>
    </vt:vector>
  </TitlesOfParts>
  <Company>CERN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Medipix3 Test set up</dc:title>
  <dc:creator>Xavier Llopart</dc:creator>
  <cp:lastModifiedBy>Michael Campbell</cp:lastModifiedBy>
  <cp:revision>1388</cp:revision>
  <cp:lastPrinted>2019-06-14T08:12:59Z</cp:lastPrinted>
  <dcterms:created xsi:type="dcterms:W3CDTF">2009-01-28T08:24:25Z</dcterms:created>
  <dcterms:modified xsi:type="dcterms:W3CDTF">2025-09-02T07:56:41Z</dcterms:modified>
</cp:coreProperties>
</file>