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" r:id="rId2"/>
    <p:sldId id="429" r:id="rId3"/>
    <p:sldId id="430" r:id="rId4"/>
    <p:sldId id="432" r:id="rId5"/>
    <p:sldId id="4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4392-4AA8-B670-01A7-0B22BE921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40718-61F8-94BE-8567-2AC82C59A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F565-784D-4BDB-85FB-A46A01450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9621D-DDEA-6252-29A0-83A3B9CB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8E5-CDAA-DA30-39F6-C4A0DF18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7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9364-BF4C-3749-5873-92F3F835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4CB4C-189C-0825-031A-578C763C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C1705-CCA4-E2C0-1A16-7D8E560F8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9C92C-2BEC-2330-147E-CE74AA0BA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F4D59-4E1F-88D9-FF25-2B7CA338F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AFC02-725E-01A9-A238-1DD7FF15CF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581C5-A681-0C6C-8E73-3667700C7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BD6EE-C1D5-FB33-8FA3-2AEBA81A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55DB1-8B18-05EC-2E43-861177DE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81602-955E-2528-9ECB-EC800CAB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3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A633-E838-175E-6F7E-BACD7B36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1AE95-D430-937E-ED24-B23BDEA7F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A150D-F2D9-228B-FC47-67F717D3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88372-313D-8204-FFF1-FE70D6C8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863FD-0AB2-D0A6-CF29-CD9FFB664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5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55AE-9E8D-4030-5968-1EB5E1A4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330DF-74D1-32F5-1394-13D73B9DF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E2B6-4A81-4036-F271-4E05FFF8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E21C6-B704-6DF8-ED55-BBD8C92DC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4013D-BE8D-621A-2E64-CB5DF2BA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86F6F-C7D0-8CA8-C3C7-1EC5A3386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0E31-E4FB-572F-C690-62C9B48CC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27A59-952E-4DE2-2107-1DE12217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CC1B0-7C4E-2130-D127-E11FA7172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0627A-636B-0543-0441-ED372185F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BBAF5-9445-59A2-1673-61E02ACB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6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C481-76EE-13EB-E327-CF84B932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E1AFC-A3E7-AD14-A350-777A2AF0A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5AA42-434D-70B8-60B1-722335476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8A596-0186-BFB1-BA2F-279C6F5D0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6A758-4493-D7B1-3A43-54F05B3CB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E472A-C1D8-EB3D-2E07-D919506D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4D776-73EB-E983-1477-C286354B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FB580-E1A1-5B26-A3E6-3769AA87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E8B-6333-9416-2B08-709156CCD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C1B29-92BD-0647-0AA7-570CA1677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8F3B-6220-1603-2516-DC970DB9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66B94-6056-5F23-4E24-B9D0B876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3F795-1749-33E7-371D-E99BF36D6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D3201B-3597-913C-E133-A221A0A9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3886A-11E4-C333-6A29-4049D58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1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F8D8-AF7A-F8E3-4278-17E3AC97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0467E-9F9A-1FB2-80F8-10E82689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A905-F06E-C7D5-DC47-F431C0A03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08C56-DEAA-DBA5-B4D0-8D991BD0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A136E-33B2-58BF-E4F0-1F722877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783D-6B5D-7ADB-CD50-EBE7ADB8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9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C51B-9D22-64AB-4FCF-5DACFFD1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BE42E-CDD9-F7AB-4A61-787C9A4A4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AF31F-F7F6-7B61-8C69-E070517A0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1BA1D-4B64-51BB-6A2B-F4B76717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0BFCD-C91F-D2CB-2CF2-699CFD48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E768F-247E-1ED4-479B-215CD930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09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C1AB51-44B1-3900-46B7-F5C3E80A1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CF88D-5F6E-AD6C-4044-52296EF6B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6F5F4-4E1C-B73A-728A-605924551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A91E2B-2CE1-4F37-8E57-B27649D8223F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5EE7-38E0-BF34-4DA8-2F6B144008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CAB7-0C8C-272D-4B7E-7349466CF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56B81-FE0A-48C4-AABC-A5CB9E176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8EF7-070A-F094-D5EF-FB12BCCF3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3DD1-2A61-5755-9529-D99C98F3F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5369"/>
            <a:ext cx="9144000" cy="2387600"/>
          </a:xfrm>
        </p:spPr>
        <p:txBody>
          <a:bodyPr/>
          <a:lstStyle/>
          <a:p>
            <a:r>
              <a:rPr lang="en-US" dirty="0"/>
              <a:t>NN’ Progress Log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3CAD9-CC73-DE3E-92FB-C6CF7249D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Mubi Khan</a:t>
            </a:r>
          </a:p>
          <a:p>
            <a:r>
              <a:rPr lang="en-US" dirty="0"/>
              <a:t>University of Kentucky</a:t>
            </a:r>
          </a:p>
          <a:p>
            <a:r>
              <a:rPr lang="en-US" dirty="0"/>
              <a:t>Sep 8, 2025</a:t>
            </a:r>
          </a:p>
        </p:txBody>
      </p:sp>
    </p:spTree>
    <p:extLst>
      <p:ext uri="{BB962C8B-B14F-4D97-AF65-F5344CB8AC3E}">
        <p14:creationId xmlns:p14="http://schemas.microsoft.com/office/powerpoint/2010/main" val="261697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C9E3-E671-7479-3703-95C836405B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DC74-C257-1114-C7CB-D17C1D55E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9763408" cy="73318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Using NIST Calculator for Transmission Efficiency for Al2O3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BE8E-EF9C-D013-F806-5974244B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50C3-1C99-5AE7-BCBD-E389F894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 5,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0CC32-FE07-79BB-0DFA-F07F4ECA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52DCCF43-AC44-4660-2C98-AA0B098C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2" y="1046971"/>
            <a:ext cx="9048006" cy="539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19AF8-EB20-5C37-837E-1F65C139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096B4-384B-59D8-F3A7-DD444D90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CB954-E178-450E-E1C2-F2699BC7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 5, 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D1783-0F8E-3FB6-AF1C-E17669F7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3</a:t>
            </a:fld>
            <a:endParaRPr lang="en-US"/>
          </a:p>
        </p:txBody>
      </p:sp>
      <p:pic>
        <p:nvPicPr>
          <p:cNvPr id="9" name="Content Placeholder 8" descr="A graph of a graph with a line&#10;&#10;AI-generated content may be incorrect.">
            <a:extLst>
              <a:ext uri="{FF2B5EF4-FFF2-40B4-BE49-F238E27FC236}">
                <a16:creationId xmlns:a16="http://schemas.microsoft.com/office/drawing/2014/main" id="{7E027BA5-769F-0F54-FEAC-FBB3D5B0A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29" y="1253331"/>
            <a:ext cx="9513941" cy="4351338"/>
          </a:xfrm>
        </p:spPr>
      </p:pic>
    </p:spTree>
    <p:extLst>
      <p:ext uri="{BB962C8B-B14F-4D97-AF65-F5344CB8AC3E}">
        <p14:creationId xmlns:p14="http://schemas.microsoft.com/office/powerpoint/2010/main" val="78096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0FCD6-50BB-F4AA-949F-601DB41D0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CCDE-A243-41F6-8C9B-396F4A918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94BB6-80D9-BA96-0771-4C6407DB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Aug 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94549-82DA-9AEB-ED75-083AE5001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9CCDBA7-7A8F-B59A-DF71-654F44F3E34D}"/>
              </a:ext>
            </a:extLst>
          </p:cNvPr>
          <p:cNvGraphicFramePr>
            <a:graphicFrameLocks noGrp="1"/>
          </p:cNvGraphicFramePr>
          <p:nvPr/>
        </p:nvGraphicFramePr>
        <p:xfrm>
          <a:off x="1140737" y="2160294"/>
          <a:ext cx="6028005" cy="246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9335">
                  <a:extLst>
                    <a:ext uri="{9D8B030D-6E8A-4147-A177-3AD203B41FA5}">
                      <a16:colId xmlns:a16="http://schemas.microsoft.com/office/drawing/2014/main" val="1988212446"/>
                    </a:ext>
                  </a:extLst>
                </a:gridCol>
                <a:gridCol w="2009335">
                  <a:extLst>
                    <a:ext uri="{9D8B030D-6E8A-4147-A177-3AD203B41FA5}">
                      <a16:colId xmlns:a16="http://schemas.microsoft.com/office/drawing/2014/main" val="508997472"/>
                    </a:ext>
                  </a:extLst>
                </a:gridCol>
                <a:gridCol w="2009335">
                  <a:extLst>
                    <a:ext uri="{9D8B030D-6E8A-4147-A177-3AD203B41FA5}">
                      <a16:colId xmlns:a16="http://schemas.microsoft.com/office/drawing/2014/main" val="3770526523"/>
                    </a:ext>
                  </a:extLst>
                </a:gridCol>
              </a:tblGrid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Shielding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Degaussing Done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Effective </a:t>
                      </a:r>
                      <a:r>
                        <a:rPr lang="el-GR" dirty="0"/>
                        <a:t>μ</a:t>
                      </a:r>
                      <a:r>
                        <a:rPr lang="en-US" dirty="0"/>
                        <a:t> according to the theoretical SF 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75013"/>
                  </a:ext>
                </a:extLst>
              </a:tr>
              <a:tr h="685776">
                <a:tc>
                  <a:txBody>
                    <a:bodyPr/>
                    <a:lstStyle/>
                    <a:p>
                      <a:r>
                        <a:rPr lang="en-US" dirty="0"/>
                        <a:t>25.92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~17551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677912"/>
                  </a:ext>
                </a:extLst>
              </a:tr>
              <a:tr h="590527">
                <a:tc>
                  <a:txBody>
                    <a:bodyPr/>
                    <a:lstStyle/>
                    <a:p>
                      <a:r>
                        <a:rPr lang="en-US" dirty="0"/>
                        <a:t>292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8280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29EE97D-A04F-FC71-DB64-FA1629C42830}"/>
              </a:ext>
            </a:extLst>
          </p:cNvPr>
          <p:cNvSpPr txBox="1"/>
          <p:nvPr/>
        </p:nvSpPr>
        <p:spPr>
          <a:xfrm>
            <a:off x="1140737" y="371192"/>
            <a:ext cx="842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Shielding Factor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FE7C3B-6B23-B218-C4B6-8C93B55AA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081" y="1207983"/>
            <a:ext cx="1200318" cy="1124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19CD6E-A5F0-777A-541C-9B0FACB6B587}"/>
              </a:ext>
            </a:extLst>
          </p:cNvPr>
          <p:cNvSpPr txBox="1"/>
          <p:nvPr/>
        </p:nvSpPr>
        <p:spPr>
          <a:xfrm>
            <a:off x="7921783" y="2332090"/>
            <a:ext cx="2598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Shielding Factor, S for an idealized case of a transverse magnetic field and a cylindrical shielding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t, and D are the thickness and diameter of the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9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192BB-ACDA-AEEB-34FC-B2D09963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D5E50-0236-0168-0A52-AE15B77E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5FB1D-4C02-48FA-BC1E-36BC6277D3B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210AF-3A4C-E2B1-16F8-717F2D67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Sept 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B0757-3C14-739D-F3F2-2165BB50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72D07-957E-4DE6-ACB3-1D19C8A2E194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A2D3B-328D-B662-E896-8CEA29AEB4F5}"/>
              </a:ext>
            </a:extLst>
          </p:cNvPr>
          <p:cNvSpPr txBox="1"/>
          <p:nvPr/>
        </p:nvSpPr>
        <p:spPr>
          <a:xfrm>
            <a:off x="1140737" y="371192"/>
            <a:ext cx="842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Shielding Factor Table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7B536EA-60DA-D9FF-1FEC-92574071BDEA}"/>
              </a:ext>
            </a:extLst>
          </p:cNvPr>
          <p:cNvGraphicFramePr>
            <a:graphicFrameLocks noGrp="1"/>
          </p:cNvGraphicFramePr>
          <p:nvPr/>
        </p:nvGraphicFramePr>
        <p:xfrm>
          <a:off x="700931" y="1040502"/>
          <a:ext cx="60960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6891184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930250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90043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Degaussing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Shielding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09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(0.072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 (was done before the current was turned 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7512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(0.072)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 (done with the current 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567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7484DF-EE29-E5E0-6E37-F6AFDE620A49}"/>
              </a:ext>
            </a:extLst>
          </p:cNvPr>
          <p:cNvSpPr txBox="1"/>
          <p:nvPr/>
        </p:nvSpPr>
        <p:spPr>
          <a:xfrm>
            <a:off x="700931" y="3460756"/>
            <a:ext cx="3497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SF is defined as the ratio of the transverse field only when there is no shielding to when there no shielding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B611B-1DE2-C337-FB40-C424849AE4BE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63907-13C4-67E2-6DBA-DF5DCC15600D}"/>
              </a:ext>
            </a:extLst>
          </p:cNvPr>
          <p:cNvSpPr txBox="1"/>
          <p:nvPr/>
        </p:nvSpPr>
        <p:spPr>
          <a:xfrm>
            <a:off x="3049172" y="32408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39B7BC-EEEE-B463-4779-FBFCF1ECC702}"/>
              </a:ext>
            </a:extLst>
          </p:cNvPr>
          <p:cNvSpPr txBox="1"/>
          <p:nvPr/>
        </p:nvSpPr>
        <p:spPr>
          <a:xfrm>
            <a:off x="2587259" y="388514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8" name="Picture 17" descr="A machine with a metal cylinder&#10;&#10;AI-generated content may be incorrect.">
            <a:extLst>
              <a:ext uri="{FF2B5EF4-FFF2-40B4-BE49-F238E27FC236}">
                <a16:creationId xmlns:a16="http://schemas.microsoft.com/office/drawing/2014/main" id="{B6EDAB7E-F8E6-85E5-2447-ECD479B87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46" y="2487734"/>
            <a:ext cx="5158154" cy="386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2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NN’ Progress Log</vt:lpstr>
      <vt:lpstr>Using NIST Calculator for Transmission Efficiency for Al2O3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Khan, Mubasshir</dc:creator>
  <cp:lastModifiedBy>Khan, Mubasshir</cp:lastModifiedBy>
  <cp:revision>1</cp:revision>
  <dcterms:created xsi:type="dcterms:W3CDTF">2025-09-09T01:00:24Z</dcterms:created>
  <dcterms:modified xsi:type="dcterms:W3CDTF">2025-09-09T01:01:11Z</dcterms:modified>
</cp:coreProperties>
</file>