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428" r:id="rId5"/>
    <p:sldId id="420" r:id="rId6"/>
    <p:sldId id="417" r:id="rId7"/>
    <p:sldId id="421" r:id="rId8"/>
    <p:sldId id="423" r:id="rId9"/>
    <p:sldId id="42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37C93-BE04-9486-C561-092F9281E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07579B-7F78-1424-79A3-D8B9BDC30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E0067-A70D-0309-A151-CC5CE7907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7DD4-F21D-456E-BAD9-8C3E4A43DAD0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683FE-3265-35D7-F32E-9389E942A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DD621-C7B2-2220-2E1D-5B8F8984B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A81-F006-41D9-A301-9C29366D7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7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A515D-DFE1-2FEF-212D-4ECE68428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BAEFB9-0013-CA72-9175-AFE1EBB49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93850-86E2-8636-531D-4641665CC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7DD4-F21D-456E-BAD9-8C3E4A43DAD0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13B40-1B0C-D2CA-EE92-CDF33376F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8EA87-9246-B1B0-D67B-CA0E4719A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A81-F006-41D9-A301-9C29366D7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10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D3F97A-2880-631C-251A-3E57AF860C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C1A66C-CF3C-AD51-E662-92F5DBF57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182B6-42A7-4B66-48AC-EACE81E26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7DD4-F21D-456E-BAD9-8C3E4A43DAD0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C990D-EF74-0FD3-EA1E-5ABA40953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947E8-2A08-D909-74BB-D4D31962F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A81-F006-41D9-A301-9C29366D7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85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0A459-59B8-3BCC-8CFD-40896B56E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3C008-53D3-8061-3E50-28A7E9536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D57A0-D168-9D96-28D5-F8110B670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7DD4-F21D-456E-BAD9-8C3E4A43DAD0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6C285-8EF0-98F9-ADCE-A88C39256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31B90-1592-55CF-3C4C-8BF5AC116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A81-F006-41D9-A301-9C29366D7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2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2B653-D7D6-50AD-8B03-D650B89CF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3B531-11E6-1EBC-E011-39FC25BD3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D38B2-5B77-A1D3-3050-083CD9FCD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7DD4-F21D-456E-BAD9-8C3E4A43DAD0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EE626-BA6F-2DAE-8E6C-8D413D396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90E3D-F05F-B51B-013E-D002E66C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A81-F006-41D9-A301-9C29366D7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5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72FE7-9820-3038-C4D5-ECE711F20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A83FD-C99E-F267-3D30-3C7114A37B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BE1733-70B7-6657-4B9D-098E0148F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7AF385-6C67-C272-789A-F1C3F1B3C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7DD4-F21D-456E-BAD9-8C3E4A43DAD0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CFFBF1-8624-D7BC-698E-A5E511570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382CB9-EB6C-6908-AF57-13B5D83E6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A81-F006-41D9-A301-9C29366D7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81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F5EE1-C890-E6F9-F308-1153811BA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8073B0-2F15-87E5-6F6F-CFC5F39E6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444CF-BC29-2E7A-AE9F-6793123AD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B48C43-575A-284D-BEE7-1B3A19679A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68832E-E759-B3B8-B33D-5701C3D23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1834F0-7789-77F2-4365-167A7A55D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7DD4-F21D-456E-BAD9-8C3E4A43DAD0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8BA16C-38A1-57AF-C7FF-5BCED174D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0B3741-1E42-C8E0-4023-7D6BAD829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A81-F006-41D9-A301-9C29366D7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42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9D746-0091-38B8-C8E6-FDD9C889B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E98EFA-D52F-D2B7-9E36-848F93BB1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7DD4-F21D-456E-BAD9-8C3E4A43DAD0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80757A-7D67-F755-D592-7CE0DAB60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8D5A82-435A-BB51-F894-E2CF8B8A3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A81-F006-41D9-A301-9C29366D7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00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43F7B8-E1D6-FE12-D277-F95FEB18A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7DD4-F21D-456E-BAD9-8C3E4A43DAD0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B74B46-A3AF-C231-095D-40183C300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2E25C-FA07-56B7-930A-70BE8922B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A81-F006-41D9-A301-9C29366D7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0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B4A97-1244-D37A-2C20-D800A9D9A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E96D6-813F-0ECF-48D3-B550E1741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7EED7-A7EB-C765-12DC-34912733D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5F06E1-A05A-4370-8A9E-11C37BDE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7DD4-F21D-456E-BAD9-8C3E4A43DAD0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E9B8B-1E90-A7C0-AFF9-4E9AA5BC2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A2B3DF-B4A0-70C3-B23D-0208B8C28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A81-F006-41D9-A301-9C29366D7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03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F8D75-6859-5DEA-D6C8-2029C2489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4363C4-A695-A2F5-2EBD-74DC596C1B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AD5A0A-B32E-71D9-59CE-90C5CDDE0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F44FE-96E5-C1C9-B7EE-183501B8D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7DD4-F21D-456E-BAD9-8C3E4A43DAD0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14B42-1F91-6937-66B1-1729FDDA2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A9079B-5FA2-346D-4EE1-22D5038A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A81-F006-41D9-A301-9C29366D7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8D339F-AC1B-F36C-9690-8ED144E3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8DA6B-D8D0-2E99-8D8C-47B4667CA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20FF5-819D-0B30-E3A4-37751DDA1E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567DD4-F21D-456E-BAD9-8C3E4A43DAD0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10679-5075-4746-1379-3DB50F767C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3DA3B-10A9-5EA5-A341-24F31636D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226A81-F006-41D9-A301-9C29366D7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7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B8811-FBF1-0A72-207F-BC89A6FBD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3513D-5283-C803-B11E-0BB012DE49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NN’ Progress Log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510BE-43D7-E0D2-D114-F87B7DCAB6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Mubi Khan</a:t>
            </a:r>
          </a:p>
          <a:p>
            <a:r>
              <a:rPr lang="en-US" dirty="0"/>
              <a:t>University of Kentucky</a:t>
            </a:r>
          </a:p>
          <a:p>
            <a:r>
              <a:rPr lang="en-US" dirty="0"/>
              <a:t>Aug 25, 2025</a:t>
            </a:r>
          </a:p>
        </p:txBody>
      </p:sp>
    </p:spTree>
    <p:extLst>
      <p:ext uri="{BB962C8B-B14F-4D97-AF65-F5344CB8AC3E}">
        <p14:creationId xmlns:p14="http://schemas.microsoft.com/office/powerpoint/2010/main" val="3501072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large cylindrical object with wires and tape&#10;&#10;AI-generated content may be incorrect.">
            <a:extLst>
              <a:ext uri="{FF2B5EF4-FFF2-40B4-BE49-F238E27FC236}">
                <a16:creationId xmlns:a16="http://schemas.microsoft.com/office/drawing/2014/main" id="{1C942A4D-93DE-1C2C-E7BC-4A641AA2CE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10210" r="7732" b="15432"/>
          <a:stretch>
            <a:fillRect/>
          </a:stretch>
        </p:blipFill>
        <p:spPr>
          <a:xfrm>
            <a:off x="7423490" y="46037"/>
            <a:ext cx="3930310" cy="649287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A3DD0-71FC-C139-CE57-C5293EDEB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FB1D-4C02-48FA-BC1E-36BC6277D3BA}" type="datetime1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1F049-2C53-0481-A27C-821AAF3BF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Aug 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233DC-163E-6134-7452-312E4B0B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2D07-957E-4DE6-ACB3-1D19C8A2E194}" type="slidenum">
              <a:rPr lang="en-US" smtClean="0"/>
              <a:t>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56FC62-ACB0-F3A8-0DC3-72C807430086}"/>
              </a:ext>
            </a:extLst>
          </p:cNvPr>
          <p:cNvSpPr txBox="1"/>
          <p:nvPr/>
        </p:nvSpPr>
        <p:spPr>
          <a:xfrm>
            <a:off x="1132437" y="2118512"/>
            <a:ext cx="5812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Total resistance = 0.5 Ohms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short circuit – tested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Total measured resistance ≈ measured resistance</a:t>
            </a:r>
          </a:p>
        </p:txBody>
      </p:sp>
    </p:spTree>
    <p:extLst>
      <p:ext uri="{BB962C8B-B14F-4D97-AF65-F5344CB8AC3E}">
        <p14:creationId xmlns:p14="http://schemas.microsoft.com/office/powerpoint/2010/main" val="4021436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772CB-2190-916C-A94D-D5F718F4B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82750" cy="476847"/>
          </a:xfrm>
        </p:spPr>
        <p:txBody>
          <a:bodyPr>
            <a:noAutofit/>
          </a:bodyPr>
          <a:lstStyle/>
          <a:p>
            <a:r>
              <a:rPr lang="en-US" sz="2000" b="1" dirty="0"/>
              <a:t>Shielding Factor using Earth’s B and Degaussing profile</a:t>
            </a:r>
          </a:p>
        </p:txBody>
      </p:sp>
      <p:pic>
        <p:nvPicPr>
          <p:cNvPr id="8" name="Content Placeholder 7" descr="A machine in a room&#10;&#10;AI-generated content may be incorrect.">
            <a:extLst>
              <a:ext uri="{FF2B5EF4-FFF2-40B4-BE49-F238E27FC236}">
                <a16:creationId xmlns:a16="http://schemas.microsoft.com/office/drawing/2014/main" id="{72FE1DA7-A540-A019-D91B-4444A41B9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10651"/>
            <a:ext cx="3457575" cy="614569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52F23-26E0-454B-3CFF-06C5D2C78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FB1D-4C02-48FA-BC1E-36BC6277D3BA}" type="datetime1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32073-8F66-E5C0-724F-46AA5927C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Aug 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A13AA-5B54-06F4-735A-821C60BC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2D07-957E-4DE6-ACB3-1D19C8A2E194}" type="slidenum">
              <a:rPr lang="en-US" smtClean="0"/>
              <a:t>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C9D0D7-6B7B-C340-67C1-60D08933E1E9}"/>
              </a:ext>
            </a:extLst>
          </p:cNvPr>
          <p:cNvSpPr txBox="1"/>
          <p:nvPr/>
        </p:nvSpPr>
        <p:spPr>
          <a:xfrm>
            <a:off x="938779" y="1773065"/>
            <a:ext cx="636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mapper was positioned so that the axial component of the b/g is very small (~ 1.2 </a:t>
            </a:r>
            <a:r>
              <a:rPr lang="el-GR" dirty="0"/>
              <a:t>μ</a:t>
            </a:r>
            <a:r>
              <a:rPr lang="en-US" dirty="0"/>
              <a:t> 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E64CBE26-D823-48D1-F48B-A2D3005417DA}"/>
              </a:ext>
            </a:extLst>
          </p:cNvPr>
          <p:cNvSpPr/>
          <p:nvPr/>
        </p:nvSpPr>
        <p:spPr>
          <a:xfrm rot="8593483">
            <a:off x="10104424" y="528213"/>
            <a:ext cx="216529" cy="2489703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BB21DB-0477-B3E7-EE60-34A9176A17A4}"/>
              </a:ext>
            </a:extLst>
          </p:cNvPr>
          <p:cNvSpPr txBox="1"/>
          <p:nvPr/>
        </p:nvSpPr>
        <p:spPr>
          <a:xfrm>
            <a:off x="7152237" y="452084"/>
            <a:ext cx="897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~ 41</a:t>
            </a:r>
            <a:r>
              <a:rPr lang="el-GR" sz="1600" dirty="0"/>
              <a:t> μ</a:t>
            </a:r>
            <a:r>
              <a:rPr lang="en-US" sz="1600" dirty="0"/>
              <a:t> T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D42944-55ED-BB0B-4E5D-2D71D7F7C1C0}"/>
              </a:ext>
            </a:extLst>
          </p:cNvPr>
          <p:cNvSpPr txBox="1"/>
          <p:nvPr/>
        </p:nvSpPr>
        <p:spPr>
          <a:xfrm>
            <a:off x="938779" y="3105834"/>
            <a:ext cx="6362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Degaussing profile: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V_pp</a:t>
            </a:r>
            <a:r>
              <a:rPr lang="en-US" dirty="0"/>
              <a:t> = 1 Volt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 = 0.5 Hz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Number of cycles = 1000 (about 16.5 mins)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Linear decay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3A7184C5-6BD1-9982-1ECF-7B703BCF6C4F}"/>
              </a:ext>
            </a:extLst>
          </p:cNvPr>
          <p:cNvSpPr/>
          <p:nvPr/>
        </p:nvSpPr>
        <p:spPr>
          <a:xfrm rot="8593483">
            <a:off x="9380701" y="1159532"/>
            <a:ext cx="216529" cy="2489703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44005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98A93-8C4F-2545-440A-8D2066DC6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FB1D-4C02-48FA-BC1E-36BC6277D3BA}" type="datetime1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BE855-559F-E365-F024-FBF34FB2C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Aug 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CD7CC-1F06-D570-E024-BB6929CB2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2D07-957E-4DE6-ACB3-1D19C8A2E194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37384AA-6E68-8EB2-3B6F-6AC5A6DCFBD4}"/>
              </a:ext>
            </a:extLst>
          </p:cNvPr>
          <p:cNvGraphicFramePr>
            <a:graphicFrameLocks noGrp="1"/>
          </p:cNvGraphicFramePr>
          <p:nvPr/>
        </p:nvGraphicFramePr>
        <p:xfrm>
          <a:off x="1140737" y="2160294"/>
          <a:ext cx="6028005" cy="2369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335">
                  <a:extLst>
                    <a:ext uri="{9D8B030D-6E8A-4147-A177-3AD203B41FA5}">
                      <a16:colId xmlns:a16="http://schemas.microsoft.com/office/drawing/2014/main" val="1988212446"/>
                    </a:ext>
                  </a:extLst>
                </a:gridCol>
                <a:gridCol w="2009335">
                  <a:extLst>
                    <a:ext uri="{9D8B030D-6E8A-4147-A177-3AD203B41FA5}">
                      <a16:colId xmlns:a16="http://schemas.microsoft.com/office/drawing/2014/main" val="508997472"/>
                    </a:ext>
                  </a:extLst>
                </a:gridCol>
                <a:gridCol w="2009335">
                  <a:extLst>
                    <a:ext uri="{9D8B030D-6E8A-4147-A177-3AD203B41FA5}">
                      <a16:colId xmlns:a16="http://schemas.microsoft.com/office/drawing/2014/main" val="3770526523"/>
                    </a:ext>
                  </a:extLst>
                </a:gridCol>
              </a:tblGrid>
              <a:tr h="590527">
                <a:tc>
                  <a:txBody>
                    <a:bodyPr/>
                    <a:lstStyle/>
                    <a:p>
                      <a:r>
                        <a:rPr lang="en-US" dirty="0"/>
                        <a:t>Shielding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Degaussing 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Effective </a:t>
                      </a:r>
                      <a:r>
                        <a:rPr lang="el-GR" dirty="0"/>
                        <a:t>μ</a:t>
                      </a:r>
                      <a:r>
                        <a:rPr lang="en-US" dirty="0"/>
                        <a:t> according to the theoretical SF formula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675013"/>
                  </a:ext>
                </a:extLst>
              </a:tr>
              <a:tr h="590527">
                <a:tc>
                  <a:txBody>
                    <a:bodyPr/>
                    <a:lstStyle/>
                    <a:p>
                      <a:r>
                        <a:rPr lang="en-US" dirty="0"/>
                        <a:t>25.92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~17551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677912"/>
                  </a:ext>
                </a:extLst>
              </a:tr>
              <a:tr h="590527">
                <a:tc>
                  <a:txBody>
                    <a:bodyPr/>
                    <a:lstStyle/>
                    <a:p>
                      <a:r>
                        <a:rPr lang="en-US" dirty="0"/>
                        <a:t>292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~200,000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82801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9CBD9E4-BB23-A81B-BF98-19E9D84ED8E9}"/>
              </a:ext>
            </a:extLst>
          </p:cNvPr>
          <p:cNvSpPr txBox="1"/>
          <p:nvPr/>
        </p:nvSpPr>
        <p:spPr>
          <a:xfrm>
            <a:off x="1140737" y="371192"/>
            <a:ext cx="8428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Shielding Factor Table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01BC44-E6C0-8579-3782-2A3B2A65B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081" y="1207983"/>
            <a:ext cx="1200318" cy="11241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FC91F4-D1D5-06FF-FAA3-39175DAB7BAC}"/>
              </a:ext>
            </a:extLst>
          </p:cNvPr>
          <p:cNvSpPr txBox="1"/>
          <p:nvPr/>
        </p:nvSpPr>
        <p:spPr>
          <a:xfrm>
            <a:off x="7921783" y="2332090"/>
            <a:ext cx="25983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Shielding Factor, S for an idealized case of a transverse magnetic field and a cylindrical shielding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t, and D are the thickness and diameter of the shield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061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D31ED-BFF8-22CC-8C71-65E9DA7C9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023F5-D1D8-70BB-E522-745BDA466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9763408" cy="73318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Using NIST Calculator for Transmission Efficiency for Si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585AC-59F8-2FCC-5023-E1DEB94DF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FB1D-4C02-48FA-BC1E-36BC6277D3BA}" type="datetime1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16A51-A088-05AC-F793-EE7AADE38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Aug 7,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DD3EC-FA67-572B-4FE4-04B3D3E14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2D07-957E-4DE6-ACB3-1D19C8A2E194}" type="slidenum">
              <a:rPr lang="en-US" smtClean="0"/>
              <a:t>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AEFBAC-3BFF-1060-C095-BE0660AD1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35" y="1058234"/>
            <a:ext cx="10368929" cy="513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32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graph of a graph&#10;&#10;AI-generated content may be incorrect.">
            <a:extLst>
              <a:ext uri="{FF2B5EF4-FFF2-40B4-BE49-F238E27FC236}">
                <a16:creationId xmlns:a16="http://schemas.microsoft.com/office/drawing/2014/main" id="{70491F38-4868-0D30-5AFB-A3AE9188C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1" y="1089025"/>
            <a:ext cx="9455408" cy="467995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433B8-30A2-3CD7-9904-9874F727C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FB1D-4C02-48FA-BC1E-36BC6277D3BA}" type="datetime1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127DC-72CC-5EBF-7B72-A0DF90EDB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Aug, 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401ED-94A2-AC78-27A1-A3D4E5DD8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2D07-957E-4DE6-ACB3-1D19C8A2E1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89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3162AA1D8D7440A9EE7CE5D66741A3" ma:contentTypeVersion="18" ma:contentTypeDescription="Create a new document." ma:contentTypeScope="" ma:versionID="d92cd031287906a81bb870e48691391f">
  <xsd:schema xmlns:xsd="http://www.w3.org/2001/XMLSchema" xmlns:xs="http://www.w3.org/2001/XMLSchema" xmlns:p="http://schemas.microsoft.com/office/2006/metadata/properties" xmlns:ns3="1093dcce-eacf-4210-9bae-8e355fde9a29" xmlns:ns4="01267c0b-82ea-4d0e-ac46-712083006ca0" targetNamespace="http://schemas.microsoft.com/office/2006/metadata/properties" ma:root="true" ma:fieldsID="e7f7d923c2a33f9747c5d7716618bec4" ns3:_="" ns4:_="">
    <xsd:import namespace="1093dcce-eacf-4210-9bae-8e355fde9a29"/>
    <xsd:import namespace="01267c0b-82ea-4d0e-ac46-712083006ca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MediaServiceSystemTag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93dcce-eacf-4210-9bae-8e355fde9a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67c0b-82ea-4d0e-ac46-712083006ca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093dcce-eacf-4210-9bae-8e355fde9a29" xsi:nil="true"/>
  </documentManagement>
</p:properties>
</file>

<file path=customXml/itemProps1.xml><?xml version="1.0" encoding="utf-8"?>
<ds:datastoreItem xmlns:ds="http://schemas.openxmlformats.org/officeDocument/2006/customXml" ds:itemID="{ED099337-7249-4F47-A14E-648907CBB0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93dcce-eacf-4210-9bae-8e355fde9a29"/>
    <ds:schemaRef ds:uri="01267c0b-82ea-4d0e-ac46-712083006c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8ED4A9-E7C7-43CE-9030-60A2DC50B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39BE32-5A41-46B0-AD2C-7974728FEC25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elements/1.1/"/>
    <ds:schemaRef ds:uri="01267c0b-82ea-4d0e-ac46-712083006ca0"/>
    <ds:schemaRef ds:uri="http://schemas.microsoft.com/office/2006/documentManagement/types"/>
    <ds:schemaRef ds:uri="http://schemas.openxmlformats.org/package/2006/metadata/core-properties"/>
    <ds:schemaRef ds:uri="1093dcce-eacf-4210-9bae-8e355fde9a2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171</Words>
  <Application>Microsoft Office PowerPoint</Application>
  <PresentationFormat>Widescreen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NN’ Progress Log</vt:lpstr>
      <vt:lpstr>PowerPoint Presentation</vt:lpstr>
      <vt:lpstr>Shielding Factor using Earth’s B and Degaussing profile</vt:lpstr>
      <vt:lpstr>PowerPoint Presentation</vt:lpstr>
      <vt:lpstr>Using NIST Calculator for Transmission Efficiency for Si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Khan, Mubasshir</dc:creator>
  <cp:lastModifiedBy>Khan, Mubasshir</cp:lastModifiedBy>
  <cp:revision>1</cp:revision>
  <dcterms:created xsi:type="dcterms:W3CDTF">2025-08-26T15:07:48Z</dcterms:created>
  <dcterms:modified xsi:type="dcterms:W3CDTF">2025-08-26T23:38:58Z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0x010100D83162AA1D8D7440A9EE7CE5D66741A3</vt:lpwstr>
  </property>
</Properties>
</file>