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400" r:id="rId5"/>
    <p:sldId id="373" r:id="rId6"/>
    <p:sldId id="363" r:id="rId7"/>
    <p:sldId id="372" r:id="rId8"/>
    <p:sldId id="390" r:id="rId9"/>
    <p:sldId id="394" r:id="rId10"/>
    <p:sldId id="395" r:id="rId11"/>
    <p:sldId id="389" r:id="rId12"/>
    <p:sldId id="388" r:id="rId13"/>
    <p:sldId id="380" r:id="rId14"/>
    <p:sldId id="393" r:id="rId15"/>
    <p:sldId id="391" r:id="rId16"/>
    <p:sldId id="392" r:id="rId17"/>
    <p:sldId id="396" r:id="rId18"/>
    <p:sldId id="397" r:id="rId19"/>
    <p:sldId id="374" r:id="rId20"/>
    <p:sldId id="375" r:id="rId21"/>
    <p:sldId id="383" r:id="rId22"/>
    <p:sldId id="377" r:id="rId23"/>
    <p:sldId id="378" r:id="rId24"/>
    <p:sldId id="381" r:id="rId25"/>
    <p:sldId id="382" r:id="rId26"/>
    <p:sldId id="376" r:id="rId27"/>
    <p:sldId id="384" r:id="rId28"/>
    <p:sldId id="385" r:id="rId29"/>
    <p:sldId id="386" r:id="rId30"/>
    <p:sldId id="387" r:id="rId31"/>
    <p:sldId id="3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F1F7E-55C7-475B-ACA5-9E2FD69D2298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35ABC-1B17-4C14-9BC4-6BC1C0C4B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4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coordinate axes transform to the magnetometer axes as following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x goes to – X</a:t>
            </a:r>
            <a:br>
              <a:rPr lang="en-US" dirty="0"/>
            </a:br>
            <a:r>
              <a:rPr lang="en-US" dirty="0"/>
              <a:t>Y goes to Z</a:t>
            </a:r>
            <a:br>
              <a:rPr lang="en-US" dirty="0"/>
            </a:br>
            <a:r>
              <a:rPr lang="en-US" dirty="0"/>
              <a:t>and Z goes to 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F4110-5D5D-4515-B646-6A81DF7066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2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C6AF8-50AB-47D6-4358-73A20E4AD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E57BAA-C425-684C-D6F6-F254D8F78F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BD196-A089-9FFB-0FBF-611EDFF2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10B11-55C3-080F-2DB1-2EB88989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31548-6AAD-1C37-F03F-CDD54397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0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67600-A1D6-1E97-5968-74E4DB9F6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BCA4D-50EF-4E39-2B94-4638D736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E0E7-C7F3-D199-5A4F-B253918E2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E6C17-6C5D-360A-737D-4F6BA5C9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820B9-F7E0-C60E-8A62-299F9817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1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26EE5A-C397-B6A3-63C6-3183576815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C2503-6B41-DAAE-1D5E-C003FDDF1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FEFA1-7B8D-A5D6-8831-9750F090B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EA79F-0A38-6653-2954-8B168B832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20113-1D8A-7D8F-18AE-305FB184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4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841-02A1-31DF-ED16-0A06BB5E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5C12-C00F-C43B-F448-23CC16B0C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CB84-CEEC-F95A-7C55-6204FF77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3CE7E-107C-1F58-F825-708F248C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2BD43-88EC-14EE-2F9C-EC2954AD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2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652D-771F-7490-7B67-9B7393904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96AC7-7C2F-33E8-53C3-3B765B298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59AA5-5E74-C9DD-C365-27A7DF023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BEFFC-2D25-C05A-A5A2-F6539D15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54734-41A6-38E7-FA64-A21F7EA00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7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32205-2566-1E9D-DBE9-48F82083C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6BFC7-DBF2-EB66-1395-9E135A5D5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0F4153-6C0E-894E-791F-C6B19C3D2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C6B05-C007-CEE6-96D4-5FBFB7E0E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8DAE55-0B35-8CC5-5C9C-F09DA8B46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AB4F8-9FFF-0856-FCFA-AF69C9218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8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60D7-593F-AB0F-74FA-4FCA182F5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60FF1-F8C9-5A6A-24E7-949548BD4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57FFC-F73B-365E-B739-6F5689F0B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273B3E-57F0-6C26-7D2F-A9D624B60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0E08FD-6178-EBE4-D993-1571E49A9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A68E5B-25D4-754E-5C62-778A004E1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84E252-FFC0-5982-B6D4-75906CA7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1DF0-0994-F3DB-CFF0-7C058BCF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51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34F3-DE8B-8005-6A2E-9B6C83B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10EC40-5D63-C271-4369-CE84A83DF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B5742-2805-EA1D-3B7B-F10CD3F9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AD939-985D-3E1C-248C-6D9C80FF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6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888895-CF70-A50D-BA4A-FABB947E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0F499-1AFD-C678-E72D-B8467088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2AE8C-04DE-EC9C-E87D-EBD703D1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3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1FCC-52AA-268C-A742-BD7B1E18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DFB91-6506-70DC-9068-6248EC236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D311D3-B09C-81C1-85F7-EF4D44BBC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2B15DE-2193-FC00-6FEB-25DB93760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21DE8-DCF9-A160-E797-050A9AEF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F2C93-A294-7262-7AB0-8C36FA14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8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61A46-8F49-9A00-2BF8-C56D05131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1D16FA-A7AD-1DCA-2A98-4D8DEB610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26FAF-9D42-E289-36D6-341EEB892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49CA8-ED3B-9645-B012-D31E3B44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BF4B4-121E-A279-6D6D-0CE783042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77C89-628D-E057-E294-9CA6E8AD1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93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68622B-24C6-8400-0045-118B95A4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01F39-91CB-DFD7-EA00-5719A2F58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E6D63-54A7-B33A-C99F-B1D0A82F6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797B7-530A-44B1-94BD-79E5487E6640}" type="datetimeFigureOut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58013-D1F1-0EA8-3F16-E7B2E3275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DDEE-D944-B074-BA08-7ED88F3364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C62047-5F11-40EF-B890-123D44A56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7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307.07225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30D22-EED7-A589-630F-6868ADC7D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B018A-C162-7399-2E62-F1FB220ED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NN’ Progress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E8ED9D-9839-7052-2391-131AA2668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Mubi Khan</a:t>
            </a:r>
          </a:p>
          <a:p>
            <a:r>
              <a:rPr lang="en-US" dirty="0"/>
              <a:t>University of Kentucky</a:t>
            </a:r>
          </a:p>
        </p:txBody>
      </p:sp>
    </p:spTree>
    <p:extLst>
      <p:ext uri="{BB962C8B-B14F-4D97-AF65-F5344CB8AC3E}">
        <p14:creationId xmlns:p14="http://schemas.microsoft.com/office/powerpoint/2010/main" val="1012762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E4F50-3B70-4B2A-40DA-4EE3CCD81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5D53E-5AE1-48A8-7A9A-C3A7A6BC3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7EE3-1176-B53F-343F-ABE323C1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6F3A2-4F1E-8A8C-4DCD-9D4CA401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10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CDCA608-1B3A-CDD1-7859-BB5D96639B67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0331326-2CE2-124F-DE2C-78EBCFB8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2303F4C-310A-D1FF-38ED-A7036B3A5405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41C1A52-7ECD-3015-2B4D-2A5EE71B457D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2F28ADD9-2DDB-2D2C-E99A-4FEB5BE72B2E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 descr="A screen shot of a graph&#10;&#10;AI-generated content may be incorrect.">
            <a:extLst>
              <a:ext uri="{FF2B5EF4-FFF2-40B4-BE49-F238E27FC236}">
                <a16:creationId xmlns:a16="http://schemas.microsoft.com/office/drawing/2014/main" id="{568422D6-5917-599E-0C17-321220123A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r="-8" b="7379"/>
          <a:stretch>
            <a:fillRect/>
          </a:stretch>
        </p:blipFill>
        <p:spPr>
          <a:xfrm>
            <a:off x="464200" y="1928389"/>
            <a:ext cx="9144747" cy="300404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4B2EF16-FB44-F86E-6F9F-2C5D6EB1AC6F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15 Volts along Z axis; plot 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3276DB-8D1D-5BB8-D887-90C29B1D2128}"/>
              </a:ext>
            </a:extLst>
          </p:cNvPr>
          <p:cNvSpPr txBox="1"/>
          <p:nvPr/>
        </p:nvSpPr>
        <p:spPr>
          <a:xfrm>
            <a:off x="5160475" y="4932431"/>
            <a:ext cx="419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6C7923-68A6-9FCD-DC4C-90AE38692D5C}"/>
              </a:ext>
            </a:extLst>
          </p:cNvPr>
          <p:cNvGrpSpPr/>
          <p:nvPr/>
        </p:nvGrpSpPr>
        <p:grpSpPr>
          <a:xfrm>
            <a:off x="10468735" y="2456633"/>
            <a:ext cx="1540310" cy="976017"/>
            <a:chOff x="10295456" y="2333204"/>
            <a:chExt cx="1540310" cy="976017"/>
          </a:xfrm>
        </p:grpSpPr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F0A90C79-0080-866F-532C-E39FA6922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4E4C0DEB-08DD-2AB8-ED9D-613A01EF3D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B7F10297-02A1-FDD0-316D-717E73FB3248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9135BDD-1392-86A2-F974-7879A928F0F5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EE5B108-02C8-977F-9F91-7C129BCCF405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548A09B-E4D8-B44F-3135-207C080C950D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C1AAF2F-7787-0B08-BDA0-134FB259852C}"/>
              </a:ext>
            </a:extLst>
          </p:cNvPr>
          <p:cNvSpPr txBox="1"/>
          <p:nvPr/>
        </p:nvSpPr>
        <p:spPr>
          <a:xfrm>
            <a:off x="5450186" y="1100586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1718146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46ABF-AF95-599A-7031-AABFDDF3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1B16F-E685-AF98-2247-7AA9FCC4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750FC-E8FB-EFBF-6E4E-0A2C7F64D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CC294-8B89-3202-4554-6E566077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11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70A45FF-FCB9-1730-F014-326ECC8DFE63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2C7B64C-E989-C2E3-F9BC-B112B4661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B4DFCEA-B748-5DAF-AA2C-86518C1E2D8B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A3927F0-FFFB-CBCA-7BA4-E9BE8538AEE0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3683AAD1-3F96-D32D-E16B-5DB75E451B04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red green and blue dots&#10;&#10;AI-generated content may be incorrect.">
            <a:extLst>
              <a:ext uri="{FF2B5EF4-FFF2-40B4-BE49-F238E27FC236}">
                <a16:creationId xmlns:a16="http://schemas.microsoft.com/office/drawing/2014/main" id="{D87EAF10-724B-3C82-70B0-CF21EA55D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 r="257"/>
          <a:stretch>
            <a:fillRect/>
          </a:stretch>
        </p:blipFill>
        <p:spPr>
          <a:xfrm>
            <a:off x="584810" y="1928387"/>
            <a:ext cx="9120505" cy="3273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6A06C2-CCFD-5C73-B994-2EF599B592E5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- 15 Volts along X axis; plot 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E96B62-F0A2-5717-71B7-9E7906816541}"/>
              </a:ext>
            </a:extLst>
          </p:cNvPr>
          <p:cNvGrpSpPr/>
          <p:nvPr/>
        </p:nvGrpSpPr>
        <p:grpSpPr>
          <a:xfrm>
            <a:off x="10391708" y="2452983"/>
            <a:ext cx="1540310" cy="976017"/>
            <a:chOff x="10295456" y="2333204"/>
            <a:chExt cx="1540310" cy="97601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E6CEB6-DD4D-304F-346D-476C35BF87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63557B7-AC47-1D25-4C45-1E0121195F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9C11B7E-AAEB-A518-A63F-93729C622FD3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036D94-36CA-40E4-23A2-145859A8C95E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F7DDEC-B2D8-500E-061F-6CFF82397D2D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64FE81-1924-3343-5D48-D21DA0EE7E8A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7EE9077-DA8A-87D5-DDCC-05C18ED34747}"/>
              </a:ext>
            </a:extLst>
          </p:cNvPr>
          <p:cNvSpPr txBox="1"/>
          <p:nvPr/>
        </p:nvSpPr>
        <p:spPr>
          <a:xfrm>
            <a:off x="5432079" y="1214094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2399079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DA99B-BF18-9290-83E6-54CB91FA4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0B6E3-FEEC-17C2-1D53-A04D6CDF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7E94F-DB08-A9FE-E3FE-AE25EF55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9CECE-9B62-007B-0A7C-EA497DCFD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12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A48B97B-E21A-542F-301D-ED79BC741B5B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D0F8662-B221-5AED-1E9A-906ED479D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84F6B2B-E6D0-0F25-7AE2-E3DF05629A68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56B67EF-C153-F483-F68D-E7CF68E2244B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F2DDBFBD-0313-D4D9-49DB-6EDF8468262E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graph&#10;&#10;AI-generated content may be incorrect.">
            <a:extLst>
              <a:ext uri="{FF2B5EF4-FFF2-40B4-BE49-F238E27FC236}">
                <a16:creationId xmlns:a16="http://schemas.microsoft.com/office/drawing/2014/main" id="{E9C77D55-D128-8DC5-4340-F552C3190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918" r="-692" b="9957"/>
          <a:stretch>
            <a:fillRect/>
          </a:stretch>
        </p:blipFill>
        <p:spPr>
          <a:xfrm>
            <a:off x="767347" y="1946495"/>
            <a:ext cx="9207289" cy="293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2E91E-5B7C-B2B7-84BF-019037539F40}"/>
              </a:ext>
            </a:extLst>
          </p:cNvPr>
          <p:cNvSpPr txBox="1"/>
          <p:nvPr/>
        </p:nvSpPr>
        <p:spPr>
          <a:xfrm>
            <a:off x="960422" y="858932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- 15 Volts along Y axis; plot 8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AF931-7662-29D8-7BF8-64EE9531D463}"/>
              </a:ext>
            </a:extLst>
          </p:cNvPr>
          <p:cNvGrpSpPr/>
          <p:nvPr/>
        </p:nvGrpSpPr>
        <p:grpSpPr>
          <a:xfrm>
            <a:off x="10438035" y="2525556"/>
            <a:ext cx="1540310" cy="976017"/>
            <a:chOff x="10295456" y="2333204"/>
            <a:chExt cx="1540310" cy="976017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F9299B8-D0C3-EAA0-AF24-CE8D30BD7E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A3D28A8-D291-E1D0-212B-3A797349C7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0630784-5ED8-1DF5-2DF7-B20B8DE8B1A5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AE945F-28C2-23DB-EED9-603B468F50D5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1968A6-4C71-7322-3199-E17EFCCA45FA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408D76-3E33-3D50-76FB-A52D83C732B8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A8ACD4-C9C9-A6CE-D0EB-7783936610F7}"/>
              </a:ext>
            </a:extLst>
          </p:cNvPr>
          <p:cNvSpPr txBox="1"/>
          <p:nvPr/>
        </p:nvSpPr>
        <p:spPr>
          <a:xfrm>
            <a:off x="5664395" y="5066954"/>
            <a:ext cx="48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4779AE-2055-C124-57DE-2BACC030D23E}"/>
              </a:ext>
            </a:extLst>
          </p:cNvPr>
          <p:cNvSpPr txBox="1"/>
          <p:nvPr/>
        </p:nvSpPr>
        <p:spPr>
          <a:xfrm>
            <a:off x="5432079" y="1214094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428486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A4B13-7000-43BF-6977-47411FDDD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9951F-044F-0E5C-B619-9689B6609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B86A91-F4EE-0F5A-AF6F-663F195F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05BDB-F2A6-F8F0-DF59-DCB3C6F5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13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4722D73-1295-7C8B-9F5E-F597A2DA1EA2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BD5AF30-0CE2-268C-24A6-BDA8AF157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EA929B5-2163-ED9F-0DCA-0AF89CA25393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E1052CF0-E43E-3854-6210-8A5E785CC411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A09C4961-1CF4-59A5-390D-B56447BE9688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B7E62732-646C-386F-2D3B-861EA609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714" r="558" b="8378"/>
          <a:stretch>
            <a:fillRect/>
          </a:stretch>
        </p:blipFill>
        <p:spPr>
          <a:xfrm>
            <a:off x="633041" y="1955549"/>
            <a:ext cx="9093038" cy="2995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DEA045-960D-429F-8BBB-407F6CA30F0C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- 15 Volts along Z axis; plot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84A07E-B5C9-51D8-14FE-8E952893C3F5}"/>
              </a:ext>
            </a:extLst>
          </p:cNvPr>
          <p:cNvSpPr txBox="1"/>
          <p:nvPr/>
        </p:nvSpPr>
        <p:spPr>
          <a:xfrm>
            <a:off x="5395866" y="5017635"/>
            <a:ext cx="45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E733DF-6A8E-C48F-DBC9-2C6D2A9F2256}"/>
              </a:ext>
            </a:extLst>
          </p:cNvPr>
          <p:cNvGrpSpPr/>
          <p:nvPr/>
        </p:nvGrpSpPr>
        <p:grpSpPr>
          <a:xfrm>
            <a:off x="10536179" y="2470880"/>
            <a:ext cx="1540310" cy="976017"/>
            <a:chOff x="10295456" y="2333204"/>
            <a:chExt cx="1540310" cy="976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DEC838-00E6-E2F5-B60F-169C13A0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D0CE256-D4EB-4BC4-48CC-C438103FE0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FC6F04-B514-6617-B1D8-A6495E46B3CC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3B3314-E626-859E-95F6-6B9B28DBCAA4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7AEA09-C128-2DBB-4F0F-18171DF1D2C7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C3531A-AB47-51C1-1232-D1E5CC0930AE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29325FA-4640-CC3B-9631-4C20A3D2E704}"/>
              </a:ext>
            </a:extLst>
          </p:cNvPr>
          <p:cNvSpPr txBox="1"/>
          <p:nvPr/>
        </p:nvSpPr>
        <p:spPr>
          <a:xfrm>
            <a:off x="5432079" y="1214094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1047037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BD929-1CA3-AEFF-DF14-B1834F78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826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Result of the mapping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934F7-6CCA-6DC4-589A-5157338EF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826" y="1253331"/>
            <a:ext cx="10515600" cy="4351338"/>
          </a:xfrm>
        </p:spPr>
        <p:txBody>
          <a:bodyPr/>
          <a:lstStyle/>
          <a:p>
            <a:r>
              <a:rPr lang="en-US" sz="1400" dirty="0"/>
              <a:t>Bottom line is that the x component is the major component of the total magnetic field.</a:t>
            </a:r>
          </a:p>
          <a:p>
            <a:r>
              <a:rPr lang="en-US" sz="1400" dirty="0"/>
              <a:t>This means it is a good candidate to do shielding factor measurement for a transverse magnetic field as shown by the plot below</a:t>
            </a:r>
          </a:p>
          <a:p>
            <a:r>
              <a:rPr lang="en-US" sz="1400" dirty="0"/>
              <a:t>When the prototype will be inserted in the box if the axis of the prototype is parallel to the opening it will be subjected to a transverse field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8935F-5425-6508-3970-3979ECFC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F2B6D4-5821-A7F4-C070-3417D0879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C82E0-5F90-E94A-E352-27654911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 descr="A graph with blue and orange bars&#10;&#10;AI-generated content may be incorrect.">
            <a:extLst>
              <a:ext uri="{FF2B5EF4-FFF2-40B4-BE49-F238E27FC236}">
                <a16:creationId xmlns:a16="http://schemas.microsoft.com/office/drawing/2014/main" id="{34FD760E-A6D3-B4E4-2FF4-7C4182137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9131" r="197" b="19175"/>
          <a:stretch>
            <a:fillRect/>
          </a:stretch>
        </p:blipFill>
        <p:spPr>
          <a:xfrm>
            <a:off x="1537808" y="2483644"/>
            <a:ext cx="9034941" cy="3212306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DDFDCE14-F273-8B0D-FF30-1BC5A9ED374C}"/>
              </a:ext>
            </a:extLst>
          </p:cNvPr>
          <p:cNvSpPr/>
          <p:nvPr/>
        </p:nvSpPr>
        <p:spPr>
          <a:xfrm rot="16200000">
            <a:off x="8180089" y="4193012"/>
            <a:ext cx="361950" cy="36662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BD871B67-7434-8BA8-B0AD-93DEEE1FBAC5}"/>
              </a:ext>
            </a:extLst>
          </p:cNvPr>
          <p:cNvSpPr/>
          <p:nvPr/>
        </p:nvSpPr>
        <p:spPr>
          <a:xfrm rot="16200000">
            <a:off x="4167895" y="4193012"/>
            <a:ext cx="361950" cy="366627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5D64C-0D8A-6D4C-7154-924AFD20549A}"/>
              </a:ext>
            </a:extLst>
          </p:cNvPr>
          <p:cNvSpPr txBox="1"/>
          <p:nvPr/>
        </p:nvSpPr>
        <p:spPr>
          <a:xfrm>
            <a:off x="4038600" y="6265069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+ 15 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75778-A440-6E93-D20F-E9E33FED5005}"/>
              </a:ext>
            </a:extLst>
          </p:cNvPr>
          <p:cNvSpPr txBox="1"/>
          <p:nvPr/>
        </p:nvSpPr>
        <p:spPr>
          <a:xfrm>
            <a:off x="7913483" y="6207125"/>
            <a:ext cx="139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- 15 V</a:t>
            </a:r>
          </a:p>
        </p:txBody>
      </p:sp>
    </p:spTree>
    <p:extLst>
      <p:ext uri="{BB962C8B-B14F-4D97-AF65-F5344CB8AC3E}">
        <p14:creationId xmlns:p14="http://schemas.microsoft.com/office/powerpoint/2010/main" val="192016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7F65A-F761-49B2-B955-9876294B4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9AF0-29FF-5226-9325-A37B02A9A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Procedure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67FD-D6DD-D62F-6570-A41AAC18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41C21-253F-60B7-7C1D-69CCD828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5B500-0DFF-EDE5-9B01-7FA8C9694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15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1A2039-E393-12E1-82BA-1085C501EC98}"/>
              </a:ext>
            </a:extLst>
          </p:cNvPr>
          <p:cNvSpPr txBox="1"/>
          <p:nvPr/>
        </p:nvSpPr>
        <p:spPr>
          <a:xfrm>
            <a:off x="546791" y="2189223"/>
            <a:ext cx="5680295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strike="sngStrike" dirty="0"/>
              <a:t>Cut the excess cylinder</a:t>
            </a:r>
          </a:p>
          <a:p>
            <a:pPr marL="342900" indent="-342900">
              <a:buAutoNum type="arabicPeriod"/>
            </a:pPr>
            <a:r>
              <a:rPr lang="en-US" sz="1400" strike="sngStrike" dirty="0"/>
              <a:t>Measure the resistance to ensure no short circuit present</a:t>
            </a:r>
          </a:p>
          <a:p>
            <a:pPr marL="342900" indent="-342900">
              <a:buAutoNum type="arabicPeriod"/>
            </a:pPr>
            <a:r>
              <a:rPr lang="en-US" sz="1400" strike="sngStrike" dirty="0"/>
              <a:t>Take the background field measurement of the box with zero current</a:t>
            </a:r>
          </a:p>
          <a:p>
            <a:pPr marL="342900" indent="-342900">
              <a:buAutoNum type="arabicPeriod"/>
            </a:pPr>
            <a:r>
              <a:rPr lang="en-US" sz="1400" strike="sngStrike" dirty="0"/>
              <a:t>Take the  background field measurement of the box with a known current</a:t>
            </a:r>
          </a:p>
          <a:p>
            <a:pPr marL="342900" indent="-342900">
              <a:buAutoNum type="arabicPeriod"/>
            </a:pPr>
            <a:r>
              <a:rPr lang="en-US" sz="1400" strike="sngStrike" dirty="0"/>
              <a:t>Map the magnetic field and calculate the volume and line average of the magnetic field components</a:t>
            </a:r>
          </a:p>
          <a:p>
            <a:pPr marL="342900" indent="-342900">
              <a:buAutoNum type="arabicPeriod"/>
            </a:pPr>
            <a:r>
              <a:rPr lang="en-US" sz="1400" strike="sngStrike" dirty="0"/>
              <a:t>Repeat step 4 and 5 for the current in the opposite direction</a:t>
            </a:r>
          </a:p>
          <a:p>
            <a:pPr marL="342900" indent="-342900">
              <a:buAutoNum type="arabicPeriod"/>
            </a:pPr>
            <a:r>
              <a:rPr lang="en-US" sz="1400" dirty="0"/>
              <a:t>Insert the coil in the box subjecting it to the background magnetic field</a:t>
            </a:r>
          </a:p>
          <a:p>
            <a:pPr marL="342900" indent="-342900">
              <a:buAutoNum type="arabicPeriod"/>
            </a:pPr>
            <a:r>
              <a:rPr lang="en-US" sz="1400" dirty="0"/>
              <a:t>Repeat step 5 for both the polarities</a:t>
            </a:r>
          </a:p>
          <a:p>
            <a:pPr marL="342900" indent="-342900">
              <a:buAutoNum type="arabicPeriod"/>
            </a:pPr>
            <a:r>
              <a:rPr lang="en-US" sz="1400" dirty="0"/>
              <a:t>Wrap the </a:t>
            </a:r>
            <a:r>
              <a:rPr lang="en-US" sz="1400" dirty="0" err="1"/>
              <a:t>mumetal</a:t>
            </a:r>
            <a:r>
              <a:rPr lang="en-US" sz="1400" dirty="0"/>
              <a:t> around the prototype</a:t>
            </a:r>
          </a:p>
          <a:p>
            <a:pPr marL="342900" indent="-342900">
              <a:buAutoNum type="arabicPeriod"/>
            </a:pPr>
            <a:r>
              <a:rPr lang="en-US" sz="1400" dirty="0"/>
              <a:t>Repeat steps 4 and 5 for the both the polarities</a:t>
            </a:r>
          </a:p>
          <a:p>
            <a:pPr marL="342900" indent="-342900">
              <a:buAutoNum type="arabicPeriod"/>
            </a:pPr>
            <a:r>
              <a:rPr lang="en-US" sz="1400" dirty="0"/>
              <a:t>Make both longitudinal and transverse degaussing coils</a:t>
            </a:r>
          </a:p>
          <a:p>
            <a:pPr marL="342900" indent="-342900">
              <a:buAutoNum type="arabicPeriod"/>
            </a:pPr>
            <a:r>
              <a:rPr lang="en-US" sz="1400" dirty="0"/>
              <a:t>Degauss </a:t>
            </a:r>
            <a:r>
              <a:rPr lang="en-US" sz="1400" dirty="0" err="1"/>
              <a:t>mumetal</a:t>
            </a:r>
            <a:r>
              <a:rPr lang="en-US" sz="1400" dirty="0"/>
              <a:t> only longitudinally, map, and calculate averages</a:t>
            </a:r>
          </a:p>
          <a:p>
            <a:pPr marL="342900" indent="-342900">
              <a:buAutoNum type="arabicPeriod"/>
            </a:pPr>
            <a:r>
              <a:rPr lang="en-US" sz="1400" dirty="0"/>
              <a:t>Degauss only transversely, map, and calculate the averages</a:t>
            </a:r>
          </a:p>
          <a:p>
            <a:pPr marL="342900" indent="-342900">
              <a:buAutoNum type="arabicPeriod"/>
            </a:pPr>
            <a:r>
              <a:rPr lang="en-US" sz="1400" dirty="0"/>
              <a:t>Degauss both at the same time, map, and calculate the averages</a:t>
            </a:r>
          </a:p>
          <a:p>
            <a:pPr marL="342900" indent="-342900">
              <a:buAutoNum type="arabicPeriod"/>
            </a:pPr>
            <a:endParaRPr lang="en-US" sz="1400" dirty="0"/>
          </a:p>
          <a:p>
            <a:r>
              <a:rPr lang="en-US" sz="1400" dirty="0"/>
              <a:t>* At each step I will be running simulations in COMSOL to see how much simulations differ from the experiment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sz="1600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pic>
        <p:nvPicPr>
          <p:cNvPr id="7" name="Picture 6" descr="A cylindrical object on the floor&#10;&#10;AI-generated content may be incorrect.">
            <a:extLst>
              <a:ext uri="{FF2B5EF4-FFF2-40B4-BE49-F238E27FC236}">
                <a16:creationId xmlns:a16="http://schemas.microsoft.com/office/drawing/2014/main" id="{C1EA7797-903B-1896-2880-95C218EC2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28667" r="24625" b="35500"/>
          <a:stretch>
            <a:fillRect/>
          </a:stretch>
        </p:blipFill>
        <p:spPr>
          <a:xfrm>
            <a:off x="6096000" y="0"/>
            <a:ext cx="2080260" cy="2457450"/>
          </a:xfrm>
          <a:prstGeom prst="rect">
            <a:avLst/>
          </a:prstGeom>
        </p:spPr>
      </p:pic>
      <p:pic>
        <p:nvPicPr>
          <p:cNvPr id="11" name="Picture 10" descr="A roll of foil on a table&#10;&#10;AI-generated content may be incorrect.">
            <a:extLst>
              <a:ext uri="{FF2B5EF4-FFF2-40B4-BE49-F238E27FC236}">
                <a16:creationId xmlns:a16="http://schemas.microsoft.com/office/drawing/2014/main" id="{BC04AA93-FCBD-0F1C-C370-C8FBF6DF3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9" r="7053" b="26168"/>
          <a:stretch>
            <a:fillRect/>
          </a:stretch>
        </p:blipFill>
        <p:spPr>
          <a:xfrm>
            <a:off x="3581400" y="233442"/>
            <a:ext cx="2316480" cy="2185484"/>
          </a:xfrm>
          <a:prstGeom prst="rect">
            <a:avLst/>
          </a:prstGeom>
        </p:spPr>
      </p:pic>
      <p:pic>
        <p:nvPicPr>
          <p:cNvPr id="13" name="Picture 12" descr="A large round object on a metal stand&#10;&#10;AI-generated content may be incorrect.">
            <a:extLst>
              <a:ext uri="{FF2B5EF4-FFF2-40B4-BE49-F238E27FC236}">
                <a16:creationId xmlns:a16="http://schemas.microsoft.com/office/drawing/2014/main" id="{FCBDBE2D-AFEF-1DEA-260C-6F3377775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r="160" b="14367"/>
          <a:stretch>
            <a:fillRect/>
          </a:stretch>
        </p:blipFill>
        <p:spPr>
          <a:xfrm>
            <a:off x="8153400" y="136525"/>
            <a:ext cx="3851910" cy="577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9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5570-8097-D7BD-1774-D0BAD6B1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08442-B589-F1A0-463D-9BB95702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6D064-5316-36FE-8AC0-F1C4D90A3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514A2-E784-90CC-EFA8-178BE91A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4B0EB-CE73-BB0B-E069-69BEFC979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7023"/>
            <a:ext cx="6973273" cy="41439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2F0511-AE18-8667-AF34-A3D840261C03}"/>
              </a:ext>
            </a:extLst>
          </p:cNvPr>
          <p:cNvSpPr txBox="1"/>
          <p:nvPr/>
        </p:nvSpPr>
        <p:spPr>
          <a:xfrm>
            <a:off x="6410227" y="4882647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mumetal.com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26106-04DF-BA28-1759-BD0A24B6367D}"/>
              </a:ext>
            </a:extLst>
          </p:cNvPr>
          <p:cNvSpPr txBox="1"/>
          <p:nvPr/>
        </p:nvSpPr>
        <p:spPr>
          <a:xfrm>
            <a:off x="8795208" y="2384981"/>
            <a:ext cx="3157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relative permittivity is needed for high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58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A67EB-461C-A907-A6C6-D645AF37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FE75C-201A-E0D6-AC3D-BA854625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AE499-07B0-AE4A-A109-CEA0C915B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FDB84-0B85-FE73-C03B-528F4F85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07723-0739-C98A-8899-19FDFE4D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E4D1A-F0EB-D9B2-CD98-B440A04B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4" t="5206" r="1314" b="3796"/>
          <a:stretch>
            <a:fillRect/>
          </a:stretch>
        </p:blipFill>
        <p:spPr>
          <a:xfrm>
            <a:off x="838200" y="1581183"/>
            <a:ext cx="6165915" cy="4205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F6A4ED-4AC7-BBB0-E8A1-AE53FE1E9FDC}"/>
              </a:ext>
            </a:extLst>
          </p:cNvPr>
          <p:cNvSpPr txBox="1"/>
          <p:nvPr/>
        </p:nvSpPr>
        <p:spPr>
          <a:xfrm>
            <a:off x="7532016" y="999242"/>
            <a:ext cx="4270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</a:t>
            </a:r>
            <a:r>
              <a:rPr lang="en-US" dirty="0"/>
              <a:t> = slope of this curve; </a:t>
            </a:r>
            <a:r>
              <a:rPr lang="el-GR" dirty="0"/>
              <a:t>μ=ΔΒ/Δ</a:t>
            </a:r>
            <a:r>
              <a:rPr lang="en-US" dirty="0"/>
              <a:t>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to have the </a:t>
            </a:r>
            <a:r>
              <a:rPr lang="en-US" dirty="0" err="1"/>
              <a:t>mumetal</a:t>
            </a:r>
            <a:r>
              <a:rPr lang="en-US" dirty="0"/>
              <a:t> to operate at high slope region and away from 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CB0E59D-1450-E4E0-3DF5-9648D156CE75}"/>
              </a:ext>
            </a:extLst>
          </p:cNvPr>
          <p:cNvSpPr/>
          <p:nvPr/>
        </p:nvSpPr>
        <p:spPr>
          <a:xfrm rot="16200000">
            <a:off x="4919670" y="-206269"/>
            <a:ext cx="329938" cy="32733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7EAD8-C222-A05F-14A8-8C95E7DBD491}"/>
              </a:ext>
            </a:extLst>
          </p:cNvPr>
          <p:cNvSpPr txBox="1"/>
          <p:nvPr/>
        </p:nvSpPr>
        <p:spPr>
          <a:xfrm>
            <a:off x="5024486" y="828347"/>
            <a:ext cx="2384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Plateau = saturation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707C9B-9A57-26D2-3338-37D4F9829E6D}"/>
              </a:ext>
            </a:extLst>
          </p:cNvPr>
          <p:cNvSpPr txBox="1"/>
          <p:nvPr/>
        </p:nvSpPr>
        <p:spPr>
          <a:xfrm>
            <a:off x="6796724" y="5138317"/>
            <a:ext cx="1225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mu-metal.com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7309C-4605-C598-2B9D-8E95CAF4F04C}"/>
              </a:ext>
            </a:extLst>
          </p:cNvPr>
          <p:cNvSpPr txBox="1"/>
          <p:nvPr/>
        </p:nvSpPr>
        <p:spPr>
          <a:xfrm>
            <a:off x="4534292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79.577 A/m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C122B6-2004-391F-FC9B-4298D3D29664}"/>
              </a:ext>
            </a:extLst>
          </p:cNvPr>
          <p:cNvSpPr txBox="1"/>
          <p:nvPr/>
        </p:nvSpPr>
        <p:spPr>
          <a:xfrm>
            <a:off x="3630498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7.9577 A/m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A2158D-B48E-891C-919E-27F2EB95B9F6}"/>
              </a:ext>
            </a:extLst>
          </p:cNvPr>
          <p:cNvSpPr txBox="1"/>
          <p:nvPr/>
        </p:nvSpPr>
        <p:spPr>
          <a:xfrm>
            <a:off x="2582158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0.79577 A/m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5146CE-C599-FC87-5A7F-79625C0549C0}"/>
              </a:ext>
            </a:extLst>
          </p:cNvPr>
          <p:cNvCxnSpPr/>
          <p:nvPr/>
        </p:nvCxnSpPr>
        <p:spPr>
          <a:xfrm>
            <a:off x="3110845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856E016-7E62-8B13-65A5-00B3DFEBF5C1}"/>
              </a:ext>
            </a:extLst>
          </p:cNvPr>
          <p:cNvCxnSpPr/>
          <p:nvPr/>
        </p:nvCxnSpPr>
        <p:spPr>
          <a:xfrm>
            <a:off x="4038600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FE4949-965C-C12C-635B-473316B0C9FB}"/>
              </a:ext>
            </a:extLst>
          </p:cNvPr>
          <p:cNvCxnSpPr/>
          <p:nvPr/>
        </p:nvCxnSpPr>
        <p:spPr>
          <a:xfrm>
            <a:off x="5024486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1C86341-36ED-228E-1500-34B5D4FF4BD9}"/>
              </a:ext>
            </a:extLst>
          </p:cNvPr>
          <p:cNvSpPr/>
          <p:nvPr/>
        </p:nvSpPr>
        <p:spPr>
          <a:xfrm>
            <a:off x="2283249" y="5986430"/>
            <a:ext cx="1414021" cy="488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00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2A9E0-A2E6-48E6-2175-D456C254E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224F3-85FA-040E-C341-AD24CC5E6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C92C2-3380-3131-570B-C3019A3EC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0BF92-E992-1970-5F19-A2CFCC34B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20C91-B2D6-617F-E524-7740928C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28B4A3-9474-0306-2FD8-135ACCD40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4" t="5206" r="1314" b="3796"/>
          <a:stretch>
            <a:fillRect/>
          </a:stretch>
        </p:blipFill>
        <p:spPr>
          <a:xfrm>
            <a:off x="838200" y="1595372"/>
            <a:ext cx="6165915" cy="4205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033FE8-DCF0-2E2A-DCB1-852646C6B168}"/>
              </a:ext>
            </a:extLst>
          </p:cNvPr>
          <p:cNvSpPr txBox="1"/>
          <p:nvPr/>
        </p:nvSpPr>
        <p:spPr>
          <a:xfrm>
            <a:off x="7532016" y="999242"/>
            <a:ext cx="4270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μ</a:t>
            </a:r>
            <a:r>
              <a:rPr lang="en-US" dirty="0"/>
              <a:t> = slope of this curve; </a:t>
            </a:r>
            <a:r>
              <a:rPr lang="el-GR" dirty="0"/>
              <a:t>μ=ΔΒ/Δ</a:t>
            </a:r>
            <a:r>
              <a:rPr lang="en-US" dirty="0"/>
              <a:t>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need to have the </a:t>
            </a:r>
            <a:r>
              <a:rPr lang="en-US" dirty="0" err="1"/>
              <a:t>mumetal</a:t>
            </a:r>
            <a:r>
              <a:rPr lang="en-US" dirty="0"/>
              <a:t> to operate at high slope region and away from saturation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158C1AA-8763-62EF-49D8-73A724E59421}"/>
              </a:ext>
            </a:extLst>
          </p:cNvPr>
          <p:cNvSpPr/>
          <p:nvPr/>
        </p:nvSpPr>
        <p:spPr>
          <a:xfrm rot="16200000">
            <a:off x="4919670" y="-206269"/>
            <a:ext cx="329938" cy="327334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5F63A1-F588-9F70-AF2B-EB64BF504A96}"/>
              </a:ext>
            </a:extLst>
          </p:cNvPr>
          <p:cNvSpPr txBox="1"/>
          <p:nvPr/>
        </p:nvSpPr>
        <p:spPr>
          <a:xfrm>
            <a:off x="5024486" y="828347"/>
            <a:ext cx="2384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Plateau = saturation region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D61A2B-9ECF-6C09-D9F3-9A942A1D39A5}"/>
              </a:ext>
            </a:extLst>
          </p:cNvPr>
          <p:cNvSpPr txBox="1"/>
          <p:nvPr/>
        </p:nvSpPr>
        <p:spPr>
          <a:xfrm>
            <a:off x="5658830" y="5506345"/>
            <a:ext cx="1225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mu-metal.com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2FCD3C-1FE8-E649-5E45-13831934ED98}"/>
              </a:ext>
            </a:extLst>
          </p:cNvPr>
          <p:cNvSpPr txBox="1"/>
          <p:nvPr/>
        </p:nvSpPr>
        <p:spPr>
          <a:xfrm>
            <a:off x="4534292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79.577 A/m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6CDC1B-DCD4-8B7B-B906-7062620BC2B2}"/>
              </a:ext>
            </a:extLst>
          </p:cNvPr>
          <p:cNvSpPr txBox="1"/>
          <p:nvPr/>
        </p:nvSpPr>
        <p:spPr>
          <a:xfrm>
            <a:off x="3630498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7.9577 A/m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60E70-EB48-1292-F2AB-91A26F095356}"/>
              </a:ext>
            </a:extLst>
          </p:cNvPr>
          <p:cNvSpPr txBox="1"/>
          <p:nvPr/>
        </p:nvSpPr>
        <p:spPr>
          <a:xfrm>
            <a:off x="2582158" y="6102008"/>
            <a:ext cx="19984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0.79577 A/m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029FA2-ADB9-8A0E-C41E-7A86C9BB22A7}"/>
              </a:ext>
            </a:extLst>
          </p:cNvPr>
          <p:cNvCxnSpPr/>
          <p:nvPr/>
        </p:nvCxnSpPr>
        <p:spPr>
          <a:xfrm>
            <a:off x="3110845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A4F428E-4BC2-5298-1F68-F8930FB6D6FD}"/>
              </a:ext>
            </a:extLst>
          </p:cNvPr>
          <p:cNvCxnSpPr/>
          <p:nvPr/>
        </p:nvCxnSpPr>
        <p:spPr>
          <a:xfrm>
            <a:off x="4038600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2FA370-EAA3-4045-D16B-5F9C55EF0D2E}"/>
              </a:ext>
            </a:extLst>
          </p:cNvPr>
          <p:cNvCxnSpPr/>
          <p:nvPr/>
        </p:nvCxnSpPr>
        <p:spPr>
          <a:xfrm>
            <a:off x="5024486" y="5561814"/>
            <a:ext cx="0" cy="4430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5E450FE-EAA0-A526-491D-E4954572F970}"/>
              </a:ext>
            </a:extLst>
          </p:cNvPr>
          <p:cNvSpPr/>
          <p:nvPr/>
        </p:nvSpPr>
        <p:spPr>
          <a:xfrm>
            <a:off x="2283249" y="5986430"/>
            <a:ext cx="1414021" cy="488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EB53C7-ACA6-ED65-619D-CF7AB3C3B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2476570"/>
            <a:ext cx="4270343" cy="29073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B6CC1A-AD32-8619-600E-AC7F9E89A1A2}"/>
              </a:ext>
            </a:extLst>
          </p:cNvPr>
          <p:cNvSpPr txBox="1"/>
          <p:nvPr/>
        </p:nvSpPr>
        <p:spPr>
          <a:xfrm>
            <a:off x="8610600" y="5416476"/>
            <a:ext cx="24509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https://arxiv.org/pdf/2309.16877</a:t>
            </a:r>
          </a:p>
        </p:txBody>
      </p:sp>
    </p:spTree>
    <p:extLst>
      <p:ext uri="{BB962C8B-B14F-4D97-AF65-F5344CB8AC3E}">
        <p14:creationId xmlns:p14="http://schemas.microsoft.com/office/powerpoint/2010/main" val="3773297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039D7-D934-6BE4-D119-1FEE0000C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559C-676B-25B2-3751-8A5E09B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EF14F-6D80-A7AF-2FAB-93DB76DC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FE229-27A0-79AB-1521-888BA31C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B9E50-899F-C097-70D8-F51C260C2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E93042-CF89-555F-A779-82D01DF8F5A3}"/>
                  </a:ext>
                </a:extLst>
              </p:cNvPr>
              <p:cNvSpPr txBox="1"/>
              <p:nvPr/>
            </p:nvSpPr>
            <p:spPr>
              <a:xfrm>
                <a:off x="1168924" y="1118328"/>
                <a:ext cx="9822730" cy="15414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eriod"/>
                </a:pPr>
                <a:r>
                  <a:rPr lang="en-US" sz="1400" dirty="0"/>
                  <a:t>From the graph the target H is 0.8 A/m, but in practice we should aim for 2 to 5 A/m</a:t>
                </a:r>
              </a:p>
              <a:p>
                <a:r>
                  <a:rPr lang="en-US" sz="1400" dirty="0"/>
                  <a:t>	1.1 Using Amperes law :</a:t>
                </a:r>
                <a14:m>
                  <m:oMath xmlns:m="http://schemas.openxmlformats.org/officeDocument/2006/math">
                    <m:nary>
                      <m:naryPr>
                        <m:chr m:val="∮"/>
                        <m:limLoc m:val="undOvr"/>
                        <m:subHide m:val="on"/>
                        <m:supHide m:val="on"/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400" dirty="0"/>
                  <a:t>, H = N I/2l</a:t>
                </a:r>
              </a:p>
              <a:p>
                <a:r>
                  <a:rPr lang="en-US" sz="1400" dirty="0"/>
                  <a:t>	1.2 For the prototype coil with 10 turns and a target H of 5 A/m gives current to be 0.54 A</a:t>
                </a:r>
              </a:p>
              <a:p>
                <a:r>
                  <a:rPr lang="en-US" sz="1400" dirty="0"/>
                  <a:t>	1.3 This is no sufficient to reach saturation, so we need to have larger current and/or more turns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E93042-CF89-555F-A779-82D01DF8F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924" y="1118328"/>
                <a:ext cx="9822730" cy="1541448"/>
              </a:xfrm>
              <a:prstGeom prst="rect">
                <a:avLst/>
              </a:prstGeom>
              <a:blipFill>
                <a:blip r:embed="rId2"/>
                <a:stretch>
                  <a:fillRect l="-186" t="-11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9B355FC-308B-7F43-A7D3-3222C922910E}"/>
              </a:ext>
            </a:extLst>
          </p:cNvPr>
          <p:cNvSpPr/>
          <p:nvPr/>
        </p:nvSpPr>
        <p:spPr>
          <a:xfrm>
            <a:off x="7257189" y="3087082"/>
            <a:ext cx="970961" cy="14611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CA0626-1759-EEE6-A19E-F2714ECDD8B8}"/>
              </a:ext>
            </a:extLst>
          </p:cNvPr>
          <p:cNvSpPr/>
          <p:nvPr/>
        </p:nvSpPr>
        <p:spPr>
          <a:xfrm>
            <a:off x="5241423" y="2904318"/>
            <a:ext cx="970961" cy="146115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564531-EA57-8778-A106-DFBEF829A3DD}"/>
              </a:ext>
            </a:extLst>
          </p:cNvPr>
          <p:cNvCxnSpPr>
            <a:stCxn id="9" idx="0"/>
            <a:endCxn id="8" idx="0"/>
          </p:cNvCxnSpPr>
          <p:nvPr/>
        </p:nvCxnSpPr>
        <p:spPr>
          <a:xfrm>
            <a:off x="5726904" y="2904318"/>
            <a:ext cx="2015766" cy="182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0572372-6E3D-C59C-2E73-B72F4D5B761D}"/>
              </a:ext>
            </a:extLst>
          </p:cNvPr>
          <p:cNvCxnSpPr/>
          <p:nvPr/>
        </p:nvCxnSpPr>
        <p:spPr>
          <a:xfrm>
            <a:off x="5726903" y="4365474"/>
            <a:ext cx="2015766" cy="18276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ight Brace 24">
            <a:extLst>
              <a:ext uri="{FF2B5EF4-FFF2-40B4-BE49-F238E27FC236}">
                <a16:creationId xmlns:a16="http://schemas.microsoft.com/office/drawing/2014/main" id="{76F488B6-0EC5-CEBF-1007-B22053C38FE6}"/>
              </a:ext>
            </a:extLst>
          </p:cNvPr>
          <p:cNvSpPr/>
          <p:nvPr/>
        </p:nvSpPr>
        <p:spPr>
          <a:xfrm rot="5698358">
            <a:off x="6618477" y="3850311"/>
            <a:ext cx="241954" cy="201169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B2D9A4-54B5-5D51-541B-EAD8B0B014FC}"/>
              </a:ext>
            </a:extLst>
          </p:cNvPr>
          <p:cNvSpPr txBox="1"/>
          <p:nvPr/>
        </p:nvSpPr>
        <p:spPr>
          <a:xfrm rot="258392">
            <a:off x="6003031" y="4992234"/>
            <a:ext cx="1668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Length = l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F0EDFC-0522-4341-5629-C7351EF5A79E}"/>
              </a:ext>
            </a:extLst>
          </p:cNvPr>
          <p:cNvCxnSpPr>
            <a:cxnSpLocks/>
          </p:cNvCxnSpPr>
          <p:nvPr/>
        </p:nvCxnSpPr>
        <p:spPr>
          <a:xfrm>
            <a:off x="5303520" y="3279797"/>
            <a:ext cx="2095070" cy="1583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F6B893-0834-AF39-F22C-580A97D6BB7C}"/>
              </a:ext>
            </a:extLst>
          </p:cNvPr>
          <p:cNvCxnSpPr>
            <a:cxnSpLocks/>
          </p:cNvCxnSpPr>
          <p:nvPr/>
        </p:nvCxnSpPr>
        <p:spPr>
          <a:xfrm>
            <a:off x="5241423" y="3429000"/>
            <a:ext cx="2015766" cy="127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7B55B0-6F35-B3B8-4941-9F4DF4B985CF}"/>
              </a:ext>
            </a:extLst>
          </p:cNvPr>
          <p:cNvCxnSpPr>
            <a:cxnSpLocks/>
          </p:cNvCxnSpPr>
          <p:nvPr/>
        </p:nvCxnSpPr>
        <p:spPr>
          <a:xfrm>
            <a:off x="5241423" y="3515003"/>
            <a:ext cx="2015766" cy="15778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BA21F9-7C9E-17D7-D002-7F3B348ECF81}"/>
              </a:ext>
            </a:extLst>
          </p:cNvPr>
          <p:cNvCxnSpPr>
            <a:cxnSpLocks/>
            <a:stCxn id="9" idx="2"/>
            <a:endCxn id="8" idx="2"/>
          </p:cNvCxnSpPr>
          <p:nvPr/>
        </p:nvCxnSpPr>
        <p:spPr>
          <a:xfrm>
            <a:off x="5241423" y="3634896"/>
            <a:ext cx="2015766" cy="1827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42174FF-8B06-3DA6-0479-FA09207E2488}"/>
              </a:ext>
            </a:extLst>
          </p:cNvPr>
          <p:cNvCxnSpPr/>
          <p:nvPr/>
        </p:nvCxnSpPr>
        <p:spPr>
          <a:xfrm flipH="1">
            <a:off x="3554690" y="3506398"/>
            <a:ext cx="1649691" cy="2863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B4B53E0-3E24-6F16-67C9-2A661C160FD5}"/>
              </a:ext>
            </a:extLst>
          </p:cNvPr>
          <p:cNvSpPr txBox="1"/>
          <p:nvPr/>
        </p:nvSpPr>
        <p:spPr>
          <a:xfrm>
            <a:off x="1781664" y="3515003"/>
            <a:ext cx="180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Degausssig</a:t>
            </a:r>
            <a:r>
              <a:rPr lang="en-US" dirty="0"/>
              <a:t> wire with N turns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5FD2BE-8F38-B622-3C32-84CB17AA8802}"/>
              </a:ext>
            </a:extLst>
          </p:cNvPr>
          <p:cNvCxnSpPr>
            <a:cxnSpLocks/>
          </p:cNvCxnSpPr>
          <p:nvPr/>
        </p:nvCxnSpPr>
        <p:spPr>
          <a:xfrm>
            <a:off x="7257189" y="3811160"/>
            <a:ext cx="1168923" cy="51065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BE967D-4739-AAED-3BD8-65E125133EDF}"/>
              </a:ext>
            </a:extLst>
          </p:cNvPr>
          <p:cNvCxnSpPr>
            <a:cxnSpLocks/>
          </p:cNvCxnSpPr>
          <p:nvPr/>
        </p:nvCxnSpPr>
        <p:spPr>
          <a:xfrm flipV="1">
            <a:off x="7398590" y="3043420"/>
            <a:ext cx="1044805" cy="38971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A0C434D-B27E-C42D-AE34-039F6364D872}"/>
              </a:ext>
            </a:extLst>
          </p:cNvPr>
          <p:cNvSpPr txBox="1"/>
          <p:nvPr/>
        </p:nvSpPr>
        <p:spPr>
          <a:xfrm>
            <a:off x="8443395" y="2853769"/>
            <a:ext cx="4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0458EA9-4593-44D7-B05A-1CA9F350CDE7}"/>
              </a:ext>
            </a:extLst>
          </p:cNvPr>
          <p:cNvSpPr txBox="1"/>
          <p:nvPr/>
        </p:nvSpPr>
        <p:spPr>
          <a:xfrm>
            <a:off x="8448109" y="4090856"/>
            <a:ext cx="485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69664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0AC4F-C700-96A3-8002-74078634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ED7C0-B64B-831E-0D38-00157A0E5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1EB3F-4D58-887C-3983-E2BAB11A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564FE-86A5-5027-16CC-8BB809DA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DFD03-7008-5431-D959-1374B8AF62D6}"/>
              </a:ext>
            </a:extLst>
          </p:cNvPr>
          <p:cNvSpPr txBox="1"/>
          <p:nvPr/>
        </p:nvSpPr>
        <p:spPr>
          <a:xfrm>
            <a:off x="611460" y="420406"/>
            <a:ext cx="772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Using the box to generate a transverse magnetic field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BDA29-AC59-329D-0488-E769F2FF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31" y="1858758"/>
            <a:ext cx="3385734" cy="3027356"/>
          </a:xfrm>
          <a:prstGeom prst="rect">
            <a:avLst/>
          </a:prstGeom>
        </p:spPr>
      </p:pic>
      <p:pic>
        <p:nvPicPr>
          <p:cNvPr id="10" name="Picture 9" descr="A large round object in a factory&#10;&#10;AI-generated content may be incorrect.">
            <a:extLst>
              <a:ext uri="{FF2B5EF4-FFF2-40B4-BE49-F238E27FC236}">
                <a16:creationId xmlns:a16="http://schemas.microsoft.com/office/drawing/2014/main" id="{D1DC716A-4038-4F2C-B2B5-6DA012F7C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0346" r="10541" b="28838"/>
          <a:stretch>
            <a:fillRect/>
          </a:stretch>
        </p:blipFill>
        <p:spPr>
          <a:xfrm>
            <a:off x="3974653" y="1972868"/>
            <a:ext cx="3451708" cy="27991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B7C28A-247E-A0CD-1C55-23DE26A45D9C}"/>
              </a:ext>
            </a:extLst>
          </p:cNvPr>
          <p:cNvSpPr txBox="1"/>
          <p:nvPr/>
        </p:nvSpPr>
        <p:spPr>
          <a:xfrm>
            <a:off x="10203686" y="692035"/>
            <a:ext cx="15934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43 x 43 inch square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has inner windings to generate uniform fields, essentially a square solenoid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as an opening to insert the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Total turns, and other electromagnetic properties unknown right now</a:t>
            </a:r>
          </a:p>
        </p:txBody>
      </p:sp>
      <p:pic>
        <p:nvPicPr>
          <p:cNvPr id="16" name="Picture 15" descr="A wood wall with wires&#10;&#10;AI-generated content may be incorrect.">
            <a:extLst>
              <a:ext uri="{FF2B5EF4-FFF2-40B4-BE49-F238E27FC236}">
                <a16:creationId xmlns:a16="http://schemas.microsoft.com/office/drawing/2014/main" id="{22956714-B608-4C5D-AB18-D86E06123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r="78"/>
          <a:stretch>
            <a:fillRect/>
          </a:stretch>
        </p:blipFill>
        <p:spPr>
          <a:xfrm>
            <a:off x="7740992" y="1525952"/>
            <a:ext cx="2206679" cy="35951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634BAB-0A05-407C-95AB-A0B88279B90C}"/>
              </a:ext>
            </a:extLst>
          </p:cNvPr>
          <p:cNvSpPr txBox="1"/>
          <p:nvPr/>
        </p:nvSpPr>
        <p:spPr>
          <a:xfrm>
            <a:off x="1059255" y="5123362"/>
            <a:ext cx="2009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CAD design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FB80A5-68C2-B88A-A005-41ADFDFCFE71}"/>
              </a:ext>
            </a:extLst>
          </p:cNvPr>
          <p:cNvSpPr txBox="1"/>
          <p:nvPr/>
        </p:nvSpPr>
        <p:spPr>
          <a:xfrm>
            <a:off x="4994638" y="5048991"/>
            <a:ext cx="181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Front 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4860F8-0182-237F-506D-135E5A4A3C15}"/>
              </a:ext>
            </a:extLst>
          </p:cNvPr>
          <p:cNvSpPr txBox="1"/>
          <p:nvPr/>
        </p:nvSpPr>
        <p:spPr>
          <a:xfrm>
            <a:off x="8051836" y="5332048"/>
            <a:ext cx="181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Inside grooved windings</a:t>
            </a:r>
          </a:p>
        </p:txBody>
      </p:sp>
    </p:spTree>
    <p:extLst>
      <p:ext uri="{BB962C8B-B14F-4D97-AF65-F5344CB8AC3E}">
        <p14:creationId xmlns:p14="http://schemas.microsoft.com/office/powerpoint/2010/main" val="71406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C9FD-4D15-1AD2-3568-766CDB14D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F34A-06FB-C042-2CF3-C7414F440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Parameters to accomplish saturation of B = 10, 000 Gauss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BB101-66DF-6C03-C9BD-92E946D5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5919F-9160-5393-CE77-C8C6D2A2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24F16A-7878-4B78-1393-C3D68D95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F42AD3DA-8831-AA55-0B12-9D0D712F638A}"/>
              </a:ext>
            </a:extLst>
          </p:cNvPr>
          <p:cNvGraphicFramePr>
            <a:graphicFrameLocks noGrp="1"/>
          </p:cNvGraphicFramePr>
          <p:nvPr/>
        </p:nvGraphicFramePr>
        <p:xfrm>
          <a:off x="939800" y="1224535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15498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993383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11808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0716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 </a:t>
                      </a:r>
                      <a:r>
                        <a:rPr lang="el-GR" dirty="0"/>
                        <a:t>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 H (A/m)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Turns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Current I and Voltage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29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79.58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8.70 A (2.64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6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4.35 A (2.36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1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1.74 A (2.19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8640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94F64E-B69A-F4D1-7F65-3EFEA8B862E5}"/>
              </a:ext>
            </a:extLst>
          </p:cNvPr>
          <p:cNvGraphicFramePr>
            <a:graphicFrameLocks noGrp="1"/>
          </p:cNvGraphicFramePr>
          <p:nvPr/>
        </p:nvGraphicFramePr>
        <p:xfrm>
          <a:off x="939800" y="2778086"/>
          <a:ext cx="81280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15498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993383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11808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0716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 </a:t>
                      </a:r>
                      <a:r>
                        <a:rPr lang="el-GR" dirty="0"/>
                        <a:t>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 H (A/m)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Turns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Current I and Voltage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29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2.90 A (0.88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6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1.45 A (0.79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1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0.58 A (0.73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86405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9533319-DC3A-1581-B8F2-5822E691F57C}"/>
              </a:ext>
            </a:extLst>
          </p:cNvPr>
          <p:cNvGraphicFramePr>
            <a:graphicFrameLocks noGrp="1"/>
          </p:cNvGraphicFramePr>
          <p:nvPr/>
        </p:nvGraphicFramePr>
        <p:xfrm>
          <a:off x="939800" y="4539917"/>
          <a:ext cx="8128000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21549891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993383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118084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607164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 </a:t>
                      </a:r>
                      <a:r>
                        <a:rPr lang="el-GR" dirty="0"/>
                        <a:t>μ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Req H (A/m)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Turns 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Current I and Voltage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3729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1.74 A (0.53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64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0.87 A (0.47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16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0.35 A (0.44 V)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886405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581F7E-AF44-2A98-F8DB-10F17A381C78}"/>
                  </a:ext>
                </a:extLst>
              </p:cNvPr>
              <p:cNvSpPr txBox="1"/>
              <p:nvPr/>
            </p:nvSpPr>
            <p:spPr>
              <a:xfrm>
                <a:off x="9511646" y="1224535"/>
                <a:ext cx="2234152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example, to get H = 79.58 A/m, for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= 10000, you need to have 10 turns with current 8.70 A in it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voltage calculation is done considering AWG 18 wire with excess of 120 inch for the connections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581F7E-AF44-2A98-F8DB-10F17A381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646" y="1224535"/>
                <a:ext cx="2234152" cy="4247317"/>
              </a:xfrm>
              <a:prstGeom prst="rect">
                <a:avLst/>
              </a:prstGeom>
              <a:blipFill>
                <a:blip r:embed="rId2"/>
                <a:stretch>
                  <a:fillRect l="-1635" t="-717" b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5697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BAC46-E834-F84C-6E78-7D51981F3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F15B-50CC-E62D-19C7-133910327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5185C-D3FC-D8A9-48F1-1D3295025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2B707-0ED7-838B-552A-DA002D6A8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92B0C-8F2F-B58C-6220-1ADF3F67A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0043C-FF19-2481-5CF4-B9E66D7D6435}"/>
              </a:ext>
            </a:extLst>
          </p:cNvPr>
          <p:cNvSpPr txBox="1"/>
          <p:nvPr/>
        </p:nvSpPr>
        <p:spPr>
          <a:xfrm>
            <a:off x="1168924" y="1118328"/>
            <a:ext cx="9822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2. Eddy current increase with frequency and can block the magnetic field from reaching the inner volume, so we need to figure out correct frequency for degaussing</a:t>
            </a:r>
          </a:p>
          <a:p>
            <a:r>
              <a:rPr lang="en-US" sz="1400" dirty="0"/>
              <a:t>	2.1 Using skin depth formula: 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27BABD-DB34-FC48-A839-3359E6DB61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614" b="61614"/>
          <a:stretch>
            <a:fillRect/>
          </a:stretch>
        </p:blipFill>
        <p:spPr>
          <a:xfrm>
            <a:off x="3414680" y="1856992"/>
            <a:ext cx="1247840" cy="738664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D14EE66-59C7-231F-1253-7DCDA2E0C64C}"/>
              </a:ext>
            </a:extLst>
          </p:cNvPr>
          <p:cNvGraphicFramePr>
            <a:graphicFrameLocks noGrp="1"/>
          </p:cNvGraphicFramePr>
          <p:nvPr/>
        </p:nvGraphicFramePr>
        <p:xfrm>
          <a:off x="1299852" y="2644365"/>
          <a:ext cx="8128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915236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621097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14870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40823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30000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50000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22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05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8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2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1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41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42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879927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E368DED9-DC18-B79B-28B5-276291BA205F}"/>
              </a:ext>
            </a:extLst>
          </p:cNvPr>
          <p:cNvSpPr/>
          <p:nvPr/>
        </p:nvSpPr>
        <p:spPr>
          <a:xfrm>
            <a:off x="9530499" y="3271102"/>
            <a:ext cx="216817" cy="11783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2CD8C-EDAA-C1DC-0899-1F4A98D7F88C}"/>
              </a:ext>
            </a:extLst>
          </p:cNvPr>
          <p:cNvSpPr txBox="1"/>
          <p:nvPr/>
        </p:nvSpPr>
        <p:spPr>
          <a:xfrm>
            <a:off x="9938994" y="3271102"/>
            <a:ext cx="1678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gives the frequency range for degaussing a layer of 0.3 mm thickness</a:t>
            </a:r>
          </a:p>
        </p:txBody>
      </p:sp>
    </p:spTree>
    <p:extLst>
      <p:ext uri="{BB962C8B-B14F-4D97-AF65-F5344CB8AC3E}">
        <p14:creationId xmlns:p14="http://schemas.microsoft.com/office/powerpoint/2010/main" val="3252124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20652-B77C-01F3-7D5A-B2DF683A6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4AC5-10FD-855C-367C-B2DA28DAB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3454" cy="634116"/>
          </a:xfrm>
        </p:spPr>
        <p:txBody>
          <a:bodyPr>
            <a:noAutofit/>
          </a:bodyPr>
          <a:lstStyle/>
          <a:p>
            <a:r>
              <a:rPr lang="en-US" sz="3200" dirty="0"/>
              <a:t>Degaussing 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9E091-853B-C7CD-10F5-8C20B8149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9FF6A-EFB7-8EB6-6120-1379A4DC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F4134-639C-4E64-509D-120CFA74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5159E-8FB0-4E95-9865-D3534687AC5D}"/>
              </a:ext>
            </a:extLst>
          </p:cNvPr>
          <p:cNvSpPr txBox="1"/>
          <p:nvPr/>
        </p:nvSpPr>
        <p:spPr>
          <a:xfrm>
            <a:off x="405353" y="1118328"/>
            <a:ext cx="11786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3. Total degaussing time:</a:t>
            </a:r>
          </a:p>
          <a:p>
            <a:r>
              <a:rPr lang="en-US" sz="1400" dirty="0"/>
              <a:t>	3.1 Magnetically Shielded Room (MSR) room in </a:t>
            </a:r>
            <a:r>
              <a:rPr lang="en-US" sz="1400" dirty="0" err="1"/>
              <a:t>nEDM</a:t>
            </a:r>
            <a:r>
              <a:rPr lang="en-US" sz="1400" dirty="0"/>
              <a:t> experiment is degaussed for about 21min </a:t>
            </a:r>
            <a:r>
              <a:rPr lang="en-US" sz="1400" dirty="0">
                <a:hlinkClick r:id="rId2"/>
              </a:rPr>
              <a:t>(https://arxiv.org/pdf/2307.07225)</a:t>
            </a:r>
            <a:endParaRPr lang="en-US" sz="1400" dirty="0"/>
          </a:p>
          <a:p>
            <a:r>
              <a:rPr lang="en-US" sz="1400" b="0" dirty="0"/>
              <a:t>	</a:t>
            </a:r>
            <a:r>
              <a:rPr lang="en-US" sz="1400" dirty="0"/>
              <a:t>3.2  One time they ran for 60 sec at 50 Hz and 1000 cycles</a:t>
            </a:r>
            <a:endParaRPr lang="en-US" sz="500" b="0" dirty="0"/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D947424-ACEB-CE83-DF59-B5AEF9C8943E}"/>
              </a:ext>
            </a:extLst>
          </p:cNvPr>
          <p:cNvGraphicFramePr>
            <a:graphicFrameLocks noGrp="1"/>
          </p:cNvGraphicFramePr>
          <p:nvPr/>
        </p:nvGraphicFramePr>
        <p:xfrm>
          <a:off x="1299852" y="2644365"/>
          <a:ext cx="81280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8915236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621097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148708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340823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30000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en-US" dirty="0"/>
                        <a:t>@ </a:t>
                      </a:r>
                      <a:r>
                        <a:rPr lang="el-GR" dirty="0"/>
                        <a:t>μ</a:t>
                      </a:r>
                      <a:r>
                        <a:rPr lang="en-US" dirty="0"/>
                        <a:t> = 50000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227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005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89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29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613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412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0.032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4288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879927"/>
                  </a:ext>
                </a:extLst>
              </a:tr>
            </a:tbl>
          </a:graphicData>
        </a:graphic>
      </p:graphicFrame>
      <p:sp>
        <p:nvSpPr>
          <p:cNvPr id="12" name="Right Brace 11">
            <a:extLst>
              <a:ext uri="{FF2B5EF4-FFF2-40B4-BE49-F238E27FC236}">
                <a16:creationId xmlns:a16="http://schemas.microsoft.com/office/drawing/2014/main" id="{647BFC04-1A39-BBC7-8099-6C26088D368A}"/>
              </a:ext>
            </a:extLst>
          </p:cNvPr>
          <p:cNvSpPr/>
          <p:nvPr/>
        </p:nvSpPr>
        <p:spPr>
          <a:xfrm>
            <a:off x="9530499" y="3271102"/>
            <a:ext cx="216817" cy="117835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93E6E3-708F-4F48-C9D5-76D51D6FFD82}"/>
              </a:ext>
            </a:extLst>
          </p:cNvPr>
          <p:cNvSpPr txBox="1"/>
          <p:nvPr/>
        </p:nvSpPr>
        <p:spPr>
          <a:xfrm>
            <a:off x="9938994" y="3271102"/>
            <a:ext cx="16787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This gives the frequency range for degaussing a layer of 0.3 mm thickness (our case)</a:t>
            </a:r>
          </a:p>
        </p:txBody>
      </p:sp>
    </p:spTree>
    <p:extLst>
      <p:ext uri="{BB962C8B-B14F-4D97-AF65-F5344CB8AC3E}">
        <p14:creationId xmlns:p14="http://schemas.microsoft.com/office/powerpoint/2010/main" val="103061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F0769-50E0-BBA3-393D-1575B3C2E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7FE32-1065-22DF-535E-E38C5B4B3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0643C-3AC0-C37C-A9CF-861D0EF4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4C200-5B17-437A-2D77-E20EEAC5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23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5E21EFE-62F4-C7AA-1E63-4CE46942A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Degassing Profile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7BDB42-CA76-3983-83BC-38C677E40126}"/>
              </a:ext>
            </a:extLst>
          </p:cNvPr>
          <p:cNvSpPr txBox="1"/>
          <p:nvPr/>
        </p:nvSpPr>
        <p:spPr>
          <a:xfrm>
            <a:off x="1074656" y="1690688"/>
            <a:ext cx="9643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turns =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Voltage =  0.88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frequency of 0.5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run time = 2000 sec (33 min) </a:t>
            </a:r>
            <a:r>
              <a:rPr lang="en-US" b="1" dirty="0"/>
              <a:t>Note that this might result in heating problems in the NN’ magnets although it might not be an issue for the prototype. A study in run time v/s Shielding Factor might be needed.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0813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FF98D-23A4-C56F-92E4-4EBC54EAC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F2D95-5A4D-CA13-4B6C-9C23CB16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329B3-9902-3AC8-4BBF-55670475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D6EEB-3159-F673-D59E-82B40E4F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24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A07284EF-3C75-A217-9BF1-6680596EC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Degassing Profile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D72AC-7E0C-2E47-6010-E7451BC6D485}"/>
              </a:ext>
            </a:extLst>
          </p:cNvPr>
          <p:cNvSpPr txBox="1"/>
          <p:nvPr/>
        </p:nvSpPr>
        <p:spPr>
          <a:xfrm>
            <a:off x="1074656" y="1690688"/>
            <a:ext cx="96436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Number of turns =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Voltage =  0.88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frequency of 0.5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run time = 2000 sec (33 min) </a:t>
            </a:r>
            <a:r>
              <a:rPr lang="en-US" b="1" dirty="0"/>
              <a:t>Note that this might result in heating problems in the NN’ magnets although it might not be an issue for the prototype. A study in run time v/s Shielding Factor might be needed.</a:t>
            </a:r>
          </a:p>
          <a:p>
            <a:r>
              <a:rPr lang="en-US" dirty="0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C02D931-52CC-13CF-1B89-F71DD5AE44C1}"/>
              </a:ext>
            </a:extLst>
          </p:cNvPr>
          <p:cNvCxnSpPr/>
          <p:nvPr/>
        </p:nvCxnSpPr>
        <p:spPr>
          <a:xfrm>
            <a:off x="2447925" y="1485900"/>
            <a:ext cx="5133975" cy="2133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B65744-84D1-B2DC-8340-249B2044E4CA}"/>
              </a:ext>
            </a:extLst>
          </p:cNvPr>
          <p:cNvCxnSpPr>
            <a:cxnSpLocks/>
          </p:cNvCxnSpPr>
          <p:nvPr/>
        </p:nvCxnSpPr>
        <p:spPr>
          <a:xfrm flipV="1">
            <a:off x="2447925" y="1258432"/>
            <a:ext cx="4387441" cy="2463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274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E4181-8E75-BF56-3483-9D2F1B45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DC74-2957-8686-926D-0EB9B371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6E1D-95D0-E4EE-85DC-7CF9AFE4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CE2A0E-D9F1-9238-3E86-FAFCDD8CF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18" y="1378632"/>
            <a:ext cx="3040482" cy="16545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7E830-DA41-EA1D-A0BA-BA35A92104EA}"/>
              </a:ext>
            </a:extLst>
          </p:cNvPr>
          <p:cNvSpPr txBox="1"/>
          <p:nvPr/>
        </p:nvSpPr>
        <p:spPr>
          <a:xfrm>
            <a:off x="961176" y="3099156"/>
            <a:ext cx="308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QuickDAQ</a:t>
            </a:r>
            <a:r>
              <a:rPr lang="en-US" dirty="0"/>
              <a:t> Free Trial Version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2A125-B08C-AFED-7822-18731187F278}"/>
              </a:ext>
            </a:extLst>
          </p:cNvPr>
          <p:cNvSpPr txBox="1"/>
          <p:nvPr/>
        </p:nvSpPr>
        <p:spPr>
          <a:xfrm>
            <a:off x="688846" y="389299"/>
            <a:ext cx="10492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of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able to generate an exponentially decaying waveform with the current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further research it was found that using a trail software a linear waveform can be generated</a:t>
            </a:r>
          </a:p>
        </p:txBody>
      </p:sp>
      <p:pic>
        <p:nvPicPr>
          <p:cNvPr id="12" name="Picture 11" descr="A close up of a machine&#10;&#10;AI-generated content may be incorrect.">
            <a:extLst>
              <a:ext uri="{FF2B5EF4-FFF2-40B4-BE49-F238E27FC236}">
                <a16:creationId xmlns:a16="http://schemas.microsoft.com/office/drawing/2014/main" id="{E0014E8A-7738-4BB7-8827-66F4CD346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t="4905" r="21865" b="5901"/>
          <a:stretch>
            <a:fillRect/>
          </a:stretch>
        </p:blipFill>
        <p:spPr>
          <a:xfrm>
            <a:off x="1763013" y="3574421"/>
            <a:ext cx="2782581" cy="2318818"/>
          </a:xfrm>
          <a:prstGeom prst="rect">
            <a:avLst/>
          </a:prstGeom>
        </p:spPr>
      </p:pic>
      <p:pic>
        <p:nvPicPr>
          <p:cNvPr id="15" name="Picture 14" descr="A screen shot of a graph&#10;&#10;AI-generated content may be incorrect.">
            <a:extLst>
              <a:ext uri="{FF2B5EF4-FFF2-40B4-BE49-F238E27FC236}">
                <a16:creationId xmlns:a16="http://schemas.microsoft.com/office/drawing/2014/main" id="{16541124-DED9-045B-A258-02663FE48F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8" t="5655" r="27005" b="9156"/>
          <a:stretch>
            <a:fillRect/>
          </a:stretch>
        </p:blipFill>
        <p:spPr>
          <a:xfrm>
            <a:off x="5551620" y="1641106"/>
            <a:ext cx="4720028" cy="36547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1877D5-186B-11EC-E5B4-8D94CDCFFCC2}"/>
              </a:ext>
            </a:extLst>
          </p:cNvPr>
          <p:cNvSpPr txBox="1"/>
          <p:nvPr/>
        </p:nvSpPr>
        <p:spPr>
          <a:xfrm>
            <a:off x="400589" y="4159196"/>
            <a:ext cx="1195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DT9873A DAQ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TS250 Amplifier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C777B1-9308-4C59-F9A9-65FDC337AD40}"/>
              </a:ext>
            </a:extLst>
          </p:cNvPr>
          <p:cNvSpPr txBox="1"/>
          <p:nvPr/>
        </p:nvSpPr>
        <p:spPr>
          <a:xfrm>
            <a:off x="6532830" y="5389649"/>
            <a:ext cx="3241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 Waveform generated</a:t>
            </a:r>
          </a:p>
        </p:txBody>
      </p:sp>
    </p:spTree>
    <p:extLst>
      <p:ext uri="{BB962C8B-B14F-4D97-AF65-F5344CB8AC3E}">
        <p14:creationId xmlns:p14="http://schemas.microsoft.com/office/powerpoint/2010/main" val="82962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B5B0A-4FE0-438B-D3EB-A11E3921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85354-C3C1-8F86-6FEB-858EF43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B325A-5CFC-162F-4360-988ED66D7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2,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4DE9C-8BC9-5363-9445-D22347148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26</a:t>
            </a:fld>
            <a:endParaRPr lang="en-US"/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1CA272A3-E54F-AF7C-1087-C02B0156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Final </a:t>
            </a:r>
            <a:r>
              <a:rPr lang="en-US" sz="3600" dirty="0" err="1"/>
              <a:t>Final</a:t>
            </a:r>
            <a:r>
              <a:rPr lang="en-US" sz="3600" dirty="0"/>
              <a:t> Degassing Profile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BB4941-DC3B-958E-14B4-0E546ECCCFDD}"/>
              </a:ext>
            </a:extLst>
          </p:cNvPr>
          <p:cNvSpPr txBox="1"/>
          <p:nvPr/>
        </p:nvSpPr>
        <p:spPr>
          <a:xfrm>
            <a:off x="1027031" y="1243013"/>
            <a:ext cx="96436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Number of turns =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Starting Voltage =  0.88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At frequency of 0.5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number of cycles = 1000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run time = 2000 sec (33.3 min) </a:t>
            </a:r>
            <a:r>
              <a:rPr lang="en-US" sz="1400" b="1" dirty="0"/>
              <a:t>Note that this might result in heating problems in the NN’ magnets although it might not be an issue for the prototype. A study in run time v/s Shielding Factor might be needed.</a:t>
            </a:r>
          </a:p>
          <a:p>
            <a:r>
              <a:rPr lang="en-US" dirty="0"/>
              <a:t> </a:t>
            </a:r>
          </a:p>
        </p:txBody>
      </p:sp>
      <p:pic>
        <p:nvPicPr>
          <p:cNvPr id="10" name="Picture 9" descr="A blue triangle with white text&#10;&#10;AI-generated content may be incorrect.">
            <a:extLst>
              <a:ext uri="{FF2B5EF4-FFF2-40B4-BE49-F238E27FC236}">
                <a16:creationId xmlns:a16="http://schemas.microsoft.com/office/drawing/2014/main" id="{09FB20C5-6220-023D-4CC6-586FB757D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20" y="2905006"/>
            <a:ext cx="7799230" cy="3209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AAF38-2351-20A2-EBA6-522146587453}"/>
              </a:ext>
            </a:extLst>
          </p:cNvPr>
          <p:cNvSpPr txBox="1"/>
          <p:nvPr/>
        </p:nvSpPr>
        <p:spPr>
          <a:xfrm>
            <a:off x="9210675" y="3505200"/>
            <a:ext cx="2400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step:</a:t>
            </a:r>
            <a:br>
              <a:rPr lang="en-US" dirty="0"/>
            </a:br>
            <a:r>
              <a:rPr lang="en-US" dirty="0"/>
              <a:t>After degaussing coil is manufactured, test this profile and measure the shielding factor</a:t>
            </a:r>
          </a:p>
        </p:txBody>
      </p:sp>
    </p:spTree>
    <p:extLst>
      <p:ext uri="{BB962C8B-B14F-4D97-AF65-F5344CB8AC3E}">
        <p14:creationId xmlns:p14="http://schemas.microsoft.com/office/powerpoint/2010/main" val="1872691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08800-FEBB-3B2A-86E7-638A2EF9B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96" y="1"/>
            <a:ext cx="10515600" cy="623854"/>
          </a:xfrm>
        </p:spPr>
        <p:txBody>
          <a:bodyPr>
            <a:normAutofit/>
          </a:bodyPr>
          <a:lstStyle/>
          <a:p>
            <a:r>
              <a:rPr lang="en-US" sz="2800" dirty="0"/>
              <a:t>Making of the degaussing coil</a:t>
            </a:r>
          </a:p>
        </p:txBody>
      </p:sp>
      <p:pic>
        <p:nvPicPr>
          <p:cNvPr id="8" name="Content Placeholder 7" descr="A desk with several drawers and a computer monitor&#10;&#10;AI-generated content may be incorrect.">
            <a:extLst>
              <a:ext uri="{FF2B5EF4-FFF2-40B4-BE49-F238E27FC236}">
                <a16:creationId xmlns:a16="http://schemas.microsoft.com/office/drawing/2014/main" id="{90B8C315-44BE-2997-44E5-BB84A7C89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15261" r="22185"/>
          <a:stretch>
            <a:fillRect/>
          </a:stretch>
        </p:blipFill>
        <p:spPr>
          <a:xfrm>
            <a:off x="457955" y="740016"/>
            <a:ext cx="3960137" cy="24967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0DB40-8B81-BE6E-EF66-C68353FCD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9D295-3456-425A-8118-BB565DCF5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4C008-D88C-4A49-F31D-7CC311EA5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95BE0-4915-A488-3379-8F0950B72936}"/>
              </a:ext>
            </a:extLst>
          </p:cNvPr>
          <p:cNvSpPr txBox="1"/>
          <p:nvPr/>
        </p:nvSpPr>
        <p:spPr>
          <a:xfrm>
            <a:off x="1120977" y="5849580"/>
            <a:ext cx="9950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am planning to follow the same procedure as I followed for the NN’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D5027B-9780-7CD6-62B9-7185F64774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4015" b="13523"/>
          <a:stretch>
            <a:fillRect/>
          </a:stretch>
        </p:blipFill>
        <p:spPr>
          <a:xfrm>
            <a:off x="2960198" y="3352878"/>
            <a:ext cx="1439788" cy="179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F1C6EA-0322-38A2-7174-2CA7A6AD2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90" t="2863" r="2428"/>
          <a:stretch>
            <a:fillRect/>
          </a:stretch>
        </p:blipFill>
        <p:spPr>
          <a:xfrm>
            <a:off x="4461096" y="740016"/>
            <a:ext cx="3312814" cy="45315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75DD68-31F2-6987-C794-4F890C51B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5020" y="740016"/>
            <a:ext cx="4040093" cy="23553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4B1E7CF-23D2-E1EA-1645-DF40AF9940D6}"/>
              </a:ext>
            </a:extLst>
          </p:cNvPr>
          <p:cNvSpPr txBox="1"/>
          <p:nvPr/>
        </p:nvSpPr>
        <p:spPr>
          <a:xfrm>
            <a:off x="1050202" y="3739081"/>
            <a:ext cx="1720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Connectors from Amazon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12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B0564-C401-F5D1-1545-37A1F1D70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Goal: Solve problems with mu non-linearly in COMSOL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2384A-2625-6800-C764-FE678B3F8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default, COMSOL uses the magnetization model where it uses a linear relationship between B and H: B = μ H, with </a:t>
            </a:r>
            <a:r>
              <a:rPr lang="el-GR" dirty="0"/>
              <a:t>μ</a:t>
            </a:r>
            <a:r>
              <a:rPr lang="en-US" dirty="0"/>
              <a:t> being constant</a:t>
            </a:r>
          </a:p>
          <a:p>
            <a:r>
              <a:rPr lang="en-US" dirty="0"/>
              <a:t>This makes COMSOL reliable for a known value of μ and away from the saturation region</a:t>
            </a:r>
          </a:p>
          <a:p>
            <a:r>
              <a:rPr lang="en-US" dirty="0"/>
              <a:t>For a more reliable simulation we need to solve the problems non- linearly: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0B10A-744D-215C-2ACA-DF9B2EC7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DF6DB-7DF8-6720-5F10-550C065C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Aug 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83B43-ED02-D13B-6F99-6EF88203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617A33-645E-F1CD-B50E-5564B9798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385" y="4587174"/>
            <a:ext cx="5420481" cy="148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60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77538-3ACB-F361-ECD7-73803978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02425-FA92-4215-D50E-4B8D3826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8ABF5-2EC1-4FDA-FBCD-CFD1B8DC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9BDC4-382F-0B6C-B22D-AD478753E7C6}"/>
              </a:ext>
            </a:extLst>
          </p:cNvPr>
          <p:cNvSpPr txBox="1"/>
          <p:nvPr/>
        </p:nvSpPr>
        <p:spPr>
          <a:xfrm>
            <a:off x="685800" y="400050"/>
            <a:ext cx="7724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Mapping Coordinates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B5BD7-FE0A-8F45-778F-B4F4A2B4D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520" y="773921"/>
            <a:ext cx="600159" cy="5582429"/>
          </a:xfrm>
          <a:prstGeom prst="rect">
            <a:avLst/>
          </a:prstGeom>
        </p:spPr>
      </p:pic>
      <p:pic>
        <p:nvPicPr>
          <p:cNvPr id="11" name="Picture 10" descr="A room with a machine and equipment&#10;&#10;AI-generated content may be incorrect.">
            <a:extLst>
              <a:ext uri="{FF2B5EF4-FFF2-40B4-BE49-F238E27FC236}">
                <a16:creationId xmlns:a16="http://schemas.microsoft.com/office/drawing/2014/main" id="{DC097B64-038C-12B6-1AAF-865486541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172" y="1151304"/>
            <a:ext cx="8037242" cy="452246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70D7D36-BC42-6A75-A459-30B88DED549F}"/>
              </a:ext>
            </a:extLst>
          </p:cNvPr>
          <p:cNvCxnSpPr/>
          <p:nvPr/>
        </p:nvCxnSpPr>
        <p:spPr>
          <a:xfrm flipH="1" flipV="1">
            <a:off x="8801100" y="400050"/>
            <a:ext cx="1033420" cy="3738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827839-48AF-5B06-8DE3-A753BEC78AAB}"/>
              </a:ext>
            </a:extLst>
          </p:cNvPr>
          <p:cNvCxnSpPr/>
          <p:nvPr/>
        </p:nvCxnSpPr>
        <p:spPr>
          <a:xfrm flipV="1">
            <a:off x="10049347" y="400050"/>
            <a:ext cx="0" cy="260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A9A878A-A48B-4952-7F91-990C77BE9D6A}"/>
              </a:ext>
            </a:extLst>
          </p:cNvPr>
          <p:cNvCxnSpPr/>
          <p:nvPr/>
        </p:nvCxnSpPr>
        <p:spPr>
          <a:xfrm flipV="1">
            <a:off x="10434679" y="488887"/>
            <a:ext cx="501907" cy="285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8A2D22B-2F89-E66B-DA0A-0DEE927EE2A1}"/>
              </a:ext>
            </a:extLst>
          </p:cNvPr>
          <p:cNvSpPr txBox="1"/>
          <p:nvPr/>
        </p:nvSpPr>
        <p:spPr>
          <a:xfrm>
            <a:off x="9834520" y="172016"/>
            <a:ext cx="36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F6AD2-4C2F-438E-64AB-A235347518C7}"/>
              </a:ext>
            </a:extLst>
          </p:cNvPr>
          <p:cNvSpPr txBox="1"/>
          <p:nvPr/>
        </p:nvSpPr>
        <p:spPr>
          <a:xfrm>
            <a:off x="8426745" y="172016"/>
            <a:ext cx="58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47D61F-5406-96A7-8CBA-1E7C8CCAB38D}"/>
              </a:ext>
            </a:extLst>
          </p:cNvPr>
          <p:cNvSpPr txBox="1"/>
          <p:nvPr/>
        </p:nvSpPr>
        <p:spPr>
          <a:xfrm>
            <a:off x="11132985" y="172016"/>
            <a:ext cx="71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5AB075-AFD1-827C-E0C4-D7CEA3390B73}"/>
              </a:ext>
            </a:extLst>
          </p:cNvPr>
          <p:cNvCxnSpPr>
            <a:cxnSpLocks/>
          </p:cNvCxnSpPr>
          <p:nvPr/>
        </p:nvCxnSpPr>
        <p:spPr>
          <a:xfrm flipH="1">
            <a:off x="217283" y="2656384"/>
            <a:ext cx="84635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43FE66-7E50-CB15-DA21-5E8735BAEA24}"/>
              </a:ext>
            </a:extLst>
          </p:cNvPr>
          <p:cNvCxnSpPr>
            <a:cxnSpLocks/>
          </p:cNvCxnSpPr>
          <p:nvPr/>
        </p:nvCxnSpPr>
        <p:spPr>
          <a:xfrm flipH="1" flipV="1">
            <a:off x="1048838" y="1728571"/>
            <a:ext cx="14804" cy="9278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27F1EB8-7538-8A83-1CBA-7343C692C9C3}"/>
              </a:ext>
            </a:extLst>
          </p:cNvPr>
          <p:cNvSpPr/>
          <p:nvPr/>
        </p:nvSpPr>
        <p:spPr>
          <a:xfrm>
            <a:off x="822285" y="2407616"/>
            <a:ext cx="482714" cy="49753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058658-4A59-68CF-451E-2CF33D31494A}"/>
              </a:ext>
            </a:extLst>
          </p:cNvPr>
          <p:cNvSpPr txBox="1"/>
          <p:nvPr/>
        </p:nvSpPr>
        <p:spPr>
          <a:xfrm>
            <a:off x="955091" y="2401865"/>
            <a:ext cx="699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DE7DB9-A956-078C-E5C5-0C2B0B38E4DA}"/>
              </a:ext>
            </a:extLst>
          </p:cNvPr>
          <p:cNvSpPr txBox="1"/>
          <p:nvPr/>
        </p:nvSpPr>
        <p:spPr>
          <a:xfrm>
            <a:off x="217283" y="2263366"/>
            <a:ext cx="30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CF6378E-4F69-E5C5-7A0C-58F163F360EC}"/>
              </a:ext>
            </a:extLst>
          </p:cNvPr>
          <p:cNvSpPr txBox="1"/>
          <p:nvPr/>
        </p:nvSpPr>
        <p:spPr>
          <a:xfrm>
            <a:off x="1063642" y="1448554"/>
            <a:ext cx="46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321448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EF3A-07C4-1401-E9CA-6E653661A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45B71-6AC6-B7E7-AD34-C67D76A82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7DB63-AF2D-41C4-864F-E6FAFBE6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BC602-B6B6-DBBD-3F90-5A4BA89C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46D46-D3CA-25FB-2B41-3C9CFB28B7CF}"/>
              </a:ext>
            </a:extLst>
          </p:cNvPr>
          <p:cNvSpPr txBox="1"/>
          <p:nvPr/>
        </p:nvSpPr>
        <p:spPr>
          <a:xfrm>
            <a:off x="1117109" y="837465"/>
            <a:ext cx="7724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Magnetic Field File Format according to the magnetometer axes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BE85E20-376A-25AB-4485-E754DF373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73" y="2717053"/>
            <a:ext cx="8756096" cy="3203716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5918F7-D8C6-7550-6A65-8C7441CE0EB1}"/>
              </a:ext>
            </a:extLst>
          </p:cNvPr>
          <p:cNvCxnSpPr>
            <a:cxnSpLocks/>
          </p:cNvCxnSpPr>
          <p:nvPr/>
        </p:nvCxnSpPr>
        <p:spPr>
          <a:xfrm>
            <a:off x="5153939" y="2626427"/>
            <a:ext cx="0" cy="3294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17AF4A63-2282-28F5-02A7-95CDBA096F6D}"/>
              </a:ext>
            </a:extLst>
          </p:cNvPr>
          <p:cNvGraphicFramePr>
            <a:graphicFrameLocks noGrp="1"/>
          </p:cNvGraphicFramePr>
          <p:nvPr/>
        </p:nvGraphicFramePr>
        <p:xfrm>
          <a:off x="1968731" y="2255587"/>
          <a:ext cx="34848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619">
                  <a:extLst>
                    <a:ext uri="{9D8B030D-6E8A-4147-A177-3AD203B41FA5}">
                      <a16:colId xmlns:a16="http://schemas.microsoft.com/office/drawing/2014/main" val="225491106"/>
                    </a:ext>
                  </a:extLst>
                </a:gridCol>
                <a:gridCol w="1161619">
                  <a:extLst>
                    <a:ext uri="{9D8B030D-6E8A-4147-A177-3AD203B41FA5}">
                      <a16:colId xmlns:a16="http://schemas.microsoft.com/office/drawing/2014/main" val="4046498728"/>
                    </a:ext>
                  </a:extLst>
                </a:gridCol>
                <a:gridCol w="1161619">
                  <a:extLst>
                    <a:ext uri="{9D8B030D-6E8A-4147-A177-3AD203B41FA5}">
                      <a16:colId xmlns:a16="http://schemas.microsoft.com/office/drawing/2014/main" val="9984545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-Bx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247387"/>
                  </a:ext>
                </a:extLst>
              </a:tr>
            </a:tbl>
          </a:graphicData>
        </a:graphic>
      </p:graphicFrame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D0047B4-C829-4664-6444-F8290996C68D}"/>
              </a:ext>
            </a:extLst>
          </p:cNvPr>
          <p:cNvCxnSpPr>
            <a:cxnSpLocks/>
          </p:cNvCxnSpPr>
          <p:nvPr/>
        </p:nvCxnSpPr>
        <p:spPr>
          <a:xfrm>
            <a:off x="2139885" y="2671740"/>
            <a:ext cx="0" cy="32309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AB304C1-457B-4C89-4B8F-B6DC1D6AAE75}"/>
              </a:ext>
            </a:extLst>
          </p:cNvPr>
          <p:cNvCxnSpPr>
            <a:cxnSpLocks/>
          </p:cNvCxnSpPr>
          <p:nvPr/>
        </p:nvCxnSpPr>
        <p:spPr>
          <a:xfrm>
            <a:off x="3168977" y="2640052"/>
            <a:ext cx="0" cy="3294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275B5E2-1F85-D7C4-5794-4BD173824663}"/>
              </a:ext>
            </a:extLst>
          </p:cNvPr>
          <p:cNvCxnSpPr>
            <a:cxnSpLocks/>
          </p:cNvCxnSpPr>
          <p:nvPr/>
        </p:nvCxnSpPr>
        <p:spPr>
          <a:xfrm>
            <a:off x="4270586" y="2640052"/>
            <a:ext cx="0" cy="3294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4CE3FF06-553A-BE3B-A223-9FA67B9AA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645" y="2711018"/>
            <a:ext cx="2768373" cy="3179348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B5FF4E4-C14A-4076-3350-0FF97C270088}"/>
              </a:ext>
            </a:extLst>
          </p:cNvPr>
          <p:cNvCxnSpPr/>
          <p:nvPr/>
        </p:nvCxnSpPr>
        <p:spPr>
          <a:xfrm flipH="1">
            <a:off x="8841884" y="4318911"/>
            <a:ext cx="1518355" cy="1940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91D29C0-E4B2-2E90-6EF3-6FA6AFEEC6EF}"/>
              </a:ext>
            </a:extLst>
          </p:cNvPr>
          <p:cNvSpPr txBox="1"/>
          <p:nvPr/>
        </p:nvSpPr>
        <p:spPr>
          <a:xfrm>
            <a:off x="8610600" y="6259398"/>
            <a:ext cx="276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 0, 0): center of the box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4C2D84A-B1C9-04EB-FD87-F6E9F4DB4103}"/>
              </a:ext>
            </a:extLst>
          </p:cNvPr>
          <p:cNvSpPr txBox="1"/>
          <p:nvPr/>
        </p:nvSpPr>
        <p:spPr>
          <a:xfrm>
            <a:off x="4719756" y="1593792"/>
            <a:ext cx="342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are the voltage values: 100 </a:t>
            </a:r>
            <a:r>
              <a:rPr lang="en-US" dirty="0" err="1"/>
              <a:t>microT</a:t>
            </a:r>
            <a:r>
              <a:rPr lang="en-US" dirty="0"/>
              <a:t> per Volt</a:t>
            </a:r>
          </a:p>
        </p:txBody>
      </p:sp>
    </p:spTree>
    <p:extLst>
      <p:ext uri="{BB962C8B-B14F-4D97-AF65-F5344CB8AC3E}">
        <p14:creationId xmlns:p14="http://schemas.microsoft.com/office/powerpoint/2010/main" val="1175204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274FD-4C9B-50B4-5D1E-24198BE8A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31C66-E4A1-6DC8-EC41-A1290DB52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3F8A-E40A-39F7-7A38-7938EA6C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51BAD-B2DB-ED32-9D96-95517662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5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B41C083-5574-021D-0B4A-245D8EE79EA1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2673443-478D-0498-6CE0-50AD8EBAB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2E986FDC-62E9-B8E6-4071-456B8B8D2E49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FE7E5603-DA63-FB32-0E6B-3799AAE99C0A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4AFBA9ED-9BCA-01F2-FE20-10DDE728AEA3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aph with red blue and green dots&#10;&#10;AI-generated content may be incorrect.">
            <a:extLst>
              <a:ext uri="{FF2B5EF4-FFF2-40B4-BE49-F238E27FC236}">
                <a16:creationId xmlns:a16="http://schemas.microsoft.com/office/drawing/2014/main" id="{14EF681F-6FFD-CCC6-946D-A25788018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" t="9335" r="-861" b="-9335"/>
          <a:stretch>
            <a:fillRect/>
          </a:stretch>
        </p:blipFill>
        <p:spPr>
          <a:xfrm>
            <a:off x="716640" y="1968604"/>
            <a:ext cx="9144018" cy="3657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9AB17-1592-FD20-4FDF-CB621E465119}"/>
              </a:ext>
            </a:extLst>
          </p:cNvPr>
          <p:cNvSpPr txBox="1"/>
          <p:nvPr/>
        </p:nvSpPr>
        <p:spPr>
          <a:xfrm>
            <a:off x="1050202" y="869133"/>
            <a:ext cx="477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only; 0 Volts along X axis; Plot1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EAAAF9-4AA5-9DE6-29DD-D89228469AEF}"/>
              </a:ext>
            </a:extLst>
          </p:cNvPr>
          <p:cNvGrpSpPr/>
          <p:nvPr/>
        </p:nvGrpSpPr>
        <p:grpSpPr>
          <a:xfrm>
            <a:off x="10295456" y="2333204"/>
            <a:ext cx="1540310" cy="976017"/>
            <a:chOff x="10295456" y="2333204"/>
            <a:chExt cx="1540310" cy="976017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54076BE-8F97-BA7A-2A0F-65850A3F4A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06EBAFB8-61B9-7D99-FF6F-DD64CF578D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8984992-494E-DD49-1793-2A9222545BA6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E4F1B8-6724-0AD1-2170-BF98783C2330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9C7F93C-7775-13B6-90F1-61B3357BD053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1DC277-5B21-22D8-4E0E-45A939450FD5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063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13742-3C3F-936C-FFBE-A5F9A652D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22977D-2F58-9F1A-AE11-112A9F22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1F193-0622-5F37-36E0-748D7574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194F8-8CBE-9A84-0289-C5A7217EF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6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16CFCF1-65A8-65C7-B8F9-996461810F31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9B36AD4-1AD4-B586-EC2E-0DB84511E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4891F42-C0CF-C614-46AF-E76A23DE9560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16C1C96B-3D39-3807-567A-9FFE7D501F22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CE51D659-442C-065A-3326-148ED3A0D049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3546E575-3205-75DB-6668-6CDF014C4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996" r="-545" b="8624"/>
          <a:stretch>
            <a:fillRect/>
          </a:stretch>
        </p:blipFill>
        <p:spPr>
          <a:xfrm>
            <a:off x="672365" y="1800209"/>
            <a:ext cx="9193904" cy="2976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7CAE73-7D2A-709D-084E-FE808E4BCDAD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only; 0 Volts along Y axis; Plot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DF4D6B-75BE-BEB8-7A9F-29471422EBE6}"/>
              </a:ext>
            </a:extLst>
          </p:cNvPr>
          <p:cNvGrpSpPr/>
          <p:nvPr/>
        </p:nvGrpSpPr>
        <p:grpSpPr>
          <a:xfrm>
            <a:off x="10360239" y="2512244"/>
            <a:ext cx="1540310" cy="976017"/>
            <a:chOff x="10295456" y="2333204"/>
            <a:chExt cx="1540310" cy="976017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7D54018-B83D-C085-E0B2-33040C759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4722D05-F29F-719C-AEE1-99621F4512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90E05A2-C43E-CEBC-0E9C-5167E6F992EB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8DEA43-C1F7-A295-F26D-6582E08E448C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73957D-1FC6-6F4B-48F3-030E44151EF1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F8D4987-7AAD-B273-FFE6-855B24425E84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0655C27-27BE-6EBB-3343-A52B25411141}"/>
              </a:ext>
            </a:extLst>
          </p:cNvPr>
          <p:cNvSpPr txBox="1"/>
          <p:nvPr/>
        </p:nvSpPr>
        <p:spPr>
          <a:xfrm>
            <a:off x="5513560" y="4776810"/>
            <a:ext cx="46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9949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CDB83-AA68-BF1D-59EB-FFA519D79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0E914-86B9-3F95-A587-CD561C93A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CB52E-92B7-6DFB-52CB-AC7A6E05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8D91F9-9F8E-2BF5-9CB5-04F4EF613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7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B513B67-DE0B-B08E-65DC-45E19C64256E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2A19883-7AD1-BC6E-FF27-550F8BF8C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9847D27-7C81-B0EF-99B6-510E74BCD629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6AD4BB3-F62A-8F07-57AE-1947126841F5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76B0FB08-4CD8-EF7F-953C-E62D7330197D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 shot of a graph&#10;&#10;AI-generated content may be incorrect.">
            <a:extLst>
              <a:ext uri="{FF2B5EF4-FFF2-40B4-BE49-F238E27FC236}">
                <a16:creationId xmlns:a16="http://schemas.microsoft.com/office/drawing/2014/main" id="{80349B02-1A05-CA43-992A-7BD38E81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685" b="7594"/>
          <a:stretch>
            <a:fillRect/>
          </a:stretch>
        </p:blipFill>
        <p:spPr>
          <a:xfrm>
            <a:off x="1516162" y="2027376"/>
            <a:ext cx="9139928" cy="29511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B712B-6203-6AA2-A47F-F582CB4821B2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Background only; 0 Volts along Z axis; Plot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2B5BC-E575-B825-2A26-230DEE82C5AD}"/>
              </a:ext>
            </a:extLst>
          </p:cNvPr>
          <p:cNvSpPr txBox="1"/>
          <p:nvPr/>
        </p:nvSpPr>
        <p:spPr>
          <a:xfrm>
            <a:off x="6201624" y="5017635"/>
            <a:ext cx="36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953718-6479-D257-0FEE-6AE5DAE9BBD7}"/>
              </a:ext>
            </a:extLst>
          </p:cNvPr>
          <p:cNvGrpSpPr/>
          <p:nvPr/>
        </p:nvGrpSpPr>
        <p:grpSpPr>
          <a:xfrm>
            <a:off x="10628386" y="2389204"/>
            <a:ext cx="1540310" cy="976017"/>
            <a:chOff x="10295456" y="2333204"/>
            <a:chExt cx="1540310" cy="97601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E18A7F-6F21-FA5C-25CA-ADD4B972A2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C67DC76-4135-C89E-DC38-15EB3F502B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38E20D-D5FE-4591-65CB-E475603287DF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690F90-7FD4-FA5E-0EA2-3A3F80EB4363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D22692-04D4-C039-FECE-E20BDFDAA5C3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1ABB86-4D35-0602-B669-94023C843CF8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3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D70EB-D40D-B758-1A64-58896891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F2502-D943-E098-AFC6-E171A360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9CF12-FC07-133C-C5F5-EC951840F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A11BB-4C78-41DF-7F4E-F21D490B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8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FD1CB2-89C6-C247-400D-F4A793DC13DD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E8B21E7D-4AD7-EFFF-CA57-141644E2C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5A369EC0-7B74-5252-A9E2-DFC0627EA57A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358C4BB6-960E-AA95-BDC6-A06D56B7EFB7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98FAEEA2-224C-5CC4-1928-2E43B7BF7C4D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with numbers and symbols&#10;&#10;AI-generated content may be incorrect.">
            <a:extLst>
              <a:ext uri="{FF2B5EF4-FFF2-40B4-BE49-F238E27FC236}">
                <a16:creationId xmlns:a16="http://schemas.microsoft.com/office/drawing/2014/main" id="{ED81F63D-491E-AC63-8A04-F08E73C33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r="726"/>
          <a:stretch>
            <a:fillRect/>
          </a:stretch>
        </p:blipFill>
        <p:spPr>
          <a:xfrm>
            <a:off x="546203" y="1801639"/>
            <a:ext cx="9077631" cy="3308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EE9C97-24C2-B2C3-4573-DEBFA9A0F0F0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15 Volts along X axis; plot 4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31C2B9-2751-0849-219B-20A9D48E5DD3}"/>
              </a:ext>
            </a:extLst>
          </p:cNvPr>
          <p:cNvGrpSpPr/>
          <p:nvPr/>
        </p:nvGrpSpPr>
        <p:grpSpPr>
          <a:xfrm>
            <a:off x="10438035" y="2525556"/>
            <a:ext cx="1540310" cy="976017"/>
            <a:chOff x="10295456" y="2333204"/>
            <a:chExt cx="1540310" cy="97601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4D0C7F3-7725-75E6-2EF4-F5E27D01C7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C55AD4-7FCE-F9DD-D47F-05B5B18B2EC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E2630E-66F8-FCEE-B2B6-F0DC3D4EED4A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7D666C-07C6-C9B5-29D4-14F58039A32B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EE20B0-8A19-4C8D-1898-03EF24928D6F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0BD6ABB-C557-0BA1-5118-25745578EFBD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37E7F1-53CC-7D07-589D-B5B98E197706}"/>
              </a:ext>
            </a:extLst>
          </p:cNvPr>
          <p:cNvSpPr txBox="1"/>
          <p:nvPr/>
        </p:nvSpPr>
        <p:spPr>
          <a:xfrm>
            <a:off x="5359652" y="1053799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303981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F10BB-556E-258F-34CD-BC597F3D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E1A4B-E1E2-2F87-CECB-E3B55EDC4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5FB1D-4C02-48FA-BC1E-36BC6277D3BA}" type="datetime1">
              <a:rPr lang="en-US" smtClean="0"/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4E665-942D-B6A5-F4E2-996CC34CE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July 31,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28689E-2CCD-0756-C11B-CFF6555EF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2D07-957E-4DE6-ACB3-1D19C8A2E194}" type="slidenum">
              <a:rPr lang="en-US" smtClean="0"/>
              <a:t>9</a:t>
            </a:fld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3D74BD-32F4-DD40-C3A3-DBDCBF69787C}"/>
              </a:ext>
            </a:extLst>
          </p:cNvPr>
          <p:cNvSpPr/>
          <p:nvPr/>
        </p:nvSpPr>
        <p:spPr>
          <a:xfrm>
            <a:off x="11449134" y="1529843"/>
            <a:ext cx="247703" cy="49753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E806092-4FC4-25B5-5E6D-D797AA0D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386" y="4370762"/>
            <a:ext cx="1448103" cy="1663079"/>
          </a:xfrm>
          <a:prstGeom prst="rect">
            <a:avLst/>
          </a:prstGeom>
        </p:spPr>
      </p:pic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A31ABDF-8868-32AB-1311-34FE0127E0BE}"/>
              </a:ext>
            </a:extLst>
          </p:cNvPr>
          <p:cNvCxnSpPr>
            <a:cxnSpLocks/>
          </p:cNvCxnSpPr>
          <p:nvPr/>
        </p:nvCxnSpPr>
        <p:spPr>
          <a:xfrm flipH="1">
            <a:off x="10360239" y="5202301"/>
            <a:ext cx="847951" cy="7938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0429695B-4767-843C-952C-E323A2494BDE}"/>
              </a:ext>
            </a:extLst>
          </p:cNvPr>
          <p:cNvSpPr txBox="1"/>
          <p:nvPr/>
        </p:nvSpPr>
        <p:spPr>
          <a:xfrm>
            <a:off x="9511837" y="6065106"/>
            <a:ext cx="2214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(0, 0, 0): center of the box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FD3EBCC5-8E36-95E1-CB3B-AA779D8ACF62}"/>
              </a:ext>
            </a:extLst>
          </p:cNvPr>
          <p:cNvSpPr/>
          <p:nvPr/>
        </p:nvSpPr>
        <p:spPr>
          <a:xfrm>
            <a:off x="9897737" y="1100586"/>
            <a:ext cx="1828351" cy="1356049"/>
          </a:xfrm>
          <a:prstGeom prst="cub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FF92AD09-41FB-AD3A-99A0-7FBBE29F8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6" r="2754" b="7230"/>
          <a:stretch>
            <a:fillRect/>
          </a:stretch>
        </p:blipFill>
        <p:spPr>
          <a:xfrm>
            <a:off x="619646" y="1810693"/>
            <a:ext cx="8892191" cy="30345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C1B20D-E26B-2976-B9AC-BE5C74566DBC}"/>
              </a:ext>
            </a:extLst>
          </p:cNvPr>
          <p:cNvSpPr txBox="1"/>
          <p:nvPr/>
        </p:nvSpPr>
        <p:spPr>
          <a:xfrm>
            <a:off x="1050202" y="869133"/>
            <a:ext cx="3078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15 Volts along Y axis; plot 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ECF735-C5C8-CC07-1ADA-D835888DC27A}"/>
              </a:ext>
            </a:extLst>
          </p:cNvPr>
          <p:cNvGrpSpPr/>
          <p:nvPr/>
        </p:nvGrpSpPr>
        <p:grpSpPr>
          <a:xfrm>
            <a:off x="10438035" y="2487238"/>
            <a:ext cx="1540310" cy="976017"/>
            <a:chOff x="10295456" y="2333204"/>
            <a:chExt cx="1540310" cy="97601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F70A194-AB58-6EE8-5FFE-8A505735A3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0239" y="2913296"/>
              <a:ext cx="918040" cy="8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8C42E66-530B-2A76-34B1-897CC07143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256205" y="2472268"/>
              <a:ext cx="22074" cy="44342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4D10C0-85EA-13DF-D88C-3A06E87D77BC}"/>
                </a:ext>
              </a:extLst>
            </p:cNvPr>
            <p:cNvSpPr/>
            <p:nvPr/>
          </p:nvSpPr>
          <p:spPr>
            <a:xfrm>
              <a:off x="11036922" y="2664530"/>
              <a:ext cx="482714" cy="49753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6611F2-BC04-EB20-69B5-9EAB98D6501B}"/>
                </a:ext>
              </a:extLst>
            </p:cNvPr>
            <p:cNvSpPr txBox="1"/>
            <p:nvPr/>
          </p:nvSpPr>
          <p:spPr>
            <a:xfrm>
              <a:off x="10295456" y="2939889"/>
              <a:ext cx="3088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DF894-A9F4-5BA7-FB59-D79F608A74F9}"/>
                </a:ext>
              </a:extLst>
            </p:cNvPr>
            <p:cNvSpPr txBox="1"/>
            <p:nvPr/>
          </p:nvSpPr>
          <p:spPr>
            <a:xfrm>
              <a:off x="11352437" y="2333204"/>
              <a:ext cx="469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82A2DB-3193-470A-4A20-DE93BFBE4723}"/>
                </a:ext>
              </a:extLst>
            </p:cNvPr>
            <p:cNvSpPr txBox="1"/>
            <p:nvPr/>
          </p:nvSpPr>
          <p:spPr>
            <a:xfrm>
              <a:off x="11464108" y="2915324"/>
              <a:ext cx="3716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0AB2F7-E4C9-B9C6-6399-0D6DB2A28B76}"/>
              </a:ext>
            </a:extLst>
          </p:cNvPr>
          <p:cNvSpPr txBox="1"/>
          <p:nvPr/>
        </p:nvSpPr>
        <p:spPr>
          <a:xfrm>
            <a:off x="5477346" y="4853618"/>
            <a:ext cx="706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A2667A-B4DA-FC94-51BD-88B61E32D464}"/>
              </a:ext>
            </a:extLst>
          </p:cNvPr>
          <p:cNvSpPr txBox="1"/>
          <p:nvPr/>
        </p:nvSpPr>
        <p:spPr>
          <a:xfrm>
            <a:off x="5359652" y="988719"/>
            <a:ext cx="222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 total is close to Bx magnitude</a:t>
            </a:r>
          </a:p>
        </p:txBody>
      </p:sp>
    </p:spTree>
    <p:extLst>
      <p:ext uri="{BB962C8B-B14F-4D97-AF65-F5344CB8AC3E}">
        <p14:creationId xmlns:p14="http://schemas.microsoft.com/office/powerpoint/2010/main" val="3052640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3162AA1D8D7440A9EE7CE5D66741A3" ma:contentTypeVersion="18" ma:contentTypeDescription="Create a new document." ma:contentTypeScope="" ma:versionID="d92cd031287906a81bb870e48691391f">
  <xsd:schema xmlns:xsd="http://www.w3.org/2001/XMLSchema" xmlns:xs="http://www.w3.org/2001/XMLSchema" xmlns:p="http://schemas.microsoft.com/office/2006/metadata/properties" xmlns:ns3="1093dcce-eacf-4210-9bae-8e355fde9a29" xmlns:ns4="01267c0b-82ea-4d0e-ac46-712083006ca0" targetNamespace="http://schemas.microsoft.com/office/2006/metadata/properties" ma:root="true" ma:fieldsID="e7f7d923c2a33f9747c5d7716618bec4" ns3:_="" ns4:_="">
    <xsd:import namespace="1093dcce-eacf-4210-9bae-8e355fde9a29"/>
    <xsd:import namespace="01267c0b-82ea-4d0e-ac46-712083006c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3dcce-eacf-4210-9bae-8e355fde9a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67c0b-82ea-4d0e-ac46-712083006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093dcce-eacf-4210-9bae-8e355fde9a29" xsi:nil="true"/>
  </documentManagement>
</p:properties>
</file>

<file path=customXml/itemProps1.xml><?xml version="1.0" encoding="utf-8"?>
<ds:datastoreItem xmlns:ds="http://schemas.openxmlformats.org/officeDocument/2006/customXml" ds:itemID="{D3672C59-58B2-4132-98DC-EFD55EE5CF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93dcce-eacf-4210-9bae-8e355fde9a29"/>
    <ds:schemaRef ds:uri="01267c0b-82ea-4d0e-ac46-712083006c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A25993F-8087-4C5D-9295-BA4696383F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F7F49A-1E6A-4136-92F7-4C4997C180E1}">
  <ds:schemaRefs>
    <ds:schemaRef ds:uri="http://www.w3.org/XML/1998/namespace"/>
    <ds:schemaRef ds:uri="1093dcce-eacf-4210-9bae-8e355fde9a29"/>
    <ds:schemaRef ds:uri="http://schemas.microsoft.com/office/2006/documentManagement/types"/>
    <ds:schemaRef ds:uri="http://schemas.microsoft.com/office/2006/metadata/properties"/>
    <ds:schemaRef ds:uri="01267c0b-82ea-4d0e-ac46-712083006ca0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1807</Words>
  <Application>Microsoft Office PowerPoint</Application>
  <PresentationFormat>Widescreen</PresentationFormat>
  <Paragraphs>365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Cambria Math</vt:lpstr>
      <vt:lpstr>Office Theme</vt:lpstr>
      <vt:lpstr>NN’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of the mapping</vt:lpstr>
      <vt:lpstr>Procedure</vt:lpstr>
      <vt:lpstr>Degaussing Process</vt:lpstr>
      <vt:lpstr>Degaussing Process</vt:lpstr>
      <vt:lpstr>Degaussing Process</vt:lpstr>
      <vt:lpstr>Degaussing Process</vt:lpstr>
      <vt:lpstr>Parameters to accomplish saturation of B = 10, 000 Gauss</vt:lpstr>
      <vt:lpstr>Degaussing Process</vt:lpstr>
      <vt:lpstr>Degaussing Process</vt:lpstr>
      <vt:lpstr>Final Degassing Profile 1</vt:lpstr>
      <vt:lpstr>Final Degassing Profile 1</vt:lpstr>
      <vt:lpstr>PowerPoint Presentation</vt:lpstr>
      <vt:lpstr>Final Final Degassing Profile 1</vt:lpstr>
      <vt:lpstr>Making of the degaussing coil</vt:lpstr>
      <vt:lpstr>Goal: Solve problems with mu non-linearly in COMSOL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Khan, Mubasshir</dc:creator>
  <cp:lastModifiedBy>Khan, Mubasshir</cp:lastModifiedBy>
  <cp:revision>1</cp:revision>
  <dcterms:created xsi:type="dcterms:W3CDTF">2025-08-04T18:30:47Z</dcterms:created>
  <dcterms:modified xsi:type="dcterms:W3CDTF">2025-08-04T18:31:37Z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0x010100D83162AA1D8D7440A9EE7CE5D66741A3</vt:lpwstr>
  </property>
</Properties>
</file>