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68" r:id="rId4"/>
    <p:sldId id="369" r:id="rId5"/>
    <p:sldId id="3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900B-CCAE-C13B-6102-DD5BDE8B6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F00B7-D19A-2B95-6DA1-DF51FED22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4BD1-A22E-DE1B-AFBD-B6DF36EB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D7918-D8AE-CC7D-230F-A3141E5E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F0CD-F530-7A3A-5F8E-DE45D123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1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FF5A-4463-8ED9-B153-7FF02384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7A5D0-7CC0-6F97-7F52-D58D188B6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B68E-E694-6402-192E-3FEADD30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92C11-F3C9-B941-03C1-986DB0FD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A37DF-AFAE-AC9C-78B0-20E158F8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15ED6-4F3B-062E-4188-4F17A1B75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F1919-B74C-8EC4-F302-D31803B64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B797-8779-A60C-2FB9-9E756AAD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4F54-00B2-219A-F47A-85A182F2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F58E-4B38-1404-7854-DF147808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A7E4-0D2C-B8E5-5019-C69C700E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647E-6A4F-20A4-518A-218C5D55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AE34-98F9-E0E8-8400-1A3D97B4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50EBC-C3DB-E95C-98D8-029D0FF1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D69D-2546-1655-5EB6-27DFD07A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AD81-FEC8-279D-3A8A-4F868444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7ADFD-D983-E574-73D7-656944B6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B6D3-4EFA-7D17-DD7B-E0493361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C58F8-1DCE-6A58-8635-50BB883E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F295D-FD29-21D1-8C75-C1D49493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6D81-487C-06AB-9989-E63D33C9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45F5-DE56-2EA2-B3D7-B542258ED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2199-3D18-295D-D134-FD7C9F873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EA157-306C-174B-FB7A-823434CC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9CCC2-DCED-B41B-2027-9AEF4E18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8AC6-A244-58F3-1028-1BFB57A4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D5CC-8D85-9C4C-7443-82789D7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E6F49-C454-BC8F-5C59-6F3D5C71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B8D80-BEE5-7E1B-E8FC-917D0AB0C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735A7-5DD3-E60E-6F19-389FEAC3E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6111D-5319-BAD1-AAED-50025A1E0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6F4C0-273D-7DE8-8238-424595FA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98B60-7A24-9C09-1D04-CC3F3C5C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0E40E-C753-7B21-D587-B070F4CF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1B7E-284B-BAE2-9FFE-076EEE8C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1AB96-F4E3-B5DB-BF3D-F7D0C34E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143D7-681C-978D-CB37-5D389EBE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62BBF-6B84-E847-0DC8-FE5BD733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50C03-F9C3-C714-2BDC-AE80C750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7284D-56ED-5645-D0A3-DE2CE7FA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20F67-5EC1-CA47-35E4-5CB9A764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E191-10B3-C070-6246-4EF8C77B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CB6D-2D8A-0D2C-C7A6-9B229A9F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8A96-54C6-4D1C-574A-900626C4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91D8E-7F6F-214C-24E5-E16FC431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7321C-0C4A-F215-6092-AAC50F3B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1585C-270B-1440-55C8-62852D3D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0F7C-6597-8667-71E1-D3E7E77A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C7C11-DD32-3428-F443-ED07BF37E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22BE5-72BB-3565-10D1-8FCE095A3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80E6E-31B1-C602-50C2-770F02A2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5B9AA-2D44-33C4-4A10-4901F89A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FFA72-210B-D5BF-D7AC-2562743B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54F17-0B4E-A9C8-7B29-CF594A7C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EF002-A4BC-B3BD-8E26-1FFD47895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1CF6-F6C3-E6E5-D7D2-B120080F0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27E-FAB4-4C4C-A164-29F03A9F9B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94748-BE07-9C4F-77D8-1C2B715BC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43FE-19DA-D131-2D63-630BF454E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E12F0-0653-437C-B956-774A3435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C7FA-C07D-392E-16EF-EE503EFF5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Mubi Khan</a:t>
            </a:r>
            <a:br>
              <a:rPr lang="en-US" dirty="0"/>
            </a:br>
            <a:r>
              <a:rPr lang="en-US" dirty="0"/>
              <a:t>University of Kentucky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64CA4-26ED-F510-6108-199DCDDB8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21</a:t>
            </a:r>
            <a:r>
              <a:rPr lang="en-US" baseline="30000" dirty="0"/>
              <a:t>st</a:t>
            </a:r>
            <a:r>
              <a:rPr lang="en-US" dirty="0"/>
              <a:t> NN’ meeting</a:t>
            </a:r>
          </a:p>
        </p:txBody>
      </p:sp>
    </p:spTree>
    <p:extLst>
      <p:ext uri="{BB962C8B-B14F-4D97-AF65-F5344CB8AC3E}">
        <p14:creationId xmlns:p14="http://schemas.microsoft.com/office/powerpoint/2010/main" val="50055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3833C-967C-F76A-E611-6F73ACB9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6193-C5F9-E7BB-3768-73FA1DF6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COMSOL vs Exp for two concentric degaussed </a:t>
            </a:r>
            <a:r>
              <a:rPr lang="en-US" sz="4000" dirty="0" err="1"/>
              <a:t>mumetal</a:t>
            </a:r>
            <a:r>
              <a:rPr lang="en-US" sz="4000" dirty="0"/>
              <a:t> cylinders with overlap of 2 inches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DC24-CABF-7A23-218C-6074F2C1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9C3-87FA-51F9-9C98-FA7EDD32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16,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69EC-E107-C0A6-8D72-34A7F1D0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5787F8-A2C3-CBFE-11A2-F534C180013A}"/>
              </a:ext>
            </a:extLst>
          </p:cNvPr>
          <p:cNvGraphicFramePr>
            <a:graphicFrameLocks noGrp="1"/>
          </p:cNvGraphicFramePr>
          <p:nvPr/>
        </p:nvGraphicFramePr>
        <p:xfrm>
          <a:off x="240030" y="1870991"/>
          <a:ext cx="45491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286">
                  <a:extLst>
                    <a:ext uri="{9D8B030D-6E8A-4147-A177-3AD203B41FA5}">
                      <a16:colId xmlns:a16="http://schemas.microsoft.com/office/drawing/2014/main" val="3064134455"/>
                    </a:ext>
                  </a:extLst>
                </a:gridCol>
                <a:gridCol w="1137286">
                  <a:extLst>
                    <a:ext uri="{9D8B030D-6E8A-4147-A177-3AD203B41FA5}">
                      <a16:colId xmlns:a16="http://schemas.microsoft.com/office/drawing/2014/main" val="3578552534"/>
                    </a:ext>
                  </a:extLst>
                </a:gridCol>
                <a:gridCol w="1137286">
                  <a:extLst>
                    <a:ext uri="{9D8B030D-6E8A-4147-A177-3AD203B41FA5}">
                      <a16:colId xmlns:a16="http://schemas.microsoft.com/office/drawing/2014/main" val="1481132897"/>
                    </a:ext>
                  </a:extLst>
                </a:gridCol>
                <a:gridCol w="1137286">
                  <a:extLst>
                    <a:ext uri="{9D8B030D-6E8A-4147-A177-3AD203B41FA5}">
                      <a16:colId xmlns:a16="http://schemas.microsoft.com/office/drawing/2014/main" val="3104248678"/>
                    </a:ext>
                  </a:extLst>
                </a:gridCol>
              </a:tblGrid>
              <a:tr h="188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29242"/>
                  </a:ext>
                </a:extLst>
              </a:tr>
              <a:tr h="884092">
                <a:tc>
                  <a:txBody>
                    <a:bodyPr/>
                    <a:lstStyle/>
                    <a:p>
                      <a:r>
                        <a:rPr lang="en-US" dirty="0"/>
                        <a:t>Shielding </a:t>
                      </a:r>
                    </a:p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6091 for mu = 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  <a:p>
                      <a:endParaRPr lang="en-US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6050 (mu= 30000)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5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E32068-3839-852E-2D1D-263538CEF8A5}"/>
              </a:ext>
            </a:extLst>
          </p:cNvPr>
          <p:cNvSpPr txBox="1"/>
          <p:nvPr/>
        </p:nvSpPr>
        <p:spPr>
          <a:xfrm>
            <a:off x="240030" y="4226963"/>
            <a:ext cx="5903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Degaussing wire resistance=0.3 Ohms</a:t>
            </a:r>
            <a:br>
              <a:rPr lang="en-US" dirty="0"/>
            </a:br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when </a:t>
            </a:r>
            <a:r>
              <a:rPr lang="en-US" dirty="0" err="1"/>
              <a:t>mumetal</a:t>
            </a:r>
            <a:r>
              <a:rPr lang="en-US" dirty="0"/>
              <a:t> is degaussed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A metal cylinder with red rim on a table&#10;&#10;AI-generated content may be incorrect.">
            <a:extLst>
              <a:ext uri="{FF2B5EF4-FFF2-40B4-BE49-F238E27FC236}">
                <a16:creationId xmlns:a16="http://schemas.microsoft.com/office/drawing/2014/main" id="{633F271F-3956-F59E-7019-D28D9773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r="2103" b="24666"/>
          <a:stretch>
            <a:fillRect/>
          </a:stretch>
        </p:blipFill>
        <p:spPr>
          <a:xfrm>
            <a:off x="5099196" y="1630961"/>
            <a:ext cx="3776848" cy="4137660"/>
          </a:xfrm>
          <a:prstGeom prst="rect">
            <a:avLst/>
          </a:prstGeom>
        </p:spPr>
      </p:pic>
      <p:pic>
        <p:nvPicPr>
          <p:cNvPr id="12" name="Picture 11" descr="A hand holding a red and black tape&#10;&#10;AI-generated content may be incorrect.">
            <a:extLst>
              <a:ext uri="{FF2B5EF4-FFF2-40B4-BE49-F238E27FC236}">
                <a16:creationId xmlns:a16="http://schemas.microsoft.com/office/drawing/2014/main" id="{9B3B6933-EE26-D99F-24CF-F5EAF6FF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 b="23350"/>
          <a:stretch>
            <a:fillRect/>
          </a:stretch>
        </p:blipFill>
        <p:spPr>
          <a:xfrm>
            <a:off x="8881110" y="1835164"/>
            <a:ext cx="3230880" cy="37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A1073-AEA5-491A-0ACB-1EB1D31D7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1457-3E5E-17DD-57C6-CD1CBCC2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Validating COMSOL using Prototype Cylinder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651E-1B88-52A2-D96D-AAE1077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6602-1F4B-4EFC-D55F-1BA19978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21,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FA10-7471-D964-2D9F-EE552FCF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 descr="A white cylinder with orange foil covering it&#10;&#10;AI-generated content may be incorrect.">
            <a:extLst>
              <a:ext uri="{FF2B5EF4-FFF2-40B4-BE49-F238E27FC236}">
                <a16:creationId xmlns:a16="http://schemas.microsoft.com/office/drawing/2014/main" id="{2E22901E-CD54-8550-CE50-8137F38CD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15849" r="19210" b="27786"/>
          <a:stretch>
            <a:fillRect/>
          </a:stretch>
        </p:blipFill>
        <p:spPr>
          <a:xfrm>
            <a:off x="7795260" y="1690688"/>
            <a:ext cx="2457450" cy="3391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672533-6C3E-176C-DA8E-1488718F3BA0}"/>
              </a:ext>
            </a:extLst>
          </p:cNvPr>
          <p:cNvSpPr txBox="1"/>
          <p:nvPr/>
        </p:nvSpPr>
        <p:spPr>
          <a:xfrm>
            <a:off x="1051560" y="2080260"/>
            <a:ext cx="6103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To test the reliability of the simulations (</a:t>
            </a:r>
            <a:r>
              <a:rPr lang="en-US" dirty="0" err="1"/>
              <a:t>comsol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In order to do that we need to do a controlled experiment with a similar solenoid.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plan to use a magnet which was built prior to the </a:t>
            </a:r>
            <a:r>
              <a:rPr lang="en-US" dirty="0" err="1"/>
              <a:t>nn</a:t>
            </a:r>
            <a:r>
              <a:rPr lang="en-US" dirty="0"/>
              <a:t>’ magnets.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was made as a prototype to the </a:t>
            </a:r>
            <a:r>
              <a:rPr lang="en-US" dirty="0" err="1"/>
              <a:t>nn</a:t>
            </a:r>
            <a:r>
              <a:rPr lang="en-US" dirty="0"/>
              <a:t>’ magnets.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2B01F-C2F8-ACD7-D340-B37DE5C9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32C6-8131-36B7-8274-DFD6C406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Validating COMSOL using Prototype Cylinder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32106-7773-E0EE-7AD6-25766FB1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6801-DD1C-2857-3B37-CAC7E5D4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21,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65A0-39F8-BCD4-8AAE-69BABEFC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 descr="A white cylinder with orange foil covering it&#10;&#10;AI-generated content may be incorrect.">
            <a:extLst>
              <a:ext uri="{FF2B5EF4-FFF2-40B4-BE49-F238E27FC236}">
                <a16:creationId xmlns:a16="http://schemas.microsoft.com/office/drawing/2014/main" id="{2FDC8BA2-C508-3658-6737-DF251375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15849" r="19210" b="27786"/>
          <a:stretch>
            <a:fillRect/>
          </a:stretch>
        </p:blipFill>
        <p:spPr>
          <a:xfrm>
            <a:off x="7795260" y="1690688"/>
            <a:ext cx="2457450" cy="33918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BCA489-CFBA-A2CB-863C-6D45B218B9AF}"/>
              </a:ext>
            </a:extLst>
          </p:cNvPr>
          <p:cNvSpPr txBox="1"/>
          <p:nvPr/>
        </p:nvSpPr>
        <p:spPr>
          <a:xfrm>
            <a:off x="1051560" y="2080260"/>
            <a:ext cx="6103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Specifications: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AWG 18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Diameter = 8.75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Length = 21.5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density = 24 turns per inch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turns = 516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resistance = 30.5 Ohms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4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calculated resistance = 30.13 Ohms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measured resistance = 30.5 Ohms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6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79754-FBB8-BCA6-7D1B-DA2EEDDB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0DA2-D1C8-00A0-EA86-0E462EAF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Procedure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00C7F-9843-C14C-C9F7-A82FEF15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7E19-6AF9-3C31-5E17-0281227A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21,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FA89-CB11-DD73-0A11-9F7E8A69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B0433F-0CC4-74BC-86F3-DB65716E7F07}"/>
              </a:ext>
            </a:extLst>
          </p:cNvPr>
          <p:cNvSpPr txBox="1"/>
          <p:nvPr/>
        </p:nvSpPr>
        <p:spPr>
          <a:xfrm>
            <a:off x="838200" y="2135604"/>
            <a:ext cx="61036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strike="sngStrike" dirty="0"/>
              <a:t>Cut the excess cylinder</a:t>
            </a:r>
          </a:p>
          <a:p>
            <a:pPr marL="342900" indent="-342900">
              <a:buAutoNum type="arabicPeriod"/>
            </a:pPr>
            <a:r>
              <a:rPr lang="en-US" sz="1400" strike="sngStrike" dirty="0"/>
              <a:t>Measure the resistance to ensure no short circuit present</a:t>
            </a:r>
          </a:p>
          <a:p>
            <a:pPr marL="342900" indent="-342900">
              <a:buAutoNum type="arabicPeriod"/>
            </a:pPr>
            <a:r>
              <a:rPr lang="en-US" sz="1400" dirty="0"/>
              <a:t>Take the background field measurement of the box with zero current</a:t>
            </a:r>
          </a:p>
          <a:p>
            <a:pPr marL="342900" indent="-342900">
              <a:buAutoNum type="arabicPeriod"/>
            </a:pPr>
            <a:r>
              <a:rPr lang="en-US" sz="1400" dirty="0"/>
              <a:t>Take the  background field measurement of the box with a known current</a:t>
            </a:r>
          </a:p>
          <a:p>
            <a:pPr marL="342900" indent="-342900">
              <a:buAutoNum type="arabicPeriod"/>
            </a:pPr>
            <a:r>
              <a:rPr lang="en-US" sz="1400" dirty="0"/>
              <a:t>Map the magnetic field and calculate the volume and line average of the magnetic field components</a:t>
            </a:r>
          </a:p>
          <a:p>
            <a:pPr marL="342900" indent="-342900">
              <a:buAutoNum type="arabicPeriod"/>
            </a:pPr>
            <a:r>
              <a:rPr lang="en-US" sz="1400" dirty="0"/>
              <a:t>Repeat step 4 and 5 for the current in the opposite direction</a:t>
            </a:r>
          </a:p>
          <a:p>
            <a:pPr marL="342900" indent="-342900">
              <a:buAutoNum type="arabicPeriod"/>
            </a:pPr>
            <a:r>
              <a:rPr lang="en-US" sz="1400" dirty="0"/>
              <a:t>Insert the coil in the box subjecting it to the background magnetic field</a:t>
            </a:r>
          </a:p>
          <a:p>
            <a:pPr marL="342900" indent="-342900">
              <a:buAutoNum type="arabicPeriod"/>
            </a:pPr>
            <a:r>
              <a:rPr lang="en-US" sz="1400" dirty="0"/>
              <a:t>Repeat step 5 for both the polarities</a:t>
            </a:r>
          </a:p>
          <a:p>
            <a:pPr marL="342900" indent="-342900">
              <a:buAutoNum type="arabicPeriod"/>
            </a:pPr>
            <a:r>
              <a:rPr lang="en-US" sz="1400" dirty="0"/>
              <a:t>Wrap the </a:t>
            </a:r>
            <a:r>
              <a:rPr lang="en-US" sz="1400" dirty="0" err="1"/>
              <a:t>mumetal</a:t>
            </a:r>
            <a:r>
              <a:rPr lang="en-US" sz="1400" dirty="0"/>
              <a:t> around the prototype</a:t>
            </a:r>
          </a:p>
          <a:p>
            <a:pPr marL="342900" indent="-342900">
              <a:buAutoNum type="arabicPeriod"/>
            </a:pPr>
            <a:r>
              <a:rPr lang="en-US" sz="1400" dirty="0"/>
              <a:t>Repeat steps 4 and 5 for the both the polarities</a:t>
            </a:r>
          </a:p>
          <a:p>
            <a:pPr marL="342900" indent="-342900">
              <a:buAutoNum type="arabicPeriod"/>
            </a:pPr>
            <a:r>
              <a:rPr lang="en-US" sz="1400" dirty="0"/>
              <a:t>Make both longitudinal and transverse degaussing coils</a:t>
            </a:r>
          </a:p>
          <a:p>
            <a:pPr marL="342900" indent="-342900">
              <a:buAutoNum type="arabicPeriod"/>
            </a:pPr>
            <a:r>
              <a:rPr lang="en-US" sz="1400" dirty="0"/>
              <a:t>Degauss </a:t>
            </a:r>
            <a:r>
              <a:rPr lang="en-US" sz="1400" dirty="0" err="1"/>
              <a:t>mumetal</a:t>
            </a:r>
            <a:r>
              <a:rPr lang="en-US" sz="1400" dirty="0"/>
              <a:t> only longitudinally, map, and calculate averages</a:t>
            </a:r>
          </a:p>
          <a:p>
            <a:pPr marL="342900" indent="-342900">
              <a:buAutoNum type="arabicPeriod"/>
            </a:pPr>
            <a:r>
              <a:rPr lang="en-US" sz="1400" dirty="0"/>
              <a:t>Degauss only transversely, map, and calculate the averages</a:t>
            </a:r>
          </a:p>
          <a:p>
            <a:pPr marL="342900" indent="-342900">
              <a:buAutoNum type="arabicPeriod"/>
            </a:pPr>
            <a:r>
              <a:rPr lang="en-US" sz="1400" dirty="0"/>
              <a:t>Degauss both at the same time, map, and calculate the averages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r>
              <a:rPr lang="en-US" sz="1400" dirty="0"/>
              <a:t>* At each step I will be running simulations in COMSOL to see how much simulations differ from the experiment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6" descr="A cylindrical object on the floor&#10;&#10;AI-generated content may be incorrect.">
            <a:extLst>
              <a:ext uri="{FF2B5EF4-FFF2-40B4-BE49-F238E27FC236}">
                <a16:creationId xmlns:a16="http://schemas.microsoft.com/office/drawing/2014/main" id="{B867D1CD-DC41-13A6-C0A7-FF3991712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667" r="24625" b="35500"/>
          <a:stretch>
            <a:fillRect/>
          </a:stretch>
        </p:blipFill>
        <p:spPr>
          <a:xfrm>
            <a:off x="5901690" y="136525"/>
            <a:ext cx="2080260" cy="2457450"/>
          </a:xfrm>
          <a:prstGeom prst="rect">
            <a:avLst/>
          </a:prstGeom>
        </p:spPr>
      </p:pic>
      <p:pic>
        <p:nvPicPr>
          <p:cNvPr id="11" name="Picture 10" descr="A roll of foil on a table&#10;&#10;AI-generated content may be incorrect.">
            <a:extLst>
              <a:ext uri="{FF2B5EF4-FFF2-40B4-BE49-F238E27FC236}">
                <a16:creationId xmlns:a16="http://schemas.microsoft.com/office/drawing/2014/main" id="{F7B53B19-2108-7AD2-66C2-BB71D8526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9" r="7053" b="26168"/>
          <a:stretch>
            <a:fillRect/>
          </a:stretch>
        </p:blipFill>
        <p:spPr>
          <a:xfrm>
            <a:off x="3413760" y="141681"/>
            <a:ext cx="2316480" cy="2185484"/>
          </a:xfrm>
          <a:prstGeom prst="rect">
            <a:avLst/>
          </a:prstGeom>
        </p:spPr>
      </p:pic>
      <p:pic>
        <p:nvPicPr>
          <p:cNvPr id="13" name="Picture 12" descr="A large round object on a metal stand&#10;&#10;AI-generated content may be incorrect.">
            <a:extLst>
              <a:ext uri="{FF2B5EF4-FFF2-40B4-BE49-F238E27FC236}">
                <a16:creationId xmlns:a16="http://schemas.microsoft.com/office/drawing/2014/main" id="{4F71C648-D602-8734-AE60-FC62A550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160" b="14367"/>
          <a:stretch>
            <a:fillRect/>
          </a:stretch>
        </p:blipFill>
        <p:spPr>
          <a:xfrm>
            <a:off x="8153400" y="136525"/>
            <a:ext cx="3851910" cy="57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Mubi Khan University of Kentucky</vt:lpstr>
      <vt:lpstr>COMSOL vs Exp for two concentric degaussed mumetal cylinders with overlap of 2 inches</vt:lpstr>
      <vt:lpstr>Validating COMSOL using Prototype Cylinder</vt:lpstr>
      <vt:lpstr>Validating COMSOL using Prototype Cylinder</vt:lpstr>
      <vt:lpstr>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Mubasshir</dc:creator>
  <cp:lastModifiedBy>Khan, Mubasshir</cp:lastModifiedBy>
  <cp:revision>1</cp:revision>
  <dcterms:created xsi:type="dcterms:W3CDTF">2025-07-24T20:34:32Z</dcterms:created>
  <dcterms:modified xsi:type="dcterms:W3CDTF">2025-07-24T20:35:04Z</dcterms:modified>
</cp:coreProperties>
</file>