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79" r:id="rId7"/>
    <p:sldId id="550" r:id="rId8"/>
    <p:sldId id="310" r:id="rId9"/>
    <p:sldId id="551" r:id="rId10"/>
    <p:sldId id="523" r:id="rId11"/>
    <p:sldId id="373" r:id="rId12"/>
    <p:sldId id="552" r:id="rId13"/>
    <p:sldId id="527" r:id="rId14"/>
    <p:sldId id="377" r:id="rId15"/>
    <p:sldId id="378" r:id="rId16"/>
    <p:sldId id="530" r:id="rId17"/>
    <p:sldId id="543" r:id="rId18"/>
    <p:sldId id="553" r:id="rId19"/>
    <p:sldId id="258" r:id="rId20"/>
    <p:sldId id="259" r:id="rId21"/>
    <p:sldId id="261" r:id="rId22"/>
    <p:sldId id="260" r:id="rId23"/>
    <p:sldId id="544" r:id="rId24"/>
    <p:sldId id="549" r:id="rId25"/>
    <p:sldId id="545" r:id="rId26"/>
    <p:sldId id="531" r:id="rId27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0000FF"/>
    <a:srgbClr val="CCFFCC"/>
    <a:srgbClr val="9A9B9D"/>
    <a:srgbClr val="AEB0AF"/>
    <a:srgbClr val="CEC7C1"/>
    <a:srgbClr val="8C8D90"/>
    <a:srgbClr val="D25350"/>
    <a:srgbClr val="808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8" autoAdjust="0"/>
    <p:restoredTop sz="95161" autoAdjust="0"/>
  </p:normalViewPr>
  <p:slideViewPr>
    <p:cSldViewPr snapToGrid="0" showGuides="1">
      <p:cViewPr varScale="1">
        <p:scale>
          <a:sx n="104" d="100"/>
          <a:sy n="104" d="100"/>
        </p:scale>
        <p:origin x="65" y="545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6/6/2025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6/6/2025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5450" y="596900"/>
            <a:ext cx="6173788" cy="3473450"/>
          </a:xfrm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By making an image with each spectral bin, I get a “data-cube” that allows me to generate the spectrum from a given pixel.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0494F7A-66DD-4829-9AF4-30A3A0F241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392850"/>
            <a:ext cx="1644776" cy="40263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D3AC615-0875-4C80-B019-11A28EDCB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411" y="1412106"/>
            <a:ext cx="5840589" cy="52934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19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411" y="948037"/>
            <a:ext cx="5840589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8" y="1005840"/>
            <a:ext cx="582168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5783766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1410" y="1005840"/>
            <a:ext cx="5840589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1411" y="1527048"/>
            <a:ext cx="578557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363317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649F31-1D58-F243-85FD-74506880A33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038521-D276-4049-A4BA-98C27C6D825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3F2F0951-0E05-43D4-AB3F-73E5681F4301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7EC139F-C616-4896-A830-8F9FC5B2C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3" name="Rectangle 256">
            <a:extLst>
              <a:ext uri="{FF2B5EF4-FFF2-40B4-BE49-F238E27FC236}">
                <a16:creationId xmlns:a16="http://schemas.microsoft.com/office/drawing/2014/main" id="{D8ACAAE2-A531-47BE-8F4F-FFC18507ED0B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747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12106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12106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0178" y="1005840"/>
            <a:ext cx="3870672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312234" y="1527048"/>
            <a:ext cx="3791415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297709" y="1005840"/>
            <a:ext cx="38667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295175" y="1527048"/>
            <a:ext cx="3860800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19718" y="1005840"/>
            <a:ext cx="3885931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19719" y="1527048"/>
            <a:ext cx="3768204" cy="411035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8" y="365857"/>
            <a:ext cx="10418329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2881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4319" y="1005840"/>
            <a:ext cx="2861458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74318" y="1527048"/>
            <a:ext cx="2861459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8609" y="1005840"/>
            <a:ext cx="2874807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288609" y="1527048"/>
            <a:ext cx="2874807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12952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65857"/>
            <a:ext cx="10418330" cy="406265"/>
          </a:xfrm>
        </p:spPr>
        <p:txBody>
          <a:bodyPr/>
          <a:lstStyle>
            <a:lvl1pPr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7190" y="1005840"/>
            <a:ext cx="2864755" cy="406266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17190" y="1527048"/>
            <a:ext cx="2864755" cy="5010912"/>
          </a:xfrm>
          <a:ln w="12700">
            <a:noFill/>
          </a:ln>
        </p:spPr>
        <p:txBody>
          <a:bodyPr tIns="45720" bIns="9144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1482725" indent="-222250"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5E4A85E-2D34-4FC1-90CE-1459D5681F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4" y="441571"/>
            <a:ext cx="1093661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560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914400"/>
            <a:ext cx="11523520" cy="5715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482725" indent="-222250"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924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1444753"/>
            <a:ext cx="5507832" cy="4203944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1444753"/>
            <a:ext cx="5504688" cy="4203944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135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5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1493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1493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993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debar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957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84682" y="1387602"/>
            <a:ext cx="5486400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4682" y="2213184"/>
            <a:ext cx="5486400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049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AC3F58-DA01-43AC-9BFD-B0FCF242EE72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13129" y="6477000"/>
            <a:ext cx="1088136" cy="26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663" r:id="rId4"/>
    <p:sldLayoutId id="2147483758" r:id="rId5"/>
    <p:sldLayoutId id="2147483736" r:id="rId6"/>
    <p:sldLayoutId id="2147483759" r:id="rId7"/>
    <p:sldLayoutId id="2147483685" r:id="rId8"/>
    <p:sldLayoutId id="2147483757" r:id="rId9"/>
    <p:sldLayoutId id="2147483667" r:id="rId10"/>
    <p:sldLayoutId id="2147483725" r:id="rId11"/>
    <p:sldLayoutId id="2147483756" r:id="rId12"/>
    <p:sldLayoutId id="2147483678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png"/><Relationship Id="rId7" Type="http://schemas.openxmlformats.org/officeDocument/2006/relationships/image" Target="../media/image56.em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emf"/><Relationship Id="rId5" Type="http://schemas.openxmlformats.org/officeDocument/2006/relationships/image" Target="../media/image67.emf"/><Relationship Id="rId4" Type="http://schemas.openxmlformats.org/officeDocument/2006/relationships/image" Target="../media/image6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3.emf"/><Relationship Id="rId5" Type="http://schemas.openxmlformats.org/officeDocument/2006/relationships/image" Target="../media/image72.emf"/><Relationship Id="rId4" Type="http://schemas.openxmlformats.org/officeDocument/2006/relationships/image" Target="../media/image7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9.png"/><Relationship Id="rId7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6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png"/><Relationship Id="rId9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5.bin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4.wmf"/><Relationship Id="rId3" Type="http://schemas.openxmlformats.org/officeDocument/2006/relationships/image" Target="../media/image29.png"/><Relationship Id="rId7" Type="http://schemas.openxmlformats.org/officeDocument/2006/relationships/image" Target="../media/image27.wmf"/><Relationship Id="rId12" Type="http://schemas.openxmlformats.org/officeDocument/2006/relationships/oleObject" Target="../embeddings/oleObject8.bin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3.png"/><Relationship Id="rId5" Type="http://schemas.openxmlformats.org/officeDocument/2006/relationships/image" Target="../media/image30.wmf"/><Relationship Id="rId10" Type="http://schemas.openxmlformats.org/officeDocument/2006/relationships/image" Target="../media/image32.wmf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CEF93-DE48-5442-870D-943F37571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10778842" cy="1421928"/>
          </a:xfrm>
        </p:spPr>
        <p:txBody>
          <a:bodyPr/>
          <a:lstStyle/>
          <a:p>
            <a:r>
              <a:rPr lang="en-US" sz="3200" dirty="0"/>
              <a:t>Evaluation of Coded-Aperture Gamma-Ray Imaging for Treaty Accountable Item Characterization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273FE8-692F-1E45-8F88-6FBEEB08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276" y="2613671"/>
            <a:ext cx="5440514" cy="2187992"/>
          </a:xfrm>
        </p:spPr>
        <p:txBody>
          <a:bodyPr/>
          <a:lstStyle/>
          <a:p>
            <a:r>
              <a:rPr lang="en-US" dirty="0"/>
              <a:t>Klaus Ziock</a:t>
            </a:r>
          </a:p>
          <a:p>
            <a:r>
              <a:rPr lang="en-US" dirty="0"/>
              <a:t>J. Daughhetee</a:t>
            </a:r>
          </a:p>
          <a:p>
            <a:r>
              <a:rPr lang="en-US" dirty="0"/>
              <a:t>Irakli Garishvili</a:t>
            </a:r>
          </a:p>
          <a:p>
            <a:r>
              <a:rPr lang="en-US" dirty="0"/>
              <a:t>Frank Gonzalez</a:t>
            </a:r>
          </a:p>
          <a:p>
            <a:r>
              <a:rPr lang="en-US" dirty="0"/>
              <a:t>Kyle Schmitt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64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6FADA50-FD5C-0007-6699-DBF259CF7F6E}"/>
              </a:ext>
            </a:extLst>
          </p:cNvPr>
          <p:cNvSpPr/>
          <p:nvPr/>
        </p:nvSpPr>
        <p:spPr>
          <a:xfrm>
            <a:off x="374316" y="6178966"/>
            <a:ext cx="1267326" cy="585455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920E2-03B7-124E-F02A-021A5440A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256032"/>
            <a:ext cx="11812979" cy="535531"/>
          </a:xfrm>
        </p:spPr>
        <p:txBody>
          <a:bodyPr/>
          <a:lstStyle/>
          <a:p>
            <a:r>
              <a:rPr lang="en-US" b="1" dirty="0"/>
              <a:t>Prior information can provide higher-resolution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8CFA-900E-EF8F-7C5B-BC632FB69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3" y="914400"/>
            <a:ext cx="10636259" cy="5715000"/>
          </a:xfrm>
        </p:spPr>
        <p:txBody>
          <a:bodyPr/>
          <a:lstStyle/>
          <a:p>
            <a:r>
              <a:rPr lang="en-US" dirty="0"/>
              <a:t>Fits to global shapes can be more precise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FA0A916D-783A-8D3F-E4A3-6EFA61946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10" y="1552992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00C47651-8510-C294-3A16-9C1C5A384E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10"/>
          <a:stretch/>
        </p:blipFill>
        <p:spPr bwMode="auto">
          <a:xfrm>
            <a:off x="10157326" y="1502029"/>
            <a:ext cx="1045143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2679BC3D-542D-43F5-85CA-77D72D3D19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3"/>
          <a:stretch/>
        </p:blipFill>
        <p:spPr bwMode="auto">
          <a:xfrm>
            <a:off x="10157326" y="3029367"/>
            <a:ext cx="1056974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B53A21B-A839-8198-5B65-3A864A81692F}"/>
              </a:ext>
            </a:extLst>
          </p:cNvPr>
          <p:cNvSpPr txBox="1"/>
          <p:nvPr/>
        </p:nvSpPr>
        <p:spPr>
          <a:xfrm>
            <a:off x="10157326" y="1102613"/>
            <a:ext cx="44114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Fit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DA485C-F76E-8F35-E27B-46473872BB10}"/>
              </a:ext>
            </a:extLst>
          </p:cNvPr>
          <p:cNvSpPr txBox="1"/>
          <p:nvPr/>
        </p:nvSpPr>
        <p:spPr>
          <a:xfrm>
            <a:off x="10157326" y="2667650"/>
            <a:ext cx="108234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Residual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E96959-9FF5-7287-0C62-7245EFB52D0B}"/>
                  </a:ext>
                </a:extLst>
              </p:cNvPr>
              <p:cNvSpPr txBox="1"/>
              <p:nvPr/>
            </p:nvSpPr>
            <p:spPr>
              <a:xfrm>
                <a:off x="2831793" y="1938842"/>
                <a:ext cx="7579273" cy="16608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𝑁</m:t>
                      </m:r>
                      <m:r>
                        <a:rPr lang="en-US" sz="240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𝐵</m:t>
                          </m:r>
                          <m:r>
                            <a:rPr lang="en-US" sz="2400" i="1"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/>
                        </a:rPr>
                        <m:t>𝑒𝑟𝑓𝑐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</a:rPr>
                                <m:t>𝜎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with: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𝑠𝑖𝑛</m:t>
                        </m:r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𝑥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𝑠𝑖𝑛</m:t>
                        </m:r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𝑦</m:t>
                            </m:r>
                            <m:r>
                              <a:rPr lang="en-US" sz="2400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2400" i="1">
                            <a:latin typeface="Cambria Math"/>
                          </a:rPr>
                          <m:t>𝑐𝑜𝑠</m:t>
                        </m:r>
                        <m:r>
                          <a:rPr lang="en-US" sz="2400" i="1">
                            <a:latin typeface="Cambria Math"/>
                          </a:rPr>
                          <m:t>𝜃</m:t>
                        </m: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5E96959-9FF5-7287-0C62-7245EFB52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93" y="1938842"/>
                <a:ext cx="7579273" cy="1660839"/>
              </a:xfrm>
              <a:prstGeom prst="rect">
                <a:avLst/>
              </a:prstGeom>
              <a:blipFill>
                <a:blip r:embed="rId4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2DF7566-5A81-19E6-1F7C-DF5B7B8E4E5F}"/>
              </a:ext>
            </a:extLst>
          </p:cNvPr>
          <p:cNvSpPr txBox="1"/>
          <p:nvPr/>
        </p:nvSpPr>
        <p:spPr>
          <a:xfrm>
            <a:off x="785320" y="6105979"/>
            <a:ext cx="8626047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60 min of data, with uncertainties from bootstrap sampling of events at random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1D9C9F7-8CD3-E778-B340-66DDDB3A8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28325"/>
              </p:ext>
            </p:extLst>
          </p:nvPr>
        </p:nvGraphicFramePr>
        <p:xfrm>
          <a:off x="785321" y="4303763"/>
          <a:ext cx="7567434" cy="16390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239">
                  <a:extLst>
                    <a:ext uri="{9D8B030D-6E8A-4147-A177-3AD203B41FA5}">
                      <a16:colId xmlns:a16="http://schemas.microsoft.com/office/drawing/2014/main" val="1960305237"/>
                    </a:ext>
                  </a:extLst>
                </a:gridCol>
                <a:gridCol w="1261239">
                  <a:extLst>
                    <a:ext uri="{9D8B030D-6E8A-4147-A177-3AD203B41FA5}">
                      <a16:colId xmlns:a16="http://schemas.microsoft.com/office/drawing/2014/main" val="466299365"/>
                    </a:ext>
                  </a:extLst>
                </a:gridCol>
                <a:gridCol w="1261239">
                  <a:extLst>
                    <a:ext uri="{9D8B030D-6E8A-4147-A177-3AD203B41FA5}">
                      <a16:colId xmlns:a16="http://schemas.microsoft.com/office/drawing/2014/main" val="1478903421"/>
                    </a:ext>
                  </a:extLst>
                </a:gridCol>
                <a:gridCol w="1261239">
                  <a:extLst>
                    <a:ext uri="{9D8B030D-6E8A-4147-A177-3AD203B41FA5}">
                      <a16:colId xmlns:a16="http://schemas.microsoft.com/office/drawing/2014/main" val="675717372"/>
                    </a:ext>
                  </a:extLst>
                </a:gridCol>
                <a:gridCol w="1261239">
                  <a:extLst>
                    <a:ext uri="{9D8B030D-6E8A-4147-A177-3AD203B41FA5}">
                      <a16:colId xmlns:a16="http://schemas.microsoft.com/office/drawing/2014/main" val="2278797618"/>
                    </a:ext>
                  </a:extLst>
                </a:gridCol>
                <a:gridCol w="1261239">
                  <a:extLst>
                    <a:ext uri="{9D8B030D-6E8A-4147-A177-3AD203B41FA5}">
                      <a16:colId xmlns:a16="http://schemas.microsoft.com/office/drawing/2014/main" val="4168922280"/>
                    </a:ext>
                  </a:extLst>
                </a:gridCol>
              </a:tblGrid>
              <a:tr h="317232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Config.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Block Size</a:t>
                      </a:r>
                      <a:endParaRPr lang="en-US" sz="2000" kern="1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(Pixels)</a:t>
                      </a:r>
                      <a:endParaRPr lang="en-US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Fit Size (Pixels)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Pixels / Block</a:t>
                      </a:r>
                      <a:endParaRPr lang="en-US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851355"/>
                  </a:ext>
                </a:extLst>
              </a:tr>
              <a:tr h="3701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X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2760678"/>
                  </a:ext>
                </a:extLst>
              </a:tr>
              <a:tr h="317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× 1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4.41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8.80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4.52</a:t>
                      </a:r>
                      <a:endParaRPr lang="en-US" sz="2000" kern="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4.4 ± .028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4.52 ± .064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94659890"/>
                  </a:ext>
                </a:extLst>
              </a:tr>
              <a:tr h="317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× 2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4.41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8.76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8.75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4.38 ± .018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4.38 ± .018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521044715"/>
                  </a:ext>
                </a:extLst>
              </a:tr>
              <a:tr h="3172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× 2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4.44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8.73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240"/>
                        </a:spcAft>
                      </a:pPr>
                      <a:r>
                        <a:rPr lang="en-US" sz="1600" kern="1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8.76</a:t>
                      </a:r>
                      <a:endParaRPr lang="en-US" sz="2000" kern="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4.37 ± .018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4.38 ± .028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265410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B611F3D-2433-3139-8BFB-CD1E2428CAB8}"/>
              </a:ext>
            </a:extLst>
          </p:cNvPr>
          <p:cNvSpPr txBox="1"/>
          <p:nvPr/>
        </p:nvSpPr>
        <p:spPr>
          <a:xfrm>
            <a:off x="9063845" y="5053030"/>
            <a:ext cx="2468946" cy="590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But systematic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uncertainties remain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4F3672-64A5-3E8F-6957-0E6985268783}"/>
              </a:ext>
            </a:extLst>
          </p:cNvPr>
          <p:cNvSpPr txBox="1"/>
          <p:nvPr/>
        </p:nvSpPr>
        <p:spPr>
          <a:xfrm>
            <a:off x="1443934" y="1552992"/>
            <a:ext cx="1112805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16 Hours</a:t>
            </a:r>
          </a:p>
        </p:txBody>
      </p:sp>
    </p:spTree>
    <p:extLst>
      <p:ext uri="{BB962C8B-B14F-4D97-AF65-F5344CB8AC3E}">
        <p14:creationId xmlns:p14="http://schemas.microsoft.com/office/powerpoint/2010/main" val="3083385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224" y="972205"/>
            <a:ext cx="11523520" cy="5715000"/>
          </a:xfrm>
        </p:spPr>
        <p:txBody>
          <a:bodyPr/>
          <a:lstStyle/>
          <a:p>
            <a:r>
              <a:rPr lang="en-US" dirty="0"/>
              <a:t>List mode data represents a reasonable ensemble of what the world throws at the detector</a:t>
            </a:r>
          </a:p>
          <a:p>
            <a:pPr lvl="1"/>
            <a:r>
              <a:rPr lang="en-US" dirty="0"/>
              <a:t>~ 1.5 ×10</a:t>
            </a:r>
            <a:r>
              <a:rPr lang="en-US" baseline="30000" dirty="0"/>
              <a:t>8</a:t>
            </a:r>
            <a:r>
              <a:rPr lang="en-US" dirty="0"/>
              <a:t> events </a:t>
            </a:r>
          </a:p>
          <a:p>
            <a:r>
              <a:rPr lang="en-US" dirty="0"/>
              <a:t>Throw all of the events into a big bucket </a:t>
            </a:r>
          </a:p>
          <a:p>
            <a:r>
              <a:rPr lang="en-US" dirty="0"/>
              <a:t>pull events out one by one and image</a:t>
            </a:r>
          </a:p>
          <a:p>
            <a:r>
              <a:rPr lang="en-US" dirty="0"/>
              <a:t>with replacement</a:t>
            </a:r>
          </a:p>
          <a:p>
            <a:r>
              <a:rPr lang="en-US" dirty="0"/>
              <a:t>Run to desired statistics</a:t>
            </a:r>
          </a:p>
        </p:txBody>
      </p:sp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20" y="4020206"/>
            <a:ext cx="2743199" cy="274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508" y="378869"/>
            <a:ext cx="5258583" cy="535531"/>
          </a:xfrm>
        </p:spPr>
        <p:txBody>
          <a:bodyPr/>
          <a:lstStyle/>
          <a:p>
            <a:r>
              <a:rPr lang="en-US" b="1" dirty="0"/>
              <a:t>Bootstrap sample</a:t>
            </a:r>
          </a:p>
        </p:txBody>
      </p:sp>
      <p:pic>
        <p:nvPicPr>
          <p:cNvPr id="49154" name="Picture 2" descr="C:\Users\2zk\AppData\Local\Microsoft\Windows\Temporary Internet Files\Content.IE5\1Q5O7DHQ\heavy-duty-stainless-steel-bucket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4" y="462728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C:\Users\2zk\AppData\Local\Microsoft\Windows\Temporary Internet Files\Content.IE5\1Q5O7DHQ\ba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7414" y="1505606"/>
            <a:ext cx="1066800" cy="175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575552" y="4954206"/>
            <a:ext cx="1447800" cy="299884"/>
          </a:xfrm>
          <a:prstGeom prst="ellipse">
            <a:avLst/>
          </a:prstGeom>
          <a:solidFill>
            <a:srgbClr val="663300"/>
          </a:solidFill>
          <a:ln>
            <a:solidFill>
              <a:srgbClr val="6633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Explosion 1 20"/>
          <p:cNvSpPr/>
          <p:nvPr/>
        </p:nvSpPr>
        <p:spPr>
          <a:xfrm>
            <a:off x="954024" y="4646948"/>
            <a:ext cx="685800" cy="614516"/>
          </a:xfrm>
          <a:prstGeom prst="irregularSeal1">
            <a:avLst/>
          </a:prstGeom>
          <a:solidFill>
            <a:srgbClr val="663300"/>
          </a:solidFill>
          <a:ln>
            <a:solidFill>
              <a:srgbClr val="6633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Explosion 1 28"/>
          <p:cNvSpPr/>
          <p:nvPr/>
        </p:nvSpPr>
        <p:spPr>
          <a:xfrm>
            <a:off x="7783750" y="4725671"/>
            <a:ext cx="685800" cy="614516"/>
          </a:xfrm>
          <a:prstGeom prst="irregularSeal1">
            <a:avLst/>
          </a:prstGeom>
          <a:solidFill>
            <a:srgbClr val="663300"/>
          </a:solidFill>
          <a:ln>
            <a:solidFill>
              <a:srgbClr val="6633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Explosion 1 29"/>
          <p:cNvSpPr/>
          <p:nvPr/>
        </p:nvSpPr>
        <p:spPr>
          <a:xfrm>
            <a:off x="954024" y="4627282"/>
            <a:ext cx="685800" cy="614516"/>
          </a:xfrm>
          <a:prstGeom prst="irregularSeal1">
            <a:avLst/>
          </a:prstGeom>
          <a:solidFill>
            <a:srgbClr val="663300"/>
          </a:solidFill>
          <a:ln>
            <a:solidFill>
              <a:srgbClr val="6633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Explosion 1 30"/>
          <p:cNvSpPr/>
          <p:nvPr/>
        </p:nvSpPr>
        <p:spPr>
          <a:xfrm>
            <a:off x="1106424" y="4779682"/>
            <a:ext cx="685800" cy="614516"/>
          </a:xfrm>
          <a:prstGeom prst="irregularSeal1">
            <a:avLst/>
          </a:prstGeom>
          <a:solidFill>
            <a:srgbClr val="663300"/>
          </a:solidFill>
          <a:ln>
            <a:solidFill>
              <a:srgbClr val="6633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2" name="Explosion 1 31"/>
          <p:cNvSpPr/>
          <p:nvPr/>
        </p:nvSpPr>
        <p:spPr>
          <a:xfrm>
            <a:off x="1258824" y="4932082"/>
            <a:ext cx="685800" cy="614516"/>
          </a:xfrm>
          <a:prstGeom prst="irregularSeal1">
            <a:avLst/>
          </a:prstGeom>
          <a:solidFill>
            <a:srgbClr val="663300"/>
          </a:solidFill>
          <a:ln>
            <a:solidFill>
              <a:srgbClr val="6633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Explosion 1 32"/>
          <p:cNvSpPr/>
          <p:nvPr/>
        </p:nvSpPr>
        <p:spPr>
          <a:xfrm>
            <a:off x="1411224" y="5084482"/>
            <a:ext cx="685800" cy="614516"/>
          </a:xfrm>
          <a:prstGeom prst="irregularSeal1">
            <a:avLst/>
          </a:prstGeom>
          <a:solidFill>
            <a:srgbClr val="663300"/>
          </a:solidFill>
          <a:ln>
            <a:solidFill>
              <a:srgbClr val="6633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519" y="4020205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9093869" y="4020205"/>
            <a:ext cx="83869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</a:rPr>
              <a:t>1 hour</a:t>
            </a:r>
          </a:p>
        </p:txBody>
      </p:sp>
    </p:spTree>
    <p:extLst>
      <p:ext uri="{BB962C8B-B14F-4D97-AF65-F5344CB8AC3E}">
        <p14:creationId xmlns:p14="http://schemas.microsoft.com/office/powerpoint/2010/main" val="228679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63 -3.7037E-6 L -0.32109 -3.7037E-6 C -0.4707 -3.7037E-6 -0.65456 0.07732 -0.65456 0.14074 L -0.65456 0.28311 " pathEditMode="relative" rAng="0" ptsTypes="AAAA">
                                      <p:cBhvr>
                                        <p:cTn id="13" dur="2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59" y="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14596 -0.15995 C 0.17669 -0.1956 0.22253 -0.21412 0.27031 -0.21412 C 0.325 -0.21412 0.36862 -0.1956 0.39935 -0.15995 L 0.54583 -2.22222E-6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9 3.7037E-6 L -0.55248 0.085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73" y="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44444E-6 L 0.14596 -0.15995 C 0.17669 -0.1956 0.22253 -0.21412 0.27031 -0.21412 C 0.325 -0.21412 0.36862 -0.1956 0.39935 -0.15995 L 0.54583 -4.44444E-6 " pathEditMode="relative" rAng="0" ptsTypes="AAAAA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945 L 0.1293 -0.1794 C 0.16003 -0.21505 0.20586 -0.23357 0.25365 -0.23357 C 0.30833 -0.23357 0.35195 -0.21505 0.38268 -0.1794 L 0.52917 -0.01945 " pathEditMode="relative" rAng="0" ptsTypes="AAAAA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-0.04167 L 0.11263 -0.20162 C 0.14336 -0.23727 0.18919 -0.25579 0.23698 -0.25579 C 0.29167 -0.25579 0.33529 -0.23727 0.36602 -0.20162 L 0.5125 -0.04167 " pathEditMode="relative" rAng="0" ptsTypes="AAAAA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37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 -0.06389 L 0.09596 -0.22384 C 0.12669 -0.25949 0.17253 -0.27801 0.22031 -0.27801 C 0.275 -0.27801 0.31862 -0.25949 0.34935 -0.22384 L 0.49583 -0.06389 " pathEditMode="relative" rAng="0" ptsTypes="AAAAA">
                                      <p:cBhvr>
                                        <p:cTn id="8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92" y="-1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1" grpId="1" animBg="1"/>
      <p:bldP spid="21" grpId="2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054663" y="6203731"/>
            <a:ext cx="2130561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Sample Bootstrap Fit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99" y="850136"/>
            <a:ext cx="8642640" cy="2895600"/>
          </a:xfrm>
        </p:spPr>
        <p:txBody>
          <a:bodyPr/>
          <a:lstStyle/>
          <a:p>
            <a:r>
              <a:rPr lang="en-US" dirty="0"/>
              <a:t>Results versus “time” 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793" y="1415067"/>
            <a:ext cx="164592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332231" y="3060987"/>
            <a:ext cx="8771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15 min</a:t>
            </a:r>
          </a:p>
        </p:txBody>
      </p:sp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93" y="1415067"/>
            <a:ext cx="164592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485443" y="3060987"/>
            <a:ext cx="94128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7.5 min</a:t>
            </a:r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543" y="1415067"/>
            <a:ext cx="164592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293" y="1415067"/>
            <a:ext cx="164592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043" y="1415869"/>
            <a:ext cx="164592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123794" y="3060987"/>
            <a:ext cx="8771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30 min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52594" y="3060987"/>
            <a:ext cx="87716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60 min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705193" y="3060987"/>
            <a:ext cx="100540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120 min</a:t>
            </a:r>
          </a:p>
        </p:txBody>
      </p:sp>
      <p:pic>
        <p:nvPicPr>
          <p:cNvPr id="6964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94" y="3548667"/>
            <a:ext cx="28446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4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97" y="3519791"/>
            <a:ext cx="2844697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65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32" y="3548667"/>
            <a:ext cx="288952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157872" y="6291867"/>
            <a:ext cx="1471558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X, Y location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48141" y="6291867"/>
            <a:ext cx="1740861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X, Y Half Width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47708" y="6291867"/>
            <a:ext cx="1210589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Amplitude</a:t>
            </a:r>
          </a:p>
        </p:txBody>
      </p:sp>
    </p:spTree>
    <p:extLst>
      <p:ext uri="{BB962C8B-B14F-4D97-AF65-F5344CB8AC3E}">
        <p14:creationId xmlns:p14="http://schemas.microsoft.com/office/powerpoint/2010/main" val="2724598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0267-111F-146D-293D-17946AD0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978729"/>
          </a:xfrm>
        </p:spPr>
        <p:txBody>
          <a:bodyPr/>
          <a:lstStyle/>
          <a:p>
            <a:r>
              <a:rPr lang="en-US" b="1" dirty="0"/>
              <a:t>Potential Scenarios: Confirmation of the absence of SNM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2E0A-A250-F16E-925B-7F17B8946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Is an object or region free of Special Nuclear Materials (SNM)</a:t>
            </a:r>
          </a:p>
          <a:p>
            <a:pPr lvl="1"/>
            <a:r>
              <a:rPr lang="en-US" sz="2000" dirty="0"/>
              <a:t>This could be based on detecting gamma-ray emissions: Spectroscopy</a:t>
            </a:r>
          </a:p>
          <a:p>
            <a:r>
              <a:rPr lang="en-US" sz="2400" dirty="0"/>
              <a:t>Scenario 1: Non-nuclear confirmation </a:t>
            </a:r>
          </a:p>
          <a:p>
            <a:pPr lvl="1"/>
            <a:r>
              <a:rPr lang="en-US" sz="2000" dirty="0"/>
              <a:t>collect data to verify no gamma emissions</a:t>
            </a:r>
          </a:p>
          <a:p>
            <a:r>
              <a:rPr lang="en-US" sz="2400" dirty="0"/>
              <a:t>Scenario 2, Sweep “source-free” region </a:t>
            </a:r>
          </a:p>
          <a:p>
            <a:pPr lvl="1"/>
            <a:r>
              <a:rPr lang="en-US" sz="2000" dirty="0"/>
              <a:t>verify no sources are present in a locale where further work is planned; disassembly, destruction, etc.</a:t>
            </a:r>
          </a:p>
          <a:p>
            <a:r>
              <a:rPr lang="en-US" sz="2400" dirty="0"/>
              <a:t>Why imaging?</a:t>
            </a:r>
          </a:p>
          <a:p>
            <a:pPr lvl="1"/>
            <a:r>
              <a:rPr lang="en-US" sz="2000" dirty="0"/>
              <a:t>Allows spectroscopy without a separate background-only measurement. </a:t>
            </a:r>
          </a:p>
          <a:p>
            <a:pPr lvl="1"/>
            <a:r>
              <a:rPr lang="en-US" sz="2000" dirty="0"/>
              <a:t>Perform near other SNM without concerns about contaminating the measurement.</a:t>
            </a:r>
          </a:p>
          <a:p>
            <a:pPr lvl="1"/>
            <a:r>
              <a:rPr lang="en-US" sz="2000" dirty="0"/>
              <a:t>The minimum detectable leakage flux allows quantitative determination of how much material could be hidden.</a:t>
            </a:r>
          </a:p>
          <a:p>
            <a:pPr lvl="1"/>
            <a:r>
              <a:rPr lang="en-US" sz="2000" dirty="0"/>
              <a:t>Direct or down-scattered radiation from a shielded source could be imaged to determine material distribution, serving as a deterrent to cheating.</a:t>
            </a:r>
          </a:p>
        </p:txBody>
      </p:sp>
    </p:spTree>
    <p:extLst>
      <p:ext uri="{BB962C8B-B14F-4D97-AF65-F5344CB8AC3E}">
        <p14:creationId xmlns:p14="http://schemas.microsoft.com/office/powerpoint/2010/main" val="819333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0267-111F-146D-293D-17946AD0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978729"/>
          </a:xfrm>
        </p:spPr>
        <p:txBody>
          <a:bodyPr/>
          <a:lstStyle/>
          <a:p>
            <a:r>
              <a:rPr lang="en-US" b="1" dirty="0"/>
              <a:t>Potential Scenarios:</a:t>
            </a:r>
            <a:r>
              <a:rPr lang="en-US" dirty="0"/>
              <a:t> </a:t>
            </a:r>
            <a:r>
              <a:rPr lang="en-US" b="1" dirty="0"/>
              <a:t>Spectral TAI confirmation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2E0A-A250-F16E-925B-7F17B8946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 3: Spectral TAI confirmation</a:t>
            </a:r>
          </a:p>
          <a:p>
            <a:pPr lvl="1"/>
            <a:r>
              <a:rPr lang="en-US" dirty="0"/>
              <a:t>Use gamma-ray spectroscopy to validate a TAI</a:t>
            </a:r>
          </a:p>
          <a:p>
            <a:pPr lvl="1"/>
            <a:r>
              <a:rPr lang="en-US" dirty="0"/>
              <a:t>Collect spectra with an imager set so it </a:t>
            </a:r>
            <a:r>
              <a:rPr lang="en-US" i="1" dirty="0"/>
              <a:t>cannot</a:t>
            </a:r>
            <a:r>
              <a:rPr lang="en-US" dirty="0"/>
              <a:t> resolve TAI internal structure</a:t>
            </a:r>
          </a:p>
          <a:p>
            <a:pPr lvl="1"/>
            <a:r>
              <a:rPr lang="en-US" dirty="0"/>
              <a:t>Intrusiveness concerns with spectroscopy must be addressed</a:t>
            </a:r>
          </a:p>
          <a:p>
            <a:r>
              <a:rPr lang="en-US" dirty="0"/>
              <a:t>Why Imaging?</a:t>
            </a:r>
          </a:p>
          <a:p>
            <a:pPr lvl="1"/>
            <a:r>
              <a:rPr lang="en-US" dirty="0"/>
              <a:t>Inherently background-subtracted imaged (</a:t>
            </a:r>
            <a:r>
              <a:rPr lang="en-US" dirty="0" err="1"/>
              <a:t>aROI</a:t>
            </a:r>
            <a:r>
              <a:rPr lang="en-US" dirty="0"/>
              <a:t>) spectra allows such measurements to be performed in proximity to other SNM.</a:t>
            </a:r>
          </a:p>
          <a:p>
            <a:pPr lvl="1"/>
            <a:r>
              <a:rPr lang="en-US" dirty="0"/>
              <a:t>Imaged spectra (</a:t>
            </a:r>
            <a:r>
              <a:rPr lang="en-US" dirty="0" err="1"/>
              <a:t>aROI</a:t>
            </a:r>
            <a:r>
              <a:rPr lang="en-US" dirty="0"/>
              <a:t>) could allow multiple TAIs to be measured simultaneously. </a:t>
            </a:r>
          </a:p>
          <a:p>
            <a:pPr lvl="1"/>
            <a:r>
              <a:rPr lang="en-US" dirty="0"/>
              <a:t>Requires:</a:t>
            </a:r>
          </a:p>
          <a:p>
            <a:pPr lvl="2"/>
            <a:r>
              <a:rPr lang="en-US" dirty="0"/>
              <a:t>Imager spatial resolution treats TAIs as a point source</a:t>
            </a:r>
          </a:p>
          <a:p>
            <a:pPr lvl="2"/>
            <a:r>
              <a:rPr lang="en-US" dirty="0"/>
              <a:t>TAIs are sufficiently separated to allow non-overlapping </a:t>
            </a:r>
            <a:r>
              <a:rPr lang="en-US" dirty="0" err="1"/>
              <a:t>aROIs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539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A0DB-042D-0987-6F20-F0755CC3F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Spectroscopic Configurations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D04113D-48AF-5C76-DC0B-8C6AAE26A1DF}"/>
              </a:ext>
            </a:extLst>
          </p:cNvPr>
          <p:cNvGrpSpPr/>
          <p:nvPr/>
        </p:nvGrpSpPr>
        <p:grpSpPr>
          <a:xfrm>
            <a:off x="1083473" y="2258167"/>
            <a:ext cx="3470591" cy="439126"/>
            <a:chOff x="2694340" y="2987505"/>
            <a:chExt cx="4854695" cy="6142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BCB4662-467A-F935-EA9E-918552174AE3}"/>
                </a:ext>
              </a:extLst>
            </p:cNvPr>
            <p:cNvSpPr/>
            <p:nvPr/>
          </p:nvSpPr>
          <p:spPr>
            <a:xfrm>
              <a:off x="2694340" y="2987505"/>
              <a:ext cx="1067963" cy="61425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xplosion: 8 Points 19">
              <a:extLst>
                <a:ext uri="{FF2B5EF4-FFF2-40B4-BE49-F238E27FC236}">
                  <a16:creationId xmlns:a16="http://schemas.microsoft.com/office/drawing/2014/main" id="{5DE4A330-F256-83A1-4FCB-7771C74965BC}"/>
                </a:ext>
              </a:extLst>
            </p:cNvPr>
            <p:cNvSpPr/>
            <p:nvPr/>
          </p:nvSpPr>
          <p:spPr>
            <a:xfrm>
              <a:off x="7290769" y="3171607"/>
              <a:ext cx="258266" cy="24605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8637B16E-5D47-A8BC-1FDA-4A719273AE51}"/>
              </a:ext>
            </a:extLst>
          </p:cNvPr>
          <p:cNvSpPr/>
          <p:nvPr/>
        </p:nvSpPr>
        <p:spPr>
          <a:xfrm>
            <a:off x="7405942" y="2258167"/>
            <a:ext cx="763480" cy="439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572BCB-0FC8-F762-11E0-DA31E22493DD}"/>
              </a:ext>
            </a:extLst>
          </p:cNvPr>
          <p:cNvCxnSpPr>
            <a:cxnSpLocks/>
          </p:cNvCxnSpPr>
          <p:nvPr/>
        </p:nvCxnSpPr>
        <p:spPr>
          <a:xfrm>
            <a:off x="5835408" y="1621277"/>
            <a:ext cx="0" cy="4954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BA9FB3-98FE-4B5A-75B4-9A35C901BBA3}"/>
              </a:ext>
            </a:extLst>
          </p:cNvPr>
          <p:cNvCxnSpPr/>
          <p:nvPr/>
        </p:nvCxnSpPr>
        <p:spPr>
          <a:xfrm>
            <a:off x="390889" y="3499979"/>
            <a:ext cx="1123804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D56FB54-7DD4-DB16-DCAE-8A704B5FFB43}"/>
              </a:ext>
            </a:extLst>
          </p:cNvPr>
          <p:cNvSpPr txBox="1"/>
          <p:nvPr/>
        </p:nvSpPr>
        <p:spPr>
          <a:xfrm>
            <a:off x="2275530" y="156098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E0DF056-31DE-D43B-B8D3-84BA7D3131E8}"/>
              </a:ext>
            </a:extLst>
          </p:cNvPr>
          <p:cNvSpPr txBox="1"/>
          <p:nvPr/>
        </p:nvSpPr>
        <p:spPr>
          <a:xfrm>
            <a:off x="8039821" y="1515180"/>
            <a:ext cx="191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 Background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0022BF4-26BF-40E8-E694-987A09877A33}"/>
              </a:ext>
            </a:extLst>
          </p:cNvPr>
          <p:cNvSpPr txBox="1"/>
          <p:nvPr/>
        </p:nvSpPr>
        <p:spPr>
          <a:xfrm>
            <a:off x="2275530" y="3902521"/>
            <a:ext cx="1045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Realistic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E473A60-2189-A854-4658-EF7BA90318A6}"/>
              </a:ext>
            </a:extLst>
          </p:cNvPr>
          <p:cNvSpPr txBox="1"/>
          <p:nvPr/>
        </p:nvSpPr>
        <p:spPr>
          <a:xfrm>
            <a:off x="7856149" y="3902490"/>
            <a:ext cx="2283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Realistic Background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DA7F09-1CD4-5BDB-3E39-F6F4F259CF54}"/>
              </a:ext>
            </a:extLst>
          </p:cNvPr>
          <p:cNvGrpSpPr/>
          <p:nvPr/>
        </p:nvGrpSpPr>
        <p:grpSpPr>
          <a:xfrm>
            <a:off x="1083473" y="4453072"/>
            <a:ext cx="3470591" cy="2003304"/>
            <a:chOff x="2694340" y="2987505"/>
            <a:chExt cx="4854695" cy="280224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675003E-C481-E501-80CE-A3839478AF75}"/>
                </a:ext>
              </a:extLst>
            </p:cNvPr>
            <p:cNvSpPr/>
            <p:nvPr/>
          </p:nvSpPr>
          <p:spPr>
            <a:xfrm>
              <a:off x="2694340" y="2987505"/>
              <a:ext cx="1067963" cy="61425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Explosion: 8 Points 36">
              <a:extLst>
                <a:ext uri="{FF2B5EF4-FFF2-40B4-BE49-F238E27FC236}">
                  <a16:creationId xmlns:a16="http://schemas.microsoft.com/office/drawing/2014/main" id="{57DF95DC-16FA-BA2C-6AF2-DCC08991E2E1}"/>
                </a:ext>
              </a:extLst>
            </p:cNvPr>
            <p:cNvSpPr/>
            <p:nvPr/>
          </p:nvSpPr>
          <p:spPr>
            <a:xfrm>
              <a:off x="7290769" y="3171607"/>
              <a:ext cx="258266" cy="24605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Explosion: 8 Points 37">
              <a:extLst>
                <a:ext uri="{FF2B5EF4-FFF2-40B4-BE49-F238E27FC236}">
                  <a16:creationId xmlns:a16="http://schemas.microsoft.com/office/drawing/2014/main" id="{F3593F87-32EC-D0E7-D230-283452C01374}"/>
                </a:ext>
              </a:extLst>
            </p:cNvPr>
            <p:cNvSpPr/>
            <p:nvPr/>
          </p:nvSpPr>
          <p:spPr>
            <a:xfrm>
              <a:off x="3633170" y="5543695"/>
              <a:ext cx="258266" cy="24605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24136BF-173F-E90A-3660-8A16B8633A79}"/>
              </a:ext>
            </a:extLst>
          </p:cNvPr>
          <p:cNvGrpSpPr/>
          <p:nvPr/>
        </p:nvGrpSpPr>
        <p:grpSpPr>
          <a:xfrm>
            <a:off x="7405942" y="4453072"/>
            <a:ext cx="855796" cy="2003304"/>
            <a:chOff x="2694340" y="2987505"/>
            <a:chExt cx="1197096" cy="280224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79EFD95-7FF3-F1AC-8F3A-6469898477A6}"/>
                </a:ext>
              </a:extLst>
            </p:cNvPr>
            <p:cNvSpPr/>
            <p:nvPr/>
          </p:nvSpPr>
          <p:spPr>
            <a:xfrm>
              <a:off x="2694340" y="2987505"/>
              <a:ext cx="1067963" cy="61425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Explosion: 8 Points 40">
              <a:extLst>
                <a:ext uri="{FF2B5EF4-FFF2-40B4-BE49-F238E27FC236}">
                  <a16:creationId xmlns:a16="http://schemas.microsoft.com/office/drawing/2014/main" id="{4D2C4EBC-3683-A167-47BC-B5E0EC20A772}"/>
                </a:ext>
              </a:extLst>
            </p:cNvPr>
            <p:cNvSpPr/>
            <p:nvPr/>
          </p:nvSpPr>
          <p:spPr>
            <a:xfrm>
              <a:off x="3633170" y="5543695"/>
              <a:ext cx="258266" cy="24605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6A676A6-EC60-1AF2-435E-129D6CFB87A7}"/>
              </a:ext>
            </a:extLst>
          </p:cNvPr>
          <p:cNvSpPr txBox="1"/>
          <p:nvPr/>
        </p:nvSpPr>
        <p:spPr>
          <a:xfrm>
            <a:off x="3108643" y="921402"/>
            <a:ext cx="5974713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  <a:latin typeface="+mn-lt"/>
              </a:rPr>
              <a:t>Source 2.1 </a:t>
            </a:r>
            <a:r>
              <a:rPr lang="en-US" dirty="0" err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 @ 2.3 m, Back Source 10 </a:t>
            </a:r>
            <a:r>
              <a:rPr lang="en-US" dirty="0" err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Ci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, @ 2.7 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4466B9-8F1E-A2D7-0452-85DCC42EC96C}"/>
              </a:ext>
            </a:extLst>
          </p:cNvPr>
          <p:cNvSpPr txBox="1"/>
          <p:nvPr/>
        </p:nvSpPr>
        <p:spPr>
          <a:xfrm>
            <a:off x="3164368" y="3125561"/>
            <a:ext cx="240482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Overall Rate 60.7 Hz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12EE5C-3FA4-01C8-2EF0-E2BE6CEE9C49}"/>
              </a:ext>
            </a:extLst>
          </p:cNvPr>
          <p:cNvSpPr txBox="1"/>
          <p:nvPr/>
        </p:nvSpPr>
        <p:spPr>
          <a:xfrm>
            <a:off x="3164368" y="6285560"/>
            <a:ext cx="240482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Overall Rate 67.5 Hz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35608-8734-8030-0686-0235ADBAAC78}"/>
              </a:ext>
            </a:extLst>
          </p:cNvPr>
          <p:cNvSpPr txBox="1"/>
          <p:nvPr/>
        </p:nvSpPr>
        <p:spPr>
          <a:xfrm>
            <a:off x="9116998" y="3125561"/>
            <a:ext cx="240482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Overall Rate 56.1 Hz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F38652-CD50-926B-37C4-1D27A6D2ECD5}"/>
              </a:ext>
            </a:extLst>
          </p:cNvPr>
          <p:cNvSpPr txBox="1"/>
          <p:nvPr/>
        </p:nvSpPr>
        <p:spPr>
          <a:xfrm>
            <a:off x="9116998" y="6285560"/>
            <a:ext cx="2404826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Overall Rate 64.4 Hz</a:t>
            </a:r>
          </a:p>
        </p:txBody>
      </p:sp>
    </p:spTree>
    <p:extLst>
      <p:ext uri="{BB962C8B-B14F-4D97-AF65-F5344CB8AC3E}">
        <p14:creationId xmlns:p14="http://schemas.microsoft.com/office/powerpoint/2010/main" val="15743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8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699C6C-F650-026D-121A-1A0B52E3CE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822894-E2B8-6949-EC1C-2911D17F16D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096" b="43678"/>
          <a:stretch/>
        </p:blipFill>
        <p:spPr>
          <a:xfrm>
            <a:off x="6969500" y="2927259"/>
            <a:ext cx="4004952" cy="38625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EC6A81-EA79-FAB3-B478-3D48E1F1D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Spectroscopic Configurations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ABF0AFE-4F90-2D8E-CDA7-2BA536845B1F}"/>
              </a:ext>
            </a:extLst>
          </p:cNvPr>
          <p:cNvGrpSpPr/>
          <p:nvPr/>
        </p:nvGrpSpPr>
        <p:grpSpPr>
          <a:xfrm>
            <a:off x="1083473" y="2258167"/>
            <a:ext cx="3470591" cy="439126"/>
            <a:chOff x="2694340" y="2987505"/>
            <a:chExt cx="4854695" cy="6142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487EE6F-D5D0-5C22-E738-A056926F9E77}"/>
                </a:ext>
              </a:extLst>
            </p:cNvPr>
            <p:cNvSpPr/>
            <p:nvPr/>
          </p:nvSpPr>
          <p:spPr>
            <a:xfrm>
              <a:off x="2694340" y="2987505"/>
              <a:ext cx="1067963" cy="61425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xplosion: 8 Points 19">
              <a:extLst>
                <a:ext uri="{FF2B5EF4-FFF2-40B4-BE49-F238E27FC236}">
                  <a16:creationId xmlns:a16="http://schemas.microsoft.com/office/drawing/2014/main" id="{1E5F82DB-1AB7-A899-1B89-14BE97168E73}"/>
                </a:ext>
              </a:extLst>
            </p:cNvPr>
            <p:cNvSpPr/>
            <p:nvPr/>
          </p:nvSpPr>
          <p:spPr>
            <a:xfrm>
              <a:off x="7290769" y="3171607"/>
              <a:ext cx="258266" cy="24605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131E827A-BA5B-BA68-3781-F011B82A6425}"/>
              </a:ext>
            </a:extLst>
          </p:cNvPr>
          <p:cNvSpPr/>
          <p:nvPr/>
        </p:nvSpPr>
        <p:spPr>
          <a:xfrm>
            <a:off x="7405942" y="2258167"/>
            <a:ext cx="763480" cy="43912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2189AFE-4B5B-9B10-D19A-CFBED4C62C85}"/>
              </a:ext>
            </a:extLst>
          </p:cNvPr>
          <p:cNvCxnSpPr/>
          <p:nvPr/>
        </p:nvCxnSpPr>
        <p:spPr>
          <a:xfrm>
            <a:off x="5835408" y="1968403"/>
            <a:ext cx="0" cy="4606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9C80177-EBB7-673F-064C-F73CDD2BE0E6}"/>
              </a:ext>
            </a:extLst>
          </p:cNvPr>
          <p:cNvSpPr txBox="1"/>
          <p:nvPr/>
        </p:nvSpPr>
        <p:spPr>
          <a:xfrm>
            <a:off x="2275530" y="156098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6338EE-E90D-F3C1-50B0-B303C74F8C57}"/>
              </a:ext>
            </a:extLst>
          </p:cNvPr>
          <p:cNvSpPr txBox="1"/>
          <p:nvPr/>
        </p:nvSpPr>
        <p:spPr>
          <a:xfrm>
            <a:off x="8039821" y="1515180"/>
            <a:ext cx="1916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 Background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3AC61AC-8CB5-4D23-55D8-320733C6B64F}"/>
              </a:ext>
            </a:extLst>
          </p:cNvPr>
          <p:cNvGrpSpPr/>
          <p:nvPr/>
        </p:nvGrpSpPr>
        <p:grpSpPr>
          <a:xfrm>
            <a:off x="390889" y="1621277"/>
            <a:ext cx="5444519" cy="4954027"/>
            <a:chOff x="390889" y="1621277"/>
            <a:chExt cx="5444519" cy="495402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CBB7C79-45D1-222B-D303-725BFC181501}"/>
                </a:ext>
              </a:extLst>
            </p:cNvPr>
            <p:cNvCxnSpPr>
              <a:cxnSpLocks/>
            </p:cNvCxnSpPr>
            <p:nvPr/>
          </p:nvCxnSpPr>
          <p:spPr>
            <a:xfrm>
              <a:off x="390889" y="3499979"/>
              <a:ext cx="544451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997639-D2E8-57CF-2FF4-858B454395FC}"/>
                </a:ext>
              </a:extLst>
            </p:cNvPr>
            <p:cNvCxnSpPr>
              <a:cxnSpLocks/>
            </p:cNvCxnSpPr>
            <p:nvPr/>
          </p:nvCxnSpPr>
          <p:spPr>
            <a:xfrm>
              <a:off x="5835408" y="1621277"/>
              <a:ext cx="0" cy="49540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D002D34-078E-BD67-4300-AD9FB925C156}"/>
                </a:ext>
              </a:extLst>
            </p:cNvPr>
            <p:cNvSpPr txBox="1"/>
            <p:nvPr/>
          </p:nvSpPr>
          <p:spPr>
            <a:xfrm>
              <a:off x="2275530" y="3902521"/>
              <a:ext cx="1045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Realistic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CFFE65E-BFBA-05B3-FCBF-0464AE7210B9}"/>
                </a:ext>
              </a:extLst>
            </p:cNvPr>
            <p:cNvGrpSpPr/>
            <p:nvPr/>
          </p:nvGrpSpPr>
          <p:grpSpPr>
            <a:xfrm>
              <a:off x="1083473" y="4453072"/>
              <a:ext cx="3470591" cy="2003304"/>
              <a:chOff x="2694340" y="2987505"/>
              <a:chExt cx="4854695" cy="280224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99130289-F562-45C4-6809-2E917A47BC6A}"/>
                  </a:ext>
                </a:extLst>
              </p:cNvPr>
              <p:cNvSpPr/>
              <p:nvPr/>
            </p:nvSpPr>
            <p:spPr>
              <a:xfrm>
                <a:off x="2694340" y="2987505"/>
                <a:ext cx="1067963" cy="61425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Explosion: 8 Points 42">
                <a:extLst>
                  <a:ext uri="{FF2B5EF4-FFF2-40B4-BE49-F238E27FC236}">
                    <a16:creationId xmlns:a16="http://schemas.microsoft.com/office/drawing/2014/main" id="{AFAAB1B6-31D7-00D2-846A-2F95948BF481}"/>
                  </a:ext>
                </a:extLst>
              </p:cNvPr>
              <p:cNvSpPr/>
              <p:nvPr/>
            </p:nvSpPr>
            <p:spPr>
              <a:xfrm>
                <a:off x="7290769" y="3171607"/>
                <a:ext cx="258266" cy="246050"/>
              </a:xfrm>
              <a:prstGeom prst="irregularSeal1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Explosion: 8 Points 43">
                <a:extLst>
                  <a:ext uri="{FF2B5EF4-FFF2-40B4-BE49-F238E27FC236}">
                    <a16:creationId xmlns:a16="http://schemas.microsoft.com/office/drawing/2014/main" id="{D876C4C1-E224-387D-C617-F7E50AFD227E}"/>
                  </a:ext>
                </a:extLst>
              </p:cNvPr>
              <p:cNvSpPr/>
              <p:nvPr/>
            </p:nvSpPr>
            <p:spPr>
              <a:xfrm>
                <a:off x="3633170" y="5543695"/>
                <a:ext cx="258266" cy="246050"/>
              </a:xfrm>
              <a:prstGeom prst="irregularSeal1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828E812-1713-CDF7-989F-A7C5050EBBF6}"/>
              </a:ext>
            </a:extLst>
          </p:cNvPr>
          <p:cNvCxnSpPr>
            <a:cxnSpLocks/>
          </p:cNvCxnSpPr>
          <p:nvPr/>
        </p:nvCxnSpPr>
        <p:spPr>
          <a:xfrm>
            <a:off x="5834779" y="2846288"/>
            <a:ext cx="54445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1B2A4B-3653-1EC6-256A-AC8867E31FEF}"/>
              </a:ext>
            </a:extLst>
          </p:cNvPr>
          <p:cNvGrpSpPr/>
          <p:nvPr/>
        </p:nvGrpSpPr>
        <p:grpSpPr>
          <a:xfrm>
            <a:off x="3944762" y="2927259"/>
            <a:ext cx="7029690" cy="3862548"/>
            <a:chOff x="3944762" y="2927259"/>
            <a:chExt cx="7029690" cy="386254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C1D398E-71CF-2700-DDE7-5487C169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43096" b="43678"/>
            <a:stretch/>
          </p:blipFill>
          <p:spPr>
            <a:xfrm>
              <a:off x="6969500" y="2927259"/>
              <a:ext cx="4004952" cy="3862548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33FFBB2-0BF4-D7FA-A971-86A5919D7BF3}"/>
                </a:ext>
              </a:extLst>
            </p:cNvPr>
            <p:cNvSpPr txBox="1"/>
            <p:nvPr/>
          </p:nvSpPr>
          <p:spPr>
            <a:xfrm>
              <a:off x="3944762" y="5207866"/>
              <a:ext cx="1218603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rgbClr val="0000FF"/>
                  </a:solidFill>
                  <a:latin typeface="+mn-lt"/>
                </a:rPr>
                <a:t>5% Signal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CC93E30-F57E-826C-8F3F-26EA47187DBD}"/>
              </a:ext>
            </a:extLst>
          </p:cNvPr>
          <p:cNvGrpSpPr/>
          <p:nvPr/>
        </p:nvGrpSpPr>
        <p:grpSpPr>
          <a:xfrm>
            <a:off x="3818641" y="2927259"/>
            <a:ext cx="7155810" cy="3902521"/>
            <a:chOff x="3818641" y="2927259"/>
            <a:chExt cx="7155810" cy="39025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21F36F-2920-FD6D-4AB9-D6A230DD12CA}"/>
                </a:ext>
              </a:extLst>
            </p:cNvPr>
            <p:cNvSpPr txBox="1"/>
            <p:nvPr/>
          </p:nvSpPr>
          <p:spPr>
            <a:xfrm>
              <a:off x="3818641" y="5207866"/>
              <a:ext cx="1346844" cy="3416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rgbClr val="008000"/>
                  </a:solidFill>
                  <a:latin typeface="+mn-lt"/>
                </a:rPr>
                <a:t>10% Signal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77984347-2F21-A004-812E-F0C353AB9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3096" b="43095"/>
            <a:stretch/>
          </p:blipFill>
          <p:spPr>
            <a:xfrm>
              <a:off x="6969499" y="2927259"/>
              <a:ext cx="4004952" cy="3902521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1155EBA-FCDF-5A83-FA62-3A0ADACD1045}"/>
              </a:ext>
            </a:extLst>
          </p:cNvPr>
          <p:cNvGrpSpPr/>
          <p:nvPr/>
        </p:nvGrpSpPr>
        <p:grpSpPr>
          <a:xfrm>
            <a:off x="3820083" y="2929326"/>
            <a:ext cx="7154367" cy="3862547"/>
            <a:chOff x="3820083" y="2929326"/>
            <a:chExt cx="7154367" cy="386254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7D9498-70CD-5A76-C81C-0201DEB771AB}"/>
                </a:ext>
              </a:extLst>
            </p:cNvPr>
            <p:cNvSpPr txBox="1"/>
            <p:nvPr/>
          </p:nvSpPr>
          <p:spPr>
            <a:xfrm>
              <a:off x="3820083" y="5211035"/>
              <a:ext cx="1346844" cy="3416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latin typeface="+mn-lt"/>
                </a:rPr>
                <a:t>15% Signal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9CDCEA6-6A90-5565-F492-0F615DEB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3096" b="43678"/>
            <a:stretch/>
          </p:blipFill>
          <p:spPr>
            <a:xfrm>
              <a:off x="6969498" y="2929326"/>
              <a:ext cx="4004952" cy="3862547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8A0E94-56CC-0320-407B-A5367635211B}"/>
              </a:ext>
            </a:extLst>
          </p:cNvPr>
          <p:cNvGrpSpPr/>
          <p:nvPr/>
        </p:nvGrpSpPr>
        <p:grpSpPr>
          <a:xfrm>
            <a:off x="3819855" y="2925193"/>
            <a:ext cx="7153353" cy="3862547"/>
            <a:chOff x="3819855" y="2925193"/>
            <a:chExt cx="7153353" cy="38625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DC24E4-206C-F26F-1227-0989A6BB1EE4}"/>
                </a:ext>
              </a:extLst>
            </p:cNvPr>
            <p:cNvSpPr txBox="1"/>
            <p:nvPr/>
          </p:nvSpPr>
          <p:spPr>
            <a:xfrm>
              <a:off x="3819855" y="5211035"/>
              <a:ext cx="1346844" cy="3416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dirty="0">
                  <a:solidFill>
                    <a:srgbClr val="FF00FF"/>
                  </a:solidFill>
                  <a:latin typeface="+mn-lt"/>
                </a:rPr>
                <a:t>20% Signal</a:t>
              </a: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AB9DA7C-C30C-6AD3-241A-48A424FB3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3096" b="43678"/>
            <a:stretch/>
          </p:blipFill>
          <p:spPr>
            <a:xfrm>
              <a:off x="6968255" y="2925193"/>
              <a:ext cx="4004953" cy="3862547"/>
            </a:xfrm>
            <a:prstGeom prst="rect">
              <a:avLst/>
            </a:prstGeom>
            <a:solidFill>
              <a:schemeClr val="bg1"/>
            </a:solidFill>
          </p:spPr>
        </p:pic>
      </p:grpSp>
    </p:spTree>
    <p:extLst>
      <p:ext uri="{BB962C8B-B14F-4D97-AF65-F5344CB8AC3E}">
        <p14:creationId xmlns:p14="http://schemas.microsoft.com/office/powerpoint/2010/main" val="140542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07D85-8F66-1719-E557-269BD0B0F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5A3A4B1E-5976-953E-4728-9E83B4E9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280" b="43095"/>
          <a:stretch/>
        </p:blipFill>
        <p:spPr>
          <a:xfrm>
            <a:off x="6966658" y="2927403"/>
            <a:ext cx="3992021" cy="390251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B6D7C3-3A74-DE0A-D940-A8B1C3ACA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Spectroscopic Configurations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194816-DA02-7B2A-494F-7BAD1351501A}"/>
              </a:ext>
            </a:extLst>
          </p:cNvPr>
          <p:cNvGrpSpPr/>
          <p:nvPr/>
        </p:nvGrpSpPr>
        <p:grpSpPr>
          <a:xfrm>
            <a:off x="1083473" y="5570586"/>
            <a:ext cx="3470591" cy="439126"/>
            <a:chOff x="2694340" y="2987505"/>
            <a:chExt cx="4854695" cy="6142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5C047B-7AD2-5CE5-D75E-A1F74C7CD690}"/>
                </a:ext>
              </a:extLst>
            </p:cNvPr>
            <p:cNvSpPr/>
            <p:nvPr/>
          </p:nvSpPr>
          <p:spPr>
            <a:xfrm>
              <a:off x="2694340" y="2987505"/>
              <a:ext cx="1067963" cy="61425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xplosion: 8 Points 19">
              <a:extLst>
                <a:ext uri="{FF2B5EF4-FFF2-40B4-BE49-F238E27FC236}">
                  <a16:creationId xmlns:a16="http://schemas.microsoft.com/office/drawing/2014/main" id="{B6B33D90-2BBE-45E5-BCF1-E25C6C9487E0}"/>
                </a:ext>
              </a:extLst>
            </p:cNvPr>
            <p:cNvSpPr/>
            <p:nvPr/>
          </p:nvSpPr>
          <p:spPr>
            <a:xfrm>
              <a:off x="7290769" y="3171607"/>
              <a:ext cx="258266" cy="24605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D1CD025-16CA-A39E-5DF6-13A8116D56B9}"/>
              </a:ext>
            </a:extLst>
          </p:cNvPr>
          <p:cNvCxnSpPr/>
          <p:nvPr/>
        </p:nvCxnSpPr>
        <p:spPr>
          <a:xfrm>
            <a:off x="5835408" y="1968403"/>
            <a:ext cx="0" cy="4606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B6DC1DE-791D-B679-D485-595F0A8A8443}"/>
              </a:ext>
            </a:extLst>
          </p:cNvPr>
          <p:cNvSpPr txBox="1"/>
          <p:nvPr/>
        </p:nvSpPr>
        <p:spPr>
          <a:xfrm>
            <a:off x="2275530" y="4873407"/>
            <a:ext cx="14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E07F62D-A328-FD8B-C7E7-76D63AD2B83F}"/>
              </a:ext>
            </a:extLst>
          </p:cNvPr>
          <p:cNvSpPr txBox="1"/>
          <p:nvPr/>
        </p:nvSpPr>
        <p:spPr>
          <a:xfrm>
            <a:off x="9419724" y="1115655"/>
            <a:ext cx="1376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Background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537125-4C8B-BE19-D6F5-38431286FAAF}"/>
              </a:ext>
            </a:extLst>
          </p:cNvPr>
          <p:cNvCxnSpPr>
            <a:cxnSpLocks/>
          </p:cNvCxnSpPr>
          <p:nvPr/>
        </p:nvCxnSpPr>
        <p:spPr>
          <a:xfrm>
            <a:off x="390889" y="4457922"/>
            <a:ext cx="54445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846AD6-5DE0-7ACA-E2BF-77AA82766AA8}"/>
              </a:ext>
            </a:extLst>
          </p:cNvPr>
          <p:cNvCxnSpPr>
            <a:cxnSpLocks/>
          </p:cNvCxnSpPr>
          <p:nvPr/>
        </p:nvCxnSpPr>
        <p:spPr>
          <a:xfrm>
            <a:off x="5835408" y="1621277"/>
            <a:ext cx="0" cy="4954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00016610-7DAD-876F-3A4F-A56328EB53AF}"/>
              </a:ext>
            </a:extLst>
          </p:cNvPr>
          <p:cNvGrpSpPr/>
          <p:nvPr/>
        </p:nvGrpSpPr>
        <p:grpSpPr>
          <a:xfrm>
            <a:off x="1083473" y="1394211"/>
            <a:ext cx="3470591" cy="2553855"/>
            <a:chOff x="1083473" y="3902521"/>
            <a:chExt cx="3470591" cy="255385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9B4642-8B06-3FF2-9EB1-5B3B05A1F6EF}"/>
                </a:ext>
              </a:extLst>
            </p:cNvPr>
            <p:cNvSpPr txBox="1"/>
            <p:nvPr/>
          </p:nvSpPr>
          <p:spPr>
            <a:xfrm>
              <a:off x="2275530" y="3902521"/>
              <a:ext cx="1045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Realistic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D76DB630-1C6A-EFC4-E830-163F5377332B}"/>
                </a:ext>
              </a:extLst>
            </p:cNvPr>
            <p:cNvGrpSpPr/>
            <p:nvPr/>
          </p:nvGrpSpPr>
          <p:grpSpPr>
            <a:xfrm>
              <a:off x="1083473" y="4453072"/>
              <a:ext cx="3470591" cy="2003304"/>
              <a:chOff x="2694340" y="2987505"/>
              <a:chExt cx="4854695" cy="280224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7DED34F7-5175-8437-4716-2AD04858D570}"/>
                  </a:ext>
                </a:extLst>
              </p:cNvPr>
              <p:cNvSpPr/>
              <p:nvPr/>
            </p:nvSpPr>
            <p:spPr>
              <a:xfrm>
                <a:off x="2694340" y="2987505"/>
                <a:ext cx="1067963" cy="61425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Explosion: 8 Points 42">
                <a:extLst>
                  <a:ext uri="{FF2B5EF4-FFF2-40B4-BE49-F238E27FC236}">
                    <a16:creationId xmlns:a16="http://schemas.microsoft.com/office/drawing/2014/main" id="{386D521A-5819-8336-CCDB-F9E5B8DA7740}"/>
                  </a:ext>
                </a:extLst>
              </p:cNvPr>
              <p:cNvSpPr/>
              <p:nvPr/>
            </p:nvSpPr>
            <p:spPr>
              <a:xfrm>
                <a:off x="7290769" y="3171607"/>
                <a:ext cx="258266" cy="246050"/>
              </a:xfrm>
              <a:prstGeom prst="irregularSeal1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Explosion: 8 Points 43">
                <a:extLst>
                  <a:ext uri="{FF2B5EF4-FFF2-40B4-BE49-F238E27FC236}">
                    <a16:creationId xmlns:a16="http://schemas.microsoft.com/office/drawing/2014/main" id="{B0F893C2-566D-C3AE-8736-25592D65729A}"/>
                  </a:ext>
                </a:extLst>
              </p:cNvPr>
              <p:cNvSpPr/>
              <p:nvPr/>
            </p:nvSpPr>
            <p:spPr>
              <a:xfrm>
                <a:off x="3633170" y="5543695"/>
                <a:ext cx="258266" cy="246050"/>
              </a:xfrm>
              <a:prstGeom prst="irregularSeal1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518D2BD-B78F-3CEA-5542-53A67297A372}"/>
              </a:ext>
            </a:extLst>
          </p:cNvPr>
          <p:cNvGrpSpPr/>
          <p:nvPr/>
        </p:nvGrpSpPr>
        <p:grpSpPr>
          <a:xfrm>
            <a:off x="7467751" y="380584"/>
            <a:ext cx="855796" cy="2003304"/>
            <a:chOff x="2694340" y="2987505"/>
            <a:chExt cx="1197096" cy="280224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E14FCBC-2F88-D9FF-0243-439294858FAE}"/>
                </a:ext>
              </a:extLst>
            </p:cNvPr>
            <p:cNvSpPr/>
            <p:nvPr/>
          </p:nvSpPr>
          <p:spPr>
            <a:xfrm>
              <a:off x="2694340" y="2987505"/>
              <a:ext cx="1067963" cy="61425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xplosion: 8 Points 5">
              <a:extLst>
                <a:ext uri="{FF2B5EF4-FFF2-40B4-BE49-F238E27FC236}">
                  <a16:creationId xmlns:a16="http://schemas.microsoft.com/office/drawing/2014/main" id="{971DA3D9-431F-703C-37F7-C30D49E219CD}"/>
                </a:ext>
              </a:extLst>
            </p:cNvPr>
            <p:cNvSpPr/>
            <p:nvPr/>
          </p:nvSpPr>
          <p:spPr>
            <a:xfrm>
              <a:off x="3633170" y="5543695"/>
              <a:ext cx="258266" cy="24605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D090B48-6A92-6A9A-55EA-7A4194FE176C}"/>
              </a:ext>
            </a:extLst>
          </p:cNvPr>
          <p:cNvCxnSpPr>
            <a:cxnSpLocks/>
          </p:cNvCxnSpPr>
          <p:nvPr/>
        </p:nvCxnSpPr>
        <p:spPr>
          <a:xfrm>
            <a:off x="5835408" y="2632233"/>
            <a:ext cx="54445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CB2C746-41F1-3450-28F4-9313673CA89F}"/>
              </a:ext>
            </a:extLst>
          </p:cNvPr>
          <p:cNvSpPr txBox="1"/>
          <p:nvPr/>
        </p:nvSpPr>
        <p:spPr>
          <a:xfrm>
            <a:off x="3868767" y="5242739"/>
            <a:ext cx="119776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 0% Signal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F3D6E08-C7FF-C63B-92C3-B6B07CB50669}"/>
              </a:ext>
            </a:extLst>
          </p:cNvPr>
          <p:cNvGrpSpPr/>
          <p:nvPr/>
        </p:nvGrpSpPr>
        <p:grpSpPr>
          <a:xfrm>
            <a:off x="3868771" y="2927403"/>
            <a:ext cx="7089908" cy="3846785"/>
            <a:chOff x="3868771" y="2927403"/>
            <a:chExt cx="7089908" cy="384678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083C1A2-8E79-A305-D0E6-6C33F82E1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43280" b="43908"/>
            <a:stretch/>
          </p:blipFill>
          <p:spPr>
            <a:xfrm>
              <a:off x="6966657" y="2927403"/>
              <a:ext cx="3992022" cy="3846785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E069B70-C012-50BF-074E-D1CF618B2F91}"/>
                </a:ext>
              </a:extLst>
            </p:cNvPr>
            <p:cNvSpPr txBox="1"/>
            <p:nvPr/>
          </p:nvSpPr>
          <p:spPr>
            <a:xfrm>
              <a:off x="3868771" y="5242741"/>
              <a:ext cx="12875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 5% Signal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7764855-E6D6-678E-DC92-542F7423233E}"/>
              </a:ext>
            </a:extLst>
          </p:cNvPr>
          <p:cNvGrpSpPr/>
          <p:nvPr/>
        </p:nvGrpSpPr>
        <p:grpSpPr>
          <a:xfrm>
            <a:off x="3744411" y="2927874"/>
            <a:ext cx="7214268" cy="3902517"/>
            <a:chOff x="3744411" y="2927874"/>
            <a:chExt cx="7214268" cy="3902517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A98640B5-C954-DB7E-FBBD-34AD4C8F8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43280" b="43095"/>
            <a:stretch/>
          </p:blipFill>
          <p:spPr>
            <a:xfrm>
              <a:off x="6966657" y="2927874"/>
              <a:ext cx="3992022" cy="390251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6FED1C4-51B3-FBAC-8198-6CDC3F188EE3}"/>
                </a:ext>
              </a:extLst>
            </p:cNvPr>
            <p:cNvSpPr txBox="1"/>
            <p:nvPr/>
          </p:nvSpPr>
          <p:spPr>
            <a:xfrm>
              <a:off x="3744411" y="5242739"/>
              <a:ext cx="14157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 10% Signal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26500107-6924-7EE4-3071-F950E5EEC920}"/>
              </a:ext>
            </a:extLst>
          </p:cNvPr>
          <p:cNvGrpSpPr/>
          <p:nvPr/>
        </p:nvGrpSpPr>
        <p:grpSpPr>
          <a:xfrm>
            <a:off x="3743280" y="2927405"/>
            <a:ext cx="7215398" cy="3902516"/>
            <a:chOff x="3743280" y="2927405"/>
            <a:chExt cx="7215398" cy="3902516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E3A10A31-0A77-91FD-39BF-AA5DAF6CC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r="43280" b="43095"/>
            <a:stretch/>
          </p:blipFill>
          <p:spPr>
            <a:xfrm>
              <a:off x="6966656" y="2927405"/>
              <a:ext cx="3992022" cy="390251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6E6CA3D-8685-3DE9-27F3-B9B78C501B7A}"/>
                </a:ext>
              </a:extLst>
            </p:cNvPr>
            <p:cNvSpPr txBox="1"/>
            <p:nvPr/>
          </p:nvSpPr>
          <p:spPr>
            <a:xfrm>
              <a:off x="3743280" y="5242739"/>
              <a:ext cx="14157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 15% Signal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4A17C9B-3311-C63A-2E5B-5F63CFBB1AF3}"/>
              </a:ext>
            </a:extLst>
          </p:cNvPr>
          <p:cNvGrpSpPr/>
          <p:nvPr/>
        </p:nvGrpSpPr>
        <p:grpSpPr>
          <a:xfrm>
            <a:off x="3743351" y="2927404"/>
            <a:ext cx="7215327" cy="3846784"/>
            <a:chOff x="3743351" y="2927404"/>
            <a:chExt cx="7215327" cy="384678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6CF3C11-F7CA-9A61-FED2-49E4B9F87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r="43280" b="43908"/>
            <a:stretch/>
          </p:blipFill>
          <p:spPr>
            <a:xfrm>
              <a:off x="6966656" y="2927404"/>
              <a:ext cx="3992022" cy="3846784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30BD76-E457-FA36-8887-63F4F83121E9}"/>
                </a:ext>
              </a:extLst>
            </p:cNvPr>
            <p:cNvSpPr txBox="1"/>
            <p:nvPr/>
          </p:nvSpPr>
          <p:spPr>
            <a:xfrm>
              <a:off x="3743351" y="5241948"/>
              <a:ext cx="141577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FF"/>
                  </a:solidFill>
                </a:rPr>
                <a:t> 20% Signal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303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8A1714-9D33-6B43-5E92-2D9A7226F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89C61169-CEAC-607E-5505-28B64A8467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3504" b="44138"/>
          <a:stretch/>
        </p:blipFill>
        <p:spPr>
          <a:xfrm>
            <a:off x="6931866" y="1736912"/>
            <a:ext cx="3976254" cy="3831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5DB56B-019A-AFF7-1AD3-B6AF3B9F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061" y="256033"/>
            <a:ext cx="11515053" cy="535531"/>
          </a:xfrm>
        </p:spPr>
        <p:txBody>
          <a:bodyPr/>
          <a:lstStyle/>
          <a:p>
            <a:r>
              <a:rPr lang="en-US" b="1" dirty="0"/>
              <a:t>Imaging Configurations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1C710B-638E-1FB7-DEDF-01A9B706A9A5}"/>
              </a:ext>
            </a:extLst>
          </p:cNvPr>
          <p:cNvGrpSpPr/>
          <p:nvPr/>
        </p:nvGrpSpPr>
        <p:grpSpPr>
          <a:xfrm>
            <a:off x="1083473" y="2258167"/>
            <a:ext cx="3470591" cy="439126"/>
            <a:chOff x="2694340" y="2987505"/>
            <a:chExt cx="4854695" cy="6142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725BDE5-1430-466F-BAB0-89FEFAC71981}"/>
                </a:ext>
              </a:extLst>
            </p:cNvPr>
            <p:cNvSpPr/>
            <p:nvPr/>
          </p:nvSpPr>
          <p:spPr>
            <a:xfrm>
              <a:off x="2694340" y="2987505"/>
              <a:ext cx="1067963" cy="61425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xplosion: 8 Points 19">
              <a:extLst>
                <a:ext uri="{FF2B5EF4-FFF2-40B4-BE49-F238E27FC236}">
                  <a16:creationId xmlns:a16="http://schemas.microsoft.com/office/drawing/2014/main" id="{19EC932C-776F-4695-66D9-DA9FA46A9907}"/>
                </a:ext>
              </a:extLst>
            </p:cNvPr>
            <p:cNvSpPr/>
            <p:nvPr/>
          </p:nvSpPr>
          <p:spPr>
            <a:xfrm>
              <a:off x="7290769" y="3171607"/>
              <a:ext cx="258266" cy="24605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00099EA-7339-EE35-DAF3-4A8622E94655}"/>
              </a:ext>
            </a:extLst>
          </p:cNvPr>
          <p:cNvCxnSpPr/>
          <p:nvPr/>
        </p:nvCxnSpPr>
        <p:spPr>
          <a:xfrm>
            <a:off x="5835408" y="1968403"/>
            <a:ext cx="0" cy="4606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F77B5820-F17A-9F44-6721-FC6DCDDF217A}"/>
              </a:ext>
            </a:extLst>
          </p:cNvPr>
          <p:cNvSpPr txBox="1"/>
          <p:nvPr/>
        </p:nvSpPr>
        <p:spPr>
          <a:xfrm>
            <a:off x="2275530" y="1560988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736703-71CF-E7CD-F504-4EF699708B1E}"/>
              </a:ext>
            </a:extLst>
          </p:cNvPr>
          <p:cNvGrpSpPr/>
          <p:nvPr/>
        </p:nvGrpSpPr>
        <p:grpSpPr>
          <a:xfrm>
            <a:off x="390889" y="1621277"/>
            <a:ext cx="5444519" cy="4954027"/>
            <a:chOff x="390889" y="1621277"/>
            <a:chExt cx="5444519" cy="495402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52A7519-FD87-A201-613E-157C42F99156}"/>
                </a:ext>
              </a:extLst>
            </p:cNvPr>
            <p:cNvCxnSpPr>
              <a:cxnSpLocks/>
            </p:cNvCxnSpPr>
            <p:nvPr/>
          </p:nvCxnSpPr>
          <p:spPr>
            <a:xfrm>
              <a:off x="390889" y="3499979"/>
              <a:ext cx="5444519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DFD793E-DA9A-1770-97D0-A8641C0206B3}"/>
                </a:ext>
              </a:extLst>
            </p:cNvPr>
            <p:cNvCxnSpPr>
              <a:cxnSpLocks/>
            </p:cNvCxnSpPr>
            <p:nvPr/>
          </p:nvCxnSpPr>
          <p:spPr>
            <a:xfrm>
              <a:off x="5835408" y="1621277"/>
              <a:ext cx="0" cy="495402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D6DFC9B-20C5-FF4C-8454-979D6B6DAE58}"/>
                </a:ext>
              </a:extLst>
            </p:cNvPr>
            <p:cNvSpPr txBox="1"/>
            <p:nvPr/>
          </p:nvSpPr>
          <p:spPr>
            <a:xfrm>
              <a:off x="2275530" y="3902521"/>
              <a:ext cx="1422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Perturbation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A73AB4-4FA9-3721-C7BC-334FCA9FE9DB}"/>
                </a:ext>
              </a:extLst>
            </p:cNvPr>
            <p:cNvGrpSpPr/>
            <p:nvPr/>
          </p:nvGrpSpPr>
          <p:grpSpPr>
            <a:xfrm>
              <a:off x="1083473" y="4453072"/>
              <a:ext cx="3470591" cy="2003304"/>
              <a:chOff x="2694340" y="2987505"/>
              <a:chExt cx="4854695" cy="280224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22469A8-6CE5-ED13-203F-92C165172EF8}"/>
                  </a:ext>
                </a:extLst>
              </p:cNvPr>
              <p:cNvSpPr/>
              <p:nvPr/>
            </p:nvSpPr>
            <p:spPr>
              <a:xfrm>
                <a:off x="2694340" y="2987505"/>
                <a:ext cx="1067963" cy="61425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Explosion: 8 Points 42">
                <a:extLst>
                  <a:ext uri="{FF2B5EF4-FFF2-40B4-BE49-F238E27FC236}">
                    <a16:creationId xmlns:a16="http://schemas.microsoft.com/office/drawing/2014/main" id="{2C3735C2-1B89-705D-E4A2-C15F2B9DDB90}"/>
                  </a:ext>
                </a:extLst>
              </p:cNvPr>
              <p:cNvSpPr/>
              <p:nvPr/>
            </p:nvSpPr>
            <p:spPr>
              <a:xfrm>
                <a:off x="7290769" y="3171607"/>
                <a:ext cx="258266" cy="246050"/>
              </a:xfrm>
              <a:prstGeom prst="irregularSeal1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Explosion: 8 Points 43">
                <a:extLst>
                  <a:ext uri="{FF2B5EF4-FFF2-40B4-BE49-F238E27FC236}">
                    <a16:creationId xmlns:a16="http://schemas.microsoft.com/office/drawing/2014/main" id="{A4D99773-CE63-FE3E-018F-5F2AE47A2D81}"/>
                  </a:ext>
                </a:extLst>
              </p:cNvPr>
              <p:cNvSpPr/>
              <p:nvPr/>
            </p:nvSpPr>
            <p:spPr>
              <a:xfrm>
                <a:off x="3633170" y="5543695"/>
                <a:ext cx="258266" cy="246050"/>
              </a:xfrm>
              <a:prstGeom prst="irregularSeal1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D1785B44-5B73-2AB6-F21C-4998D345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3504" b="43095"/>
          <a:stretch/>
        </p:blipFill>
        <p:spPr>
          <a:xfrm>
            <a:off x="6931865" y="1740399"/>
            <a:ext cx="3976254" cy="390252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6D75D7ED-EAE3-BA51-C1AE-9C741C0B19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3504" b="44189"/>
          <a:stretch/>
        </p:blipFill>
        <p:spPr>
          <a:xfrm>
            <a:off x="6931865" y="1736912"/>
            <a:ext cx="3976254" cy="382752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AB9F0419-C0B9-BDAE-CC70-C9AA6C513C7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2961" b="44138"/>
          <a:stretch/>
        </p:blipFill>
        <p:spPr>
          <a:xfrm>
            <a:off x="6931865" y="1738681"/>
            <a:ext cx="4088205" cy="383101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304F06B-757C-F960-C0FE-781FCA225F3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42961" b="44189"/>
          <a:stretch/>
        </p:blipFill>
        <p:spPr>
          <a:xfrm>
            <a:off x="6931865" y="1739617"/>
            <a:ext cx="4088205" cy="3827526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2829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1D540E-C069-6994-3E39-9A653A7D2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1921B77D-1100-066C-71DD-808EDB502B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961" b="44189"/>
          <a:stretch/>
        </p:blipFill>
        <p:spPr>
          <a:xfrm>
            <a:off x="6931864" y="1739462"/>
            <a:ext cx="4088202" cy="3827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23E2F6-9922-434D-457B-6B7CE2A8B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Imaging Configurations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BBC33B-3A90-D08E-281C-B8507C50A7A0}"/>
              </a:ext>
            </a:extLst>
          </p:cNvPr>
          <p:cNvGrpSpPr/>
          <p:nvPr/>
        </p:nvGrpSpPr>
        <p:grpSpPr>
          <a:xfrm>
            <a:off x="1083473" y="5570586"/>
            <a:ext cx="3470591" cy="439126"/>
            <a:chOff x="2694340" y="2987505"/>
            <a:chExt cx="4854695" cy="61425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8036C4-8594-37CC-F646-D26EFE14E168}"/>
                </a:ext>
              </a:extLst>
            </p:cNvPr>
            <p:cNvSpPr/>
            <p:nvPr/>
          </p:nvSpPr>
          <p:spPr>
            <a:xfrm>
              <a:off x="2694340" y="2987505"/>
              <a:ext cx="1067963" cy="614254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Explosion: 8 Points 19">
              <a:extLst>
                <a:ext uri="{FF2B5EF4-FFF2-40B4-BE49-F238E27FC236}">
                  <a16:creationId xmlns:a16="http://schemas.microsoft.com/office/drawing/2014/main" id="{675BD779-92BC-677D-AB72-49045A8BEC19}"/>
                </a:ext>
              </a:extLst>
            </p:cNvPr>
            <p:cNvSpPr/>
            <p:nvPr/>
          </p:nvSpPr>
          <p:spPr>
            <a:xfrm>
              <a:off x="7290769" y="3171607"/>
              <a:ext cx="258266" cy="246050"/>
            </a:xfrm>
            <a:prstGeom prst="irregularSeal1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FDE769F-4DF2-B090-461F-7BCFBF71B3B5}"/>
              </a:ext>
            </a:extLst>
          </p:cNvPr>
          <p:cNvCxnSpPr/>
          <p:nvPr/>
        </p:nvCxnSpPr>
        <p:spPr>
          <a:xfrm>
            <a:off x="5835408" y="1968403"/>
            <a:ext cx="0" cy="460690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B264BED6-9D7A-868C-B6D5-7EFA8340BD4C}"/>
              </a:ext>
            </a:extLst>
          </p:cNvPr>
          <p:cNvSpPr txBox="1"/>
          <p:nvPr/>
        </p:nvSpPr>
        <p:spPr>
          <a:xfrm>
            <a:off x="2275530" y="4873407"/>
            <a:ext cx="14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Perturbation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689DC90-0785-BC9B-0E90-F677C7DA5223}"/>
              </a:ext>
            </a:extLst>
          </p:cNvPr>
          <p:cNvCxnSpPr>
            <a:cxnSpLocks/>
          </p:cNvCxnSpPr>
          <p:nvPr/>
        </p:nvCxnSpPr>
        <p:spPr>
          <a:xfrm>
            <a:off x="390889" y="4457922"/>
            <a:ext cx="544451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0F61ECA-08EF-78FA-91FD-F897AC2EAE85}"/>
              </a:ext>
            </a:extLst>
          </p:cNvPr>
          <p:cNvCxnSpPr>
            <a:cxnSpLocks/>
          </p:cNvCxnSpPr>
          <p:nvPr/>
        </p:nvCxnSpPr>
        <p:spPr>
          <a:xfrm>
            <a:off x="5835408" y="1621277"/>
            <a:ext cx="0" cy="49540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98C5586-BD2F-F2D9-A677-B2EA4AD819D8}"/>
              </a:ext>
            </a:extLst>
          </p:cNvPr>
          <p:cNvGrpSpPr/>
          <p:nvPr/>
        </p:nvGrpSpPr>
        <p:grpSpPr>
          <a:xfrm>
            <a:off x="1083473" y="1394211"/>
            <a:ext cx="3470591" cy="2553855"/>
            <a:chOff x="1083473" y="3902521"/>
            <a:chExt cx="3470591" cy="255385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5D28947-BE83-F7A7-9560-9C89C7B53215}"/>
                </a:ext>
              </a:extLst>
            </p:cNvPr>
            <p:cNvSpPr txBox="1"/>
            <p:nvPr/>
          </p:nvSpPr>
          <p:spPr>
            <a:xfrm>
              <a:off x="2275530" y="3902521"/>
              <a:ext cx="10457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Realistic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CBA49F-7EE4-CC14-75D1-C5B17AD8A094}"/>
                </a:ext>
              </a:extLst>
            </p:cNvPr>
            <p:cNvGrpSpPr/>
            <p:nvPr/>
          </p:nvGrpSpPr>
          <p:grpSpPr>
            <a:xfrm>
              <a:off x="1083473" y="4453072"/>
              <a:ext cx="3470591" cy="2003304"/>
              <a:chOff x="2694340" y="2987505"/>
              <a:chExt cx="4854695" cy="2802240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B796BE9-3B0D-5499-17DF-7323F95A015C}"/>
                  </a:ext>
                </a:extLst>
              </p:cNvPr>
              <p:cNvSpPr/>
              <p:nvPr/>
            </p:nvSpPr>
            <p:spPr>
              <a:xfrm>
                <a:off x="2694340" y="2987505"/>
                <a:ext cx="1067963" cy="614254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Explosion: 8 Points 42">
                <a:extLst>
                  <a:ext uri="{FF2B5EF4-FFF2-40B4-BE49-F238E27FC236}">
                    <a16:creationId xmlns:a16="http://schemas.microsoft.com/office/drawing/2014/main" id="{A8348C26-2F45-AB2C-6182-2C7625BA83EE}"/>
                  </a:ext>
                </a:extLst>
              </p:cNvPr>
              <p:cNvSpPr/>
              <p:nvPr/>
            </p:nvSpPr>
            <p:spPr>
              <a:xfrm>
                <a:off x="7290769" y="3171607"/>
                <a:ext cx="258266" cy="246050"/>
              </a:xfrm>
              <a:prstGeom prst="irregularSeal1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Explosion: 8 Points 43">
                <a:extLst>
                  <a:ext uri="{FF2B5EF4-FFF2-40B4-BE49-F238E27FC236}">
                    <a16:creationId xmlns:a16="http://schemas.microsoft.com/office/drawing/2014/main" id="{9B0E5FE4-8F7F-6AF1-8140-5EBE843FC10C}"/>
                  </a:ext>
                </a:extLst>
              </p:cNvPr>
              <p:cNvSpPr/>
              <p:nvPr/>
            </p:nvSpPr>
            <p:spPr>
              <a:xfrm>
                <a:off x="3633170" y="5543695"/>
                <a:ext cx="258266" cy="246050"/>
              </a:xfrm>
              <a:prstGeom prst="irregularSeal1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2359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CA1F6-2F12-BA47-856D-143DAA5A2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Verification: What does it mean?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8D06-E0DA-184B-A02E-8035F4979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064" y="973460"/>
            <a:ext cx="11430000" cy="4047778"/>
          </a:xfrm>
        </p:spPr>
        <p:txBody>
          <a:bodyPr/>
          <a:lstStyle/>
          <a:p>
            <a:r>
              <a:rPr lang="en-US" sz="2400" dirty="0"/>
              <a:t>Ideally an inspection conducted under a treaty regime will provide certainty that a Treaty Accountable Item (TAI) is as claimed.</a:t>
            </a:r>
          </a:p>
          <a:p>
            <a:r>
              <a:rPr lang="en-US" sz="2400" dirty="0"/>
              <a:t>Ideally this means one wants to measure observables directly related to a TAI’s functionality. </a:t>
            </a:r>
          </a:p>
          <a:p>
            <a:r>
              <a:rPr lang="en-US" sz="2400" dirty="0"/>
              <a:t>Materials</a:t>
            </a:r>
          </a:p>
          <a:p>
            <a:pPr lvl="1"/>
            <a:r>
              <a:rPr lang="en-US" sz="2000" dirty="0" err="1"/>
              <a:t>Isotopics</a:t>
            </a:r>
            <a:endParaRPr lang="en-US" sz="2000" dirty="0"/>
          </a:p>
          <a:p>
            <a:pPr lvl="1"/>
            <a:r>
              <a:rPr lang="en-US" sz="2000" dirty="0"/>
              <a:t>Accessible through gamma-ray spectroscopy</a:t>
            </a:r>
          </a:p>
          <a:p>
            <a:r>
              <a:rPr lang="en-US" sz="2400" dirty="0"/>
              <a:t>Material Distributions</a:t>
            </a:r>
          </a:p>
          <a:p>
            <a:pPr lvl="1"/>
            <a:r>
              <a:rPr lang="en-US" sz="2000" dirty="0"/>
              <a:t>Shapes</a:t>
            </a:r>
          </a:p>
          <a:p>
            <a:pPr lvl="1"/>
            <a:r>
              <a:rPr lang="en-US" sz="2000" dirty="0"/>
              <a:t>Dimensions</a:t>
            </a:r>
          </a:p>
          <a:p>
            <a:pPr lvl="1"/>
            <a:r>
              <a:rPr lang="en-US" sz="2000" dirty="0"/>
              <a:t>Accessible through gamma-ray imaging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But there are sensitivity concerns on these observables</a:t>
            </a:r>
          </a:p>
          <a:p>
            <a:pPr marL="398463" lvl="1" indent="0">
              <a:buNone/>
            </a:pP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D1C627-066C-6F9D-7235-EB509576CBC6}"/>
              </a:ext>
            </a:extLst>
          </p:cNvPr>
          <p:cNvSpPr txBox="1"/>
          <p:nvPr/>
        </p:nvSpPr>
        <p:spPr>
          <a:xfrm>
            <a:off x="7085723" y="4340652"/>
            <a:ext cx="3761202" cy="8402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/>
              <a:t>Project Goal: Understand what can be learned/verified from an imaging-based inspection</a:t>
            </a:r>
          </a:p>
        </p:txBody>
      </p:sp>
    </p:spTree>
    <p:extLst>
      <p:ext uri="{BB962C8B-B14F-4D97-AF65-F5344CB8AC3E}">
        <p14:creationId xmlns:p14="http://schemas.microsoft.com/office/powerpoint/2010/main" val="2479209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0267-111F-146D-293D-17946AD0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978729"/>
          </a:xfrm>
        </p:spPr>
        <p:txBody>
          <a:bodyPr/>
          <a:lstStyle/>
          <a:p>
            <a:r>
              <a:rPr lang="en-US" b="1" dirty="0"/>
              <a:t>Potential Scenarios: Confirmation a TAI has been altered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2E0A-A250-F16E-925B-7F17B8946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4" y="914400"/>
            <a:ext cx="7912931" cy="59436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Scenario 4: TAI destruction, removal of high explosive</a:t>
            </a:r>
          </a:p>
          <a:p>
            <a:pPr lvl="1"/>
            <a:r>
              <a:rPr lang="en-US" dirty="0"/>
              <a:t>Validate that low-Z material in proximity to SNM has been removed</a:t>
            </a:r>
          </a:p>
          <a:p>
            <a:r>
              <a:rPr lang="en-US" dirty="0"/>
              <a:t>Scenario 5: SNM removal</a:t>
            </a:r>
          </a:p>
          <a:p>
            <a:pPr lvl="1"/>
            <a:r>
              <a:rPr lang="en-US" dirty="0"/>
              <a:t>Validate that SNM has been removed from a TAI</a:t>
            </a:r>
          </a:p>
          <a:p>
            <a:r>
              <a:rPr lang="en-US" dirty="0"/>
              <a:t>Why Imaging?</a:t>
            </a:r>
          </a:p>
          <a:p>
            <a:pPr lvl="1"/>
            <a:r>
              <a:rPr lang="en-US" dirty="0"/>
              <a:t>Simultaneous confirmation of both the absence of HE and the TAI-like presence of SNM.</a:t>
            </a:r>
          </a:p>
          <a:p>
            <a:pPr lvl="1"/>
            <a:r>
              <a:rPr lang="en-US" dirty="0"/>
              <a:t>Confirmatory measurements of the lack of SNM could be performed to a known statistical precision. </a:t>
            </a:r>
          </a:p>
          <a:p>
            <a:pPr lvl="1"/>
            <a:r>
              <a:rPr lang="en-US" dirty="0"/>
              <a:t>Measurements/work can be performed near other SNM. (e.g. it could be performed at one end of an SNM storage area).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13F979B-76A9-CB92-B263-71BB0755FEDE}"/>
              </a:ext>
            </a:extLst>
          </p:cNvPr>
          <p:cNvGrpSpPr/>
          <p:nvPr/>
        </p:nvGrpSpPr>
        <p:grpSpPr>
          <a:xfrm>
            <a:off x="8133925" y="974805"/>
            <a:ext cx="3997519" cy="1737360"/>
            <a:chOff x="8070776" y="4438399"/>
            <a:chExt cx="3997519" cy="173736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5B195C5-28CD-F55A-E61B-4FC678A1C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0776" y="4438399"/>
              <a:ext cx="1737360" cy="173736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7C3A041-BF56-31C3-2F98-98A592E1E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0935" y="4438399"/>
              <a:ext cx="1737360" cy="1737360"/>
            </a:xfrm>
            <a:prstGeom prst="rect">
              <a:avLst/>
            </a:prstGeom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3662A16F-BD18-CED8-157E-653E6A7C89B1}"/>
                </a:ext>
              </a:extLst>
            </p:cNvPr>
            <p:cNvSpPr/>
            <p:nvPr/>
          </p:nvSpPr>
          <p:spPr>
            <a:xfrm>
              <a:off x="9855972" y="4887091"/>
              <a:ext cx="607703" cy="54996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2F2C8B-8F06-8A5A-ABEB-CDE8C4DCAAAA}"/>
              </a:ext>
            </a:extLst>
          </p:cNvPr>
          <p:cNvGrpSpPr/>
          <p:nvPr/>
        </p:nvGrpSpPr>
        <p:grpSpPr>
          <a:xfrm>
            <a:off x="8133925" y="3047722"/>
            <a:ext cx="3997519" cy="1737360"/>
            <a:chOff x="7973886" y="2629028"/>
            <a:chExt cx="3997519" cy="173736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2518097-6F4C-C6EE-EEF0-2AC64EDFA4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73886" y="2629028"/>
              <a:ext cx="1737360" cy="173736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82BA196-5C54-F336-0A95-EB7F7A980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234045" y="2629028"/>
              <a:ext cx="1737360" cy="1737360"/>
            </a:xfrm>
            <a:prstGeom prst="rect">
              <a:avLst/>
            </a:prstGeom>
          </p:spPr>
        </p:pic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383A0416-6A2D-DEA3-E17B-B40FE2520146}"/>
                </a:ext>
              </a:extLst>
            </p:cNvPr>
            <p:cNvSpPr/>
            <p:nvPr/>
          </p:nvSpPr>
          <p:spPr>
            <a:xfrm>
              <a:off x="9759082" y="3017800"/>
              <a:ext cx="607703" cy="54996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9879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0267-111F-146D-293D-17946AD0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978729"/>
          </a:xfrm>
        </p:spPr>
        <p:txBody>
          <a:bodyPr/>
          <a:lstStyle/>
          <a:p>
            <a:r>
              <a:rPr lang="en-US" b="1" dirty="0"/>
              <a:t>Potential Scenarios: Confirmation a TAI has been altered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2E0A-A250-F16E-925B-7F17B8946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223" y="914400"/>
            <a:ext cx="6968253" cy="5715000"/>
          </a:xfrm>
        </p:spPr>
        <p:txBody>
          <a:bodyPr/>
          <a:lstStyle/>
          <a:p>
            <a:r>
              <a:rPr lang="en-US" dirty="0"/>
              <a:t>Scenario 6: SNM destruction</a:t>
            </a:r>
          </a:p>
          <a:p>
            <a:pPr lvl="1"/>
            <a:r>
              <a:rPr lang="en-US" dirty="0"/>
              <a:t>Verify SNM distribution from a TAI has been sufficiently altered to preclude its reuse.</a:t>
            </a:r>
          </a:p>
          <a:p>
            <a:r>
              <a:rPr lang="en-US" dirty="0"/>
              <a:t>Why Imaging?</a:t>
            </a:r>
          </a:p>
          <a:p>
            <a:pPr lvl="1"/>
            <a:r>
              <a:rPr lang="en-US" dirty="0"/>
              <a:t>The measurement represents a direct probe as to whether or not a TAI was destroyed.</a:t>
            </a:r>
          </a:p>
          <a:p>
            <a:pPr lvl="1"/>
            <a:r>
              <a:rPr lang="en-US" dirty="0"/>
              <a:t>New material distribution will likely be less sensitive, allowing the use of higher spatial resolution to discourage cheating.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465B251-476E-0BCB-695E-1F8B66897C2A}"/>
              </a:ext>
            </a:extLst>
          </p:cNvPr>
          <p:cNvGrpSpPr/>
          <p:nvPr/>
        </p:nvGrpSpPr>
        <p:grpSpPr>
          <a:xfrm>
            <a:off x="7718214" y="1447995"/>
            <a:ext cx="4052871" cy="1749226"/>
            <a:chOff x="7938480" y="792290"/>
            <a:chExt cx="4052871" cy="174922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67C4595-8662-025E-53BA-6066F380A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38480" y="804156"/>
              <a:ext cx="1737360" cy="173736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AD8513-CA7B-463B-378C-B6DC55B84852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253991" y="792290"/>
              <a:ext cx="1737360" cy="1737360"/>
            </a:xfrm>
            <a:prstGeom prst="rect">
              <a:avLst/>
            </a:prstGeom>
            <a:ln w="25400">
              <a:noFill/>
            </a:ln>
          </p:spPr>
        </p:pic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BB5D5C73-1C74-F131-AB60-8FECC7847C9F}"/>
                </a:ext>
              </a:extLst>
            </p:cNvPr>
            <p:cNvSpPr/>
            <p:nvPr/>
          </p:nvSpPr>
          <p:spPr>
            <a:xfrm>
              <a:off x="9718472" y="1177142"/>
              <a:ext cx="654368" cy="549965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3816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0267-111F-146D-293D-17946AD0F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1865126"/>
          </a:xfrm>
        </p:spPr>
        <p:txBody>
          <a:bodyPr/>
          <a:lstStyle/>
          <a:p>
            <a:r>
              <a:rPr lang="en-US" b="1" dirty="0"/>
              <a:t>Potential Scenarios: Confirmation of a TAI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2E0A-A250-F16E-925B-7F17B8946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Scenario 7: TAI confirmation</a:t>
            </a:r>
          </a:p>
          <a:p>
            <a:pPr lvl="1"/>
            <a:r>
              <a:rPr lang="en-US" dirty="0"/>
              <a:t>Validate that an item is a TAI based on its material distribution</a:t>
            </a:r>
          </a:p>
          <a:p>
            <a:r>
              <a:rPr lang="en-US" dirty="0"/>
              <a:t>Why Imaging?</a:t>
            </a:r>
          </a:p>
          <a:p>
            <a:pPr lvl="1"/>
            <a:r>
              <a:rPr lang="en-US" dirty="0"/>
              <a:t>Provides direct confirmation of an attribute related to its material distribution and any relevant declarations</a:t>
            </a:r>
          </a:p>
          <a:p>
            <a:pPr lvl="1"/>
            <a:r>
              <a:rPr lang="en-US" dirty="0"/>
              <a:t>Template or first principles approach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C0267-111F-146D-293D-17946AD0F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02E0A-A250-F16E-925B-7F17B8946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240" y="791563"/>
            <a:ext cx="11523520" cy="5715000"/>
          </a:xfrm>
        </p:spPr>
        <p:txBody>
          <a:bodyPr/>
          <a:lstStyle/>
          <a:p>
            <a:r>
              <a:rPr lang="en-US" sz="2400" dirty="0"/>
              <a:t>Passive gamma-ray imaging can be tailored to provide</a:t>
            </a:r>
          </a:p>
          <a:p>
            <a:pPr lvl="1"/>
            <a:r>
              <a:rPr lang="en-US" sz="2000" dirty="0"/>
              <a:t>Ruler-verifiable spatial resolution </a:t>
            </a:r>
          </a:p>
          <a:p>
            <a:pPr lvl="1"/>
            <a:r>
              <a:rPr lang="en-US" sz="2000" dirty="0"/>
              <a:t>Specific spectral resolution (detector-dependent)</a:t>
            </a:r>
          </a:p>
          <a:p>
            <a:pPr lvl="1"/>
            <a:r>
              <a:rPr lang="en-US" sz="2000" i="1" dirty="0"/>
              <a:t>In situ</a:t>
            </a:r>
            <a:r>
              <a:rPr lang="en-US" sz="2000" dirty="0"/>
              <a:t> background-subtracted (imaged) spectra</a:t>
            </a:r>
          </a:p>
          <a:p>
            <a:pPr lvl="1"/>
            <a:r>
              <a:rPr lang="en-US" sz="2000" dirty="0"/>
              <a:t>Quantitative measure of residual source material</a:t>
            </a:r>
          </a:p>
          <a:p>
            <a:r>
              <a:rPr lang="en-US" sz="2400" dirty="0"/>
              <a:t>These allow inspection scenario classes:</a:t>
            </a:r>
          </a:p>
          <a:p>
            <a:pPr lvl="1"/>
            <a:r>
              <a:rPr lang="en-US" sz="2000" dirty="0"/>
              <a:t>Confirmation of the absence of SNM</a:t>
            </a:r>
          </a:p>
          <a:p>
            <a:pPr lvl="1"/>
            <a:r>
              <a:rPr lang="en-US" sz="2000" dirty="0"/>
              <a:t>Spectral TAI confirmation </a:t>
            </a:r>
          </a:p>
          <a:p>
            <a:pPr lvl="1"/>
            <a:r>
              <a:rPr lang="en-US" sz="2000" dirty="0"/>
              <a:t>Confirmation that a TAI has been altered</a:t>
            </a:r>
          </a:p>
          <a:p>
            <a:pPr lvl="1"/>
            <a:r>
              <a:rPr lang="en-US" sz="2000" dirty="0"/>
              <a:t>Confirmation of a TAI</a:t>
            </a:r>
          </a:p>
          <a:p>
            <a:r>
              <a:rPr lang="en-US" sz="2400" dirty="0"/>
              <a:t>Additional research is required to</a:t>
            </a:r>
          </a:p>
          <a:p>
            <a:pPr lvl="1"/>
            <a:r>
              <a:rPr lang="en-US" sz="2000" dirty="0"/>
              <a:t>Fully understand systematic uncertainties of material distributions</a:t>
            </a:r>
          </a:p>
          <a:p>
            <a:pPr lvl="1"/>
            <a:r>
              <a:rPr lang="en-US" sz="2000" dirty="0"/>
              <a:t>Automated analysis routines</a:t>
            </a:r>
          </a:p>
          <a:p>
            <a:pPr lvl="1"/>
            <a:r>
              <a:rPr lang="en-US" sz="2000" dirty="0"/>
              <a:t>Information-barrier technology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877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2D566-82E7-4D99-A523-A86F2AD92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Coded-aperture imaging</a:t>
            </a:r>
            <a:r>
              <a:rPr lang="en-US" b="1" baseline="30000" dirty="0"/>
              <a:t>¹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B457D1-D62A-4CA8-87A2-C298EBD8C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67" y="835090"/>
            <a:ext cx="6428606" cy="5187820"/>
          </a:xfrm>
        </p:spPr>
        <p:txBody>
          <a:bodyPr/>
          <a:lstStyle/>
          <a:p>
            <a:r>
              <a:rPr lang="en-US" dirty="0"/>
              <a:t>In coded-aperture imaging a shadow mask is used to encode the scene onto a position-sensitive detector.</a:t>
            </a:r>
          </a:p>
          <a:p>
            <a:r>
              <a:rPr lang="en-US" dirty="0"/>
              <a:t>This allows one to generate images with radiation not amenable to mirrors or lenses.</a:t>
            </a:r>
          </a:p>
          <a:p>
            <a:r>
              <a:rPr lang="en-US" dirty="0"/>
              <a:t>The image can be recreated using cross-correlation: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D948E6-29F8-4C62-9E78-4641CAD50C96}"/>
                  </a:ext>
                </a:extLst>
              </p:cNvPr>
              <p:cNvSpPr txBox="1"/>
              <p:nvPr/>
            </p:nvSpPr>
            <p:spPr>
              <a:xfrm>
                <a:off x="980357" y="5022567"/>
                <a:ext cx="2705484" cy="6240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      </m:t>
                          </m:r>
                        </m:e>
                      </m:nary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ED948E6-29F8-4C62-9E78-4641CAD50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57" y="5022567"/>
                <a:ext cx="2705484" cy="624082"/>
              </a:xfrm>
              <a:prstGeom prst="rect">
                <a:avLst/>
              </a:prstGeom>
              <a:blipFill>
                <a:blip r:embed="rId2"/>
                <a:stretch>
                  <a:fillRect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485ADE-EB2C-4C3E-9D68-210C3745783A}"/>
                  </a:ext>
                </a:extLst>
              </p:cNvPr>
              <p:cNvSpPr txBox="1"/>
              <p:nvPr/>
            </p:nvSpPr>
            <p:spPr>
              <a:xfrm>
                <a:off x="3737137" y="4997389"/>
                <a:ext cx="2657651" cy="5560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mask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open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−1,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mask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closed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4485ADE-EB2C-4C3E-9D68-210C37457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7137" y="4997389"/>
                <a:ext cx="2657651" cy="556050"/>
              </a:xfrm>
              <a:prstGeom prst="rect">
                <a:avLst/>
              </a:prstGeom>
              <a:blipFill>
                <a:blip r:embed="rId3"/>
                <a:stretch>
                  <a:fillRect t="-4396" b="-3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7CCD69C-0222-4749-8FB2-1DFDD458B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923"/>
          <a:stretch>
            <a:fillRect/>
          </a:stretch>
        </p:blipFill>
        <p:spPr bwMode="auto">
          <a:xfrm>
            <a:off x="7829379" y="542644"/>
            <a:ext cx="2938463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F8F197AD-9733-4288-995C-88CD8232131A}"/>
              </a:ext>
            </a:extLst>
          </p:cNvPr>
          <p:cNvGrpSpPr/>
          <p:nvPr/>
        </p:nvGrpSpPr>
        <p:grpSpPr>
          <a:xfrm>
            <a:off x="6829424" y="226369"/>
            <a:ext cx="5362576" cy="2743200"/>
            <a:chOff x="6373188" y="547396"/>
            <a:chExt cx="5362576" cy="3290754"/>
          </a:xfrm>
        </p:grpSpPr>
        <p:pic>
          <p:nvPicPr>
            <p:cNvPr id="9" name="Picture 7">
              <a:extLst>
                <a:ext uri="{FF2B5EF4-FFF2-40B4-BE49-F238E27FC236}">
                  <a16:creationId xmlns:a16="http://schemas.microsoft.com/office/drawing/2014/main" id="{1EBBFBB4-28C8-4561-B817-AE6EDE8062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5414" y="3260300"/>
              <a:ext cx="53403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B71DA5F-83E0-4B92-907C-3C238DDB403C}"/>
                </a:ext>
              </a:extLst>
            </p:cNvPr>
            <p:cNvCxnSpPr/>
            <p:nvPr/>
          </p:nvCxnSpPr>
          <p:spPr>
            <a:xfrm flipV="1">
              <a:off x="9115250" y="1671346"/>
              <a:ext cx="0" cy="186316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03209F-0D0D-4F6E-B578-020E19A52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082" y="3385845"/>
              <a:ext cx="2688336" cy="297327"/>
            </a:xfrm>
            <a:prstGeom prst="rect">
              <a:avLst/>
            </a:prstGeom>
          </p:spPr>
        </p:pic>
        <p:sp>
          <p:nvSpPr>
            <p:cNvPr id="12" name="Explosion 2 20">
              <a:extLst>
                <a:ext uri="{FF2B5EF4-FFF2-40B4-BE49-F238E27FC236}">
                  <a16:creationId xmlns:a16="http://schemas.microsoft.com/office/drawing/2014/main" id="{DC3079EB-37A7-4A49-8464-A38443AFD7B3}"/>
                </a:ext>
              </a:extLst>
            </p:cNvPr>
            <p:cNvSpPr/>
            <p:nvPr/>
          </p:nvSpPr>
          <p:spPr>
            <a:xfrm>
              <a:off x="9044951" y="547396"/>
              <a:ext cx="138113" cy="152400"/>
            </a:xfrm>
            <a:prstGeom prst="irregularSeal2">
              <a:avLst/>
            </a:prstGeom>
            <a:solidFill>
              <a:srgbClr val="FF0000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E8A16AA-1287-479C-B665-57990F096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3188" y="1385596"/>
              <a:ext cx="5343525" cy="571500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A2600DC-F4CD-49D5-8160-C7D3AD515372}"/>
                </a:ext>
              </a:extLst>
            </p:cNvPr>
            <p:cNvCxnSpPr/>
            <p:nvPr/>
          </p:nvCxnSpPr>
          <p:spPr>
            <a:xfrm flipV="1">
              <a:off x="9114007" y="739766"/>
              <a:ext cx="0" cy="9315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9B8E696-F10D-4B70-B38E-B5A1C4FD8452}"/>
              </a:ext>
            </a:extLst>
          </p:cNvPr>
          <p:cNvGrpSpPr/>
          <p:nvPr/>
        </p:nvGrpSpPr>
        <p:grpSpPr>
          <a:xfrm>
            <a:off x="5533580" y="3532803"/>
            <a:ext cx="6639369" cy="2743200"/>
            <a:chOff x="5068264" y="485617"/>
            <a:chExt cx="6639369" cy="3376479"/>
          </a:xfrm>
        </p:grpSpPr>
        <p:sp>
          <p:nvSpPr>
            <p:cNvPr id="16" name="Explosion 2 31">
              <a:extLst>
                <a:ext uri="{FF2B5EF4-FFF2-40B4-BE49-F238E27FC236}">
                  <a16:creationId xmlns:a16="http://schemas.microsoft.com/office/drawing/2014/main" id="{31EBC795-9704-4049-8363-4D5CE66BE289}"/>
                </a:ext>
              </a:extLst>
            </p:cNvPr>
            <p:cNvSpPr/>
            <p:nvPr/>
          </p:nvSpPr>
          <p:spPr>
            <a:xfrm>
              <a:off x="11088064" y="485617"/>
              <a:ext cx="138113" cy="152400"/>
            </a:xfrm>
            <a:prstGeom prst="irregularSeal2">
              <a:avLst/>
            </a:prstGeom>
            <a:solidFill>
              <a:srgbClr val="0000FF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14A0888D-3233-491A-84DD-7B4D42A825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8264" y="3284246"/>
              <a:ext cx="5340350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27F210-2190-4AF0-9020-841DDE504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91703" y="3293771"/>
              <a:ext cx="2688336" cy="28402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87C3873-8C12-41A4-9E7C-26F0FD4A79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5590" y="1510590"/>
              <a:ext cx="1411982" cy="18752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1856938D-705C-4BC7-8466-C0A3098F6A4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4108" y="1385596"/>
              <a:ext cx="5343525" cy="571500"/>
            </a:xfrm>
            <a:prstGeom prst="rect">
              <a:avLst/>
            </a:prstGeom>
          </p:spPr>
        </p:pic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B18A8879-688E-4876-98B1-52A90D5928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477572" y="681900"/>
              <a:ext cx="610492" cy="8107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 Box 174">
            <a:extLst>
              <a:ext uri="{FF2B5EF4-FFF2-40B4-BE49-F238E27FC236}">
                <a16:creationId xmlns:a16="http://schemas.microsoft.com/office/drawing/2014/main" id="{4C00309B-2FD6-4F7E-866A-4244423D7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313" y="6480601"/>
            <a:ext cx="5686449" cy="3140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1577" tIns="45789" rIns="91577" bIns="45789">
            <a:spAutoFit/>
          </a:bodyPr>
          <a:lstStyle/>
          <a:p>
            <a:pPr defTabSz="915988" eaLnBrk="0" hangingPunct="0">
              <a:lnSpc>
                <a:spcPct val="90000"/>
              </a:lnSpc>
            </a:pPr>
            <a:r>
              <a:rPr lang="en-US" sz="1600" i="1" baseline="30000" dirty="0">
                <a:latin typeface="+mn-lt"/>
              </a:rPr>
              <a:t>¹</a:t>
            </a:r>
            <a:r>
              <a:rPr lang="en-US" sz="1600" i="1" dirty="0">
                <a:latin typeface="+mn-lt"/>
              </a:rPr>
              <a:t>E.E. </a:t>
            </a:r>
            <a:r>
              <a:rPr lang="en-US" sz="1600" i="1" dirty="0" err="1">
                <a:latin typeface="+mn-lt"/>
              </a:rPr>
              <a:t>Fenimore</a:t>
            </a:r>
            <a:r>
              <a:rPr lang="en-US" sz="1600" i="1" dirty="0">
                <a:latin typeface="+mn-lt"/>
              </a:rPr>
              <a:t>, T.M. Cannon, </a:t>
            </a:r>
            <a:r>
              <a:rPr lang="en-US" sz="1600" i="1" u="sng" dirty="0" err="1">
                <a:latin typeface="+mn-lt"/>
              </a:rPr>
              <a:t>Appl</a:t>
            </a:r>
            <a:r>
              <a:rPr lang="en-US" sz="1600" i="1" u="sng" dirty="0">
                <a:latin typeface="+mn-lt"/>
              </a:rPr>
              <a:t> Optics</a:t>
            </a:r>
            <a:r>
              <a:rPr lang="en-US" sz="1600" i="1" dirty="0">
                <a:latin typeface="+mn-lt"/>
              </a:rPr>
              <a:t>, </a:t>
            </a:r>
            <a:r>
              <a:rPr lang="en-US" sz="1600" b="1" i="1" dirty="0">
                <a:latin typeface="+mn-lt"/>
              </a:rPr>
              <a:t>17</a:t>
            </a:r>
            <a:r>
              <a:rPr lang="en-US" sz="1600" i="1" dirty="0">
                <a:latin typeface="+mn-lt"/>
              </a:rPr>
              <a:t>, 337, 1978.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03DFE0-95A8-BB91-1E24-8968EF126F09}"/>
                  </a:ext>
                </a:extLst>
              </p:cNvPr>
              <p:cNvSpPr/>
              <p:nvPr/>
            </p:nvSpPr>
            <p:spPr>
              <a:xfrm>
                <a:off x="1610418" y="5692799"/>
                <a:ext cx="1382405" cy="69693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03DFE0-95A8-BB91-1E24-8968EF126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418" y="5692799"/>
                <a:ext cx="1382405" cy="696936"/>
              </a:xfrm>
              <a:prstGeom prst="rect">
                <a:avLst/>
              </a:prstGeom>
              <a:blipFill>
                <a:blip r:embed="rId9"/>
                <a:stretch>
                  <a:fillRect b="-3333"/>
                </a:stretch>
              </a:blip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B313CD-DF1B-8B28-7C3C-1F352DB8B433}"/>
                  </a:ext>
                </a:extLst>
              </p:cNvPr>
              <p:cNvSpPr/>
              <p:nvPr/>
            </p:nvSpPr>
            <p:spPr>
              <a:xfrm>
                <a:off x="3325729" y="5692799"/>
                <a:ext cx="1531616" cy="69693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>
                <a:solidFill>
                  <a:schemeClr val="tx1"/>
                </a:solidFill>
                <a:miter lim="800000"/>
              </a:ln>
              <a:effectLst/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sz="2000" b="0" i="1" baseline="-250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en-US" sz="2000" b="0" i="1" baseline="-250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000" b="0" i="1" baseline="-25000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sz="20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20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B313CD-DF1B-8B28-7C3C-1F352DB8B4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729" y="5692799"/>
                <a:ext cx="1531616" cy="69693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81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FDE01E7-0D9B-38BF-97E3-92A11A9C0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" t="1923"/>
          <a:stretch>
            <a:fillRect/>
          </a:stretch>
        </p:blipFill>
        <p:spPr bwMode="auto">
          <a:xfrm>
            <a:off x="8159303" y="498947"/>
            <a:ext cx="2938463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2B3946-0470-BC6E-B0BD-DCA6EEE69A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8" t="2500" r="2911" b="2839"/>
          <a:stretch/>
        </p:blipFill>
        <p:spPr bwMode="auto">
          <a:xfrm>
            <a:off x="8184872" y="516534"/>
            <a:ext cx="2825568" cy="2825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F8BD32-33D3-B353-0F4A-16FB8CD73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Mask/Anti-Mask Imaging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1A91A-6FEB-B9E5-E82C-F5CECD084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071" y="886968"/>
            <a:ext cx="7426464" cy="5715000"/>
          </a:xfrm>
        </p:spPr>
        <p:txBody>
          <a:bodyPr/>
          <a:lstStyle/>
          <a:p>
            <a:r>
              <a:rPr lang="en-US" sz="2400" dirty="0"/>
              <a:t>Image encoded as count-rate variations</a:t>
            </a:r>
          </a:p>
          <a:p>
            <a:r>
              <a:rPr lang="en-US" sz="2400" dirty="0"/>
              <a:t>Variations not due to the mask cause artifacts</a:t>
            </a:r>
          </a:p>
          <a:p>
            <a:r>
              <a:rPr lang="en-US" sz="2400" dirty="0"/>
              <a:t>Measure by collecting equal time mask and inverse or anti-mask data</a:t>
            </a:r>
          </a:p>
          <a:p>
            <a:pPr lvl="1"/>
            <a:r>
              <a:rPr lang="en-US" sz="2000" dirty="0"/>
              <a:t>Use an anti-symmetric mask for this</a:t>
            </a:r>
            <a:endParaRPr lang="en-US" sz="2400" dirty="0"/>
          </a:p>
          <a:p>
            <a:r>
              <a:rPr lang="en-US" sz="2400" dirty="0"/>
              <a:t>Removes non-mask background</a:t>
            </a:r>
          </a:p>
          <a:p>
            <a:pPr lvl="1"/>
            <a:r>
              <a:rPr lang="en-US" sz="2000" dirty="0"/>
              <a:t>Image with both data sets</a:t>
            </a:r>
          </a:p>
          <a:p>
            <a:r>
              <a:rPr lang="en-US" sz="2400" dirty="0"/>
              <a:t>Provides robust imaging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2C57DA-8023-CD87-145D-183F5E997F2E}"/>
              </a:ext>
            </a:extLst>
          </p:cNvPr>
          <p:cNvSpPr/>
          <p:nvPr/>
        </p:nvSpPr>
        <p:spPr>
          <a:xfrm>
            <a:off x="8184872" y="510671"/>
            <a:ext cx="2825568" cy="2825496"/>
          </a:xfrm>
          <a:prstGeom prst="rect">
            <a:avLst/>
          </a:prstGeom>
          <a:solidFill>
            <a:srgbClr val="9A9B9D"/>
          </a:solidFill>
          <a:ln w="19050">
            <a:solidFill>
              <a:schemeClr val="tx1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C786C4-DA34-6567-9B59-7D0320B6088C}"/>
              </a:ext>
            </a:extLst>
          </p:cNvPr>
          <p:cNvSpPr txBox="1"/>
          <p:nvPr/>
        </p:nvSpPr>
        <p:spPr>
          <a:xfrm>
            <a:off x="5052110" y="3547607"/>
            <a:ext cx="2969083" cy="5909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Provides </a:t>
            </a:r>
            <a:r>
              <a:rPr lang="en-US" i="1" dirty="0">
                <a:latin typeface="+mn-lt"/>
              </a:rPr>
              <a:t>in situ</a:t>
            </a:r>
            <a:r>
              <a:rPr lang="en-US" dirty="0">
                <a:latin typeface="+mn-lt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latin typeface="+mn-lt"/>
              </a:rPr>
              <a:t>background subtraction!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5ABA58-61EA-5F25-6CFB-54EC9585CC13}"/>
              </a:ext>
            </a:extLst>
          </p:cNvPr>
          <p:cNvGrpSpPr/>
          <p:nvPr/>
        </p:nvGrpSpPr>
        <p:grpSpPr>
          <a:xfrm>
            <a:off x="278575" y="4451520"/>
            <a:ext cx="3770708" cy="2336511"/>
            <a:chOff x="278575" y="4451520"/>
            <a:chExt cx="3770708" cy="2336511"/>
          </a:xfrm>
        </p:grpSpPr>
        <p:graphicFrame>
          <p:nvGraphicFramePr>
            <p:cNvPr id="4" name="Object 2">
              <a:extLst>
                <a:ext uri="{FF2B5EF4-FFF2-40B4-BE49-F238E27FC236}">
                  <a16:creationId xmlns:a16="http://schemas.microsoft.com/office/drawing/2014/main" id="{A5BD18A9-05A4-0B5F-7FC6-D0DE733C19B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62165446"/>
                </p:ext>
              </p:extLst>
            </p:nvPr>
          </p:nvGraphicFramePr>
          <p:xfrm>
            <a:off x="278575" y="4451520"/>
            <a:ext cx="2024480" cy="23242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Image" r:id="rId3" imgW="3707937" imgH="4253968" progId="">
                    <p:embed/>
                  </p:oleObj>
                </mc:Choice>
                <mc:Fallback>
                  <p:oleObj name="Image" r:id="rId3" imgW="3707937" imgH="4253968" progId="">
                    <p:embed/>
                    <p:pic>
                      <p:nvPicPr>
                        <p:cNvPr id="121858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575" y="4451520"/>
                          <a:ext cx="2024480" cy="23242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93F47C66-AD2E-7C86-B7EC-F6F99C211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8978" y="4465455"/>
              <a:ext cx="1920305" cy="232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665E3A9-6926-1689-A7A8-201DB2CEA14A}"/>
              </a:ext>
            </a:extLst>
          </p:cNvPr>
          <p:cNvGrpSpPr/>
          <p:nvPr/>
        </p:nvGrpSpPr>
        <p:grpSpPr>
          <a:xfrm>
            <a:off x="4254014" y="4451520"/>
            <a:ext cx="3905289" cy="2322576"/>
            <a:chOff x="4254014" y="4451520"/>
            <a:chExt cx="3905289" cy="2322576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0538638-D733-C498-F5B0-0853B881F9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21018" y="4451520"/>
              <a:ext cx="1938285" cy="232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0A29AC83-5875-0C45-8FAD-CDBA285F26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54014" y="4451520"/>
              <a:ext cx="1925490" cy="232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1370A94-0159-6B56-6A9F-0365486D8997}"/>
              </a:ext>
            </a:extLst>
          </p:cNvPr>
          <p:cNvGrpSpPr/>
          <p:nvPr/>
        </p:nvGrpSpPr>
        <p:grpSpPr>
          <a:xfrm>
            <a:off x="8320585" y="4451520"/>
            <a:ext cx="3920511" cy="2322576"/>
            <a:chOff x="8320585" y="4451520"/>
            <a:chExt cx="3920511" cy="2322576"/>
          </a:xfrm>
        </p:grpSpPr>
        <p:pic>
          <p:nvPicPr>
            <p:cNvPr id="14" name="Picture 16">
              <a:extLst>
                <a:ext uri="{FF2B5EF4-FFF2-40B4-BE49-F238E27FC236}">
                  <a16:creationId xmlns:a16="http://schemas.microsoft.com/office/drawing/2014/main" id="{6757DB32-0233-E839-A010-1C1FF01246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320585" y="4451520"/>
              <a:ext cx="1918508" cy="232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9">
              <a:extLst>
                <a:ext uri="{FF2B5EF4-FFF2-40B4-BE49-F238E27FC236}">
                  <a16:creationId xmlns:a16="http://schemas.microsoft.com/office/drawing/2014/main" id="{D0568077-CD97-05B8-04AA-D33A7B5C6D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239093" y="4451520"/>
              <a:ext cx="2002003" cy="2322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1732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00052 0.4368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43681 L 4.16667E-7 0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69" name="Rectangle 2"/>
          <p:cNvSpPr>
            <a:spLocks noGrp="1"/>
          </p:cNvSpPr>
          <p:nvPr>
            <p:ph type="title"/>
          </p:nvPr>
        </p:nvSpPr>
        <p:spPr>
          <a:xfrm>
            <a:off x="531813" y="234950"/>
            <a:ext cx="9144000" cy="424732"/>
          </a:xfrm>
        </p:spPr>
        <p:txBody>
          <a:bodyPr/>
          <a:lstStyle/>
          <a:p>
            <a:r>
              <a:rPr lang="en-US" sz="2400" b="1" dirty="0"/>
              <a:t>“Full-deconvolution,” spectrally resolved pixels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7252242" y="3443443"/>
            <a:ext cx="1066800" cy="9906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7328442" y="3519643"/>
            <a:ext cx="1066800" cy="9906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762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0421" name="Group 5"/>
          <p:cNvGrpSpPr>
            <a:grpSpLocks/>
          </p:cNvGrpSpPr>
          <p:nvPr/>
        </p:nvGrpSpPr>
        <p:grpSpPr bwMode="auto">
          <a:xfrm>
            <a:off x="7403054" y="3593956"/>
            <a:ext cx="1066800" cy="990600"/>
            <a:chOff x="4848" y="2280"/>
            <a:chExt cx="672" cy="624"/>
          </a:xfrm>
          <a:gradFill flip="none" rotWithShape="1">
            <a:gsLst>
              <a:gs pos="0">
                <a:srgbClr val="FFFF00"/>
              </a:gs>
              <a:gs pos="97000">
                <a:srgbClr val="FFC000"/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0422" name="Rectangle 6"/>
            <p:cNvSpPr>
              <a:spLocks noChangeArrowheads="1"/>
            </p:cNvSpPr>
            <p:nvPr/>
          </p:nvSpPr>
          <p:spPr bwMode="auto">
            <a:xfrm>
              <a:off x="4848" y="2280"/>
              <a:ext cx="672" cy="624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423" name="Oval 7"/>
            <p:cNvSpPr>
              <a:spLocks noChangeArrowheads="1"/>
            </p:cNvSpPr>
            <p:nvPr/>
          </p:nvSpPr>
          <p:spPr bwMode="auto">
            <a:xfrm>
              <a:off x="5116" y="2520"/>
              <a:ext cx="135" cy="144"/>
            </a:xfrm>
            <a:prstGeom prst="ellipse">
              <a:avLst/>
            </a:prstGeom>
            <a:gradFill>
              <a:gsLst>
                <a:gs pos="0">
                  <a:srgbClr val="FFFF00"/>
                </a:gs>
                <a:gs pos="97000">
                  <a:srgbClr val="FFC000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7480842" y="3672043"/>
            <a:ext cx="1066800" cy="990600"/>
          </a:xfrm>
          <a:prstGeom prst="rect">
            <a:avLst/>
          </a:prstGeom>
          <a:gradFill rotWithShape="0">
            <a:gsLst>
              <a:gs pos="0">
                <a:srgbClr val="339966"/>
              </a:gs>
              <a:gs pos="100000">
                <a:srgbClr val="18472F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7544342" y="3748244"/>
            <a:ext cx="1065212" cy="989013"/>
          </a:xfrm>
          <a:prstGeom prst="rect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7620542" y="3824444"/>
            <a:ext cx="1066800" cy="989013"/>
          </a:xfrm>
          <a:prstGeom prst="rect">
            <a:avLst/>
          </a:prstGeom>
          <a:gradFill rotWithShape="0">
            <a:gsLst>
              <a:gs pos="0">
                <a:srgbClr val="9900FF"/>
              </a:gs>
              <a:gs pos="100000">
                <a:srgbClr val="470076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>
            <a:off x="6644230" y="4167343"/>
            <a:ext cx="836613" cy="0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0428" name="Group 12"/>
          <p:cNvGrpSpPr>
            <a:grpSpLocks/>
          </p:cNvGrpSpPr>
          <p:nvPr/>
        </p:nvGrpSpPr>
        <p:grpSpPr bwMode="auto">
          <a:xfrm>
            <a:off x="7696742" y="3899057"/>
            <a:ext cx="1066800" cy="992187"/>
            <a:chOff x="5031" y="3360"/>
            <a:chExt cx="672" cy="624"/>
          </a:xfrm>
        </p:grpSpPr>
        <p:sp>
          <p:nvSpPr>
            <p:cNvPr id="60516" name="Rectangle 13"/>
            <p:cNvSpPr>
              <a:spLocks noChangeArrowheads="1"/>
            </p:cNvSpPr>
            <p:nvPr/>
          </p:nvSpPr>
          <p:spPr bwMode="auto">
            <a:xfrm>
              <a:off x="5031" y="3360"/>
              <a:ext cx="672" cy="624"/>
            </a:xfrm>
            <a:prstGeom prst="rect">
              <a:avLst/>
            </a:prstGeom>
            <a:gradFill rotWithShape="0">
              <a:gsLst>
                <a:gs pos="0">
                  <a:srgbClr val="800080"/>
                </a:gs>
                <a:gs pos="100000">
                  <a:srgbClr val="3B003B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17" name="Oval 14"/>
            <p:cNvSpPr>
              <a:spLocks noChangeArrowheads="1"/>
            </p:cNvSpPr>
            <p:nvPr/>
          </p:nvSpPr>
          <p:spPr bwMode="auto">
            <a:xfrm>
              <a:off x="5310" y="3576"/>
              <a:ext cx="135" cy="144"/>
            </a:xfrm>
            <a:prstGeom prst="ellipse">
              <a:avLst/>
            </a:prstGeom>
            <a:gradFill rotWithShape="0">
              <a:gsLst>
                <a:gs pos="0">
                  <a:srgbClr val="660033"/>
                </a:gs>
                <a:gs pos="100000">
                  <a:srgbClr val="2F0018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0431" name="Line 15"/>
          <p:cNvSpPr>
            <a:spLocks noChangeShapeType="1"/>
          </p:cNvSpPr>
          <p:nvPr/>
        </p:nvSpPr>
        <p:spPr bwMode="auto">
          <a:xfrm flipV="1">
            <a:off x="7949154" y="2567143"/>
            <a:ext cx="0" cy="609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0432" name="Group 16"/>
          <p:cNvGrpSpPr>
            <a:grpSpLocks/>
          </p:cNvGrpSpPr>
          <p:nvPr/>
        </p:nvGrpSpPr>
        <p:grpSpPr bwMode="auto">
          <a:xfrm>
            <a:off x="6185443" y="4243544"/>
            <a:ext cx="2166937" cy="2208213"/>
            <a:chOff x="4080" y="2688"/>
            <a:chExt cx="1365" cy="1392"/>
          </a:xfrm>
        </p:grpSpPr>
        <p:grpSp>
          <p:nvGrpSpPr>
            <p:cNvPr id="60504" name="Group 17"/>
            <p:cNvGrpSpPr>
              <a:grpSpLocks/>
            </p:cNvGrpSpPr>
            <p:nvPr/>
          </p:nvGrpSpPr>
          <p:grpSpPr bwMode="auto">
            <a:xfrm>
              <a:off x="4080" y="3360"/>
              <a:ext cx="1036" cy="720"/>
              <a:chOff x="4080" y="3360"/>
              <a:chExt cx="1036" cy="720"/>
            </a:xfrm>
          </p:grpSpPr>
          <p:sp>
            <p:nvSpPr>
              <p:cNvPr id="60507" name="Line 18"/>
              <p:cNvSpPr>
                <a:spLocks noChangeShapeType="1"/>
              </p:cNvSpPr>
              <p:nvPr/>
            </p:nvSpPr>
            <p:spPr bwMode="auto">
              <a:xfrm>
                <a:off x="4080" y="3360"/>
                <a:ext cx="0" cy="7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8" name="Line 19"/>
              <p:cNvSpPr>
                <a:spLocks noChangeShapeType="1"/>
              </p:cNvSpPr>
              <p:nvPr/>
            </p:nvSpPr>
            <p:spPr bwMode="auto">
              <a:xfrm>
                <a:off x="4080" y="4080"/>
                <a:ext cx="10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9" name="Rectangle 20"/>
              <p:cNvSpPr>
                <a:spLocks noChangeArrowheads="1"/>
              </p:cNvSpPr>
              <p:nvPr/>
            </p:nvSpPr>
            <p:spPr bwMode="auto">
              <a:xfrm>
                <a:off x="4128" y="3984"/>
                <a:ext cx="48" cy="96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0" name="Rectangle 21"/>
              <p:cNvSpPr>
                <a:spLocks noChangeArrowheads="1"/>
              </p:cNvSpPr>
              <p:nvPr/>
            </p:nvSpPr>
            <p:spPr bwMode="auto">
              <a:xfrm>
                <a:off x="4224" y="3984"/>
                <a:ext cx="48" cy="96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1" name="Rectangle 22"/>
              <p:cNvSpPr>
                <a:spLocks noChangeArrowheads="1"/>
              </p:cNvSpPr>
              <p:nvPr/>
            </p:nvSpPr>
            <p:spPr bwMode="auto">
              <a:xfrm>
                <a:off x="4320" y="3744"/>
                <a:ext cx="48" cy="336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2" name="Rectangle 23"/>
              <p:cNvSpPr>
                <a:spLocks noChangeArrowheads="1"/>
              </p:cNvSpPr>
              <p:nvPr/>
            </p:nvSpPr>
            <p:spPr bwMode="auto">
              <a:xfrm>
                <a:off x="4416" y="3984"/>
                <a:ext cx="48" cy="96"/>
              </a:xfrm>
              <a:prstGeom prst="rect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3" name="Rectangle 24"/>
              <p:cNvSpPr>
                <a:spLocks noChangeArrowheads="1"/>
              </p:cNvSpPr>
              <p:nvPr/>
            </p:nvSpPr>
            <p:spPr bwMode="auto">
              <a:xfrm>
                <a:off x="4512" y="3984"/>
                <a:ext cx="48" cy="96"/>
              </a:xfrm>
              <a:prstGeom prst="rect">
                <a:avLst/>
              </a:prstGeom>
              <a:solidFill>
                <a:srgbClr val="00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4" name="Rectangle 25"/>
              <p:cNvSpPr>
                <a:spLocks noChangeArrowheads="1"/>
              </p:cNvSpPr>
              <p:nvPr/>
            </p:nvSpPr>
            <p:spPr bwMode="auto">
              <a:xfrm>
                <a:off x="4608" y="3984"/>
                <a:ext cx="48" cy="96"/>
              </a:xfrm>
              <a:prstGeom prst="rect">
                <a:avLst/>
              </a:prstGeom>
              <a:solidFill>
                <a:srgbClr val="9900CC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15" name="Rectangle 26"/>
              <p:cNvSpPr>
                <a:spLocks noChangeArrowheads="1"/>
              </p:cNvSpPr>
              <p:nvPr/>
            </p:nvSpPr>
            <p:spPr bwMode="auto">
              <a:xfrm>
                <a:off x="4704" y="3744"/>
                <a:ext cx="48" cy="336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0505" name="Rectangle 27"/>
            <p:cNvSpPr>
              <a:spLocks noChangeArrowheads="1"/>
            </p:cNvSpPr>
            <p:nvPr/>
          </p:nvSpPr>
          <p:spPr bwMode="auto">
            <a:xfrm>
              <a:off x="5310" y="2688"/>
              <a:ext cx="135" cy="168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506" name="Line 28"/>
            <p:cNvSpPr>
              <a:spLocks noChangeShapeType="1"/>
            </p:cNvSpPr>
            <p:nvPr/>
          </p:nvSpPr>
          <p:spPr bwMode="auto">
            <a:xfrm flipH="1">
              <a:off x="4983" y="2952"/>
              <a:ext cx="327" cy="7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80" name="Group 29"/>
          <p:cNvGrpSpPr>
            <a:grpSpLocks/>
          </p:cNvGrpSpPr>
          <p:nvPr/>
        </p:nvGrpSpPr>
        <p:grpSpPr bwMode="auto">
          <a:xfrm>
            <a:off x="1146717" y="1135219"/>
            <a:ext cx="7372350" cy="1355725"/>
            <a:chOff x="672" y="609"/>
            <a:chExt cx="4638" cy="852"/>
          </a:xfrm>
        </p:grpSpPr>
        <p:grpSp>
          <p:nvGrpSpPr>
            <p:cNvPr id="60496" name="Group 30"/>
            <p:cNvGrpSpPr>
              <a:grpSpLocks/>
            </p:cNvGrpSpPr>
            <p:nvPr/>
          </p:nvGrpSpPr>
          <p:grpSpPr bwMode="auto">
            <a:xfrm>
              <a:off x="3183" y="610"/>
              <a:ext cx="2127" cy="851"/>
              <a:chOff x="3420" y="731"/>
              <a:chExt cx="2130" cy="853"/>
            </a:xfrm>
          </p:grpSpPr>
          <p:sp>
            <p:nvSpPr>
              <p:cNvPr id="60498" name="Rectangle 31"/>
              <p:cNvSpPr>
                <a:spLocks noChangeArrowheads="1"/>
              </p:cNvSpPr>
              <p:nvPr/>
            </p:nvSpPr>
            <p:spPr bwMode="auto">
              <a:xfrm>
                <a:off x="3420" y="960"/>
                <a:ext cx="690" cy="624"/>
              </a:xfrm>
              <a:prstGeom prst="rect">
                <a:avLst/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9" name="Text Box 32"/>
              <p:cNvSpPr txBox="1">
                <a:spLocks noChangeArrowheads="1"/>
              </p:cNvSpPr>
              <p:nvPr/>
            </p:nvSpPr>
            <p:spPr bwMode="auto">
              <a:xfrm>
                <a:off x="3456" y="731"/>
                <a:ext cx="617" cy="21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260" tIns="45620" rIns="91260" bIns="4562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>
                    <a:latin typeface="Times" pitchFamily="18" charset="0"/>
                  </a:rPr>
                  <a:t>Detector</a:t>
                </a:r>
              </a:p>
            </p:txBody>
          </p:sp>
          <p:sp>
            <p:nvSpPr>
              <p:cNvPr id="60500" name="Line 33"/>
              <p:cNvSpPr>
                <a:spLocks noChangeShapeType="1"/>
              </p:cNvSpPr>
              <p:nvPr/>
            </p:nvSpPr>
            <p:spPr bwMode="auto">
              <a:xfrm>
                <a:off x="4224" y="1296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01" name="Rectangle 34"/>
              <p:cNvSpPr>
                <a:spLocks noChangeArrowheads="1"/>
              </p:cNvSpPr>
              <p:nvPr/>
            </p:nvSpPr>
            <p:spPr bwMode="auto">
              <a:xfrm>
                <a:off x="4935" y="960"/>
                <a:ext cx="615" cy="624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100000">
                    <a:srgbClr val="595959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2" name="Oval 35"/>
              <p:cNvSpPr>
                <a:spLocks noChangeArrowheads="1"/>
              </p:cNvSpPr>
              <p:nvPr/>
            </p:nvSpPr>
            <p:spPr bwMode="auto">
              <a:xfrm>
                <a:off x="5184" y="1200"/>
                <a:ext cx="135" cy="144"/>
              </a:xfrm>
              <a:prstGeom prst="ellipse">
                <a:avLst/>
              </a:prstGeom>
              <a:gradFill rotWithShape="0">
                <a:gsLst>
                  <a:gs pos="0">
                    <a:srgbClr val="808080"/>
                  </a:gs>
                  <a:gs pos="100000">
                    <a:srgbClr val="3B3B3B"/>
                  </a:gs>
                </a:gsLst>
                <a:path path="shape">
                  <a:fillToRect l="50000" t="50000" r="50000" b="50000"/>
                </a:path>
              </a:gra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503" name="Text Box 36"/>
              <p:cNvSpPr txBox="1">
                <a:spLocks noChangeArrowheads="1"/>
              </p:cNvSpPr>
              <p:nvPr/>
            </p:nvSpPr>
            <p:spPr bwMode="auto">
              <a:xfrm>
                <a:off x="4992" y="731"/>
                <a:ext cx="480" cy="21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91260" tIns="45620" rIns="91260" bIns="45620">
                <a:spAutoFit/>
              </a:bodyPr>
              <a:lstStyle/>
              <a:p>
                <a:pPr eaLnBrk="0" hangingPunct="0">
                  <a:lnSpc>
                    <a:spcPct val="90000"/>
                  </a:lnSpc>
                </a:pPr>
                <a:r>
                  <a:rPr lang="en-US">
                    <a:latin typeface="Times" pitchFamily="18" charset="0"/>
                  </a:rPr>
                  <a:t>Image</a:t>
                </a:r>
              </a:p>
            </p:txBody>
          </p:sp>
        </p:grpSp>
        <p:graphicFrame>
          <p:nvGraphicFramePr>
            <p:cNvPr id="60453" name="Object 37"/>
            <p:cNvGraphicFramePr>
              <a:graphicFrameLocks noChangeAspect="1"/>
            </p:cNvGraphicFramePr>
            <p:nvPr/>
          </p:nvGraphicFramePr>
          <p:xfrm>
            <a:off x="672" y="912"/>
            <a:ext cx="2079" cy="5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1333500" imgH="342900" progId="Equation.3">
                    <p:embed/>
                  </p:oleObj>
                </mc:Choice>
                <mc:Fallback>
                  <p:oleObj name="Equation" r:id="rId3" imgW="1333500" imgH="342900" progId="Equation.3">
                    <p:embed/>
                    <p:pic>
                      <p:nvPicPr>
                        <p:cNvPr id="60453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912"/>
                          <a:ext cx="2079" cy="53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97" name="Text Box 38"/>
            <p:cNvSpPr txBox="1">
              <a:spLocks noChangeArrowheads="1"/>
            </p:cNvSpPr>
            <p:nvPr/>
          </p:nvSpPr>
          <p:spPr bwMode="auto">
            <a:xfrm>
              <a:off x="768" y="609"/>
              <a:ext cx="198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95" tIns="45702" rIns="91395" bIns="45702">
              <a:spAutoFit/>
            </a:bodyPr>
            <a:lstStyle/>
            <a:p>
              <a:pPr defTabSz="915988" eaLnBrk="0" hangingPunct="0">
                <a:lnSpc>
                  <a:spcPct val="90000"/>
                </a:lnSpc>
              </a:pPr>
              <a:r>
                <a:rPr lang="en-US" sz="2000" dirty="0">
                  <a:latin typeface="+mn-lt"/>
                </a:rPr>
                <a:t>Basic Image generation</a:t>
              </a:r>
            </a:p>
          </p:txBody>
        </p:sp>
      </p:grpSp>
      <p:grpSp>
        <p:nvGrpSpPr>
          <p:cNvPr id="60455" name="Group 39"/>
          <p:cNvGrpSpPr>
            <a:grpSpLocks/>
          </p:cNvGrpSpPr>
          <p:nvPr/>
        </p:nvGrpSpPr>
        <p:grpSpPr bwMode="auto">
          <a:xfrm>
            <a:off x="856205" y="2567144"/>
            <a:ext cx="5711825" cy="2284413"/>
            <a:chOff x="489" y="1509"/>
            <a:chExt cx="3593" cy="1437"/>
          </a:xfrm>
        </p:grpSpPr>
        <p:grpSp>
          <p:nvGrpSpPr>
            <p:cNvPr id="60486" name="Group 40"/>
            <p:cNvGrpSpPr>
              <a:grpSpLocks/>
            </p:cNvGrpSpPr>
            <p:nvPr/>
          </p:nvGrpSpPr>
          <p:grpSpPr bwMode="auto">
            <a:xfrm>
              <a:off x="3123" y="1509"/>
              <a:ext cx="959" cy="1437"/>
              <a:chOff x="3360" y="1632"/>
              <a:chExt cx="960" cy="1440"/>
            </a:xfrm>
          </p:grpSpPr>
          <p:sp>
            <p:nvSpPr>
              <p:cNvPr id="60488" name="Rectangle 41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672" cy="624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89" name="Rectangle 42"/>
              <p:cNvSpPr>
                <a:spLocks noChangeArrowheads="1"/>
              </p:cNvSpPr>
              <p:nvPr/>
            </p:nvSpPr>
            <p:spPr bwMode="auto">
              <a:xfrm>
                <a:off x="3408" y="2208"/>
                <a:ext cx="672" cy="624"/>
              </a:xfrm>
              <a:prstGeom prst="rect">
                <a:avLst/>
              </a:prstGeom>
              <a:solidFill>
                <a:srgbClr val="FF66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0" name="Rectangle 43"/>
              <p:cNvSpPr>
                <a:spLocks noChangeArrowheads="1"/>
              </p:cNvSpPr>
              <p:nvPr/>
            </p:nvSpPr>
            <p:spPr bwMode="auto">
              <a:xfrm>
                <a:off x="3456" y="2256"/>
                <a:ext cx="672" cy="624"/>
              </a:xfrm>
              <a:prstGeom prst="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1" name="Rectangle 44"/>
              <p:cNvSpPr>
                <a:spLocks noChangeArrowheads="1"/>
              </p:cNvSpPr>
              <p:nvPr/>
            </p:nvSpPr>
            <p:spPr bwMode="auto">
              <a:xfrm>
                <a:off x="3504" y="2304"/>
                <a:ext cx="672" cy="624"/>
              </a:xfrm>
              <a:prstGeom prst="rect">
                <a:avLst/>
              </a:prstGeom>
              <a:solidFill>
                <a:srgbClr val="3399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2" name="Rectangle 45"/>
              <p:cNvSpPr>
                <a:spLocks noChangeArrowheads="1"/>
              </p:cNvSpPr>
              <p:nvPr/>
            </p:nvSpPr>
            <p:spPr bwMode="auto">
              <a:xfrm>
                <a:off x="3552" y="2352"/>
                <a:ext cx="672" cy="62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3" name="Rectangle 46"/>
              <p:cNvSpPr>
                <a:spLocks noChangeArrowheads="1"/>
              </p:cNvSpPr>
              <p:nvPr/>
            </p:nvSpPr>
            <p:spPr bwMode="auto">
              <a:xfrm>
                <a:off x="3600" y="2400"/>
                <a:ext cx="672" cy="624"/>
              </a:xfrm>
              <a:prstGeom prst="rect">
                <a:avLst/>
              </a:prstGeom>
              <a:solidFill>
                <a:srgbClr val="9900F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4" name="Rectangle 47"/>
              <p:cNvSpPr>
                <a:spLocks noChangeArrowheads="1"/>
              </p:cNvSpPr>
              <p:nvPr/>
            </p:nvSpPr>
            <p:spPr bwMode="auto">
              <a:xfrm>
                <a:off x="3648" y="2448"/>
                <a:ext cx="672" cy="624"/>
              </a:xfrm>
              <a:prstGeom prst="rect">
                <a:avLst/>
              </a:prstGeom>
              <a:solidFill>
                <a:srgbClr val="80008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495" name="Line 48"/>
              <p:cNvSpPr>
                <a:spLocks noChangeShapeType="1"/>
              </p:cNvSpPr>
              <p:nvPr/>
            </p:nvSpPr>
            <p:spPr bwMode="auto">
              <a:xfrm>
                <a:off x="3744" y="1632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aphicFrame>
          <p:nvGraphicFramePr>
            <p:cNvPr id="60465" name="Object 49"/>
            <p:cNvGraphicFramePr>
              <a:graphicFrameLocks noChangeAspect="1"/>
            </p:cNvGraphicFramePr>
            <p:nvPr/>
          </p:nvGraphicFramePr>
          <p:xfrm>
            <a:off x="489" y="1920"/>
            <a:ext cx="2526" cy="6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803240" imgH="457200" progId="Equation.3">
                    <p:embed/>
                  </p:oleObj>
                </mc:Choice>
                <mc:Fallback>
                  <p:oleObj name="Equation" r:id="rId5" imgW="1803240" imgH="457200" progId="Equation.3">
                    <p:embed/>
                    <p:pic>
                      <p:nvPicPr>
                        <p:cNvPr id="60465" name="Object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" y="1920"/>
                          <a:ext cx="2526" cy="64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87" name="Text Box 50"/>
            <p:cNvSpPr txBox="1">
              <a:spLocks noChangeArrowheads="1"/>
            </p:cNvSpPr>
            <p:nvPr/>
          </p:nvSpPr>
          <p:spPr bwMode="auto">
            <a:xfrm>
              <a:off x="804" y="1536"/>
              <a:ext cx="2068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95" tIns="45702" rIns="91395" bIns="45702">
              <a:spAutoFit/>
            </a:bodyPr>
            <a:lstStyle/>
            <a:p>
              <a:pPr defTabSz="915988" eaLnBrk="0" hangingPunct="0">
                <a:lnSpc>
                  <a:spcPct val="90000"/>
                </a:lnSpc>
              </a:pPr>
              <a:r>
                <a:rPr lang="en-US" sz="2000" dirty="0">
                  <a:latin typeface="+mn-lt"/>
                </a:rPr>
                <a:t>Detector can be broken </a:t>
              </a:r>
            </a:p>
            <a:p>
              <a:pPr defTabSz="915988" eaLnBrk="0" hangingPunct="0">
                <a:lnSpc>
                  <a:spcPct val="90000"/>
                </a:lnSpc>
              </a:pPr>
              <a:r>
                <a:rPr lang="en-US" sz="2000" dirty="0">
                  <a:latin typeface="+mn-lt"/>
                </a:rPr>
                <a:t>Into different energy bins</a:t>
              </a:r>
            </a:p>
          </p:txBody>
        </p:sp>
      </p:grpSp>
      <p:grpSp>
        <p:nvGrpSpPr>
          <p:cNvPr id="60467" name="Group 51"/>
          <p:cNvGrpSpPr>
            <a:grpSpLocks/>
          </p:cNvGrpSpPr>
          <p:nvPr/>
        </p:nvGrpSpPr>
        <p:grpSpPr bwMode="auto">
          <a:xfrm>
            <a:off x="660943" y="4441982"/>
            <a:ext cx="5343525" cy="1679575"/>
            <a:chOff x="366" y="2688"/>
            <a:chExt cx="3362" cy="1056"/>
          </a:xfrm>
        </p:grpSpPr>
        <p:graphicFrame>
          <p:nvGraphicFramePr>
            <p:cNvPr id="60468" name="Object 52"/>
            <p:cNvGraphicFramePr>
              <a:graphicFrameLocks noChangeAspect="1"/>
            </p:cNvGraphicFramePr>
            <p:nvPr/>
          </p:nvGraphicFramePr>
          <p:xfrm>
            <a:off x="366" y="3264"/>
            <a:ext cx="3362" cy="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r:id="rId7" imgW="2400300" imgH="342900" progId="Equation.3">
                    <p:embed/>
                  </p:oleObj>
                </mc:Choice>
                <mc:Fallback>
                  <p:oleObj r:id="rId7" imgW="2400300" imgH="342900" progId="Equation.3">
                    <p:embed/>
                    <p:pic>
                      <p:nvPicPr>
                        <p:cNvPr id="60468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" y="3264"/>
                          <a:ext cx="3362" cy="4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485" name="Text Box 53"/>
            <p:cNvSpPr txBox="1">
              <a:spLocks noChangeArrowheads="1"/>
            </p:cNvSpPr>
            <p:nvPr/>
          </p:nvSpPr>
          <p:spPr bwMode="auto">
            <a:xfrm>
              <a:off x="816" y="2688"/>
              <a:ext cx="2327" cy="4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1395" tIns="45702" rIns="91395" bIns="45702">
              <a:spAutoFit/>
            </a:bodyPr>
            <a:lstStyle/>
            <a:p>
              <a:pPr defTabSz="915988" eaLnBrk="0" hangingPunct="0">
                <a:lnSpc>
                  <a:spcPct val="90000"/>
                </a:lnSpc>
              </a:pPr>
              <a:r>
                <a:rPr lang="en-US" sz="2000" dirty="0">
                  <a:latin typeface="+mn-lt"/>
                </a:rPr>
                <a:t>Generate an image in each</a:t>
              </a:r>
            </a:p>
            <a:p>
              <a:pPr defTabSz="915988" eaLnBrk="0" hangingPunct="0">
                <a:lnSpc>
                  <a:spcPct val="90000"/>
                </a:lnSpc>
              </a:pPr>
              <a:r>
                <a:rPr lang="en-US" sz="2000" dirty="0">
                  <a:latin typeface="+mn-lt"/>
                </a:rPr>
                <a:t>Energy bin, then add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13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animBg="1"/>
      <p:bldP spid="60420" grpId="0" animBg="1"/>
      <p:bldP spid="60424" grpId="0" animBg="1"/>
      <p:bldP spid="60425" grpId="0" animBg="1"/>
      <p:bldP spid="60426" grpId="0" animBg="1"/>
      <p:bldP spid="60427" grpId="0" animBg="1"/>
      <p:bldP spid="604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Spectral Region of Interest (</a:t>
            </a:r>
            <a:r>
              <a:rPr lang="en-US" b="1" dirty="0" err="1"/>
              <a:t>sROI</a:t>
            </a:r>
            <a:r>
              <a:rPr lang="en-US" b="1" dirty="0"/>
              <a:t>)</a:t>
            </a:r>
          </a:p>
        </p:txBody>
      </p:sp>
      <p:pic>
        <p:nvPicPr>
          <p:cNvPr id="34895" name="Picture 7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56469" y="1669142"/>
            <a:ext cx="2195512" cy="3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BFD92F-3FC9-EAB6-7659-50F7A19BA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610" y="443403"/>
            <a:ext cx="2857500" cy="285750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32CC8D8-984A-ABCA-1E10-8989BCD05319}"/>
              </a:ext>
            </a:extLst>
          </p:cNvPr>
          <p:cNvGrpSpPr/>
          <p:nvPr/>
        </p:nvGrpSpPr>
        <p:grpSpPr>
          <a:xfrm>
            <a:off x="4219317" y="876990"/>
            <a:ext cx="5927168" cy="5727163"/>
            <a:chOff x="4219317" y="876990"/>
            <a:chExt cx="5927168" cy="5727163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3F44F87-FFB0-CDB7-27FD-F95CF50A2C56}"/>
                </a:ext>
              </a:extLst>
            </p:cNvPr>
            <p:cNvGrpSpPr/>
            <p:nvPr/>
          </p:nvGrpSpPr>
          <p:grpSpPr>
            <a:xfrm>
              <a:off x="4219317" y="876990"/>
              <a:ext cx="5927168" cy="5727163"/>
              <a:chOff x="4219317" y="876990"/>
              <a:chExt cx="5927168" cy="5727163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E7BC0832-7A5B-624C-44D6-404427452075}"/>
                  </a:ext>
                </a:extLst>
              </p:cNvPr>
              <p:cNvGrpSpPr/>
              <p:nvPr/>
            </p:nvGrpSpPr>
            <p:grpSpPr>
              <a:xfrm>
                <a:off x="7288985" y="3744468"/>
                <a:ext cx="2857500" cy="2859685"/>
                <a:chOff x="7288985" y="3744468"/>
                <a:chExt cx="2857500" cy="2859685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281EA5A3-59E4-5538-6F36-CD3EFA2E10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288985" y="3746653"/>
                  <a:ext cx="2857500" cy="2857500"/>
                </a:xfrm>
                <a:prstGeom prst="rect">
                  <a:avLst/>
                </a:prstGeom>
              </p:spPr>
            </p:pic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60AA144-A0E0-98C7-C8F7-2026FA93797A}"/>
                    </a:ext>
                  </a:extLst>
                </p:cNvPr>
                <p:cNvSpPr txBox="1"/>
                <p:nvPr/>
              </p:nvSpPr>
              <p:spPr>
                <a:xfrm>
                  <a:off x="7974193" y="3744468"/>
                  <a:ext cx="2132315" cy="3416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l">
                    <a:lnSpc>
                      <a:spcPct val="90000"/>
                    </a:lnSpc>
                  </a:pPr>
                  <a:r>
                    <a:rPr lang="en-US" baseline="30000" dirty="0">
                      <a:solidFill>
                        <a:schemeClr val="bg1"/>
                      </a:solidFill>
                      <a:latin typeface="+mn-lt"/>
                    </a:rPr>
                    <a:t>133</a:t>
                  </a:r>
                  <a:r>
                    <a:rPr lang="en-US" dirty="0">
                      <a:solidFill>
                        <a:schemeClr val="bg1"/>
                      </a:solidFill>
                      <a:latin typeface="+mn-lt"/>
                    </a:rPr>
                    <a:t>Ba 354-358 keV</a:t>
                  </a:r>
                </a:p>
              </p:txBody>
            </p:sp>
          </p:grp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8F55F9E2-4A84-FF30-445D-F504AEA1AF7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9317" y="876990"/>
                <a:ext cx="0" cy="2308266"/>
              </a:xfrm>
              <a:prstGeom prst="line">
                <a:avLst/>
              </a:prstGeom>
              <a:ln w="50800">
                <a:solidFill>
                  <a:schemeClr val="accent6">
                    <a:lumMod val="20000"/>
                    <a:lumOff val="80000"/>
                  </a:scheme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A4DDE0E7-0694-8D41-240F-32AF007E3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19317" y="3175776"/>
                <a:ext cx="3030221" cy="551106"/>
              </a:xfrm>
              <a:prstGeom prst="line">
                <a:avLst/>
              </a:prstGeom>
              <a:ln w="28575">
                <a:solidFill>
                  <a:srgbClr val="FF0000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4B6DF3D-CABB-E1FA-0731-91AEBBD5C603}"/>
                </a:ext>
              </a:extLst>
            </p:cNvPr>
            <p:cNvSpPr/>
            <p:nvPr/>
          </p:nvSpPr>
          <p:spPr>
            <a:xfrm>
              <a:off x="7271399" y="3726882"/>
              <a:ext cx="2855592" cy="28529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84ED481-0511-4BF0-6EEA-767EC5B6EB3A}"/>
              </a:ext>
            </a:extLst>
          </p:cNvPr>
          <p:cNvSpPr txBox="1"/>
          <p:nvPr/>
        </p:nvSpPr>
        <p:spPr>
          <a:xfrm>
            <a:off x="9214408" y="497766"/>
            <a:ext cx="139493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bg1"/>
                </a:solidFill>
                <a:latin typeface="+mn-lt"/>
              </a:rPr>
              <a:t>90-450 keV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FCDBE2-2111-9F80-C5E7-3EF7CD0DA552}"/>
              </a:ext>
            </a:extLst>
          </p:cNvPr>
          <p:cNvGrpSpPr/>
          <p:nvPr/>
        </p:nvGrpSpPr>
        <p:grpSpPr>
          <a:xfrm>
            <a:off x="3574548" y="873372"/>
            <a:ext cx="3275216" cy="5730781"/>
            <a:chOff x="3574548" y="873372"/>
            <a:chExt cx="3275216" cy="573078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53D63DB-BFCE-A077-9462-9FD5368DDDEF}"/>
                </a:ext>
              </a:extLst>
            </p:cNvPr>
            <p:cNvGrpSpPr/>
            <p:nvPr/>
          </p:nvGrpSpPr>
          <p:grpSpPr>
            <a:xfrm>
              <a:off x="3574548" y="873372"/>
              <a:ext cx="3275216" cy="5730781"/>
              <a:chOff x="3574548" y="873372"/>
              <a:chExt cx="3275216" cy="5730781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E75CFD4-D923-F97B-95D5-F5FD8E6D7713}"/>
                  </a:ext>
                </a:extLst>
              </p:cNvPr>
              <p:cNvGrpSpPr/>
              <p:nvPr/>
            </p:nvGrpSpPr>
            <p:grpSpPr>
              <a:xfrm>
                <a:off x="3574548" y="873372"/>
                <a:ext cx="3275216" cy="5730781"/>
                <a:chOff x="3574548" y="873372"/>
                <a:chExt cx="3275216" cy="5730781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2F735431-3202-E685-FC31-C08EB5A039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992264" y="3746653"/>
                  <a:ext cx="2857500" cy="2857500"/>
                </a:xfrm>
                <a:prstGeom prst="rect">
                  <a:avLst/>
                </a:prstGeom>
              </p:spPr>
            </p:pic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80B067B1-F476-BDC6-50AE-E1FC39E2CC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74548" y="873372"/>
                  <a:ext cx="0" cy="2308266"/>
                </a:xfrm>
                <a:prstGeom prst="line">
                  <a:avLst/>
                </a:prstGeom>
                <a:ln w="50800">
                  <a:solidFill>
                    <a:schemeClr val="accent2">
                      <a:lumMod val="20000"/>
                      <a:lumOff val="80000"/>
                    </a:schemeClr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F735901C-2C44-189F-F2D4-6C0BC76840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74548" y="3175776"/>
                  <a:ext cx="394202" cy="567249"/>
                </a:xfrm>
                <a:prstGeom prst="line">
                  <a:avLst/>
                </a:prstGeom>
                <a:ln w="28575">
                  <a:solidFill>
                    <a:srgbClr val="92D050"/>
                  </a:solidFill>
                  <a:miter lim="800000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E30E67F-2F3B-5A73-85CB-C73309453AB6}"/>
                  </a:ext>
                </a:extLst>
              </p:cNvPr>
              <p:cNvSpPr txBox="1"/>
              <p:nvPr/>
            </p:nvSpPr>
            <p:spPr>
              <a:xfrm>
                <a:off x="4811006" y="3744468"/>
                <a:ext cx="1992853" cy="3416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:r>
                  <a:rPr lang="en-US" baseline="30000" dirty="0">
                    <a:solidFill>
                      <a:schemeClr val="bg1"/>
                    </a:solidFill>
                    <a:latin typeface="+mn-lt"/>
                  </a:rPr>
                  <a:t>232</a:t>
                </a: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U 237-249 keV</a:t>
                </a: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1448B08-678F-5F3C-3C11-383D1662CF86}"/>
                </a:ext>
              </a:extLst>
            </p:cNvPr>
            <p:cNvSpPr/>
            <p:nvPr/>
          </p:nvSpPr>
          <p:spPr>
            <a:xfrm>
              <a:off x="3971231" y="3736098"/>
              <a:ext cx="2855592" cy="2852928"/>
            </a:xfrm>
            <a:prstGeom prst="rect">
              <a:avLst/>
            </a:prstGeom>
            <a:noFill/>
            <a:ln w="38100">
              <a:solidFill>
                <a:srgbClr val="00B050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621579-08E4-2635-040D-45099DB52C6F}"/>
              </a:ext>
            </a:extLst>
          </p:cNvPr>
          <p:cNvGrpSpPr/>
          <p:nvPr/>
        </p:nvGrpSpPr>
        <p:grpSpPr>
          <a:xfrm>
            <a:off x="633902" y="867510"/>
            <a:ext cx="2877327" cy="5734458"/>
            <a:chOff x="633902" y="867510"/>
            <a:chExt cx="2877327" cy="573445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0BA5B2C-C13C-7F1E-7BDA-9CFE6592F1DF}"/>
                </a:ext>
              </a:extLst>
            </p:cNvPr>
            <p:cNvCxnSpPr>
              <a:cxnSpLocks/>
            </p:cNvCxnSpPr>
            <p:nvPr/>
          </p:nvCxnSpPr>
          <p:spPr>
            <a:xfrm>
              <a:off x="2935640" y="867510"/>
              <a:ext cx="0" cy="2308266"/>
            </a:xfrm>
            <a:prstGeom prst="line">
              <a:avLst/>
            </a:prstGeom>
            <a:ln w="50800">
              <a:solidFill>
                <a:schemeClr val="bg1">
                  <a:lumMod val="8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EC4166E-8534-415A-4A50-FD61B2D91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3729" y="3744468"/>
              <a:ext cx="2857500" cy="28575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F037A29-A084-1ED9-5930-144906F4EF25}"/>
                </a:ext>
              </a:extLst>
            </p:cNvPr>
            <p:cNvSpPr txBox="1"/>
            <p:nvPr/>
          </p:nvSpPr>
          <p:spPr>
            <a:xfrm>
              <a:off x="1458169" y="3763770"/>
              <a:ext cx="2031325" cy="3416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baseline="30000" dirty="0">
                  <a:solidFill>
                    <a:schemeClr val="bg1"/>
                  </a:solidFill>
                  <a:latin typeface="+mn-lt"/>
                </a:rPr>
                <a:t>57</a:t>
              </a:r>
              <a:r>
                <a:rPr lang="en-US" dirty="0">
                  <a:solidFill>
                    <a:schemeClr val="bg1"/>
                  </a:solidFill>
                  <a:latin typeface="+mn-lt"/>
                </a:rPr>
                <a:t>Co120-124 keV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62B17CDE-7F8B-6F2B-1062-49E19FD00F17}"/>
                </a:ext>
              </a:extLst>
            </p:cNvPr>
            <p:cNvSpPr/>
            <p:nvPr/>
          </p:nvSpPr>
          <p:spPr>
            <a:xfrm>
              <a:off x="633902" y="3729867"/>
              <a:ext cx="2855592" cy="2852928"/>
            </a:xfrm>
            <a:prstGeom prst="rect">
              <a:avLst/>
            </a:prstGeom>
            <a:noFill/>
            <a:ln w="38100">
              <a:solidFill>
                <a:schemeClr val="bg2">
                  <a:lumMod val="50000"/>
                </a:schemeClr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B860365-4DBF-412C-A855-23E49278BF11}"/>
                </a:ext>
              </a:extLst>
            </p:cNvPr>
            <p:cNvCxnSpPr>
              <a:cxnSpLocks/>
            </p:cNvCxnSpPr>
            <p:nvPr/>
          </p:nvCxnSpPr>
          <p:spPr>
            <a:xfrm>
              <a:off x="2935640" y="3175776"/>
              <a:ext cx="0" cy="551106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1676400" y="677864"/>
          <a:ext cx="4584700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GPlot" r:id="rId7" imgW="5473440" imgH="3466800" progId="KGraph_Plot">
                  <p:embed/>
                </p:oleObj>
              </mc:Choice>
              <mc:Fallback>
                <p:oleObj name="KGPlot" r:id="rId7" imgW="5473440" imgH="3466800" progId="KGraph_Plot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77864"/>
                        <a:ext cx="4584700" cy="290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459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Area Region of Interest (</a:t>
            </a:r>
            <a:r>
              <a:rPr lang="en-US" b="1" dirty="0" err="1"/>
              <a:t>aROI</a:t>
            </a:r>
            <a:r>
              <a:rPr lang="en-US" b="1" dirty="0"/>
              <a:t>)</a:t>
            </a: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67" y="3293337"/>
            <a:ext cx="35242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1543051" y="3298099"/>
            <a:ext cx="8867367" cy="3524250"/>
            <a:chOff x="19050" y="3338606"/>
            <a:chExt cx="8867367" cy="3524250"/>
          </a:xfrm>
        </p:grpSpPr>
        <p:pic>
          <p:nvPicPr>
            <p:cNvPr id="34828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2167" y="3338606"/>
              <a:ext cx="3524250" cy="3524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19050" y="3670456"/>
            <a:ext cx="4695825" cy="28541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KGPlot" r:id="rId4" imgW="5486400" imgH="3340080" progId="KGraph_Plot">
                    <p:embed/>
                  </p:oleObj>
                </mc:Choice>
                <mc:Fallback>
                  <p:oleObj name="KGPlot" r:id="rId4" imgW="5486400" imgH="3340080" progId="KGraph_Plot">
                    <p:embed/>
                    <p:pic>
                      <p:nvPicPr>
                        <p:cNvPr id="36" name="Object 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" y="3670456"/>
                          <a:ext cx="4695825" cy="28541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" name="Object 31"/>
          <p:cNvGraphicFramePr>
            <a:graphicFrameLocks noChangeAspect="1"/>
          </p:cNvGraphicFramePr>
          <p:nvPr/>
        </p:nvGraphicFramePr>
        <p:xfrm>
          <a:off x="1676400" y="677864"/>
          <a:ext cx="4584700" cy="290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KGPlot" r:id="rId6" imgW="5473440" imgH="3466800" progId="KGraph_Plot">
                  <p:embed/>
                </p:oleObj>
              </mc:Choice>
              <mc:Fallback>
                <p:oleObj name="KGPlot" r:id="rId6" imgW="5473440" imgH="3466800" progId="KGraph_Plot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677864"/>
                        <a:ext cx="4584700" cy="2903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1543051" y="3282518"/>
            <a:ext cx="8867367" cy="3533775"/>
            <a:chOff x="19050" y="3329080"/>
            <a:chExt cx="8867367" cy="3533775"/>
          </a:xfrm>
        </p:grpSpPr>
        <p:pic>
          <p:nvPicPr>
            <p:cNvPr id="34826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42" y="3329080"/>
              <a:ext cx="3533775" cy="353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3" name="Object 32"/>
            <p:cNvGraphicFramePr>
              <a:graphicFrameLocks/>
            </p:cNvGraphicFramePr>
            <p:nvPr/>
          </p:nvGraphicFramePr>
          <p:xfrm>
            <a:off x="19050" y="3685474"/>
            <a:ext cx="4696297" cy="2843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KGPlot" r:id="rId9" imgW="5486400" imgH="3340080" progId="KGraph_Plot">
                    <p:embed/>
                  </p:oleObj>
                </mc:Choice>
                <mc:Fallback>
                  <p:oleObj name="KGPlot" r:id="rId9" imgW="5486400" imgH="3340080" progId="KGraph_Plot">
                    <p:embed/>
                    <p:pic>
                      <p:nvPicPr>
                        <p:cNvPr id="33" name="Object 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" y="3685474"/>
                          <a:ext cx="4696297" cy="28437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2" name="Group 41"/>
          <p:cNvGrpSpPr/>
          <p:nvPr/>
        </p:nvGrpSpPr>
        <p:grpSpPr>
          <a:xfrm>
            <a:off x="1543051" y="3289891"/>
            <a:ext cx="8867366" cy="3533775"/>
            <a:chOff x="19050" y="3329079"/>
            <a:chExt cx="8867366" cy="3533775"/>
          </a:xfrm>
        </p:grpSpPr>
        <p:pic>
          <p:nvPicPr>
            <p:cNvPr id="34829" name="Picture 1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2641" y="3329079"/>
              <a:ext cx="3533775" cy="353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41" name="Object 40"/>
            <p:cNvGraphicFramePr>
              <a:graphicFrameLocks/>
            </p:cNvGraphicFramePr>
            <p:nvPr/>
          </p:nvGraphicFramePr>
          <p:xfrm>
            <a:off x="19050" y="3676650"/>
            <a:ext cx="4700016" cy="28437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KGPlot" r:id="rId12" imgW="5486400" imgH="3340080" progId="KGraph_Plot">
                    <p:embed/>
                  </p:oleObj>
                </mc:Choice>
                <mc:Fallback>
                  <p:oleObj name="KGPlot" r:id="rId12" imgW="5486400" imgH="3340080" progId="KGraph_Plot">
                    <p:embed/>
                    <p:pic>
                      <p:nvPicPr>
                        <p:cNvPr id="41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" y="3676650"/>
                          <a:ext cx="4700016" cy="28437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4895" name="Picture 7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31414" y="4954432"/>
            <a:ext cx="2195512" cy="30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67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Complex Object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See both radio isotopes and overlying materials</a:t>
            </a:r>
          </a:p>
          <a:p>
            <a:r>
              <a:rPr lang="en-US" sz="2400" dirty="0"/>
              <a:t>Overlying materials are visible due to scattering of primary radiation</a:t>
            </a:r>
          </a:p>
          <a:p>
            <a:pPr marL="0" indent="0">
              <a:buNone/>
            </a:pPr>
            <a:endParaRPr lang="en-US" sz="2400" dirty="0"/>
          </a:p>
          <a:p>
            <a:pPr marL="346075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73" y="5712233"/>
            <a:ext cx="1910644" cy="23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842673" y="6071845"/>
            <a:ext cx="1524000" cy="0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645B36F-1F17-F2F6-A0F1-A0C55BE2F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83" y="2342350"/>
            <a:ext cx="5692505" cy="288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92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BB116B1C-0265-A7A2-4023-00416E0AD1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8223" y="914400"/>
                <a:ext cx="7239481" cy="5715000"/>
              </a:xfrm>
            </p:spPr>
            <p:txBody>
              <a:bodyPr/>
              <a:lstStyle/>
              <a:p>
                <a:r>
                  <a:rPr lang="en-US" dirty="0"/>
                  <a:t>Can’t see structures smaller than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8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>
                  <a:solidFill>
                    <a:sysClr val="windowText" lastClr="000000"/>
                  </a:solidFill>
                </a:endParaRPr>
              </a:p>
              <a:p>
                <a:r>
                  <a:rPr lang="en-US" dirty="0"/>
                  <a:t>4, point sources progressively expanded from contact</a:t>
                </a:r>
              </a:p>
              <a:p>
                <a:pPr lvl="1"/>
                <a:r>
                  <a:rPr lang="en-US" dirty="0"/>
                  <a:t>Sources ~ 0.4 Resolution elements</a:t>
                </a:r>
              </a:p>
              <a:p>
                <a:pPr lvl="1"/>
                <a:r>
                  <a:rPr lang="en-US" dirty="0"/>
                  <a:t>~ 0.4 Resolution elements</a:t>
                </a:r>
              </a:p>
              <a:p>
                <a:pPr lvl="1"/>
                <a:r>
                  <a:rPr lang="en-US" dirty="0"/>
                  <a:t>~ 1.7 Resolution elements</a:t>
                </a: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BB116B1C-0265-A7A2-4023-00416E0AD1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8223" y="914400"/>
                <a:ext cx="7239481" cy="5715000"/>
              </a:xfrm>
              <a:blipFill>
                <a:blip r:embed="rId2"/>
                <a:stretch>
                  <a:fillRect l="-1431" t="-11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763849F5-3397-20AA-392B-DACD89067A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1757" y="523797"/>
            <a:ext cx="3657600" cy="365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BBA426-B82B-C418-C4F8-477AB3EE65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172" y="4519864"/>
            <a:ext cx="1828800" cy="18288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8AE464-2790-3DEC-E2BF-1B253CD2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8864" y="4519864"/>
            <a:ext cx="1828800" cy="18288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36C7CB-017A-9F93-CFCA-CE3758DA1E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6418" y="4519864"/>
            <a:ext cx="1828800" cy="1828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642064-6D14-C9A7-E2F1-81738220E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7664" y="4519864"/>
            <a:ext cx="18288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36AE7D-A040-DAEB-9079-536E40D7DF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0064" y="4519864"/>
            <a:ext cx="18288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E2ACC6-2024-D36F-69BD-D8977D6EF6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264" y="4519864"/>
            <a:ext cx="1828800" cy="1828800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70094B33-FF16-1C50-51E7-75036589B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2" y="256032"/>
            <a:ext cx="11515053" cy="535531"/>
          </a:xfrm>
        </p:spPr>
        <p:txBody>
          <a:bodyPr/>
          <a:lstStyle/>
          <a:p>
            <a:r>
              <a:rPr lang="en-US" b="1" dirty="0"/>
              <a:t>Spatial Resolution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45D591A-F46B-E9F6-7A7E-4D9D8866E428}"/>
              </a:ext>
            </a:extLst>
          </p:cNvPr>
          <p:cNvSpPr txBox="1"/>
          <p:nvPr/>
        </p:nvSpPr>
        <p:spPr>
          <a:xfrm>
            <a:off x="925096" y="4116814"/>
            <a:ext cx="5052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0.4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3717B8-5DF1-1FF9-C2AC-47A8FE407C27}"/>
              </a:ext>
            </a:extLst>
          </p:cNvPr>
          <p:cNvSpPr txBox="1"/>
          <p:nvPr/>
        </p:nvSpPr>
        <p:spPr>
          <a:xfrm>
            <a:off x="2687054" y="4116814"/>
            <a:ext cx="5052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0.6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BB80BF-7D47-9D2B-5332-3E1FBAE15A06}"/>
              </a:ext>
            </a:extLst>
          </p:cNvPr>
          <p:cNvSpPr txBox="1"/>
          <p:nvPr/>
        </p:nvSpPr>
        <p:spPr>
          <a:xfrm>
            <a:off x="4502485" y="4110055"/>
            <a:ext cx="5052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0.8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50AAC1-1064-F91B-3C42-F810F282EF62}"/>
              </a:ext>
            </a:extLst>
          </p:cNvPr>
          <p:cNvSpPr txBox="1"/>
          <p:nvPr/>
        </p:nvSpPr>
        <p:spPr>
          <a:xfrm>
            <a:off x="6334095" y="4116814"/>
            <a:ext cx="5052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1.0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08A3111-AFE8-3AE2-68B4-DF7AD0DF9AEC}"/>
              </a:ext>
            </a:extLst>
          </p:cNvPr>
          <p:cNvSpPr txBox="1"/>
          <p:nvPr/>
        </p:nvSpPr>
        <p:spPr>
          <a:xfrm>
            <a:off x="8161656" y="4116814"/>
            <a:ext cx="5052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1.2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AF1FBB-3B74-FD58-81DD-36C55CA2227A}"/>
              </a:ext>
            </a:extLst>
          </p:cNvPr>
          <p:cNvSpPr txBox="1"/>
          <p:nvPr/>
        </p:nvSpPr>
        <p:spPr>
          <a:xfrm>
            <a:off x="9981136" y="4107530"/>
            <a:ext cx="5052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1.5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29BA232-E3A0-0A0A-543F-513D29B1FED2}"/>
              </a:ext>
            </a:extLst>
          </p:cNvPr>
          <p:cNvSpPr txBox="1"/>
          <p:nvPr/>
        </p:nvSpPr>
        <p:spPr>
          <a:xfrm>
            <a:off x="9504875" y="167704"/>
            <a:ext cx="505267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latin typeface="+mn-lt"/>
              </a:rPr>
              <a:t>1.7</a:t>
            </a:r>
          </a:p>
        </p:txBody>
      </p:sp>
    </p:spTree>
    <p:extLst>
      <p:ext uri="{BB962C8B-B14F-4D97-AF65-F5344CB8AC3E}">
        <p14:creationId xmlns:p14="http://schemas.microsoft.com/office/powerpoint/2010/main" val="142351988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accent1">
              <a:lumMod val="5000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9" id="{6EB95C59-BDD5-5C40-971B-727A997B01D4}" vid="{7DE78278-7085-5245-A271-A8AB5B4057CD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6BFB3AB80EA044897B163D651BE7CF" ma:contentTypeVersion="12" ma:contentTypeDescription="Create a new document." ma:contentTypeScope="" ma:versionID="5ccae34aae965e24db62e9729d4dd5e4">
  <xsd:schema xmlns:xsd="http://www.w3.org/2001/XMLSchema" xmlns:xs="http://www.w3.org/2001/XMLSchema" xmlns:p="http://schemas.microsoft.com/office/2006/metadata/properties" xmlns:ns2="38e4deb0-de08-4adb-aafc-d8ff02544178" targetNamespace="http://schemas.microsoft.com/office/2006/metadata/properties" ma:root="true" ma:fieldsID="73e7bd080f35e63ea4fc24c5765ee755" ns2:_="">
    <xsd:import namespace="38e4deb0-de08-4adb-aafc-d8ff025441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e4deb0-de08-4adb-aafc-d8ff02544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EF5AA9-B8DF-4DC7-90A1-A91BA595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e4deb0-de08-4adb-aafc-d8ff02544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A20C22-D077-412B-81BA-8B2541026FAD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14FB6BD-000C-41AF-9DE8-4264F777F37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ORNL-Presentation-16x9-Template</Template>
  <TotalTime>9735</TotalTime>
  <Words>1180</Words>
  <Application>Microsoft Office PowerPoint</Application>
  <PresentationFormat>Widescreen</PresentationFormat>
  <Paragraphs>221</Paragraphs>
  <Slides>23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Cambria Math</vt:lpstr>
      <vt:lpstr>Century Gothic</vt:lpstr>
      <vt:lpstr>Symbol</vt:lpstr>
      <vt:lpstr>Times</vt:lpstr>
      <vt:lpstr>ORNL</vt:lpstr>
      <vt:lpstr>Image</vt:lpstr>
      <vt:lpstr>Equation</vt:lpstr>
      <vt:lpstr>Equation.3</vt:lpstr>
      <vt:lpstr>KGPlot</vt:lpstr>
      <vt:lpstr>Evaluation of Coded-Aperture Gamma-Ray Imaging for Treaty Accountable Item Characterization</vt:lpstr>
      <vt:lpstr>Verification: What does it mean?</vt:lpstr>
      <vt:lpstr>Coded-aperture imaging¹</vt:lpstr>
      <vt:lpstr>Mask/Anti-Mask Imaging</vt:lpstr>
      <vt:lpstr>“Full-deconvolution,” spectrally resolved pixels</vt:lpstr>
      <vt:lpstr>Spectral Region of Interest (sROI)</vt:lpstr>
      <vt:lpstr>Area Region of Interest (aROI)</vt:lpstr>
      <vt:lpstr>Complex Object Imaging</vt:lpstr>
      <vt:lpstr>Spatial Resolution</vt:lpstr>
      <vt:lpstr>Prior information can provide higher-resolution information</vt:lpstr>
      <vt:lpstr>Bootstrap sample</vt:lpstr>
      <vt:lpstr>Sample Bootstrap Fit Results</vt:lpstr>
      <vt:lpstr>Potential Scenarios: Confirmation of the absence of SNM </vt:lpstr>
      <vt:lpstr>Potential Scenarios: Spectral TAI confirmation </vt:lpstr>
      <vt:lpstr>Spectroscopic Configurations</vt:lpstr>
      <vt:lpstr>Spectroscopic Configurations</vt:lpstr>
      <vt:lpstr>Spectroscopic Configurations</vt:lpstr>
      <vt:lpstr>Imaging Configurations</vt:lpstr>
      <vt:lpstr>Imaging Configurations</vt:lpstr>
      <vt:lpstr>Potential Scenarios: Confirmation a TAI has been altered </vt:lpstr>
      <vt:lpstr>Potential Scenarios: Confirmation a TAI has been altered </vt:lpstr>
      <vt:lpstr>Potential Scenarios: Confirmation of a TAI   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Coded Aperture imaging for Item Characterization</dc:title>
  <dc:subject/>
  <dc:creator>Ziock, Klaus-Peter</dc:creator>
  <cp:keywords/>
  <dc:description/>
  <cp:lastModifiedBy>Ziock, Klaus-Peter</cp:lastModifiedBy>
  <cp:revision>40</cp:revision>
  <dcterms:created xsi:type="dcterms:W3CDTF">2023-11-30T18:25:40Z</dcterms:created>
  <dcterms:modified xsi:type="dcterms:W3CDTF">2025-06-06T16:09:22Z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0x010100436BFB3AB80EA044897B163D651BE7CF</vt:lpwstr>
  </property>
  <property fmtid="{D5CDD505-2E9C-101B-9397-08002B2CF9AE}" pid="3" name="Order">
    <vt:r8>18100</vt:r8>
  </property>
  <property fmtid="{D5CDD505-2E9C-101B-9397-08002B2CF9AE}" pid="4" name="GUID">
    <vt:lpwstr>42b6f0ba-36c8-4301-8891-17ebf0c53400</vt:lpwstr>
  </property>
</Properties>
</file>