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7" r:id="rId4"/>
    <p:sldId id="288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C3D81-6334-5E68-9F98-F5897AB82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4D53AA-EC3D-FE35-64F4-9ABC9FCB2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3EF30-AC1C-E55E-C3E4-4906A7FA6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17E76-7DA3-1155-E27C-CDC4772E5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F4D6C-34CE-FA30-34BA-6025DC6D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3A76-9BFE-4536-283F-EA3544FD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C1F82-C460-8A96-AF6C-ED89F2212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CCE73-747D-AC68-9CB1-1712E4BF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5FF7A-C58F-6DE8-7C5E-E42E4C0A8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6E64D-690C-6335-5481-E03C0E7C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54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41AB1C-A4BE-6B96-E0A4-4C97493CE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413B8-3568-B446-FF1C-8690A3D18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0A934-2033-7A68-F996-2E51FE4D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A7FEA-4D1C-A816-357E-CE05D7547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4547D-6C99-EFBA-D156-D8CB00FCD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7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C4DDF-1055-F579-2B83-0FB3CB899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63BF8-8BC7-3968-3415-43C50F513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DED52-F329-5006-AB49-D32B8AAFF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DEA18-9FA6-D532-7095-F7BCA00A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D63D2-AC45-1F4E-517B-6ECDBC3B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2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A6479-41A9-A653-184C-C78A95F48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4A4F2-B1FE-7224-1E52-77C029631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D85CB-03A2-0B88-D6A5-EBB9B3857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5B9AB-B5AB-3251-37CA-0EA50911D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E79E5-CDB5-714B-D792-55E9DD37D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1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BF02A-7A19-D220-0BF5-B53EFDFC9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C2449-7D6C-5FE0-E557-3D13B178C8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3A401F-2EFD-50E9-23AA-6ECBEF2A6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4AA3E-A4D4-67D3-2BB1-5FF140CFC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F219D-5468-0B84-B568-8A417E965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8FF81-1A6E-2021-60C8-B968E78DB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8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C77E-7087-8987-CD92-4E31EE847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A3B82-967B-728F-B3A0-7B94B9D5A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149AB-6A77-2CB3-9B50-9B38E42E0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640CB4-2FE5-80B3-232F-2DB09EB13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A3B847-2076-5CD4-A52F-023667398B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373661-D1C0-E1F2-3D80-B9CAFBCE6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A0940A-0C74-6D7D-E6BC-EEAA16D1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33D28A-8DAF-D353-AF5E-A67C43737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0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F78B5-9B4D-8210-2661-DFCB89307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111C1D-3532-76F4-7BE1-5A77CF9D7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E3465D-9D93-984E-A67E-EDA161DE6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1EA0E2-FD7B-586F-7BE3-EA129910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3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067B44-306B-92DE-2F42-472E29617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4A5FF7-D1DC-2EFB-8DE0-F313ED32E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A3EFE-1BDC-AFA2-E0E8-08363EF43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7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D940F-1244-F8E4-D8E7-7525D83B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0DBCC-7F9F-2547-B4A3-A06E29022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D6F701-D79C-2263-80B5-60B577B5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68E2F-EC97-2F0A-C31C-32D4C07AC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FF43E-0974-6219-0668-6ADC19A1B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C2AF2-52C4-FA1B-EC26-FEEFFCAA1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24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F59CE-AC69-EFC4-C3E4-0F4C9E1C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432E1B-3E53-FEDF-0010-29F4620FE5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B751F1-2F67-5791-D61B-744B4717C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0860A-9815-5139-8019-4359B6EF2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A40F7-0FD1-B4D5-4E71-B8E87711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CC13B5-18EA-B0E7-C694-C235FB3D9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5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B98C92-A298-1270-9BD2-E90A3C697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5BB56-0B1C-18DE-656F-E19E1B590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93424-7D58-6837-BFFE-E25B0B5F9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0BD05D-5927-4A2D-AC5E-D4710A7CB893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5845F-892B-DC09-3A0C-65CB01E3D4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14A16-0A19-05E2-258D-AE427CD696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294DC6-B175-41AD-A57F-4BFAAF463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69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663AF-9040-0A08-7503-E3BD7C49D0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Mubi Khan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822C41-42C2-7C41-0F08-74B33676FE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10 2025</a:t>
            </a:r>
          </a:p>
        </p:txBody>
      </p:sp>
    </p:spTree>
    <p:extLst>
      <p:ext uri="{BB962C8B-B14F-4D97-AF65-F5344CB8AC3E}">
        <p14:creationId xmlns:p14="http://schemas.microsoft.com/office/powerpoint/2010/main" val="1154373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C1956-61BB-FEE4-E026-3CB099818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C658F-1EFA-C26B-17D6-726D833A6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FB1D-4C02-48FA-BC1E-36BC6277D3BA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E4AC1-6433-1794-0FF2-52733FF4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3/3/25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9B24E-FBFA-8B21-52DC-8A00726D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2D07-957E-4DE6-ACB3-1D19C8A2E194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11C6F6-5E2C-CA57-128A-A3A5E17280E7}"/>
              </a:ext>
            </a:extLst>
          </p:cNvPr>
          <p:cNvSpPr/>
          <p:nvPr/>
        </p:nvSpPr>
        <p:spPr>
          <a:xfrm>
            <a:off x="2091350" y="2100404"/>
            <a:ext cx="6283105" cy="1222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57E072-F552-EF92-F783-FE1CA1DD219B}"/>
              </a:ext>
            </a:extLst>
          </p:cNvPr>
          <p:cNvSpPr txBox="1"/>
          <p:nvPr/>
        </p:nvSpPr>
        <p:spPr>
          <a:xfrm>
            <a:off x="10981853" y="2372008"/>
            <a:ext cx="525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7ED85D9-0E3E-83E0-579D-E7DE6777ACA6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8374455" y="2711513"/>
            <a:ext cx="2743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9450428-182B-C796-260D-986A290156B7}"/>
              </a:ext>
            </a:extLst>
          </p:cNvPr>
          <p:cNvSpPr txBox="1"/>
          <p:nvPr/>
        </p:nvSpPr>
        <p:spPr>
          <a:xfrm>
            <a:off x="9497085" y="2915216"/>
            <a:ext cx="92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60.5 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91CB98-B32A-9447-D94E-54AF9241B95C}"/>
              </a:ext>
            </a:extLst>
          </p:cNvPr>
          <p:cNvSpPr txBox="1"/>
          <p:nvPr/>
        </p:nvSpPr>
        <p:spPr>
          <a:xfrm>
            <a:off x="8429530" y="2372008"/>
            <a:ext cx="36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147289-C168-6821-0DC2-9B191A4F5DD9}"/>
              </a:ext>
            </a:extLst>
          </p:cNvPr>
          <p:cNvSpPr txBox="1"/>
          <p:nvPr/>
        </p:nvSpPr>
        <p:spPr>
          <a:xfrm>
            <a:off x="4897925" y="2462543"/>
            <a:ext cx="443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0F2406F-B4CE-73F2-3064-6A0243AF6294}"/>
              </a:ext>
            </a:extLst>
          </p:cNvPr>
          <p:cNvCxnSpPr/>
          <p:nvPr/>
        </p:nvCxnSpPr>
        <p:spPr>
          <a:xfrm>
            <a:off x="8374455" y="2100404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D0672CA-E2CB-89B0-CDC9-CF6BC1E6BC40}"/>
              </a:ext>
            </a:extLst>
          </p:cNvPr>
          <p:cNvCxnSpPr>
            <a:cxnSpLocks/>
          </p:cNvCxnSpPr>
          <p:nvPr/>
        </p:nvCxnSpPr>
        <p:spPr>
          <a:xfrm flipV="1">
            <a:off x="8374455" y="1258432"/>
            <a:ext cx="1358020" cy="84197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5F0D799-1F05-4CBB-CD0F-1BF53D2BB3D1}"/>
              </a:ext>
            </a:extLst>
          </p:cNvPr>
          <p:cNvCxnSpPr>
            <a:cxnSpLocks/>
          </p:cNvCxnSpPr>
          <p:nvPr/>
        </p:nvCxnSpPr>
        <p:spPr>
          <a:xfrm>
            <a:off x="8374455" y="3322622"/>
            <a:ext cx="1548143" cy="84197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98BAFAA-96FF-A500-6D19-1B190D193B65}"/>
              </a:ext>
            </a:extLst>
          </p:cNvPr>
          <p:cNvSpPr txBox="1"/>
          <p:nvPr/>
        </p:nvSpPr>
        <p:spPr>
          <a:xfrm>
            <a:off x="9804903" y="968721"/>
            <a:ext cx="295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AC880F-0DD2-314E-1C00-D3E8C4947CBC}"/>
              </a:ext>
            </a:extLst>
          </p:cNvPr>
          <p:cNvSpPr txBox="1"/>
          <p:nvPr/>
        </p:nvSpPr>
        <p:spPr>
          <a:xfrm>
            <a:off x="9952776" y="3994847"/>
            <a:ext cx="470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A20B21F-FC53-2195-4DB2-2959189CA1FF}"/>
              </a:ext>
            </a:extLst>
          </p:cNvPr>
          <p:cNvSpPr txBox="1"/>
          <p:nvPr/>
        </p:nvSpPr>
        <p:spPr>
          <a:xfrm>
            <a:off x="1982709" y="968721"/>
            <a:ext cx="5957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Point 1 is 50 cm to the right from the right edge, 2 is at the edge, and 3 is at the middle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37C230-328D-C182-1E70-60BF06BA59AB}"/>
              </a:ext>
            </a:extLst>
          </p:cNvPr>
          <p:cNvSpPr txBox="1"/>
          <p:nvPr/>
        </p:nvSpPr>
        <p:spPr>
          <a:xfrm>
            <a:off x="10100650" y="1104523"/>
            <a:ext cx="132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I= 0.15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E59D67-6E19-3635-BDB9-CB1534895850}"/>
              </a:ext>
            </a:extLst>
          </p:cNvPr>
          <p:cNvSpPr txBox="1"/>
          <p:nvPr/>
        </p:nvSpPr>
        <p:spPr>
          <a:xfrm>
            <a:off x="4182701" y="3739081"/>
            <a:ext cx="2037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mu metal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0ABA5B1-19A2-3B61-1F74-4DDA9820E01C}"/>
              </a:ext>
            </a:extLst>
          </p:cNvPr>
          <p:cNvCxnSpPr>
            <a:cxnSpLocks/>
          </p:cNvCxnSpPr>
          <p:nvPr/>
        </p:nvCxnSpPr>
        <p:spPr>
          <a:xfrm flipH="1">
            <a:off x="633742" y="2711513"/>
            <a:ext cx="112263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DEE65EB-B96B-D877-C006-A05BD42DF88D}"/>
              </a:ext>
            </a:extLst>
          </p:cNvPr>
          <p:cNvCxnSpPr/>
          <p:nvPr/>
        </p:nvCxnSpPr>
        <p:spPr>
          <a:xfrm>
            <a:off x="1756372" y="2711513"/>
            <a:ext cx="0" cy="12086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9C5F2C5-B459-54B1-5347-BC0773F69DC5}"/>
              </a:ext>
            </a:extLst>
          </p:cNvPr>
          <p:cNvSpPr txBox="1"/>
          <p:nvPr/>
        </p:nvSpPr>
        <p:spPr>
          <a:xfrm>
            <a:off x="1530036" y="4108413"/>
            <a:ext cx="452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1FCAA9-14DD-055D-422C-B5627EE07E12}"/>
              </a:ext>
            </a:extLst>
          </p:cNvPr>
          <p:cNvSpPr txBox="1"/>
          <p:nvPr/>
        </p:nvSpPr>
        <p:spPr>
          <a:xfrm>
            <a:off x="633742" y="2263366"/>
            <a:ext cx="334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pic>
        <p:nvPicPr>
          <p:cNvPr id="24" name="Picture 23" descr="A black and yellow object with a black stick attached to it&#10;&#10;AI-generated content may be incorrect.">
            <a:extLst>
              <a:ext uri="{FF2B5EF4-FFF2-40B4-BE49-F238E27FC236}">
                <a16:creationId xmlns:a16="http://schemas.microsoft.com/office/drawing/2014/main" id="{48A334AB-F086-977F-4761-004823BA9B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707" y="3920150"/>
            <a:ext cx="1918530" cy="2259856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F0816EB-D2E4-4E3D-9E68-FB8AA39DEF2E}"/>
              </a:ext>
            </a:extLst>
          </p:cNvPr>
          <p:cNvSpPr/>
          <p:nvPr/>
        </p:nvSpPr>
        <p:spPr>
          <a:xfrm>
            <a:off x="1575142" y="2528949"/>
            <a:ext cx="339503" cy="36512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2C959C-67D4-EEBC-A60D-372D3E64CDD3}"/>
              </a:ext>
            </a:extLst>
          </p:cNvPr>
          <p:cNvSpPr txBox="1"/>
          <p:nvPr/>
        </p:nvSpPr>
        <p:spPr>
          <a:xfrm>
            <a:off x="1620489" y="2492401"/>
            <a:ext cx="289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9B3E53-273E-9253-F6E6-8F94C54FE5BA}"/>
              </a:ext>
            </a:extLst>
          </p:cNvPr>
          <p:cNvSpPr txBox="1"/>
          <p:nvPr/>
        </p:nvSpPr>
        <p:spPr>
          <a:xfrm>
            <a:off x="1590474" y="2231457"/>
            <a:ext cx="362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A86A1EF-C1AA-ACE9-A910-2F5305838985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4459547"/>
          <a:ext cx="651955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3911">
                  <a:extLst>
                    <a:ext uri="{9D8B030D-6E8A-4147-A177-3AD203B41FA5}">
                      <a16:colId xmlns:a16="http://schemas.microsoft.com/office/drawing/2014/main" val="187611322"/>
                    </a:ext>
                  </a:extLst>
                </a:gridCol>
                <a:gridCol w="1303911">
                  <a:extLst>
                    <a:ext uri="{9D8B030D-6E8A-4147-A177-3AD203B41FA5}">
                      <a16:colId xmlns:a16="http://schemas.microsoft.com/office/drawing/2014/main" val="3228803722"/>
                    </a:ext>
                  </a:extLst>
                </a:gridCol>
                <a:gridCol w="1303911">
                  <a:extLst>
                    <a:ext uri="{9D8B030D-6E8A-4147-A177-3AD203B41FA5}">
                      <a16:colId xmlns:a16="http://schemas.microsoft.com/office/drawing/2014/main" val="1322038594"/>
                    </a:ext>
                  </a:extLst>
                </a:gridCol>
                <a:gridCol w="1303911">
                  <a:extLst>
                    <a:ext uri="{9D8B030D-6E8A-4147-A177-3AD203B41FA5}">
                      <a16:colId xmlns:a16="http://schemas.microsoft.com/office/drawing/2014/main" val="4139534268"/>
                    </a:ext>
                  </a:extLst>
                </a:gridCol>
                <a:gridCol w="1303911">
                  <a:extLst>
                    <a:ext uri="{9D8B030D-6E8A-4147-A177-3AD203B41FA5}">
                      <a16:colId xmlns:a16="http://schemas.microsoft.com/office/drawing/2014/main" val="40186884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Bx (</a:t>
                      </a:r>
                      <a:r>
                        <a:rPr lang="en-US" dirty="0" err="1"/>
                        <a:t>μT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By (</a:t>
                      </a:r>
                      <a:r>
                        <a:rPr lang="el-GR" dirty="0"/>
                        <a:t>μ</a:t>
                      </a:r>
                      <a:r>
                        <a:rPr lang="en-US" dirty="0"/>
                        <a:t>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Bz</a:t>
                      </a:r>
                      <a:r>
                        <a:rPr lang="en-US" dirty="0"/>
                        <a:t> (</a:t>
                      </a:r>
                      <a:r>
                        <a:rPr lang="el-GR" dirty="0"/>
                        <a:t>μ</a:t>
                      </a:r>
                      <a:r>
                        <a:rPr lang="en-US" dirty="0"/>
                        <a:t>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B_total</a:t>
                      </a:r>
                      <a:r>
                        <a:rPr lang="en-US" dirty="0"/>
                        <a:t>(</a:t>
                      </a:r>
                      <a:r>
                        <a:rPr lang="el-GR" dirty="0"/>
                        <a:t>μ</a:t>
                      </a:r>
                      <a:r>
                        <a:rPr lang="en-US" dirty="0"/>
                        <a:t>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804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41.82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-7.28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-12.43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44.23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593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32.82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-4.48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-649.30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650.14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96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-8.32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617181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7E3C74DA-458C-585A-01E7-7B7BB64F07C3}"/>
              </a:ext>
            </a:extLst>
          </p:cNvPr>
          <p:cNvSpPr txBox="1"/>
          <p:nvPr/>
        </p:nvSpPr>
        <p:spPr>
          <a:xfrm>
            <a:off x="9804903" y="4609707"/>
            <a:ext cx="2016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Calculated field for 0.15 A is 650</a:t>
            </a:r>
            <a:r>
              <a:rPr lang="el-GR" dirty="0"/>
              <a:t>μ</a:t>
            </a:r>
            <a:r>
              <a:rPr lang="en-US" dirty="0"/>
              <a:t>T in the middle</a:t>
            </a:r>
          </a:p>
        </p:txBody>
      </p:sp>
    </p:spTree>
    <p:extLst>
      <p:ext uri="{BB962C8B-B14F-4D97-AF65-F5344CB8AC3E}">
        <p14:creationId xmlns:p14="http://schemas.microsoft.com/office/powerpoint/2010/main" val="2713179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3FFD2-FDAA-165A-F6A4-949975AAA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F6245-14BC-D421-E2F0-23D8D65AE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FB1D-4C02-48FA-BC1E-36BC6277D3BA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CE20A-3015-BD87-E393-00FC62F08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3/8/25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130A3-C4E1-4E5A-92D7-D0137F29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2D07-957E-4DE6-ACB3-1D19C8A2E194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D2A1AC-BE05-AC5B-0A9B-4494824BC3B3}"/>
              </a:ext>
            </a:extLst>
          </p:cNvPr>
          <p:cNvSpPr/>
          <p:nvPr/>
        </p:nvSpPr>
        <p:spPr>
          <a:xfrm>
            <a:off x="2091350" y="2100404"/>
            <a:ext cx="6283105" cy="1222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C7F4D6-DC29-46A7-1887-45693E23756B}"/>
              </a:ext>
            </a:extLst>
          </p:cNvPr>
          <p:cNvSpPr txBox="1"/>
          <p:nvPr/>
        </p:nvSpPr>
        <p:spPr>
          <a:xfrm>
            <a:off x="10981853" y="2372008"/>
            <a:ext cx="525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297E7F1-F932-9B87-CF21-88E04202227B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8374455" y="2711513"/>
            <a:ext cx="2743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E582E82-78BC-DF7F-0E25-0E15142F3B66}"/>
              </a:ext>
            </a:extLst>
          </p:cNvPr>
          <p:cNvSpPr txBox="1"/>
          <p:nvPr/>
        </p:nvSpPr>
        <p:spPr>
          <a:xfrm>
            <a:off x="9497085" y="2915216"/>
            <a:ext cx="60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 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EDF15A-CB1A-642A-7748-40828CC5AE4D}"/>
              </a:ext>
            </a:extLst>
          </p:cNvPr>
          <p:cNvSpPr txBox="1"/>
          <p:nvPr/>
        </p:nvSpPr>
        <p:spPr>
          <a:xfrm>
            <a:off x="8429530" y="2372008"/>
            <a:ext cx="36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EE2266-D916-0109-E4DA-DBB458AF5A07}"/>
              </a:ext>
            </a:extLst>
          </p:cNvPr>
          <p:cNvSpPr txBox="1"/>
          <p:nvPr/>
        </p:nvSpPr>
        <p:spPr>
          <a:xfrm>
            <a:off x="4897925" y="2462543"/>
            <a:ext cx="443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5333F2C-2097-0F56-7799-323D40C40611}"/>
              </a:ext>
            </a:extLst>
          </p:cNvPr>
          <p:cNvCxnSpPr/>
          <p:nvPr/>
        </p:nvCxnSpPr>
        <p:spPr>
          <a:xfrm>
            <a:off x="8374455" y="2100404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73A94B4-D174-D4DC-E3AC-EE5D321176B3}"/>
              </a:ext>
            </a:extLst>
          </p:cNvPr>
          <p:cNvCxnSpPr>
            <a:cxnSpLocks/>
          </p:cNvCxnSpPr>
          <p:nvPr/>
        </p:nvCxnSpPr>
        <p:spPr>
          <a:xfrm flipV="1">
            <a:off x="8374455" y="1258432"/>
            <a:ext cx="1358020" cy="84197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C084F23-AB2B-8C24-0762-FBE403E48C3E}"/>
              </a:ext>
            </a:extLst>
          </p:cNvPr>
          <p:cNvCxnSpPr>
            <a:cxnSpLocks/>
          </p:cNvCxnSpPr>
          <p:nvPr/>
        </p:nvCxnSpPr>
        <p:spPr>
          <a:xfrm>
            <a:off x="8374455" y="3322622"/>
            <a:ext cx="1548143" cy="84197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1F39C4B-0852-4513-DA9A-7AD4B0A84BBE}"/>
              </a:ext>
            </a:extLst>
          </p:cNvPr>
          <p:cNvSpPr txBox="1"/>
          <p:nvPr/>
        </p:nvSpPr>
        <p:spPr>
          <a:xfrm>
            <a:off x="9804903" y="968721"/>
            <a:ext cx="295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341E20-4237-6AA3-1B3C-0A1BD11DB391}"/>
              </a:ext>
            </a:extLst>
          </p:cNvPr>
          <p:cNvSpPr txBox="1"/>
          <p:nvPr/>
        </p:nvSpPr>
        <p:spPr>
          <a:xfrm>
            <a:off x="9952776" y="3994847"/>
            <a:ext cx="470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340A2F4-1C83-47A6-1D97-7ED0239FA425}"/>
              </a:ext>
            </a:extLst>
          </p:cNvPr>
          <p:cNvSpPr txBox="1"/>
          <p:nvPr/>
        </p:nvSpPr>
        <p:spPr>
          <a:xfrm>
            <a:off x="1982709" y="968721"/>
            <a:ext cx="5957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Point 1 is 60.5 cm to the right from the right edge, 2 is at the edge, and 3 is at the middle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1329CA-9FB0-426C-14C8-13F3CB6DC329}"/>
              </a:ext>
            </a:extLst>
          </p:cNvPr>
          <p:cNvSpPr txBox="1"/>
          <p:nvPr/>
        </p:nvSpPr>
        <p:spPr>
          <a:xfrm>
            <a:off x="10100650" y="1104523"/>
            <a:ext cx="132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I= 0.20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025D52-9D63-ACD7-97C5-AF126C49A783}"/>
              </a:ext>
            </a:extLst>
          </p:cNvPr>
          <p:cNvSpPr txBox="1"/>
          <p:nvPr/>
        </p:nvSpPr>
        <p:spPr>
          <a:xfrm>
            <a:off x="4182701" y="3739081"/>
            <a:ext cx="2037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mu metal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00E2803-FEE2-335D-A056-A2B323711D65}"/>
              </a:ext>
            </a:extLst>
          </p:cNvPr>
          <p:cNvCxnSpPr>
            <a:cxnSpLocks/>
          </p:cNvCxnSpPr>
          <p:nvPr/>
        </p:nvCxnSpPr>
        <p:spPr>
          <a:xfrm flipH="1">
            <a:off x="633742" y="2711513"/>
            <a:ext cx="112263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91B38FA-C694-A60C-EEA3-AE03F4785F68}"/>
              </a:ext>
            </a:extLst>
          </p:cNvPr>
          <p:cNvCxnSpPr/>
          <p:nvPr/>
        </p:nvCxnSpPr>
        <p:spPr>
          <a:xfrm>
            <a:off x="1756372" y="2711513"/>
            <a:ext cx="0" cy="12086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7A7C03B-CF83-A166-3BD9-80151FBE224A}"/>
              </a:ext>
            </a:extLst>
          </p:cNvPr>
          <p:cNvSpPr txBox="1"/>
          <p:nvPr/>
        </p:nvSpPr>
        <p:spPr>
          <a:xfrm>
            <a:off x="1530036" y="4108413"/>
            <a:ext cx="452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EA7B26-E363-CE1B-2474-16151DA42B03}"/>
              </a:ext>
            </a:extLst>
          </p:cNvPr>
          <p:cNvSpPr txBox="1"/>
          <p:nvPr/>
        </p:nvSpPr>
        <p:spPr>
          <a:xfrm>
            <a:off x="633742" y="2263366"/>
            <a:ext cx="334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pic>
        <p:nvPicPr>
          <p:cNvPr id="24" name="Picture 23" descr="A black and yellow object with a black stick attached to it&#10;&#10;AI-generated content may be incorrect.">
            <a:extLst>
              <a:ext uri="{FF2B5EF4-FFF2-40B4-BE49-F238E27FC236}">
                <a16:creationId xmlns:a16="http://schemas.microsoft.com/office/drawing/2014/main" id="{44F598EF-11DD-CD17-2D76-3626766DA0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954" y="3629423"/>
            <a:ext cx="1918530" cy="2259856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43B0ED9E-3B6D-773E-9AEE-48C24882CBFC}"/>
              </a:ext>
            </a:extLst>
          </p:cNvPr>
          <p:cNvSpPr/>
          <p:nvPr/>
        </p:nvSpPr>
        <p:spPr>
          <a:xfrm>
            <a:off x="1575142" y="2528949"/>
            <a:ext cx="339503" cy="36512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C9125F-B77C-1043-6438-8E181433DFD4}"/>
              </a:ext>
            </a:extLst>
          </p:cNvPr>
          <p:cNvSpPr txBox="1"/>
          <p:nvPr/>
        </p:nvSpPr>
        <p:spPr>
          <a:xfrm>
            <a:off x="1620489" y="2492401"/>
            <a:ext cx="289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72DD74-ADC7-B825-ACA3-51E743384C3A}"/>
              </a:ext>
            </a:extLst>
          </p:cNvPr>
          <p:cNvSpPr txBox="1"/>
          <p:nvPr/>
        </p:nvSpPr>
        <p:spPr>
          <a:xfrm>
            <a:off x="1590474" y="2231457"/>
            <a:ext cx="362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9DBC33-6A4F-67CC-AC66-3A9045695AB9}"/>
              </a:ext>
            </a:extLst>
          </p:cNvPr>
          <p:cNvSpPr txBox="1"/>
          <p:nvPr/>
        </p:nvSpPr>
        <p:spPr>
          <a:xfrm>
            <a:off x="452673" y="199176"/>
            <a:ext cx="2181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</a:t>
            </a:r>
            <a:r>
              <a:rPr lang="en-US" dirty="0" err="1"/>
              <a:t>mumetal</a:t>
            </a:r>
            <a:r>
              <a:rPr lang="en-US" dirty="0"/>
              <a:t> new measurements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3465A5-805E-21C9-E843-07799F6BDCA6}"/>
              </a:ext>
            </a:extLst>
          </p:cNvPr>
          <p:cNvSpPr txBox="1"/>
          <p:nvPr/>
        </p:nvSpPr>
        <p:spPr>
          <a:xfrm>
            <a:off x="9044412" y="289711"/>
            <a:ext cx="1379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config 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62EDD0A-73B3-5B63-C141-23AF0EEA9ABD}"/>
              </a:ext>
            </a:extLst>
          </p:cNvPr>
          <p:cNvSpPr txBox="1"/>
          <p:nvPr/>
        </p:nvSpPr>
        <p:spPr>
          <a:xfrm>
            <a:off x="1258432" y="5060887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Config 2 is when the polarity is reversed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58D087B-74A5-3553-D9C2-B774FA27E4CC}"/>
              </a:ext>
            </a:extLst>
          </p:cNvPr>
          <p:cNvSpPr txBox="1"/>
          <p:nvPr/>
        </p:nvSpPr>
        <p:spPr>
          <a:xfrm>
            <a:off x="8138689" y="4433542"/>
            <a:ext cx="39239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Coil specification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1. Turn density: 10 cm^-1</a:t>
            </a:r>
          </a:p>
          <a:p>
            <a:r>
              <a:rPr lang="en-US" dirty="0"/>
              <a:t>2. Current: 0.2 A</a:t>
            </a:r>
          </a:p>
          <a:p>
            <a:r>
              <a:rPr lang="en-US" dirty="0"/>
              <a:t>3. Length: 54 cm</a:t>
            </a:r>
          </a:p>
          <a:p>
            <a:r>
              <a:rPr lang="en-US" dirty="0"/>
              <a:t>4. </a:t>
            </a:r>
            <a:r>
              <a:rPr lang="en-US"/>
              <a:t>Resistance: 29.5 Ohms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913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24912-413A-3B87-731F-4ACF2F64F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345" y="202164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Config 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A0156-04B8-9146-818A-7EFC224B8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FB1D-4C02-48FA-BC1E-36BC6277D3BA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30831-1483-68EE-E7F3-B4B9828E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3/8/25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70088-2D9D-B5F0-3556-188CEAC3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2D07-957E-4DE6-ACB3-1D19C8A2E194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35514C-7BD1-E2F8-0C55-884D6D639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5137" y="1577780"/>
            <a:ext cx="8323926" cy="35756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78FE139-A3CA-4768-5E6E-3DC5B42DF739}"/>
              </a:ext>
            </a:extLst>
          </p:cNvPr>
          <p:cNvSpPr txBox="1"/>
          <p:nvPr/>
        </p:nvSpPr>
        <p:spPr>
          <a:xfrm>
            <a:off x="606581" y="1457608"/>
            <a:ext cx="1367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Background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B87B20B-F1CD-D8AD-CB25-C25175959197}"/>
              </a:ext>
            </a:extLst>
          </p:cNvPr>
          <p:cNvCxnSpPr/>
          <p:nvPr/>
        </p:nvCxnSpPr>
        <p:spPr>
          <a:xfrm>
            <a:off x="932507" y="1826940"/>
            <a:ext cx="1041147" cy="2281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5A898C5-BB92-A151-CD93-AC3DB8ECE002}"/>
              </a:ext>
            </a:extLst>
          </p:cNvPr>
          <p:cNvSpPr txBox="1"/>
          <p:nvPr/>
        </p:nvSpPr>
        <p:spPr>
          <a:xfrm>
            <a:off x="9334123" y="5585988"/>
            <a:ext cx="18748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0000"/>
                </a:highlight>
              </a:rPr>
              <a:t>Calculation shows about 500 </a:t>
            </a:r>
            <a:r>
              <a:rPr lang="en-US" dirty="0" err="1">
                <a:highlight>
                  <a:srgbClr val="FF0000"/>
                </a:highlight>
              </a:rPr>
              <a:t>microT</a:t>
            </a:r>
            <a:r>
              <a:rPr lang="en-US" dirty="0">
                <a:highlight>
                  <a:srgbClr val="FF0000"/>
                </a:highlight>
              </a:rPr>
              <a:t>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302C53F-DD29-10AB-F8E3-9A63E6AF801C}"/>
              </a:ext>
            </a:extLst>
          </p:cNvPr>
          <p:cNvCxnSpPr/>
          <p:nvPr/>
        </p:nvCxnSpPr>
        <p:spPr>
          <a:xfrm>
            <a:off x="10379063" y="4906978"/>
            <a:ext cx="285919" cy="5613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862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9E1EA-C35A-500B-E0B3-47F079F9C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97D1C-95D7-EC3D-2754-C46AA1B14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345" y="202164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Config 2 (reversed polarity)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BE888-3936-8208-4998-87E148EE9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FB1D-4C02-48FA-BC1E-36BC6277D3BA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5DF3C-4F23-1EE5-1467-DDED0E724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3/8/25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BC25C-2B43-668B-1E8A-C6E04D497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2D07-957E-4DE6-ACB3-1D19C8A2E194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1D04A2-2C76-F12B-E0DA-673181FBD501}"/>
              </a:ext>
            </a:extLst>
          </p:cNvPr>
          <p:cNvSpPr txBox="1"/>
          <p:nvPr/>
        </p:nvSpPr>
        <p:spPr>
          <a:xfrm>
            <a:off x="606581" y="1457608"/>
            <a:ext cx="1367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Background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8A12425-9701-DFDB-3A1E-242063B751B3}"/>
              </a:ext>
            </a:extLst>
          </p:cNvPr>
          <p:cNvCxnSpPr/>
          <p:nvPr/>
        </p:nvCxnSpPr>
        <p:spPr>
          <a:xfrm>
            <a:off x="932507" y="1826940"/>
            <a:ext cx="1041147" cy="2281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4FEC43D-9D0A-FD8C-8143-E4196DBA5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702" y="1545000"/>
            <a:ext cx="8314361" cy="35827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9DE699-49B9-B774-24B6-7F5765EC4DDE}"/>
              </a:ext>
            </a:extLst>
          </p:cNvPr>
          <p:cNvSpPr txBox="1"/>
          <p:nvPr/>
        </p:nvSpPr>
        <p:spPr>
          <a:xfrm>
            <a:off x="9334123" y="5585988"/>
            <a:ext cx="18748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0000"/>
                </a:highlight>
              </a:rPr>
              <a:t>Calculation shows about 500 </a:t>
            </a:r>
            <a:r>
              <a:rPr lang="en-US" dirty="0" err="1">
                <a:highlight>
                  <a:srgbClr val="FF0000"/>
                </a:highlight>
              </a:rPr>
              <a:t>microT</a:t>
            </a:r>
            <a:r>
              <a:rPr lang="en-US" dirty="0">
                <a:highlight>
                  <a:srgbClr val="FF0000"/>
                </a:highlight>
              </a:rPr>
              <a:t>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598FB3A-E322-9E1C-6700-48F9FA1A95F3}"/>
              </a:ext>
            </a:extLst>
          </p:cNvPr>
          <p:cNvCxnSpPr/>
          <p:nvPr/>
        </p:nvCxnSpPr>
        <p:spPr>
          <a:xfrm>
            <a:off x="10379063" y="4906978"/>
            <a:ext cx="285919" cy="5613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667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225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Mubi Khan</vt:lpstr>
      <vt:lpstr>PowerPoint Presentation</vt:lpstr>
      <vt:lpstr>PowerPoint Presentation</vt:lpstr>
      <vt:lpstr>Config 1</vt:lpstr>
      <vt:lpstr>Config 2 (reversed polarity)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Khan, Mubasshir</dc:creator>
  <cp:lastModifiedBy>Khan, Mubasshir</cp:lastModifiedBy>
  <cp:revision>3</cp:revision>
  <dcterms:created xsi:type="dcterms:W3CDTF">2025-03-10T19:00:08Z</dcterms:created>
  <dcterms:modified xsi:type="dcterms:W3CDTF">2025-03-10T19:07:22Z</dcterms:modified>
</cp:coreProperties>
</file>