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9" r:id="rId1"/>
  </p:sldMasterIdLst>
  <p:notesMasterIdLst>
    <p:notesMasterId r:id="rId41"/>
  </p:notesMasterIdLst>
  <p:handoutMasterIdLst>
    <p:handoutMasterId r:id="rId42"/>
  </p:handoutMasterIdLst>
  <p:sldIdLst>
    <p:sldId id="359" r:id="rId2"/>
    <p:sldId id="366" r:id="rId3"/>
    <p:sldId id="365" r:id="rId4"/>
    <p:sldId id="364" r:id="rId5"/>
    <p:sldId id="393" r:id="rId6"/>
    <p:sldId id="407" r:id="rId7"/>
    <p:sldId id="371" r:id="rId8"/>
    <p:sldId id="362" r:id="rId9"/>
    <p:sldId id="374" r:id="rId10"/>
    <p:sldId id="372" r:id="rId11"/>
    <p:sldId id="376" r:id="rId12"/>
    <p:sldId id="377" r:id="rId13"/>
    <p:sldId id="378" r:id="rId14"/>
    <p:sldId id="370" r:id="rId15"/>
    <p:sldId id="363" r:id="rId16"/>
    <p:sldId id="379" r:id="rId17"/>
    <p:sldId id="382" r:id="rId18"/>
    <p:sldId id="381" r:id="rId19"/>
    <p:sldId id="380" r:id="rId20"/>
    <p:sldId id="373" r:id="rId21"/>
    <p:sldId id="385" r:id="rId22"/>
    <p:sldId id="386" r:id="rId23"/>
    <p:sldId id="384" r:id="rId24"/>
    <p:sldId id="375" r:id="rId25"/>
    <p:sldId id="390" r:id="rId26"/>
    <p:sldId id="388" r:id="rId27"/>
    <p:sldId id="391" r:id="rId28"/>
    <p:sldId id="392" r:id="rId29"/>
    <p:sldId id="408" r:id="rId30"/>
    <p:sldId id="398" r:id="rId31"/>
    <p:sldId id="401" r:id="rId32"/>
    <p:sldId id="405" r:id="rId33"/>
    <p:sldId id="402" r:id="rId34"/>
    <p:sldId id="404" r:id="rId35"/>
    <p:sldId id="400" r:id="rId36"/>
    <p:sldId id="406" r:id="rId37"/>
    <p:sldId id="383" r:id="rId38"/>
    <p:sldId id="397" r:id="rId39"/>
    <p:sldId id="256" r:id="rId40"/>
  </p:sldIdLst>
  <p:sldSz cx="9144000" cy="5143500" type="screen16x9"/>
  <p:notesSz cx="6797675"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D1D1"/>
    <a:srgbClr val="FFFFFF"/>
    <a:srgbClr val="66FF33"/>
    <a:srgbClr val="FF0066"/>
    <a:srgbClr val="FF3399"/>
    <a:srgbClr val="00A300"/>
    <a:srgbClr val="D46A00"/>
    <a:srgbClr val="E6E600"/>
    <a:srgbClr val="C11AC1"/>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3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05" autoAdjust="0"/>
    <p:restoredTop sz="81676" autoAdjust="0"/>
  </p:normalViewPr>
  <p:slideViewPr>
    <p:cSldViewPr snapToObjects="1" showGuides="1">
      <p:cViewPr varScale="1">
        <p:scale>
          <a:sx n="104" d="100"/>
          <a:sy n="104" d="100"/>
        </p:scale>
        <p:origin x="346" y="82"/>
      </p:cViewPr>
      <p:guideLst>
        <p:guide orient="horz" pos="1620"/>
        <p:guide pos="2880"/>
      </p:guideLst>
    </p:cSldViewPr>
  </p:slideViewPr>
  <p:outlineViewPr>
    <p:cViewPr>
      <p:scale>
        <a:sx n="33" d="100"/>
        <a:sy n="33" d="100"/>
      </p:scale>
      <p:origin x="0" y="0"/>
    </p:cViewPr>
  </p:outlineViewPr>
  <p:notesTextViewPr>
    <p:cViewPr>
      <p:scale>
        <a:sx n="3" d="2"/>
        <a:sy n="3" d="2"/>
      </p:scale>
      <p:origin x="0" y="0"/>
    </p:cViewPr>
  </p:notesTextViewPr>
  <p:notesViewPr>
    <p:cSldViewPr snapToObjects="1">
      <p:cViewPr varScale="1">
        <p:scale>
          <a:sx n="92" d="100"/>
          <a:sy n="92" d="100"/>
        </p:scale>
        <p:origin x="3786"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45659" cy="493633"/>
          </a:xfrm>
          <a:prstGeom prst="rect">
            <a:avLst/>
          </a:prstGeom>
        </p:spPr>
        <p:txBody>
          <a:bodyPr vert="horz" lIns="91440" tIns="45720" rIns="91440" bIns="45720" rtlCol="0"/>
          <a:lstStyle>
            <a:lvl1pPr algn="l">
              <a:defRPr sz="1200"/>
            </a:lvl1pPr>
          </a:lstStyle>
          <a:p>
            <a:endParaRPr lang="fr-FR" dirty="0"/>
          </a:p>
        </p:txBody>
      </p:sp>
      <p:sp>
        <p:nvSpPr>
          <p:cNvPr id="3" name="Espace réservé de la date 2"/>
          <p:cNvSpPr>
            <a:spLocks noGrp="1"/>
          </p:cNvSpPr>
          <p:nvPr>
            <p:ph type="dt" sz="quarter" idx="1"/>
          </p:nvPr>
        </p:nvSpPr>
        <p:spPr>
          <a:xfrm>
            <a:off x="3850443" y="0"/>
            <a:ext cx="2945659" cy="493633"/>
          </a:xfrm>
          <a:prstGeom prst="rect">
            <a:avLst/>
          </a:prstGeom>
        </p:spPr>
        <p:txBody>
          <a:bodyPr vert="horz" lIns="91440" tIns="45720" rIns="91440" bIns="45720" rtlCol="0"/>
          <a:lstStyle>
            <a:lvl1pPr algn="r">
              <a:defRPr sz="1200"/>
            </a:lvl1pPr>
          </a:lstStyle>
          <a:p>
            <a:fld id="{B3F5CDDF-3246-6843-A314-FDDEB3F3DF8E}" type="datetimeFigureOut">
              <a:rPr lang="fr-FR" smtClean="0"/>
              <a:pPr/>
              <a:t>27/08/2025</a:t>
            </a:fld>
            <a:endParaRPr lang="fr-FR" dirty="0"/>
          </a:p>
        </p:txBody>
      </p:sp>
      <p:sp>
        <p:nvSpPr>
          <p:cNvPr id="4" name="Espace réservé du pied de page 3"/>
          <p:cNvSpPr>
            <a:spLocks noGrp="1"/>
          </p:cNvSpPr>
          <p:nvPr>
            <p:ph type="ftr" sz="quarter" idx="2"/>
          </p:nvPr>
        </p:nvSpPr>
        <p:spPr>
          <a:xfrm>
            <a:off x="0" y="9377316"/>
            <a:ext cx="2945659" cy="493633"/>
          </a:xfrm>
          <a:prstGeom prst="rect">
            <a:avLst/>
          </a:prstGeom>
        </p:spPr>
        <p:txBody>
          <a:bodyPr vert="horz" lIns="91440" tIns="45720" rIns="91440" bIns="45720" rtlCol="0" anchor="b"/>
          <a:lstStyle>
            <a:lvl1pPr algn="l">
              <a:defRPr sz="1200"/>
            </a:lvl1pPr>
          </a:lstStyle>
          <a:p>
            <a:endParaRPr lang="fr-FR" dirty="0"/>
          </a:p>
        </p:txBody>
      </p:sp>
      <p:sp>
        <p:nvSpPr>
          <p:cNvPr id="5" name="Espace réservé du numéro de diapositive 4"/>
          <p:cNvSpPr>
            <a:spLocks noGrp="1"/>
          </p:cNvSpPr>
          <p:nvPr>
            <p:ph type="sldNum" sz="quarter" idx="3"/>
          </p:nvPr>
        </p:nvSpPr>
        <p:spPr>
          <a:xfrm>
            <a:off x="3850443" y="9377316"/>
            <a:ext cx="2945659" cy="493633"/>
          </a:xfrm>
          <a:prstGeom prst="rect">
            <a:avLst/>
          </a:prstGeom>
        </p:spPr>
        <p:txBody>
          <a:bodyPr vert="horz" lIns="91440" tIns="45720" rIns="91440" bIns="45720" rtlCol="0" anchor="b"/>
          <a:lstStyle>
            <a:lvl1pPr algn="r">
              <a:defRPr sz="1200"/>
            </a:lvl1pPr>
          </a:lstStyle>
          <a:p>
            <a:fld id="{5C405983-79D5-E84D-A19B-6B5F52179104}" type="slidenum">
              <a:rPr lang="fr-FR" smtClean="0"/>
              <a:pPr/>
              <a:t>‹#›</a:t>
            </a:fld>
            <a:endParaRPr lang="fr-FR" dirty="0"/>
          </a:p>
        </p:txBody>
      </p:sp>
    </p:spTree>
    <p:extLst>
      <p:ext uri="{BB962C8B-B14F-4D97-AF65-F5344CB8AC3E}">
        <p14:creationId xmlns:p14="http://schemas.microsoft.com/office/powerpoint/2010/main" val="14405382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45659" cy="493633"/>
          </a:xfrm>
          <a:prstGeom prst="rect">
            <a:avLst/>
          </a:prstGeom>
        </p:spPr>
        <p:txBody>
          <a:bodyPr vert="horz" lIns="91440" tIns="45720" rIns="91440" bIns="45720" rtlCol="0"/>
          <a:lstStyle>
            <a:lvl1pPr algn="l">
              <a:defRPr sz="1200"/>
            </a:lvl1pPr>
          </a:lstStyle>
          <a:p>
            <a:endParaRPr lang="fr-FR" dirty="0"/>
          </a:p>
        </p:txBody>
      </p:sp>
      <p:sp>
        <p:nvSpPr>
          <p:cNvPr id="3" name="Espace réservé de la date 2"/>
          <p:cNvSpPr>
            <a:spLocks noGrp="1"/>
          </p:cNvSpPr>
          <p:nvPr>
            <p:ph type="dt" idx="1"/>
          </p:nvPr>
        </p:nvSpPr>
        <p:spPr>
          <a:xfrm>
            <a:off x="3850443" y="0"/>
            <a:ext cx="2945659" cy="493633"/>
          </a:xfrm>
          <a:prstGeom prst="rect">
            <a:avLst/>
          </a:prstGeom>
        </p:spPr>
        <p:txBody>
          <a:bodyPr vert="horz" lIns="91440" tIns="45720" rIns="91440" bIns="45720" rtlCol="0"/>
          <a:lstStyle>
            <a:lvl1pPr algn="r">
              <a:defRPr sz="1200"/>
            </a:lvl1pPr>
          </a:lstStyle>
          <a:p>
            <a:fld id="{781D8F6D-3354-BF4D-834B-467E3215D30A}" type="datetimeFigureOut">
              <a:rPr lang="fr-FR" smtClean="0"/>
              <a:pPr/>
              <a:t>27/08/2025</a:t>
            </a:fld>
            <a:endParaRPr lang="fr-FR" dirty="0"/>
          </a:p>
        </p:txBody>
      </p:sp>
      <p:sp>
        <p:nvSpPr>
          <p:cNvPr id="4" name="Espace réservé de l'image des diapositives 3"/>
          <p:cNvSpPr>
            <a:spLocks noGrp="1" noRot="1" noChangeAspect="1"/>
          </p:cNvSpPr>
          <p:nvPr>
            <p:ph type="sldImg" idx="2"/>
          </p:nvPr>
        </p:nvSpPr>
        <p:spPr>
          <a:xfrm>
            <a:off x="106363" y="739775"/>
            <a:ext cx="6584950" cy="3703638"/>
          </a:xfrm>
          <a:prstGeom prst="rect">
            <a:avLst/>
          </a:prstGeom>
          <a:noFill/>
          <a:ln w="12700">
            <a:solidFill>
              <a:prstClr val="black"/>
            </a:solidFill>
          </a:ln>
        </p:spPr>
        <p:txBody>
          <a:bodyPr vert="horz" lIns="91440" tIns="45720" rIns="91440" bIns="45720" rtlCol="0" anchor="ctr"/>
          <a:lstStyle/>
          <a:p>
            <a:endParaRPr lang="fr-FR" dirty="0"/>
          </a:p>
        </p:txBody>
      </p:sp>
      <p:sp>
        <p:nvSpPr>
          <p:cNvPr id="5" name="Espace réservé des commentaires 4"/>
          <p:cNvSpPr>
            <a:spLocks noGrp="1"/>
          </p:cNvSpPr>
          <p:nvPr>
            <p:ph type="body" sz="quarter" idx="3"/>
          </p:nvPr>
        </p:nvSpPr>
        <p:spPr>
          <a:xfrm>
            <a:off x="679768" y="4689515"/>
            <a:ext cx="5438140" cy="444269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9377316"/>
            <a:ext cx="2945659" cy="493633"/>
          </a:xfrm>
          <a:prstGeom prst="rect">
            <a:avLst/>
          </a:prstGeom>
        </p:spPr>
        <p:txBody>
          <a:bodyPr vert="horz" lIns="91440" tIns="45720" rIns="91440" bIns="45720" rtlCol="0" anchor="b"/>
          <a:lstStyle>
            <a:lvl1pPr algn="l">
              <a:defRPr sz="1200"/>
            </a:lvl1pPr>
          </a:lstStyle>
          <a:p>
            <a:endParaRPr lang="fr-FR" dirty="0"/>
          </a:p>
        </p:txBody>
      </p:sp>
      <p:sp>
        <p:nvSpPr>
          <p:cNvPr id="7" name="Espace réservé du numéro de diapositive 6"/>
          <p:cNvSpPr>
            <a:spLocks noGrp="1"/>
          </p:cNvSpPr>
          <p:nvPr>
            <p:ph type="sldNum" sz="quarter" idx="5"/>
          </p:nvPr>
        </p:nvSpPr>
        <p:spPr>
          <a:xfrm>
            <a:off x="3850443" y="9377316"/>
            <a:ext cx="2945659" cy="493633"/>
          </a:xfrm>
          <a:prstGeom prst="rect">
            <a:avLst/>
          </a:prstGeom>
        </p:spPr>
        <p:txBody>
          <a:bodyPr vert="horz" lIns="91440" tIns="45720" rIns="91440" bIns="45720" rtlCol="0" anchor="b"/>
          <a:lstStyle>
            <a:lvl1pPr algn="r">
              <a:defRPr sz="1200"/>
            </a:lvl1pPr>
          </a:lstStyle>
          <a:p>
            <a:fld id="{624B141A-D04E-DD49-88DC-EFA90428BA41}" type="slidenum">
              <a:rPr lang="fr-FR" smtClean="0"/>
              <a:pPr/>
              <a:t>‹#›</a:t>
            </a:fld>
            <a:endParaRPr lang="fr-FR" dirty="0"/>
          </a:p>
        </p:txBody>
      </p:sp>
    </p:spTree>
    <p:extLst>
      <p:ext uri="{BB962C8B-B14F-4D97-AF65-F5344CB8AC3E}">
        <p14:creationId xmlns:p14="http://schemas.microsoft.com/office/powerpoint/2010/main" val="1460596244"/>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1</a:t>
            </a:fld>
            <a:endParaRPr lang="fr-FR" dirty="0"/>
          </a:p>
        </p:txBody>
      </p:sp>
    </p:spTree>
    <p:extLst>
      <p:ext uri="{BB962C8B-B14F-4D97-AF65-F5344CB8AC3E}">
        <p14:creationId xmlns:p14="http://schemas.microsoft.com/office/powerpoint/2010/main" val="2024856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The detector is built around a huge solenoid magnet. This takes the form of a cylindrical coil of superconducting cable, cooled to -268.5oC, that generates a magnetic field of 4 Tesla, about 100,000 times that of the Earth.</a:t>
            </a:r>
          </a:p>
          <a:p>
            <a:endParaRPr lang="en-GB" dirty="0"/>
          </a:p>
          <a:p>
            <a:r>
              <a:rPr lang="en-GB" dirty="0"/>
              <a:t>Detectors consist of layers of material that exploit the different properties of particles to catch and measure the energy and momentum of each one. CMS needed:</a:t>
            </a:r>
          </a:p>
          <a:p>
            <a:endParaRPr lang="en-GB" dirty="0"/>
          </a:p>
          <a:p>
            <a:r>
              <a:rPr lang="en-GB" dirty="0"/>
              <a:t>a high performance system to detect and measure muons,</a:t>
            </a:r>
          </a:p>
          <a:p>
            <a:r>
              <a:rPr lang="en-GB" dirty="0"/>
              <a:t>a high resolution method to detect and measure electrons and photons (an electromagnetic calorimeter),</a:t>
            </a:r>
          </a:p>
          <a:p>
            <a:r>
              <a:rPr lang="en-GB" dirty="0"/>
              <a:t>a high quality central tracking system to give accurate momentum measurements, and</a:t>
            </a:r>
          </a:p>
          <a:p>
            <a:r>
              <a:rPr lang="en-GB" dirty="0"/>
              <a:t>a “hermetic” hadron calorimeter, designed to entirely surround the collision and prevent particles from escaping.</a:t>
            </a:r>
          </a:p>
          <a:p>
            <a:r>
              <a:rPr lang="en-GB" dirty="0"/>
              <a:t>Particles emerging from collisions first meet a tracker, made entirely of silicon, that charts their positions as they move through the detector, allowing us to measure their momentum. Outside the tracker are calorimeters that measure the energy of particles. In measuring the momentum, the tracker should interfere with the particles as little as possible, whereas the calorimeters are specifically designed to stop the particles in their tracks.</a:t>
            </a:r>
          </a:p>
          <a:p>
            <a:endParaRPr lang="en-GB" dirty="0"/>
          </a:p>
          <a:p>
            <a:r>
              <a:rPr lang="en-GB" dirty="0"/>
              <a:t>The Electromagnetic Calorimeter (ECAL) - made of lead tungstate, a very dense material that produces light when hit – measures the energy of photons and electrons whereas the Hadron Calorimeter (HCAL) is designed principally to detect any particle made up of quarks (the basic building blocks of protons and neutrons). The size of the magnet allows the tracker and calorimeters to be placed inside its coil, resulting in an overall compact detector.</a:t>
            </a:r>
          </a:p>
          <a:p>
            <a:endParaRPr lang="en-GB" dirty="0"/>
          </a:p>
          <a:p>
            <a:r>
              <a:rPr lang="en-GB" dirty="0"/>
              <a:t>As the name indicates, CMS is also designed to measure muons. The outer part of the detector, the iron magnet “return yoke”, confines the magnetic field and stops all remaining particles except for muons and neutrinos. The muon tracks are measured by four layers of muon detectors that are interleaved with the iron yoke. The neutrinos escape from CMS undetected, although their presence can be indirectly inferred from the “missing transverse energy” in the event.</a:t>
            </a:r>
          </a:p>
          <a:p>
            <a:endParaRPr lang="en-GB" dirty="0"/>
          </a:p>
          <a:p>
            <a:r>
              <a:rPr lang="en-GB" dirty="0"/>
              <a:t>Within the LHC, bunches of particles collide up to 40 million times per second, so a “trigger” system that saves only potentially interesting events is essential. This reduces the number recorded from one billion to around 100 per second</a:t>
            </a:r>
            <a:endParaRPr lang="fr-CH" dirty="0"/>
          </a:p>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2</a:t>
            </a:fld>
            <a:endParaRPr lang="fr-FR" dirty="0"/>
          </a:p>
        </p:txBody>
      </p:sp>
    </p:spTree>
    <p:extLst>
      <p:ext uri="{BB962C8B-B14F-4D97-AF65-F5344CB8AC3E}">
        <p14:creationId xmlns:p14="http://schemas.microsoft.com/office/powerpoint/2010/main" val="89346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3</a:t>
            </a:fld>
            <a:endParaRPr lang="fr-FR" dirty="0"/>
          </a:p>
        </p:txBody>
      </p:sp>
    </p:spTree>
    <p:extLst>
      <p:ext uri="{BB962C8B-B14F-4D97-AF65-F5344CB8AC3E}">
        <p14:creationId xmlns:p14="http://schemas.microsoft.com/office/powerpoint/2010/main" val="1426911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4</a:t>
            </a:fld>
            <a:endParaRPr lang="fr-FR" dirty="0"/>
          </a:p>
        </p:txBody>
      </p:sp>
    </p:spTree>
    <p:extLst>
      <p:ext uri="{BB962C8B-B14F-4D97-AF65-F5344CB8AC3E}">
        <p14:creationId xmlns:p14="http://schemas.microsoft.com/office/powerpoint/2010/main" val="2267067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5</a:t>
            </a:fld>
            <a:endParaRPr lang="fr-FR" dirty="0"/>
          </a:p>
        </p:txBody>
      </p:sp>
    </p:spTree>
    <p:extLst>
      <p:ext uri="{BB962C8B-B14F-4D97-AF65-F5344CB8AC3E}">
        <p14:creationId xmlns:p14="http://schemas.microsoft.com/office/powerpoint/2010/main" val="2175278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8CB36-1573-6586-AC2B-C5D0478E55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86B293-9AE9-9155-DFC1-82EE33D881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ED843D-EE0D-9FDA-D954-A0F24A3A69C8}"/>
              </a:ext>
            </a:extLst>
          </p:cNvPr>
          <p:cNvSpPr>
            <a:spLocks noGrp="1"/>
          </p:cNvSpPr>
          <p:nvPr>
            <p:ph type="body" idx="1"/>
          </p:nvPr>
        </p:nvSpPr>
        <p:spPr/>
        <p:txBody>
          <a:bodyPr/>
          <a:lstStyle/>
          <a:p>
            <a:endParaRPr lang="fr-CH" dirty="0"/>
          </a:p>
        </p:txBody>
      </p:sp>
      <p:sp>
        <p:nvSpPr>
          <p:cNvPr id="4" name="Slide Number Placeholder 3">
            <a:extLst>
              <a:ext uri="{FF2B5EF4-FFF2-40B4-BE49-F238E27FC236}">
                <a16:creationId xmlns:a16="http://schemas.microsoft.com/office/drawing/2014/main" id="{961D2B25-9B1F-2572-E0F8-83A479DD2DA8}"/>
              </a:ext>
            </a:extLst>
          </p:cNvPr>
          <p:cNvSpPr>
            <a:spLocks noGrp="1"/>
          </p:cNvSpPr>
          <p:nvPr>
            <p:ph type="sldNum" sz="quarter" idx="5"/>
          </p:nvPr>
        </p:nvSpPr>
        <p:spPr/>
        <p:txBody>
          <a:bodyPr/>
          <a:lstStyle/>
          <a:p>
            <a:fld id="{624B141A-D04E-DD49-88DC-EFA90428BA41}" type="slidenum">
              <a:rPr lang="fr-FR" smtClean="0"/>
              <a:pPr/>
              <a:t>6</a:t>
            </a:fld>
            <a:endParaRPr lang="fr-FR" dirty="0"/>
          </a:p>
        </p:txBody>
      </p:sp>
    </p:spTree>
    <p:extLst>
      <p:ext uri="{BB962C8B-B14F-4D97-AF65-F5344CB8AC3E}">
        <p14:creationId xmlns:p14="http://schemas.microsoft.com/office/powerpoint/2010/main" val="13132391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F33F2-FC28-72B2-8886-498DE823DE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7425DA-3A25-FA97-01D8-2532D8D1F5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EB810D-8D15-0CFB-C2A4-F9036A6DB81B}"/>
              </a:ext>
            </a:extLst>
          </p:cNvPr>
          <p:cNvSpPr>
            <a:spLocks noGrp="1"/>
          </p:cNvSpPr>
          <p:nvPr>
            <p:ph type="body" idx="1"/>
          </p:nvPr>
        </p:nvSpPr>
        <p:spPr/>
        <p:txBody>
          <a:bodyPr/>
          <a:lstStyle/>
          <a:p>
            <a:endParaRPr lang="fr-CH" dirty="0"/>
          </a:p>
        </p:txBody>
      </p:sp>
      <p:sp>
        <p:nvSpPr>
          <p:cNvPr id="4" name="Slide Number Placeholder 3">
            <a:extLst>
              <a:ext uri="{FF2B5EF4-FFF2-40B4-BE49-F238E27FC236}">
                <a16:creationId xmlns:a16="http://schemas.microsoft.com/office/drawing/2014/main" id="{666C1A6A-1B3A-ED76-7E0A-A8672F235110}"/>
              </a:ext>
            </a:extLst>
          </p:cNvPr>
          <p:cNvSpPr>
            <a:spLocks noGrp="1"/>
          </p:cNvSpPr>
          <p:nvPr>
            <p:ph type="sldNum" sz="quarter" idx="5"/>
          </p:nvPr>
        </p:nvSpPr>
        <p:spPr/>
        <p:txBody>
          <a:bodyPr/>
          <a:lstStyle/>
          <a:p>
            <a:fld id="{624B141A-D04E-DD49-88DC-EFA90428BA41}" type="slidenum">
              <a:rPr lang="fr-FR" smtClean="0"/>
              <a:pPr/>
              <a:t>7</a:t>
            </a:fld>
            <a:endParaRPr lang="fr-FR" dirty="0"/>
          </a:p>
        </p:txBody>
      </p:sp>
    </p:spTree>
    <p:extLst>
      <p:ext uri="{BB962C8B-B14F-4D97-AF65-F5344CB8AC3E}">
        <p14:creationId xmlns:p14="http://schemas.microsoft.com/office/powerpoint/2010/main" val="1871245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8</a:t>
            </a:fld>
            <a:endParaRPr lang="fr-FR" dirty="0"/>
          </a:p>
        </p:txBody>
      </p:sp>
    </p:spTree>
    <p:extLst>
      <p:ext uri="{BB962C8B-B14F-4D97-AF65-F5344CB8AC3E}">
        <p14:creationId xmlns:p14="http://schemas.microsoft.com/office/powerpoint/2010/main" val="237191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CECF89-4F20-9E6E-AA9B-4C81AAE858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5ACF01-0347-0968-6C4C-D226CCAFFA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3A2F9B-367A-861E-F616-048F715C40CA}"/>
              </a:ext>
            </a:extLst>
          </p:cNvPr>
          <p:cNvSpPr>
            <a:spLocks noGrp="1"/>
          </p:cNvSpPr>
          <p:nvPr>
            <p:ph type="body" idx="1"/>
          </p:nvPr>
        </p:nvSpPr>
        <p:spPr/>
        <p:txBody>
          <a:bodyPr/>
          <a:lstStyle/>
          <a:p>
            <a:endParaRPr lang="fr-CH" dirty="0"/>
          </a:p>
        </p:txBody>
      </p:sp>
      <p:sp>
        <p:nvSpPr>
          <p:cNvPr id="4" name="Slide Number Placeholder 3">
            <a:extLst>
              <a:ext uri="{FF2B5EF4-FFF2-40B4-BE49-F238E27FC236}">
                <a16:creationId xmlns:a16="http://schemas.microsoft.com/office/drawing/2014/main" id="{DC976E39-0ECC-DFB1-BF76-0E936DD5A1BC}"/>
              </a:ext>
            </a:extLst>
          </p:cNvPr>
          <p:cNvSpPr>
            <a:spLocks noGrp="1"/>
          </p:cNvSpPr>
          <p:nvPr>
            <p:ph type="sldNum" sz="quarter" idx="5"/>
          </p:nvPr>
        </p:nvSpPr>
        <p:spPr/>
        <p:txBody>
          <a:bodyPr/>
          <a:lstStyle/>
          <a:p>
            <a:fld id="{624B141A-D04E-DD49-88DC-EFA90428BA41}" type="slidenum">
              <a:rPr lang="fr-FR" smtClean="0"/>
              <a:pPr/>
              <a:t>9</a:t>
            </a:fld>
            <a:endParaRPr lang="fr-FR" dirty="0"/>
          </a:p>
        </p:txBody>
      </p:sp>
    </p:spTree>
    <p:extLst>
      <p:ext uri="{BB962C8B-B14F-4D97-AF65-F5344CB8AC3E}">
        <p14:creationId xmlns:p14="http://schemas.microsoft.com/office/powerpoint/2010/main" val="32687925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11</a:t>
            </a:fld>
            <a:endParaRPr lang="fr-FR" dirty="0"/>
          </a:p>
        </p:txBody>
      </p:sp>
    </p:spTree>
    <p:extLst>
      <p:ext uri="{BB962C8B-B14F-4D97-AF65-F5344CB8AC3E}">
        <p14:creationId xmlns:p14="http://schemas.microsoft.com/office/powerpoint/2010/main" val="3699956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13</a:t>
            </a:fld>
            <a:endParaRPr lang="fr-FR" dirty="0"/>
          </a:p>
        </p:txBody>
      </p:sp>
    </p:spTree>
    <p:extLst>
      <p:ext uri="{BB962C8B-B14F-4D97-AF65-F5344CB8AC3E}">
        <p14:creationId xmlns:p14="http://schemas.microsoft.com/office/powerpoint/2010/main" val="3678088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14</a:t>
            </a:fld>
            <a:endParaRPr lang="fr-FR" dirty="0"/>
          </a:p>
        </p:txBody>
      </p:sp>
    </p:spTree>
    <p:extLst>
      <p:ext uri="{BB962C8B-B14F-4D97-AF65-F5344CB8AC3E}">
        <p14:creationId xmlns:p14="http://schemas.microsoft.com/office/powerpoint/2010/main" val="2005692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16</a:t>
            </a:fld>
            <a:endParaRPr lang="fr-FR" dirty="0"/>
          </a:p>
        </p:txBody>
      </p:sp>
    </p:spTree>
    <p:extLst>
      <p:ext uri="{BB962C8B-B14F-4D97-AF65-F5344CB8AC3E}">
        <p14:creationId xmlns:p14="http://schemas.microsoft.com/office/powerpoint/2010/main" val="126518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17</a:t>
            </a:fld>
            <a:endParaRPr lang="fr-FR" dirty="0"/>
          </a:p>
        </p:txBody>
      </p:sp>
    </p:spTree>
    <p:extLst>
      <p:ext uri="{BB962C8B-B14F-4D97-AF65-F5344CB8AC3E}">
        <p14:creationId xmlns:p14="http://schemas.microsoft.com/office/powerpoint/2010/main" val="17329955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19</a:t>
            </a:fld>
            <a:endParaRPr lang="fr-FR" dirty="0"/>
          </a:p>
        </p:txBody>
      </p:sp>
    </p:spTree>
    <p:extLst>
      <p:ext uri="{BB962C8B-B14F-4D97-AF65-F5344CB8AC3E}">
        <p14:creationId xmlns:p14="http://schemas.microsoft.com/office/powerpoint/2010/main" val="40134329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21</a:t>
            </a:fld>
            <a:endParaRPr lang="fr-FR" dirty="0"/>
          </a:p>
        </p:txBody>
      </p:sp>
    </p:spTree>
    <p:extLst>
      <p:ext uri="{BB962C8B-B14F-4D97-AF65-F5344CB8AC3E}">
        <p14:creationId xmlns:p14="http://schemas.microsoft.com/office/powerpoint/2010/main" val="26767964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24</a:t>
            </a:fld>
            <a:endParaRPr lang="fr-FR" dirty="0"/>
          </a:p>
        </p:txBody>
      </p:sp>
    </p:spTree>
    <p:extLst>
      <p:ext uri="{BB962C8B-B14F-4D97-AF65-F5344CB8AC3E}">
        <p14:creationId xmlns:p14="http://schemas.microsoft.com/office/powerpoint/2010/main" val="28454513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25</a:t>
            </a:fld>
            <a:endParaRPr lang="fr-FR" dirty="0"/>
          </a:p>
        </p:txBody>
      </p:sp>
    </p:spTree>
    <p:extLst>
      <p:ext uri="{BB962C8B-B14F-4D97-AF65-F5344CB8AC3E}">
        <p14:creationId xmlns:p14="http://schemas.microsoft.com/office/powerpoint/2010/main" val="41907312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26</a:t>
            </a:fld>
            <a:endParaRPr lang="fr-FR" dirty="0"/>
          </a:p>
        </p:txBody>
      </p:sp>
    </p:spTree>
    <p:extLst>
      <p:ext uri="{BB962C8B-B14F-4D97-AF65-F5344CB8AC3E}">
        <p14:creationId xmlns:p14="http://schemas.microsoft.com/office/powerpoint/2010/main" val="33487969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30</a:t>
            </a:fld>
            <a:endParaRPr lang="fr-FR" dirty="0"/>
          </a:p>
        </p:txBody>
      </p:sp>
    </p:spTree>
    <p:extLst>
      <p:ext uri="{BB962C8B-B14F-4D97-AF65-F5344CB8AC3E}">
        <p14:creationId xmlns:p14="http://schemas.microsoft.com/office/powerpoint/2010/main" val="4361603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Master" Target="../slideMasters/slideMaster1.xml"/><Relationship Id="rId5" Type="http://schemas.openxmlformats.org/officeDocument/2006/relationships/image" Target="../media/image9.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57076" y="1009567"/>
            <a:ext cx="6858000" cy="505842"/>
          </a:xfrm>
        </p:spPr>
        <p:txBody>
          <a:bodyPr anchor="b">
            <a:normAutofit/>
          </a:bodyPr>
          <a:lstStyle>
            <a:lvl1pPr algn="l">
              <a:defRPr sz="2400">
                <a:solidFill>
                  <a:schemeClr val="accent1">
                    <a:lumMod val="50000"/>
                  </a:schemeClr>
                </a:solidFill>
                <a:latin typeface="+mn-lt"/>
              </a:defRPr>
            </a:lvl1pPr>
          </a:lstStyle>
          <a:p>
            <a:r>
              <a:rPr lang="en-US" dirty="0"/>
              <a:t>Click to edit Master title style</a:t>
            </a:r>
            <a:endParaRPr lang="en-GB" dirty="0"/>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7504" y="77119"/>
            <a:ext cx="3024336" cy="695597"/>
          </a:xfrm>
          <a:prstGeom prst="rect">
            <a:avLst/>
          </a:prstGeom>
        </p:spPr>
      </p:pic>
      <p:grpSp>
        <p:nvGrpSpPr>
          <p:cNvPr id="8" name="Group 7"/>
          <p:cNvGrpSpPr/>
          <p:nvPr userDrawn="1"/>
        </p:nvGrpSpPr>
        <p:grpSpPr>
          <a:xfrm>
            <a:off x="4871995" y="104517"/>
            <a:ext cx="1183770" cy="568375"/>
            <a:chOff x="8822068" y="193625"/>
            <a:chExt cx="1717595" cy="568375"/>
          </a:xfrm>
        </p:grpSpPr>
        <p:sp>
          <p:nvSpPr>
            <p:cNvPr id="9" name="AutoShape 8"/>
            <p:cNvSpPr>
              <a:spLocks noChangeArrowheads="1"/>
            </p:cNvSpPr>
            <p:nvPr/>
          </p:nvSpPr>
          <p:spPr bwMode="auto">
            <a:xfrm>
              <a:off x="8822068" y="193625"/>
              <a:ext cx="1717595" cy="568375"/>
            </a:xfrm>
            <a:prstGeom prst="roundRect">
              <a:avLst>
                <a:gd name="adj" fmla="val 28569"/>
              </a:avLst>
            </a:prstGeom>
            <a:noFill/>
            <a:ln w="6350">
              <a:solidFill>
                <a:srgbClr val="00000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dirty="0"/>
            </a:p>
          </p:txBody>
        </p:sp>
        <p:sp>
          <p:nvSpPr>
            <p:cNvPr id="10" name="Rectangle 9"/>
            <p:cNvSpPr/>
            <p:nvPr/>
          </p:nvSpPr>
          <p:spPr>
            <a:xfrm>
              <a:off x="8885483" y="212586"/>
              <a:ext cx="1569244" cy="215444"/>
            </a:xfrm>
            <a:prstGeom prst="rect">
              <a:avLst/>
            </a:prstGeom>
          </p:spPr>
          <p:txBody>
            <a:bodyPr wrap="square">
              <a:spAutoFit/>
            </a:bodyPr>
            <a:lstStyle/>
            <a:p>
              <a:r>
                <a:rPr lang="en-GB" sz="800" i="1" dirty="0">
                  <a:latin typeface="Calibri" panose="020F0502020204030204" pitchFamily="34" charset="0"/>
                  <a:ea typeface="MS Mincho"/>
                  <a:cs typeface="Times New Roman" panose="02020603050405020304" pitchFamily="18" charset="0"/>
                </a:rPr>
                <a:t>EDMS Document No.:</a:t>
              </a:r>
            </a:p>
          </p:txBody>
        </p:sp>
      </p:grpSp>
      <p:sp>
        <p:nvSpPr>
          <p:cNvPr id="11" name="AutoShape 8"/>
          <p:cNvSpPr>
            <a:spLocks noChangeArrowheads="1"/>
          </p:cNvSpPr>
          <p:nvPr userDrawn="1"/>
        </p:nvSpPr>
        <p:spPr bwMode="auto">
          <a:xfrm>
            <a:off x="6121878" y="104517"/>
            <a:ext cx="2772684" cy="568375"/>
          </a:xfrm>
          <a:prstGeom prst="roundRect">
            <a:avLst>
              <a:gd name="adj" fmla="val 28569"/>
            </a:avLst>
          </a:prstGeom>
          <a:noFill/>
          <a:ln w="6350">
            <a:solidFill>
              <a:srgbClr val="00000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dirty="0"/>
          </a:p>
        </p:txBody>
      </p:sp>
      <p:sp>
        <p:nvSpPr>
          <p:cNvPr id="12" name="Rectangle 11"/>
          <p:cNvSpPr/>
          <p:nvPr userDrawn="1"/>
        </p:nvSpPr>
        <p:spPr>
          <a:xfrm>
            <a:off x="6232534" y="123478"/>
            <a:ext cx="2508231" cy="215444"/>
          </a:xfrm>
          <a:prstGeom prst="rect">
            <a:avLst/>
          </a:prstGeom>
        </p:spPr>
        <p:txBody>
          <a:bodyPr wrap="square">
            <a:spAutoFit/>
          </a:bodyPr>
          <a:lstStyle/>
          <a:p>
            <a:r>
              <a:rPr lang="en-US" sz="800" i="1" dirty="0">
                <a:latin typeface="Calibri" panose="020F0502020204030204" pitchFamily="34" charset="0"/>
                <a:ea typeface="MS Mincho"/>
                <a:cs typeface="Times New Roman" panose="02020603050405020304" pitchFamily="18" charset="0"/>
              </a:rPr>
              <a:t>CERN Div./Group or Supplier/Contractor Document No</a:t>
            </a:r>
            <a:r>
              <a:rPr lang="en-GB" sz="700" dirty="0">
                <a:latin typeface="Calibri" panose="020F0502020204030204" pitchFamily="34" charset="0"/>
                <a:ea typeface="MS Mincho"/>
                <a:cs typeface="Times New Roman" panose="02020603050405020304" pitchFamily="18" charset="0"/>
              </a:rPr>
              <a:t>.:</a:t>
            </a:r>
          </a:p>
        </p:txBody>
      </p:sp>
      <p:graphicFrame>
        <p:nvGraphicFramePr>
          <p:cNvPr id="14" name="Table 13"/>
          <p:cNvGraphicFramePr>
            <a:graphicFrameLocks noGrp="1"/>
          </p:cNvGraphicFramePr>
          <p:nvPr userDrawn="1">
            <p:extLst>
              <p:ext uri="{D42A27DB-BD31-4B8C-83A1-F6EECF244321}">
                <p14:modId xmlns:p14="http://schemas.microsoft.com/office/powerpoint/2010/main" val="4287322431"/>
              </p:ext>
            </p:extLst>
          </p:nvPr>
        </p:nvGraphicFramePr>
        <p:xfrm>
          <a:off x="1238564" y="3003798"/>
          <a:ext cx="6096000" cy="1544563"/>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24010314"/>
                    </a:ext>
                  </a:extLst>
                </a:gridCol>
                <a:gridCol w="2032000">
                  <a:extLst>
                    <a:ext uri="{9D8B030D-6E8A-4147-A177-3AD203B41FA5}">
                      <a16:colId xmlns:a16="http://schemas.microsoft.com/office/drawing/2014/main" val="2470817087"/>
                    </a:ext>
                  </a:extLst>
                </a:gridCol>
                <a:gridCol w="2032000">
                  <a:extLst>
                    <a:ext uri="{9D8B030D-6E8A-4147-A177-3AD203B41FA5}">
                      <a16:colId xmlns:a16="http://schemas.microsoft.com/office/drawing/2014/main" val="3568584059"/>
                    </a:ext>
                  </a:extLst>
                </a:gridCol>
              </a:tblGrid>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dk1"/>
                          </a:solidFill>
                          <a:effectLst/>
                          <a:latin typeface="+mn-lt"/>
                          <a:ea typeface="+mn-ea"/>
                          <a:cs typeface="+mn-cs"/>
                        </a:rPr>
                        <a:t>Prepared by:</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dk1"/>
                          </a:solidFill>
                          <a:effectLst/>
                          <a:latin typeface="+mn-lt"/>
                          <a:ea typeface="+mn-ea"/>
                          <a:cs typeface="+mn-cs"/>
                        </a:rPr>
                        <a:t>Verified by:</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dk1"/>
                          </a:solidFill>
                          <a:effectLst/>
                          <a:latin typeface="+mn-lt"/>
                          <a:ea typeface="+mn-ea"/>
                          <a:cs typeface="+mn-cs"/>
                        </a:rPr>
                        <a:t>Approved by:</a:t>
                      </a:r>
                    </a:p>
                  </a:txBody>
                  <a:tcPr anchor="ctr"/>
                </a:tc>
                <a:extLst>
                  <a:ext uri="{0D108BD9-81ED-4DB2-BD59-A6C34878D82A}">
                    <a16:rowId xmlns:a16="http://schemas.microsoft.com/office/drawing/2014/main" val="3693255453"/>
                  </a:ext>
                </a:extLst>
              </a:tr>
              <a:tr h="80288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effectLst/>
                        <a:latin typeface="+mn-lt"/>
                      </a:endParaRPr>
                    </a:p>
                  </a:txBody>
                  <a:tcPr anchor="ctr"/>
                </a:tc>
                <a:tc>
                  <a:txBody>
                    <a:bodyPr/>
                    <a:lstStyle/>
                    <a:p>
                      <a:pPr algn="ctr"/>
                      <a:endParaRPr lang="en-GB" sz="1200" dirty="0">
                        <a:latin typeface="+mn-lt"/>
                      </a:endParaRPr>
                    </a:p>
                  </a:txBody>
                  <a:tcPr anchor="ctr"/>
                </a:tc>
                <a:tc>
                  <a:txBody>
                    <a:bodyPr/>
                    <a:lstStyle/>
                    <a:p>
                      <a:pPr algn="ctr"/>
                      <a:endParaRPr lang="en-GB" sz="1200" dirty="0">
                        <a:latin typeface="+mn-lt"/>
                      </a:endParaRPr>
                    </a:p>
                  </a:txBody>
                  <a:tcPr anchor="ctr"/>
                </a:tc>
                <a:extLst>
                  <a:ext uri="{0D108BD9-81ED-4DB2-BD59-A6C34878D82A}">
                    <a16:rowId xmlns:a16="http://schemas.microsoft.com/office/drawing/2014/main" val="2167466374"/>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effectLst/>
                        <a:latin typeface="+mn-lt"/>
                        <a:ea typeface="MS Mincho"/>
                        <a:cs typeface="Times New Roman" panose="02020603050405020304" pitchFamily="18"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effectLst/>
                        <a:latin typeface="+mn-lt"/>
                        <a:ea typeface="MS Mincho"/>
                        <a:cs typeface="Times New Roman" panose="02020603050405020304" pitchFamily="18"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effectLst/>
                        <a:latin typeface="+mn-lt"/>
                        <a:ea typeface="MS Mincho"/>
                        <a:cs typeface="Times New Roman" panose="02020603050405020304" pitchFamily="18" charset="0"/>
                      </a:endParaRPr>
                    </a:p>
                  </a:txBody>
                  <a:tcPr anchor="ctr"/>
                </a:tc>
                <a:extLst>
                  <a:ext uri="{0D108BD9-81ED-4DB2-BD59-A6C34878D82A}">
                    <a16:rowId xmlns:a16="http://schemas.microsoft.com/office/drawing/2014/main" val="757316948"/>
                  </a:ext>
                </a:extLst>
              </a:tr>
            </a:tbl>
          </a:graphicData>
        </a:graphic>
      </p:graphicFrame>
      <p:grpSp>
        <p:nvGrpSpPr>
          <p:cNvPr id="15" name="Group 14"/>
          <p:cNvGrpSpPr/>
          <p:nvPr userDrawn="1"/>
        </p:nvGrpSpPr>
        <p:grpSpPr>
          <a:xfrm>
            <a:off x="4072018" y="104308"/>
            <a:ext cx="733864" cy="568375"/>
            <a:chOff x="8822068" y="193625"/>
            <a:chExt cx="1717595" cy="568375"/>
          </a:xfrm>
        </p:grpSpPr>
        <p:sp>
          <p:nvSpPr>
            <p:cNvPr id="16" name="AutoShape 8"/>
            <p:cNvSpPr>
              <a:spLocks noChangeArrowheads="1"/>
            </p:cNvSpPr>
            <p:nvPr/>
          </p:nvSpPr>
          <p:spPr bwMode="auto">
            <a:xfrm>
              <a:off x="8822068" y="193625"/>
              <a:ext cx="1717595" cy="568375"/>
            </a:xfrm>
            <a:prstGeom prst="roundRect">
              <a:avLst>
                <a:gd name="adj" fmla="val 28569"/>
              </a:avLst>
            </a:prstGeom>
            <a:noFill/>
            <a:ln w="6350">
              <a:solidFill>
                <a:srgbClr val="00000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dirty="0"/>
            </a:p>
          </p:txBody>
        </p:sp>
        <p:sp>
          <p:nvSpPr>
            <p:cNvPr id="17" name="Rectangle 16"/>
            <p:cNvSpPr/>
            <p:nvPr/>
          </p:nvSpPr>
          <p:spPr>
            <a:xfrm>
              <a:off x="8931261" y="212814"/>
              <a:ext cx="1569244" cy="215444"/>
            </a:xfrm>
            <a:prstGeom prst="rect">
              <a:avLst/>
            </a:prstGeom>
          </p:spPr>
          <p:txBody>
            <a:bodyPr wrap="square">
              <a:spAutoFit/>
            </a:bodyPr>
            <a:lstStyle/>
            <a:p>
              <a:pPr algn="ctr"/>
              <a:r>
                <a:rPr lang="en-GB" sz="800" i="1" dirty="0">
                  <a:latin typeface="Calibri" panose="020F0502020204030204" pitchFamily="34" charset="0"/>
                  <a:ea typeface="MS Mincho"/>
                  <a:cs typeface="Times New Roman" panose="02020603050405020304" pitchFamily="18" charset="0"/>
                </a:rPr>
                <a:t>Status:</a:t>
              </a:r>
            </a:p>
          </p:txBody>
        </p:sp>
      </p:grpSp>
      <p:sp>
        <p:nvSpPr>
          <p:cNvPr id="19" name="Title 1"/>
          <p:cNvSpPr txBox="1">
            <a:spLocks/>
          </p:cNvSpPr>
          <p:nvPr userDrawn="1"/>
        </p:nvSpPr>
        <p:spPr>
          <a:xfrm>
            <a:off x="1259632" y="1626235"/>
            <a:ext cx="6858000" cy="1265944"/>
          </a:xfrm>
          <a:prstGeom prst="rect">
            <a:avLst/>
          </a:prstGeom>
          <a:ln>
            <a:solidFill>
              <a:schemeClr val="tx1"/>
            </a:solidFill>
          </a:ln>
        </p:spPr>
        <p:txBody>
          <a:bodyPr vert="horz" lIns="91440" tIns="45720" rIns="91440" bIns="45720" rtlCol="0" anchor="t">
            <a:normAutofit/>
          </a:bodyPr>
          <a:lstStyle>
            <a:lvl1pPr algn="l" defTabSz="685800" rtl="0" eaLnBrk="1" latinLnBrk="0" hangingPunct="1">
              <a:lnSpc>
                <a:spcPct val="90000"/>
              </a:lnSpc>
              <a:spcBef>
                <a:spcPct val="0"/>
              </a:spcBef>
              <a:buNone/>
              <a:defRPr sz="2800" kern="1200">
                <a:solidFill>
                  <a:schemeClr val="tx1"/>
                </a:solidFill>
                <a:latin typeface="+mn-lt"/>
                <a:ea typeface="+mj-ea"/>
                <a:cs typeface="+mj-cs"/>
              </a:defRPr>
            </a:lvl1pPr>
          </a:lstStyle>
          <a:p>
            <a:pPr algn="l"/>
            <a:r>
              <a:rPr lang="en-US" sz="1600" dirty="0">
                <a:latin typeface="+mn-lt"/>
              </a:rPr>
              <a:t>Abstract:</a:t>
            </a:r>
          </a:p>
          <a:p>
            <a:pPr algn="l"/>
            <a:endParaRPr lang="en-US" sz="1600" dirty="0">
              <a:latin typeface="+mn-lt"/>
            </a:endParaRPr>
          </a:p>
          <a:p>
            <a:pPr algn="l"/>
            <a:endParaRPr lang="en-US" sz="1600" dirty="0">
              <a:latin typeface="+mn-lt"/>
            </a:endParaRPr>
          </a:p>
        </p:txBody>
      </p:sp>
      <p:grpSp>
        <p:nvGrpSpPr>
          <p:cNvPr id="18" name="Group 17"/>
          <p:cNvGrpSpPr/>
          <p:nvPr userDrawn="1"/>
        </p:nvGrpSpPr>
        <p:grpSpPr>
          <a:xfrm>
            <a:off x="3268053" y="104309"/>
            <a:ext cx="733864" cy="568375"/>
            <a:chOff x="8822068" y="193625"/>
            <a:chExt cx="1717595" cy="568375"/>
          </a:xfrm>
        </p:grpSpPr>
        <p:sp>
          <p:nvSpPr>
            <p:cNvPr id="20" name="AutoShape 8"/>
            <p:cNvSpPr>
              <a:spLocks noChangeArrowheads="1"/>
            </p:cNvSpPr>
            <p:nvPr/>
          </p:nvSpPr>
          <p:spPr bwMode="auto">
            <a:xfrm>
              <a:off x="8822068" y="193625"/>
              <a:ext cx="1717595" cy="568375"/>
            </a:xfrm>
            <a:prstGeom prst="roundRect">
              <a:avLst>
                <a:gd name="adj" fmla="val 28569"/>
              </a:avLst>
            </a:prstGeom>
            <a:noFill/>
            <a:ln w="6350">
              <a:solidFill>
                <a:srgbClr val="00000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dirty="0"/>
            </a:p>
          </p:txBody>
        </p:sp>
        <p:sp>
          <p:nvSpPr>
            <p:cNvPr id="21" name="Rectangle 20"/>
            <p:cNvSpPr/>
            <p:nvPr/>
          </p:nvSpPr>
          <p:spPr>
            <a:xfrm>
              <a:off x="8900912" y="212794"/>
              <a:ext cx="1569244" cy="215444"/>
            </a:xfrm>
            <a:prstGeom prst="rect">
              <a:avLst/>
            </a:prstGeom>
          </p:spPr>
          <p:txBody>
            <a:bodyPr wrap="square">
              <a:spAutoFit/>
            </a:bodyPr>
            <a:lstStyle/>
            <a:p>
              <a:pPr algn="ctr"/>
              <a:r>
                <a:rPr lang="en-GB" sz="800" i="1" dirty="0">
                  <a:latin typeface="Calibri" panose="020F0502020204030204" pitchFamily="34" charset="0"/>
                  <a:ea typeface="MS Mincho"/>
                  <a:cs typeface="Times New Roman" panose="02020603050405020304" pitchFamily="18" charset="0"/>
                </a:rPr>
                <a:t>Version:</a:t>
              </a:r>
            </a:p>
          </p:txBody>
        </p:sp>
      </p:grpSp>
      <p:pic>
        <p:nvPicPr>
          <p:cNvPr id="4" name="Picture 3"/>
          <p:cNvPicPr>
            <a:picLocks noChangeAspect="1"/>
          </p:cNvPicPr>
          <p:nvPr userDrawn="1"/>
        </p:nvPicPr>
        <p:blipFill>
          <a:blip r:embed="rId3" cstate="hqprint">
            <a:extLst>
              <a:ext uri="{28A0092B-C50C-407E-A947-70E740481C1C}">
                <a14:useLocalDpi xmlns:a14="http://schemas.microsoft.com/office/drawing/2010/main" val="0"/>
              </a:ext>
            </a:extLst>
          </a:blip>
          <a:stretch>
            <a:fillRect/>
          </a:stretch>
        </p:blipFill>
        <p:spPr>
          <a:xfrm>
            <a:off x="736091" y="4659983"/>
            <a:ext cx="483517" cy="483517"/>
          </a:xfrm>
          <a:prstGeom prst="rect">
            <a:avLst/>
          </a:prstGeom>
        </p:spPr>
      </p:pic>
      <p:cxnSp>
        <p:nvCxnSpPr>
          <p:cNvPr id="23" name="Straight Connector 22"/>
          <p:cNvCxnSpPr/>
          <p:nvPr userDrawn="1"/>
        </p:nvCxnSpPr>
        <p:spPr>
          <a:xfrm>
            <a:off x="611560" y="4659981"/>
            <a:ext cx="0" cy="483518"/>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27" name="Picture 26"/>
          <p:cNvPicPr>
            <a:picLocks noChangeAspect="1"/>
          </p:cNvPicPr>
          <p:nvPr userDrawn="1"/>
        </p:nvPicPr>
        <p:blipFill rotWithShape="1">
          <a:blip r:embed="rId2">
            <a:extLst>
              <a:ext uri="{28A0092B-C50C-407E-A947-70E740481C1C}">
                <a14:useLocalDpi xmlns:a14="http://schemas.microsoft.com/office/drawing/2010/main" val="0"/>
              </a:ext>
            </a:extLst>
          </a:blip>
          <a:srcRect r="75932"/>
          <a:stretch/>
        </p:blipFill>
        <p:spPr>
          <a:xfrm>
            <a:off x="0" y="4659982"/>
            <a:ext cx="505959" cy="483517"/>
          </a:xfrm>
          <a:prstGeom prst="rect">
            <a:avLst/>
          </a:prstGeom>
        </p:spPr>
      </p:pic>
      <p:cxnSp>
        <p:nvCxnSpPr>
          <p:cNvPr id="28" name="Straight Connector 27"/>
          <p:cNvCxnSpPr/>
          <p:nvPr userDrawn="1"/>
        </p:nvCxnSpPr>
        <p:spPr>
          <a:xfrm>
            <a:off x="1331640" y="4659981"/>
            <a:ext cx="0" cy="483518"/>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29" name="Picture 28"/>
          <p:cNvPicPr>
            <a:picLocks noChangeAspect="1"/>
          </p:cNvPicPr>
          <p:nvPr userDrawn="1"/>
        </p:nvPicPr>
        <p:blipFill rotWithShape="1">
          <a:blip r:embed="rId2">
            <a:extLst>
              <a:ext uri="{28A0092B-C50C-407E-A947-70E740481C1C}">
                <a14:useLocalDpi xmlns:a14="http://schemas.microsoft.com/office/drawing/2010/main" val="0"/>
              </a:ext>
            </a:extLst>
          </a:blip>
          <a:srcRect l="34188"/>
          <a:stretch/>
        </p:blipFill>
        <p:spPr>
          <a:xfrm>
            <a:off x="1431960" y="4659186"/>
            <a:ext cx="1383536" cy="483519"/>
          </a:xfrm>
          <a:prstGeom prst="rect">
            <a:avLst/>
          </a:prstGeom>
        </p:spPr>
      </p:pic>
    </p:spTree>
    <p:extLst>
      <p:ext uri="{BB962C8B-B14F-4D97-AF65-F5344CB8AC3E}">
        <p14:creationId xmlns:p14="http://schemas.microsoft.com/office/powerpoint/2010/main" val="3269955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42" name="Picture 41"/>
          <p:cNvPicPr>
            <a:picLocks noChangeAspect="1"/>
          </p:cNvPicPr>
          <p:nvPr userDrawn="1"/>
        </p:nvPicPr>
        <p:blipFill rotWithShape="1">
          <a:blip r:embed="rId2">
            <a:extLst>
              <a:ext uri="{28A0092B-C50C-407E-A947-70E740481C1C}">
                <a14:useLocalDpi xmlns:a14="http://schemas.microsoft.com/office/drawing/2010/main" val="0"/>
              </a:ext>
            </a:extLst>
          </a:blip>
          <a:srcRect l="78082" t="9617" r="15089" b="25233"/>
          <a:stretch/>
        </p:blipFill>
        <p:spPr>
          <a:xfrm>
            <a:off x="8611836" y="-17110"/>
            <a:ext cx="540568" cy="5160610"/>
          </a:xfrm>
          <a:prstGeom prst="rect">
            <a:avLst/>
          </a:prstGeom>
        </p:spPr>
      </p:pic>
      <p:pic>
        <p:nvPicPr>
          <p:cNvPr id="44" name="Picture 43"/>
          <p:cNvPicPr>
            <a:picLocks noChangeAspect="1"/>
          </p:cNvPicPr>
          <p:nvPr userDrawn="1"/>
        </p:nvPicPr>
        <p:blipFill rotWithShape="1">
          <a:blip r:embed="rId3"/>
          <a:srcRect t="2348" b="13118"/>
          <a:stretch/>
        </p:blipFill>
        <p:spPr>
          <a:xfrm>
            <a:off x="6639684" y="-17110"/>
            <a:ext cx="3566469" cy="5160610"/>
          </a:xfrm>
          <a:prstGeom prst="rect">
            <a:avLst/>
          </a:prstGeom>
        </p:spPr>
      </p:pic>
      <p:pic>
        <p:nvPicPr>
          <p:cNvPr id="38" name="Picture 37"/>
          <p:cNvPicPr>
            <a:picLocks noChangeAspect="1"/>
          </p:cNvPicPr>
          <p:nvPr userDrawn="1"/>
        </p:nvPicPr>
        <p:blipFill rotWithShape="1">
          <a:blip r:embed="rId2">
            <a:extLst>
              <a:ext uri="{28A0092B-C50C-407E-A947-70E740481C1C}">
                <a14:useLocalDpi xmlns:a14="http://schemas.microsoft.com/office/drawing/2010/main" val="0"/>
              </a:ext>
            </a:extLst>
          </a:blip>
          <a:srcRect l="25484" t="9617" r="60792" b="25233"/>
          <a:stretch/>
        </p:blipFill>
        <p:spPr>
          <a:xfrm>
            <a:off x="-1" y="-13742"/>
            <a:ext cx="1086383" cy="5157242"/>
          </a:xfrm>
          <a:prstGeom prst="rect">
            <a:avLst/>
          </a:prstGeom>
        </p:spPr>
      </p:pic>
      <p:pic>
        <p:nvPicPr>
          <p:cNvPr id="30" name="Picture 29"/>
          <p:cNvPicPr>
            <a:picLocks noChangeAspect="1"/>
          </p:cNvPicPr>
          <p:nvPr userDrawn="1"/>
        </p:nvPicPr>
        <p:blipFill rotWithShape="1">
          <a:blip r:embed="rId4"/>
          <a:srcRect t="21600" b="50913"/>
          <a:stretch/>
        </p:blipFill>
        <p:spPr>
          <a:xfrm>
            <a:off x="576002" y="-17110"/>
            <a:ext cx="1740410" cy="5160610"/>
          </a:xfrm>
          <a:prstGeom prst="rect">
            <a:avLst/>
          </a:prstGeom>
        </p:spPr>
      </p:pic>
      <p:sp>
        <p:nvSpPr>
          <p:cNvPr id="2" name="Title 1"/>
          <p:cNvSpPr>
            <a:spLocks noGrp="1"/>
          </p:cNvSpPr>
          <p:nvPr userDrawn="1">
            <p:ph type="title"/>
          </p:nvPr>
        </p:nvSpPr>
        <p:spPr>
          <a:xfrm>
            <a:off x="1115616" y="156854"/>
            <a:ext cx="7886700" cy="353690"/>
          </a:xfrm>
        </p:spPr>
        <p:txBody>
          <a:bodyPr>
            <a:normAutofit/>
          </a:bodyPr>
          <a:lstStyle>
            <a:lvl1pPr>
              <a:defRPr sz="2000" b="1">
                <a:solidFill>
                  <a:schemeClr val="accent1">
                    <a:lumMod val="75000"/>
                  </a:schemeClr>
                </a:solidFill>
                <a:latin typeface="+mn-lt"/>
              </a:defRPr>
            </a:lvl1pPr>
          </a:lstStyle>
          <a:p>
            <a:r>
              <a:rPr lang="en-US"/>
              <a:t>Click to edit Master title style</a:t>
            </a:r>
            <a:endParaRPr lang="en-GB"/>
          </a:p>
        </p:txBody>
      </p:sp>
      <p:sp>
        <p:nvSpPr>
          <p:cNvPr id="3" name="Content Placeholder 2"/>
          <p:cNvSpPr>
            <a:spLocks noGrp="1"/>
          </p:cNvSpPr>
          <p:nvPr userDrawn="1">
            <p:ph idx="1"/>
          </p:nvPr>
        </p:nvSpPr>
        <p:spPr>
          <a:xfrm>
            <a:off x="1115616" y="640531"/>
            <a:ext cx="7615758" cy="3263504"/>
          </a:xfrm>
        </p:spPr>
        <p:txBody>
          <a:bodyPr>
            <a:normAutofit/>
          </a:bodyPr>
          <a:lstStyle>
            <a:lvl1pPr marL="285750" indent="-285750">
              <a:buClr>
                <a:schemeClr val="accent1">
                  <a:lumMod val="75000"/>
                </a:schemeClr>
              </a:buClr>
              <a:buFont typeface="Calibri" panose="020F0502020204030204" pitchFamily="34" charset="0"/>
              <a:buChar char="•"/>
              <a:defRPr sz="1400"/>
            </a:lvl1pPr>
            <a:lvl2pPr marL="514350" indent="-171450">
              <a:buClr>
                <a:schemeClr val="accent1">
                  <a:lumMod val="75000"/>
                </a:schemeClr>
              </a:buClr>
              <a:buFont typeface="Arial" panose="020B0604020202020204" pitchFamily="34" charset="0"/>
              <a:buChar char="•"/>
              <a:defRPr sz="1200"/>
            </a:lvl2pPr>
            <a:lvl3pPr marL="857250" indent="-171450">
              <a:buClr>
                <a:schemeClr val="accent1">
                  <a:lumMod val="75000"/>
                </a:schemeClr>
              </a:buClr>
              <a:buFont typeface="Arial" panose="020B0604020202020204" pitchFamily="34" charset="0"/>
              <a:buChar char="•"/>
              <a:defRPr sz="1200"/>
            </a:lvl3pPr>
            <a:lvl4pPr marL="1200150" indent="-171450">
              <a:buClr>
                <a:schemeClr val="accent1">
                  <a:lumMod val="75000"/>
                </a:schemeClr>
              </a:buClr>
              <a:buFont typeface="Arial" panose="020B0604020202020204" pitchFamily="34" charset="0"/>
              <a:buChar char="•"/>
              <a:defRPr sz="1200"/>
            </a:lvl4pPr>
            <a:lvl5pPr marL="1543050" indent="-171450">
              <a:buClr>
                <a:schemeClr val="accent1">
                  <a:lumMod val="75000"/>
                </a:schemeClr>
              </a:buClr>
              <a:buFont typeface="Arial" panose="020B0604020202020204" pitchFamily="34" charset="0"/>
              <a:buChar char="•"/>
              <a:defRPr sz="12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userDrawn="1">
            <p:ph type="ftr" sz="quarter" idx="11"/>
          </p:nvPr>
        </p:nvSpPr>
        <p:spPr/>
        <p:txBody>
          <a:bodyPr/>
          <a:lstStyle/>
          <a:p>
            <a:r>
              <a:rPr lang="fr-FR"/>
              <a:t>06/03/2020 - EDMS 2341183</a:t>
            </a:r>
            <a:endParaRPr lang="en-GB" dirty="0"/>
          </a:p>
        </p:txBody>
      </p:sp>
      <p:sp>
        <p:nvSpPr>
          <p:cNvPr id="6" name="Slide Number Placeholder 5"/>
          <p:cNvSpPr>
            <a:spLocks noGrp="1"/>
          </p:cNvSpPr>
          <p:nvPr userDrawn="1">
            <p:ph type="sldNum" sz="quarter" idx="12"/>
          </p:nvPr>
        </p:nvSpPr>
        <p:spPr/>
        <p:txBody>
          <a:bodyPr/>
          <a:lstStyle/>
          <a:p>
            <a:fld id="{BFDCA1C4-9514-7B4F-976F-D92F7E296653}" type="slidenum">
              <a:rPr lang="fr-FR" smtClean="0"/>
              <a:pPr/>
              <a:t>‹#›</a:t>
            </a:fld>
            <a:endParaRPr lang="fr-FR" dirty="0"/>
          </a:p>
        </p:txBody>
      </p:sp>
    </p:spTree>
    <p:extLst>
      <p:ext uri="{BB962C8B-B14F-4D97-AF65-F5344CB8AC3E}">
        <p14:creationId xmlns:p14="http://schemas.microsoft.com/office/powerpoint/2010/main" val="37150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a:extLst>
              <a:ext uri="{28A0092B-C50C-407E-A947-70E740481C1C}">
                <a14:useLocalDpi xmlns:a14="http://schemas.microsoft.com/office/drawing/2010/main" val="0"/>
              </a:ext>
            </a:extLst>
          </a:blip>
          <a:srcRect l="25484" t="9617" r="60792" b="25233"/>
          <a:stretch/>
        </p:blipFill>
        <p:spPr>
          <a:xfrm>
            <a:off x="-1" y="-13742"/>
            <a:ext cx="1086383" cy="5157242"/>
          </a:xfrm>
          <a:prstGeom prst="rect">
            <a:avLst/>
          </a:prstGeom>
        </p:spPr>
      </p:pic>
      <p:pic>
        <p:nvPicPr>
          <p:cNvPr id="30" name="Picture 29"/>
          <p:cNvPicPr>
            <a:picLocks noChangeAspect="1"/>
          </p:cNvPicPr>
          <p:nvPr userDrawn="1"/>
        </p:nvPicPr>
        <p:blipFill rotWithShape="1">
          <a:blip r:embed="rId3"/>
          <a:srcRect t="21600" b="50913"/>
          <a:stretch/>
        </p:blipFill>
        <p:spPr>
          <a:xfrm>
            <a:off x="447028" y="-13742"/>
            <a:ext cx="1740410" cy="5160610"/>
          </a:xfrm>
          <a:prstGeom prst="rect">
            <a:avLst/>
          </a:prstGeom>
        </p:spPr>
      </p:pic>
      <p:sp>
        <p:nvSpPr>
          <p:cNvPr id="2" name="Title 1"/>
          <p:cNvSpPr>
            <a:spLocks noGrp="1"/>
          </p:cNvSpPr>
          <p:nvPr userDrawn="1">
            <p:ph type="title"/>
          </p:nvPr>
        </p:nvSpPr>
        <p:spPr>
          <a:xfrm>
            <a:off x="1115616" y="156854"/>
            <a:ext cx="7886700" cy="353690"/>
          </a:xfrm>
        </p:spPr>
        <p:txBody>
          <a:bodyPr>
            <a:normAutofit/>
          </a:bodyPr>
          <a:lstStyle>
            <a:lvl1pPr>
              <a:defRPr sz="2000">
                <a:solidFill>
                  <a:schemeClr val="accent1">
                    <a:lumMod val="75000"/>
                  </a:schemeClr>
                </a:solidFill>
                <a:latin typeface="+mn-lt"/>
              </a:defRPr>
            </a:lvl1pPr>
          </a:lstStyle>
          <a:p>
            <a:r>
              <a:rPr lang="en-US"/>
              <a:t>Click to edit Master title style</a:t>
            </a:r>
            <a:endParaRPr lang="en-GB"/>
          </a:p>
        </p:txBody>
      </p:sp>
      <p:sp>
        <p:nvSpPr>
          <p:cNvPr id="3" name="Content Placeholder 2"/>
          <p:cNvSpPr>
            <a:spLocks noGrp="1"/>
          </p:cNvSpPr>
          <p:nvPr userDrawn="1">
            <p:ph idx="1"/>
          </p:nvPr>
        </p:nvSpPr>
        <p:spPr>
          <a:xfrm>
            <a:off x="1115616" y="667397"/>
            <a:ext cx="7615758" cy="3263504"/>
          </a:xfrm>
        </p:spPr>
        <p:txBody>
          <a:bodyPr>
            <a:normAutofit/>
          </a:bodyPr>
          <a:lstStyle>
            <a:lvl1pPr marL="285750" indent="-285750">
              <a:buClr>
                <a:schemeClr val="accent1">
                  <a:lumMod val="75000"/>
                </a:schemeClr>
              </a:buClr>
              <a:buFont typeface="Calibri" panose="020F0502020204030204" pitchFamily="34" charset="0"/>
              <a:buChar char="•"/>
              <a:defRPr sz="1400"/>
            </a:lvl1pPr>
            <a:lvl2pPr marL="514350" indent="-171450">
              <a:buClr>
                <a:schemeClr val="accent1">
                  <a:lumMod val="75000"/>
                </a:schemeClr>
              </a:buClr>
              <a:buFont typeface="Arial" panose="020B0604020202020204" pitchFamily="34" charset="0"/>
              <a:buChar char="•"/>
              <a:defRPr sz="1200"/>
            </a:lvl2pPr>
            <a:lvl3pPr marL="857250" indent="-171450">
              <a:buClr>
                <a:schemeClr val="accent1">
                  <a:lumMod val="75000"/>
                </a:schemeClr>
              </a:buClr>
              <a:buFont typeface="Arial" panose="020B0604020202020204" pitchFamily="34" charset="0"/>
              <a:buChar char="•"/>
              <a:defRPr sz="1200"/>
            </a:lvl3pPr>
            <a:lvl4pPr marL="1200150" indent="-171450">
              <a:buClr>
                <a:schemeClr val="accent1">
                  <a:lumMod val="75000"/>
                </a:schemeClr>
              </a:buClr>
              <a:buFont typeface="Arial" panose="020B0604020202020204" pitchFamily="34" charset="0"/>
              <a:buChar char="•"/>
              <a:defRPr sz="1200"/>
            </a:lvl4pPr>
            <a:lvl5pPr marL="1543050" indent="-171450">
              <a:buClr>
                <a:schemeClr val="accent1">
                  <a:lumMod val="75000"/>
                </a:schemeClr>
              </a:buClr>
              <a:buFont typeface="Arial" panose="020B0604020202020204" pitchFamily="34" charset="0"/>
              <a:buChar char="•"/>
              <a:defRPr sz="12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userDrawn="1">
            <p:ph type="ftr" sz="quarter" idx="11"/>
          </p:nvPr>
        </p:nvSpPr>
        <p:spPr/>
        <p:txBody>
          <a:bodyPr/>
          <a:lstStyle/>
          <a:p>
            <a:r>
              <a:rPr lang="fr-FR"/>
              <a:t>06/03/2020 - EDMS 2341183</a:t>
            </a:r>
            <a:endParaRPr lang="en-GB" dirty="0"/>
          </a:p>
        </p:txBody>
      </p:sp>
      <p:sp>
        <p:nvSpPr>
          <p:cNvPr id="6" name="Slide Number Placeholder 5"/>
          <p:cNvSpPr>
            <a:spLocks noGrp="1"/>
          </p:cNvSpPr>
          <p:nvPr userDrawn="1">
            <p:ph type="sldNum" sz="quarter" idx="12"/>
          </p:nvPr>
        </p:nvSpPr>
        <p:spPr/>
        <p:txBody>
          <a:bodyPr/>
          <a:lstStyle/>
          <a:p>
            <a:fld id="{BFDCA1C4-9514-7B4F-976F-D92F7E296653}" type="slidenum">
              <a:rPr lang="fr-FR" smtClean="0"/>
              <a:pPr/>
              <a:t>‹#›</a:t>
            </a:fld>
            <a:endParaRPr lang="fr-FR" dirty="0"/>
          </a:p>
        </p:txBody>
      </p:sp>
    </p:spTree>
    <p:extLst>
      <p:ext uri="{BB962C8B-B14F-4D97-AF65-F5344CB8AC3E}">
        <p14:creationId xmlns:p14="http://schemas.microsoft.com/office/powerpoint/2010/main" val="2136741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cstate="hqprint">
            <a:extLst>
              <a:ext uri="{28A0092B-C50C-407E-A947-70E740481C1C}">
                <a14:useLocalDpi xmlns:a14="http://schemas.microsoft.com/office/drawing/2010/main" val="0"/>
              </a:ext>
            </a:extLst>
          </a:blip>
          <a:srcRect l="22638" t="9617" r="60792" b="8474"/>
          <a:stretch/>
        </p:blipFill>
        <p:spPr>
          <a:xfrm>
            <a:off x="331" y="-13742"/>
            <a:ext cx="1043277" cy="5157242"/>
          </a:xfrm>
          <a:prstGeom prst="rect">
            <a:avLst/>
          </a:prstGeom>
        </p:spPr>
      </p:pic>
      <p:sp>
        <p:nvSpPr>
          <p:cNvPr id="2" name="Title 1"/>
          <p:cNvSpPr>
            <a:spLocks noGrp="1"/>
          </p:cNvSpPr>
          <p:nvPr userDrawn="1">
            <p:ph type="title"/>
          </p:nvPr>
        </p:nvSpPr>
        <p:spPr>
          <a:xfrm>
            <a:off x="1115616" y="156854"/>
            <a:ext cx="7886700" cy="353690"/>
          </a:xfrm>
        </p:spPr>
        <p:txBody>
          <a:bodyPr>
            <a:normAutofit/>
          </a:bodyPr>
          <a:lstStyle>
            <a:lvl1pPr>
              <a:defRPr sz="2000">
                <a:solidFill>
                  <a:schemeClr val="accent1">
                    <a:lumMod val="75000"/>
                  </a:schemeClr>
                </a:solidFill>
                <a:latin typeface="+mn-lt"/>
              </a:defRPr>
            </a:lvl1pPr>
          </a:lstStyle>
          <a:p>
            <a:r>
              <a:rPr lang="en-US"/>
              <a:t>Click to edit Master title style</a:t>
            </a:r>
            <a:endParaRPr lang="en-GB"/>
          </a:p>
        </p:txBody>
      </p:sp>
      <p:sp>
        <p:nvSpPr>
          <p:cNvPr id="3" name="Content Placeholder 2"/>
          <p:cNvSpPr>
            <a:spLocks noGrp="1"/>
          </p:cNvSpPr>
          <p:nvPr userDrawn="1">
            <p:ph idx="1"/>
          </p:nvPr>
        </p:nvSpPr>
        <p:spPr>
          <a:xfrm>
            <a:off x="1115616" y="667397"/>
            <a:ext cx="7615758" cy="3263504"/>
          </a:xfrm>
        </p:spPr>
        <p:txBody>
          <a:bodyPr>
            <a:normAutofit/>
          </a:bodyPr>
          <a:lstStyle>
            <a:lvl1pPr marL="285750" indent="-285750">
              <a:buClr>
                <a:schemeClr val="accent1">
                  <a:lumMod val="75000"/>
                </a:schemeClr>
              </a:buClr>
              <a:buFont typeface="Calibri" panose="020F0502020204030204" pitchFamily="34" charset="0"/>
              <a:buChar char="•"/>
              <a:defRPr sz="1400"/>
            </a:lvl1pPr>
            <a:lvl2pPr marL="514350" indent="-171450">
              <a:buClr>
                <a:schemeClr val="accent1">
                  <a:lumMod val="75000"/>
                </a:schemeClr>
              </a:buClr>
              <a:buFont typeface="Arial" panose="020B0604020202020204" pitchFamily="34" charset="0"/>
              <a:buChar char="•"/>
              <a:defRPr sz="1200"/>
            </a:lvl2pPr>
            <a:lvl3pPr marL="857250" indent="-171450">
              <a:buClr>
                <a:schemeClr val="accent1">
                  <a:lumMod val="75000"/>
                </a:schemeClr>
              </a:buClr>
              <a:buFont typeface="Arial" panose="020B0604020202020204" pitchFamily="34" charset="0"/>
              <a:buChar char="•"/>
              <a:defRPr sz="1200"/>
            </a:lvl3pPr>
            <a:lvl4pPr marL="1200150" indent="-171450">
              <a:buClr>
                <a:schemeClr val="accent1">
                  <a:lumMod val="75000"/>
                </a:schemeClr>
              </a:buClr>
              <a:buFont typeface="Arial" panose="020B0604020202020204" pitchFamily="34" charset="0"/>
              <a:buChar char="•"/>
              <a:defRPr sz="1200"/>
            </a:lvl4pPr>
            <a:lvl5pPr marL="1543050" indent="-171450">
              <a:buClr>
                <a:schemeClr val="accent1">
                  <a:lumMod val="75000"/>
                </a:schemeClr>
              </a:buClr>
              <a:buFont typeface="Arial" panose="020B0604020202020204" pitchFamily="34" charset="0"/>
              <a:buChar char="•"/>
              <a:defRPr sz="12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userDrawn="1">
            <p:ph type="ftr" sz="quarter" idx="11"/>
          </p:nvPr>
        </p:nvSpPr>
        <p:spPr/>
        <p:txBody>
          <a:bodyPr/>
          <a:lstStyle/>
          <a:p>
            <a:r>
              <a:rPr lang="fr-FR"/>
              <a:t>06/03/2020 - EDMS 2341183</a:t>
            </a:r>
            <a:endParaRPr lang="en-GB" dirty="0"/>
          </a:p>
        </p:txBody>
      </p:sp>
      <p:sp>
        <p:nvSpPr>
          <p:cNvPr id="6" name="Slide Number Placeholder 5"/>
          <p:cNvSpPr>
            <a:spLocks noGrp="1"/>
          </p:cNvSpPr>
          <p:nvPr userDrawn="1">
            <p:ph type="sldNum" sz="quarter" idx="12"/>
          </p:nvPr>
        </p:nvSpPr>
        <p:spPr/>
        <p:txBody>
          <a:bodyPr/>
          <a:lstStyle/>
          <a:p>
            <a:fld id="{BFDCA1C4-9514-7B4F-976F-D92F7E296653}" type="slidenum">
              <a:rPr lang="fr-FR" smtClean="0"/>
              <a:pPr/>
              <a:t>‹#›</a:t>
            </a:fld>
            <a:endParaRPr lang="fr-FR" dirty="0"/>
          </a:p>
        </p:txBody>
      </p:sp>
    </p:spTree>
    <p:extLst>
      <p:ext uri="{BB962C8B-B14F-4D97-AF65-F5344CB8AC3E}">
        <p14:creationId xmlns:p14="http://schemas.microsoft.com/office/powerpoint/2010/main" val="3085362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grpSp>
        <p:nvGrpSpPr>
          <p:cNvPr id="37" name="Group 36"/>
          <p:cNvGrpSpPr/>
          <p:nvPr userDrawn="1"/>
        </p:nvGrpSpPr>
        <p:grpSpPr>
          <a:xfrm>
            <a:off x="332" y="-13742"/>
            <a:ext cx="9780092" cy="5170925"/>
            <a:chOff x="332" y="-13742"/>
            <a:chExt cx="9780092" cy="5170925"/>
          </a:xfrm>
        </p:grpSpPr>
        <p:grpSp>
          <p:nvGrpSpPr>
            <p:cNvPr id="33" name="Group 32"/>
            <p:cNvGrpSpPr/>
            <p:nvPr userDrawn="1"/>
          </p:nvGrpSpPr>
          <p:grpSpPr>
            <a:xfrm>
              <a:off x="332" y="-13742"/>
              <a:ext cx="9143668" cy="5167558"/>
              <a:chOff x="0" y="0"/>
              <a:chExt cx="9143668" cy="5167558"/>
            </a:xfrm>
          </p:grpSpPr>
          <p:pic>
            <p:nvPicPr>
              <p:cNvPr id="15" name="Picture 14"/>
              <p:cNvPicPr>
                <a:picLocks noChangeAspect="1"/>
              </p:cNvPicPr>
              <p:nvPr userDrawn="1"/>
            </p:nvPicPr>
            <p:blipFill rotWithShape="1">
              <a:blip r:embed="rId2" cstate="hqprint">
                <a:extLst>
                  <a:ext uri="{28A0092B-C50C-407E-A947-70E740481C1C}">
                    <a14:useLocalDpi xmlns:a14="http://schemas.microsoft.com/office/drawing/2010/main" val="0"/>
                  </a:ext>
                </a:extLst>
              </a:blip>
              <a:srcRect l="71700" t="-525" r="11743"/>
              <a:stretch/>
            </p:blipFill>
            <p:spPr>
              <a:xfrm>
                <a:off x="8423588" y="795607"/>
                <a:ext cx="720080" cy="4371951"/>
              </a:xfrm>
              <a:prstGeom prst="rect">
                <a:avLst/>
              </a:prstGeom>
            </p:spPr>
          </p:pic>
          <p:pic>
            <p:nvPicPr>
              <p:cNvPr id="13" name="Picture 12"/>
              <p:cNvPicPr>
                <a:picLocks noChangeAspect="1"/>
              </p:cNvPicPr>
              <p:nvPr userDrawn="1"/>
            </p:nvPicPr>
            <p:blipFill rotWithShape="1">
              <a:blip r:embed="rId3" cstate="hqprint">
                <a:extLst>
                  <a:ext uri="{28A0092B-C50C-407E-A947-70E740481C1C}">
                    <a14:useLocalDpi xmlns:a14="http://schemas.microsoft.com/office/drawing/2010/main" val="0"/>
                  </a:ext>
                </a:extLst>
              </a:blip>
              <a:srcRect l="22638" t="9617" r="57212"/>
              <a:stretch/>
            </p:blipFill>
            <p:spPr>
              <a:xfrm>
                <a:off x="0" y="0"/>
                <a:ext cx="876364" cy="3930901"/>
              </a:xfrm>
              <a:prstGeom prst="rect">
                <a:avLst/>
              </a:prstGeom>
            </p:spPr>
          </p:pic>
          <p:pic>
            <p:nvPicPr>
              <p:cNvPr id="30" name="Picture 29"/>
              <p:cNvPicPr>
                <a:picLocks noChangeAspect="1"/>
              </p:cNvPicPr>
              <p:nvPr userDrawn="1"/>
            </p:nvPicPr>
            <p:blipFill rotWithShape="1">
              <a:blip r:embed="rId4"/>
              <a:srcRect t="10785" b="47196"/>
              <a:stretch/>
            </p:blipFill>
            <p:spPr>
              <a:xfrm>
                <a:off x="382959" y="0"/>
                <a:ext cx="1353429" cy="3960440"/>
              </a:xfrm>
              <a:prstGeom prst="rect">
                <a:avLst/>
              </a:prstGeom>
            </p:spPr>
          </p:pic>
        </p:grpSp>
        <p:pic>
          <p:nvPicPr>
            <p:cNvPr id="36" name="Picture 35"/>
            <p:cNvPicPr>
              <a:picLocks noChangeAspect="1"/>
            </p:cNvPicPr>
            <p:nvPr userDrawn="1"/>
          </p:nvPicPr>
          <p:blipFill rotWithShape="1">
            <a:blip r:embed="rId5"/>
            <a:srcRect t="26767" b="16546"/>
            <a:stretch/>
          </p:blipFill>
          <p:spPr>
            <a:xfrm>
              <a:off x="7091855" y="764695"/>
              <a:ext cx="2688569" cy="4392488"/>
            </a:xfrm>
            <a:prstGeom prst="rect">
              <a:avLst/>
            </a:prstGeom>
          </p:spPr>
        </p:pic>
      </p:grpSp>
      <p:sp>
        <p:nvSpPr>
          <p:cNvPr id="2" name="Title 1"/>
          <p:cNvSpPr>
            <a:spLocks noGrp="1"/>
          </p:cNvSpPr>
          <p:nvPr>
            <p:ph type="title"/>
          </p:nvPr>
        </p:nvSpPr>
        <p:spPr>
          <a:xfrm>
            <a:off x="827584" y="156854"/>
            <a:ext cx="7886700" cy="353690"/>
          </a:xfrm>
        </p:spPr>
        <p:txBody>
          <a:bodyPr>
            <a:normAutofit/>
          </a:bodyPr>
          <a:lstStyle>
            <a:lvl1pPr>
              <a:defRPr sz="2000">
                <a:solidFill>
                  <a:schemeClr val="accent1">
                    <a:lumMod val="75000"/>
                  </a:schemeClr>
                </a:solidFill>
                <a:latin typeface="+mn-lt"/>
              </a:defRPr>
            </a:lvl1pPr>
          </a:lstStyle>
          <a:p>
            <a:r>
              <a:rPr lang="en-US"/>
              <a:t>Click to edit Master title style</a:t>
            </a:r>
            <a:endParaRPr lang="en-GB"/>
          </a:p>
        </p:txBody>
      </p:sp>
      <p:sp>
        <p:nvSpPr>
          <p:cNvPr id="3" name="Content Placeholder 2"/>
          <p:cNvSpPr>
            <a:spLocks noGrp="1"/>
          </p:cNvSpPr>
          <p:nvPr>
            <p:ph idx="1"/>
          </p:nvPr>
        </p:nvSpPr>
        <p:spPr>
          <a:xfrm>
            <a:off x="764121" y="667397"/>
            <a:ext cx="7615758" cy="3263504"/>
          </a:xfrm>
        </p:spPr>
        <p:txBody>
          <a:bodyPr>
            <a:normAutofit/>
          </a:bodyPr>
          <a:lstStyle>
            <a:lvl1pPr marL="285750" indent="-285750">
              <a:buClr>
                <a:schemeClr val="accent1">
                  <a:lumMod val="75000"/>
                </a:schemeClr>
              </a:buClr>
              <a:buFont typeface="Calibri" panose="020F0502020204030204" pitchFamily="34" charset="0"/>
              <a:buChar char="•"/>
              <a:defRPr sz="1400"/>
            </a:lvl1pPr>
            <a:lvl2pPr marL="514350" indent="-171450">
              <a:buClr>
                <a:schemeClr val="accent1">
                  <a:lumMod val="75000"/>
                </a:schemeClr>
              </a:buClr>
              <a:buFont typeface="Arial" panose="020B0604020202020204" pitchFamily="34" charset="0"/>
              <a:buChar char="•"/>
              <a:defRPr sz="1200"/>
            </a:lvl2pPr>
            <a:lvl3pPr marL="857250" indent="-171450">
              <a:buClr>
                <a:schemeClr val="accent1">
                  <a:lumMod val="75000"/>
                </a:schemeClr>
              </a:buClr>
              <a:buFont typeface="Arial" panose="020B0604020202020204" pitchFamily="34" charset="0"/>
              <a:buChar char="•"/>
              <a:defRPr sz="1200"/>
            </a:lvl3pPr>
            <a:lvl4pPr marL="1200150" indent="-171450">
              <a:buClr>
                <a:schemeClr val="accent1">
                  <a:lumMod val="75000"/>
                </a:schemeClr>
              </a:buClr>
              <a:buFont typeface="Arial" panose="020B0604020202020204" pitchFamily="34" charset="0"/>
              <a:buChar char="•"/>
              <a:defRPr sz="1200"/>
            </a:lvl4pPr>
            <a:lvl5pPr marL="1543050" indent="-171450">
              <a:buClr>
                <a:schemeClr val="accent1">
                  <a:lumMod val="75000"/>
                </a:schemeClr>
              </a:buClr>
              <a:buFont typeface="Arial" panose="020B0604020202020204" pitchFamily="34" charset="0"/>
              <a:buChar char="•"/>
              <a:defRPr sz="12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1"/>
          </p:nvPr>
        </p:nvSpPr>
        <p:spPr/>
        <p:txBody>
          <a:bodyPr/>
          <a:lstStyle/>
          <a:p>
            <a:r>
              <a:rPr lang="fr-FR"/>
              <a:t>06/03/2020 - EDMS 2341183</a:t>
            </a:r>
            <a:endParaRPr lang="en-GB" dirty="0"/>
          </a:p>
        </p:txBody>
      </p:sp>
      <p:sp>
        <p:nvSpPr>
          <p:cNvPr id="6" name="Slide Number Placeholder 5"/>
          <p:cNvSpPr>
            <a:spLocks noGrp="1"/>
          </p:cNvSpPr>
          <p:nvPr>
            <p:ph type="sldNum" sz="quarter" idx="12"/>
          </p:nvPr>
        </p:nvSpPr>
        <p:spPr/>
        <p:txBody>
          <a:bodyPr/>
          <a:lstStyle/>
          <a:p>
            <a:fld id="{BFDCA1C4-9514-7B4F-976F-D92F7E296653}" type="slidenum">
              <a:rPr lang="fr-FR" smtClean="0"/>
              <a:pPr/>
              <a:t>‹#›</a:t>
            </a:fld>
            <a:endParaRPr lang="fr-FR" dirty="0"/>
          </a:p>
        </p:txBody>
      </p:sp>
    </p:spTree>
    <p:extLst>
      <p:ext uri="{BB962C8B-B14F-4D97-AF65-F5344CB8AC3E}">
        <p14:creationId xmlns:p14="http://schemas.microsoft.com/office/powerpoint/2010/main" val="1137878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5F6A2-E126-4FCD-BF44-6C8DEA612F1C}"/>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4FB2A07-A141-433C-B88E-DD511794ED2D}"/>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AD9285-0DE3-4C6D-9F72-410CB8B6F47A}"/>
              </a:ext>
            </a:extLst>
          </p:cNvPr>
          <p:cNvSpPr>
            <a:spLocks noGrp="1"/>
          </p:cNvSpPr>
          <p:nvPr>
            <p:ph type="dt" sz="half" idx="10"/>
          </p:nvPr>
        </p:nvSpPr>
        <p:spPr/>
        <p:txBody>
          <a:bodyPr/>
          <a:lstStyle/>
          <a:p>
            <a:fld id="{C75556B3-E42E-41AA-BE42-29BB47D93508}" type="datetimeFigureOut">
              <a:rPr lang="en-GB" smtClean="0"/>
              <a:t>27/08/2025</a:t>
            </a:fld>
            <a:endParaRPr lang="en-GB"/>
          </a:p>
        </p:txBody>
      </p:sp>
      <p:sp>
        <p:nvSpPr>
          <p:cNvPr id="5" name="Footer Placeholder 4">
            <a:extLst>
              <a:ext uri="{FF2B5EF4-FFF2-40B4-BE49-F238E27FC236}">
                <a16:creationId xmlns:a16="http://schemas.microsoft.com/office/drawing/2014/main" id="{EFB4681C-9661-4E6C-8450-4D63A3CCE1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C6174B-B19E-4CFC-B083-DA5C55E7AA5A}"/>
              </a:ext>
            </a:extLst>
          </p:cNvPr>
          <p:cNvSpPr>
            <a:spLocks noGrp="1"/>
          </p:cNvSpPr>
          <p:nvPr>
            <p:ph type="sldNum" sz="quarter" idx="12"/>
          </p:nvPr>
        </p:nvSpPr>
        <p:spPr/>
        <p:txBody>
          <a:bodyPr/>
          <a:lstStyle/>
          <a:p>
            <a:fld id="{7FF66904-5BE7-4B77-AA65-D5D74807824A}" type="slidenum">
              <a:rPr lang="en-GB" smtClean="0"/>
              <a:t>‹#›</a:t>
            </a:fld>
            <a:endParaRPr lang="en-GB"/>
          </a:p>
        </p:txBody>
      </p:sp>
    </p:spTree>
    <p:extLst>
      <p:ext uri="{BB962C8B-B14F-4D97-AF65-F5344CB8AC3E}">
        <p14:creationId xmlns:p14="http://schemas.microsoft.com/office/powerpoint/2010/main" val="235183873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fr-FR"/>
              <a:t>06/03/2020 - EDMS 2341183</a:t>
            </a:r>
            <a:endParaRPr lang="en-GB" dirty="0"/>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BFDCA1C4-9514-7B4F-976F-D92F7E296653}" type="slidenum">
              <a:rPr lang="fr-FR" smtClean="0"/>
              <a:pPr/>
              <a:t>‹#›</a:t>
            </a:fld>
            <a:endParaRPr lang="fr-FR" dirty="0"/>
          </a:p>
        </p:txBody>
      </p:sp>
    </p:spTree>
    <p:extLst>
      <p:ext uri="{BB962C8B-B14F-4D97-AF65-F5344CB8AC3E}">
        <p14:creationId xmlns:p14="http://schemas.microsoft.com/office/powerpoint/2010/main" val="1376702541"/>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4" r:id="rId3"/>
    <p:sldLayoutId id="2147483663" r:id="rId4"/>
    <p:sldLayoutId id="2147483662" r:id="rId5"/>
    <p:sldLayoutId id="2147483665" r:id="rId6"/>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indico.phy.ornl.gov/event/677/"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7.emf"/><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eg"/></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45.png"/><Relationship Id="rId4" Type="http://schemas.openxmlformats.org/officeDocument/2006/relationships/image" Target="../media/image44.png"/></Relationships>
</file>

<file path=ppt/slides/_rels/slide1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48.png"/></Relationships>
</file>

<file path=ppt/slides/_rels/slide16.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3.png"/><Relationship Id="rId5" Type="http://schemas.openxmlformats.org/officeDocument/2006/relationships/image" Target="../media/image52.jpeg"/><Relationship Id="rId4" Type="http://schemas.openxmlformats.org/officeDocument/2006/relationships/image" Target="../media/image51.png"/></Relationships>
</file>

<file path=ppt/slides/_rels/slide17.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jpeg"/><Relationship Id="rId12" Type="http://schemas.openxmlformats.org/officeDocument/2006/relationships/image" Target="../media/image64.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58.png"/><Relationship Id="rId11" Type="http://schemas.openxmlformats.org/officeDocument/2006/relationships/image" Target="../media/image63.png"/><Relationship Id="rId5" Type="http://schemas.openxmlformats.org/officeDocument/2006/relationships/image" Target="../media/image57.png"/><Relationship Id="rId10" Type="http://schemas.openxmlformats.org/officeDocument/2006/relationships/image" Target="../media/image62.png"/><Relationship Id="rId4" Type="http://schemas.openxmlformats.org/officeDocument/2006/relationships/image" Target="../media/image56.jpeg"/><Relationship Id="rId9" Type="http://schemas.openxmlformats.org/officeDocument/2006/relationships/image" Target="../media/image61.jpeg"/></Relationships>
</file>

<file path=ppt/slides/_rels/slide1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19.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70.jpeg"/><Relationship Id="rId4" Type="http://schemas.openxmlformats.org/officeDocument/2006/relationships/image" Target="../media/image69.jpeg"/></Relationships>
</file>

<file path=ppt/slides/_rels/slide2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emf"/><Relationship Id="rId1" Type="http://schemas.openxmlformats.org/officeDocument/2006/relationships/slideLayout" Target="../slideLayouts/slideLayout2.xml"/><Relationship Id="rId5" Type="http://schemas.openxmlformats.org/officeDocument/2006/relationships/image" Target="../media/image73.png"/><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 Id="rId9" Type="http://schemas.openxmlformats.org/officeDocument/2006/relationships/image" Target="../media/image80.png"/></Relationships>
</file>

<file path=ppt/slides/_rels/slide2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xml"/><Relationship Id="rId5" Type="http://schemas.openxmlformats.org/officeDocument/2006/relationships/image" Target="../media/image84.jpeg"/><Relationship Id="rId4" Type="http://schemas.openxmlformats.org/officeDocument/2006/relationships/image" Target="../media/image83.png"/></Relationships>
</file>

<file path=ppt/slides/_rels/slide23.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2.xml"/><Relationship Id="rId4" Type="http://schemas.openxmlformats.org/officeDocument/2006/relationships/image" Target="../media/image87.jpeg"/></Relationships>
</file>

<file path=ppt/slides/_rels/slide24.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90.jpeg"/><Relationship Id="rId4" Type="http://schemas.openxmlformats.org/officeDocument/2006/relationships/image" Target="../media/image89.jpeg"/></Relationships>
</file>

<file path=ppt/slides/_rels/slide25.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91.png"/><Relationship Id="rId7" Type="http://schemas.openxmlformats.org/officeDocument/2006/relationships/image" Target="../media/image95.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94.png"/><Relationship Id="rId11" Type="http://schemas.openxmlformats.org/officeDocument/2006/relationships/image" Target="../media/image99.png"/><Relationship Id="rId5" Type="http://schemas.openxmlformats.org/officeDocument/2006/relationships/image" Target="../media/image93.png"/><Relationship Id="rId10" Type="http://schemas.openxmlformats.org/officeDocument/2006/relationships/image" Target="../media/image98.png"/><Relationship Id="rId4" Type="http://schemas.openxmlformats.org/officeDocument/2006/relationships/image" Target="../media/image92.png"/><Relationship Id="rId9" Type="http://schemas.openxmlformats.org/officeDocument/2006/relationships/image" Target="../media/image97.png"/></Relationships>
</file>

<file path=ppt/slides/_rels/slide26.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100.png"/><Relationship Id="rId7" Type="http://schemas.openxmlformats.org/officeDocument/2006/relationships/image" Target="../media/image104.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10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image" Target="../media/image106.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0.png"/><Relationship Id="rId4" Type="http://schemas.openxmlformats.org/officeDocument/2006/relationships/image" Target="../media/image109.png"/></Relationships>
</file>

<file path=ppt/slides/_rels/slide29.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114.png"/><Relationship Id="rId4" Type="http://schemas.openxmlformats.org/officeDocument/2006/relationships/image" Target="../media/image113.png"/></Relationships>
</file>

<file path=ppt/slides/_rels/slide31.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2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6.xml"/><Relationship Id="rId4" Type="http://schemas.openxmlformats.org/officeDocument/2006/relationships/image" Target="../media/image124.png"/></Relationships>
</file>

<file path=ppt/slides/_rels/slide38.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6.xml"/><Relationship Id="rId5" Type="http://schemas.openxmlformats.org/officeDocument/2006/relationships/image" Target="../media/image128.png"/><Relationship Id="rId4" Type="http://schemas.openxmlformats.org/officeDocument/2006/relationships/image" Target="../media/image127.png"/></Relationships>
</file>

<file path=ppt/slides/_rels/slide39.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6.xml"/><Relationship Id="rId4" Type="http://schemas.openxmlformats.org/officeDocument/2006/relationships/image" Target="../media/image1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98C2-9A3A-BFBE-75C3-C6F1DD745D4E}"/>
              </a:ext>
            </a:extLst>
          </p:cNvPr>
          <p:cNvSpPr>
            <a:spLocks noGrp="1"/>
          </p:cNvSpPr>
          <p:nvPr>
            <p:ph type="title"/>
          </p:nvPr>
        </p:nvSpPr>
        <p:spPr>
          <a:xfrm>
            <a:off x="323528" y="195486"/>
            <a:ext cx="9145016" cy="526912"/>
          </a:xfrm>
        </p:spPr>
        <p:txBody>
          <a:bodyPr>
            <a:noAutofit/>
          </a:bodyPr>
          <a:lstStyle/>
          <a:p>
            <a:pPr algn="ctr"/>
            <a:r>
              <a:rPr lang="en-GB" noProof="0" dirty="0"/>
              <a:t>Mechanical Design and Integration of the CMS Phase-2 Tracker</a:t>
            </a:r>
          </a:p>
        </p:txBody>
      </p:sp>
      <p:sp>
        <p:nvSpPr>
          <p:cNvPr id="3" name="Content Placeholder 2">
            <a:extLst>
              <a:ext uri="{FF2B5EF4-FFF2-40B4-BE49-F238E27FC236}">
                <a16:creationId xmlns:a16="http://schemas.microsoft.com/office/drawing/2014/main" id="{C53D49CC-9BCF-51BB-D0EB-DD898F5F253D}"/>
              </a:ext>
            </a:extLst>
          </p:cNvPr>
          <p:cNvSpPr>
            <a:spLocks noGrp="1"/>
          </p:cNvSpPr>
          <p:nvPr>
            <p:ph idx="1"/>
          </p:nvPr>
        </p:nvSpPr>
        <p:spPr>
          <a:xfrm>
            <a:off x="1403648" y="802830"/>
            <a:ext cx="7615758" cy="3263504"/>
          </a:xfrm>
        </p:spPr>
        <p:txBody>
          <a:bodyPr>
            <a:normAutofit lnSpcReduction="10000"/>
          </a:bodyPr>
          <a:lstStyle/>
          <a:p>
            <a:r>
              <a:rPr lang="en-GB" noProof="0" dirty="0"/>
              <a:t>Introduction</a:t>
            </a:r>
          </a:p>
          <a:p>
            <a:pPr lvl="1"/>
            <a:r>
              <a:rPr lang="en-GB" dirty="0"/>
              <a:t>CMS</a:t>
            </a:r>
          </a:p>
          <a:p>
            <a:pPr lvl="1"/>
            <a:r>
              <a:rPr lang="en-GB" noProof="0" dirty="0"/>
              <a:t>Tracker</a:t>
            </a:r>
          </a:p>
          <a:p>
            <a:r>
              <a:rPr lang="en-GB" dirty="0"/>
              <a:t>Outer Tracker </a:t>
            </a:r>
          </a:p>
          <a:p>
            <a:pPr lvl="1"/>
            <a:r>
              <a:rPr lang="en-GB" dirty="0"/>
              <a:t>BTST</a:t>
            </a:r>
          </a:p>
          <a:p>
            <a:pPr lvl="1"/>
            <a:r>
              <a:rPr lang="en-GB" noProof="0" dirty="0"/>
              <a:t>TB2S </a:t>
            </a:r>
          </a:p>
          <a:p>
            <a:pPr lvl="1"/>
            <a:r>
              <a:rPr lang="en-GB" dirty="0"/>
              <a:t>TBPS </a:t>
            </a:r>
          </a:p>
          <a:p>
            <a:pPr lvl="1"/>
            <a:r>
              <a:rPr lang="en-GB" noProof="0" dirty="0"/>
              <a:t>TEDD </a:t>
            </a:r>
          </a:p>
          <a:p>
            <a:pPr lvl="1"/>
            <a:r>
              <a:rPr lang="en-GB" noProof="0" dirty="0"/>
              <a:t>ITST</a:t>
            </a:r>
          </a:p>
          <a:p>
            <a:pPr lvl="1"/>
            <a:r>
              <a:rPr lang="en-GB" dirty="0"/>
              <a:t>OT</a:t>
            </a:r>
            <a:r>
              <a:rPr lang="en-GB" noProof="0" dirty="0"/>
              <a:t> integration in CMS</a:t>
            </a:r>
            <a:endParaRPr lang="en-GB" dirty="0"/>
          </a:p>
          <a:p>
            <a:pPr lvl="1"/>
            <a:r>
              <a:rPr lang="en-GB" dirty="0"/>
              <a:t>Eiffel Tower test</a:t>
            </a:r>
          </a:p>
          <a:p>
            <a:r>
              <a:rPr lang="en-GB" noProof="0" dirty="0"/>
              <a:t>Inner Tracker </a:t>
            </a:r>
          </a:p>
          <a:p>
            <a:pPr lvl="1"/>
            <a:r>
              <a:rPr lang="en-GB" dirty="0"/>
              <a:t>IT integration in CMS</a:t>
            </a:r>
          </a:p>
          <a:p>
            <a:r>
              <a:rPr lang="en-GB" dirty="0"/>
              <a:t>Summar</a:t>
            </a:r>
            <a:r>
              <a:rPr lang="fr-CH" dirty="0"/>
              <a:t>y</a:t>
            </a:r>
            <a:endParaRPr lang="en-GB" dirty="0"/>
          </a:p>
          <a:p>
            <a:pPr marL="0" indent="0">
              <a:buNone/>
            </a:pPr>
            <a:endParaRPr lang="en-GB" noProof="0" dirty="0"/>
          </a:p>
          <a:p>
            <a:pPr lvl="1"/>
            <a:endParaRPr lang="en-GB" noProof="0" dirty="0"/>
          </a:p>
          <a:p>
            <a:endParaRPr lang="en-GB" noProof="0" dirty="0"/>
          </a:p>
        </p:txBody>
      </p:sp>
      <p:sp>
        <p:nvSpPr>
          <p:cNvPr id="4" name="Slide Number Placeholder 3">
            <a:extLst>
              <a:ext uri="{FF2B5EF4-FFF2-40B4-BE49-F238E27FC236}">
                <a16:creationId xmlns:a16="http://schemas.microsoft.com/office/drawing/2014/main" id="{9B3AC74C-4C20-0694-2CDF-A060C8BB5264}"/>
              </a:ext>
            </a:extLst>
          </p:cNvPr>
          <p:cNvSpPr>
            <a:spLocks noGrp="1"/>
          </p:cNvSpPr>
          <p:nvPr>
            <p:ph type="sldNum" sz="quarter" idx="12"/>
          </p:nvPr>
        </p:nvSpPr>
        <p:spPr/>
        <p:txBody>
          <a:bodyPr/>
          <a:lstStyle/>
          <a:p>
            <a:fld id="{BFDCA1C4-9514-7B4F-976F-D92F7E296653}" type="slidenum">
              <a:rPr lang="fr-FR" smtClean="0"/>
              <a:pPr/>
              <a:t>1</a:t>
            </a:fld>
            <a:endParaRPr lang="fr-FR" dirty="0"/>
          </a:p>
        </p:txBody>
      </p:sp>
      <p:grpSp>
        <p:nvGrpSpPr>
          <p:cNvPr id="10" name="Group 9">
            <a:extLst>
              <a:ext uri="{FF2B5EF4-FFF2-40B4-BE49-F238E27FC236}">
                <a16:creationId xmlns:a16="http://schemas.microsoft.com/office/drawing/2014/main" id="{954B40EE-7F61-AFE7-8D0B-5C1032726AF9}"/>
              </a:ext>
            </a:extLst>
          </p:cNvPr>
          <p:cNvGrpSpPr/>
          <p:nvPr/>
        </p:nvGrpSpPr>
        <p:grpSpPr>
          <a:xfrm>
            <a:off x="3851920" y="802830"/>
            <a:ext cx="4598520" cy="3353095"/>
            <a:chOff x="3477688" y="654748"/>
            <a:chExt cx="4550696" cy="3312753"/>
          </a:xfrm>
        </p:grpSpPr>
        <p:pic>
          <p:nvPicPr>
            <p:cNvPr id="9" name="Picture 8">
              <a:extLst>
                <a:ext uri="{FF2B5EF4-FFF2-40B4-BE49-F238E27FC236}">
                  <a16:creationId xmlns:a16="http://schemas.microsoft.com/office/drawing/2014/main" id="{B9C05AE7-3855-2D08-C171-DA2ED4AA1519}"/>
                </a:ext>
              </a:extLst>
            </p:cNvPr>
            <p:cNvPicPr>
              <a:picLocks noChangeAspect="1"/>
            </p:cNvPicPr>
            <p:nvPr/>
          </p:nvPicPr>
          <p:blipFill>
            <a:blip r:embed="rId3"/>
            <a:stretch>
              <a:fillRect/>
            </a:stretch>
          </p:blipFill>
          <p:spPr>
            <a:xfrm>
              <a:off x="3477688" y="654748"/>
              <a:ext cx="4550696" cy="3000785"/>
            </a:xfrm>
            <a:prstGeom prst="rect">
              <a:avLst/>
            </a:prstGeom>
          </p:spPr>
        </p:pic>
        <p:sp>
          <p:nvSpPr>
            <p:cNvPr id="6" name="TextBox 5">
              <a:extLst>
                <a:ext uri="{FF2B5EF4-FFF2-40B4-BE49-F238E27FC236}">
                  <a16:creationId xmlns:a16="http://schemas.microsoft.com/office/drawing/2014/main" id="{783753D9-3AAF-AD53-C831-5C7079840236}"/>
                </a:ext>
              </a:extLst>
            </p:cNvPr>
            <p:cNvSpPr txBox="1"/>
            <p:nvPr/>
          </p:nvSpPr>
          <p:spPr>
            <a:xfrm>
              <a:off x="3477688" y="3705891"/>
              <a:ext cx="4457400" cy="261610"/>
            </a:xfrm>
            <a:prstGeom prst="rect">
              <a:avLst/>
            </a:prstGeom>
            <a:noFill/>
          </p:spPr>
          <p:txBody>
            <a:bodyPr wrap="square" rtlCol="0">
              <a:spAutoFit/>
            </a:bodyPr>
            <a:lstStyle/>
            <a:p>
              <a:pPr algn="ctr"/>
              <a:r>
                <a:rPr lang="en-US" sz="1100" i="1" dirty="0"/>
                <a:t>Original Tracker installation inside CMS (Dec 2007)</a:t>
              </a:r>
              <a:endParaRPr lang="fr-CH" sz="1100" i="1" dirty="0"/>
            </a:p>
          </p:txBody>
        </p:sp>
      </p:grpSp>
      <p:sp>
        <p:nvSpPr>
          <p:cNvPr id="7" name="TextBox 6">
            <a:extLst>
              <a:ext uri="{FF2B5EF4-FFF2-40B4-BE49-F238E27FC236}">
                <a16:creationId xmlns:a16="http://schemas.microsoft.com/office/drawing/2014/main" id="{2A166F73-E8AF-5D6B-7CD4-1440C784E8E6}"/>
              </a:ext>
            </a:extLst>
          </p:cNvPr>
          <p:cNvSpPr txBox="1"/>
          <p:nvPr/>
        </p:nvSpPr>
        <p:spPr>
          <a:xfrm>
            <a:off x="1763688" y="4565631"/>
            <a:ext cx="6408712" cy="338554"/>
          </a:xfrm>
          <a:prstGeom prst="rect">
            <a:avLst/>
          </a:prstGeom>
          <a:noFill/>
        </p:spPr>
        <p:txBody>
          <a:bodyPr wrap="square" rtlCol="0">
            <a:spAutoFit/>
          </a:bodyPr>
          <a:lstStyle/>
          <a:p>
            <a:pPr algn="ctr"/>
            <a:r>
              <a:rPr lang="en-US" sz="16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Pierre Rose (CERN), on behalf of the CMS Phase 2 Tracker team </a:t>
            </a:r>
          </a:p>
        </p:txBody>
      </p:sp>
      <p:sp>
        <p:nvSpPr>
          <p:cNvPr id="11" name="TextBox 10">
            <a:extLst>
              <a:ext uri="{FF2B5EF4-FFF2-40B4-BE49-F238E27FC236}">
                <a16:creationId xmlns:a16="http://schemas.microsoft.com/office/drawing/2014/main" id="{EFE4B610-438C-A48B-9E5D-AC13F908ED75}"/>
              </a:ext>
            </a:extLst>
          </p:cNvPr>
          <p:cNvSpPr txBox="1"/>
          <p:nvPr/>
        </p:nvSpPr>
        <p:spPr>
          <a:xfrm>
            <a:off x="1403648" y="4181217"/>
            <a:ext cx="6552728" cy="369332"/>
          </a:xfrm>
          <a:prstGeom prst="rect">
            <a:avLst/>
          </a:prstGeom>
          <a:noFill/>
        </p:spPr>
        <p:txBody>
          <a:bodyPr wrap="square" rtlCol="0">
            <a:spAutoFit/>
          </a:bodyPr>
          <a:lstStyle/>
          <a:p>
            <a:r>
              <a:rPr lang="fr-CH" b="1" dirty="0">
                <a:effectLst>
                  <a:outerShdw blurRad="38100" dist="38100" dir="2700000" algn="tl">
                    <a:srgbClr val="000000">
                      <a:alpha val="43137"/>
                    </a:srgbClr>
                  </a:outerShdw>
                </a:effectLst>
              </a:rPr>
              <a:t>VERTEX25</a:t>
            </a:r>
            <a:r>
              <a:rPr lang="fr-CH" dirty="0"/>
              <a:t> </a:t>
            </a:r>
            <a:r>
              <a:rPr lang="fr-CH" dirty="0">
                <a:hlinkClick r:id="rId4"/>
              </a:rPr>
              <a:t>https://indico.phy.ornl.gov/event/677/</a:t>
            </a:r>
            <a:r>
              <a:rPr lang="fr-CH" dirty="0"/>
              <a:t>  </a:t>
            </a:r>
          </a:p>
        </p:txBody>
      </p:sp>
    </p:spTree>
    <p:extLst>
      <p:ext uri="{BB962C8B-B14F-4D97-AF65-F5344CB8AC3E}">
        <p14:creationId xmlns:p14="http://schemas.microsoft.com/office/powerpoint/2010/main" val="1096366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01F9EF-448B-B491-1F86-88CB1B040E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A6F0A2-EF2E-7594-FF4E-31DE891AB7DB}"/>
              </a:ext>
            </a:extLst>
          </p:cNvPr>
          <p:cNvSpPr>
            <a:spLocks noGrp="1"/>
          </p:cNvSpPr>
          <p:nvPr>
            <p:ph type="title"/>
          </p:nvPr>
        </p:nvSpPr>
        <p:spPr/>
        <p:txBody>
          <a:bodyPr>
            <a:normAutofit fontScale="90000"/>
          </a:bodyPr>
          <a:lstStyle/>
          <a:p>
            <a:r>
              <a:rPr lang="fr-CH" dirty="0"/>
              <a:t>Introduction - CMS</a:t>
            </a:r>
          </a:p>
        </p:txBody>
      </p:sp>
      <p:sp>
        <p:nvSpPr>
          <p:cNvPr id="4" name="Slide Number Placeholder 3">
            <a:extLst>
              <a:ext uri="{FF2B5EF4-FFF2-40B4-BE49-F238E27FC236}">
                <a16:creationId xmlns:a16="http://schemas.microsoft.com/office/drawing/2014/main" id="{61CAC37B-64AE-060D-20CD-A9EB74F08A13}"/>
              </a:ext>
            </a:extLst>
          </p:cNvPr>
          <p:cNvSpPr>
            <a:spLocks noGrp="1"/>
          </p:cNvSpPr>
          <p:nvPr>
            <p:ph type="sldNum" sz="quarter" idx="12"/>
          </p:nvPr>
        </p:nvSpPr>
        <p:spPr/>
        <p:txBody>
          <a:bodyPr/>
          <a:lstStyle/>
          <a:p>
            <a:fld id="{BFDCA1C4-9514-7B4F-976F-D92F7E296653}" type="slidenum">
              <a:rPr lang="fr-FR" smtClean="0"/>
              <a:pPr/>
              <a:t>2</a:t>
            </a:fld>
            <a:endParaRPr lang="fr-FR" dirty="0"/>
          </a:p>
        </p:txBody>
      </p:sp>
      <p:pic>
        <p:nvPicPr>
          <p:cNvPr id="7" name="Picture 6">
            <a:extLst>
              <a:ext uri="{FF2B5EF4-FFF2-40B4-BE49-F238E27FC236}">
                <a16:creationId xmlns:a16="http://schemas.microsoft.com/office/drawing/2014/main" id="{3352E135-DB2D-6AC9-AD04-66E326B40AAE}"/>
              </a:ext>
            </a:extLst>
          </p:cNvPr>
          <p:cNvPicPr>
            <a:picLocks noChangeAspect="1"/>
          </p:cNvPicPr>
          <p:nvPr/>
        </p:nvPicPr>
        <p:blipFill>
          <a:blip r:embed="rId3"/>
          <a:stretch>
            <a:fillRect/>
          </a:stretch>
        </p:blipFill>
        <p:spPr>
          <a:xfrm>
            <a:off x="971600" y="416610"/>
            <a:ext cx="3968200" cy="2803212"/>
          </a:xfrm>
          <a:prstGeom prst="rect">
            <a:avLst/>
          </a:prstGeom>
        </p:spPr>
      </p:pic>
      <p:pic>
        <p:nvPicPr>
          <p:cNvPr id="3" name="Picture 2">
            <a:extLst>
              <a:ext uri="{FF2B5EF4-FFF2-40B4-BE49-F238E27FC236}">
                <a16:creationId xmlns:a16="http://schemas.microsoft.com/office/drawing/2014/main" id="{5C43DE6B-777D-3445-51B7-411CAA210812}"/>
              </a:ext>
            </a:extLst>
          </p:cNvPr>
          <p:cNvPicPr>
            <a:picLocks noChangeAspect="1"/>
          </p:cNvPicPr>
          <p:nvPr/>
        </p:nvPicPr>
        <p:blipFill>
          <a:blip r:embed="rId4">
            <a:clrChange>
              <a:clrFrom>
                <a:srgbClr val="000000">
                  <a:alpha val="0"/>
                </a:srgbClr>
              </a:clrFrom>
              <a:clrTo>
                <a:srgbClr val="000000">
                  <a:alpha val="0"/>
                </a:srgbClr>
              </a:clrTo>
            </a:clrChange>
          </a:blip>
          <a:stretch>
            <a:fillRect/>
          </a:stretch>
        </p:blipFill>
        <p:spPr>
          <a:xfrm>
            <a:off x="5054899" y="732918"/>
            <a:ext cx="3765645" cy="2486904"/>
          </a:xfrm>
          <a:prstGeom prst="rect">
            <a:avLst/>
          </a:prstGeom>
        </p:spPr>
      </p:pic>
      <p:sp>
        <p:nvSpPr>
          <p:cNvPr id="5" name="Content Placeholder 2">
            <a:extLst>
              <a:ext uri="{FF2B5EF4-FFF2-40B4-BE49-F238E27FC236}">
                <a16:creationId xmlns:a16="http://schemas.microsoft.com/office/drawing/2014/main" id="{BDEA442E-449D-A67C-EB03-903597A26FF9}"/>
              </a:ext>
            </a:extLst>
          </p:cNvPr>
          <p:cNvSpPr>
            <a:spLocks noGrp="1"/>
          </p:cNvSpPr>
          <p:nvPr>
            <p:ph idx="1"/>
          </p:nvPr>
        </p:nvSpPr>
        <p:spPr>
          <a:xfrm>
            <a:off x="836914" y="3309377"/>
            <a:ext cx="7886700" cy="1677269"/>
          </a:xfrm>
        </p:spPr>
        <p:txBody>
          <a:bodyPr>
            <a:normAutofit fontScale="92500" lnSpcReduction="10000"/>
          </a:bodyPr>
          <a:lstStyle/>
          <a:p>
            <a:r>
              <a:rPr lang="en-GB" noProof="0" dirty="0"/>
              <a:t>Detector built around a huge solenoid magnet</a:t>
            </a:r>
            <a:r>
              <a:rPr lang="en-GB" dirty="0"/>
              <a:t> that is</a:t>
            </a:r>
            <a:r>
              <a:rPr lang="en-GB" noProof="0" dirty="0"/>
              <a:t> superconducting (cooled at -268.5 °C), which generates a </a:t>
            </a:r>
            <a:r>
              <a:rPr lang="en-GB" dirty="0"/>
              <a:t>magnetic field of 4 Tesla </a:t>
            </a:r>
          </a:p>
          <a:p>
            <a:r>
              <a:rPr lang="en-GB" dirty="0"/>
              <a:t>The different detectors consist of layers of material that exploit the different properties of particles to catch and measure the energy and momentum of each one.</a:t>
            </a:r>
          </a:p>
          <a:p>
            <a:r>
              <a:rPr lang="en-GB" dirty="0"/>
              <a:t>Key features : </a:t>
            </a:r>
          </a:p>
          <a:p>
            <a:pPr lvl="1"/>
            <a:r>
              <a:rPr lang="en-GB" dirty="0"/>
              <a:t>Experience is built 100 m underground                                      Combination of very massive and very light detectors      </a:t>
            </a:r>
          </a:p>
          <a:p>
            <a:pPr lvl="1"/>
            <a:r>
              <a:rPr lang="en-GB" dirty="0"/>
              <a:t>High precision and stability requirements in dimensionally large size system                      High radiation levels </a:t>
            </a:r>
          </a:p>
          <a:p>
            <a:pPr lvl="1"/>
            <a:r>
              <a:rPr lang="en-GB" dirty="0"/>
              <a:t>Low operating temperatures                   Tons of services (cables, fibres, pipes)</a:t>
            </a:r>
          </a:p>
          <a:p>
            <a:endParaRPr lang="en-GB" noProof="0" dirty="0"/>
          </a:p>
        </p:txBody>
      </p:sp>
    </p:spTree>
    <p:extLst>
      <p:ext uri="{BB962C8B-B14F-4D97-AF65-F5344CB8AC3E}">
        <p14:creationId xmlns:p14="http://schemas.microsoft.com/office/powerpoint/2010/main" val="405782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149EC-67C1-59EE-96CA-FA71D34439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E72E2C-1588-F3D8-6BF1-84A35C9E7F03}"/>
              </a:ext>
            </a:extLst>
          </p:cNvPr>
          <p:cNvSpPr>
            <a:spLocks noGrp="1"/>
          </p:cNvSpPr>
          <p:nvPr>
            <p:ph type="title"/>
          </p:nvPr>
        </p:nvSpPr>
        <p:spPr/>
        <p:txBody>
          <a:bodyPr>
            <a:normAutofit fontScale="90000"/>
          </a:bodyPr>
          <a:lstStyle/>
          <a:p>
            <a:r>
              <a:rPr lang="fr-CH" dirty="0"/>
              <a:t>Introduction - Tracker</a:t>
            </a:r>
          </a:p>
        </p:txBody>
      </p:sp>
      <p:sp>
        <p:nvSpPr>
          <p:cNvPr id="4" name="Slide Number Placeholder 3">
            <a:extLst>
              <a:ext uri="{FF2B5EF4-FFF2-40B4-BE49-F238E27FC236}">
                <a16:creationId xmlns:a16="http://schemas.microsoft.com/office/drawing/2014/main" id="{16C5FEB8-BABE-BBC0-92B5-4F0FA2B93FCF}"/>
              </a:ext>
            </a:extLst>
          </p:cNvPr>
          <p:cNvSpPr>
            <a:spLocks noGrp="1"/>
          </p:cNvSpPr>
          <p:nvPr>
            <p:ph type="sldNum" sz="quarter" idx="12"/>
          </p:nvPr>
        </p:nvSpPr>
        <p:spPr/>
        <p:txBody>
          <a:bodyPr/>
          <a:lstStyle/>
          <a:p>
            <a:fld id="{BFDCA1C4-9514-7B4F-976F-D92F7E296653}" type="slidenum">
              <a:rPr lang="fr-FR" smtClean="0"/>
              <a:pPr/>
              <a:t>3</a:t>
            </a:fld>
            <a:endParaRPr lang="fr-FR" dirty="0"/>
          </a:p>
        </p:txBody>
      </p:sp>
      <p:grpSp>
        <p:nvGrpSpPr>
          <p:cNvPr id="46" name="Group 45">
            <a:extLst>
              <a:ext uri="{FF2B5EF4-FFF2-40B4-BE49-F238E27FC236}">
                <a16:creationId xmlns:a16="http://schemas.microsoft.com/office/drawing/2014/main" id="{6083924E-5965-AE97-60D8-324A2E865415}"/>
              </a:ext>
            </a:extLst>
          </p:cNvPr>
          <p:cNvGrpSpPr/>
          <p:nvPr/>
        </p:nvGrpSpPr>
        <p:grpSpPr>
          <a:xfrm>
            <a:off x="653207" y="1830073"/>
            <a:ext cx="6696744" cy="2008435"/>
            <a:chOff x="1089899" y="642157"/>
            <a:chExt cx="7886700" cy="2699804"/>
          </a:xfrm>
        </p:grpSpPr>
        <p:pic>
          <p:nvPicPr>
            <p:cNvPr id="7" name="Picture 6" descr="Chart, scatter chart&#10;&#10;Description automatically generated">
              <a:extLst>
                <a:ext uri="{FF2B5EF4-FFF2-40B4-BE49-F238E27FC236}">
                  <a16:creationId xmlns:a16="http://schemas.microsoft.com/office/drawing/2014/main" id="{139A12A1-1198-2E7E-7FF3-5EC9950C8A5A}"/>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089899" y="642157"/>
              <a:ext cx="7886700" cy="2699804"/>
            </a:xfrm>
            <a:prstGeom prst="rect">
              <a:avLst/>
            </a:prstGeom>
          </p:spPr>
        </p:pic>
        <p:cxnSp>
          <p:nvCxnSpPr>
            <p:cNvPr id="8" name="Straight Connector 7">
              <a:extLst>
                <a:ext uri="{FF2B5EF4-FFF2-40B4-BE49-F238E27FC236}">
                  <a16:creationId xmlns:a16="http://schemas.microsoft.com/office/drawing/2014/main" id="{FFEA6BD7-A29B-1B0D-F831-1AC39B16F776}"/>
                </a:ext>
              </a:extLst>
            </p:cNvPr>
            <p:cNvCxnSpPr>
              <a:cxnSpLocks/>
            </p:cNvCxnSpPr>
            <p:nvPr/>
          </p:nvCxnSpPr>
          <p:spPr>
            <a:xfrm>
              <a:off x="1835696" y="987574"/>
              <a:ext cx="0" cy="1668019"/>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34AC4BA-C1BE-9CF2-88DB-DD68AE6DB570}"/>
                </a:ext>
              </a:extLst>
            </p:cNvPr>
            <p:cNvCxnSpPr>
              <a:cxnSpLocks/>
            </p:cNvCxnSpPr>
            <p:nvPr/>
          </p:nvCxnSpPr>
          <p:spPr>
            <a:xfrm>
              <a:off x="1835696" y="987574"/>
              <a:ext cx="5904656" cy="0"/>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9335A19-188F-CA7C-2843-131E45E1C35C}"/>
                </a:ext>
              </a:extLst>
            </p:cNvPr>
            <p:cNvCxnSpPr>
              <a:cxnSpLocks/>
            </p:cNvCxnSpPr>
            <p:nvPr/>
          </p:nvCxnSpPr>
          <p:spPr>
            <a:xfrm>
              <a:off x="7740352" y="987574"/>
              <a:ext cx="0" cy="1512168"/>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BCFCC95-23D4-E84D-2DF7-D56F57B83070}"/>
                </a:ext>
              </a:extLst>
            </p:cNvPr>
            <p:cNvCxnSpPr>
              <a:cxnSpLocks/>
            </p:cNvCxnSpPr>
            <p:nvPr/>
          </p:nvCxnSpPr>
          <p:spPr>
            <a:xfrm flipH="1">
              <a:off x="5436096" y="2499742"/>
              <a:ext cx="2304256" cy="0"/>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FF93067-9C6C-F811-2305-E36B908004BB}"/>
                </a:ext>
              </a:extLst>
            </p:cNvPr>
            <p:cNvCxnSpPr>
              <a:cxnSpLocks/>
            </p:cNvCxnSpPr>
            <p:nvPr/>
          </p:nvCxnSpPr>
          <p:spPr>
            <a:xfrm flipH="1" flipV="1">
              <a:off x="5442825" y="2499742"/>
              <a:ext cx="6730" cy="155851"/>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084EE84-44D8-EC4A-C71C-A3C4A0008E71}"/>
                </a:ext>
              </a:extLst>
            </p:cNvPr>
            <p:cNvCxnSpPr>
              <a:cxnSpLocks/>
            </p:cNvCxnSpPr>
            <p:nvPr/>
          </p:nvCxnSpPr>
          <p:spPr>
            <a:xfrm flipH="1" flipV="1">
              <a:off x="1842426" y="2648682"/>
              <a:ext cx="3607129" cy="6911"/>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0487C31-DDD0-50F8-AE10-CE98A18CF129}"/>
                </a:ext>
              </a:extLst>
            </p:cNvPr>
            <p:cNvCxnSpPr>
              <a:cxnSpLocks/>
            </p:cNvCxnSpPr>
            <p:nvPr/>
          </p:nvCxnSpPr>
          <p:spPr>
            <a:xfrm flipH="1">
              <a:off x="1842425" y="2706564"/>
              <a:ext cx="3665679" cy="0"/>
            </a:xfrm>
            <a:prstGeom prst="line">
              <a:avLst/>
            </a:prstGeom>
            <a:ln w="158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5361632-2E5C-19F3-B865-0F21D9ED4455}"/>
                </a:ext>
              </a:extLst>
            </p:cNvPr>
            <p:cNvCxnSpPr>
              <a:cxnSpLocks/>
            </p:cNvCxnSpPr>
            <p:nvPr/>
          </p:nvCxnSpPr>
          <p:spPr>
            <a:xfrm flipH="1">
              <a:off x="1835696" y="3003798"/>
              <a:ext cx="5904656" cy="0"/>
            </a:xfrm>
            <a:prstGeom prst="line">
              <a:avLst/>
            </a:prstGeom>
            <a:ln w="158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C4DAA12-18E6-9ED4-A90E-010EF510465D}"/>
                </a:ext>
              </a:extLst>
            </p:cNvPr>
            <p:cNvCxnSpPr>
              <a:cxnSpLocks/>
            </p:cNvCxnSpPr>
            <p:nvPr/>
          </p:nvCxnSpPr>
          <p:spPr>
            <a:xfrm flipH="1">
              <a:off x="5493912" y="2571750"/>
              <a:ext cx="2246440" cy="0"/>
            </a:xfrm>
            <a:prstGeom prst="line">
              <a:avLst/>
            </a:prstGeom>
            <a:ln w="158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7FE4B6C-8F88-273F-BEAB-688E1A454A32}"/>
                </a:ext>
              </a:extLst>
            </p:cNvPr>
            <p:cNvCxnSpPr>
              <a:cxnSpLocks/>
            </p:cNvCxnSpPr>
            <p:nvPr/>
          </p:nvCxnSpPr>
          <p:spPr>
            <a:xfrm>
              <a:off x="7740352" y="2571750"/>
              <a:ext cx="0" cy="432048"/>
            </a:xfrm>
            <a:prstGeom prst="line">
              <a:avLst/>
            </a:prstGeom>
            <a:ln w="158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BFE7FF2-DCC4-86BB-6E26-F698A1EF0076}"/>
                </a:ext>
              </a:extLst>
            </p:cNvPr>
            <p:cNvCxnSpPr>
              <a:cxnSpLocks/>
            </p:cNvCxnSpPr>
            <p:nvPr/>
          </p:nvCxnSpPr>
          <p:spPr>
            <a:xfrm flipH="1">
              <a:off x="1835696" y="2706564"/>
              <a:ext cx="6730" cy="297234"/>
            </a:xfrm>
            <a:prstGeom prst="line">
              <a:avLst/>
            </a:prstGeom>
            <a:ln w="158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8333F1E-8BAC-A196-AB8E-2D755505FFB9}"/>
                </a:ext>
              </a:extLst>
            </p:cNvPr>
            <p:cNvCxnSpPr>
              <a:cxnSpLocks/>
            </p:cNvCxnSpPr>
            <p:nvPr/>
          </p:nvCxnSpPr>
          <p:spPr>
            <a:xfrm flipV="1">
              <a:off x="5503043" y="2576750"/>
              <a:ext cx="0" cy="129814"/>
            </a:xfrm>
            <a:prstGeom prst="line">
              <a:avLst/>
            </a:prstGeom>
            <a:ln w="15875">
              <a:solidFill>
                <a:srgbClr val="FFC000"/>
              </a:solidFill>
            </a:ln>
          </p:spPr>
          <p:style>
            <a:lnRef idx="1">
              <a:schemeClr val="accent1"/>
            </a:lnRef>
            <a:fillRef idx="0">
              <a:schemeClr val="accent1"/>
            </a:fillRef>
            <a:effectRef idx="0">
              <a:schemeClr val="accent1"/>
            </a:effectRef>
            <a:fontRef idx="minor">
              <a:schemeClr val="tx1"/>
            </a:fontRef>
          </p:style>
        </p:cxnSp>
      </p:grpSp>
      <p:pic>
        <p:nvPicPr>
          <p:cNvPr id="47" name="Picture 46">
            <a:extLst>
              <a:ext uri="{FF2B5EF4-FFF2-40B4-BE49-F238E27FC236}">
                <a16:creationId xmlns:a16="http://schemas.microsoft.com/office/drawing/2014/main" id="{03C8B308-D3AE-138B-4755-3B85867DABE7}"/>
              </a:ext>
            </a:extLst>
          </p:cNvPr>
          <p:cNvPicPr>
            <a:picLocks noChangeAspect="1"/>
          </p:cNvPicPr>
          <p:nvPr/>
        </p:nvPicPr>
        <p:blipFill>
          <a:blip r:embed="rId4"/>
          <a:stretch>
            <a:fillRect/>
          </a:stretch>
        </p:blipFill>
        <p:spPr>
          <a:xfrm>
            <a:off x="7141797" y="30839"/>
            <a:ext cx="1835046" cy="1224870"/>
          </a:xfrm>
          <a:prstGeom prst="rect">
            <a:avLst/>
          </a:prstGeom>
        </p:spPr>
      </p:pic>
      <p:sp>
        <p:nvSpPr>
          <p:cNvPr id="48" name="Content Placeholder 2">
            <a:extLst>
              <a:ext uri="{FF2B5EF4-FFF2-40B4-BE49-F238E27FC236}">
                <a16:creationId xmlns:a16="http://schemas.microsoft.com/office/drawing/2014/main" id="{9F5E597C-AC85-6D0A-7403-BC6F4FBFCDB5}"/>
              </a:ext>
            </a:extLst>
          </p:cNvPr>
          <p:cNvSpPr>
            <a:spLocks noGrp="1"/>
          </p:cNvSpPr>
          <p:nvPr>
            <p:ph idx="1"/>
          </p:nvPr>
        </p:nvSpPr>
        <p:spPr>
          <a:xfrm>
            <a:off x="1014407" y="3862053"/>
            <a:ext cx="7886700" cy="1238384"/>
          </a:xfrm>
        </p:spPr>
        <p:txBody>
          <a:bodyPr>
            <a:normAutofit fontScale="92500" lnSpcReduction="10000"/>
          </a:bodyPr>
          <a:lstStyle/>
          <a:p>
            <a:r>
              <a:rPr lang="en-GB" noProof="0" dirty="0"/>
              <a:t>Existing CMS Tracker will be replaced by a completely new </a:t>
            </a:r>
            <a:r>
              <a:rPr lang="en-GB" dirty="0"/>
              <a:t>one during LS3 for High Luminosity-LHC</a:t>
            </a:r>
            <a:br>
              <a:rPr lang="en-GB" dirty="0"/>
            </a:br>
            <a:r>
              <a:rPr lang="en-GB" dirty="0"/>
              <a:t>	</a:t>
            </a:r>
            <a:r>
              <a:rPr lang="en-GB" i="1" dirty="0"/>
              <a:t>LS3 will begin in summer 2026 for start HL-LHC in 2030.</a:t>
            </a:r>
          </a:p>
          <a:p>
            <a:r>
              <a:rPr lang="en-GB" noProof="0" dirty="0"/>
              <a:t>Will use new module types capable of selecting high momentum tracks (&gt;2-3 GeV),</a:t>
            </a:r>
          </a:p>
          <a:p>
            <a:r>
              <a:rPr lang="en-GB" noProof="0" dirty="0"/>
              <a:t>-35°C 2-phase C</a:t>
            </a:r>
            <a:r>
              <a:rPr lang="en-GB" dirty="0"/>
              <a:t>O₂ cooling will be used for cooling down the high-powered electronics</a:t>
            </a:r>
            <a:endParaRPr lang="en-GB" noProof="0" dirty="0"/>
          </a:p>
          <a:p>
            <a:r>
              <a:rPr lang="en-GB" dirty="0"/>
              <a:t>Design focus in lowering material budget</a:t>
            </a:r>
            <a:endParaRPr lang="en-GB" noProof="0" dirty="0"/>
          </a:p>
        </p:txBody>
      </p:sp>
      <p:pic>
        <p:nvPicPr>
          <p:cNvPr id="5" name="Picture 4">
            <a:extLst>
              <a:ext uri="{FF2B5EF4-FFF2-40B4-BE49-F238E27FC236}">
                <a16:creationId xmlns:a16="http://schemas.microsoft.com/office/drawing/2014/main" id="{57E00EFE-168D-5789-1D16-788D799D8382}"/>
              </a:ext>
            </a:extLst>
          </p:cNvPr>
          <p:cNvPicPr>
            <a:picLocks noChangeAspect="1"/>
          </p:cNvPicPr>
          <p:nvPr/>
        </p:nvPicPr>
        <p:blipFill>
          <a:blip r:embed="rId5"/>
          <a:stretch>
            <a:fillRect/>
          </a:stretch>
        </p:blipFill>
        <p:spPr>
          <a:xfrm>
            <a:off x="3351178" y="88451"/>
            <a:ext cx="3693179" cy="1291565"/>
          </a:xfrm>
          <a:prstGeom prst="rect">
            <a:avLst/>
          </a:prstGeom>
        </p:spPr>
      </p:pic>
      <p:sp>
        <p:nvSpPr>
          <p:cNvPr id="3" name="TextBox 2">
            <a:extLst>
              <a:ext uri="{FF2B5EF4-FFF2-40B4-BE49-F238E27FC236}">
                <a16:creationId xmlns:a16="http://schemas.microsoft.com/office/drawing/2014/main" id="{E1DE43B7-997B-6D20-C5B1-86FFF8A12F86}"/>
              </a:ext>
            </a:extLst>
          </p:cNvPr>
          <p:cNvSpPr txBox="1"/>
          <p:nvPr/>
        </p:nvSpPr>
        <p:spPr>
          <a:xfrm>
            <a:off x="6750805" y="3222800"/>
            <a:ext cx="1494584" cy="307777"/>
          </a:xfrm>
          <a:prstGeom prst="rect">
            <a:avLst/>
          </a:prstGeom>
          <a:noFill/>
        </p:spPr>
        <p:txBody>
          <a:bodyPr wrap="square" rtlCol="0">
            <a:spAutoFit/>
          </a:bodyPr>
          <a:lstStyle/>
          <a:p>
            <a:pPr algn="ctr"/>
            <a:r>
              <a:rPr lang="en-GB" sz="1400" noProof="0" dirty="0">
                <a:solidFill>
                  <a:srgbClr val="FFC000"/>
                </a:solidFill>
              </a:rPr>
              <a:t>Inner Tracker</a:t>
            </a:r>
          </a:p>
        </p:txBody>
      </p:sp>
      <p:sp>
        <p:nvSpPr>
          <p:cNvPr id="6" name="TextBox 5">
            <a:extLst>
              <a:ext uri="{FF2B5EF4-FFF2-40B4-BE49-F238E27FC236}">
                <a16:creationId xmlns:a16="http://schemas.microsoft.com/office/drawing/2014/main" id="{50496DD1-3F6D-1AA2-A55A-FFE7E3F87B36}"/>
              </a:ext>
            </a:extLst>
          </p:cNvPr>
          <p:cNvSpPr txBox="1"/>
          <p:nvPr/>
        </p:nvSpPr>
        <p:spPr>
          <a:xfrm>
            <a:off x="6752949" y="2559431"/>
            <a:ext cx="1494584" cy="307777"/>
          </a:xfrm>
          <a:prstGeom prst="rect">
            <a:avLst/>
          </a:prstGeom>
          <a:noFill/>
        </p:spPr>
        <p:txBody>
          <a:bodyPr wrap="square" rtlCol="0">
            <a:spAutoFit/>
          </a:bodyPr>
          <a:lstStyle/>
          <a:p>
            <a:pPr algn="ctr"/>
            <a:r>
              <a:rPr lang="fr-CH" sz="1400" dirty="0">
                <a:solidFill>
                  <a:srgbClr val="00B0F0"/>
                </a:solidFill>
              </a:rPr>
              <a:t>Outer Tracker</a:t>
            </a:r>
          </a:p>
        </p:txBody>
      </p:sp>
      <p:sp>
        <p:nvSpPr>
          <p:cNvPr id="10" name="TextBox 9">
            <a:extLst>
              <a:ext uri="{FF2B5EF4-FFF2-40B4-BE49-F238E27FC236}">
                <a16:creationId xmlns:a16="http://schemas.microsoft.com/office/drawing/2014/main" id="{A0905590-C98D-6D6D-7568-33ED24CBFA1B}"/>
              </a:ext>
            </a:extLst>
          </p:cNvPr>
          <p:cNvSpPr txBox="1"/>
          <p:nvPr/>
        </p:nvSpPr>
        <p:spPr>
          <a:xfrm>
            <a:off x="921824" y="1364164"/>
            <a:ext cx="8080491" cy="415498"/>
          </a:xfrm>
          <a:prstGeom prst="rect">
            <a:avLst/>
          </a:prstGeom>
          <a:noFill/>
        </p:spPr>
        <p:txBody>
          <a:bodyPr wrap="square">
            <a:spAutoFit/>
          </a:bodyPr>
          <a:lstStyle/>
          <a:p>
            <a:r>
              <a:rPr lang="en-GB" sz="1050" dirty="0"/>
              <a:t>Particles emerging from collisions first meet a tracker, made entirely of silicon, that charts their positions as they move through the detector, allowing us to measure their momentum</a:t>
            </a:r>
            <a:endParaRPr lang="fr-CH" sz="1050" dirty="0"/>
          </a:p>
        </p:txBody>
      </p:sp>
      <p:sp>
        <p:nvSpPr>
          <p:cNvPr id="11" name="TextBox 10">
            <a:extLst>
              <a:ext uri="{FF2B5EF4-FFF2-40B4-BE49-F238E27FC236}">
                <a16:creationId xmlns:a16="http://schemas.microsoft.com/office/drawing/2014/main" id="{32F5B4D6-07DA-789E-6E88-E0339F6E83F5}"/>
              </a:ext>
            </a:extLst>
          </p:cNvPr>
          <p:cNvSpPr txBox="1"/>
          <p:nvPr/>
        </p:nvSpPr>
        <p:spPr>
          <a:xfrm>
            <a:off x="1979712" y="1009247"/>
            <a:ext cx="1908809" cy="261610"/>
          </a:xfrm>
          <a:prstGeom prst="rect">
            <a:avLst/>
          </a:prstGeom>
          <a:noFill/>
        </p:spPr>
        <p:txBody>
          <a:bodyPr wrap="square" rtlCol="0">
            <a:spAutoFit/>
          </a:bodyPr>
          <a:lstStyle/>
          <a:p>
            <a:pPr algn="ctr"/>
            <a:r>
              <a:rPr lang="en-US" sz="1100" i="1" dirty="0"/>
              <a:t>Original Tracker layout</a:t>
            </a:r>
            <a:endParaRPr lang="fr-CH" sz="1100" i="1" dirty="0"/>
          </a:p>
        </p:txBody>
      </p:sp>
      <p:sp>
        <p:nvSpPr>
          <p:cNvPr id="12" name="TextBox 11">
            <a:extLst>
              <a:ext uri="{FF2B5EF4-FFF2-40B4-BE49-F238E27FC236}">
                <a16:creationId xmlns:a16="http://schemas.microsoft.com/office/drawing/2014/main" id="{68DD9911-2041-B6ED-5153-338F98557272}"/>
              </a:ext>
            </a:extLst>
          </p:cNvPr>
          <p:cNvSpPr txBox="1"/>
          <p:nvPr/>
        </p:nvSpPr>
        <p:spPr>
          <a:xfrm>
            <a:off x="6787153" y="3530577"/>
            <a:ext cx="1908809" cy="261610"/>
          </a:xfrm>
          <a:prstGeom prst="rect">
            <a:avLst/>
          </a:prstGeom>
          <a:noFill/>
        </p:spPr>
        <p:txBody>
          <a:bodyPr wrap="square" rtlCol="0">
            <a:spAutoFit/>
          </a:bodyPr>
          <a:lstStyle/>
          <a:p>
            <a:pPr algn="ctr"/>
            <a:r>
              <a:rPr lang="en-US" sz="1100" i="1" dirty="0"/>
              <a:t>Phase-2 Tracker layout</a:t>
            </a:r>
            <a:endParaRPr lang="fr-CH" sz="1100" i="1" dirty="0"/>
          </a:p>
        </p:txBody>
      </p:sp>
    </p:spTree>
    <p:extLst>
      <p:ext uri="{BB962C8B-B14F-4D97-AF65-F5344CB8AC3E}">
        <p14:creationId xmlns:p14="http://schemas.microsoft.com/office/powerpoint/2010/main" val="1589418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2A129-A94F-6957-8CBC-65746B5DFE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A0A64F-242B-D329-C6D5-C074D6ECD34C}"/>
              </a:ext>
            </a:extLst>
          </p:cNvPr>
          <p:cNvSpPr>
            <a:spLocks noGrp="1"/>
          </p:cNvSpPr>
          <p:nvPr>
            <p:ph type="title"/>
          </p:nvPr>
        </p:nvSpPr>
        <p:spPr/>
        <p:txBody>
          <a:bodyPr>
            <a:normAutofit fontScale="90000"/>
          </a:bodyPr>
          <a:lstStyle/>
          <a:p>
            <a:r>
              <a:rPr lang="fr-CH" dirty="0"/>
              <a:t>Introduction - Tracker</a:t>
            </a:r>
          </a:p>
        </p:txBody>
      </p:sp>
      <p:sp>
        <p:nvSpPr>
          <p:cNvPr id="4" name="Slide Number Placeholder 3">
            <a:extLst>
              <a:ext uri="{FF2B5EF4-FFF2-40B4-BE49-F238E27FC236}">
                <a16:creationId xmlns:a16="http://schemas.microsoft.com/office/drawing/2014/main" id="{B7C91D01-1453-0D19-FAFF-CC21A3B4DBB7}"/>
              </a:ext>
            </a:extLst>
          </p:cNvPr>
          <p:cNvSpPr>
            <a:spLocks noGrp="1"/>
          </p:cNvSpPr>
          <p:nvPr>
            <p:ph type="sldNum" sz="quarter" idx="12"/>
          </p:nvPr>
        </p:nvSpPr>
        <p:spPr/>
        <p:txBody>
          <a:bodyPr/>
          <a:lstStyle/>
          <a:p>
            <a:fld id="{BFDCA1C4-9514-7B4F-976F-D92F7E296653}" type="slidenum">
              <a:rPr lang="fr-FR" smtClean="0"/>
              <a:pPr/>
              <a:t>4</a:t>
            </a:fld>
            <a:endParaRPr lang="fr-FR" dirty="0"/>
          </a:p>
        </p:txBody>
      </p:sp>
      <p:pic>
        <p:nvPicPr>
          <p:cNvPr id="8" name="Picture 7">
            <a:extLst>
              <a:ext uri="{FF2B5EF4-FFF2-40B4-BE49-F238E27FC236}">
                <a16:creationId xmlns:a16="http://schemas.microsoft.com/office/drawing/2014/main" id="{B489C949-5CBF-2FCB-6B53-B41883F5869A}"/>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111701" y="424920"/>
            <a:ext cx="6708402" cy="3346088"/>
          </a:xfrm>
          <a:prstGeom prst="rect">
            <a:avLst/>
          </a:prstGeom>
        </p:spPr>
      </p:pic>
      <p:pic>
        <p:nvPicPr>
          <p:cNvPr id="9" name="Picture 8">
            <a:extLst>
              <a:ext uri="{FF2B5EF4-FFF2-40B4-BE49-F238E27FC236}">
                <a16:creationId xmlns:a16="http://schemas.microsoft.com/office/drawing/2014/main" id="{992AA6BF-19CC-BADB-EABD-33719A78C943}"/>
              </a:ext>
            </a:extLst>
          </p:cNvPr>
          <p:cNvPicPr>
            <a:picLocks noChangeAspect="1"/>
          </p:cNvPicPr>
          <p:nvPr/>
        </p:nvPicPr>
        <p:blipFill>
          <a:blip r:embed="rId4"/>
          <a:stretch>
            <a:fillRect/>
          </a:stretch>
        </p:blipFill>
        <p:spPr>
          <a:xfrm>
            <a:off x="7236296" y="51258"/>
            <a:ext cx="1721224" cy="1153453"/>
          </a:xfrm>
          <a:prstGeom prst="rect">
            <a:avLst/>
          </a:prstGeom>
        </p:spPr>
      </p:pic>
      <p:sp>
        <p:nvSpPr>
          <p:cNvPr id="3" name="TextBox 2">
            <a:extLst>
              <a:ext uri="{FF2B5EF4-FFF2-40B4-BE49-F238E27FC236}">
                <a16:creationId xmlns:a16="http://schemas.microsoft.com/office/drawing/2014/main" id="{28C6A673-C848-42B8-18E1-D1BD3C85E825}"/>
              </a:ext>
            </a:extLst>
          </p:cNvPr>
          <p:cNvSpPr txBox="1"/>
          <p:nvPr/>
        </p:nvSpPr>
        <p:spPr>
          <a:xfrm>
            <a:off x="2915816" y="3721104"/>
            <a:ext cx="3748129" cy="261610"/>
          </a:xfrm>
          <a:prstGeom prst="rect">
            <a:avLst/>
          </a:prstGeom>
          <a:noFill/>
        </p:spPr>
        <p:txBody>
          <a:bodyPr wrap="square" rtlCol="0">
            <a:spAutoFit/>
          </a:bodyPr>
          <a:lstStyle/>
          <a:p>
            <a:pPr algn="ctr"/>
            <a:r>
              <a:rPr lang="en-US" sz="1100" i="1" dirty="0"/>
              <a:t>Phase-2 Tracker sub-detectors layout and envelope</a:t>
            </a:r>
            <a:endParaRPr lang="fr-CH" sz="1100" i="1" dirty="0"/>
          </a:p>
        </p:txBody>
      </p:sp>
      <p:sp>
        <p:nvSpPr>
          <p:cNvPr id="5" name="Content Placeholder 2">
            <a:extLst>
              <a:ext uri="{FF2B5EF4-FFF2-40B4-BE49-F238E27FC236}">
                <a16:creationId xmlns:a16="http://schemas.microsoft.com/office/drawing/2014/main" id="{49177D9B-CF91-1B82-6E10-A2C6FC324569}"/>
              </a:ext>
            </a:extLst>
          </p:cNvPr>
          <p:cNvSpPr>
            <a:spLocks noGrp="1"/>
          </p:cNvSpPr>
          <p:nvPr>
            <p:ph idx="1"/>
          </p:nvPr>
        </p:nvSpPr>
        <p:spPr>
          <a:xfrm>
            <a:off x="827584" y="4012606"/>
            <a:ext cx="2813628" cy="1088285"/>
          </a:xfrm>
        </p:spPr>
        <p:txBody>
          <a:bodyPr>
            <a:normAutofit/>
          </a:bodyPr>
          <a:lstStyle/>
          <a:p>
            <a:r>
              <a:rPr lang="en-GB" sz="1200" noProof="0" dirty="0"/>
              <a:t>BTL : Barrel Timing Layout* </a:t>
            </a:r>
          </a:p>
          <a:p>
            <a:r>
              <a:rPr lang="en-GB" sz="1200" dirty="0"/>
              <a:t>BTST : BTL Tracker Support Tube </a:t>
            </a:r>
          </a:p>
          <a:p>
            <a:r>
              <a:rPr lang="en-GB" sz="1200" dirty="0"/>
              <a:t>ECAL : Electromagnetic Calorimeter* </a:t>
            </a:r>
          </a:p>
          <a:p>
            <a:r>
              <a:rPr lang="en-GB" sz="1200" dirty="0"/>
              <a:t>TB2S : Tracker Barrel with 2S Modules </a:t>
            </a:r>
          </a:p>
          <a:p>
            <a:endParaRPr lang="en-GB" sz="1200" dirty="0"/>
          </a:p>
          <a:p>
            <a:endParaRPr lang="en-GB" sz="1200" noProof="0" dirty="0"/>
          </a:p>
        </p:txBody>
      </p:sp>
      <p:sp>
        <p:nvSpPr>
          <p:cNvPr id="6" name="Content Placeholder 2">
            <a:extLst>
              <a:ext uri="{FF2B5EF4-FFF2-40B4-BE49-F238E27FC236}">
                <a16:creationId xmlns:a16="http://schemas.microsoft.com/office/drawing/2014/main" id="{15D7A802-9AE6-F91A-DDC7-B82366D98A93}"/>
              </a:ext>
            </a:extLst>
          </p:cNvPr>
          <p:cNvSpPr txBox="1">
            <a:spLocks/>
          </p:cNvSpPr>
          <p:nvPr/>
        </p:nvSpPr>
        <p:spPr>
          <a:xfrm>
            <a:off x="6311042" y="3952822"/>
            <a:ext cx="2813628" cy="1088285"/>
          </a:xfrm>
          <a:prstGeom prst="rect">
            <a:avLst/>
          </a:prstGeom>
        </p:spPr>
        <p:txBody>
          <a:bodyPr vert="horz" lIns="91440" tIns="45720" rIns="91440" bIns="45720" rtlCol="0">
            <a:normAutofit/>
          </a:bodyPr>
          <a:lstStyle>
            <a:lvl1pPr marL="285750" indent="-285750" algn="l" defTabSz="685800" rtl="0" eaLnBrk="1" latinLnBrk="0" hangingPunct="1">
              <a:lnSpc>
                <a:spcPct val="90000"/>
              </a:lnSpc>
              <a:spcBef>
                <a:spcPts val="750"/>
              </a:spcBef>
              <a:buClr>
                <a:schemeClr val="accent1">
                  <a:lumMod val="75000"/>
                </a:schemeClr>
              </a:buClr>
              <a:buFont typeface="Calibri" panose="020F0502020204030204" pitchFamily="34" charset="0"/>
              <a:buChar char="•"/>
              <a:defRPr sz="14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1200" dirty="0"/>
              <a:t>TEPX : Tracker Endcap Pixel</a:t>
            </a:r>
          </a:p>
          <a:p>
            <a:r>
              <a:rPr lang="en-GB" sz="1200" dirty="0"/>
              <a:t>ITST : Inner Tracker Support Tube</a:t>
            </a:r>
          </a:p>
          <a:p>
            <a:endParaRPr lang="en-GB" sz="1200" dirty="0"/>
          </a:p>
          <a:p>
            <a:endParaRPr lang="en-GB" sz="1200" dirty="0"/>
          </a:p>
        </p:txBody>
      </p:sp>
      <p:sp>
        <p:nvSpPr>
          <p:cNvPr id="7" name="Content Placeholder 2">
            <a:extLst>
              <a:ext uri="{FF2B5EF4-FFF2-40B4-BE49-F238E27FC236}">
                <a16:creationId xmlns:a16="http://schemas.microsoft.com/office/drawing/2014/main" id="{7C0D154A-B5DF-4DCE-8A0A-1140137C2669}"/>
              </a:ext>
            </a:extLst>
          </p:cNvPr>
          <p:cNvSpPr txBox="1">
            <a:spLocks/>
          </p:cNvSpPr>
          <p:nvPr/>
        </p:nvSpPr>
        <p:spPr>
          <a:xfrm>
            <a:off x="3509691" y="4012605"/>
            <a:ext cx="2813628" cy="1088285"/>
          </a:xfrm>
          <a:prstGeom prst="rect">
            <a:avLst/>
          </a:prstGeom>
        </p:spPr>
        <p:txBody>
          <a:bodyPr vert="horz" lIns="91440" tIns="45720" rIns="91440" bIns="45720" rtlCol="0">
            <a:normAutofit/>
          </a:bodyPr>
          <a:lstStyle>
            <a:lvl1pPr marL="285750" indent="-285750" algn="l" defTabSz="685800" rtl="0" eaLnBrk="1" latinLnBrk="0" hangingPunct="1">
              <a:lnSpc>
                <a:spcPct val="90000"/>
              </a:lnSpc>
              <a:spcBef>
                <a:spcPts val="750"/>
              </a:spcBef>
              <a:buClr>
                <a:schemeClr val="accent1">
                  <a:lumMod val="75000"/>
                </a:schemeClr>
              </a:buClr>
              <a:buFont typeface="Calibri" panose="020F0502020204030204" pitchFamily="34" charset="0"/>
              <a:buChar char="•"/>
              <a:defRPr sz="14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1200" dirty="0"/>
              <a:t>TBPS : Tracker Barrel with PS Modules </a:t>
            </a:r>
          </a:p>
          <a:p>
            <a:r>
              <a:rPr lang="en-GB" sz="1200" dirty="0"/>
              <a:t>TEDD : Tracker Endcap Double Disks</a:t>
            </a:r>
          </a:p>
          <a:p>
            <a:r>
              <a:rPr lang="en-GB" sz="1200" dirty="0"/>
              <a:t>TBPX : Tracker Barrel Pixel </a:t>
            </a:r>
          </a:p>
          <a:p>
            <a:r>
              <a:rPr lang="en-GB" sz="1200" dirty="0"/>
              <a:t>TFPX : Tracker Forward Pixel</a:t>
            </a:r>
          </a:p>
          <a:p>
            <a:endParaRPr lang="en-GB" sz="1200" dirty="0"/>
          </a:p>
          <a:p>
            <a:endParaRPr lang="en-GB" sz="1200" dirty="0"/>
          </a:p>
        </p:txBody>
      </p:sp>
      <p:sp>
        <p:nvSpPr>
          <p:cNvPr id="10" name="TextBox 9">
            <a:extLst>
              <a:ext uri="{FF2B5EF4-FFF2-40B4-BE49-F238E27FC236}">
                <a16:creationId xmlns:a16="http://schemas.microsoft.com/office/drawing/2014/main" id="{204A6DB9-D22F-CBBA-BC5A-CD871997D9E8}"/>
              </a:ext>
            </a:extLst>
          </p:cNvPr>
          <p:cNvSpPr txBox="1"/>
          <p:nvPr/>
        </p:nvSpPr>
        <p:spPr>
          <a:xfrm>
            <a:off x="6365232" y="4781074"/>
            <a:ext cx="2592288" cy="246221"/>
          </a:xfrm>
          <a:prstGeom prst="rect">
            <a:avLst/>
          </a:prstGeom>
          <a:noFill/>
        </p:spPr>
        <p:txBody>
          <a:bodyPr wrap="square" rtlCol="0">
            <a:spAutoFit/>
          </a:bodyPr>
          <a:lstStyle/>
          <a:p>
            <a:r>
              <a:rPr lang="en-GB" sz="1000" i="1" noProof="0"/>
              <a:t>* Not covered in this presentation</a:t>
            </a:r>
          </a:p>
        </p:txBody>
      </p:sp>
    </p:spTree>
    <p:extLst>
      <p:ext uri="{BB962C8B-B14F-4D97-AF65-F5344CB8AC3E}">
        <p14:creationId xmlns:p14="http://schemas.microsoft.com/office/powerpoint/2010/main" val="1013071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6DBF8-63FC-27CE-1166-F506C47553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B7A980-7E09-409B-2B52-860366A5EB3D}"/>
              </a:ext>
            </a:extLst>
          </p:cNvPr>
          <p:cNvSpPr>
            <a:spLocks noGrp="1"/>
          </p:cNvSpPr>
          <p:nvPr>
            <p:ph type="title"/>
          </p:nvPr>
        </p:nvSpPr>
        <p:spPr/>
        <p:txBody>
          <a:bodyPr>
            <a:normAutofit fontScale="90000"/>
          </a:bodyPr>
          <a:lstStyle/>
          <a:p>
            <a:r>
              <a:rPr lang="fr-CH" dirty="0"/>
              <a:t>Outer Tracker</a:t>
            </a:r>
          </a:p>
        </p:txBody>
      </p:sp>
      <p:sp>
        <p:nvSpPr>
          <p:cNvPr id="4" name="Slide Number Placeholder 3">
            <a:extLst>
              <a:ext uri="{FF2B5EF4-FFF2-40B4-BE49-F238E27FC236}">
                <a16:creationId xmlns:a16="http://schemas.microsoft.com/office/drawing/2014/main" id="{FD939583-031A-C1FD-AE68-257E321B2497}"/>
              </a:ext>
            </a:extLst>
          </p:cNvPr>
          <p:cNvSpPr>
            <a:spLocks noGrp="1"/>
          </p:cNvSpPr>
          <p:nvPr>
            <p:ph type="sldNum" sz="quarter" idx="12"/>
          </p:nvPr>
        </p:nvSpPr>
        <p:spPr/>
        <p:txBody>
          <a:bodyPr/>
          <a:lstStyle/>
          <a:p>
            <a:fld id="{BFDCA1C4-9514-7B4F-976F-D92F7E296653}" type="slidenum">
              <a:rPr lang="fr-FR" smtClean="0"/>
              <a:pPr/>
              <a:t>5</a:t>
            </a:fld>
            <a:endParaRPr lang="fr-FR" dirty="0"/>
          </a:p>
        </p:txBody>
      </p:sp>
      <p:sp>
        <p:nvSpPr>
          <p:cNvPr id="15" name="TextBox 14">
            <a:extLst>
              <a:ext uri="{FF2B5EF4-FFF2-40B4-BE49-F238E27FC236}">
                <a16:creationId xmlns:a16="http://schemas.microsoft.com/office/drawing/2014/main" id="{3F98434D-C169-ED4D-F527-CEAF831F3F05}"/>
              </a:ext>
            </a:extLst>
          </p:cNvPr>
          <p:cNvSpPr txBox="1"/>
          <p:nvPr/>
        </p:nvSpPr>
        <p:spPr>
          <a:xfrm>
            <a:off x="1137718" y="4280236"/>
            <a:ext cx="8064896" cy="600164"/>
          </a:xfrm>
          <a:prstGeom prst="rect">
            <a:avLst/>
          </a:prstGeom>
          <a:noFill/>
        </p:spPr>
        <p:txBody>
          <a:bodyPr wrap="square" rtlCol="0">
            <a:spAutoFit/>
          </a:bodyPr>
          <a:lstStyle/>
          <a:p>
            <a:r>
              <a:rPr lang="en-US" sz="1100" i="1" dirty="0"/>
              <a:t>More Module &amp; Data Acquisition information : </a:t>
            </a:r>
            <a:br>
              <a:rPr lang="en-US" sz="1100" i="1" dirty="0"/>
            </a:br>
            <a:r>
              <a:rPr lang="en-US" sz="1100" i="1" dirty="0"/>
              <a:t>	</a:t>
            </a:r>
            <a:r>
              <a:rPr lang="en-US" sz="1100" b="1" i="1" u="sng" dirty="0"/>
              <a:t>Dimitra Andreou </a:t>
            </a:r>
            <a:r>
              <a:rPr lang="en-US" sz="1100" i="1" dirty="0"/>
              <a:t>talk – Sensor and Module Development for the CMS Phase-2 Tracker Upgrade</a:t>
            </a:r>
          </a:p>
          <a:p>
            <a:r>
              <a:rPr lang="en-US" sz="1100" i="1" dirty="0"/>
              <a:t>	</a:t>
            </a:r>
            <a:r>
              <a:rPr lang="en-US" sz="1100" b="1" i="1" u="sng" dirty="0"/>
              <a:t>Matteo Magherini </a:t>
            </a:r>
            <a:r>
              <a:rPr lang="en-US" sz="1100" i="1" dirty="0"/>
              <a:t>talk – CMS Tracker Upgrade for Phase-2 : Meeting the Challenges of the HL-LHC</a:t>
            </a:r>
            <a:endParaRPr lang="fr-CH" sz="1100" i="1" dirty="0"/>
          </a:p>
        </p:txBody>
      </p:sp>
      <p:pic>
        <p:nvPicPr>
          <p:cNvPr id="17" name="Picture 16">
            <a:extLst>
              <a:ext uri="{FF2B5EF4-FFF2-40B4-BE49-F238E27FC236}">
                <a16:creationId xmlns:a16="http://schemas.microsoft.com/office/drawing/2014/main" id="{3CD83152-2537-860C-CA79-1207428D7A76}"/>
              </a:ext>
            </a:extLst>
          </p:cNvPr>
          <p:cNvPicPr>
            <a:picLocks noChangeAspect="1"/>
          </p:cNvPicPr>
          <p:nvPr/>
        </p:nvPicPr>
        <p:blipFill>
          <a:blip r:embed="rId3"/>
          <a:stretch>
            <a:fillRect/>
          </a:stretch>
        </p:blipFill>
        <p:spPr>
          <a:xfrm>
            <a:off x="3419872" y="464732"/>
            <a:ext cx="3182326" cy="1048026"/>
          </a:xfrm>
          <a:prstGeom prst="rect">
            <a:avLst/>
          </a:prstGeom>
        </p:spPr>
      </p:pic>
      <p:pic>
        <p:nvPicPr>
          <p:cNvPr id="18" name="Picture 17">
            <a:extLst>
              <a:ext uri="{FF2B5EF4-FFF2-40B4-BE49-F238E27FC236}">
                <a16:creationId xmlns:a16="http://schemas.microsoft.com/office/drawing/2014/main" id="{D27ED8AE-75DD-37D0-5525-DA4AC38A11B2}"/>
              </a:ext>
            </a:extLst>
          </p:cNvPr>
          <p:cNvPicPr>
            <a:picLocks noChangeAspect="1"/>
          </p:cNvPicPr>
          <p:nvPr/>
        </p:nvPicPr>
        <p:blipFill>
          <a:blip r:embed="rId4"/>
          <a:stretch>
            <a:fillRect/>
          </a:stretch>
        </p:blipFill>
        <p:spPr>
          <a:xfrm>
            <a:off x="7141797" y="30839"/>
            <a:ext cx="1835046" cy="1224870"/>
          </a:xfrm>
          <a:prstGeom prst="rect">
            <a:avLst/>
          </a:prstGeom>
        </p:spPr>
      </p:pic>
      <p:grpSp>
        <p:nvGrpSpPr>
          <p:cNvPr id="19" name="Group 18">
            <a:extLst>
              <a:ext uri="{FF2B5EF4-FFF2-40B4-BE49-F238E27FC236}">
                <a16:creationId xmlns:a16="http://schemas.microsoft.com/office/drawing/2014/main" id="{8A01A560-D9FD-EAB3-D057-4C8D1ED6952F}"/>
              </a:ext>
            </a:extLst>
          </p:cNvPr>
          <p:cNvGrpSpPr/>
          <p:nvPr/>
        </p:nvGrpSpPr>
        <p:grpSpPr>
          <a:xfrm>
            <a:off x="998924" y="1051112"/>
            <a:ext cx="1908809" cy="1206960"/>
            <a:chOff x="989303" y="2530438"/>
            <a:chExt cx="1908809" cy="1206960"/>
          </a:xfrm>
        </p:grpSpPr>
        <p:pic>
          <p:nvPicPr>
            <p:cNvPr id="6" name="Picture 5">
              <a:extLst>
                <a:ext uri="{FF2B5EF4-FFF2-40B4-BE49-F238E27FC236}">
                  <a16:creationId xmlns:a16="http://schemas.microsoft.com/office/drawing/2014/main" id="{96A97955-E2AC-19A3-B412-E85DD8B2B2E9}"/>
                </a:ext>
              </a:extLst>
            </p:cNvPr>
            <p:cNvPicPr>
              <a:picLocks noChangeAspect="1"/>
            </p:cNvPicPr>
            <p:nvPr/>
          </p:nvPicPr>
          <p:blipFill>
            <a:blip r:embed="rId5"/>
            <a:stretch>
              <a:fillRect/>
            </a:stretch>
          </p:blipFill>
          <p:spPr>
            <a:xfrm>
              <a:off x="1403648" y="2530438"/>
              <a:ext cx="1080120" cy="883354"/>
            </a:xfrm>
            <a:prstGeom prst="rect">
              <a:avLst/>
            </a:prstGeom>
            <a:ln w="28575">
              <a:solidFill>
                <a:srgbClr val="C00000"/>
              </a:solidFill>
            </a:ln>
          </p:spPr>
        </p:pic>
        <p:sp>
          <p:nvSpPr>
            <p:cNvPr id="3" name="TextBox 2">
              <a:extLst>
                <a:ext uri="{FF2B5EF4-FFF2-40B4-BE49-F238E27FC236}">
                  <a16:creationId xmlns:a16="http://schemas.microsoft.com/office/drawing/2014/main" id="{95F63B94-7D22-017A-5F6E-8A6493F6B3F3}"/>
                </a:ext>
              </a:extLst>
            </p:cNvPr>
            <p:cNvSpPr txBox="1"/>
            <p:nvPr/>
          </p:nvSpPr>
          <p:spPr>
            <a:xfrm>
              <a:off x="989303" y="3475788"/>
              <a:ext cx="1908809" cy="261610"/>
            </a:xfrm>
            <a:prstGeom prst="rect">
              <a:avLst/>
            </a:prstGeom>
            <a:noFill/>
          </p:spPr>
          <p:txBody>
            <a:bodyPr wrap="square" rtlCol="0">
              <a:spAutoFit/>
            </a:bodyPr>
            <a:lstStyle/>
            <a:p>
              <a:pPr algn="ctr"/>
              <a:r>
                <a:rPr lang="en-US" sz="1100" i="1" dirty="0"/>
                <a:t>2S (Strip-Strip) Modules</a:t>
              </a:r>
              <a:endParaRPr lang="fr-CH" sz="1100" i="1" dirty="0"/>
            </a:p>
          </p:txBody>
        </p:sp>
      </p:grpSp>
      <p:grpSp>
        <p:nvGrpSpPr>
          <p:cNvPr id="16" name="Group 15">
            <a:extLst>
              <a:ext uri="{FF2B5EF4-FFF2-40B4-BE49-F238E27FC236}">
                <a16:creationId xmlns:a16="http://schemas.microsoft.com/office/drawing/2014/main" id="{9857F720-7528-B690-B095-A887BA03A838}"/>
              </a:ext>
            </a:extLst>
          </p:cNvPr>
          <p:cNvGrpSpPr/>
          <p:nvPr/>
        </p:nvGrpSpPr>
        <p:grpSpPr>
          <a:xfrm>
            <a:off x="977241" y="2524299"/>
            <a:ext cx="1908809" cy="1194003"/>
            <a:chOff x="771027" y="893755"/>
            <a:chExt cx="1908809" cy="1194003"/>
          </a:xfrm>
        </p:grpSpPr>
        <p:pic>
          <p:nvPicPr>
            <p:cNvPr id="7" name="Picture 6">
              <a:extLst>
                <a:ext uri="{FF2B5EF4-FFF2-40B4-BE49-F238E27FC236}">
                  <a16:creationId xmlns:a16="http://schemas.microsoft.com/office/drawing/2014/main" id="{6E3F2D83-34E0-7BA6-D0E1-C7E9F4578D40}"/>
                </a:ext>
              </a:extLst>
            </p:cNvPr>
            <p:cNvPicPr>
              <a:picLocks noChangeAspect="1"/>
            </p:cNvPicPr>
            <p:nvPr/>
          </p:nvPicPr>
          <p:blipFill rotWithShape="1">
            <a:blip r:embed="rId6"/>
            <a:srcRect l="11148" t="6579" r="6534" b="5925"/>
            <a:stretch/>
          </p:blipFill>
          <p:spPr>
            <a:xfrm>
              <a:off x="1281432" y="893755"/>
              <a:ext cx="888001" cy="883354"/>
            </a:xfrm>
            <a:prstGeom prst="rect">
              <a:avLst/>
            </a:prstGeom>
            <a:ln w="31750">
              <a:solidFill>
                <a:srgbClr val="0070C0"/>
              </a:solidFill>
            </a:ln>
          </p:spPr>
        </p:pic>
        <p:sp>
          <p:nvSpPr>
            <p:cNvPr id="8" name="TextBox 7">
              <a:extLst>
                <a:ext uri="{FF2B5EF4-FFF2-40B4-BE49-F238E27FC236}">
                  <a16:creationId xmlns:a16="http://schemas.microsoft.com/office/drawing/2014/main" id="{D56AC206-E9BB-9E9B-DE8C-0C46F7498B8A}"/>
                </a:ext>
              </a:extLst>
            </p:cNvPr>
            <p:cNvSpPr txBox="1"/>
            <p:nvPr/>
          </p:nvSpPr>
          <p:spPr>
            <a:xfrm>
              <a:off x="771027" y="1826148"/>
              <a:ext cx="1908809" cy="261610"/>
            </a:xfrm>
            <a:prstGeom prst="rect">
              <a:avLst/>
            </a:prstGeom>
            <a:noFill/>
          </p:spPr>
          <p:txBody>
            <a:bodyPr wrap="square" rtlCol="0">
              <a:spAutoFit/>
            </a:bodyPr>
            <a:lstStyle/>
            <a:p>
              <a:pPr algn="ctr"/>
              <a:r>
                <a:rPr lang="en-US" sz="1100" i="1" dirty="0"/>
                <a:t>PS (Pixel-Strip) Modules</a:t>
              </a:r>
              <a:endParaRPr lang="fr-CH" sz="1100" i="1" dirty="0"/>
            </a:p>
          </p:txBody>
        </p:sp>
      </p:grpSp>
      <p:grpSp>
        <p:nvGrpSpPr>
          <p:cNvPr id="20" name="Group 19">
            <a:extLst>
              <a:ext uri="{FF2B5EF4-FFF2-40B4-BE49-F238E27FC236}">
                <a16:creationId xmlns:a16="http://schemas.microsoft.com/office/drawing/2014/main" id="{4EABFE4D-9B46-165C-3E33-D980F3CA53E1}"/>
              </a:ext>
            </a:extLst>
          </p:cNvPr>
          <p:cNvGrpSpPr/>
          <p:nvPr/>
        </p:nvGrpSpPr>
        <p:grpSpPr>
          <a:xfrm>
            <a:off x="2886050" y="1791880"/>
            <a:ext cx="4844492" cy="2209233"/>
            <a:chOff x="2485458" y="820625"/>
            <a:chExt cx="3539504" cy="1485424"/>
          </a:xfrm>
        </p:grpSpPr>
        <p:pic>
          <p:nvPicPr>
            <p:cNvPr id="11" name="Picture 10">
              <a:extLst>
                <a:ext uri="{FF2B5EF4-FFF2-40B4-BE49-F238E27FC236}">
                  <a16:creationId xmlns:a16="http://schemas.microsoft.com/office/drawing/2014/main" id="{23DFC759-D639-B44F-31B5-A4535C277B60}"/>
                </a:ext>
              </a:extLst>
            </p:cNvPr>
            <p:cNvPicPr>
              <a:picLocks noChangeAspect="1"/>
            </p:cNvPicPr>
            <p:nvPr/>
          </p:nvPicPr>
          <p:blipFill>
            <a:blip r:embed="rId7"/>
            <a:stretch>
              <a:fillRect/>
            </a:stretch>
          </p:blipFill>
          <p:spPr>
            <a:xfrm>
              <a:off x="2485458" y="820625"/>
              <a:ext cx="3539504" cy="1278802"/>
            </a:xfrm>
            <a:prstGeom prst="rect">
              <a:avLst/>
            </a:prstGeom>
          </p:spPr>
        </p:pic>
        <p:sp>
          <p:nvSpPr>
            <p:cNvPr id="9" name="TextBox 8">
              <a:extLst>
                <a:ext uri="{FF2B5EF4-FFF2-40B4-BE49-F238E27FC236}">
                  <a16:creationId xmlns:a16="http://schemas.microsoft.com/office/drawing/2014/main" id="{37E65D05-0700-EB75-2E3F-71DC7F2DC2DE}"/>
                </a:ext>
              </a:extLst>
            </p:cNvPr>
            <p:cNvSpPr txBox="1"/>
            <p:nvPr/>
          </p:nvSpPr>
          <p:spPr>
            <a:xfrm>
              <a:off x="3300805" y="2044439"/>
              <a:ext cx="1908809" cy="261610"/>
            </a:xfrm>
            <a:prstGeom prst="rect">
              <a:avLst/>
            </a:prstGeom>
            <a:noFill/>
          </p:spPr>
          <p:txBody>
            <a:bodyPr wrap="square" rtlCol="0">
              <a:spAutoFit/>
            </a:bodyPr>
            <a:lstStyle/>
            <a:p>
              <a:pPr algn="ctr"/>
              <a:r>
                <a:rPr lang="en-US" sz="1100" i="1" dirty="0"/>
                <a:t>Phase-2 Outer Tracker layout</a:t>
              </a:r>
              <a:endParaRPr lang="fr-CH" sz="1100" i="1" dirty="0"/>
            </a:p>
          </p:txBody>
        </p:sp>
      </p:grpSp>
    </p:spTree>
    <p:extLst>
      <p:ext uri="{BB962C8B-B14F-4D97-AF65-F5344CB8AC3E}">
        <p14:creationId xmlns:p14="http://schemas.microsoft.com/office/powerpoint/2010/main" val="889254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1C44A-4FD0-9D54-B544-10BC958460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A875B9-0872-091B-51FA-0A67AA814BB3}"/>
              </a:ext>
            </a:extLst>
          </p:cNvPr>
          <p:cNvSpPr>
            <a:spLocks noGrp="1"/>
          </p:cNvSpPr>
          <p:nvPr>
            <p:ph type="title"/>
          </p:nvPr>
        </p:nvSpPr>
        <p:spPr/>
        <p:txBody>
          <a:bodyPr>
            <a:normAutofit fontScale="90000"/>
          </a:bodyPr>
          <a:lstStyle/>
          <a:p>
            <a:r>
              <a:rPr lang="fr-CH" dirty="0"/>
              <a:t>Outer Tracker</a:t>
            </a:r>
          </a:p>
        </p:txBody>
      </p:sp>
      <p:sp>
        <p:nvSpPr>
          <p:cNvPr id="4" name="Slide Number Placeholder 3">
            <a:extLst>
              <a:ext uri="{FF2B5EF4-FFF2-40B4-BE49-F238E27FC236}">
                <a16:creationId xmlns:a16="http://schemas.microsoft.com/office/drawing/2014/main" id="{DB60E4BC-4B15-AACE-ECDB-6CCB1711F942}"/>
              </a:ext>
            </a:extLst>
          </p:cNvPr>
          <p:cNvSpPr>
            <a:spLocks noGrp="1"/>
          </p:cNvSpPr>
          <p:nvPr>
            <p:ph type="sldNum" sz="quarter" idx="12"/>
          </p:nvPr>
        </p:nvSpPr>
        <p:spPr/>
        <p:txBody>
          <a:bodyPr/>
          <a:lstStyle/>
          <a:p>
            <a:fld id="{BFDCA1C4-9514-7B4F-976F-D92F7E296653}" type="slidenum">
              <a:rPr lang="fr-FR" smtClean="0"/>
              <a:pPr/>
              <a:t>6</a:t>
            </a:fld>
            <a:endParaRPr lang="fr-FR" dirty="0"/>
          </a:p>
        </p:txBody>
      </p:sp>
      <p:pic>
        <p:nvPicPr>
          <p:cNvPr id="5" name="Picture 4">
            <a:extLst>
              <a:ext uri="{FF2B5EF4-FFF2-40B4-BE49-F238E27FC236}">
                <a16:creationId xmlns:a16="http://schemas.microsoft.com/office/drawing/2014/main" id="{7BEAF070-E174-0A0F-DB96-63A51D072C9A}"/>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973747" y="647664"/>
            <a:ext cx="6449167" cy="2362527"/>
          </a:xfrm>
          <a:prstGeom prst="rect">
            <a:avLst/>
          </a:prstGeom>
        </p:spPr>
      </p:pic>
      <p:sp>
        <p:nvSpPr>
          <p:cNvPr id="12" name="Content Placeholder 2">
            <a:extLst>
              <a:ext uri="{FF2B5EF4-FFF2-40B4-BE49-F238E27FC236}">
                <a16:creationId xmlns:a16="http://schemas.microsoft.com/office/drawing/2014/main" id="{B1C3BC98-9E79-2693-BB13-4B58A27BC6DF}"/>
              </a:ext>
            </a:extLst>
          </p:cNvPr>
          <p:cNvSpPr>
            <a:spLocks noGrp="1"/>
          </p:cNvSpPr>
          <p:nvPr>
            <p:ph idx="1"/>
          </p:nvPr>
        </p:nvSpPr>
        <p:spPr>
          <a:xfrm>
            <a:off x="1132452" y="3361032"/>
            <a:ext cx="5325498" cy="1800200"/>
          </a:xfrm>
        </p:spPr>
        <p:txBody>
          <a:bodyPr>
            <a:normAutofit/>
          </a:bodyPr>
          <a:lstStyle/>
          <a:p>
            <a:r>
              <a:rPr lang="en-GB" noProof="0" dirty="0">
                <a:solidFill>
                  <a:srgbClr val="FF0000"/>
                </a:solidFill>
              </a:rPr>
              <a:t>Tracker Barrel with PS</a:t>
            </a:r>
            <a:r>
              <a:rPr lang="en-GB" dirty="0">
                <a:solidFill>
                  <a:srgbClr val="FF0000"/>
                </a:solidFill>
              </a:rPr>
              <a:t> Modules</a:t>
            </a:r>
            <a:r>
              <a:rPr lang="en-GB" noProof="0" dirty="0"/>
              <a:t>: 2872 PS Modules</a:t>
            </a:r>
          </a:p>
          <a:p>
            <a:r>
              <a:rPr lang="en-GB" noProof="0" dirty="0">
                <a:solidFill>
                  <a:srgbClr val="00D1D1"/>
                </a:solidFill>
              </a:rPr>
              <a:t>Tracker Barrel with 2S Modules</a:t>
            </a:r>
            <a:r>
              <a:rPr lang="en-GB" noProof="0" dirty="0"/>
              <a:t> : 4416 2S Modules</a:t>
            </a:r>
          </a:p>
          <a:p>
            <a:r>
              <a:rPr lang="en-GB" dirty="0">
                <a:solidFill>
                  <a:schemeClr val="accent4">
                    <a:lumMod val="60000"/>
                    <a:lumOff val="40000"/>
                  </a:schemeClr>
                </a:solidFill>
              </a:rPr>
              <a:t>Tracker Endcap </a:t>
            </a:r>
            <a:r>
              <a:rPr lang="en-GB" dirty="0">
                <a:solidFill>
                  <a:srgbClr val="66FF33"/>
                </a:solidFill>
              </a:rPr>
              <a:t>Double Disks</a:t>
            </a:r>
            <a:r>
              <a:rPr lang="en-GB" dirty="0"/>
              <a:t> : 5912 PS &amp;2S Modules</a:t>
            </a:r>
            <a:endParaRPr lang="en-GB" noProof="0" dirty="0"/>
          </a:p>
        </p:txBody>
      </p:sp>
      <p:pic>
        <p:nvPicPr>
          <p:cNvPr id="18" name="Picture 17">
            <a:extLst>
              <a:ext uri="{FF2B5EF4-FFF2-40B4-BE49-F238E27FC236}">
                <a16:creationId xmlns:a16="http://schemas.microsoft.com/office/drawing/2014/main" id="{BF8CAE97-05A1-2783-AF4F-67D861E39EB7}"/>
              </a:ext>
            </a:extLst>
          </p:cNvPr>
          <p:cNvPicPr>
            <a:picLocks noChangeAspect="1"/>
          </p:cNvPicPr>
          <p:nvPr/>
        </p:nvPicPr>
        <p:blipFill>
          <a:blip r:embed="rId4"/>
          <a:stretch>
            <a:fillRect/>
          </a:stretch>
        </p:blipFill>
        <p:spPr>
          <a:xfrm>
            <a:off x="7141797" y="30839"/>
            <a:ext cx="1835046" cy="1224870"/>
          </a:xfrm>
          <a:prstGeom prst="rect">
            <a:avLst/>
          </a:prstGeom>
        </p:spPr>
      </p:pic>
      <p:sp>
        <p:nvSpPr>
          <p:cNvPr id="10" name="TextBox 9">
            <a:extLst>
              <a:ext uri="{FF2B5EF4-FFF2-40B4-BE49-F238E27FC236}">
                <a16:creationId xmlns:a16="http://schemas.microsoft.com/office/drawing/2014/main" id="{4363A633-0568-BB47-DA29-34802E410AC9}"/>
              </a:ext>
            </a:extLst>
          </p:cNvPr>
          <p:cNvSpPr txBox="1"/>
          <p:nvPr/>
        </p:nvSpPr>
        <p:spPr>
          <a:xfrm>
            <a:off x="3021293" y="2920983"/>
            <a:ext cx="2887745" cy="261610"/>
          </a:xfrm>
          <a:prstGeom prst="rect">
            <a:avLst/>
          </a:prstGeom>
          <a:noFill/>
        </p:spPr>
        <p:txBody>
          <a:bodyPr wrap="square" rtlCol="0">
            <a:spAutoFit/>
          </a:bodyPr>
          <a:lstStyle/>
          <a:p>
            <a:pPr algn="ctr"/>
            <a:r>
              <a:rPr lang="en-US" sz="1100" i="1" dirty="0"/>
              <a:t>Phase-2 Outer Tracker sub-detectors layout</a:t>
            </a:r>
            <a:endParaRPr lang="fr-CH" sz="1100" i="1" dirty="0"/>
          </a:p>
        </p:txBody>
      </p:sp>
    </p:spTree>
    <p:extLst>
      <p:ext uri="{BB962C8B-B14F-4D97-AF65-F5344CB8AC3E}">
        <p14:creationId xmlns:p14="http://schemas.microsoft.com/office/powerpoint/2010/main" val="553039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E7608-89F1-C2AB-48B5-6ED6F146CE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17E722-4300-9D51-CAF2-A34217B05831}"/>
              </a:ext>
            </a:extLst>
          </p:cNvPr>
          <p:cNvSpPr>
            <a:spLocks noGrp="1"/>
          </p:cNvSpPr>
          <p:nvPr>
            <p:ph type="title"/>
          </p:nvPr>
        </p:nvSpPr>
        <p:spPr/>
        <p:txBody>
          <a:bodyPr>
            <a:normAutofit fontScale="90000"/>
          </a:bodyPr>
          <a:lstStyle/>
          <a:p>
            <a:r>
              <a:rPr lang="fr-CH" dirty="0"/>
              <a:t>BTST</a:t>
            </a:r>
          </a:p>
        </p:txBody>
      </p:sp>
      <p:sp>
        <p:nvSpPr>
          <p:cNvPr id="4" name="Slide Number Placeholder 3">
            <a:extLst>
              <a:ext uri="{FF2B5EF4-FFF2-40B4-BE49-F238E27FC236}">
                <a16:creationId xmlns:a16="http://schemas.microsoft.com/office/drawing/2014/main" id="{B1B7928B-522B-7647-E2A5-00DA08B8F285}"/>
              </a:ext>
            </a:extLst>
          </p:cNvPr>
          <p:cNvSpPr>
            <a:spLocks noGrp="1"/>
          </p:cNvSpPr>
          <p:nvPr>
            <p:ph type="sldNum" sz="quarter" idx="12"/>
          </p:nvPr>
        </p:nvSpPr>
        <p:spPr/>
        <p:txBody>
          <a:bodyPr/>
          <a:lstStyle/>
          <a:p>
            <a:fld id="{BFDCA1C4-9514-7B4F-976F-D92F7E296653}" type="slidenum">
              <a:rPr lang="fr-FR" smtClean="0"/>
              <a:pPr/>
              <a:t>7</a:t>
            </a:fld>
            <a:endParaRPr lang="fr-FR" dirty="0"/>
          </a:p>
        </p:txBody>
      </p:sp>
      <p:pic>
        <p:nvPicPr>
          <p:cNvPr id="5" name="Picture 4">
            <a:extLst>
              <a:ext uri="{FF2B5EF4-FFF2-40B4-BE49-F238E27FC236}">
                <a16:creationId xmlns:a16="http://schemas.microsoft.com/office/drawing/2014/main" id="{2BA5017E-29F0-F820-8849-A430340AF339}"/>
              </a:ext>
            </a:extLst>
          </p:cNvPr>
          <p:cNvPicPr>
            <a:picLocks noChangeAspect="1"/>
          </p:cNvPicPr>
          <p:nvPr/>
        </p:nvPicPr>
        <p:blipFill>
          <a:blip r:embed="rId3"/>
          <a:stretch>
            <a:fillRect/>
          </a:stretch>
        </p:blipFill>
        <p:spPr>
          <a:xfrm>
            <a:off x="1907704" y="281398"/>
            <a:ext cx="2537177" cy="2779682"/>
          </a:xfrm>
          <a:prstGeom prst="rect">
            <a:avLst/>
          </a:prstGeom>
        </p:spPr>
      </p:pic>
      <p:pic>
        <p:nvPicPr>
          <p:cNvPr id="7" name="Picture 6">
            <a:extLst>
              <a:ext uri="{FF2B5EF4-FFF2-40B4-BE49-F238E27FC236}">
                <a16:creationId xmlns:a16="http://schemas.microsoft.com/office/drawing/2014/main" id="{9CA3C995-9702-E8F9-13AF-573D492697C5}"/>
              </a:ext>
            </a:extLst>
          </p:cNvPr>
          <p:cNvPicPr>
            <a:picLocks noChangeAspect="1"/>
          </p:cNvPicPr>
          <p:nvPr/>
        </p:nvPicPr>
        <p:blipFill>
          <a:blip r:embed="rId4"/>
          <a:stretch>
            <a:fillRect/>
          </a:stretch>
        </p:blipFill>
        <p:spPr>
          <a:xfrm>
            <a:off x="4727446" y="274120"/>
            <a:ext cx="3660977" cy="2786960"/>
          </a:xfrm>
          <a:prstGeom prst="rect">
            <a:avLst/>
          </a:prstGeom>
        </p:spPr>
      </p:pic>
      <p:sp>
        <p:nvSpPr>
          <p:cNvPr id="8" name="Content Placeholder 2">
            <a:extLst>
              <a:ext uri="{FF2B5EF4-FFF2-40B4-BE49-F238E27FC236}">
                <a16:creationId xmlns:a16="http://schemas.microsoft.com/office/drawing/2014/main" id="{E8E5E139-32B1-C1C3-E53E-1E191D96C525}"/>
              </a:ext>
            </a:extLst>
          </p:cNvPr>
          <p:cNvSpPr>
            <a:spLocks noGrp="1"/>
          </p:cNvSpPr>
          <p:nvPr>
            <p:ph idx="1"/>
          </p:nvPr>
        </p:nvSpPr>
        <p:spPr>
          <a:xfrm>
            <a:off x="899592" y="3234847"/>
            <a:ext cx="7962627" cy="1691521"/>
          </a:xfrm>
        </p:spPr>
        <p:txBody>
          <a:bodyPr>
            <a:normAutofit/>
          </a:bodyPr>
          <a:lstStyle/>
          <a:p>
            <a:r>
              <a:rPr lang="en-GB" noProof="0" dirty="0"/>
              <a:t>Main support structure of the BTL and Tracker </a:t>
            </a:r>
          </a:p>
          <a:p>
            <a:r>
              <a:rPr lang="en-GB" noProof="0" dirty="0"/>
              <a:t>Carbon Fiber sandwich structure with Titanium M16 inserts on the edges and 2 rails inside for sub-detectors installation</a:t>
            </a:r>
          </a:p>
          <a:p>
            <a:r>
              <a:rPr lang="en-GB" noProof="0" dirty="0"/>
              <a:t>Made by a company in the</a:t>
            </a:r>
            <a:r>
              <a:rPr lang="en-GB" dirty="0"/>
              <a:t> US, first tested at Purdue University and received at CERN in November 2024</a:t>
            </a:r>
            <a:endParaRPr lang="en-GB" noProof="0" dirty="0"/>
          </a:p>
          <a:p>
            <a:r>
              <a:rPr lang="en-GB" dirty="0"/>
              <a:t>Dimension : 5.3 m length, ⌀ 2.5 m</a:t>
            </a:r>
          </a:p>
          <a:p>
            <a:r>
              <a:rPr lang="en-GB" dirty="0"/>
              <a:t>Mass : ≈ 450 kg </a:t>
            </a:r>
            <a:endParaRPr lang="en-GB" noProof="0" dirty="0"/>
          </a:p>
        </p:txBody>
      </p:sp>
    </p:spTree>
    <p:extLst>
      <p:ext uri="{BB962C8B-B14F-4D97-AF65-F5344CB8AC3E}">
        <p14:creationId xmlns:p14="http://schemas.microsoft.com/office/powerpoint/2010/main" val="3739068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BD395-6A94-3EC5-1570-65F89F50E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978FD8-08FE-C336-16B4-CDB558576F04}"/>
              </a:ext>
            </a:extLst>
          </p:cNvPr>
          <p:cNvSpPr>
            <a:spLocks noGrp="1"/>
          </p:cNvSpPr>
          <p:nvPr>
            <p:ph type="title"/>
          </p:nvPr>
        </p:nvSpPr>
        <p:spPr/>
        <p:txBody>
          <a:bodyPr>
            <a:normAutofit fontScale="90000"/>
          </a:bodyPr>
          <a:lstStyle/>
          <a:p>
            <a:r>
              <a:rPr lang="fr-CH" dirty="0"/>
              <a:t>BTST</a:t>
            </a:r>
          </a:p>
        </p:txBody>
      </p:sp>
      <p:sp>
        <p:nvSpPr>
          <p:cNvPr id="4" name="Slide Number Placeholder 3">
            <a:extLst>
              <a:ext uri="{FF2B5EF4-FFF2-40B4-BE49-F238E27FC236}">
                <a16:creationId xmlns:a16="http://schemas.microsoft.com/office/drawing/2014/main" id="{75B275E4-7A38-9639-9A93-D9D7208F5B6B}"/>
              </a:ext>
            </a:extLst>
          </p:cNvPr>
          <p:cNvSpPr>
            <a:spLocks noGrp="1"/>
          </p:cNvSpPr>
          <p:nvPr>
            <p:ph type="sldNum" sz="quarter" idx="12"/>
          </p:nvPr>
        </p:nvSpPr>
        <p:spPr/>
        <p:txBody>
          <a:bodyPr/>
          <a:lstStyle/>
          <a:p>
            <a:fld id="{BFDCA1C4-9514-7B4F-976F-D92F7E296653}" type="slidenum">
              <a:rPr lang="fr-FR" smtClean="0"/>
              <a:pPr/>
              <a:t>8</a:t>
            </a:fld>
            <a:endParaRPr lang="fr-FR" dirty="0"/>
          </a:p>
        </p:txBody>
      </p:sp>
      <p:pic>
        <p:nvPicPr>
          <p:cNvPr id="10" name="Picture 9">
            <a:extLst>
              <a:ext uri="{FF2B5EF4-FFF2-40B4-BE49-F238E27FC236}">
                <a16:creationId xmlns:a16="http://schemas.microsoft.com/office/drawing/2014/main" id="{749AE327-F30D-DAE6-7752-2342F3B33A3F}"/>
              </a:ext>
            </a:extLst>
          </p:cNvPr>
          <p:cNvPicPr>
            <a:picLocks noChangeAspect="1"/>
          </p:cNvPicPr>
          <p:nvPr/>
        </p:nvPicPr>
        <p:blipFill>
          <a:blip r:embed="rId3"/>
          <a:stretch>
            <a:fillRect/>
          </a:stretch>
        </p:blipFill>
        <p:spPr>
          <a:xfrm>
            <a:off x="1837553" y="256805"/>
            <a:ext cx="3312368" cy="2487223"/>
          </a:xfrm>
          <a:prstGeom prst="rect">
            <a:avLst/>
          </a:prstGeom>
        </p:spPr>
      </p:pic>
      <p:pic>
        <p:nvPicPr>
          <p:cNvPr id="12" name="Picture 11">
            <a:extLst>
              <a:ext uri="{FF2B5EF4-FFF2-40B4-BE49-F238E27FC236}">
                <a16:creationId xmlns:a16="http://schemas.microsoft.com/office/drawing/2014/main" id="{31EE0D86-305B-ED42-0374-DB8B9836666D}"/>
              </a:ext>
            </a:extLst>
          </p:cNvPr>
          <p:cNvPicPr>
            <a:picLocks noChangeAspect="1"/>
          </p:cNvPicPr>
          <p:nvPr/>
        </p:nvPicPr>
        <p:blipFill>
          <a:blip r:embed="rId4"/>
          <a:stretch>
            <a:fillRect/>
          </a:stretch>
        </p:blipFill>
        <p:spPr>
          <a:xfrm>
            <a:off x="5357071" y="256805"/>
            <a:ext cx="2651408" cy="2486904"/>
          </a:xfrm>
          <a:prstGeom prst="rect">
            <a:avLst/>
          </a:prstGeom>
        </p:spPr>
      </p:pic>
      <p:sp>
        <p:nvSpPr>
          <p:cNvPr id="13" name="Content Placeholder 2">
            <a:extLst>
              <a:ext uri="{FF2B5EF4-FFF2-40B4-BE49-F238E27FC236}">
                <a16:creationId xmlns:a16="http://schemas.microsoft.com/office/drawing/2014/main" id="{5DB29677-6AE0-91BB-918F-054A4A63897E}"/>
              </a:ext>
            </a:extLst>
          </p:cNvPr>
          <p:cNvSpPr>
            <a:spLocks noGrp="1"/>
          </p:cNvSpPr>
          <p:nvPr>
            <p:ph idx="1"/>
          </p:nvPr>
        </p:nvSpPr>
        <p:spPr>
          <a:xfrm>
            <a:off x="1115616" y="3259376"/>
            <a:ext cx="5246752" cy="1584176"/>
          </a:xfrm>
        </p:spPr>
        <p:txBody>
          <a:bodyPr>
            <a:normAutofit/>
          </a:bodyPr>
          <a:lstStyle/>
          <a:p>
            <a:r>
              <a:rPr lang="en-US" noProof="0" dirty="0"/>
              <a:t>Heating foils were installed (40 m</a:t>
            </a:r>
            <a:r>
              <a:rPr lang="en-US" dirty="0"/>
              <a:t>²</a:t>
            </a:r>
            <a:r>
              <a:rPr lang="en-US" noProof="0" dirty="0"/>
              <a:t>), they are used : </a:t>
            </a:r>
          </a:p>
          <a:p>
            <a:pPr lvl="1"/>
            <a:r>
              <a:rPr lang="en-US" noProof="0" dirty="0"/>
              <a:t>To prevent thermal effects from Tracker (cold) on ECAL (warm)</a:t>
            </a:r>
          </a:p>
          <a:p>
            <a:pPr lvl="1"/>
            <a:r>
              <a:rPr lang="en-US" dirty="0"/>
              <a:t>To prevent condensation</a:t>
            </a:r>
          </a:p>
          <a:p>
            <a:r>
              <a:rPr lang="en-US" noProof="0" dirty="0"/>
              <a:t>Defects in the BTST sandwich</a:t>
            </a:r>
            <a:r>
              <a:rPr lang="en-US" dirty="0"/>
              <a:t> structure were discovered during the heating foil glueing </a:t>
            </a:r>
            <a:endParaRPr lang="en-US" noProof="0" dirty="0"/>
          </a:p>
          <a:p>
            <a:r>
              <a:rPr lang="en-US" noProof="0" dirty="0"/>
              <a:t>Repairs currently on-going</a:t>
            </a:r>
          </a:p>
        </p:txBody>
      </p:sp>
      <p:pic>
        <p:nvPicPr>
          <p:cNvPr id="14" name="Picture 13">
            <a:extLst>
              <a:ext uri="{FF2B5EF4-FFF2-40B4-BE49-F238E27FC236}">
                <a16:creationId xmlns:a16="http://schemas.microsoft.com/office/drawing/2014/main" id="{F8B8B578-93BD-311D-1A37-A2D24015FC4A}"/>
              </a:ext>
            </a:extLst>
          </p:cNvPr>
          <p:cNvPicPr>
            <a:picLocks noChangeAspect="1"/>
          </p:cNvPicPr>
          <p:nvPr/>
        </p:nvPicPr>
        <p:blipFill>
          <a:blip r:embed="rId5"/>
          <a:stretch>
            <a:fillRect/>
          </a:stretch>
        </p:blipFill>
        <p:spPr>
          <a:xfrm>
            <a:off x="6423230" y="3113805"/>
            <a:ext cx="2031258" cy="1790380"/>
          </a:xfrm>
          <a:prstGeom prst="rect">
            <a:avLst/>
          </a:prstGeom>
        </p:spPr>
      </p:pic>
      <p:sp>
        <p:nvSpPr>
          <p:cNvPr id="3" name="TextBox 2">
            <a:extLst>
              <a:ext uri="{FF2B5EF4-FFF2-40B4-BE49-F238E27FC236}">
                <a16:creationId xmlns:a16="http://schemas.microsoft.com/office/drawing/2014/main" id="{30CB6DBD-F768-9A03-5C3A-B91B8440BE7A}"/>
              </a:ext>
            </a:extLst>
          </p:cNvPr>
          <p:cNvSpPr txBox="1"/>
          <p:nvPr/>
        </p:nvSpPr>
        <p:spPr>
          <a:xfrm>
            <a:off x="1115616" y="2765044"/>
            <a:ext cx="4250329" cy="261610"/>
          </a:xfrm>
          <a:prstGeom prst="rect">
            <a:avLst/>
          </a:prstGeom>
          <a:noFill/>
        </p:spPr>
        <p:txBody>
          <a:bodyPr wrap="square" rtlCol="0">
            <a:spAutoFit/>
          </a:bodyPr>
          <a:lstStyle/>
          <a:p>
            <a:pPr algn="ctr"/>
            <a:r>
              <a:rPr lang="en-US" sz="1100" i="1" dirty="0"/>
              <a:t>Ultrasonic inspection – Discovery of disbound between structural layers</a:t>
            </a:r>
            <a:endParaRPr lang="fr-CH" sz="1100" i="1" dirty="0"/>
          </a:p>
        </p:txBody>
      </p:sp>
      <p:sp>
        <p:nvSpPr>
          <p:cNvPr id="5" name="TextBox 4">
            <a:extLst>
              <a:ext uri="{FF2B5EF4-FFF2-40B4-BE49-F238E27FC236}">
                <a16:creationId xmlns:a16="http://schemas.microsoft.com/office/drawing/2014/main" id="{5A07C67A-94BE-283E-402B-CD59F5911DAC}"/>
              </a:ext>
            </a:extLst>
          </p:cNvPr>
          <p:cNvSpPr txBox="1"/>
          <p:nvPr/>
        </p:nvSpPr>
        <p:spPr>
          <a:xfrm>
            <a:off x="5926691" y="2782910"/>
            <a:ext cx="1512168" cy="261610"/>
          </a:xfrm>
          <a:prstGeom prst="rect">
            <a:avLst/>
          </a:prstGeom>
          <a:noFill/>
        </p:spPr>
        <p:txBody>
          <a:bodyPr wrap="square" rtlCol="0">
            <a:spAutoFit/>
          </a:bodyPr>
          <a:lstStyle/>
          <a:p>
            <a:pPr algn="ctr"/>
            <a:r>
              <a:rPr lang="en-US" sz="1100" i="1" dirty="0"/>
              <a:t>Repair campaign </a:t>
            </a:r>
            <a:endParaRPr lang="fr-CH" sz="1100" i="1" dirty="0"/>
          </a:p>
        </p:txBody>
      </p:sp>
    </p:spTree>
    <p:extLst>
      <p:ext uri="{BB962C8B-B14F-4D97-AF65-F5344CB8AC3E}">
        <p14:creationId xmlns:p14="http://schemas.microsoft.com/office/powerpoint/2010/main" val="94569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0117A9-C9FE-005D-58F1-B5D65D4B81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FCC305-CEB2-0154-8ED8-59978C14CD18}"/>
              </a:ext>
            </a:extLst>
          </p:cNvPr>
          <p:cNvSpPr>
            <a:spLocks noGrp="1"/>
          </p:cNvSpPr>
          <p:nvPr>
            <p:ph type="title"/>
          </p:nvPr>
        </p:nvSpPr>
        <p:spPr/>
        <p:txBody>
          <a:bodyPr>
            <a:normAutofit fontScale="90000"/>
          </a:bodyPr>
          <a:lstStyle/>
          <a:p>
            <a:r>
              <a:rPr lang="fr-CH" dirty="0"/>
              <a:t>BTST</a:t>
            </a:r>
          </a:p>
        </p:txBody>
      </p:sp>
      <p:sp>
        <p:nvSpPr>
          <p:cNvPr id="4" name="Slide Number Placeholder 3">
            <a:extLst>
              <a:ext uri="{FF2B5EF4-FFF2-40B4-BE49-F238E27FC236}">
                <a16:creationId xmlns:a16="http://schemas.microsoft.com/office/drawing/2014/main" id="{FB839DE1-8850-52CA-179E-318FF8574E14}"/>
              </a:ext>
            </a:extLst>
          </p:cNvPr>
          <p:cNvSpPr>
            <a:spLocks noGrp="1"/>
          </p:cNvSpPr>
          <p:nvPr>
            <p:ph type="sldNum" sz="quarter" idx="12"/>
          </p:nvPr>
        </p:nvSpPr>
        <p:spPr/>
        <p:txBody>
          <a:bodyPr/>
          <a:lstStyle/>
          <a:p>
            <a:fld id="{BFDCA1C4-9514-7B4F-976F-D92F7E296653}" type="slidenum">
              <a:rPr lang="fr-FR" smtClean="0"/>
              <a:pPr/>
              <a:t>9</a:t>
            </a:fld>
            <a:endParaRPr lang="fr-FR" dirty="0"/>
          </a:p>
        </p:txBody>
      </p:sp>
      <p:sp>
        <p:nvSpPr>
          <p:cNvPr id="13" name="Content Placeholder 2">
            <a:extLst>
              <a:ext uri="{FF2B5EF4-FFF2-40B4-BE49-F238E27FC236}">
                <a16:creationId xmlns:a16="http://schemas.microsoft.com/office/drawing/2014/main" id="{176F1274-F448-6723-FFD4-8249159AEFF1}"/>
              </a:ext>
            </a:extLst>
          </p:cNvPr>
          <p:cNvSpPr>
            <a:spLocks noGrp="1"/>
          </p:cNvSpPr>
          <p:nvPr>
            <p:ph idx="1"/>
          </p:nvPr>
        </p:nvSpPr>
        <p:spPr>
          <a:xfrm>
            <a:off x="1043608" y="3579862"/>
            <a:ext cx="8208912" cy="1238384"/>
          </a:xfrm>
        </p:spPr>
        <p:txBody>
          <a:bodyPr/>
          <a:lstStyle/>
          <a:p>
            <a:r>
              <a:rPr lang="en-GB" noProof="0" dirty="0"/>
              <a:t>When BTST will be ready, it will be installed inside its service «cage»</a:t>
            </a:r>
          </a:p>
          <a:p>
            <a:r>
              <a:rPr lang="en-GB" dirty="0"/>
              <a:t>Sub-Tracking detectors will be installed inside the Tube, in CERN clean room </a:t>
            </a:r>
            <a:br>
              <a:rPr lang="en-GB" dirty="0"/>
            </a:br>
            <a:r>
              <a:rPr lang="en-GB" dirty="0"/>
              <a:t>called TIF (Tracker Integration Facility)</a:t>
            </a:r>
          </a:p>
          <a:p>
            <a:r>
              <a:rPr lang="en-GB" noProof="0" dirty="0"/>
              <a:t>1</a:t>
            </a:r>
            <a:r>
              <a:rPr lang="en-GB" baseline="30000" noProof="0" dirty="0"/>
              <a:t>st</a:t>
            </a:r>
            <a:r>
              <a:rPr lang="en-GB" noProof="0" dirty="0"/>
              <a:t> sub-detector to be installed is TB2S</a:t>
            </a:r>
          </a:p>
        </p:txBody>
      </p:sp>
      <p:pic>
        <p:nvPicPr>
          <p:cNvPr id="3" name="Picture 2">
            <a:extLst>
              <a:ext uri="{FF2B5EF4-FFF2-40B4-BE49-F238E27FC236}">
                <a16:creationId xmlns:a16="http://schemas.microsoft.com/office/drawing/2014/main" id="{E7644F10-25E6-C50F-D022-145FFA1715C1}"/>
              </a:ext>
            </a:extLst>
          </p:cNvPr>
          <p:cNvPicPr>
            <a:picLocks noChangeAspect="1"/>
          </p:cNvPicPr>
          <p:nvPr/>
        </p:nvPicPr>
        <p:blipFill>
          <a:blip r:embed="rId3"/>
          <a:stretch>
            <a:fillRect/>
          </a:stretch>
        </p:blipFill>
        <p:spPr>
          <a:xfrm>
            <a:off x="971600" y="555482"/>
            <a:ext cx="3894920" cy="2643801"/>
          </a:xfrm>
          <a:prstGeom prst="rect">
            <a:avLst/>
          </a:prstGeom>
        </p:spPr>
      </p:pic>
      <p:pic>
        <p:nvPicPr>
          <p:cNvPr id="6" name="Picture 5">
            <a:extLst>
              <a:ext uri="{FF2B5EF4-FFF2-40B4-BE49-F238E27FC236}">
                <a16:creationId xmlns:a16="http://schemas.microsoft.com/office/drawing/2014/main" id="{06122B11-C47D-2768-0E40-C0AF7C599CAA}"/>
              </a:ext>
            </a:extLst>
          </p:cNvPr>
          <p:cNvPicPr>
            <a:picLocks noChangeAspect="1"/>
          </p:cNvPicPr>
          <p:nvPr/>
        </p:nvPicPr>
        <p:blipFill>
          <a:blip r:embed="rId4"/>
          <a:stretch>
            <a:fillRect/>
          </a:stretch>
        </p:blipFill>
        <p:spPr>
          <a:xfrm>
            <a:off x="5237004" y="510544"/>
            <a:ext cx="3417889" cy="2571750"/>
          </a:xfrm>
          <a:prstGeom prst="rect">
            <a:avLst/>
          </a:prstGeom>
        </p:spPr>
      </p:pic>
      <p:sp>
        <p:nvSpPr>
          <p:cNvPr id="5" name="TextBox 4">
            <a:extLst>
              <a:ext uri="{FF2B5EF4-FFF2-40B4-BE49-F238E27FC236}">
                <a16:creationId xmlns:a16="http://schemas.microsoft.com/office/drawing/2014/main" id="{963980A8-AB15-E2C9-A200-D48B941D0745}"/>
              </a:ext>
            </a:extLst>
          </p:cNvPr>
          <p:cNvSpPr txBox="1"/>
          <p:nvPr/>
        </p:nvSpPr>
        <p:spPr>
          <a:xfrm>
            <a:off x="6189864" y="3082735"/>
            <a:ext cx="1512168" cy="261610"/>
          </a:xfrm>
          <a:prstGeom prst="rect">
            <a:avLst/>
          </a:prstGeom>
          <a:noFill/>
        </p:spPr>
        <p:txBody>
          <a:bodyPr wrap="square" rtlCol="0">
            <a:spAutoFit/>
          </a:bodyPr>
          <a:lstStyle/>
          <a:p>
            <a:pPr algn="ctr"/>
            <a:r>
              <a:rPr lang="en-US" sz="1100" i="1" dirty="0"/>
              <a:t>BSTS Service Cage</a:t>
            </a:r>
            <a:endParaRPr lang="fr-CH" sz="1100" i="1" dirty="0"/>
          </a:p>
        </p:txBody>
      </p:sp>
    </p:spTree>
    <p:extLst>
      <p:ext uri="{BB962C8B-B14F-4D97-AF65-F5344CB8AC3E}">
        <p14:creationId xmlns:p14="http://schemas.microsoft.com/office/powerpoint/2010/main" val="3437360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A0AE0-A054-615A-B8F8-6DCA379BD721}"/>
              </a:ext>
            </a:extLst>
          </p:cNvPr>
          <p:cNvSpPr>
            <a:spLocks noGrp="1"/>
          </p:cNvSpPr>
          <p:nvPr>
            <p:ph type="title"/>
          </p:nvPr>
        </p:nvSpPr>
        <p:spPr/>
        <p:txBody>
          <a:bodyPr>
            <a:normAutofit fontScale="90000"/>
          </a:bodyPr>
          <a:lstStyle/>
          <a:p>
            <a:r>
              <a:rPr lang="fr-CH" dirty="0"/>
              <a:t>Outer Tracker – TB2S</a:t>
            </a:r>
          </a:p>
        </p:txBody>
      </p:sp>
      <p:sp>
        <p:nvSpPr>
          <p:cNvPr id="4" name="Slide Number Placeholder 3">
            <a:extLst>
              <a:ext uri="{FF2B5EF4-FFF2-40B4-BE49-F238E27FC236}">
                <a16:creationId xmlns:a16="http://schemas.microsoft.com/office/drawing/2014/main" id="{563C5806-E4FD-2D0C-B1ED-30FD619747F0}"/>
              </a:ext>
            </a:extLst>
          </p:cNvPr>
          <p:cNvSpPr>
            <a:spLocks noGrp="1"/>
          </p:cNvSpPr>
          <p:nvPr>
            <p:ph type="sldNum" sz="quarter" idx="12"/>
          </p:nvPr>
        </p:nvSpPr>
        <p:spPr/>
        <p:txBody>
          <a:bodyPr/>
          <a:lstStyle/>
          <a:p>
            <a:fld id="{BFDCA1C4-9514-7B4F-976F-D92F7E296653}" type="slidenum">
              <a:rPr lang="fr-FR" smtClean="0"/>
              <a:pPr/>
              <a:t>10</a:t>
            </a:fld>
            <a:endParaRPr lang="fr-FR" dirty="0"/>
          </a:p>
        </p:txBody>
      </p:sp>
      <p:pic>
        <p:nvPicPr>
          <p:cNvPr id="5" name="Picture 4">
            <a:extLst>
              <a:ext uri="{FF2B5EF4-FFF2-40B4-BE49-F238E27FC236}">
                <a16:creationId xmlns:a16="http://schemas.microsoft.com/office/drawing/2014/main" id="{1FB8795D-820F-7AD9-1389-448EB4644922}"/>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899592" y="697387"/>
            <a:ext cx="3040295" cy="2269332"/>
          </a:xfrm>
          <a:prstGeom prst="rect">
            <a:avLst/>
          </a:prstGeom>
        </p:spPr>
      </p:pic>
      <p:pic>
        <p:nvPicPr>
          <p:cNvPr id="7" name="Google Shape;193;p12">
            <a:extLst>
              <a:ext uri="{FF2B5EF4-FFF2-40B4-BE49-F238E27FC236}">
                <a16:creationId xmlns:a16="http://schemas.microsoft.com/office/drawing/2014/main" id="{4130A9EE-A2E4-DF4D-AA2B-E14429C5F41C}"/>
              </a:ext>
            </a:extLst>
          </p:cNvPr>
          <p:cNvPicPr preferRelativeResize="0">
            <a:picLocks noChangeAspect="1"/>
          </p:cNvPicPr>
          <p:nvPr/>
        </p:nvPicPr>
        <p:blipFill rotWithShape="1">
          <a:blip r:embed="rId3">
            <a:clrChange>
              <a:clrFrom>
                <a:srgbClr val="FFFFFF"/>
              </a:clrFrom>
              <a:clrTo>
                <a:srgbClr val="FFFFFF">
                  <a:alpha val="0"/>
                </a:srgbClr>
              </a:clrTo>
            </a:clrChange>
            <a:alphaModFix/>
          </a:blip>
          <a:srcRect l="23093" t="7107" r="13533" b="11329"/>
          <a:stretch/>
        </p:blipFill>
        <p:spPr>
          <a:xfrm>
            <a:off x="4258599" y="723923"/>
            <a:ext cx="2190394" cy="1992964"/>
          </a:xfrm>
          <a:prstGeom prst="rect">
            <a:avLst/>
          </a:prstGeom>
          <a:noFill/>
          <a:ln>
            <a:noFill/>
          </a:ln>
        </p:spPr>
      </p:pic>
      <p:sp>
        <p:nvSpPr>
          <p:cNvPr id="8" name="Content Placeholder 2">
            <a:extLst>
              <a:ext uri="{FF2B5EF4-FFF2-40B4-BE49-F238E27FC236}">
                <a16:creationId xmlns:a16="http://schemas.microsoft.com/office/drawing/2014/main" id="{4F17F3CD-D815-D164-C640-D6646E33144F}"/>
              </a:ext>
            </a:extLst>
          </p:cNvPr>
          <p:cNvSpPr>
            <a:spLocks noGrp="1"/>
          </p:cNvSpPr>
          <p:nvPr>
            <p:ph idx="1"/>
          </p:nvPr>
        </p:nvSpPr>
        <p:spPr>
          <a:xfrm>
            <a:off x="1115616" y="3075806"/>
            <a:ext cx="6480719" cy="1800200"/>
          </a:xfrm>
        </p:spPr>
        <p:txBody>
          <a:bodyPr>
            <a:normAutofit/>
          </a:bodyPr>
          <a:lstStyle/>
          <a:p>
            <a:r>
              <a:rPr lang="en-GB" noProof="0" dirty="0"/>
              <a:t>4416 2S (</a:t>
            </a:r>
            <a:r>
              <a:rPr lang="en-GB" dirty="0"/>
              <a:t>Strip-Strip) </a:t>
            </a:r>
            <a:r>
              <a:rPr lang="en-GB" noProof="0" dirty="0"/>
              <a:t>Modules</a:t>
            </a:r>
          </a:p>
          <a:p>
            <a:r>
              <a:rPr lang="en-GB" noProof="0" dirty="0"/>
              <a:t>368 Ladders (12 modules per ladder), distributed in 3 layers</a:t>
            </a:r>
          </a:p>
          <a:p>
            <a:r>
              <a:rPr lang="en-GB" noProof="0" dirty="0"/>
              <a:t>1 Wheel carbon structure </a:t>
            </a:r>
          </a:p>
          <a:p>
            <a:r>
              <a:rPr lang="en-GB" noProof="0" dirty="0"/>
              <a:t>Structure mass : 300 kg</a:t>
            </a:r>
          </a:p>
          <a:p>
            <a:r>
              <a:rPr lang="en-GB" noProof="0" dirty="0"/>
              <a:t>Sensor mass : 210 kg</a:t>
            </a:r>
          </a:p>
        </p:txBody>
      </p:sp>
      <p:pic>
        <p:nvPicPr>
          <p:cNvPr id="13" name="Picture 12">
            <a:extLst>
              <a:ext uri="{FF2B5EF4-FFF2-40B4-BE49-F238E27FC236}">
                <a16:creationId xmlns:a16="http://schemas.microsoft.com/office/drawing/2014/main" id="{1A6B4B36-49FE-435B-2A99-FD2CB332365F}"/>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6924215" y="1609557"/>
            <a:ext cx="1403905" cy="1146074"/>
          </a:xfrm>
          <a:prstGeom prst="rect">
            <a:avLst/>
          </a:prstGeom>
        </p:spPr>
      </p:pic>
      <p:grpSp>
        <p:nvGrpSpPr>
          <p:cNvPr id="9" name="Group 8">
            <a:extLst>
              <a:ext uri="{FF2B5EF4-FFF2-40B4-BE49-F238E27FC236}">
                <a16:creationId xmlns:a16="http://schemas.microsoft.com/office/drawing/2014/main" id="{B37B6E94-F2A1-3965-C654-FFB08E98CD98}"/>
              </a:ext>
            </a:extLst>
          </p:cNvPr>
          <p:cNvGrpSpPr/>
          <p:nvPr/>
        </p:nvGrpSpPr>
        <p:grpSpPr>
          <a:xfrm>
            <a:off x="6079823" y="69146"/>
            <a:ext cx="3045453" cy="1042609"/>
            <a:chOff x="6079823" y="69146"/>
            <a:chExt cx="3045453" cy="1042609"/>
          </a:xfrm>
        </p:grpSpPr>
        <p:pic>
          <p:nvPicPr>
            <p:cNvPr id="6" name="Picture 5">
              <a:extLst>
                <a:ext uri="{FF2B5EF4-FFF2-40B4-BE49-F238E27FC236}">
                  <a16:creationId xmlns:a16="http://schemas.microsoft.com/office/drawing/2014/main" id="{7C118B7A-8A00-5769-3986-DFB081F8200B}"/>
                </a:ext>
              </a:extLst>
            </p:cNvPr>
            <p:cNvPicPr>
              <a:picLocks noChangeAspect="1"/>
            </p:cNvPicPr>
            <p:nvPr/>
          </p:nvPicPr>
          <p:blipFill>
            <a:blip r:embed="rId5"/>
            <a:stretch>
              <a:fillRect/>
            </a:stretch>
          </p:blipFill>
          <p:spPr>
            <a:xfrm>
              <a:off x="6079823" y="69146"/>
              <a:ext cx="3045453" cy="1042609"/>
            </a:xfrm>
            <a:prstGeom prst="rect">
              <a:avLst/>
            </a:prstGeom>
          </p:spPr>
        </p:pic>
        <p:sp>
          <p:nvSpPr>
            <p:cNvPr id="3" name="Rectangle 2">
              <a:extLst>
                <a:ext uri="{FF2B5EF4-FFF2-40B4-BE49-F238E27FC236}">
                  <a16:creationId xmlns:a16="http://schemas.microsoft.com/office/drawing/2014/main" id="{2914AC04-774C-75AD-DFD5-324BFF0D5CC6}"/>
                </a:ext>
              </a:extLst>
            </p:cNvPr>
            <p:cNvSpPr/>
            <p:nvPr/>
          </p:nvSpPr>
          <p:spPr>
            <a:xfrm>
              <a:off x="6372200" y="156854"/>
              <a:ext cx="1008112" cy="470680"/>
            </a:xfrm>
            <a:prstGeom prst="rect">
              <a:avLst/>
            </a:prstGeom>
            <a:noFill/>
            <a:ln>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p>
          </p:txBody>
        </p:sp>
      </p:grpSp>
      <p:sp>
        <p:nvSpPr>
          <p:cNvPr id="10" name="TextBox 9">
            <a:extLst>
              <a:ext uri="{FF2B5EF4-FFF2-40B4-BE49-F238E27FC236}">
                <a16:creationId xmlns:a16="http://schemas.microsoft.com/office/drawing/2014/main" id="{675E2615-5799-FA7D-76BD-C053E119036C}"/>
              </a:ext>
            </a:extLst>
          </p:cNvPr>
          <p:cNvSpPr txBox="1"/>
          <p:nvPr/>
        </p:nvSpPr>
        <p:spPr>
          <a:xfrm>
            <a:off x="1852080" y="2659801"/>
            <a:ext cx="1512168" cy="261610"/>
          </a:xfrm>
          <a:prstGeom prst="rect">
            <a:avLst/>
          </a:prstGeom>
          <a:noFill/>
        </p:spPr>
        <p:txBody>
          <a:bodyPr wrap="square" rtlCol="0">
            <a:spAutoFit/>
          </a:bodyPr>
          <a:lstStyle/>
          <a:p>
            <a:pPr algn="ctr"/>
            <a:r>
              <a:rPr lang="en-US" sz="1100" i="1" dirty="0"/>
              <a:t>TB2S Wheel structure</a:t>
            </a:r>
            <a:endParaRPr lang="fr-CH" sz="1100" i="1" dirty="0"/>
          </a:p>
        </p:txBody>
      </p:sp>
      <p:sp>
        <p:nvSpPr>
          <p:cNvPr id="11" name="TextBox 10">
            <a:extLst>
              <a:ext uri="{FF2B5EF4-FFF2-40B4-BE49-F238E27FC236}">
                <a16:creationId xmlns:a16="http://schemas.microsoft.com/office/drawing/2014/main" id="{152185EE-8C36-9558-3660-EDEE715FA89D}"/>
              </a:ext>
            </a:extLst>
          </p:cNvPr>
          <p:cNvSpPr txBox="1"/>
          <p:nvPr/>
        </p:nvSpPr>
        <p:spPr>
          <a:xfrm>
            <a:off x="4448031" y="2705784"/>
            <a:ext cx="1512168" cy="261610"/>
          </a:xfrm>
          <a:prstGeom prst="rect">
            <a:avLst/>
          </a:prstGeom>
          <a:noFill/>
        </p:spPr>
        <p:txBody>
          <a:bodyPr wrap="square" rtlCol="0">
            <a:spAutoFit/>
          </a:bodyPr>
          <a:lstStyle/>
          <a:p>
            <a:pPr algn="ctr"/>
            <a:r>
              <a:rPr lang="en-US" sz="1100" i="1" dirty="0"/>
              <a:t>TB2S module layers</a:t>
            </a:r>
            <a:endParaRPr lang="fr-CH" sz="1100" i="1" dirty="0"/>
          </a:p>
        </p:txBody>
      </p:sp>
      <p:sp>
        <p:nvSpPr>
          <p:cNvPr id="12" name="TextBox 11">
            <a:extLst>
              <a:ext uri="{FF2B5EF4-FFF2-40B4-BE49-F238E27FC236}">
                <a16:creationId xmlns:a16="http://schemas.microsoft.com/office/drawing/2014/main" id="{9521C69F-84A7-DA90-5B2B-70D749444F08}"/>
              </a:ext>
            </a:extLst>
          </p:cNvPr>
          <p:cNvSpPr txBox="1"/>
          <p:nvPr/>
        </p:nvSpPr>
        <p:spPr>
          <a:xfrm>
            <a:off x="6842874" y="2759653"/>
            <a:ext cx="1512168" cy="261610"/>
          </a:xfrm>
          <a:prstGeom prst="rect">
            <a:avLst/>
          </a:prstGeom>
          <a:noFill/>
        </p:spPr>
        <p:txBody>
          <a:bodyPr wrap="square" rtlCol="0">
            <a:spAutoFit/>
          </a:bodyPr>
          <a:lstStyle/>
          <a:p>
            <a:pPr algn="ctr"/>
            <a:r>
              <a:rPr lang="en-US" sz="1100" i="1" dirty="0"/>
              <a:t>2S Module </a:t>
            </a:r>
            <a:endParaRPr lang="fr-CH" sz="1100" i="1" dirty="0"/>
          </a:p>
        </p:txBody>
      </p:sp>
    </p:spTree>
    <p:extLst>
      <p:ext uri="{BB962C8B-B14F-4D97-AF65-F5344CB8AC3E}">
        <p14:creationId xmlns:p14="http://schemas.microsoft.com/office/powerpoint/2010/main" val="170167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CF74D-533B-1246-AF2B-0C50BB3F4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1E9E4F-18BC-0856-36FD-B9FFE6AEFFA9}"/>
              </a:ext>
            </a:extLst>
          </p:cNvPr>
          <p:cNvSpPr>
            <a:spLocks noGrp="1"/>
          </p:cNvSpPr>
          <p:nvPr>
            <p:ph type="title"/>
          </p:nvPr>
        </p:nvSpPr>
        <p:spPr/>
        <p:txBody>
          <a:bodyPr>
            <a:normAutofit fontScale="90000"/>
          </a:bodyPr>
          <a:lstStyle/>
          <a:p>
            <a:r>
              <a:rPr lang="fr-CH" dirty="0"/>
              <a:t>Outer Tracker – TB2S</a:t>
            </a:r>
          </a:p>
        </p:txBody>
      </p:sp>
      <p:sp>
        <p:nvSpPr>
          <p:cNvPr id="4" name="Slide Number Placeholder 3">
            <a:extLst>
              <a:ext uri="{FF2B5EF4-FFF2-40B4-BE49-F238E27FC236}">
                <a16:creationId xmlns:a16="http://schemas.microsoft.com/office/drawing/2014/main" id="{986A577C-6875-7411-14A8-0D0C1DC7BAAA}"/>
              </a:ext>
            </a:extLst>
          </p:cNvPr>
          <p:cNvSpPr>
            <a:spLocks noGrp="1"/>
          </p:cNvSpPr>
          <p:nvPr>
            <p:ph type="sldNum" sz="quarter" idx="12"/>
          </p:nvPr>
        </p:nvSpPr>
        <p:spPr/>
        <p:txBody>
          <a:bodyPr/>
          <a:lstStyle/>
          <a:p>
            <a:fld id="{BFDCA1C4-9514-7B4F-976F-D92F7E296653}" type="slidenum">
              <a:rPr lang="fr-FR" smtClean="0"/>
              <a:pPr/>
              <a:t>11</a:t>
            </a:fld>
            <a:endParaRPr lang="fr-FR" dirty="0"/>
          </a:p>
        </p:txBody>
      </p:sp>
      <p:pic>
        <p:nvPicPr>
          <p:cNvPr id="50" name="Picture 49">
            <a:extLst>
              <a:ext uri="{FF2B5EF4-FFF2-40B4-BE49-F238E27FC236}">
                <a16:creationId xmlns:a16="http://schemas.microsoft.com/office/drawing/2014/main" id="{9927D5EA-D715-C490-9A20-6BBAB8742413}"/>
              </a:ext>
            </a:extLst>
          </p:cNvPr>
          <p:cNvPicPr>
            <a:picLocks noChangeAspect="1"/>
          </p:cNvPicPr>
          <p:nvPr/>
        </p:nvPicPr>
        <p:blipFill>
          <a:blip r:embed="rId3"/>
          <a:stretch>
            <a:fillRect/>
          </a:stretch>
        </p:blipFill>
        <p:spPr>
          <a:xfrm>
            <a:off x="1530411" y="760481"/>
            <a:ext cx="4969392" cy="2805761"/>
          </a:xfrm>
          <a:prstGeom prst="rect">
            <a:avLst/>
          </a:prstGeom>
        </p:spPr>
      </p:pic>
      <p:cxnSp>
        <p:nvCxnSpPr>
          <p:cNvPr id="73" name="Straight Arrow Connector 72">
            <a:extLst>
              <a:ext uri="{FF2B5EF4-FFF2-40B4-BE49-F238E27FC236}">
                <a16:creationId xmlns:a16="http://schemas.microsoft.com/office/drawing/2014/main" id="{619A1D33-8B00-8FB6-ADCD-C2E7150DDC8B}"/>
              </a:ext>
            </a:extLst>
          </p:cNvPr>
          <p:cNvCxnSpPr>
            <a:cxnSpLocks/>
            <a:stCxn id="74" idx="0"/>
          </p:cNvCxnSpPr>
          <p:nvPr/>
        </p:nvCxnSpPr>
        <p:spPr>
          <a:xfrm flipH="1" flipV="1">
            <a:off x="6347163" y="1701547"/>
            <a:ext cx="153532" cy="613292"/>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74" name="TextBox 73">
            <a:extLst>
              <a:ext uri="{FF2B5EF4-FFF2-40B4-BE49-F238E27FC236}">
                <a16:creationId xmlns:a16="http://schemas.microsoft.com/office/drawing/2014/main" id="{90775A83-66FF-C395-A7E6-F9DF006AC7B0}"/>
              </a:ext>
            </a:extLst>
          </p:cNvPr>
          <p:cNvSpPr txBox="1"/>
          <p:nvPr/>
        </p:nvSpPr>
        <p:spPr>
          <a:xfrm>
            <a:off x="5852623" y="2314839"/>
            <a:ext cx="1296144" cy="307777"/>
          </a:xfrm>
          <a:prstGeom prst="rect">
            <a:avLst/>
          </a:prstGeom>
          <a:noFill/>
        </p:spPr>
        <p:txBody>
          <a:bodyPr wrap="square" rtlCol="0">
            <a:spAutoFit/>
          </a:bodyPr>
          <a:lstStyle/>
          <a:p>
            <a:r>
              <a:rPr lang="en-US" sz="1400" dirty="0"/>
              <a:t>2x Bumper</a:t>
            </a:r>
            <a:endParaRPr lang="fr-CH" sz="1400" dirty="0"/>
          </a:p>
        </p:txBody>
      </p:sp>
      <p:pic>
        <p:nvPicPr>
          <p:cNvPr id="78" name="Picture 77">
            <a:extLst>
              <a:ext uri="{FF2B5EF4-FFF2-40B4-BE49-F238E27FC236}">
                <a16:creationId xmlns:a16="http://schemas.microsoft.com/office/drawing/2014/main" id="{23A53B4E-155B-A53F-BC50-81AA947B43A9}"/>
              </a:ext>
            </a:extLst>
          </p:cNvPr>
          <p:cNvPicPr>
            <a:picLocks noChangeAspect="1"/>
          </p:cNvPicPr>
          <p:nvPr/>
        </p:nvPicPr>
        <p:blipFill>
          <a:blip r:embed="rId4"/>
          <a:stretch>
            <a:fillRect/>
          </a:stretch>
        </p:blipFill>
        <p:spPr>
          <a:xfrm>
            <a:off x="6890096" y="74383"/>
            <a:ext cx="1874759" cy="2805761"/>
          </a:xfrm>
          <a:prstGeom prst="rect">
            <a:avLst/>
          </a:prstGeom>
        </p:spPr>
      </p:pic>
      <p:cxnSp>
        <p:nvCxnSpPr>
          <p:cNvPr id="80" name="Straight Arrow Connector 79">
            <a:extLst>
              <a:ext uri="{FF2B5EF4-FFF2-40B4-BE49-F238E27FC236}">
                <a16:creationId xmlns:a16="http://schemas.microsoft.com/office/drawing/2014/main" id="{C7E24060-9509-3FBE-ADD7-FAE653E75303}"/>
              </a:ext>
            </a:extLst>
          </p:cNvPr>
          <p:cNvCxnSpPr>
            <a:cxnSpLocks/>
          </p:cNvCxnSpPr>
          <p:nvPr/>
        </p:nvCxnSpPr>
        <p:spPr>
          <a:xfrm>
            <a:off x="2996411" y="1018898"/>
            <a:ext cx="476436" cy="174294"/>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82" name="TextBox 81">
            <a:extLst>
              <a:ext uri="{FF2B5EF4-FFF2-40B4-BE49-F238E27FC236}">
                <a16:creationId xmlns:a16="http://schemas.microsoft.com/office/drawing/2014/main" id="{0D981361-14A3-DC47-6CCD-1E4B42265327}"/>
              </a:ext>
            </a:extLst>
          </p:cNvPr>
          <p:cNvSpPr txBox="1"/>
          <p:nvPr/>
        </p:nvSpPr>
        <p:spPr>
          <a:xfrm>
            <a:off x="893955" y="1218880"/>
            <a:ext cx="1477618" cy="523220"/>
          </a:xfrm>
          <a:prstGeom prst="rect">
            <a:avLst/>
          </a:prstGeom>
          <a:noFill/>
        </p:spPr>
        <p:txBody>
          <a:bodyPr wrap="square" rtlCol="0">
            <a:spAutoFit/>
          </a:bodyPr>
          <a:lstStyle/>
          <a:p>
            <a:r>
              <a:rPr lang="en-US" sz="1400" dirty="0"/>
              <a:t>CF Service Support Plate</a:t>
            </a:r>
            <a:endParaRPr lang="fr-CH" sz="1400" dirty="0"/>
          </a:p>
        </p:txBody>
      </p:sp>
      <p:cxnSp>
        <p:nvCxnSpPr>
          <p:cNvPr id="83" name="Straight Arrow Connector 82">
            <a:extLst>
              <a:ext uri="{FF2B5EF4-FFF2-40B4-BE49-F238E27FC236}">
                <a16:creationId xmlns:a16="http://schemas.microsoft.com/office/drawing/2014/main" id="{A98E214C-57F5-054F-FFEE-92033CE74B44}"/>
              </a:ext>
            </a:extLst>
          </p:cNvPr>
          <p:cNvCxnSpPr>
            <a:cxnSpLocks/>
          </p:cNvCxnSpPr>
          <p:nvPr/>
        </p:nvCxnSpPr>
        <p:spPr>
          <a:xfrm>
            <a:off x="1662248" y="1702535"/>
            <a:ext cx="225776" cy="324337"/>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85" name="TextBox 84">
            <a:extLst>
              <a:ext uri="{FF2B5EF4-FFF2-40B4-BE49-F238E27FC236}">
                <a16:creationId xmlns:a16="http://schemas.microsoft.com/office/drawing/2014/main" id="{5FA6C079-7628-91A5-E478-92C11435F182}"/>
              </a:ext>
            </a:extLst>
          </p:cNvPr>
          <p:cNvSpPr txBox="1"/>
          <p:nvPr/>
        </p:nvSpPr>
        <p:spPr>
          <a:xfrm>
            <a:off x="1785805" y="950668"/>
            <a:ext cx="1477618" cy="307777"/>
          </a:xfrm>
          <a:prstGeom prst="rect">
            <a:avLst/>
          </a:prstGeom>
          <a:noFill/>
        </p:spPr>
        <p:txBody>
          <a:bodyPr wrap="square" rtlCol="0">
            <a:spAutoFit/>
          </a:bodyPr>
          <a:lstStyle/>
          <a:p>
            <a:r>
              <a:rPr lang="en-US" sz="1400" dirty="0"/>
              <a:t>12x 2S Modules</a:t>
            </a:r>
            <a:endParaRPr lang="fr-CH" sz="1400" dirty="0"/>
          </a:p>
        </p:txBody>
      </p:sp>
      <p:sp>
        <p:nvSpPr>
          <p:cNvPr id="86" name="TextBox 85">
            <a:extLst>
              <a:ext uri="{FF2B5EF4-FFF2-40B4-BE49-F238E27FC236}">
                <a16:creationId xmlns:a16="http://schemas.microsoft.com/office/drawing/2014/main" id="{5A6D2817-C02D-89E0-0B06-0AFEC0019BC8}"/>
              </a:ext>
            </a:extLst>
          </p:cNvPr>
          <p:cNvSpPr txBox="1"/>
          <p:nvPr/>
        </p:nvSpPr>
        <p:spPr>
          <a:xfrm>
            <a:off x="3224978" y="3280872"/>
            <a:ext cx="1943774" cy="307777"/>
          </a:xfrm>
          <a:prstGeom prst="rect">
            <a:avLst/>
          </a:prstGeom>
          <a:noFill/>
        </p:spPr>
        <p:txBody>
          <a:bodyPr wrap="square" rtlCol="0">
            <a:spAutoFit/>
          </a:bodyPr>
          <a:lstStyle/>
          <a:p>
            <a:r>
              <a:rPr lang="en-US" sz="1400" dirty="0"/>
              <a:t>2x Fork Gate Support</a:t>
            </a:r>
            <a:endParaRPr lang="fr-CH" sz="1400" dirty="0"/>
          </a:p>
        </p:txBody>
      </p:sp>
      <p:cxnSp>
        <p:nvCxnSpPr>
          <p:cNvPr id="87" name="Straight Arrow Connector 86">
            <a:extLst>
              <a:ext uri="{FF2B5EF4-FFF2-40B4-BE49-F238E27FC236}">
                <a16:creationId xmlns:a16="http://schemas.microsoft.com/office/drawing/2014/main" id="{D64E3CFE-0E01-B5A7-5E09-EBD6C1B282FB}"/>
              </a:ext>
            </a:extLst>
          </p:cNvPr>
          <p:cNvCxnSpPr>
            <a:cxnSpLocks/>
          </p:cNvCxnSpPr>
          <p:nvPr/>
        </p:nvCxnSpPr>
        <p:spPr>
          <a:xfrm flipH="1" flipV="1">
            <a:off x="2721464" y="2707874"/>
            <a:ext cx="491802" cy="704169"/>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AD3D68F4-C732-B486-650C-98CD9D189241}"/>
              </a:ext>
            </a:extLst>
          </p:cNvPr>
          <p:cNvCxnSpPr>
            <a:cxnSpLocks/>
          </p:cNvCxnSpPr>
          <p:nvPr/>
        </p:nvCxnSpPr>
        <p:spPr>
          <a:xfrm flipH="1" flipV="1">
            <a:off x="2461670" y="2799429"/>
            <a:ext cx="534741" cy="904216"/>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93" name="TextBox 92">
            <a:extLst>
              <a:ext uri="{FF2B5EF4-FFF2-40B4-BE49-F238E27FC236}">
                <a16:creationId xmlns:a16="http://schemas.microsoft.com/office/drawing/2014/main" id="{E413C31F-F601-F88B-39D9-69A35B5A45C7}"/>
              </a:ext>
            </a:extLst>
          </p:cNvPr>
          <p:cNvSpPr txBox="1"/>
          <p:nvPr/>
        </p:nvSpPr>
        <p:spPr>
          <a:xfrm>
            <a:off x="3020362" y="3544417"/>
            <a:ext cx="1943774" cy="307777"/>
          </a:xfrm>
          <a:prstGeom prst="rect">
            <a:avLst/>
          </a:prstGeom>
          <a:noFill/>
        </p:spPr>
        <p:txBody>
          <a:bodyPr wrap="square" rtlCol="0">
            <a:spAutoFit/>
          </a:bodyPr>
          <a:lstStyle/>
          <a:p>
            <a:r>
              <a:rPr lang="en-US" sz="1400" dirty="0"/>
              <a:t>2x Front Sphere Support</a:t>
            </a:r>
            <a:endParaRPr lang="fr-CH" sz="1400" dirty="0"/>
          </a:p>
        </p:txBody>
      </p:sp>
      <p:sp>
        <p:nvSpPr>
          <p:cNvPr id="94" name="TextBox 93">
            <a:extLst>
              <a:ext uri="{FF2B5EF4-FFF2-40B4-BE49-F238E27FC236}">
                <a16:creationId xmlns:a16="http://schemas.microsoft.com/office/drawing/2014/main" id="{574B5A77-AFB8-2EC0-EB7A-3C088109EA97}"/>
              </a:ext>
            </a:extLst>
          </p:cNvPr>
          <p:cNvSpPr txBox="1"/>
          <p:nvPr/>
        </p:nvSpPr>
        <p:spPr>
          <a:xfrm>
            <a:off x="746276" y="3500292"/>
            <a:ext cx="1486827" cy="307777"/>
          </a:xfrm>
          <a:prstGeom prst="rect">
            <a:avLst/>
          </a:prstGeom>
          <a:noFill/>
        </p:spPr>
        <p:txBody>
          <a:bodyPr wrap="square" rtlCol="0">
            <a:spAutoFit/>
          </a:bodyPr>
          <a:lstStyle/>
          <a:p>
            <a:r>
              <a:rPr lang="en-US" sz="1400" dirty="0"/>
              <a:t>BMC Front Panel</a:t>
            </a:r>
            <a:endParaRPr lang="fr-CH" sz="1400" dirty="0"/>
          </a:p>
        </p:txBody>
      </p:sp>
      <p:cxnSp>
        <p:nvCxnSpPr>
          <p:cNvPr id="95" name="Straight Arrow Connector 94">
            <a:extLst>
              <a:ext uri="{FF2B5EF4-FFF2-40B4-BE49-F238E27FC236}">
                <a16:creationId xmlns:a16="http://schemas.microsoft.com/office/drawing/2014/main" id="{54666D3E-0D26-5D34-782E-1F51B1116BC1}"/>
              </a:ext>
            </a:extLst>
          </p:cNvPr>
          <p:cNvCxnSpPr>
            <a:cxnSpLocks/>
          </p:cNvCxnSpPr>
          <p:nvPr/>
        </p:nvCxnSpPr>
        <p:spPr>
          <a:xfrm flipV="1">
            <a:off x="1475656" y="2660227"/>
            <a:ext cx="291143" cy="807277"/>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FB5DA153-5754-3235-EC59-4C65CC51F13F}"/>
              </a:ext>
            </a:extLst>
          </p:cNvPr>
          <p:cNvCxnSpPr>
            <a:cxnSpLocks/>
          </p:cNvCxnSpPr>
          <p:nvPr/>
        </p:nvCxnSpPr>
        <p:spPr>
          <a:xfrm flipH="1" flipV="1">
            <a:off x="4964136" y="2096667"/>
            <a:ext cx="747954" cy="1425343"/>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99" name="Straight Arrow Connector 98">
            <a:extLst>
              <a:ext uri="{FF2B5EF4-FFF2-40B4-BE49-F238E27FC236}">
                <a16:creationId xmlns:a16="http://schemas.microsoft.com/office/drawing/2014/main" id="{5151AC6B-4341-4A5F-794C-465F5D0B0D4B}"/>
              </a:ext>
            </a:extLst>
          </p:cNvPr>
          <p:cNvCxnSpPr>
            <a:cxnSpLocks/>
            <a:stCxn id="101" idx="1"/>
          </p:cNvCxnSpPr>
          <p:nvPr/>
        </p:nvCxnSpPr>
        <p:spPr>
          <a:xfrm flipH="1" flipV="1">
            <a:off x="5203054" y="2128832"/>
            <a:ext cx="584656" cy="973561"/>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101" name="TextBox 100">
            <a:extLst>
              <a:ext uri="{FF2B5EF4-FFF2-40B4-BE49-F238E27FC236}">
                <a16:creationId xmlns:a16="http://schemas.microsoft.com/office/drawing/2014/main" id="{BD78C78A-62BF-6487-8FF3-4BBE77F28C0F}"/>
              </a:ext>
            </a:extLst>
          </p:cNvPr>
          <p:cNvSpPr txBox="1"/>
          <p:nvPr/>
        </p:nvSpPr>
        <p:spPr>
          <a:xfrm>
            <a:off x="5787710" y="2948504"/>
            <a:ext cx="1943774" cy="307777"/>
          </a:xfrm>
          <a:prstGeom prst="rect">
            <a:avLst/>
          </a:prstGeom>
          <a:noFill/>
        </p:spPr>
        <p:txBody>
          <a:bodyPr wrap="square" rtlCol="0">
            <a:spAutoFit/>
          </a:bodyPr>
          <a:lstStyle/>
          <a:p>
            <a:r>
              <a:rPr lang="en-US" sz="1400" dirty="0"/>
              <a:t>2x Mid Sphere Support</a:t>
            </a:r>
            <a:endParaRPr lang="fr-CH" sz="1400" dirty="0"/>
          </a:p>
        </p:txBody>
      </p:sp>
      <p:cxnSp>
        <p:nvCxnSpPr>
          <p:cNvPr id="103" name="Straight Arrow Connector 102">
            <a:extLst>
              <a:ext uri="{FF2B5EF4-FFF2-40B4-BE49-F238E27FC236}">
                <a16:creationId xmlns:a16="http://schemas.microsoft.com/office/drawing/2014/main" id="{30EBE822-218A-FC42-82A3-5850499A06F7}"/>
              </a:ext>
            </a:extLst>
          </p:cNvPr>
          <p:cNvCxnSpPr>
            <a:cxnSpLocks/>
          </p:cNvCxnSpPr>
          <p:nvPr/>
        </p:nvCxnSpPr>
        <p:spPr>
          <a:xfrm flipH="1" flipV="1">
            <a:off x="4459599" y="2722088"/>
            <a:ext cx="1207229" cy="1085981"/>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107" name="TextBox 106">
            <a:extLst>
              <a:ext uri="{FF2B5EF4-FFF2-40B4-BE49-F238E27FC236}">
                <a16:creationId xmlns:a16="http://schemas.microsoft.com/office/drawing/2014/main" id="{591549E5-E203-5EA3-18E2-A7AC256504E9}"/>
              </a:ext>
            </a:extLst>
          </p:cNvPr>
          <p:cNvSpPr txBox="1"/>
          <p:nvPr/>
        </p:nvSpPr>
        <p:spPr>
          <a:xfrm>
            <a:off x="5759609" y="3346403"/>
            <a:ext cx="1943774" cy="307777"/>
          </a:xfrm>
          <a:prstGeom prst="rect">
            <a:avLst/>
          </a:prstGeom>
          <a:noFill/>
        </p:spPr>
        <p:txBody>
          <a:bodyPr wrap="square" rtlCol="0">
            <a:spAutoFit/>
          </a:bodyPr>
          <a:lstStyle/>
          <a:p>
            <a:r>
              <a:rPr lang="en-US" sz="1400" dirty="0"/>
              <a:t>2x CF Profiles</a:t>
            </a:r>
            <a:endParaRPr lang="fr-CH" sz="1400" dirty="0"/>
          </a:p>
        </p:txBody>
      </p:sp>
      <p:sp>
        <p:nvSpPr>
          <p:cNvPr id="108" name="TextBox 107">
            <a:extLst>
              <a:ext uri="{FF2B5EF4-FFF2-40B4-BE49-F238E27FC236}">
                <a16:creationId xmlns:a16="http://schemas.microsoft.com/office/drawing/2014/main" id="{4B5C5066-8322-FC87-7CBB-9805917E04F5}"/>
              </a:ext>
            </a:extLst>
          </p:cNvPr>
          <p:cNvSpPr txBox="1"/>
          <p:nvPr/>
        </p:nvSpPr>
        <p:spPr>
          <a:xfrm>
            <a:off x="5690648" y="3654180"/>
            <a:ext cx="1943774" cy="307777"/>
          </a:xfrm>
          <a:prstGeom prst="rect">
            <a:avLst/>
          </a:prstGeom>
          <a:noFill/>
        </p:spPr>
        <p:txBody>
          <a:bodyPr wrap="square" rtlCol="0">
            <a:spAutoFit/>
          </a:bodyPr>
          <a:lstStyle/>
          <a:p>
            <a:r>
              <a:rPr lang="en-US" sz="1400" dirty="0"/>
              <a:t>13x CF Cross-bars</a:t>
            </a:r>
            <a:endParaRPr lang="fr-CH" sz="1400" dirty="0"/>
          </a:p>
        </p:txBody>
      </p:sp>
      <p:cxnSp>
        <p:nvCxnSpPr>
          <p:cNvPr id="109" name="Straight Arrow Connector 108">
            <a:extLst>
              <a:ext uri="{FF2B5EF4-FFF2-40B4-BE49-F238E27FC236}">
                <a16:creationId xmlns:a16="http://schemas.microsoft.com/office/drawing/2014/main" id="{C1B9829E-D8FB-653D-A1AB-5820CAAFDCA1}"/>
              </a:ext>
            </a:extLst>
          </p:cNvPr>
          <p:cNvCxnSpPr>
            <a:cxnSpLocks/>
          </p:cNvCxnSpPr>
          <p:nvPr/>
        </p:nvCxnSpPr>
        <p:spPr>
          <a:xfrm>
            <a:off x="4224709" y="680555"/>
            <a:ext cx="563144" cy="1076650"/>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111" name="TextBox 110">
            <a:extLst>
              <a:ext uri="{FF2B5EF4-FFF2-40B4-BE49-F238E27FC236}">
                <a16:creationId xmlns:a16="http://schemas.microsoft.com/office/drawing/2014/main" id="{0320536D-F7C5-6DED-724C-5CF975DEEC68}"/>
              </a:ext>
            </a:extLst>
          </p:cNvPr>
          <p:cNvSpPr txBox="1"/>
          <p:nvPr/>
        </p:nvSpPr>
        <p:spPr>
          <a:xfrm>
            <a:off x="3534394" y="318426"/>
            <a:ext cx="1943774" cy="307777"/>
          </a:xfrm>
          <a:prstGeom prst="rect">
            <a:avLst/>
          </a:prstGeom>
          <a:noFill/>
        </p:spPr>
        <p:txBody>
          <a:bodyPr wrap="square" rtlCol="0">
            <a:spAutoFit/>
          </a:bodyPr>
          <a:lstStyle/>
          <a:p>
            <a:r>
              <a:rPr lang="en-US" sz="1400" dirty="0"/>
              <a:t>Titanium Cooling pipe</a:t>
            </a:r>
            <a:endParaRPr lang="fr-CH" sz="1400" dirty="0"/>
          </a:p>
        </p:txBody>
      </p:sp>
      <p:cxnSp>
        <p:nvCxnSpPr>
          <p:cNvPr id="112" name="Straight Arrow Connector 111">
            <a:extLst>
              <a:ext uri="{FF2B5EF4-FFF2-40B4-BE49-F238E27FC236}">
                <a16:creationId xmlns:a16="http://schemas.microsoft.com/office/drawing/2014/main" id="{3666FD6B-1192-FE02-5A8B-438D78439DE0}"/>
              </a:ext>
            </a:extLst>
          </p:cNvPr>
          <p:cNvCxnSpPr>
            <a:cxnSpLocks/>
          </p:cNvCxnSpPr>
          <p:nvPr/>
        </p:nvCxnSpPr>
        <p:spPr>
          <a:xfrm flipH="1">
            <a:off x="5495382" y="623078"/>
            <a:ext cx="372762" cy="976483"/>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115" name="TextBox 114">
            <a:extLst>
              <a:ext uri="{FF2B5EF4-FFF2-40B4-BE49-F238E27FC236}">
                <a16:creationId xmlns:a16="http://schemas.microsoft.com/office/drawing/2014/main" id="{57FDB532-75A8-EFB9-FC49-4E36EB45F304}"/>
              </a:ext>
            </a:extLst>
          </p:cNvPr>
          <p:cNvSpPr txBox="1"/>
          <p:nvPr/>
        </p:nvSpPr>
        <p:spPr>
          <a:xfrm>
            <a:off x="5537625" y="293882"/>
            <a:ext cx="1296144" cy="307777"/>
          </a:xfrm>
          <a:prstGeom prst="rect">
            <a:avLst/>
          </a:prstGeom>
          <a:noFill/>
        </p:spPr>
        <p:txBody>
          <a:bodyPr wrap="square" rtlCol="0">
            <a:spAutoFit/>
          </a:bodyPr>
          <a:lstStyle/>
          <a:p>
            <a:r>
              <a:rPr lang="en-US" sz="1400" dirty="0"/>
              <a:t>48x Al inserts</a:t>
            </a:r>
            <a:endParaRPr lang="fr-CH" sz="1400" dirty="0"/>
          </a:p>
        </p:txBody>
      </p:sp>
      <p:sp>
        <p:nvSpPr>
          <p:cNvPr id="3" name="Content Placeholder 2">
            <a:extLst>
              <a:ext uri="{FF2B5EF4-FFF2-40B4-BE49-F238E27FC236}">
                <a16:creationId xmlns:a16="http://schemas.microsoft.com/office/drawing/2014/main" id="{D85325E7-8523-022C-0804-563809F503ED}"/>
              </a:ext>
            </a:extLst>
          </p:cNvPr>
          <p:cNvSpPr>
            <a:spLocks noGrp="1"/>
          </p:cNvSpPr>
          <p:nvPr>
            <p:ph idx="1"/>
          </p:nvPr>
        </p:nvSpPr>
        <p:spPr>
          <a:xfrm>
            <a:off x="793404" y="4149634"/>
            <a:ext cx="8208912" cy="866038"/>
          </a:xfrm>
        </p:spPr>
        <p:txBody>
          <a:bodyPr/>
          <a:lstStyle/>
          <a:p>
            <a:r>
              <a:rPr lang="en-GB" dirty="0"/>
              <a:t>A Ladder consists of a CF frame that provides mechanical and thermal interfaces to the modules and precise location in the wheel  </a:t>
            </a:r>
          </a:p>
          <a:p>
            <a:r>
              <a:rPr lang="en-GB" noProof="0" dirty="0"/>
              <a:t>Ladder</a:t>
            </a:r>
            <a:r>
              <a:rPr lang="en-GB" dirty="0"/>
              <a:t>s assembled in Pakistan.</a:t>
            </a:r>
            <a:endParaRPr lang="en-GB" noProof="0" dirty="0"/>
          </a:p>
        </p:txBody>
      </p:sp>
    </p:spTree>
    <p:extLst>
      <p:ext uri="{BB962C8B-B14F-4D97-AF65-F5344CB8AC3E}">
        <p14:creationId xmlns:p14="http://schemas.microsoft.com/office/powerpoint/2010/main" val="3853789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38B22-7C1B-DF5A-807B-9F04813B14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2B63D5-703F-CBD4-F6C1-66405E0F5E7F}"/>
              </a:ext>
            </a:extLst>
          </p:cNvPr>
          <p:cNvSpPr>
            <a:spLocks noGrp="1"/>
          </p:cNvSpPr>
          <p:nvPr>
            <p:ph type="title"/>
          </p:nvPr>
        </p:nvSpPr>
        <p:spPr/>
        <p:txBody>
          <a:bodyPr>
            <a:normAutofit fontScale="90000"/>
          </a:bodyPr>
          <a:lstStyle/>
          <a:p>
            <a:r>
              <a:rPr lang="fr-CH" dirty="0"/>
              <a:t>Outer Tracker – TB2S</a:t>
            </a:r>
          </a:p>
        </p:txBody>
      </p:sp>
      <p:sp>
        <p:nvSpPr>
          <p:cNvPr id="4" name="Slide Number Placeholder 3">
            <a:extLst>
              <a:ext uri="{FF2B5EF4-FFF2-40B4-BE49-F238E27FC236}">
                <a16:creationId xmlns:a16="http://schemas.microsoft.com/office/drawing/2014/main" id="{89E33577-EFC7-E2D2-72DD-39C23FA7E234}"/>
              </a:ext>
            </a:extLst>
          </p:cNvPr>
          <p:cNvSpPr>
            <a:spLocks noGrp="1"/>
          </p:cNvSpPr>
          <p:nvPr>
            <p:ph type="sldNum" sz="quarter" idx="12"/>
          </p:nvPr>
        </p:nvSpPr>
        <p:spPr/>
        <p:txBody>
          <a:bodyPr/>
          <a:lstStyle/>
          <a:p>
            <a:fld id="{BFDCA1C4-9514-7B4F-976F-D92F7E296653}" type="slidenum">
              <a:rPr lang="fr-FR" smtClean="0"/>
              <a:pPr/>
              <a:t>12</a:t>
            </a:fld>
            <a:endParaRPr lang="fr-FR" dirty="0"/>
          </a:p>
        </p:txBody>
      </p:sp>
      <p:pic>
        <p:nvPicPr>
          <p:cNvPr id="10" name="Picture 9">
            <a:extLst>
              <a:ext uri="{FF2B5EF4-FFF2-40B4-BE49-F238E27FC236}">
                <a16:creationId xmlns:a16="http://schemas.microsoft.com/office/drawing/2014/main" id="{3B5B4199-7E2B-B06E-914A-6138970F90FA}"/>
              </a:ext>
            </a:extLst>
          </p:cNvPr>
          <p:cNvPicPr>
            <a:picLocks noChangeAspect="1"/>
          </p:cNvPicPr>
          <p:nvPr/>
        </p:nvPicPr>
        <p:blipFill>
          <a:blip r:embed="rId2">
            <a:clrChange>
              <a:clrFrom>
                <a:srgbClr val="000000">
                  <a:alpha val="0"/>
                </a:srgbClr>
              </a:clrFrom>
              <a:clrTo>
                <a:srgbClr val="000000">
                  <a:alpha val="0"/>
                </a:srgbClr>
              </a:clrTo>
            </a:clrChange>
          </a:blip>
          <a:stretch>
            <a:fillRect/>
          </a:stretch>
        </p:blipFill>
        <p:spPr>
          <a:xfrm>
            <a:off x="957237" y="627535"/>
            <a:ext cx="2817459" cy="2110266"/>
          </a:xfrm>
          <a:prstGeom prst="rect">
            <a:avLst/>
          </a:prstGeom>
        </p:spPr>
      </p:pic>
      <p:pic>
        <p:nvPicPr>
          <p:cNvPr id="14" name="Picture 13">
            <a:extLst>
              <a:ext uri="{FF2B5EF4-FFF2-40B4-BE49-F238E27FC236}">
                <a16:creationId xmlns:a16="http://schemas.microsoft.com/office/drawing/2014/main" id="{C968433E-2365-A515-8F9C-582F9D6E6CD8}"/>
              </a:ext>
            </a:extLst>
          </p:cNvPr>
          <p:cNvPicPr>
            <a:picLocks noChangeAspect="1"/>
          </p:cNvPicPr>
          <p:nvPr/>
        </p:nvPicPr>
        <p:blipFill>
          <a:blip r:embed="rId3"/>
          <a:stretch>
            <a:fillRect/>
          </a:stretch>
        </p:blipFill>
        <p:spPr>
          <a:xfrm>
            <a:off x="4067944" y="730313"/>
            <a:ext cx="1711836" cy="1412586"/>
          </a:xfrm>
          <a:prstGeom prst="rect">
            <a:avLst/>
          </a:prstGeom>
        </p:spPr>
      </p:pic>
      <p:pic>
        <p:nvPicPr>
          <p:cNvPr id="16" name="Picture 15">
            <a:extLst>
              <a:ext uri="{FF2B5EF4-FFF2-40B4-BE49-F238E27FC236}">
                <a16:creationId xmlns:a16="http://schemas.microsoft.com/office/drawing/2014/main" id="{89E243BB-6302-80FC-73F4-E4099155D483}"/>
              </a:ext>
            </a:extLst>
          </p:cNvPr>
          <p:cNvPicPr>
            <a:picLocks noChangeAspect="1"/>
          </p:cNvPicPr>
          <p:nvPr/>
        </p:nvPicPr>
        <p:blipFill>
          <a:blip r:embed="rId4"/>
          <a:stretch>
            <a:fillRect/>
          </a:stretch>
        </p:blipFill>
        <p:spPr>
          <a:xfrm>
            <a:off x="6049579" y="133316"/>
            <a:ext cx="2782356" cy="2110267"/>
          </a:xfrm>
          <a:prstGeom prst="rect">
            <a:avLst/>
          </a:prstGeom>
        </p:spPr>
      </p:pic>
      <p:pic>
        <p:nvPicPr>
          <p:cNvPr id="18" name="Picture 17">
            <a:extLst>
              <a:ext uri="{FF2B5EF4-FFF2-40B4-BE49-F238E27FC236}">
                <a16:creationId xmlns:a16="http://schemas.microsoft.com/office/drawing/2014/main" id="{CBA84384-32C7-3CB1-467E-19C226BC9E81}"/>
              </a:ext>
            </a:extLst>
          </p:cNvPr>
          <p:cNvPicPr>
            <a:picLocks noChangeAspect="1"/>
          </p:cNvPicPr>
          <p:nvPr/>
        </p:nvPicPr>
        <p:blipFill>
          <a:blip r:embed="rId5"/>
          <a:stretch>
            <a:fillRect/>
          </a:stretch>
        </p:blipFill>
        <p:spPr>
          <a:xfrm>
            <a:off x="6192948" y="2667955"/>
            <a:ext cx="1977181" cy="2163707"/>
          </a:xfrm>
          <a:prstGeom prst="rect">
            <a:avLst/>
          </a:prstGeom>
        </p:spPr>
      </p:pic>
      <p:sp>
        <p:nvSpPr>
          <p:cNvPr id="19" name="Content Placeholder 2">
            <a:extLst>
              <a:ext uri="{FF2B5EF4-FFF2-40B4-BE49-F238E27FC236}">
                <a16:creationId xmlns:a16="http://schemas.microsoft.com/office/drawing/2014/main" id="{D0C0DBFC-C25A-1748-010A-05D0D2E54E77}"/>
              </a:ext>
            </a:extLst>
          </p:cNvPr>
          <p:cNvSpPr>
            <a:spLocks noGrp="1"/>
          </p:cNvSpPr>
          <p:nvPr>
            <p:ph idx="1"/>
          </p:nvPr>
        </p:nvSpPr>
        <p:spPr>
          <a:xfrm>
            <a:off x="864356" y="3277860"/>
            <a:ext cx="5328592" cy="1800200"/>
          </a:xfrm>
        </p:spPr>
        <p:txBody>
          <a:bodyPr>
            <a:normAutofit/>
          </a:bodyPr>
          <a:lstStyle/>
          <a:p>
            <a:r>
              <a:rPr lang="en-GB" noProof="0" dirty="0"/>
              <a:t>Structure made of carbon-fibre composite with aluminium and plastic inserts.</a:t>
            </a:r>
          </a:p>
          <a:p>
            <a:r>
              <a:rPr lang="en-GB" dirty="0"/>
              <a:t>Parts manufacture in companies (IT,FR), assembly in Strasbourg (FR)</a:t>
            </a:r>
            <a:endParaRPr lang="en-GB" noProof="0" dirty="0"/>
          </a:p>
          <a:p>
            <a:r>
              <a:rPr lang="en-GB" noProof="0" dirty="0"/>
              <a:t>Inside the structure, 2 rails are integrated for TBPS installation</a:t>
            </a:r>
            <a:endParaRPr lang="en-GB" dirty="0"/>
          </a:p>
          <a:p>
            <a:r>
              <a:rPr lang="en-GB" noProof="0" dirty="0"/>
              <a:t>Outside</a:t>
            </a:r>
            <a:r>
              <a:rPr lang="en-GB" dirty="0"/>
              <a:t>, 4 feet are used for holding from BTST</a:t>
            </a:r>
            <a:endParaRPr lang="en-GB" noProof="0" dirty="0"/>
          </a:p>
        </p:txBody>
      </p:sp>
      <p:cxnSp>
        <p:nvCxnSpPr>
          <p:cNvPr id="5" name="Straight Arrow Connector 4">
            <a:extLst>
              <a:ext uri="{FF2B5EF4-FFF2-40B4-BE49-F238E27FC236}">
                <a16:creationId xmlns:a16="http://schemas.microsoft.com/office/drawing/2014/main" id="{54F60277-0062-13A9-BD0B-C1BDA230F8FF}"/>
              </a:ext>
            </a:extLst>
          </p:cNvPr>
          <p:cNvCxnSpPr>
            <a:cxnSpLocks/>
          </p:cNvCxnSpPr>
          <p:nvPr/>
        </p:nvCxnSpPr>
        <p:spPr>
          <a:xfrm flipH="1" flipV="1">
            <a:off x="2771800" y="2067694"/>
            <a:ext cx="499546" cy="648072"/>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3A0ECD7-ED5A-9533-A8D4-D907D973F050}"/>
              </a:ext>
            </a:extLst>
          </p:cNvPr>
          <p:cNvSpPr txBox="1"/>
          <p:nvPr/>
        </p:nvSpPr>
        <p:spPr>
          <a:xfrm>
            <a:off x="3335917" y="2597533"/>
            <a:ext cx="1234244" cy="307777"/>
          </a:xfrm>
          <a:prstGeom prst="rect">
            <a:avLst/>
          </a:prstGeom>
          <a:noFill/>
        </p:spPr>
        <p:txBody>
          <a:bodyPr wrap="square" rtlCol="0">
            <a:spAutoFit/>
          </a:bodyPr>
          <a:lstStyle/>
          <a:p>
            <a:r>
              <a:rPr lang="en-US" sz="1400" dirty="0"/>
              <a:t>6x Cylinders</a:t>
            </a:r>
            <a:endParaRPr lang="fr-CH" sz="1400" dirty="0"/>
          </a:p>
        </p:txBody>
      </p:sp>
      <p:cxnSp>
        <p:nvCxnSpPr>
          <p:cNvPr id="8" name="Straight Arrow Connector 7">
            <a:extLst>
              <a:ext uri="{FF2B5EF4-FFF2-40B4-BE49-F238E27FC236}">
                <a16:creationId xmlns:a16="http://schemas.microsoft.com/office/drawing/2014/main" id="{725C5B50-65D5-225F-1F0E-BE5CBFC7A7CB}"/>
              </a:ext>
            </a:extLst>
          </p:cNvPr>
          <p:cNvCxnSpPr>
            <a:cxnSpLocks/>
          </p:cNvCxnSpPr>
          <p:nvPr/>
        </p:nvCxnSpPr>
        <p:spPr>
          <a:xfrm flipV="1">
            <a:off x="1993476" y="2226076"/>
            <a:ext cx="372490" cy="531327"/>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1CA0B99-0EFA-F87B-DDCC-847AC7E88A4C}"/>
              </a:ext>
            </a:extLst>
          </p:cNvPr>
          <p:cNvSpPr txBox="1"/>
          <p:nvPr/>
        </p:nvSpPr>
        <p:spPr>
          <a:xfrm>
            <a:off x="1537556" y="2757614"/>
            <a:ext cx="1234244" cy="307777"/>
          </a:xfrm>
          <a:prstGeom prst="rect">
            <a:avLst/>
          </a:prstGeom>
          <a:noFill/>
        </p:spPr>
        <p:txBody>
          <a:bodyPr wrap="square" rtlCol="0">
            <a:spAutoFit/>
          </a:bodyPr>
          <a:lstStyle/>
          <a:p>
            <a:r>
              <a:rPr lang="en-US" sz="1400" dirty="0"/>
              <a:t>4x Disks</a:t>
            </a:r>
            <a:endParaRPr lang="fr-CH" sz="1400" dirty="0"/>
          </a:p>
        </p:txBody>
      </p:sp>
      <p:sp>
        <p:nvSpPr>
          <p:cNvPr id="12" name="TextBox 11">
            <a:extLst>
              <a:ext uri="{FF2B5EF4-FFF2-40B4-BE49-F238E27FC236}">
                <a16:creationId xmlns:a16="http://schemas.microsoft.com/office/drawing/2014/main" id="{EE53B1FA-8A7D-9872-609F-9EB3D137D349}"/>
              </a:ext>
            </a:extLst>
          </p:cNvPr>
          <p:cNvSpPr txBox="1"/>
          <p:nvPr/>
        </p:nvSpPr>
        <p:spPr>
          <a:xfrm>
            <a:off x="4132211" y="2185177"/>
            <a:ext cx="1512168" cy="261610"/>
          </a:xfrm>
          <a:prstGeom prst="rect">
            <a:avLst/>
          </a:prstGeom>
          <a:noFill/>
        </p:spPr>
        <p:txBody>
          <a:bodyPr wrap="square" rtlCol="0">
            <a:spAutoFit/>
          </a:bodyPr>
          <a:lstStyle/>
          <a:p>
            <a:pPr algn="ctr"/>
            <a:r>
              <a:rPr lang="en-US" sz="1100" i="1" dirty="0"/>
              <a:t>TB2S Foot prototype</a:t>
            </a:r>
            <a:endParaRPr lang="fr-CH" sz="1100" i="1" dirty="0"/>
          </a:p>
        </p:txBody>
      </p:sp>
      <p:sp>
        <p:nvSpPr>
          <p:cNvPr id="13" name="TextBox 12">
            <a:extLst>
              <a:ext uri="{FF2B5EF4-FFF2-40B4-BE49-F238E27FC236}">
                <a16:creationId xmlns:a16="http://schemas.microsoft.com/office/drawing/2014/main" id="{9F6E1A5E-5D21-6809-4B1C-CB23A310A7E9}"/>
              </a:ext>
            </a:extLst>
          </p:cNvPr>
          <p:cNvSpPr txBox="1"/>
          <p:nvPr/>
        </p:nvSpPr>
        <p:spPr>
          <a:xfrm>
            <a:off x="6588224" y="2234023"/>
            <a:ext cx="1512168" cy="261610"/>
          </a:xfrm>
          <a:prstGeom prst="rect">
            <a:avLst/>
          </a:prstGeom>
          <a:noFill/>
        </p:spPr>
        <p:txBody>
          <a:bodyPr wrap="square" rtlCol="0">
            <a:spAutoFit/>
          </a:bodyPr>
          <a:lstStyle/>
          <a:p>
            <a:pPr algn="ctr"/>
            <a:r>
              <a:rPr lang="en-US" sz="1100" i="1" dirty="0"/>
              <a:t>TB2S CF Disk</a:t>
            </a:r>
            <a:endParaRPr lang="fr-CH" sz="1100" i="1" dirty="0"/>
          </a:p>
        </p:txBody>
      </p:sp>
      <p:sp>
        <p:nvSpPr>
          <p:cNvPr id="15" name="TextBox 14">
            <a:extLst>
              <a:ext uri="{FF2B5EF4-FFF2-40B4-BE49-F238E27FC236}">
                <a16:creationId xmlns:a16="http://schemas.microsoft.com/office/drawing/2014/main" id="{1141C3C8-9815-0107-3CEF-7358867B1CA0}"/>
              </a:ext>
            </a:extLst>
          </p:cNvPr>
          <p:cNvSpPr txBox="1"/>
          <p:nvPr/>
        </p:nvSpPr>
        <p:spPr>
          <a:xfrm>
            <a:off x="6481034" y="4855841"/>
            <a:ext cx="1512168" cy="261610"/>
          </a:xfrm>
          <a:prstGeom prst="rect">
            <a:avLst/>
          </a:prstGeom>
          <a:noFill/>
        </p:spPr>
        <p:txBody>
          <a:bodyPr wrap="square" rtlCol="0">
            <a:spAutoFit/>
          </a:bodyPr>
          <a:lstStyle/>
          <a:p>
            <a:pPr algn="ctr"/>
            <a:r>
              <a:rPr lang="en-US" sz="1100" i="1" dirty="0"/>
              <a:t>TB2S CF Cylinder</a:t>
            </a:r>
            <a:endParaRPr lang="fr-CH" sz="1100" i="1" dirty="0"/>
          </a:p>
        </p:txBody>
      </p:sp>
    </p:spTree>
    <p:extLst>
      <p:ext uri="{BB962C8B-B14F-4D97-AF65-F5344CB8AC3E}">
        <p14:creationId xmlns:p14="http://schemas.microsoft.com/office/powerpoint/2010/main" val="3255616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9D2CC-51D5-BD34-0248-F41ECC28BE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F13C52-4167-61B0-7BC6-33FBF0835457}"/>
              </a:ext>
            </a:extLst>
          </p:cNvPr>
          <p:cNvSpPr>
            <a:spLocks noGrp="1"/>
          </p:cNvSpPr>
          <p:nvPr>
            <p:ph type="title"/>
          </p:nvPr>
        </p:nvSpPr>
        <p:spPr/>
        <p:txBody>
          <a:bodyPr>
            <a:normAutofit fontScale="90000"/>
          </a:bodyPr>
          <a:lstStyle/>
          <a:p>
            <a:r>
              <a:rPr lang="fr-CH" dirty="0"/>
              <a:t>Outer Tracker – TB2S</a:t>
            </a:r>
          </a:p>
        </p:txBody>
      </p:sp>
      <p:sp>
        <p:nvSpPr>
          <p:cNvPr id="4" name="Slide Number Placeholder 3">
            <a:extLst>
              <a:ext uri="{FF2B5EF4-FFF2-40B4-BE49-F238E27FC236}">
                <a16:creationId xmlns:a16="http://schemas.microsoft.com/office/drawing/2014/main" id="{810EF4BC-D9E0-DCA6-4C6C-B2FE772983C1}"/>
              </a:ext>
            </a:extLst>
          </p:cNvPr>
          <p:cNvSpPr>
            <a:spLocks noGrp="1"/>
          </p:cNvSpPr>
          <p:nvPr>
            <p:ph type="sldNum" sz="quarter" idx="12"/>
          </p:nvPr>
        </p:nvSpPr>
        <p:spPr/>
        <p:txBody>
          <a:bodyPr/>
          <a:lstStyle/>
          <a:p>
            <a:fld id="{BFDCA1C4-9514-7B4F-976F-D92F7E296653}" type="slidenum">
              <a:rPr lang="fr-FR" smtClean="0"/>
              <a:pPr/>
              <a:t>13</a:t>
            </a:fld>
            <a:endParaRPr lang="fr-FR" dirty="0"/>
          </a:p>
        </p:txBody>
      </p:sp>
      <p:grpSp>
        <p:nvGrpSpPr>
          <p:cNvPr id="33" name="Group 32">
            <a:extLst>
              <a:ext uri="{FF2B5EF4-FFF2-40B4-BE49-F238E27FC236}">
                <a16:creationId xmlns:a16="http://schemas.microsoft.com/office/drawing/2014/main" id="{F316DC1F-014D-66C6-57D2-6455C5AD3301}"/>
              </a:ext>
            </a:extLst>
          </p:cNvPr>
          <p:cNvGrpSpPr/>
          <p:nvPr/>
        </p:nvGrpSpPr>
        <p:grpSpPr>
          <a:xfrm>
            <a:off x="4503872" y="2538156"/>
            <a:ext cx="4353972" cy="1354724"/>
            <a:chOff x="3680375" y="4239697"/>
            <a:chExt cx="5253232" cy="1924617"/>
          </a:xfrm>
        </p:grpSpPr>
        <p:pic>
          <p:nvPicPr>
            <p:cNvPr id="34" name="Picture 33">
              <a:extLst>
                <a:ext uri="{FF2B5EF4-FFF2-40B4-BE49-F238E27FC236}">
                  <a16:creationId xmlns:a16="http://schemas.microsoft.com/office/drawing/2014/main" id="{648A804E-D9B1-0BD0-EEE9-5ACACDECC484}"/>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5419841" y="4239697"/>
              <a:ext cx="2047031" cy="1924617"/>
            </a:xfrm>
            <a:prstGeom prst="rect">
              <a:avLst/>
            </a:prstGeom>
          </p:spPr>
        </p:pic>
        <p:sp>
          <p:nvSpPr>
            <p:cNvPr id="35" name="TextBox 34">
              <a:extLst>
                <a:ext uri="{FF2B5EF4-FFF2-40B4-BE49-F238E27FC236}">
                  <a16:creationId xmlns:a16="http://schemas.microsoft.com/office/drawing/2014/main" id="{D98A8910-9171-952C-35F1-156DE3E7F50B}"/>
                </a:ext>
              </a:extLst>
            </p:cNvPr>
            <p:cNvSpPr txBox="1"/>
            <p:nvPr/>
          </p:nvSpPr>
          <p:spPr>
            <a:xfrm>
              <a:off x="7756251" y="5332811"/>
              <a:ext cx="1177356"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BTST rail</a:t>
              </a:r>
            </a:p>
          </p:txBody>
        </p:sp>
        <p:cxnSp>
          <p:nvCxnSpPr>
            <p:cNvPr id="36" name="Straight Arrow Connector 35">
              <a:extLst>
                <a:ext uri="{FF2B5EF4-FFF2-40B4-BE49-F238E27FC236}">
                  <a16:creationId xmlns:a16="http://schemas.microsoft.com/office/drawing/2014/main" id="{9F132BC0-12FD-D4CD-12EA-A181E476F91F}"/>
                </a:ext>
              </a:extLst>
            </p:cNvPr>
            <p:cNvCxnSpPr>
              <a:stCxn id="35" idx="1"/>
            </p:cNvCxnSpPr>
            <p:nvPr/>
          </p:nvCxnSpPr>
          <p:spPr>
            <a:xfrm flipH="1" flipV="1">
              <a:off x="6646278" y="5240230"/>
              <a:ext cx="1109973" cy="223386"/>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sp>
          <p:nvSpPr>
            <p:cNvPr id="37" name="TextBox 36">
              <a:extLst>
                <a:ext uri="{FF2B5EF4-FFF2-40B4-BE49-F238E27FC236}">
                  <a16:creationId xmlns:a16="http://schemas.microsoft.com/office/drawing/2014/main" id="{9524806A-CBEC-BEF3-940A-BA3601A8F4F2}"/>
                </a:ext>
              </a:extLst>
            </p:cNvPr>
            <p:cNvSpPr txBox="1"/>
            <p:nvPr/>
          </p:nvSpPr>
          <p:spPr>
            <a:xfrm>
              <a:off x="7904369" y="4420560"/>
              <a:ext cx="1029238" cy="43088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TB2S support foot</a:t>
              </a:r>
            </a:p>
          </p:txBody>
        </p:sp>
        <p:cxnSp>
          <p:nvCxnSpPr>
            <p:cNvPr id="38" name="Straight Arrow Connector 37">
              <a:extLst>
                <a:ext uri="{FF2B5EF4-FFF2-40B4-BE49-F238E27FC236}">
                  <a16:creationId xmlns:a16="http://schemas.microsoft.com/office/drawing/2014/main" id="{BEB06776-EAE6-5604-B2D1-48EB7E55F2A7}"/>
                </a:ext>
              </a:extLst>
            </p:cNvPr>
            <p:cNvCxnSpPr>
              <a:stCxn id="37" idx="1"/>
            </p:cNvCxnSpPr>
            <p:nvPr/>
          </p:nvCxnSpPr>
          <p:spPr>
            <a:xfrm flipH="1">
              <a:off x="6730315" y="4636004"/>
              <a:ext cx="1174054" cy="38558"/>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sp>
          <p:nvSpPr>
            <p:cNvPr id="39" name="TextBox 38">
              <a:extLst>
                <a:ext uri="{FF2B5EF4-FFF2-40B4-BE49-F238E27FC236}">
                  <a16:creationId xmlns:a16="http://schemas.microsoft.com/office/drawing/2014/main" id="{3F3DA2E2-3DB9-1F82-D39E-CE3C6B754119}"/>
                </a:ext>
              </a:extLst>
            </p:cNvPr>
            <p:cNvSpPr txBox="1"/>
            <p:nvPr/>
          </p:nvSpPr>
          <p:spPr>
            <a:xfrm>
              <a:off x="3680375" y="5080590"/>
              <a:ext cx="1301969" cy="43088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TB2S wheel +</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Layer 3 ladders</a:t>
              </a:r>
            </a:p>
          </p:txBody>
        </p:sp>
        <p:cxnSp>
          <p:nvCxnSpPr>
            <p:cNvPr id="40" name="Straight Arrow Connector 39">
              <a:extLst>
                <a:ext uri="{FF2B5EF4-FFF2-40B4-BE49-F238E27FC236}">
                  <a16:creationId xmlns:a16="http://schemas.microsoft.com/office/drawing/2014/main" id="{2C226C58-F251-A785-5892-A520D659AC44}"/>
                </a:ext>
              </a:extLst>
            </p:cNvPr>
            <p:cNvCxnSpPr>
              <a:cxnSpLocks/>
              <a:stCxn id="39" idx="3"/>
            </p:cNvCxnSpPr>
            <p:nvPr/>
          </p:nvCxnSpPr>
          <p:spPr>
            <a:xfrm flipV="1">
              <a:off x="4982344" y="5132924"/>
              <a:ext cx="1226437" cy="163110"/>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grpSp>
      <p:grpSp>
        <p:nvGrpSpPr>
          <p:cNvPr id="41" name="Group 40">
            <a:extLst>
              <a:ext uri="{FF2B5EF4-FFF2-40B4-BE49-F238E27FC236}">
                <a16:creationId xmlns:a16="http://schemas.microsoft.com/office/drawing/2014/main" id="{2F561DCE-5E74-A630-CD57-1A4DE247F78F}"/>
              </a:ext>
            </a:extLst>
          </p:cNvPr>
          <p:cNvGrpSpPr/>
          <p:nvPr/>
        </p:nvGrpSpPr>
        <p:grpSpPr>
          <a:xfrm>
            <a:off x="5177848" y="136197"/>
            <a:ext cx="3524221" cy="2102617"/>
            <a:chOff x="4748963" y="979190"/>
            <a:chExt cx="4991050" cy="3164427"/>
          </a:xfrm>
        </p:grpSpPr>
        <p:pic>
          <p:nvPicPr>
            <p:cNvPr id="42" name="Picture 41">
              <a:extLst>
                <a:ext uri="{FF2B5EF4-FFF2-40B4-BE49-F238E27FC236}">
                  <a16:creationId xmlns:a16="http://schemas.microsoft.com/office/drawing/2014/main" id="{D9452B98-7C6B-E135-4D38-78DA1415FFF8}"/>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4748963" y="1087379"/>
              <a:ext cx="4258963" cy="3056238"/>
            </a:xfrm>
            <a:prstGeom prst="rect">
              <a:avLst/>
            </a:prstGeom>
          </p:spPr>
        </p:pic>
        <p:sp>
          <p:nvSpPr>
            <p:cNvPr id="43" name="TextBox 42">
              <a:extLst>
                <a:ext uri="{FF2B5EF4-FFF2-40B4-BE49-F238E27FC236}">
                  <a16:creationId xmlns:a16="http://schemas.microsoft.com/office/drawing/2014/main" id="{D9684CD9-577A-BA4F-A209-81DF70CE72DE}"/>
                </a:ext>
              </a:extLst>
            </p:cNvPr>
            <p:cNvSpPr txBox="1"/>
            <p:nvPr/>
          </p:nvSpPr>
          <p:spPr>
            <a:xfrm>
              <a:off x="6588520" y="979190"/>
              <a:ext cx="1603995" cy="393722"/>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Extension tool</a:t>
              </a:r>
            </a:p>
          </p:txBody>
        </p:sp>
        <p:cxnSp>
          <p:nvCxnSpPr>
            <p:cNvPr id="44" name="Straight Arrow Connector 43">
              <a:extLst>
                <a:ext uri="{FF2B5EF4-FFF2-40B4-BE49-F238E27FC236}">
                  <a16:creationId xmlns:a16="http://schemas.microsoft.com/office/drawing/2014/main" id="{8898BB8D-E553-4446-94D7-1D54F5F16C58}"/>
                </a:ext>
              </a:extLst>
            </p:cNvPr>
            <p:cNvCxnSpPr/>
            <p:nvPr/>
          </p:nvCxnSpPr>
          <p:spPr>
            <a:xfrm>
              <a:off x="7370124" y="1447272"/>
              <a:ext cx="0" cy="928979"/>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sp>
          <p:nvSpPr>
            <p:cNvPr id="45" name="TextBox 44">
              <a:extLst>
                <a:ext uri="{FF2B5EF4-FFF2-40B4-BE49-F238E27FC236}">
                  <a16:creationId xmlns:a16="http://schemas.microsoft.com/office/drawing/2014/main" id="{F492EF45-7665-8E5D-AB7A-4B8632906A0C}"/>
                </a:ext>
              </a:extLst>
            </p:cNvPr>
            <p:cNvSpPr txBox="1"/>
            <p:nvPr/>
          </p:nvSpPr>
          <p:spPr>
            <a:xfrm>
              <a:off x="7834067" y="1597032"/>
              <a:ext cx="1905946" cy="393722"/>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“Push-pull” tool</a:t>
              </a:r>
            </a:p>
          </p:txBody>
        </p:sp>
        <p:cxnSp>
          <p:nvCxnSpPr>
            <p:cNvPr id="46" name="Straight Arrow Connector 45">
              <a:extLst>
                <a:ext uri="{FF2B5EF4-FFF2-40B4-BE49-F238E27FC236}">
                  <a16:creationId xmlns:a16="http://schemas.microsoft.com/office/drawing/2014/main" id="{14683982-2C61-930D-1526-E98E2F6A6248}"/>
                </a:ext>
              </a:extLst>
            </p:cNvPr>
            <p:cNvCxnSpPr>
              <a:cxnSpLocks/>
              <a:stCxn id="45" idx="2"/>
            </p:cNvCxnSpPr>
            <p:nvPr/>
          </p:nvCxnSpPr>
          <p:spPr>
            <a:xfrm flipH="1">
              <a:off x="7756252" y="1990754"/>
              <a:ext cx="1030788" cy="629818"/>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grpSp>
      <p:grpSp>
        <p:nvGrpSpPr>
          <p:cNvPr id="47" name="Group 46">
            <a:extLst>
              <a:ext uri="{FF2B5EF4-FFF2-40B4-BE49-F238E27FC236}">
                <a16:creationId xmlns:a16="http://schemas.microsoft.com/office/drawing/2014/main" id="{E19B5013-533A-9DDD-9C84-1E5C333895A6}"/>
              </a:ext>
            </a:extLst>
          </p:cNvPr>
          <p:cNvGrpSpPr/>
          <p:nvPr/>
        </p:nvGrpSpPr>
        <p:grpSpPr>
          <a:xfrm>
            <a:off x="1124191" y="644128"/>
            <a:ext cx="4123851" cy="2632243"/>
            <a:chOff x="99113" y="1235651"/>
            <a:chExt cx="5874768" cy="3948891"/>
          </a:xfrm>
        </p:grpSpPr>
        <p:pic>
          <p:nvPicPr>
            <p:cNvPr id="48" name="Picture 47">
              <a:extLst>
                <a:ext uri="{FF2B5EF4-FFF2-40B4-BE49-F238E27FC236}">
                  <a16:creationId xmlns:a16="http://schemas.microsoft.com/office/drawing/2014/main" id="{CE8AAB26-1FAE-F128-BF5B-E996B5F94A5A}"/>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99113" y="1235651"/>
              <a:ext cx="4581293" cy="3463117"/>
            </a:xfrm>
            <a:prstGeom prst="rect">
              <a:avLst/>
            </a:prstGeom>
          </p:spPr>
        </p:pic>
        <p:sp>
          <p:nvSpPr>
            <p:cNvPr id="49" name="TextBox 48">
              <a:extLst>
                <a:ext uri="{FF2B5EF4-FFF2-40B4-BE49-F238E27FC236}">
                  <a16:creationId xmlns:a16="http://schemas.microsoft.com/office/drawing/2014/main" id="{BAF848A5-CADB-F2E0-36EA-7D7E26339DD2}"/>
                </a:ext>
              </a:extLst>
            </p:cNvPr>
            <p:cNvSpPr txBox="1"/>
            <p:nvPr/>
          </p:nvSpPr>
          <p:spPr>
            <a:xfrm>
              <a:off x="3107526" y="1412907"/>
              <a:ext cx="1806223" cy="43088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TB2S wheel </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 Layer 3 ladders</a:t>
              </a:r>
            </a:p>
          </p:txBody>
        </p:sp>
        <p:cxnSp>
          <p:nvCxnSpPr>
            <p:cNvPr id="50" name="Straight Arrow Connector 49">
              <a:extLst>
                <a:ext uri="{FF2B5EF4-FFF2-40B4-BE49-F238E27FC236}">
                  <a16:creationId xmlns:a16="http://schemas.microsoft.com/office/drawing/2014/main" id="{AAE01E36-BE9E-967A-5124-4052486FDEA2}"/>
                </a:ext>
              </a:extLst>
            </p:cNvPr>
            <p:cNvCxnSpPr>
              <a:cxnSpLocks/>
              <a:stCxn id="49" idx="2"/>
            </p:cNvCxnSpPr>
            <p:nvPr/>
          </p:nvCxnSpPr>
          <p:spPr>
            <a:xfrm flipH="1">
              <a:off x="3505993" y="1986665"/>
              <a:ext cx="504644" cy="834675"/>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sp>
          <p:nvSpPr>
            <p:cNvPr id="51" name="TextBox 50">
              <a:extLst>
                <a:ext uri="{FF2B5EF4-FFF2-40B4-BE49-F238E27FC236}">
                  <a16:creationId xmlns:a16="http://schemas.microsoft.com/office/drawing/2014/main" id="{4AEE8A51-0175-9471-815F-C726DBE4075C}"/>
                </a:ext>
              </a:extLst>
            </p:cNvPr>
            <p:cNvSpPr txBox="1"/>
            <p:nvPr/>
          </p:nvSpPr>
          <p:spPr>
            <a:xfrm>
              <a:off x="1542906" y="4753655"/>
              <a:ext cx="1971474" cy="43088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100" b="0" i="0" u="none" strike="noStrike" kern="0" cap="none" spc="0" normalizeH="0" baseline="0" noProof="0" dirty="0">
                  <a:ln>
                    <a:noFill/>
                  </a:ln>
                  <a:solidFill>
                    <a:srgbClr val="0C377B"/>
                  </a:solidFill>
                  <a:effectLst/>
                  <a:uLnTx/>
                  <a:uFillTx/>
                  <a:latin typeface="Arial"/>
                </a:rPr>
                <a:t>TB2S/TEDD support frame</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dirty="0">
                <a:ln>
                  <a:noFill/>
                </a:ln>
                <a:solidFill>
                  <a:srgbClr val="0C377B"/>
                </a:solidFill>
                <a:effectLst/>
                <a:uLnTx/>
                <a:uFillTx/>
                <a:latin typeface="Arial"/>
              </a:endParaRPr>
            </a:p>
          </p:txBody>
        </p:sp>
        <p:cxnSp>
          <p:nvCxnSpPr>
            <p:cNvPr id="52" name="Straight Arrow Connector 51">
              <a:extLst>
                <a:ext uri="{FF2B5EF4-FFF2-40B4-BE49-F238E27FC236}">
                  <a16:creationId xmlns:a16="http://schemas.microsoft.com/office/drawing/2014/main" id="{6DA24B97-C6B3-B4C9-1DD3-FDA8DA8F0BFB}"/>
                </a:ext>
              </a:extLst>
            </p:cNvPr>
            <p:cNvCxnSpPr>
              <a:stCxn id="51" idx="0"/>
            </p:cNvCxnSpPr>
            <p:nvPr/>
          </p:nvCxnSpPr>
          <p:spPr>
            <a:xfrm flipV="1">
              <a:off x="2528643" y="4064727"/>
              <a:ext cx="416117" cy="688928"/>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sp>
          <p:nvSpPr>
            <p:cNvPr id="53" name="TextBox 52">
              <a:extLst>
                <a:ext uri="{FF2B5EF4-FFF2-40B4-BE49-F238E27FC236}">
                  <a16:creationId xmlns:a16="http://schemas.microsoft.com/office/drawing/2014/main" id="{F2940E46-A07C-A6A1-8FE7-74B798779159}"/>
                </a:ext>
              </a:extLst>
            </p:cNvPr>
            <p:cNvSpPr txBox="1"/>
            <p:nvPr/>
          </p:nvSpPr>
          <p:spPr>
            <a:xfrm>
              <a:off x="188239" y="4753137"/>
              <a:ext cx="1806223"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BTST &amp; BTL</a:t>
              </a:r>
            </a:p>
          </p:txBody>
        </p:sp>
        <p:cxnSp>
          <p:nvCxnSpPr>
            <p:cNvPr id="54" name="Straight Arrow Connector 53">
              <a:extLst>
                <a:ext uri="{FF2B5EF4-FFF2-40B4-BE49-F238E27FC236}">
                  <a16:creationId xmlns:a16="http://schemas.microsoft.com/office/drawing/2014/main" id="{33F4016E-7E06-A0E0-3B0F-FE860FF00A61}"/>
                </a:ext>
              </a:extLst>
            </p:cNvPr>
            <p:cNvCxnSpPr>
              <a:stCxn id="53" idx="0"/>
            </p:cNvCxnSpPr>
            <p:nvPr/>
          </p:nvCxnSpPr>
          <p:spPr>
            <a:xfrm flipV="1">
              <a:off x="1091351" y="2690595"/>
              <a:ext cx="1430791" cy="2062542"/>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cxnSp>
          <p:nvCxnSpPr>
            <p:cNvPr id="55" name="Straight Arrow Connector 54">
              <a:extLst>
                <a:ext uri="{FF2B5EF4-FFF2-40B4-BE49-F238E27FC236}">
                  <a16:creationId xmlns:a16="http://schemas.microsoft.com/office/drawing/2014/main" id="{383CCD9A-B0A0-2F3F-E5A0-256A8EC10EBA}"/>
                </a:ext>
              </a:extLst>
            </p:cNvPr>
            <p:cNvCxnSpPr>
              <a:stCxn id="56" idx="1"/>
            </p:cNvCxnSpPr>
            <p:nvPr/>
          </p:nvCxnSpPr>
          <p:spPr>
            <a:xfrm flipH="1" flipV="1">
              <a:off x="4336079" y="3551767"/>
              <a:ext cx="463944" cy="255919"/>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sp>
          <p:nvSpPr>
            <p:cNvPr id="56" name="TextBox 55">
              <a:extLst>
                <a:ext uri="{FF2B5EF4-FFF2-40B4-BE49-F238E27FC236}">
                  <a16:creationId xmlns:a16="http://schemas.microsoft.com/office/drawing/2014/main" id="{EC9872A5-4150-2C11-F9AC-6A0550039B5C}"/>
                </a:ext>
              </a:extLst>
            </p:cNvPr>
            <p:cNvSpPr txBox="1"/>
            <p:nvPr/>
          </p:nvSpPr>
          <p:spPr>
            <a:xfrm>
              <a:off x="4800023" y="3676881"/>
              <a:ext cx="1173858"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“Push-pull” tool</a:t>
              </a:r>
            </a:p>
          </p:txBody>
        </p:sp>
      </p:grpSp>
      <p:sp>
        <p:nvSpPr>
          <p:cNvPr id="57" name="Content Placeholder 2">
            <a:extLst>
              <a:ext uri="{FF2B5EF4-FFF2-40B4-BE49-F238E27FC236}">
                <a16:creationId xmlns:a16="http://schemas.microsoft.com/office/drawing/2014/main" id="{1F7C517C-EA3F-530F-335E-BC85636AF480}"/>
              </a:ext>
            </a:extLst>
          </p:cNvPr>
          <p:cNvSpPr>
            <a:spLocks noGrp="1"/>
          </p:cNvSpPr>
          <p:nvPr>
            <p:ph idx="1"/>
          </p:nvPr>
        </p:nvSpPr>
        <p:spPr>
          <a:xfrm>
            <a:off x="830353" y="3962540"/>
            <a:ext cx="8011375" cy="1800200"/>
          </a:xfrm>
        </p:spPr>
        <p:txBody>
          <a:bodyPr>
            <a:normAutofit/>
          </a:bodyPr>
          <a:lstStyle/>
          <a:p>
            <a:r>
              <a:rPr lang="en-GB" noProof="0" dirty="0"/>
              <a:t>TB2S Wheel with L3 ladders will be installed inside BTST with a the “push-pull” tool at TIF</a:t>
            </a:r>
          </a:p>
          <a:p>
            <a:r>
              <a:rPr lang="en-GB" noProof="0" dirty="0"/>
              <a:t> L2 and L1 ladders can be directly installed inside the Wheel from inside BTST (using working platforms)</a:t>
            </a:r>
          </a:p>
          <a:p>
            <a:r>
              <a:rPr lang="en-GB" noProof="0" dirty="0"/>
              <a:t>Then TBPS sub-detector can be inserted</a:t>
            </a:r>
          </a:p>
        </p:txBody>
      </p:sp>
    </p:spTree>
    <p:extLst>
      <p:ext uri="{BB962C8B-B14F-4D97-AF65-F5344CB8AC3E}">
        <p14:creationId xmlns:p14="http://schemas.microsoft.com/office/powerpoint/2010/main" val="2184746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3CED2-CDB3-3AED-5415-F54C85D912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8D0F51-0889-20B5-D372-D5B6D2058D54}"/>
              </a:ext>
            </a:extLst>
          </p:cNvPr>
          <p:cNvSpPr>
            <a:spLocks noGrp="1"/>
          </p:cNvSpPr>
          <p:nvPr>
            <p:ph type="title"/>
          </p:nvPr>
        </p:nvSpPr>
        <p:spPr/>
        <p:txBody>
          <a:bodyPr>
            <a:normAutofit fontScale="90000"/>
          </a:bodyPr>
          <a:lstStyle/>
          <a:p>
            <a:r>
              <a:rPr lang="en-GB" noProof="0" dirty="0"/>
              <a:t>Outer Tracker – TBPS</a:t>
            </a:r>
          </a:p>
        </p:txBody>
      </p:sp>
      <p:sp>
        <p:nvSpPr>
          <p:cNvPr id="4" name="Slide Number Placeholder 3">
            <a:extLst>
              <a:ext uri="{FF2B5EF4-FFF2-40B4-BE49-F238E27FC236}">
                <a16:creationId xmlns:a16="http://schemas.microsoft.com/office/drawing/2014/main" id="{75E6BEA4-5263-6351-E508-5B0AE389155A}"/>
              </a:ext>
            </a:extLst>
          </p:cNvPr>
          <p:cNvSpPr>
            <a:spLocks noGrp="1"/>
          </p:cNvSpPr>
          <p:nvPr>
            <p:ph type="sldNum" sz="quarter" idx="12"/>
          </p:nvPr>
        </p:nvSpPr>
        <p:spPr/>
        <p:txBody>
          <a:bodyPr/>
          <a:lstStyle/>
          <a:p>
            <a:fld id="{BFDCA1C4-9514-7B4F-976F-D92F7E296653}" type="slidenum">
              <a:rPr lang="fr-FR" smtClean="0"/>
              <a:pPr/>
              <a:t>14</a:t>
            </a:fld>
            <a:endParaRPr lang="fr-FR" dirty="0"/>
          </a:p>
        </p:txBody>
      </p:sp>
      <p:pic>
        <p:nvPicPr>
          <p:cNvPr id="3" name="Picture 2">
            <a:extLst>
              <a:ext uri="{FF2B5EF4-FFF2-40B4-BE49-F238E27FC236}">
                <a16:creationId xmlns:a16="http://schemas.microsoft.com/office/drawing/2014/main" id="{00000000-0008-0000-0000-000002000000}"/>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3468443" y="448466"/>
            <a:ext cx="2754402" cy="1927789"/>
          </a:xfrm>
          <a:prstGeom prst="rect">
            <a:avLst/>
          </a:prstGeom>
        </p:spPr>
      </p:pic>
      <p:pic>
        <p:nvPicPr>
          <p:cNvPr id="7" name="Picture 6">
            <a:extLst>
              <a:ext uri="{FF2B5EF4-FFF2-40B4-BE49-F238E27FC236}">
                <a16:creationId xmlns:a16="http://schemas.microsoft.com/office/drawing/2014/main" id="{8C26610F-5930-4682-5D77-76A5AFA96D14}"/>
              </a:ext>
            </a:extLst>
          </p:cNvPr>
          <p:cNvPicPr>
            <a:picLocks noChangeAspect="1"/>
          </p:cNvPicPr>
          <p:nvPr/>
        </p:nvPicPr>
        <p:blipFill>
          <a:blip r:embed="rId4"/>
          <a:stretch>
            <a:fillRect/>
          </a:stretch>
        </p:blipFill>
        <p:spPr>
          <a:xfrm>
            <a:off x="6394974" y="1076009"/>
            <a:ext cx="1927789" cy="1927789"/>
          </a:xfrm>
          <a:prstGeom prst="rect">
            <a:avLst/>
          </a:prstGeom>
        </p:spPr>
      </p:pic>
      <p:pic>
        <p:nvPicPr>
          <p:cNvPr id="9" name="Picture 8">
            <a:extLst>
              <a:ext uri="{FF2B5EF4-FFF2-40B4-BE49-F238E27FC236}">
                <a16:creationId xmlns:a16="http://schemas.microsoft.com/office/drawing/2014/main" id="{18A091C5-59D4-EE60-29D0-D0C45996BC1D}"/>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835584" y="1208858"/>
            <a:ext cx="2406547" cy="1728192"/>
          </a:xfrm>
          <a:prstGeom prst="rect">
            <a:avLst/>
          </a:prstGeom>
        </p:spPr>
      </p:pic>
      <p:sp>
        <p:nvSpPr>
          <p:cNvPr id="10" name="Content Placeholder 2">
            <a:extLst>
              <a:ext uri="{FF2B5EF4-FFF2-40B4-BE49-F238E27FC236}">
                <a16:creationId xmlns:a16="http://schemas.microsoft.com/office/drawing/2014/main" id="{E181D609-836A-37B3-7B99-A6DC9986EE64}"/>
              </a:ext>
            </a:extLst>
          </p:cNvPr>
          <p:cNvSpPr>
            <a:spLocks noGrp="1"/>
          </p:cNvSpPr>
          <p:nvPr>
            <p:ph idx="1"/>
          </p:nvPr>
        </p:nvSpPr>
        <p:spPr>
          <a:xfrm>
            <a:off x="997800" y="3380560"/>
            <a:ext cx="6480719" cy="1800200"/>
          </a:xfrm>
        </p:spPr>
        <p:txBody>
          <a:bodyPr>
            <a:normAutofit/>
          </a:bodyPr>
          <a:lstStyle/>
          <a:p>
            <a:r>
              <a:rPr lang="en-GB" dirty="0"/>
              <a:t>2872</a:t>
            </a:r>
            <a:r>
              <a:rPr lang="en-GB" noProof="0" dirty="0"/>
              <a:t> PS (Pixel-Strip) Modules</a:t>
            </a:r>
          </a:p>
          <a:p>
            <a:r>
              <a:rPr lang="en-GB" noProof="0" dirty="0"/>
              <a:t>72 TBPS Tilted rings (1920 PS Modules) + 80 Flat planks (952 PS Modules) </a:t>
            </a:r>
          </a:p>
          <a:p>
            <a:r>
              <a:rPr lang="en-GB" noProof="0" dirty="0"/>
              <a:t>Carbon-Fibre structures and supports</a:t>
            </a:r>
          </a:p>
          <a:p>
            <a:r>
              <a:rPr lang="en-GB" noProof="0" dirty="0"/>
              <a:t>Full Tilted TBPS Tilted mass : 220 kg</a:t>
            </a:r>
          </a:p>
          <a:p>
            <a:r>
              <a:rPr lang="en-GB" noProof="0" dirty="0"/>
              <a:t>Full Flat TBPS mass : 45 kg</a:t>
            </a:r>
          </a:p>
        </p:txBody>
      </p:sp>
      <p:pic>
        <p:nvPicPr>
          <p:cNvPr id="11" name="Picture 10">
            <a:extLst>
              <a:ext uri="{FF2B5EF4-FFF2-40B4-BE49-F238E27FC236}">
                <a16:creationId xmlns:a16="http://schemas.microsoft.com/office/drawing/2014/main" id="{F20E7007-DDA9-8450-D4FD-F7DD2273DEEE}"/>
              </a:ext>
            </a:extLst>
          </p:cNvPr>
          <p:cNvPicPr>
            <a:picLocks noChangeAspect="1"/>
          </p:cNvPicPr>
          <p:nvPr/>
        </p:nvPicPr>
        <p:blipFill rotWithShape="1">
          <a:blip r:embed="rId6"/>
          <a:srcRect l="11148" t="6579" r="6534" b="5925"/>
          <a:stretch/>
        </p:blipFill>
        <p:spPr>
          <a:xfrm>
            <a:off x="7209365" y="3623206"/>
            <a:ext cx="1158189" cy="1152128"/>
          </a:xfrm>
          <a:prstGeom prst="rect">
            <a:avLst/>
          </a:prstGeom>
        </p:spPr>
      </p:pic>
      <p:sp>
        <p:nvSpPr>
          <p:cNvPr id="12" name="TextBox 11">
            <a:extLst>
              <a:ext uri="{FF2B5EF4-FFF2-40B4-BE49-F238E27FC236}">
                <a16:creationId xmlns:a16="http://schemas.microsoft.com/office/drawing/2014/main" id="{36D8578E-9DE9-659C-2169-8AA254C5E4FB}"/>
              </a:ext>
            </a:extLst>
          </p:cNvPr>
          <p:cNvSpPr txBox="1"/>
          <p:nvPr/>
        </p:nvSpPr>
        <p:spPr>
          <a:xfrm>
            <a:off x="1443172" y="2885213"/>
            <a:ext cx="1734731" cy="307777"/>
          </a:xfrm>
          <a:prstGeom prst="rect">
            <a:avLst/>
          </a:prstGeom>
          <a:noFill/>
        </p:spPr>
        <p:txBody>
          <a:bodyPr wrap="square" rtlCol="0">
            <a:spAutoFit/>
          </a:bodyPr>
          <a:lstStyle/>
          <a:p>
            <a:r>
              <a:rPr lang="en-US" sz="1400" i="1" dirty="0"/>
              <a:t>L1 Tilted section</a:t>
            </a:r>
            <a:endParaRPr lang="fr-CH" sz="1400" i="1" dirty="0"/>
          </a:p>
        </p:txBody>
      </p:sp>
      <p:sp>
        <p:nvSpPr>
          <p:cNvPr id="13" name="TextBox 12">
            <a:extLst>
              <a:ext uri="{FF2B5EF4-FFF2-40B4-BE49-F238E27FC236}">
                <a16:creationId xmlns:a16="http://schemas.microsoft.com/office/drawing/2014/main" id="{2F2A1CB7-EDC1-3367-F160-ADB3E4131C90}"/>
              </a:ext>
            </a:extLst>
          </p:cNvPr>
          <p:cNvSpPr txBox="1"/>
          <p:nvPr/>
        </p:nvSpPr>
        <p:spPr>
          <a:xfrm>
            <a:off x="6679398" y="2955745"/>
            <a:ext cx="1294010" cy="307777"/>
          </a:xfrm>
          <a:prstGeom prst="rect">
            <a:avLst/>
          </a:prstGeom>
          <a:noFill/>
        </p:spPr>
        <p:txBody>
          <a:bodyPr wrap="square" rtlCol="0">
            <a:spAutoFit/>
          </a:bodyPr>
          <a:lstStyle/>
          <a:p>
            <a:r>
              <a:rPr lang="en-US" sz="1400" i="1" dirty="0"/>
              <a:t>L1 Flat section</a:t>
            </a:r>
            <a:endParaRPr lang="fr-CH" sz="1400" i="1" dirty="0"/>
          </a:p>
        </p:txBody>
      </p:sp>
      <p:sp>
        <p:nvSpPr>
          <p:cNvPr id="14" name="TextBox 13">
            <a:extLst>
              <a:ext uri="{FF2B5EF4-FFF2-40B4-BE49-F238E27FC236}">
                <a16:creationId xmlns:a16="http://schemas.microsoft.com/office/drawing/2014/main" id="{CBEE0D53-B39B-D585-037A-8A9A5C636168}"/>
              </a:ext>
            </a:extLst>
          </p:cNvPr>
          <p:cNvSpPr txBox="1"/>
          <p:nvPr/>
        </p:nvSpPr>
        <p:spPr>
          <a:xfrm>
            <a:off x="4928835" y="1921078"/>
            <a:ext cx="1294010" cy="307777"/>
          </a:xfrm>
          <a:prstGeom prst="rect">
            <a:avLst/>
          </a:prstGeom>
          <a:noFill/>
        </p:spPr>
        <p:txBody>
          <a:bodyPr wrap="square" rtlCol="0">
            <a:spAutoFit/>
          </a:bodyPr>
          <a:lstStyle/>
          <a:p>
            <a:r>
              <a:rPr lang="en-US" sz="1400" i="1" dirty="0"/>
              <a:t>Full TBPS</a:t>
            </a:r>
            <a:endParaRPr lang="fr-CH" sz="1400" i="1" dirty="0"/>
          </a:p>
        </p:txBody>
      </p:sp>
      <p:grpSp>
        <p:nvGrpSpPr>
          <p:cNvPr id="8" name="Group 7">
            <a:extLst>
              <a:ext uri="{FF2B5EF4-FFF2-40B4-BE49-F238E27FC236}">
                <a16:creationId xmlns:a16="http://schemas.microsoft.com/office/drawing/2014/main" id="{A9075C28-FE92-5105-2B86-D9C506944969}"/>
              </a:ext>
            </a:extLst>
          </p:cNvPr>
          <p:cNvGrpSpPr/>
          <p:nvPr/>
        </p:nvGrpSpPr>
        <p:grpSpPr>
          <a:xfrm>
            <a:off x="6079823" y="69146"/>
            <a:ext cx="3045453" cy="1042609"/>
            <a:chOff x="6079823" y="69146"/>
            <a:chExt cx="3045453" cy="1042609"/>
          </a:xfrm>
        </p:grpSpPr>
        <p:pic>
          <p:nvPicPr>
            <p:cNvPr id="5" name="Picture 4">
              <a:extLst>
                <a:ext uri="{FF2B5EF4-FFF2-40B4-BE49-F238E27FC236}">
                  <a16:creationId xmlns:a16="http://schemas.microsoft.com/office/drawing/2014/main" id="{9585D20F-E7AB-AE74-2749-360E9F8EF24E}"/>
                </a:ext>
              </a:extLst>
            </p:cNvPr>
            <p:cNvPicPr>
              <a:picLocks noChangeAspect="1"/>
            </p:cNvPicPr>
            <p:nvPr/>
          </p:nvPicPr>
          <p:blipFill>
            <a:blip r:embed="rId7"/>
            <a:stretch>
              <a:fillRect/>
            </a:stretch>
          </p:blipFill>
          <p:spPr>
            <a:xfrm>
              <a:off x="6079823" y="69146"/>
              <a:ext cx="3045453" cy="1042609"/>
            </a:xfrm>
            <a:prstGeom prst="rect">
              <a:avLst/>
            </a:prstGeom>
          </p:spPr>
        </p:pic>
        <p:sp>
          <p:nvSpPr>
            <p:cNvPr id="6" name="Rectangle 5">
              <a:extLst>
                <a:ext uri="{FF2B5EF4-FFF2-40B4-BE49-F238E27FC236}">
                  <a16:creationId xmlns:a16="http://schemas.microsoft.com/office/drawing/2014/main" id="{74D16119-FA84-FD7E-FEC2-FC2E6F8BE993}"/>
                </a:ext>
              </a:extLst>
            </p:cNvPr>
            <p:cNvSpPr/>
            <p:nvPr/>
          </p:nvSpPr>
          <p:spPr>
            <a:xfrm>
              <a:off x="6359480" y="590450"/>
              <a:ext cx="1092839" cy="325116"/>
            </a:xfrm>
            <a:prstGeom prst="rect">
              <a:avLst/>
            </a:prstGeom>
            <a:noFill/>
            <a:ln>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p>
          </p:txBody>
        </p:sp>
      </p:grpSp>
      <p:sp>
        <p:nvSpPr>
          <p:cNvPr id="15" name="TextBox 14">
            <a:extLst>
              <a:ext uri="{FF2B5EF4-FFF2-40B4-BE49-F238E27FC236}">
                <a16:creationId xmlns:a16="http://schemas.microsoft.com/office/drawing/2014/main" id="{33F010B7-2D85-DE4E-C4B1-B68BD524E38E}"/>
              </a:ext>
            </a:extLst>
          </p:cNvPr>
          <p:cNvSpPr txBox="1"/>
          <p:nvPr/>
        </p:nvSpPr>
        <p:spPr>
          <a:xfrm>
            <a:off x="7032376" y="4766461"/>
            <a:ext cx="1512168" cy="261610"/>
          </a:xfrm>
          <a:prstGeom prst="rect">
            <a:avLst/>
          </a:prstGeom>
          <a:noFill/>
        </p:spPr>
        <p:txBody>
          <a:bodyPr wrap="square" rtlCol="0">
            <a:spAutoFit/>
          </a:bodyPr>
          <a:lstStyle/>
          <a:p>
            <a:pPr algn="ctr"/>
            <a:r>
              <a:rPr lang="en-US" sz="1100" i="1" dirty="0"/>
              <a:t>PS Module </a:t>
            </a:r>
            <a:endParaRPr lang="fr-CH" sz="1100" i="1" dirty="0"/>
          </a:p>
        </p:txBody>
      </p:sp>
      <p:cxnSp>
        <p:nvCxnSpPr>
          <p:cNvPr id="16" name="Straight Arrow Connector 15">
            <a:extLst>
              <a:ext uri="{FF2B5EF4-FFF2-40B4-BE49-F238E27FC236}">
                <a16:creationId xmlns:a16="http://schemas.microsoft.com/office/drawing/2014/main" id="{92E734A9-8CD9-D361-E4CE-2AB4988885E1}"/>
              </a:ext>
            </a:extLst>
          </p:cNvPr>
          <p:cNvCxnSpPr>
            <a:cxnSpLocks/>
          </p:cNvCxnSpPr>
          <p:nvPr/>
        </p:nvCxnSpPr>
        <p:spPr>
          <a:xfrm flipH="1" flipV="1">
            <a:off x="2931202" y="2061019"/>
            <a:ext cx="621858" cy="531440"/>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1FABFE6B-2094-79F9-5C45-138481CE099D}"/>
              </a:ext>
            </a:extLst>
          </p:cNvPr>
          <p:cNvSpPr txBox="1"/>
          <p:nvPr/>
        </p:nvSpPr>
        <p:spPr>
          <a:xfrm>
            <a:off x="3616302" y="2438570"/>
            <a:ext cx="621858" cy="307777"/>
          </a:xfrm>
          <a:prstGeom prst="rect">
            <a:avLst/>
          </a:prstGeom>
          <a:noFill/>
        </p:spPr>
        <p:txBody>
          <a:bodyPr wrap="square" rtlCol="0">
            <a:spAutoFit/>
          </a:bodyPr>
          <a:lstStyle/>
          <a:p>
            <a:r>
              <a:rPr lang="en-US" sz="1400" dirty="0"/>
              <a:t>Rings</a:t>
            </a:r>
            <a:endParaRPr lang="fr-CH" sz="1400" dirty="0"/>
          </a:p>
        </p:txBody>
      </p:sp>
      <p:cxnSp>
        <p:nvCxnSpPr>
          <p:cNvPr id="19" name="Straight Arrow Connector 18">
            <a:extLst>
              <a:ext uri="{FF2B5EF4-FFF2-40B4-BE49-F238E27FC236}">
                <a16:creationId xmlns:a16="http://schemas.microsoft.com/office/drawing/2014/main" id="{526FA710-F610-2417-8E85-D202448C6724}"/>
              </a:ext>
            </a:extLst>
          </p:cNvPr>
          <p:cNvCxnSpPr>
            <a:cxnSpLocks/>
          </p:cNvCxnSpPr>
          <p:nvPr/>
        </p:nvCxnSpPr>
        <p:spPr>
          <a:xfrm flipH="1" flipV="1">
            <a:off x="2733429" y="2289558"/>
            <a:ext cx="621858" cy="531440"/>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5968674F-F2CC-43AD-0DFA-C2437E48B5D6}"/>
              </a:ext>
            </a:extLst>
          </p:cNvPr>
          <p:cNvSpPr txBox="1"/>
          <p:nvPr/>
        </p:nvSpPr>
        <p:spPr>
          <a:xfrm>
            <a:off x="3387750" y="2696021"/>
            <a:ext cx="752201" cy="307777"/>
          </a:xfrm>
          <a:prstGeom prst="rect">
            <a:avLst/>
          </a:prstGeom>
          <a:noFill/>
        </p:spPr>
        <p:txBody>
          <a:bodyPr wrap="square" rtlCol="0">
            <a:spAutoFit/>
          </a:bodyPr>
          <a:lstStyle/>
          <a:p>
            <a:r>
              <a:rPr lang="en-US" sz="1400" dirty="0"/>
              <a:t>Beams</a:t>
            </a:r>
            <a:endParaRPr lang="fr-CH" sz="1400" dirty="0"/>
          </a:p>
        </p:txBody>
      </p:sp>
      <p:cxnSp>
        <p:nvCxnSpPr>
          <p:cNvPr id="21" name="Straight Arrow Connector 20">
            <a:extLst>
              <a:ext uri="{FF2B5EF4-FFF2-40B4-BE49-F238E27FC236}">
                <a16:creationId xmlns:a16="http://schemas.microsoft.com/office/drawing/2014/main" id="{BB37B1AF-028B-D15B-7453-D9BD02353A6A}"/>
              </a:ext>
            </a:extLst>
          </p:cNvPr>
          <p:cNvCxnSpPr>
            <a:cxnSpLocks/>
          </p:cNvCxnSpPr>
          <p:nvPr/>
        </p:nvCxnSpPr>
        <p:spPr>
          <a:xfrm flipV="1">
            <a:off x="6197201" y="2695440"/>
            <a:ext cx="505646" cy="132071"/>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05837570-A698-29BD-2506-BFEFB0EFD217}"/>
              </a:ext>
            </a:extLst>
          </p:cNvPr>
          <p:cNvSpPr txBox="1"/>
          <p:nvPr/>
        </p:nvSpPr>
        <p:spPr>
          <a:xfrm>
            <a:off x="5545667" y="2666604"/>
            <a:ext cx="752201" cy="307777"/>
          </a:xfrm>
          <a:prstGeom prst="rect">
            <a:avLst/>
          </a:prstGeom>
          <a:noFill/>
        </p:spPr>
        <p:txBody>
          <a:bodyPr wrap="square" rtlCol="0">
            <a:spAutoFit/>
          </a:bodyPr>
          <a:lstStyle/>
          <a:p>
            <a:r>
              <a:rPr lang="en-US" sz="1400" dirty="0"/>
              <a:t>Beams</a:t>
            </a:r>
            <a:endParaRPr lang="fr-CH" sz="1400" dirty="0"/>
          </a:p>
        </p:txBody>
      </p:sp>
      <p:cxnSp>
        <p:nvCxnSpPr>
          <p:cNvPr id="26" name="Straight Arrow Connector 25">
            <a:extLst>
              <a:ext uri="{FF2B5EF4-FFF2-40B4-BE49-F238E27FC236}">
                <a16:creationId xmlns:a16="http://schemas.microsoft.com/office/drawing/2014/main" id="{E0E09FBE-1671-D0A7-EFD6-4540DBE4AE01}"/>
              </a:ext>
            </a:extLst>
          </p:cNvPr>
          <p:cNvCxnSpPr>
            <a:cxnSpLocks/>
            <a:stCxn id="28" idx="3"/>
          </p:cNvCxnSpPr>
          <p:nvPr/>
        </p:nvCxnSpPr>
        <p:spPr>
          <a:xfrm flipV="1">
            <a:off x="6197201" y="2249303"/>
            <a:ext cx="505646" cy="255344"/>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CC2C83EF-5E97-977D-6683-BB5BFC2F8A80}"/>
              </a:ext>
            </a:extLst>
          </p:cNvPr>
          <p:cNvSpPr txBox="1"/>
          <p:nvPr/>
        </p:nvSpPr>
        <p:spPr>
          <a:xfrm>
            <a:off x="5494293" y="2350758"/>
            <a:ext cx="702908" cy="307777"/>
          </a:xfrm>
          <a:prstGeom prst="rect">
            <a:avLst/>
          </a:prstGeom>
          <a:noFill/>
        </p:spPr>
        <p:txBody>
          <a:bodyPr wrap="square" rtlCol="0">
            <a:spAutoFit/>
          </a:bodyPr>
          <a:lstStyle/>
          <a:p>
            <a:r>
              <a:rPr lang="en-US" sz="1400" dirty="0"/>
              <a:t>Planks</a:t>
            </a:r>
            <a:endParaRPr lang="fr-CH" sz="1400" dirty="0"/>
          </a:p>
        </p:txBody>
      </p:sp>
    </p:spTree>
    <p:extLst>
      <p:ext uri="{BB962C8B-B14F-4D97-AF65-F5344CB8AC3E}">
        <p14:creationId xmlns:p14="http://schemas.microsoft.com/office/powerpoint/2010/main" val="1539441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19B74-9865-5FE7-A5E0-4BF4EE0BB6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D9DCC8-6CFF-8691-3E1C-D052B8D04989}"/>
              </a:ext>
            </a:extLst>
          </p:cNvPr>
          <p:cNvSpPr>
            <a:spLocks noGrp="1"/>
          </p:cNvSpPr>
          <p:nvPr>
            <p:ph type="title"/>
          </p:nvPr>
        </p:nvSpPr>
        <p:spPr/>
        <p:txBody>
          <a:bodyPr>
            <a:normAutofit fontScale="90000"/>
          </a:bodyPr>
          <a:lstStyle/>
          <a:p>
            <a:r>
              <a:rPr lang="en-GB" noProof="0" dirty="0"/>
              <a:t>Outer Tracker – Flat TBPS</a:t>
            </a:r>
          </a:p>
        </p:txBody>
      </p:sp>
      <p:sp>
        <p:nvSpPr>
          <p:cNvPr id="4" name="Slide Number Placeholder 3">
            <a:extLst>
              <a:ext uri="{FF2B5EF4-FFF2-40B4-BE49-F238E27FC236}">
                <a16:creationId xmlns:a16="http://schemas.microsoft.com/office/drawing/2014/main" id="{C8C1F820-40C7-D28E-16AE-19931F4BD92C}"/>
              </a:ext>
            </a:extLst>
          </p:cNvPr>
          <p:cNvSpPr>
            <a:spLocks noGrp="1"/>
          </p:cNvSpPr>
          <p:nvPr>
            <p:ph type="sldNum" sz="quarter" idx="12"/>
          </p:nvPr>
        </p:nvSpPr>
        <p:spPr/>
        <p:txBody>
          <a:bodyPr/>
          <a:lstStyle/>
          <a:p>
            <a:fld id="{BFDCA1C4-9514-7B4F-976F-D92F7E296653}" type="slidenum">
              <a:rPr lang="fr-FR" smtClean="0"/>
              <a:pPr/>
              <a:t>15</a:t>
            </a:fld>
            <a:endParaRPr lang="fr-FR" dirty="0"/>
          </a:p>
        </p:txBody>
      </p:sp>
      <p:pic>
        <p:nvPicPr>
          <p:cNvPr id="6" name="Picture 5">
            <a:extLst>
              <a:ext uri="{FF2B5EF4-FFF2-40B4-BE49-F238E27FC236}">
                <a16:creationId xmlns:a16="http://schemas.microsoft.com/office/drawing/2014/main" id="{EAC95ABC-5095-7E2D-A17D-2C67DBA40B05}"/>
              </a:ext>
            </a:extLst>
          </p:cNvPr>
          <p:cNvPicPr>
            <a:picLocks noChangeAspect="1"/>
          </p:cNvPicPr>
          <p:nvPr/>
        </p:nvPicPr>
        <p:blipFill>
          <a:blip r:embed="rId2"/>
          <a:stretch>
            <a:fillRect/>
          </a:stretch>
        </p:blipFill>
        <p:spPr>
          <a:xfrm>
            <a:off x="3145207" y="915566"/>
            <a:ext cx="2533874" cy="1161360"/>
          </a:xfrm>
          <a:prstGeom prst="rect">
            <a:avLst/>
          </a:prstGeom>
        </p:spPr>
      </p:pic>
      <p:pic>
        <p:nvPicPr>
          <p:cNvPr id="11" name="Picture 10">
            <a:extLst>
              <a:ext uri="{FF2B5EF4-FFF2-40B4-BE49-F238E27FC236}">
                <a16:creationId xmlns:a16="http://schemas.microsoft.com/office/drawing/2014/main" id="{73E2AB29-8B48-AC84-6FCA-D2D27296D915}"/>
              </a:ext>
            </a:extLst>
          </p:cNvPr>
          <p:cNvPicPr>
            <a:picLocks noChangeAspect="1"/>
          </p:cNvPicPr>
          <p:nvPr/>
        </p:nvPicPr>
        <p:blipFill>
          <a:blip r:embed="rId3"/>
          <a:stretch>
            <a:fillRect/>
          </a:stretch>
        </p:blipFill>
        <p:spPr>
          <a:xfrm>
            <a:off x="6157941" y="195486"/>
            <a:ext cx="2557019" cy="1920072"/>
          </a:xfrm>
          <a:prstGeom prst="rect">
            <a:avLst/>
          </a:prstGeom>
        </p:spPr>
      </p:pic>
      <p:pic>
        <p:nvPicPr>
          <p:cNvPr id="13" name="Picture 12">
            <a:extLst>
              <a:ext uri="{FF2B5EF4-FFF2-40B4-BE49-F238E27FC236}">
                <a16:creationId xmlns:a16="http://schemas.microsoft.com/office/drawing/2014/main" id="{4C4481FF-2803-DAAE-2E2E-9443E08C6860}"/>
              </a:ext>
            </a:extLst>
          </p:cNvPr>
          <p:cNvPicPr>
            <a:picLocks noChangeAspect="1"/>
          </p:cNvPicPr>
          <p:nvPr/>
        </p:nvPicPr>
        <p:blipFill>
          <a:blip r:embed="rId4"/>
          <a:stretch>
            <a:fillRect/>
          </a:stretch>
        </p:blipFill>
        <p:spPr>
          <a:xfrm>
            <a:off x="5868144" y="2635301"/>
            <a:ext cx="2775835" cy="1758841"/>
          </a:xfrm>
          <a:prstGeom prst="rect">
            <a:avLst/>
          </a:prstGeom>
        </p:spPr>
      </p:pic>
      <p:sp>
        <p:nvSpPr>
          <p:cNvPr id="14" name="Content Placeholder 2">
            <a:extLst>
              <a:ext uri="{FF2B5EF4-FFF2-40B4-BE49-F238E27FC236}">
                <a16:creationId xmlns:a16="http://schemas.microsoft.com/office/drawing/2014/main" id="{82DAE7FD-2C9E-92BE-3F09-6E632311C5E0}"/>
              </a:ext>
            </a:extLst>
          </p:cNvPr>
          <p:cNvSpPr>
            <a:spLocks noGrp="1"/>
          </p:cNvSpPr>
          <p:nvPr>
            <p:ph idx="1"/>
          </p:nvPr>
        </p:nvSpPr>
        <p:spPr>
          <a:xfrm>
            <a:off x="1135112" y="3243972"/>
            <a:ext cx="4608512" cy="1660213"/>
          </a:xfrm>
        </p:spPr>
        <p:txBody>
          <a:bodyPr>
            <a:normAutofit/>
          </a:bodyPr>
          <a:lstStyle/>
          <a:p>
            <a:r>
              <a:rPr lang="en-GB" noProof="0" dirty="0"/>
              <a:t>Planks are composed of a Carbon sandwich : </a:t>
            </a:r>
          </a:p>
          <a:p>
            <a:pPr lvl="1"/>
            <a:r>
              <a:rPr lang="en-GB" dirty="0"/>
              <a:t>2 CF plates, Carbon Foam core embedding a cooling pipe.</a:t>
            </a:r>
            <a:endParaRPr lang="en-GB" noProof="0" dirty="0"/>
          </a:p>
          <a:p>
            <a:r>
              <a:rPr lang="en-GB" noProof="0" dirty="0"/>
              <a:t>The Structures and assemblies are made at Fermilab (US)</a:t>
            </a:r>
          </a:p>
        </p:txBody>
      </p:sp>
      <p:pic>
        <p:nvPicPr>
          <p:cNvPr id="15" name="Picture 14">
            <a:extLst>
              <a:ext uri="{FF2B5EF4-FFF2-40B4-BE49-F238E27FC236}">
                <a16:creationId xmlns:a16="http://schemas.microsoft.com/office/drawing/2014/main" id="{0DF78873-329C-4EEC-BD56-EDABDA196F17}"/>
              </a:ext>
            </a:extLst>
          </p:cNvPr>
          <p:cNvPicPr>
            <a:picLocks noChangeAspect="1"/>
          </p:cNvPicPr>
          <p:nvPr/>
        </p:nvPicPr>
        <p:blipFill>
          <a:blip r:embed="rId5"/>
          <a:stretch>
            <a:fillRect/>
          </a:stretch>
        </p:blipFill>
        <p:spPr>
          <a:xfrm>
            <a:off x="1115616" y="571366"/>
            <a:ext cx="1870445" cy="2052928"/>
          </a:xfrm>
          <a:prstGeom prst="rect">
            <a:avLst/>
          </a:prstGeom>
        </p:spPr>
      </p:pic>
      <p:sp>
        <p:nvSpPr>
          <p:cNvPr id="3" name="TextBox 2">
            <a:extLst>
              <a:ext uri="{FF2B5EF4-FFF2-40B4-BE49-F238E27FC236}">
                <a16:creationId xmlns:a16="http://schemas.microsoft.com/office/drawing/2014/main" id="{2F43BCF7-1249-B279-768B-C2A34FCA01DE}"/>
              </a:ext>
            </a:extLst>
          </p:cNvPr>
          <p:cNvSpPr txBox="1"/>
          <p:nvPr/>
        </p:nvSpPr>
        <p:spPr>
          <a:xfrm>
            <a:off x="1294754" y="2682856"/>
            <a:ext cx="1512168" cy="430887"/>
          </a:xfrm>
          <a:prstGeom prst="rect">
            <a:avLst/>
          </a:prstGeom>
          <a:noFill/>
        </p:spPr>
        <p:txBody>
          <a:bodyPr wrap="square" rtlCol="0">
            <a:spAutoFit/>
          </a:bodyPr>
          <a:lstStyle/>
          <a:p>
            <a:pPr algn="ctr"/>
            <a:r>
              <a:rPr lang="en-US" sz="1100" i="1" dirty="0"/>
              <a:t>TBPS Flat structure (without Planks)</a:t>
            </a:r>
            <a:endParaRPr lang="fr-CH" sz="1100" i="1" dirty="0"/>
          </a:p>
        </p:txBody>
      </p:sp>
      <p:sp>
        <p:nvSpPr>
          <p:cNvPr id="5" name="TextBox 4">
            <a:extLst>
              <a:ext uri="{FF2B5EF4-FFF2-40B4-BE49-F238E27FC236}">
                <a16:creationId xmlns:a16="http://schemas.microsoft.com/office/drawing/2014/main" id="{95E246BA-785D-FA31-C577-B3A44D02E183}"/>
              </a:ext>
            </a:extLst>
          </p:cNvPr>
          <p:cNvSpPr txBox="1"/>
          <p:nvPr/>
        </p:nvSpPr>
        <p:spPr>
          <a:xfrm>
            <a:off x="3656060" y="2115558"/>
            <a:ext cx="1512168" cy="430887"/>
          </a:xfrm>
          <a:prstGeom prst="rect">
            <a:avLst/>
          </a:prstGeom>
          <a:noFill/>
        </p:spPr>
        <p:txBody>
          <a:bodyPr wrap="square" rtlCol="0">
            <a:spAutoFit/>
          </a:bodyPr>
          <a:lstStyle/>
          <a:p>
            <a:pPr algn="ctr"/>
            <a:r>
              <a:rPr lang="en-US" sz="1100" i="1" dirty="0"/>
              <a:t>TBPS Carbon foam </a:t>
            </a:r>
            <a:br>
              <a:rPr lang="en-US" sz="1100" i="1" dirty="0"/>
            </a:br>
            <a:r>
              <a:rPr lang="en-US" sz="1100" i="1" dirty="0"/>
              <a:t>with grooves for pipe</a:t>
            </a:r>
            <a:endParaRPr lang="fr-CH" sz="1100" i="1" dirty="0"/>
          </a:p>
        </p:txBody>
      </p:sp>
      <p:sp>
        <p:nvSpPr>
          <p:cNvPr id="7" name="TextBox 6">
            <a:extLst>
              <a:ext uri="{FF2B5EF4-FFF2-40B4-BE49-F238E27FC236}">
                <a16:creationId xmlns:a16="http://schemas.microsoft.com/office/drawing/2014/main" id="{00715871-7D34-1ECC-2F94-707A0E58622B}"/>
              </a:ext>
            </a:extLst>
          </p:cNvPr>
          <p:cNvSpPr txBox="1"/>
          <p:nvPr/>
        </p:nvSpPr>
        <p:spPr>
          <a:xfrm>
            <a:off x="6341333" y="2244624"/>
            <a:ext cx="2174017" cy="261610"/>
          </a:xfrm>
          <a:prstGeom prst="rect">
            <a:avLst/>
          </a:prstGeom>
          <a:noFill/>
        </p:spPr>
        <p:txBody>
          <a:bodyPr wrap="square" rtlCol="0">
            <a:spAutoFit/>
          </a:bodyPr>
          <a:lstStyle/>
          <a:p>
            <a:pPr algn="ctr"/>
            <a:r>
              <a:rPr lang="en-US" sz="1100" i="1" dirty="0"/>
              <a:t>TBPS Plank – Module thermal test</a:t>
            </a:r>
            <a:endParaRPr lang="fr-CH" sz="1100" i="1" dirty="0"/>
          </a:p>
        </p:txBody>
      </p:sp>
    </p:spTree>
    <p:extLst>
      <p:ext uri="{BB962C8B-B14F-4D97-AF65-F5344CB8AC3E}">
        <p14:creationId xmlns:p14="http://schemas.microsoft.com/office/powerpoint/2010/main" val="1406230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AA09D6-9CAC-3E97-60EA-56002A703B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BEF28A-C4B2-4232-5469-8E91C98418FE}"/>
              </a:ext>
            </a:extLst>
          </p:cNvPr>
          <p:cNvSpPr>
            <a:spLocks noGrp="1"/>
          </p:cNvSpPr>
          <p:nvPr>
            <p:ph type="title"/>
          </p:nvPr>
        </p:nvSpPr>
        <p:spPr/>
        <p:txBody>
          <a:bodyPr>
            <a:normAutofit fontScale="90000"/>
          </a:bodyPr>
          <a:lstStyle/>
          <a:p>
            <a:r>
              <a:rPr lang="en-GB" noProof="0" dirty="0"/>
              <a:t>Outer Tracker – Tilted TBPS</a:t>
            </a:r>
          </a:p>
        </p:txBody>
      </p:sp>
      <p:sp>
        <p:nvSpPr>
          <p:cNvPr id="4" name="Slide Number Placeholder 3">
            <a:extLst>
              <a:ext uri="{FF2B5EF4-FFF2-40B4-BE49-F238E27FC236}">
                <a16:creationId xmlns:a16="http://schemas.microsoft.com/office/drawing/2014/main" id="{F444C4CB-B129-CA36-C22D-2AE1595100E2}"/>
              </a:ext>
            </a:extLst>
          </p:cNvPr>
          <p:cNvSpPr>
            <a:spLocks noGrp="1"/>
          </p:cNvSpPr>
          <p:nvPr>
            <p:ph type="sldNum" sz="quarter" idx="12"/>
          </p:nvPr>
        </p:nvSpPr>
        <p:spPr/>
        <p:txBody>
          <a:bodyPr/>
          <a:lstStyle/>
          <a:p>
            <a:fld id="{BFDCA1C4-9514-7B4F-976F-D92F7E296653}" type="slidenum">
              <a:rPr lang="fr-FR" smtClean="0"/>
              <a:pPr/>
              <a:t>16</a:t>
            </a:fld>
            <a:endParaRPr lang="fr-FR" dirty="0"/>
          </a:p>
        </p:txBody>
      </p:sp>
      <p:pic>
        <p:nvPicPr>
          <p:cNvPr id="7" name="Picture 6">
            <a:extLst>
              <a:ext uri="{FF2B5EF4-FFF2-40B4-BE49-F238E27FC236}">
                <a16:creationId xmlns:a16="http://schemas.microsoft.com/office/drawing/2014/main" id="{57647587-74C1-4291-C4AA-697CA9884FC5}"/>
              </a:ext>
            </a:extLst>
          </p:cNvPr>
          <p:cNvPicPr>
            <a:picLocks noChangeAspect="1"/>
          </p:cNvPicPr>
          <p:nvPr/>
        </p:nvPicPr>
        <p:blipFill>
          <a:blip r:embed="rId3"/>
          <a:stretch>
            <a:fillRect/>
          </a:stretch>
        </p:blipFill>
        <p:spPr>
          <a:xfrm>
            <a:off x="1043608" y="590297"/>
            <a:ext cx="2113577" cy="2236434"/>
          </a:xfrm>
          <a:prstGeom prst="rect">
            <a:avLst/>
          </a:prstGeom>
        </p:spPr>
      </p:pic>
      <p:pic>
        <p:nvPicPr>
          <p:cNvPr id="8" name="Imagen 1">
            <a:extLst>
              <a:ext uri="{FF2B5EF4-FFF2-40B4-BE49-F238E27FC236}">
                <a16:creationId xmlns:a16="http://schemas.microsoft.com/office/drawing/2014/main" id="{AA760E9E-3739-B74F-6F03-B830C4B041C5}"/>
              </a:ext>
            </a:extLst>
          </p:cNvPr>
          <p:cNvPicPr>
            <a:picLocks noChangeAspect="1"/>
          </p:cNvPicPr>
          <p:nvPr/>
        </p:nvPicPr>
        <p:blipFill>
          <a:blip r:embed="rId4"/>
          <a:srcRect t="5906" r="11860"/>
          <a:stretch>
            <a:fillRect/>
          </a:stretch>
        </p:blipFill>
        <p:spPr>
          <a:xfrm>
            <a:off x="5148064" y="590297"/>
            <a:ext cx="1576926" cy="2236434"/>
          </a:xfrm>
          <a:prstGeom prst="rect">
            <a:avLst/>
          </a:prstGeom>
        </p:spPr>
      </p:pic>
      <p:pic>
        <p:nvPicPr>
          <p:cNvPr id="9" name="Imagen 2">
            <a:extLst>
              <a:ext uri="{FF2B5EF4-FFF2-40B4-BE49-F238E27FC236}">
                <a16:creationId xmlns:a16="http://schemas.microsoft.com/office/drawing/2014/main" id="{6EF7995C-0239-3CCA-656E-757848CE016E}"/>
              </a:ext>
            </a:extLst>
          </p:cNvPr>
          <p:cNvPicPr>
            <a:picLocks noChangeAspect="1"/>
          </p:cNvPicPr>
          <p:nvPr/>
        </p:nvPicPr>
        <p:blipFill>
          <a:blip r:embed="rId5" cstate="hqprint">
            <a:extLst>
              <a:ext uri="{28A0092B-C50C-407E-A947-70E740481C1C}">
                <a14:useLocalDpi xmlns:a14="http://schemas.microsoft.com/office/drawing/2010/main" val="0"/>
              </a:ext>
            </a:extLst>
          </a:blip>
          <a:srcRect/>
          <a:stretch/>
        </p:blipFill>
        <p:spPr>
          <a:xfrm>
            <a:off x="3173533" y="869851"/>
            <a:ext cx="1881971" cy="1677326"/>
          </a:xfrm>
          <a:prstGeom prst="rect">
            <a:avLst/>
          </a:prstGeom>
        </p:spPr>
      </p:pic>
      <p:sp>
        <p:nvSpPr>
          <p:cNvPr id="11" name="Content Placeholder 2">
            <a:extLst>
              <a:ext uri="{FF2B5EF4-FFF2-40B4-BE49-F238E27FC236}">
                <a16:creationId xmlns:a16="http://schemas.microsoft.com/office/drawing/2014/main" id="{583977E3-E0A3-B4FE-6E68-E00F7CD2CC2C}"/>
              </a:ext>
            </a:extLst>
          </p:cNvPr>
          <p:cNvSpPr>
            <a:spLocks noGrp="1"/>
          </p:cNvSpPr>
          <p:nvPr>
            <p:ph idx="1"/>
          </p:nvPr>
        </p:nvSpPr>
        <p:spPr>
          <a:xfrm>
            <a:off x="1111190" y="3160517"/>
            <a:ext cx="4329331" cy="1660213"/>
          </a:xfrm>
        </p:spPr>
        <p:txBody>
          <a:bodyPr>
            <a:normAutofit/>
          </a:bodyPr>
          <a:lstStyle/>
          <a:p>
            <a:r>
              <a:rPr lang="en-GB" dirty="0"/>
              <a:t>Assembly of the Tilted Rings is occurring at CERN</a:t>
            </a:r>
            <a:br>
              <a:rPr lang="en-GB" dirty="0"/>
            </a:br>
            <a:r>
              <a:rPr lang="en-GB" dirty="0"/>
              <a:t>(over 50% of the Rings already produced) </a:t>
            </a:r>
          </a:p>
          <a:p>
            <a:r>
              <a:rPr lang="en-GB" noProof="0" dirty="0"/>
              <a:t>Stacking of the Rings and assembly will occur at TIF </a:t>
            </a:r>
          </a:p>
          <a:p>
            <a:r>
              <a:rPr lang="en-GB" dirty="0"/>
              <a:t>L1 Stacking tool is ready to use</a:t>
            </a:r>
          </a:p>
          <a:p>
            <a:r>
              <a:rPr lang="en-GB" noProof="0" dirty="0"/>
              <a:t>Service layout design is </a:t>
            </a:r>
            <a:r>
              <a:rPr lang="en-GB" dirty="0"/>
              <a:t>mostly completed</a:t>
            </a:r>
          </a:p>
          <a:p>
            <a:r>
              <a:rPr lang="en-GB" noProof="0" dirty="0"/>
              <a:t>Rings to pass through multiple QC measurements</a:t>
            </a:r>
          </a:p>
        </p:txBody>
      </p:sp>
      <p:pic>
        <p:nvPicPr>
          <p:cNvPr id="13" name="Picture 12">
            <a:extLst>
              <a:ext uri="{FF2B5EF4-FFF2-40B4-BE49-F238E27FC236}">
                <a16:creationId xmlns:a16="http://schemas.microsoft.com/office/drawing/2014/main" id="{BEA07FCB-DDA0-A851-9A1F-BF083A4B4D64}"/>
              </a:ext>
            </a:extLst>
          </p:cNvPr>
          <p:cNvPicPr>
            <a:picLocks noChangeAspect="1"/>
          </p:cNvPicPr>
          <p:nvPr/>
        </p:nvPicPr>
        <p:blipFill>
          <a:blip r:embed="rId6"/>
          <a:stretch>
            <a:fillRect/>
          </a:stretch>
        </p:blipFill>
        <p:spPr>
          <a:xfrm>
            <a:off x="6035593" y="3081117"/>
            <a:ext cx="2470194" cy="1704105"/>
          </a:xfrm>
          <a:prstGeom prst="rect">
            <a:avLst/>
          </a:prstGeom>
        </p:spPr>
      </p:pic>
      <p:pic>
        <p:nvPicPr>
          <p:cNvPr id="14" name="Picture 13">
            <a:extLst>
              <a:ext uri="{FF2B5EF4-FFF2-40B4-BE49-F238E27FC236}">
                <a16:creationId xmlns:a16="http://schemas.microsoft.com/office/drawing/2014/main" id="{83CB37D7-8246-8392-1487-21B26F29E208}"/>
              </a:ext>
            </a:extLst>
          </p:cNvPr>
          <p:cNvPicPr>
            <a:picLocks noChangeAspect="1"/>
          </p:cNvPicPr>
          <p:nvPr/>
        </p:nvPicPr>
        <p:blipFill>
          <a:blip r:embed="rId7"/>
          <a:stretch>
            <a:fillRect/>
          </a:stretch>
        </p:blipFill>
        <p:spPr>
          <a:xfrm>
            <a:off x="6713758" y="546279"/>
            <a:ext cx="2226460" cy="2114658"/>
          </a:xfrm>
          <a:prstGeom prst="rect">
            <a:avLst/>
          </a:prstGeom>
        </p:spPr>
      </p:pic>
      <p:sp>
        <p:nvSpPr>
          <p:cNvPr id="3" name="TextBox 2">
            <a:extLst>
              <a:ext uri="{FF2B5EF4-FFF2-40B4-BE49-F238E27FC236}">
                <a16:creationId xmlns:a16="http://schemas.microsoft.com/office/drawing/2014/main" id="{A609E5E6-82BD-9F35-A122-885B5C62CCB8}"/>
              </a:ext>
            </a:extLst>
          </p:cNvPr>
          <p:cNvSpPr txBox="1"/>
          <p:nvPr/>
        </p:nvSpPr>
        <p:spPr>
          <a:xfrm>
            <a:off x="6718463" y="2625100"/>
            <a:ext cx="2174017" cy="261610"/>
          </a:xfrm>
          <a:prstGeom prst="rect">
            <a:avLst/>
          </a:prstGeom>
          <a:noFill/>
        </p:spPr>
        <p:txBody>
          <a:bodyPr wrap="square" rtlCol="0">
            <a:spAutoFit/>
          </a:bodyPr>
          <a:lstStyle/>
          <a:p>
            <a:pPr algn="ctr"/>
            <a:r>
              <a:rPr lang="en-US" sz="1100" i="1" dirty="0"/>
              <a:t>TBPS L1 Service design</a:t>
            </a:r>
            <a:endParaRPr lang="fr-CH" sz="1100" i="1" dirty="0"/>
          </a:p>
        </p:txBody>
      </p:sp>
      <p:sp>
        <p:nvSpPr>
          <p:cNvPr id="5" name="TextBox 4">
            <a:extLst>
              <a:ext uri="{FF2B5EF4-FFF2-40B4-BE49-F238E27FC236}">
                <a16:creationId xmlns:a16="http://schemas.microsoft.com/office/drawing/2014/main" id="{B7D7DE93-2E89-9404-3659-58812142BA35}"/>
              </a:ext>
            </a:extLst>
          </p:cNvPr>
          <p:cNvSpPr txBox="1"/>
          <p:nvPr/>
        </p:nvSpPr>
        <p:spPr>
          <a:xfrm>
            <a:off x="983168" y="2858430"/>
            <a:ext cx="2174017" cy="261610"/>
          </a:xfrm>
          <a:prstGeom prst="rect">
            <a:avLst/>
          </a:prstGeom>
          <a:noFill/>
        </p:spPr>
        <p:txBody>
          <a:bodyPr wrap="square" rtlCol="0">
            <a:spAutoFit/>
          </a:bodyPr>
          <a:lstStyle/>
          <a:p>
            <a:pPr algn="ctr"/>
            <a:r>
              <a:rPr lang="en-US" sz="1100" i="1" dirty="0"/>
              <a:t>TBPS L2 Ring – 1</a:t>
            </a:r>
            <a:r>
              <a:rPr lang="en-US" sz="1100" i="1" baseline="30000" dirty="0"/>
              <a:t>st</a:t>
            </a:r>
            <a:r>
              <a:rPr lang="en-US" sz="1100" i="1" dirty="0"/>
              <a:t> produced ring </a:t>
            </a:r>
            <a:endParaRPr lang="fr-CH" sz="1100" i="1" dirty="0"/>
          </a:p>
        </p:txBody>
      </p:sp>
      <p:sp>
        <p:nvSpPr>
          <p:cNvPr id="6" name="TextBox 5">
            <a:extLst>
              <a:ext uri="{FF2B5EF4-FFF2-40B4-BE49-F238E27FC236}">
                <a16:creationId xmlns:a16="http://schemas.microsoft.com/office/drawing/2014/main" id="{E7E3DEA3-B2B4-C1E5-02A9-BEA54736B19B}"/>
              </a:ext>
            </a:extLst>
          </p:cNvPr>
          <p:cNvSpPr txBox="1"/>
          <p:nvPr/>
        </p:nvSpPr>
        <p:spPr>
          <a:xfrm>
            <a:off x="3011676" y="2605598"/>
            <a:ext cx="2174017" cy="261610"/>
          </a:xfrm>
          <a:prstGeom prst="rect">
            <a:avLst/>
          </a:prstGeom>
          <a:noFill/>
        </p:spPr>
        <p:txBody>
          <a:bodyPr wrap="square" rtlCol="0">
            <a:spAutoFit/>
          </a:bodyPr>
          <a:lstStyle/>
          <a:p>
            <a:pPr algn="ctr"/>
            <a:r>
              <a:rPr lang="en-US" sz="1100" i="1" dirty="0"/>
              <a:t>TBPS L1- Stacking Tool</a:t>
            </a:r>
            <a:endParaRPr lang="fr-CH" sz="1100" i="1" dirty="0"/>
          </a:p>
        </p:txBody>
      </p:sp>
      <p:sp>
        <p:nvSpPr>
          <p:cNvPr id="10" name="TextBox 9">
            <a:extLst>
              <a:ext uri="{FF2B5EF4-FFF2-40B4-BE49-F238E27FC236}">
                <a16:creationId xmlns:a16="http://schemas.microsoft.com/office/drawing/2014/main" id="{1F88380D-39BD-62B3-E3B0-2DDC5C335677}"/>
              </a:ext>
            </a:extLst>
          </p:cNvPr>
          <p:cNvSpPr txBox="1"/>
          <p:nvPr/>
        </p:nvSpPr>
        <p:spPr>
          <a:xfrm>
            <a:off x="4711476" y="2801173"/>
            <a:ext cx="2174017" cy="261610"/>
          </a:xfrm>
          <a:prstGeom prst="rect">
            <a:avLst/>
          </a:prstGeom>
          <a:noFill/>
        </p:spPr>
        <p:txBody>
          <a:bodyPr wrap="square" rtlCol="0">
            <a:spAutoFit/>
          </a:bodyPr>
          <a:lstStyle/>
          <a:p>
            <a:pPr algn="ctr"/>
            <a:r>
              <a:rPr lang="en-US" sz="1100" i="1" dirty="0"/>
              <a:t>TBPS Beam assembly</a:t>
            </a:r>
            <a:endParaRPr lang="fr-CH" sz="1100" i="1" dirty="0"/>
          </a:p>
        </p:txBody>
      </p:sp>
    </p:spTree>
    <p:extLst>
      <p:ext uri="{BB962C8B-B14F-4D97-AF65-F5344CB8AC3E}">
        <p14:creationId xmlns:p14="http://schemas.microsoft.com/office/powerpoint/2010/main" val="2951801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654A4-138D-76DD-F45F-E148650859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88280D-7C51-ACFA-9BF9-ACD0A09810B9}"/>
              </a:ext>
            </a:extLst>
          </p:cNvPr>
          <p:cNvSpPr>
            <a:spLocks noGrp="1"/>
          </p:cNvSpPr>
          <p:nvPr>
            <p:ph type="title"/>
          </p:nvPr>
        </p:nvSpPr>
        <p:spPr/>
        <p:txBody>
          <a:bodyPr>
            <a:normAutofit fontScale="90000"/>
          </a:bodyPr>
          <a:lstStyle/>
          <a:p>
            <a:r>
              <a:rPr lang="en-GB" noProof="0" dirty="0"/>
              <a:t>Outer Tracker – Tilted TBPS – Quality Control</a:t>
            </a:r>
          </a:p>
        </p:txBody>
      </p:sp>
      <p:sp>
        <p:nvSpPr>
          <p:cNvPr id="4" name="Slide Number Placeholder 3">
            <a:extLst>
              <a:ext uri="{FF2B5EF4-FFF2-40B4-BE49-F238E27FC236}">
                <a16:creationId xmlns:a16="http://schemas.microsoft.com/office/drawing/2014/main" id="{5323B1BB-B8DF-6DEC-4360-F0A240746EF5}"/>
              </a:ext>
            </a:extLst>
          </p:cNvPr>
          <p:cNvSpPr>
            <a:spLocks noGrp="1"/>
          </p:cNvSpPr>
          <p:nvPr>
            <p:ph type="sldNum" sz="quarter" idx="12"/>
          </p:nvPr>
        </p:nvSpPr>
        <p:spPr>
          <a:xfrm>
            <a:off x="7740352" y="4767263"/>
            <a:ext cx="774998" cy="273844"/>
          </a:xfrm>
        </p:spPr>
        <p:txBody>
          <a:bodyPr/>
          <a:lstStyle/>
          <a:p>
            <a:fld id="{BFDCA1C4-9514-7B4F-976F-D92F7E296653}" type="slidenum">
              <a:rPr lang="fr-FR" smtClean="0"/>
              <a:pPr/>
              <a:t>17</a:t>
            </a:fld>
            <a:endParaRPr lang="fr-FR" dirty="0"/>
          </a:p>
        </p:txBody>
      </p:sp>
      <p:pic>
        <p:nvPicPr>
          <p:cNvPr id="22" name="Picture 17">
            <a:extLst>
              <a:ext uri="{FF2B5EF4-FFF2-40B4-BE49-F238E27FC236}">
                <a16:creationId xmlns:a16="http://schemas.microsoft.com/office/drawing/2014/main" id="{1002E875-3A14-417F-FD0F-EE7F3CEDE97F}"/>
              </a:ext>
            </a:extLst>
          </p:cNvPr>
          <p:cNvPicPr>
            <a:picLocks noChangeAspect="1"/>
          </p:cNvPicPr>
          <p:nvPr/>
        </p:nvPicPr>
        <p:blipFill>
          <a:blip r:embed="rId3"/>
          <a:stretch>
            <a:fillRect/>
          </a:stretch>
        </p:blipFill>
        <p:spPr>
          <a:xfrm>
            <a:off x="4023708" y="771220"/>
            <a:ext cx="2143904" cy="1313844"/>
          </a:xfrm>
          <a:prstGeom prst="rect">
            <a:avLst/>
          </a:prstGeom>
          <a:ln w="28575">
            <a:solidFill>
              <a:schemeClr val="accent5">
                <a:lumMod val="20000"/>
                <a:lumOff val="80000"/>
              </a:schemeClr>
            </a:solidFill>
          </a:ln>
        </p:spPr>
      </p:pic>
      <p:pic>
        <p:nvPicPr>
          <p:cNvPr id="23" name="Picture 2" descr="A person working on a machine&#10;&#10;Description automatically generated">
            <a:extLst>
              <a:ext uri="{FF2B5EF4-FFF2-40B4-BE49-F238E27FC236}">
                <a16:creationId xmlns:a16="http://schemas.microsoft.com/office/drawing/2014/main" id="{21783BDC-6C1A-3D3A-B2BF-FD66057F787D}"/>
              </a:ext>
            </a:extLst>
          </p:cNvPr>
          <p:cNvPicPr>
            <a:picLocks noChangeAspect="1"/>
          </p:cNvPicPr>
          <p:nvPr/>
        </p:nvPicPr>
        <p:blipFill>
          <a:blip r:embed="rId4" cstate="hqprint">
            <a:extLst>
              <a:ext uri="{28A0092B-C50C-407E-A947-70E740481C1C}">
                <a14:useLocalDpi xmlns:a14="http://schemas.microsoft.com/office/drawing/2010/main" val="0"/>
              </a:ext>
            </a:extLst>
          </a:blip>
          <a:srcRect l="19951"/>
          <a:stretch/>
        </p:blipFill>
        <p:spPr>
          <a:xfrm>
            <a:off x="971600" y="627534"/>
            <a:ext cx="1846914" cy="1538152"/>
          </a:xfrm>
          <a:prstGeom prst="rect">
            <a:avLst/>
          </a:prstGeom>
        </p:spPr>
      </p:pic>
      <p:pic>
        <p:nvPicPr>
          <p:cNvPr id="24" name="Imagen 17">
            <a:extLst>
              <a:ext uri="{FF2B5EF4-FFF2-40B4-BE49-F238E27FC236}">
                <a16:creationId xmlns:a16="http://schemas.microsoft.com/office/drawing/2014/main" id="{59DB3A2D-DA8C-805B-3E09-0A47E2C862CC}"/>
              </a:ext>
            </a:extLst>
          </p:cNvPr>
          <p:cNvPicPr>
            <a:picLocks noChangeAspect="1"/>
          </p:cNvPicPr>
          <p:nvPr/>
        </p:nvPicPr>
        <p:blipFill>
          <a:blip r:embed="rId5"/>
          <a:stretch>
            <a:fillRect/>
          </a:stretch>
        </p:blipFill>
        <p:spPr>
          <a:xfrm>
            <a:off x="4344068" y="2755794"/>
            <a:ext cx="1524076" cy="2286112"/>
          </a:xfrm>
          <a:prstGeom prst="rect">
            <a:avLst/>
          </a:prstGeom>
        </p:spPr>
      </p:pic>
      <p:pic>
        <p:nvPicPr>
          <p:cNvPr id="25" name="Imagen 19">
            <a:extLst>
              <a:ext uri="{FF2B5EF4-FFF2-40B4-BE49-F238E27FC236}">
                <a16:creationId xmlns:a16="http://schemas.microsoft.com/office/drawing/2014/main" id="{8490A1E2-B4B4-D761-0FE2-60413E81E9A4}"/>
              </a:ext>
            </a:extLst>
          </p:cNvPr>
          <p:cNvPicPr>
            <a:picLocks noChangeAspect="1"/>
          </p:cNvPicPr>
          <p:nvPr/>
        </p:nvPicPr>
        <p:blipFill>
          <a:blip r:embed="rId6"/>
          <a:stretch>
            <a:fillRect/>
          </a:stretch>
        </p:blipFill>
        <p:spPr>
          <a:xfrm rot="16200000">
            <a:off x="2390782" y="3148491"/>
            <a:ext cx="2286112" cy="1524074"/>
          </a:xfrm>
          <a:prstGeom prst="rect">
            <a:avLst/>
          </a:prstGeom>
        </p:spPr>
      </p:pic>
      <p:sp>
        <p:nvSpPr>
          <p:cNvPr id="31" name="TextBox 8">
            <a:extLst>
              <a:ext uri="{FF2B5EF4-FFF2-40B4-BE49-F238E27FC236}">
                <a16:creationId xmlns:a16="http://schemas.microsoft.com/office/drawing/2014/main" id="{FC3E7F5F-E856-6D95-0074-4BBDCEC0051A}"/>
              </a:ext>
            </a:extLst>
          </p:cNvPr>
          <p:cNvSpPr txBox="1"/>
          <p:nvPr/>
        </p:nvSpPr>
        <p:spPr>
          <a:xfrm>
            <a:off x="3264807" y="2417861"/>
            <a:ext cx="572593" cy="307777"/>
          </a:xfrm>
          <a:prstGeom prst="rect">
            <a:avLst/>
          </a:prstGeom>
          <a:gradFill>
            <a:gsLst>
              <a:gs pos="0">
                <a:srgbClr val="D9E3EF"/>
              </a:gs>
              <a:gs pos="100000">
                <a:srgbClr val="D2DEEE"/>
              </a:gs>
            </a:gsLst>
            <a:lin ang="0" scaled="1"/>
          </a:gradFill>
          <a:ln>
            <a:noFill/>
          </a:ln>
        </p:spPr>
        <p:txBody>
          <a:bodyPr wrap="none" rtlCol="0">
            <a:spAutoFit/>
          </a:bodyPr>
          <a:lstStyle/>
          <a:p>
            <a:r>
              <a:rPr lang="en-US" sz="1400" i="1" dirty="0"/>
              <a:t>Mass</a:t>
            </a:r>
            <a:endParaRPr lang="en-GB" sz="1400" i="1" dirty="0"/>
          </a:p>
        </p:txBody>
      </p:sp>
      <p:sp>
        <p:nvSpPr>
          <p:cNvPr id="32" name="TextBox 31">
            <a:extLst>
              <a:ext uri="{FF2B5EF4-FFF2-40B4-BE49-F238E27FC236}">
                <a16:creationId xmlns:a16="http://schemas.microsoft.com/office/drawing/2014/main" id="{A78B64B4-0C13-FF9F-D831-A4B54BEB7C1B}"/>
              </a:ext>
            </a:extLst>
          </p:cNvPr>
          <p:cNvSpPr txBox="1"/>
          <p:nvPr/>
        </p:nvSpPr>
        <p:spPr>
          <a:xfrm>
            <a:off x="1178334" y="3744162"/>
            <a:ext cx="936104" cy="307777"/>
          </a:xfrm>
          <a:prstGeom prst="rect">
            <a:avLst/>
          </a:prstGeom>
          <a:gradFill>
            <a:gsLst>
              <a:gs pos="45000">
                <a:srgbClr val="DFE8F1"/>
              </a:gs>
              <a:gs pos="59000">
                <a:srgbClr val="D5E0EE"/>
              </a:gs>
            </a:gsLst>
            <a:lin ang="0" scaled="1"/>
          </a:gradFill>
        </p:spPr>
        <p:txBody>
          <a:bodyPr wrap="square" rtlCol="0">
            <a:spAutoFit/>
          </a:bodyPr>
          <a:lstStyle/>
          <a:p>
            <a:r>
              <a:rPr lang="en-US" sz="1400" i="1" dirty="0"/>
              <a:t>Metrology</a:t>
            </a:r>
            <a:endParaRPr lang="en-GB" sz="1400" i="1" dirty="0"/>
          </a:p>
        </p:txBody>
      </p:sp>
      <p:sp>
        <p:nvSpPr>
          <p:cNvPr id="33" name="TextBox 8">
            <a:extLst>
              <a:ext uri="{FF2B5EF4-FFF2-40B4-BE49-F238E27FC236}">
                <a16:creationId xmlns:a16="http://schemas.microsoft.com/office/drawing/2014/main" id="{9048AC81-7FDE-0828-FEA5-174FB5CA24ED}"/>
              </a:ext>
            </a:extLst>
          </p:cNvPr>
          <p:cNvSpPr txBox="1"/>
          <p:nvPr/>
        </p:nvSpPr>
        <p:spPr>
          <a:xfrm>
            <a:off x="4660235" y="2417861"/>
            <a:ext cx="797462" cy="307777"/>
          </a:xfrm>
          <a:prstGeom prst="rect">
            <a:avLst/>
          </a:prstGeom>
          <a:gradFill>
            <a:gsLst>
              <a:gs pos="0">
                <a:srgbClr val="C9D7EC"/>
              </a:gs>
              <a:gs pos="100000">
                <a:srgbClr val="C0D0EA"/>
              </a:gs>
            </a:gsLst>
            <a:lin ang="0" scaled="1"/>
          </a:gradFill>
        </p:spPr>
        <p:txBody>
          <a:bodyPr wrap="none" rtlCol="0">
            <a:spAutoFit/>
          </a:bodyPr>
          <a:lstStyle/>
          <a:p>
            <a:r>
              <a:rPr lang="en-US" sz="1400" i="1" dirty="0"/>
              <a:t>Stiffness</a:t>
            </a:r>
            <a:endParaRPr lang="en-GB" sz="1400" i="1" dirty="0"/>
          </a:p>
        </p:txBody>
      </p:sp>
      <p:sp>
        <p:nvSpPr>
          <p:cNvPr id="34" name="TextBox 8">
            <a:extLst>
              <a:ext uri="{FF2B5EF4-FFF2-40B4-BE49-F238E27FC236}">
                <a16:creationId xmlns:a16="http://schemas.microsoft.com/office/drawing/2014/main" id="{B17AA38B-B1CB-D417-A627-2C5C78E72333}"/>
              </a:ext>
            </a:extLst>
          </p:cNvPr>
          <p:cNvSpPr txBox="1"/>
          <p:nvPr/>
        </p:nvSpPr>
        <p:spPr>
          <a:xfrm>
            <a:off x="5715938" y="2407354"/>
            <a:ext cx="1937618" cy="307777"/>
          </a:xfrm>
          <a:prstGeom prst="rect">
            <a:avLst/>
          </a:prstGeom>
          <a:gradFill>
            <a:gsLst>
              <a:gs pos="0">
                <a:srgbClr val="B8CAE8"/>
              </a:gs>
              <a:gs pos="100000">
                <a:srgbClr val="86A2D6"/>
              </a:gs>
            </a:gsLst>
            <a:lin ang="0" scaled="1"/>
          </a:gradFill>
        </p:spPr>
        <p:txBody>
          <a:bodyPr wrap="square" rtlCol="0">
            <a:spAutoFit/>
          </a:bodyPr>
          <a:lstStyle/>
          <a:p>
            <a:r>
              <a:rPr lang="en-US" sz="1400" i="1" dirty="0"/>
              <a:t>Pressure &amp; Leak Test</a:t>
            </a:r>
            <a:endParaRPr lang="en-GB" sz="1400" i="1" dirty="0"/>
          </a:p>
        </p:txBody>
      </p:sp>
      <p:sp>
        <p:nvSpPr>
          <p:cNvPr id="35" name="TextBox 8">
            <a:extLst>
              <a:ext uri="{FF2B5EF4-FFF2-40B4-BE49-F238E27FC236}">
                <a16:creationId xmlns:a16="http://schemas.microsoft.com/office/drawing/2014/main" id="{6180D89F-A096-B735-3682-B806D78495E0}"/>
              </a:ext>
            </a:extLst>
          </p:cNvPr>
          <p:cNvSpPr txBox="1"/>
          <p:nvPr/>
        </p:nvSpPr>
        <p:spPr>
          <a:xfrm>
            <a:off x="7036174" y="171990"/>
            <a:ext cx="1715559" cy="338554"/>
          </a:xfrm>
          <a:prstGeom prst="rect">
            <a:avLst/>
          </a:prstGeom>
          <a:gradFill>
            <a:gsLst>
              <a:gs pos="0">
                <a:srgbClr val="B8CAE8"/>
              </a:gs>
              <a:gs pos="100000">
                <a:srgbClr val="88A4D7"/>
              </a:gs>
            </a:gsLst>
            <a:lin ang="0" scaled="1"/>
          </a:gradFill>
        </p:spPr>
        <p:txBody>
          <a:bodyPr wrap="square" rtlCol="0">
            <a:spAutoFit/>
          </a:bodyPr>
          <a:lstStyle/>
          <a:p>
            <a:r>
              <a:rPr lang="en-US" sz="1600" i="1" dirty="0"/>
              <a:t>Thermal QC Test</a:t>
            </a:r>
            <a:endParaRPr lang="en-GB" sz="1600" i="1" dirty="0"/>
          </a:p>
        </p:txBody>
      </p:sp>
      <p:pic>
        <p:nvPicPr>
          <p:cNvPr id="36" name="Imagen 64" descr="Personas sentadas en una mesa&#10;&#10;El contenido generado por IA puede ser incorrecto.">
            <a:extLst>
              <a:ext uri="{FF2B5EF4-FFF2-40B4-BE49-F238E27FC236}">
                <a16:creationId xmlns:a16="http://schemas.microsoft.com/office/drawing/2014/main" id="{6F1C7EF4-CCEC-10FD-9016-D0930849A860}"/>
              </a:ext>
            </a:extLst>
          </p:cNvPr>
          <p:cNvPicPr>
            <a:picLocks noChangeAspect="1"/>
          </p:cNvPicPr>
          <p:nvPr/>
        </p:nvPicPr>
        <p:blipFill>
          <a:blip r:embed="rId7" cstate="hqprint">
            <a:extLst>
              <a:ext uri="{28A0092B-C50C-407E-A947-70E740481C1C}">
                <a14:useLocalDpi xmlns:a14="http://schemas.microsoft.com/office/drawing/2010/main" val="0"/>
              </a:ext>
            </a:extLst>
          </a:blip>
          <a:srcRect l="3848" r="3414"/>
          <a:stretch/>
        </p:blipFill>
        <p:spPr>
          <a:xfrm>
            <a:off x="848384" y="2227012"/>
            <a:ext cx="1851408" cy="1503172"/>
          </a:xfrm>
          <a:prstGeom prst="rect">
            <a:avLst/>
          </a:prstGeom>
        </p:spPr>
      </p:pic>
      <p:pic>
        <p:nvPicPr>
          <p:cNvPr id="37" name="Imagen 65">
            <a:extLst>
              <a:ext uri="{FF2B5EF4-FFF2-40B4-BE49-F238E27FC236}">
                <a16:creationId xmlns:a16="http://schemas.microsoft.com/office/drawing/2014/main" id="{DBEDE18C-2918-1A87-DBB1-79E0761BBF2E}"/>
              </a:ext>
            </a:extLst>
          </p:cNvPr>
          <p:cNvPicPr>
            <a:picLocks noChangeAspect="1"/>
          </p:cNvPicPr>
          <p:nvPr/>
        </p:nvPicPr>
        <p:blipFill>
          <a:blip r:embed="rId8"/>
          <a:stretch>
            <a:fillRect/>
          </a:stretch>
        </p:blipFill>
        <p:spPr>
          <a:xfrm>
            <a:off x="5940152" y="2754995"/>
            <a:ext cx="1326753" cy="2286112"/>
          </a:xfrm>
          <a:prstGeom prst="rect">
            <a:avLst/>
          </a:prstGeom>
        </p:spPr>
      </p:pic>
      <p:pic>
        <p:nvPicPr>
          <p:cNvPr id="38" name="Imagen 2" descr="Un hombre parado en una cocina industrial&#10;&#10;El contenido generado por IA puede ser incorrecto.">
            <a:extLst>
              <a:ext uri="{FF2B5EF4-FFF2-40B4-BE49-F238E27FC236}">
                <a16:creationId xmlns:a16="http://schemas.microsoft.com/office/drawing/2014/main" id="{EA75D377-EC99-26A0-F7C7-7BB6EA0C3852}"/>
              </a:ext>
            </a:extLst>
          </p:cNvPr>
          <p:cNvPicPr>
            <a:picLocks noChangeAspect="1"/>
          </p:cNvPicPr>
          <p:nvPr/>
        </p:nvPicPr>
        <p:blipFill>
          <a:blip r:embed="rId9" cstate="hqprint">
            <a:extLst>
              <a:ext uri="{28A0092B-C50C-407E-A947-70E740481C1C}">
                <a14:useLocalDpi xmlns:a14="http://schemas.microsoft.com/office/drawing/2010/main" val="0"/>
              </a:ext>
            </a:extLst>
          </a:blip>
          <a:srcRect t="31954" b="23704"/>
          <a:stretch/>
        </p:blipFill>
        <p:spPr>
          <a:xfrm>
            <a:off x="6976236" y="553433"/>
            <a:ext cx="1831938" cy="1083079"/>
          </a:xfrm>
          <a:prstGeom prst="rect">
            <a:avLst/>
          </a:prstGeom>
        </p:spPr>
      </p:pic>
      <p:pic>
        <p:nvPicPr>
          <p:cNvPr id="44" name="Picture 43">
            <a:extLst>
              <a:ext uri="{FF2B5EF4-FFF2-40B4-BE49-F238E27FC236}">
                <a16:creationId xmlns:a16="http://schemas.microsoft.com/office/drawing/2014/main" id="{B1FC6C21-F945-991E-9ECA-8AA8D7655DF7}"/>
              </a:ext>
            </a:extLst>
          </p:cNvPr>
          <p:cNvPicPr>
            <a:picLocks noChangeAspect="1"/>
          </p:cNvPicPr>
          <p:nvPr/>
        </p:nvPicPr>
        <p:blipFill>
          <a:blip r:embed="rId10"/>
          <a:stretch>
            <a:fillRect/>
          </a:stretch>
        </p:blipFill>
        <p:spPr>
          <a:xfrm>
            <a:off x="7653556" y="1653005"/>
            <a:ext cx="1310932" cy="994500"/>
          </a:xfrm>
          <a:prstGeom prst="rect">
            <a:avLst/>
          </a:prstGeom>
        </p:spPr>
      </p:pic>
      <p:pic>
        <p:nvPicPr>
          <p:cNvPr id="45" name="Picture 44">
            <a:extLst>
              <a:ext uri="{FF2B5EF4-FFF2-40B4-BE49-F238E27FC236}">
                <a16:creationId xmlns:a16="http://schemas.microsoft.com/office/drawing/2014/main" id="{B2D607DC-D9C1-5618-78AC-9DC367BECAB2}"/>
              </a:ext>
            </a:extLst>
          </p:cNvPr>
          <p:cNvPicPr>
            <a:picLocks noChangeAspect="1"/>
          </p:cNvPicPr>
          <p:nvPr/>
        </p:nvPicPr>
        <p:blipFill>
          <a:blip r:embed="rId11"/>
          <a:stretch>
            <a:fillRect/>
          </a:stretch>
        </p:blipFill>
        <p:spPr>
          <a:xfrm>
            <a:off x="7646260" y="2691067"/>
            <a:ext cx="1310932" cy="997285"/>
          </a:xfrm>
          <a:prstGeom prst="rect">
            <a:avLst/>
          </a:prstGeom>
        </p:spPr>
      </p:pic>
      <p:pic>
        <p:nvPicPr>
          <p:cNvPr id="46" name="Picture 45">
            <a:extLst>
              <a:ext uri="{FF2B5EF4-FFF2-40B4-BE49-F238E27FC236}">
                <a16:creationId xmlns:a16="http://schemas.microsoft.com/office/drawing/2014/main" id="{554FDD9C-4015-206B-7DEE-80BDF13EB54E}"/>
              </a:ext>
            </a:extLst>
          </p:cNvPr>
          <p:cNvPicPr>
            <a:picLocks noChangeAspect="1"/>
          </p:cNvPicPr>
          <p:nvPr/>
        </p:nvPicPr>
        <p:blipFill>
          <a:blip r:embed="rId12"/>
          <a:stretch>
            <a:fillRect/>
          </a:stretch>
        </p:blipFill>
        <p:spPr>
          <a:xfrm>
            <a:off x="7646260" y="3737390"/>
            <a:ext cx="1326753" cy="962247"/>
          </a:xfrm>
          <a:prstGeom prst="rect">
            <a:avLst/>
          </a:prstGeom>
        </p:spPr>
      </p:pic>
    </p:spTree>
    <p:extLst>
      <p:ext uri="{BB962C8B-B14F-4D97-AF65-F5344CB8AC3E}">
        <p14:creationId xmlns:p14="http://schemas.microsoft.com/office/powerpoint/2010/main" val="1739489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1A96E-1C57-90F4-AAB9-98C5F64365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769860-3D9A-526D-5F07-898F156E1124}"/>
              </a:ext>
            </a:extLst>
          </p:cNvPr>
          <p:cNvSpPr>
            <a:spLocks noGrp="1"/>
          </p:cNvSpPr>
          <p:nvPr>
            <p:ph type="title"/>
          </p:nvPr>
        </p:nvSpPr>
        <p:spPr/>
        <p:txBody>
          <a:bodyPr>
            <a:normAutofit fontScale="90000"/>
          </a:bodyPr>
          <a:lstStyle/>
          <a:p>
            <a:r>
              <a:rPr lang="en-GB" noProof="0" dirty="0"/>
              <a:t>Outer Tracker – TBPS Integration</a:t>
            </a:r>
          </a:p>
        </p:txBody>
      </p:sp>
      <p:sp>
        <p:nvSpPr>
          <p:cNvPr id="4" name="Slide Number Placeholder 3">
            <a:extLst>
              <a:ext uri="{FF2B5EF4-FFF2-40B4-BE49-F238E27FC236}">
                <a16:creationId xmlns:a16="http://schemas.microsoft.com/office/drawing/2014/main" id="{7BB3088F-679B-6758-78FA-329B12546445}"/>
              </a:ext>
            </a:extLst>
          </p:cNvPr>
          <p:cNvSpPr>
            <a:spLocks noGrp="1"/>
          </p:cNvSpPr>
          <p:nvPr>
            <p:ph type="sldNum" sz="quarter" idx="12"/>
          </p:nvPr>
        </p:nvSpPr>
        <p:spPr/>
        <p:txBody>
          <a:bodyPr/>
          <a:lstStyle/>
          <a:p>
            <a:fld id="{BFDCA1C4-9514-7B4F-976F-D92F7E296653}" type="slidenum">
              <a:rPr lang="fr-FR" smtClean="0"/>
              <a:pPr/>
              <a:t>18</a:t>
            </a:fld>
            <a:endParaRPr lang="fr-FR" dirty="0"/>
          </a:p>
        </p:txBody>
      </p:sp>
      <p:pic>
        <p:nvPicPr>
          <p:cNvPr id="6" name="Picture 5">
            <a:extLst>
              <a:ext uri="{FF2B5EF4-FFF2-40B4-BE49-F238E27FC236}">
                <a16:creationId xmlns:a16="http://schemas.microsoft.com/office/drawing/2014/main" id="{C52910C8-57D5-9B52-98A0-C16C11DA027B}"/>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827584" y="677619"/>
            <a:ext cx="2738755" cy="1944216"/>
          </a:xfrm>
          <a:prstGeom prst="rect">
            <a:avLst/>
          </a:prstGeom>
        </p:spPr>
      </p:pic>
      <p:pic>
        <p:nvPicPr>
          <p:cNvPr id="10" name="Picture 9">
            <a:extLst>
              <a:ext uri="{FF2B5EF4-FFF2-40B4-BE49-F238E27FC236}">
                <a16:creationId xmlns:a16="http://schemas.microsoft.com/office/drawing/2014/main" id="{A6CE644A-CDD9-F95F-BAA4-6B10F3EC2F34}"/>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3322301" y="595252"/>
            <a:ext cx="2453737" cy="2108949"/>
          </a:xfrm>
          <a:prstGeom prst="rect">
            <a:avLst/>
          </a:prstGeom>
        </p:spPr>
      </p:pic>
      <p:pic>
        <p:nvPicPr>
          <p:cNvPr id="11" name="Picture 10">
            <a:extLst>
              <a:ext uri="{FF2B5EF4-FFF2-40B4-BE49-F238E27FC236}">
                <a16:creationId xmlns:a16="http://schemas.microsoft.com/office/drawing/2014/main" id="{3E6AAB48-171C-D89F-E9FE-FC8A9D5EF27B}"/>
              </a:ext>
            </a:extLst>
          </p:cNvPr>
          <p:cNvPicPr>
            <a:picLocks noChangeAspect="1"/>
          </p:cNvPicPr>
          <p:nvPr/>
        </p:nvPicPr>
        <p:blipFill>
          <a:blip r:embed="rId4"/>
          <a:stretch>
            <a:fillRect/>
          </a:stretch>
        </p:blipFill>
        <p:spPr>
          <a:xfrm>
            <a:off x="6059779" y="552937"/>
            <a:ext cx="2802972" cy="2131269"/>
          </a:xfrm>
          <a:prstGeom prst="rect">
            <a:avLst/>
          </a:prstGeom>
        </p:spPr>
      </p:pic>
      <p:sp>
        <p:nvSpPr>
          <p:cNvPr id="12" name="Content Placeholder 2">
            <a:extLst>
              <a:ext uri="{FF2B5EF4-FFF2-40B4-BE49-F238E27FC236}">
                <a16:creationId xmlns:a16="http://schemas.microsoft.com/office/drawing/2014/main" id="{9646FCEF-C3C9-74C4-D3DB-B357DE23BD30}"/>
              </a:ext>
            </a:extLst>
          </p:cNvPr>
          <p:cNvSpPr>
            <a:spLocks noGrp="1"/>
          </p:cNvSpPr>
          <p:nvPr>
            <p:ph idx="1"/>
          </p:nvPr>
        </p:nvSpPr>
        <p:spPr>
          <a:xfrm>
            <a:off x="1111190" y="3475784"/>
            <a:ext cx="7404160" cy="1660213"/>
          </a:xfrm>
        </p:spPr>
        <p:txBody>
          <a:bodyPr>
            <a:normAutofit/>
          </a:bodyPr>
          <a:lstStyle/>
          <a:p>
            <a:r>
              <a:rPr lang="en-GB" dirty="0"/>
              <a:t>TBPS Assembly starts with the ITST positioning on the integration tool (ITST described later)</a:t>
            </a:r>
          </a:p>
          <a:p>
            <a:r>
              <a:rPr lang="en-GB" noProof="0" dirty="0"/>
              <a:t>Many steps before TBPS </a:t>
            </a:r>
            <a:r>
              <a:rPr lang="en-GB" dirty="0"/>
              <a:t>readiness and installation inside the TB2S wheel </a:t>
            </a:r>
          </a:p>
          <a:p>
            <a:r>
              <a:rPr lang="en-GB" dirty="0"/>
              <a:t>The whole assembly will occur at TIF (CERN)</a:t>
            </a:r>
            <a:endParaRPr lang="en-GB" noProof="0" dirty="0"/>
          </a:p>
        </p:txBody>
      </p:sp>
      <p:sp>
        <p:nvSpPr>
          <p:cNvPr id="3" name="TextBox 2">
            <a:extLst>
              <a:ext uri="{FF2B5EF4-FFF2-40B4-BE49-F238E27FC236}">
                <a16:creationId xmlns:a16="http://schemas.microsoft.com/office/drawing/2014/main" id="{3306DA93-E387-77DE-215D-A1031F43A15F}"/>
              </a:ext>
            </a:extLst>
          </p:cNvPr>
          <p:cNvSpPr txBox="1"/>
          <p:nvPr/>
        </p:nvSpPr>
        <p:spPr>
          <a:xfrm>
            <a:off x="983168" y="2759662"/>
            <a:ext cx="2174017" cy="261610"/>
          </a:xfrm>
          <a:prstGeom prst="rect">
            <a:avLst/>
          </a:prstGeom>
          <a:noFill/>
        </p:spPr>
        <p:txBody>
          <a:bodyPr wrap="square" rtlCol="0">
            <a:spAutoFit/>
          </a:bodyPr>
          <a:lstStyle/>
          <a:p>
            <a:pPr algn="ctr"/>
            <a:r>
              <a:rPr lang="en-US" sz="1100" i="1" dirty="0"/>
              <a:t>TBPS Assembly tool – 1</a:t>
            </a:r>
            <a:r>
              <a:rPr lang="en-US" sz="1100" i="1" baseline="30000" dirty="0"/>
              <a:t>st</a:t>
            </a:r>
            <a:r>
              <a:rPr lang="en-US" sz="1100" i="1" dirty="0"/>
              <a:t> step</a:t>
            </a:r>
            <a:endParaRPr lang="fr-CH" sz="1100" i="1" dirty="0"/>
          </a:p>
        </p:txBody>
      </p:sp>
      <p:sp>
        <p:nvSpPr>
          <p:cNvPr id="5" name="TextBox 4">
            <a:extLst>
              <a:ext uri="{FF2B5EF4-FFF2-40B4-BE49-F238E27FC236}">
                <a16:creationId xmlns:a16="http://schemas.microsoft.com/office/drawing/2014/main" id="{B8ED7405-46AE-3494-B059-75B42FD50C03}"/>
              </a:ext>
            </a:extLst>
          </p:cNvPr>
          <p:cNvSpPr txBox="1"/>
          <p:nvPr/>
        </p:nvSpPr>
        <p:spPr>
          <a:xfrm>
            <a:off x="3566339" y="2760135"/>
            <a:ext cx="2174017" cy="261610"/>
          </a:xfrm>
          <a:prstGeom prst="rect">
            <a:avLst/>
          </a:prstGeom>
          <a:noFill/>
        </p:spPr>
        <p:txBody>
          <a:bodyPr wrap="square" rtlCol="0">
            <a:spAutoFit/>
          </a:bodyPr>
          <a:lstStyle/>
          <a:p>
            <a:pPr algn="ctr"/>
            <a:r>
              <a:rPr lang="en-US" sz="1100" i="1" dirty="0"/>
              <a:t>TBPS completed on its cradle</a:t>
            </a:r>
            <a:endParaRPr lang="fr-CH" sz="1100" i="1" dirty="0"/>
          </a:p>
        </p:txBody>
      </p:sp>
      <p:sp>
        <p:nvSpPr>
          <p:cNvPr id="7" name="TextBox 6">
            <a:extLst>
              <a:ext uri="{FF2B5EF4-FFF2-40B4-BE49-F238E27FC236}">
                <a16:creationId xmlns:a16="http://schemas.microsoft.com/office/drawing/2014/main" id="{07D772A2-E916-97C7-DC2A-82517726F1BC}"/>
              </a:ext>
            </a:extLst>
          </p:cNvPr>
          <p:cNvSpPr txBox="1"/>
          <p:nvPr/>
        </p:nvSpPr>
        <p:spPr>
          <a:xfrm>
            <a:off x="6059779" y="2760135"/>
            <a:ext cx="2488495" cy="261610"/>
          </a:xfrm>
          <a:prstGeom prst="rect">
            <a:avLst/>
          </a:prstGeom>
          <a:noFill/>
        </p:spPr>
        <p:txBody>
          <a:bodyPr wrap="square" rtlCol="0">
            <a:spAutoFit/>
          </a:bodyPr>
          <a:lstStyle/>
          <a:p>
            <a:pPr algn="ctr"/>
            <a:r>
              <a:rPr lang="en-US" sz="1100" i="1" dirty="0"/>
              <a:t>TBPS insertion inside BTST (inside TB2S)</a:t>
            </a:r>
            <a:endParaRPr lang="fr-CH" sz="1100" i="1" dirty="0"/>
          </a:p>
        </p:txBody>
      </p:sp>
      <p:cxnSp>
        <p:nvCxnSpPr>
          <p:cNvPr id="8" name="Straight Arrow Connector 7">
            <a:extLst>
              <a:ext uri="{FF2B5EF4-FFF2-40B4-BE49-F238E27FC236}">
                <a16:creationId xmlns:a16="http://schemas.microsoft.com/office/drawing/2014/main" id="{22A44201-957C-902B-C27C-29AAC0C54CAC}"/>
              </a:ext>
            </a:extLst>
          </p:cNvPr>
          <p:cNvCxnSpPr>
            <a:cxnSpLocks/>
            <a:stCxn id="9" idx="0"/>
          </p:cNvCxnSpPr>
          <p:nvPr/>
        </p:nvCxnSpPr>
        <p:spPr>
          <a:xfrm flipH="1" flipV="1">
            <a:off x="2581253" y="1203598"/>
            <a:ext cx="46531" cy="878824"/>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E63ACA1-A17E-E9D4-5DE2-4211D8E7D3D2}"/>
              </a:ext>
            </a:extLst>
          </p:cNvPr>
          <p:cNvSpPr txBox="1"/>
          <p:nvPr/>
        </p:nvSpPr>
        <p:spPr>
          <a:xfrm>
            <a:off x="1861173" y="2082422"/>
            <a:ext cx="1533222" cy="523220"/>
          </a:xfrm>
          <a:prstGeom prst="rect">
            <a:avLst/>
          </a:prstGeom>
          <a:noFill/>
        </p:spPr>
        <p:txBody>
          <a:bodyPr wrap="square" rtlCol="0">
            <a:spAutoFit/>
          </a:bodyPr>
          <a:lstStyle/>
          <a:p>
            <a:pPr algn="ctr"/>
            <a:r>
              <a:rPr lang="en-US" sz="1400" dirty="0"/>
              <a:t>ITST </a:t>
            </a:r>
            <a:br>
              <a:rPr lang="en-US" sz="1400" dirty="0"/>
            </a:br>
            <a:r>
              <a:rPr lang="en-US" sz="1400" dirty="0"/>
              <a:t>(central section)</a:t>
            </a:r>
            <a:endParaRPr lang="fr-CH" sz="1400" dirty="0"/>
          </a:p>
        </p:txBody>
      </p:sp>
    </p:spTree>
    <p:extLst>
      <p:ext uri="{BB962C8B-B14F-4D97-AF65-F5344CB8AC3E}">
        <p14:creationId xmlns:p14="http://schemas.microsoft.com/office/powerpoint/2010/main" val="918087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C220CF-106E-7837-8FAB-DE53F53FAA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B65675-4B59-00C3-E12D-21F34C6E1C8F}"/>
              </a:ext>
            </a:extLst>
          </p:cNvPr>
          <p:cNvSpPr>
            <a:spLocks noGrp="1"/>
          </p:cNvSpPr>
          <p:nvPr>
            <p:ph type="title"/>
          </p:nvPr>
        </p:nvSpPr>
        <p:spPr/>
        <p:txBody>
          <a:bodyPr>
            <a:normAutofit fontScale="90000"/>
          </a:bodyPr>
          <a:lstStyle/>
          <a:p>
            <a:r>
              <a:rPr lang="en-GB" noProof="0" dirty="0"/>
              <a:t>Outer Tracker – TBPS Integration</a:t>
            </a:r>
          </a:p>
        </p:txBody>
      </p:sp>
      <p:sp>
        <p:nvSpPr>
          <p:cNvPr id="4" name="Slide Number Placeholder 3">
            <a:extLst>
              <a:ext uri="{FF2B5EF4-FFF2-40B4-BE49-F238E27FC236}">
                <a16:creationId xmlns:a16="http://schemas.microsoft.com/office/drawing/2014/main" id="{FE7087BE-7247-7215-A599-75F026AC88ED}"/>
              </a:ext>
            </a:extLst>
          </p:cNvPr>
          <p:cNvSpPr>
            <a:spLocks noGrp="1"/>
          </p:cNvSpPr>
          <p:nvPr>
            <p:ph type="sldNum" sz="quarter" idx="12"/>
          </p:nvPr>
        </p:nvSpPr>
        <p:spPr/>
        <p:txBody>
          <a:bodyPr/>
          <a:lstStyle/>
          <a:p>
            <a:fld id="{BFDCA1C4-9514-7B4F-976F-D92F7E296653}" type="slidenum">
              <a:rPr lang="fr-FR" smtClean="0"/>
              <a:pPr/>
              <a:t>19</a:t>
            </a:fld>
            <a:endParaRPr lang="fr-FR" dirty="0"/>
          </a:p>
        </p:txBody>
      </p:sp>
      <p:grpSp>
        <p:nvGrpSpPr>
          <p:cNvPr id="6" name="Group 5">
            <a:extLst>
              <a:ext uri="{FF2B5EF4-FFF2-40B4-BE49-F238E27FC236}">
                <a16:creationId xmlns:a16="http://schemas.microsoft.com/office/drawing/2014/main" id="{9D1CE59A-D6C7-2416-AAF7-7B7174AB7A42}"/>
              </a:ext>
            </a:extLst>
          </p:cNvPr>
          <p:cNvGrpSpPr/>
          <p:nvPr/>
        </p:nvGrpSpPr>
        <p:grpSpPr>
          <a:xfrm>
            <a:off x="1052130" y="826437"/>
            <a:ext cx="4141496" cy="3401585"/>
            <a:chOff x="160611" y="1631414"/>
            <a:chExt cx="5246264" cy="4166351"/>
          </a:xfrm>
        </p:grpSpPr>
        <p:pic>
          <p:nvPicPr>
            <p:cNvPr id="7" name="Picture 6">
              <a:extLst>
                <a:ext uri="{FF2B5EF4-FFF2-40B4-BE49-F238E27FC236}">
                  <a16:creationId xmlns:a16="http://schemas.microsoft.com/office/drawing/2014/main" id="{D4113809-54FB-0716-5647-33FC2D5FE49C}"/>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160611" y="2337727"/>
              <a:ext cx="5102521" cy="2894646"/>
            </a:xfrm>
            <a:prstGeom prst="rect">
              <a:avLst/>
            </a:prstGeom>
          </p:spPr>
        </p:pic>
        <p:sp>
          <p:nvSpPr>
            <p:cNvPr id="8" name="Flowchart: Connector 7">
              <a:extLst>
                <a:ext uri="{FF2B5EF4-FFF2-40B4-BE49-F238E27FC236}">
                  <a16:creationId xmlns:a16="http://schemas.microsoft.com/office/drawing/2014/main" id="{20EF2579-EE40-5408-D778-626B7021962E}"/>
                </a:ext>
              </a:extLst>
            </p:cNvPr>
            <p:cNvSpPr/>
            <p:nvPr/>
          </p:nvSpPr>
          <p:spPr>
            <a:xfrm>
              <a:off x="2806114" y="3650145"/>
              <a:ext cx="102394" cy="99392"/>
            </a:xfrm>
            <a:prstGeom prst="flowChartConnector">
              <a:avLst/>
            </a:prstGeom>
            <a:gradFill rotWithShape="1">
              <a:gsLst>
                <a:gs pos="0">
                  <a:srgbClr val="EF2929">
                    <a:tint val="73000"/>
                    <a:satMod val="150000"/>
                  </a:srgbClr>
                </a:gs>
                <a:gs pos="25000">
                  <a:srgbClr val="EF2929">
                    <a:tint val="96000"/>
                    <a:shade val="80000"/>
                    <a:satMod val="105000"/>
                  </a:srgbClr>
                </a:gs>
                <a:gs pos="38000">
                  <a:srgbClr val="EF2929">
                    <a:tint val="96000"/>
                    <a:shade val="59000"/>
                    <a:satMod val="120000"/>
                  </a:srgbClr>
                </a:gs>
                <a:gs pos="55000">
                  <a:srgbClr val="EF2929">
                    <a:shade val="57000"/>
                    <a:satMod val="120000"/>
                  </a:srgbClr>
                </a:gs>
                <a:gs pos="80000">
                  <a:srgbClr val="EF2929">
                    <a:shade val="56000"/>
                    <a:satMod val="145000"/>
                  </a:srgbClr>
                </a:gs>
                <a:gs pos="88000">
                  <a:srgbClr val="EF2929">
                    <a:shade val="63000"/>
                    <a:satMod val="160000"/>
                  </a:srgbClr>
                </a:gs>
                <a:gs pos="100000">
                  <a:srgbClr val="EF2929">
                    <a:tint val="99555"/>
                    <a:satMod val="155000"/>
                  </a:srgbClr>
                </a:gs>
              </a:gsLst>
              <a:lin ang="5400000" scaled="1"/>
            </a:gradFill>
            <a:ln w="9525" cap="flat" cmpd="sng" algn="ctr">
              <a:noFill/>
              <a:prstDash val="solid"/>
            </a:ln>
            <a:effectLst>
              <a:glow rad="70000">
                <a:srgbClr val="EF2929">
                  <a:tint val="30000"/>
                  <a:shade val="95000"/>
                  <a:satMod val="300000"/>
                  <a:alpha val="50000"/>
                </a:srgbClr>
              </a:glo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0000"/>
                </a:solidFill>
                <a:effectLst/>
                <a:uLnTx/>
                <a:uFillTx/>
                <a:latin typeface="Arial"/>
                <a:ea typeface="+mn-ea"/>
                <a:cs typeface="+mn-cs"/>
              </a:endParaRPr>
            </a:p>
          </p:txBody>
        </p:sp>
        <p:cxnSp>
          <p:nvCxnSpPr>
            <p:cNvPr id="9" name="Straight Arrow Connector 8">
              <a:extLst>
                <a:ext uri="{FF2B5EF4-FFF2-40B4-BE49-F238E27FC236}">
                  <a16:creationId xmlns:a16="http://schemas.microsoft.com/office/drawing/2014/main" id="{887C1F93-09C5-9A6C-1D7B-22BE29EA2114}"/>
                </a:ext>
              </a:extLst>
            </p:cNvPr>
            <p:cNvCxnSpPr>
              <a:cxnSpLocks/>
              <a:stCxn id="10" idx="2"/>
            </p:cNvCxnSpPr>
            <p:nvPr/>
          </p:nvCxnSpPr>
          <p:spPr>
            <a:xfrm>
              <a:off x="820201" y="2159647"/>
              <a:ext cx="291968" cy="582268"/>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10" name="TextBox 9">
              <a:extLst>
                <a:ext uri="{FF2B5EF4-FFF2-40B4-BE49-F238E27FC236}">
                  <a16:creationId xmlns:a16="http://schemas.microsoft.com/office/drawing/2014/main" id="{8A9346F8-D77B-FF45-20A4-F0165B087419}"/>
                </a:ext>
              </a:extLst>
            </p:cNvPr>
            <p:cNvSpPr txBox="1"/>
            <p:nvPr/>
          </p:nvSpPr>
          <p:spPr>
            <a:xfrm>
              <a:off x="160611" y="1839220"/>
              <a:ext cx="1319179" cy="32042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BTST</a:t>
              </a:r>
            </a:p>
          </p:txBody>
        </p:sp>
        <p:cxnSp>
          <p:nvCxnSpPr>
            <p:cNvPr id="11" name="Straight Arrow Connector 10">
              <a:extLst>
                <a:ext uri="{FF2B5EF4-FFF2-40B4-BE49-F238E27FC236}">
                  <a16:creationId xmlns:a16="http://schemas.microsoft.com/office/drawing/2014/main" id="{8B09B982-ADF0-7AE1-17C3-9B0221629E55}"/>
                </a:ext>
              </a:extLst>
            </p:cNvPr>
            <p:cNvCxnSpPr>
              <a:stCxn id="12" idx="0"/>
            </p:cNvCxnSpPr>
            <p:nvPr/>
          </p:nvCxnSpPr>
          <p:spPr>
            <a:xfrm flipH="1" flipV="1">
              <a:off x="3431728" y="3749537"/>
              <a:ext cx="1054833" cy="1617341"/>
            </a:xfrm>
            <a:prstGeom prst="straightConnector1">
              <a:avLst/>
            </a:prstGeom>
            <a:noFill/>
            <a:ln w="19050" cap="flat" cmpd="sng" algn="ctr">
              <a:solidFill>
                <a:srgbClr val="A40000">
                  <a:lumMod val="60000"/>
                  <a:lumOff val="40000"/>
                </a:srgbClr>
              </a:solidFill>
              <a:prstDash val="solid"/>
              <a:tailEnd type="triangle"/>
            </a:ln>
            <a:effectLst>
              <a:glow rad="63500">
                <a:srgbClr val="0C377B">
                  <a:tint val="30000"/>
                  <a:shade val="95000"/>
                  <a:satMod val="300000"/>
                  <a:alpha val="50000"/>
                </a:srgbClr>
              </a:glow>
            </a:effectLst>
          </p:spPr>
        </p:cxnSp>
        <p:sp>
          <p:nvSpPr>
            <p:cNvPr id="12" name="TextBox 11">
              <a:extLst>
                <a:ext uri="{FF2B5EF4-FFF2-40B4-BE49-F238E27FC236}">
                  <a16:creationId xmlns:a16="http://schemas.microsoft.com/office/drawing/2014/main" id="{92A9274E-B51C-6BBE-8DB8-86F86DA6E18A}"/>
                </a:ext>
              </a:extLst>
            </p:cNvPr>
            <p:cNvSpPr txBox="1"/>
            <p:nvPr/>
          </p:nvSpPr>
          <p:spPr>
            <a:xfrm>
              <a:off x="3709990" y="5366878"/>
              <a:ext cx="1553142" cy="43088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A40000">
                      <a:lumMod val="60000"/>
                      <a:lumOff val="40000"/>
                    </a:srgbClr>
                  </a:solidFill>
                  <a:effectLst/>
                  <a:uLnTx/>
                  <a:uFillTx/>
                  <a:latin typeface="Arial"/>
                </a:rPr>
                <a:t>TB2S system axis</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A40000">
                      <a:lumMod val="60000"/>
                      <a:lumOff val="40000"/>
                    </a:srgbClr>
                  </a:solidFill>
                  <a:effectLst/>
                  <a:uLnTx/>
                  <a:uFillTx/>
                  <a:latin typeface="Arial"/>
                </a:rPr>
                <a:t>(reference)</a:t>
              </a:r>
            </a:p>
          </p:txBody>
        </p:sp>
        <p:cxnSp>
          <p:nvCxnSpPr>
            <p:cNvPr id="13" name="Straight Arrow Connector 12">
              <a:extLst>
                <a:ext uri="{FF2B5EF4-FFF2-40B4-BE49-F238E27FC236}">
                  <a16:creationId xmlns:a16="http://schemas.microsoft.com/office/drawing/2014/main" id="{D012CEE9-FDBE-DFC7-0436-2C568E381A25}"/>
                </a:ext>
              </a:extLst>
            </p:cNvPr>
            <p:cNvCxnSpPr>
              <a:cxnSpLocks/>
            </p:cNvCxnSpPr>
            <p:nvPr/>
          </p:nvCxnSpPr>
          <p:spPr>
            <a:xfrm flipH="1">
              <a:off x="3412533" y="2087817"/>
              <a:ext cx="1008268" cy="884731"/>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14" name="TextBox 13">
              <a:extLst>
                <a:ext uri="{FF2B5EF4-FFF2-40B4-BE49-F238E27FC236}">
                  <a16:creationId xmlns:a16="http://schemas.microsoft.com/office/drawing/2014/main" id="{FE2A5AE5-A72B-9795-63EE-CB1285DE09A5}"/>
                </a:ext>
              </a:extLst>
            </p:cNvPr>
            <p:cNvSpPr txBox="1"/>
            <p:nvPr/>
          </p:nvSpPr>
          <p:spPr>
            <a:xfrm>
              <a:off x="4086533" y="1633751"/>
              <a:ext cx="1320342" cy="261609"/>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TB2S detector </a:t>
              </a:r>
            </a:p>
          </p:txBody>
        </p:sp>
        <p:cxnSp>
          <p:nvCxnSpPr>
            <p:cNvPr id="15" name="Straight Arrow Connector 14">
              <a:extLst>
                <a:ext uri="{FF2B5EF4-FFF2-40B4-BE49-F238E27FC236}">
                  <a16:creationId xmlns:a16="http://schemas.microsoft.com/office/drawing/2014/main" id="{BB204A28-2514-48A3-24CB-15120CF1E17D}"/>
                </a:ext>
              </a:extLst>
            </p:cNvPr>
            <p:cNvCxnSpPr>
              <a:cxnSpLocks/>
              <a:stCxn id="16" idx="2"/>
            </p:cNvCxnSpPr>
            <p:nvPr/>
          </p:nvCxnSpPr>
          <p:spPr>
            <a:xfrm flipH="1">
              <a:off x="2368811" y="2159176"/>
              <a:ext cx="469480" cy="1490560"/>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16" name="TextBox 15">
              <a:extLst>
                <a:ext uri="{FF2B5EF4-FFF2-40B4-BE49-F238E27FC236}">
                  <a16:creationId xmlns:a16="http://schemas.microsoft.com/office/drawing/2014/main" id="{8F008CD4-D5EF-98B9-D639-7838B212E032}"/>
                </a:ext>
              </a:extLst>
            </p:cNvPr>
            <p:cNvSpPr txBox="1"/>
            <p:nvPr/>
          </p:nvSpPr>
          <p:spPr>
            <a:xfrm>
              <a:off x="1914888" y="1631414"/>
              <a:ext cx="1846805" cy="527762"/>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TBPS detector + </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ITST central section </a:t>
              </a:r>
            </a:p>
          </p:txBody>
        </p:sp>
        <p:cxnSp>
          <p:nvCxnSpPr>
            <p:cNvPr id="17" name="Straight Arrow Connector 16">
              <a:extLst>
                <a:ext uri="{FF2B5EF4-FFF2-40B4-BE49-F238E27FC236}">
                  <a16:creationId xmlns:a16="http://schemas.microsoft.com/office/drawing/2014/main" id="{2DBDC3E1-1E91-B1DA-DAA3-FC07CA767072}"/>
                </a:ext>
              </a:extLst>
            </p:cNvPr>
            <p:cNvCxnSpPr/>
            <p:nvPr/>
          </p:nvCxnSpPr>
          <p:spPr>
            <a:xfrm flipV="1">
              <a:off x="2857311" y="3143249"/>
              <a:ext cx="0" cy="556592"/>
            </a:xfrm>
            <a:prstGeom prst="straightConnector1">
              <a:avLst/>
            </a:prstGeom>
            <a:noFill/>
            <a:ln w="19050" cap="flat" cmpd="sng" algn="ctr">
              <a:solidFill>
                <a:srgbClr val="EF2929"/>
              </a:solidFill>
              <a:prstDash val="solid"/>
              <a:tailEnd type="triangle"/>
            </a:ln>
            <a:effectLst>
              <a:glow rad="63500">
                <a:srgbClr val="EF2929">
                  <a:tint val="30000"/>
                  <a:shade val="95000"/>
                  <a:satMod val="300000"/>
                  <a:alpha val="50000"/>
                </a:srgbClr>
              </a:glow>
            </a:effectLst>
          </p:spPr>
        </p:cxnSp>
        <p:cxnSp>
          <p:nvCxnSpPr>
            <p:cNvPr id="18" name="Straight Arrow Connector 17">
              <a:extLst>
                <a:ext uri="{FF2B5EF4-FFF2-40B4-BE49-F238E27FC236}">
                  <a16:creationId xmlns:a16="http://schemas.microsoft.com/office/drawing/2014/main" id="{4C85E01F-22C6-BEE7-34ED-092ED2E5E878}"/>
                </a:ext>
              </a:extLst>
            </p:cNvPr>
            <p:cNvCxnSpPr/>
            <p:nvPr/>
          </p:nvCxnSpPr>
          <p:spPr>
            <a:xfrm>
              <a:off x="2857311" y="3699841"/>
              <a:ext cx="604299" cy="0"/>
            </a:xfrm>
            <a:prstGeom prst="straightConnector1">
              <a:avLst/>
            </a:prstGeom>
            <a:noFill/>
            <a:ln w="19050" cap="flat" cmpd="sng" algn="ctr">
              <a:solidFill>
                <a:srgbClr val="EF2929"/>
              </a:solidFill>
              <a:prstDash val="solid"/>
              <a:tailEnd type="triangle"/>
            </a:ln>
            <a:effectLst>
              <a:glow rad="63500">
                <a:srgbClr val="EF2929">
                  <a:tint val="30000"/>
                  <a:shade val="95000"/>
                  <a:satMod val="300000"/>
                  <a:alpha val="50000"/>
                </a:srgbClr>
              </a:glow>
            </a:effectLst>
          </p:spPr>
        </p:cxnSp>
        <p:sp>
          <p:nvSpPr>
            <p:cNvPr id="19" name="TextBox 18">
              <a:extLst>
                <a:ext uri="{FF2B5EF4-FFF2-40B4-BE49-F238E27FC236}">
                  <a16:creationId xmlns:a16="http://schemas.microsoft.com/office/drawing/2014/main" id="{EB9EC2CD-1521-A541-6E8E-7A388B8B8CA9}"/>
                </a:ext>
              </a:extLst>
            </p:cNvPr>
            <p:cNvSpPr txBox="1"/>
            <p:nvPr/>
          </p:nvSpPr>
          <p:spPr>
            <a:xfrm>
              <a:off x="3461610" y="3482909"/>
              <a:ext cx="300082" cy="369332"/>
            </a:xfrm>
            <a:prstGeom prst="rect">
              <a:avLst/>
            </a:prstGeom>
            <a:noFill/>
            <a:effectLst>
              <a:glow rad="228600">
                <a:srgbClr val="0C377B">
                  <a:satMod val="175000"/>
                  <a:alpha val="40000"/>
                </a:srgbClr>
              </a:glow>
            </a:effectLst>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rial"/>
                </a:rPr>
                <a:t>z</a:t>
              </a:r>
              <a:endParaRPr kumimoji="0" lang="en-GB" sz="1800" b="0" i="0" u="none" strike="noStrike" kern="0" cap="none" spc="0" normalizeH="0" baseline="0" noProof="0" dirty="0">
                <a:ln>
                  <a:noFill/>
                </a:ln>
                <a:solidFill>
                  <a:srgbClr val="FF0000"/>
                </a:solidFill>
                <a:effectLst/>
                <a:uLnTx/>
                <a:uFillTx/>
                <a:latin typeface="Arial"/>
              </a:endParaRPr>
            </a:p>
          </p:txBody>
        </p:sp>
        <p:sp>
          <p:nvSpPr>
            <p:cNvPr id="20" name="TextBox 19">
              <a:extLst>
                <a:ext uri="{FF2B5EF4-FFF2-40B4-BE49-F238E27FC236}">
                  <a16:creationId xmlns:a16="http://schemas.microsoft.com/office/drawing/2014/main" id="{C715FB3A-89C0-5D7C-4802-8FDFDFD50633}"/>
                </a:ext>
              </a:extLst>
            </p:cNvPr>
            <p:cNvSpPr txBox="1"/>
            <p:nvPr/>
          </p:nvSpPr>
          <p:spPr>
            <a:xfrm>
              <a:off x="2707270" y="2752366"/>
              <a:ext cx="300082" cy="369332"/>
            </a:xfrm>
            <a:prstGeom prst="rect">
              <a:avLst/>
            </a:prstGeom>
            <a:noFill/>
            <a:effectLst>
              <a:glow rad="228600">
                <a:srgbClr val="0C377B">
                  <a:satMod val="175000"/>
                  <a:alpha val="40000"/>
                </a:srgbClr>
              </a:glow>
            </a:effectLst>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rial"/>
                </a:rPr>
                <a:t>y</a:t>
              </a:r>
              <a:endParaRPr kumimoji="0" lang="en-GB" sz="1800" b="0" i="0" u="none" strike="noStrike" kern="0" cap="none" spc="0" normalizeH="0" baseline="0" noProof="0" dirty="0">
                <a:ln>
                  <a:noFill/>
                </a:ln>
                <a:solidFill>
                  <a:srgbClr val="FF0000"/>
                </a:solidFill>
                <a:effectLst/>
                <a:uLnTx/>
                <a:uFillTx/>
                <a:latin typeface="Arial"/>
              </a:endParaRPr>
            </a:p>
          </p:txBody>
        </p:sp>
        <p:sp>
          <p:nvSpPr>
            <p:cNvPr id="21" name="TextBox 20">
              <a:extLst>
                <a:ext uri="{FF2B5EF4-FFF2-40B4-BE49-F238E27FC236}">
                  <a16:creationId xmlns:a16="http://schemas.microsoft.com/office/drawing/2014/main" id="{EB0EA359-7978-DF53-B904-02363B8D5863}"/>
                </a:ext>
              </a:extLst>
            </p:cNvPr>
            <p:cNvSpPr txBox="1"/>
            <p:nvPr/>
          </p:nvSpPr>
          <p:spPr>
            <a:xfrm>
              <a:off x="2531631" y="3601886"/>
              <a:ext cx="300082" cy="369332"/>
            </a:xfrm>
            <a:prstGeom prst="rect">
              <a:avLst/>
            </a:prstGeom>
            <a:noFill/>
            <a:effectLst>
              <a:glow rad="63500">
                <a:srgbClr val="FFFFFF">
                  <a:alpha val="40000"/>
                </a:srgbClr>
              </a:glow>
            </a:effectLst>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rial"/>
                </a:rPr>
                <a:t>x</a:t>
              </a:r>
              <a:endParaRPr kumimoji="0" lang="en-GB" sz="1800" b="0" i="0" u="none" strike="noStrike" kern="0" cap="none" spc="0" normalizeH="0" baseline="0" noProof="0" dirty="0">
                <a:ln>
                  <a:noFill/>
                </a:ln>
                <a:solidFill>
                  <a:srgbClr val="FF0000"/>
                </a:solidFill>
                <a:effectLst/>
                <a:uLnTx/>
                <a:uFillTx/>
                <a:latin typeface="Arial"/>
              </a:endParaRPr>
            </a:p>
          </p:txBody>
        </p:sp>
        <p:cxnSp>
          <p:nvCxnSpPr>
            <p:cNvPr id="22" name="Straight Arrow Connector 21">
              <a:extLst>
                <a:ext uri="{FF2B5EF4-FFF2-40B4-BE49-F238E27FC236}">
                  <a16:creationId xmlns:a16="http://schemas.microsoft.com/office/drawing/2014/main" id="{14C2CDDD-2DA2-72ED-9944-55CB18BF713B}"/>
                </a:ext>
              </a:extLst>
            </p:cNvPr>
            <p:cNvCxnSpPr/>
            <p:nvPr/>
          </p:nvCxnSpPr>
          <p:spPr>
            <a:xfrm flipH="1" flipV="1">
              <a:off x="2844203" y="3330202"/>
              <a:ext cx="12332" cy="378913"/>
            </a:xfrm>
            <a:prstGeom prst="straightConnector1">
              <a:avLst/>
            </a:prstGeom>
            <a:noFill/>
            <a:ln w="19050" cap="flat" cmpd="sng" algn="ctr">
              <a:solidFill>
                <a:srgbClr val="4F9A06"/>
              </a:solidFill>
              <a:prstDash val="solid"/>
              <a:tailEnd type="triangle"/>
            </a:ln>
            <a:effectLst>
              <a:glow rad="63500">
                <a:srgbClr val="4F9A06">
                  <a:tint val="30000"/>
                  <a:shade val="95000"/>
                  <a:satMod val="300000"/>
                  <a:alpha val="50000"/>
                </a:srgbClr>
              </a:glow>
            </a:effectLst>
          </p:spPr>
        </p:cxnSp>
        <p:sp>
          <p:nvSpPr>
            <p:cNvPr id="23" name="TextBox 22">
              <a:extLst>
                <a:ext uri="{FF2B5EF4-FFF2-40B4-BE49-F238E27FC236}">
                  <a16:creationId xmlns:a16="http://schemas.microsoft.com/office/drawing/2014/main" id="{5D7F41C7-0AC2-A62E-DE87-00B0C1585F59}"/>
                </a:ext>
              </a:extLst>
            </p:cNvPr>
            <p:cNvSpPr txBox="1"/>
            <p:nvPr/>
          </p:nvSpPr>
          <p:spPr>
            <a:xfrm>
              <a:off x="3170118" y="3426905"/>
              <a:ext cx="261610"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37F1D"/>
                  </a:solidFill>
                  <a:effectLst/>
                  <a:uLnTx/>
                  <a:uFillTx/>
                  <a:latin typeface="Arial"/>
                </a:rPr>
                <a:t>z</a:t>
              </a:r>
              <a:endParaRPr kumimoji="0" lang="en-GB" sz="1200" b="0" i="0" u="none" strike="noStrike" kern="0" cap="none" spc="0" normalizeH="0" baseline="0" noProof="0" dirty="0">
                <a:ln>
                  <a:noFill/>
                </a:ln>
                <a:solidFill>
                  <a:srgbClr val="137F1D"/>
                </a:solidFill>
                <a:effectLst/>
                <a:uLnTx/>
                <a:uFillTx/>
                <a:latin typeface="Arial"/>
              </a:endParaRPr>
            </a:p>
          </p:txBody>
        </p:sp>
        <p:sp>
          <p:nvSpPr>
            <p:cNvPr id="24" name="TextBox 23">
              <a:extLst>
                <a:ext uri="{FF2B5EF4-FFF2-40B4-BE49-F238E27FC236}">
                  <a16:creationId xmlns:a16="http://schemas.microsoft.com/office/drawing/2014/main" id="{8ED5312D-1C5B-0E3E-A415-5E544A24A340}"/>
                </a:ext>
              </a:extLst>
            </p:cNvPr>
            <p:cNvSpPr txBox="1"/>
            <p:nvPr/>
          </p:nvSpPr>
          <p:spPr>
            <a:xfrm>
              <a:off x="2595701" y="3143441"/>
              <a:ext cx="261610"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37F1D"/>
                  </a:solidFill>
                  <a:effectLst/>
                  <a:uLnTx/>
                  <a:uFillTx/>
                  <a:latin typeface="Arial"/>
                </a:rPr>
                <a:t>y</a:t>
              </a:r>
              <a:endParaRPr kumimoji="0" lang="en-GB" sz="1200" b="0" i="0" u="none" strike="noStrike" kern="0" cap="none" spc="0" normalizeH="0" baseline="0" noProof="0" dirty="0">
                <a:ln>
                  <a:noFill/>
                </a:ln>
                <a:solidFill>
                  <a:srgbClr val="137F1D"/>
                </a:solidFill>
                <a:effectLst/>
                <a:uLnTx/>
                <a:uFillTx/>
                <a:latin typeface="Arial"/>
              </a:endParaRPr>
            </a:p>
          </p:txBody>
        </p:sp>
        <p:sp>
          <p:nvSpPr>
            <p:cNvPr id="25" name="TextBox 24">
              <a:extLst>
                <a:ext uri="{FF2B5EF4-FFF2-40B4-BE49-F238E27FC236}">
                  <a16:creationId xmlns:a16="http://schemas.microsoft.com/office/drawing/2014/main" id="{032EAFDF-F6A9-8522-4A74-7D29DD2A3585}"/>
                </a:ext>
              </a:extLst>
            </p:cNvPr>
            <p:cNvSpPr txBox="1"/>
            <p:nvPr/>
          </p:nvSpPr>
          <p:spPr>
            <a:xfrm>
              <a:off x="2707270" y="3673045"/>
              <a:ext cx="261610"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37F1D"/>
                  </a:solidFill>
                  <a:effectLst/>
                  <a:uLnTx/>
                  <a:uFillTx/>
                  <a:latin typeface="Arial"/>
                </a:rPr>
                <a:t>x</a:t>
              </a:r>
              <a:endParaRPr kumimoji="0" lang="en-GB" sz="1200" b="0" i="0" u="none" strike="noStrike" kern="0" cap="none" spc="0" normalizeH="0" baseline="0" noProof="0" dirty="0">
                <a:ln>
                  <a:noFill/>
                </a:ln>
                <a:solidFill>
                  <a:srgbClr val="137F1D"/>
                </a:solidFill>
                <a:effectLst/>
                <a:uLnTx/>
                <a:uFillTx/>
                <a:latin typeface="Arial"/>
              </a:endParaRPr>
            </a:p>
          </p:txBody>
        </p:sp>
        <p:cxnSp>
          <p:nvCxnSpPr>
            <p:cNvPr id="26" name="Straight Arrow Connector 25">
              <a:extLst>
                <a:ext uri="{FF2B5EF4-FFF2-40B4-BE49-F238E27FC236}">
                  <a16:creationId xmlns:a16="http://schemas.microsoft.com/office/drawing/2014/main" id="{5AE9E89A-6768-F1D4-C552-8739A01D3512}"/>
                </a:ext>
              </a:extLst>
            </p:cNvPr>
            <p:cNvCxnSpPr/>
            <p:nvPr/>
          </p:nvCxnSpPr>
          <p:spPr>
            <a:xfrm flipV="1">
              <a:off x="2857310" y="3684717"/>
              <a:ext cx="380338" cy="15125"/>
            </a:xfrm>
            <a:prstGeom prst="straightConnector1">
              <a:avLst/>
            </a:prstGeom>
            <a:noFill/>
            <a:ln w="19050" cap="flat" cmpd="sng" algn="ctr">
              <a:solidFill>
                <a:srgbClr val="4F9A06"/>
              </a:solidFill>
              <a:prstDash val="solid"/>
              <a:tailEnd type="triangle"/>
            </a:ln>
            <a:effectLst>
              <a:glow rad="63500">
                <a:srgbClr val="4F9A06">
                  <a:tint val="30000"/>
                  <a:shade val="95000"/>
                  <a:satMod val="300000"/>
                  <a:alpha val="50000"/>
                </a:srgbClr>
              </a:glow>
            </a:effectLst>
          </p:spPr>
        </p:cxnSp>
        <p:cxnSp>
          <p:nvCxnSpPr>
            <p:cNvPr id="27" name="Straight Arrow Connector 26">
              <a:extLst>
                <a:ext uri="{FF2B5EF4-FFF2-40B4-BE49-F238E27FC236}">
                  <a16:creationId xmlns:a16="http://schemas.microsoft.com/office/drawing/2014/main" id="{49FCC6F4-9CE1-5FD2-3482-7C2841DC1D7D}"/>
                </a:ext>
              </a:extLst>
            </p:cNvPr>
            <p:cNvCxnSpPr>
              <a:stCxn id="28" idx="0"/>
              <a:endCxn id="25" idx="2"/>
            </p:cNvCxnSpPr>
            <p:nvPr/>
          </p:nvCxnSpPr>
          <p:spPr>
            <a:xfrm flipV="1">
              <a:off x="1529075" y="3950044"/>
              <a:ext cx="1309000" cy="1416834"/>
            </a:xfrm>
            <a:prstGeom prst="straightConnector1">
              <a:avLst/>
            </a:prstGeom>
            <a:noFill/>
            <a:ln w="19050" cap="flat" cmpd="sng" algn="ctr">
              <a:solidFill>
                <a:srgbClr val="137F1D"/>
              </a:solidFill>
              <a:prstDash val="solid"/>
              <a:tailEnd type="triangle"/>
            </a:ln>
            <a:effectLst>
              <a:glow rad="63500">
                <a:srgbClr val="0C377B">
                  <a:tint val="30000"/>
                  <a:shade val="95000"/>
                  <a:satMod val="300000"/>
                  <a:alpha val="50000"/>
                </a:srgbClr>
              </a:glow>
            </a:effectLst>
          </p:spPr>
        </p:cxnSp>
        <p:sp>
          <p:nvSpPr>
            <p:cNvPr id="28" name="TextBox 27">
              <a:extLst>
                <a:ext uri="{FF2B5EF4-FFF2-40B4-BE49-F238E27FC236}">
                  <a16:creationId xmlns:a16="http://schemas.microsoft.com/office/drawing/2014/main" id="{39940956-3505-98A7-A1AE-BE47FAFCF2F0}"/>
                </a:ext>
              </a:extLst>
            </p:cNvPr>
            <p:cNvSpPr txBox="1"/>
            <p:nvPr/>
          </p:nvSpPr>
          <p:spPr>
            <a:xfrm>
              <a:off x="752504" y="5366878"/>
              <a:ext cx="1553142" cy="43088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137F1D"/>
                  </a:solidFill>
                  <a:effectLst/>
                  <a:uLnTx/>
                  <a:uFillTx/>
                  <a:latin typeface="Arial"/>
                </a:rPr>
                <a:t>TBPS system axis</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137F1D"/>
                  </a:solidFill>
                  <a:effectLst/>
                  <a:uLnTx/>
                  <a:uFillTx/>
                  <a:latin typeface="Arial"/>
                </a:rPr>
                <a:t>(to be aligned)</a:t>
              </a:r>
            </a:p>
          </p:txBody>
        </p:sp>
      </p:grpSp>
      <p:grpSp>
        <p:nvGrpSpPr>
          <p:cNvPr id="29" name="Group 28">
            <a:extLst>
              <a:ext uri="{FF2B5EF4-FFF2-40B4-BE49-F238E27FC236}">
                <a16:creationId xmlns:a16="http://schemas.microsoft.com/office/drawing/2014/main" id="{49BB04FC-D0E2-9BE6-FB1A-05F520D7285E}"/>
              </a:ext>
            </a:extLst>
          </p:cNvPr>
          <p:cNvGrpSpPr/>
          <p:nvPr/>
        </p:nvGrpSpPr>
        <p:grpSpPr>
          <a:xfrm>
            <a:off x="5155419" y="102392"/>
            <a:ext cx="3601164" cy="4560123"/>
            <a:chOff x="5191174" y="1296766"/>
            <a:chExt cx="3815600" cy="4858562"/>
          </a:xfrm>
        </p:grpSpPr>
        <p:pic>
          <p:nvPicPr>
            <p:cNvPr id="30" name="Picture 29">
              <a:extLst>
                <a:ext uri="{FF2B5EF4-FFF2-40B4-BE49-F238E27FC236}">
                  <a16:creationId xmlns:a16="http://schemas.microsoft.com/office/drawing/2014/main" id="{EFC17497-FE0A-8C8A-5B3C-859E581E2E50}"/>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l="20388" t="6412" r="7526" b="15069"/>
            <a:stretch/>
          </p:blipFill>
          <p:spPr>
            <a:xfrm>
              <a:off x="5467404" y="1296766"/>
              <a:ext cx="3516648" cy="3382188"/>
            </a:xfrm>
            <a:prstGeom prst="ellipse">
              <a:avLst/>
            </a:prstGeom>
          </p:spPr>
        </p:pic>
        <p:pic>
          <p:nvPicPr>
            <p:cNvPr id="31" name="Picture 30">
              <a:extLst>
                <a:ext uri="{FF2B5EF4-FFF2-40B4-BE49-F238E27FC236}">
                  <a16:creationId xmlns:a16="http://schemas.microsoft.com/office/drawing/2014/main" id="{A0B9C67B-E7AC-7565-10D7-743B5AC96F3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a:stretch/>
          </p:blipFill>
          <p:spPr>
            <a:xfrm>
              <a:off x="7461565" y="4668099"/>
              <a:ext cx="1545209" cy="1487229"/>
            </a:xfrm>
            <a:prstGeom prst="rect">
              <a:avLst/>
            </a:prstGeom>
            <a:ln w="12700">
              <a:solidFill>
                <a:srgbClr val="333333">
                  <a:lumMod val="50000"/>
                </a:srgbClr>
              </a:solidFill>
            </a:ln>
          </p:spPr>
        </p:pic>
        <p:cxnSp>
          <p:nvCxnSpPr>
            <p:cNvPr id="32" name="Straight Arrow Connector 31">
              <a:extLst>
                <a:ext uri="{FF2B5EF4-FFF2-40B4-BE49-F238E27FC236}">
                  <a16:creationId xmlns:a16="http://schemas.microsoft.com/office/drawing/2014/main" id="{B21C7089-1AF7-BC67-5322-DB2069F3A2CF}"/>
                </a:ext>
              </a:extLst>
            </p:cNvPr>
            <p:cNvCxnSpPr/>
            <p:nvPr/>
          </p:nvCxnSpPr>
          <p:spPr>
            <a:xfrm flipV="1">
              <a:off x="7222298" y="2449396"/>
              <a:ext cx="0" cy="556592"/>
            </a:xfrm>
            <a:prstGeom prst="straightConnector1">
              <a:avLst/>
            </a:prstGeom>
            <a:noFill/>
            <a:ln w="19050" cap="flat" cmpd="sng" algn="ctr">
              <a:solidFill>
                <a:srgbClr val="EF2929"/>
              </a:solidFill>
              <a:prstDash val="solid"/>
              <a:tailEnd type="triangle"/>
            </a:ln>
            <a:effectLst>
              <a:glow rad="63500">
                <a:srgbClr val="EF2929">
                  <a:tint val="30000"/>
                  <a:shade val="95000"/>
                  <a:satMod val="300000"/>
                  <a:alpha val="50000"/>
                </a:srgbClr>
              </a:glow>
            </a:effectLst>
          </p:spPr>
        </p:cxnSp>
        <p:cxnSp>
          <p:nvCxnSpPr>
            <p:cNvPr id="33" name="Straight Arrow Connector 32">
              <a:extLst>
                <a:ext uri="{FF2B5EF4-FFF2-40B4-BE49-F238E27FC236}">
                  <a16:creationId xmlns:a16="http://schemas.microsoft.com/office/drawing/2014/main" id="{91A1FACF-091E-FCE2-265D-EEF59973BF94}"/>
                </a:ext>
              </a:extLst>
            </p:cNvPr>
            <p:cNvCxnSpPr/>
            <p:nvPr/>
          </p:nvCxnSpPr>
          <p:spPr>
            <a:xfrm>
              <a:off x="7222298" y="3005988"/>
              <a:ext cx="604299" cy="0"/>
            </a:xfrm>
            <a:prstGeom prst="straightConnector1">
              <a:avLst/>
            </a:prstGeom>
            <a:noFill/>
            <a:ln w="19050" cap="flat" cmpd="sng" algn="ctr">
              <a:solidFill>
                <a:srgbClr val="EF2929"/>
              </a:solidFill>
              <a:prstDash val="solid"/>
              <a:tailEnd type="triangle"/>
            </a:ln>
            <a:effectLst>
              <a:glow rad="63500">
                <a:srgbClr val="EF2929">
                  <a:tint val="30000"/>
                  <a:shade val="95000"/>
                  <a:satMod val="300000"/>
                  <a:alpha val="50000"/>
                </a:srgbClr>
              </a:glow>
            </a:effectLst>
          </p:spPr>
        </p:cxnSp>
        <p:sp>
          <p:nvSpPr>
            <p:cNvPr id="34" name="Flowchart: Connector 33">
              <a:extLst>
                <a:ext uri="{FF2B5EF4-FFF2-40B4-BE49-F238E27FC236}">
                  <a16:creationId xmlns:a16="http://schemas.microsoft.com/office/drawing/2014/main" id="{C9208CC7-B0DF-58A0-3E1F-C4D88952172E}"/>
                </a:ext>
              </a:extLst>
            </p:cNvPr>
            <p:cNvSpPr/>
            <p:nvPr/>
          </p:nvSpPr>
          <p:spPr>
            <a:xfrm>
              <a:off x="7171101" y="2956292"/>
              <a:ext cx="102394" cy="99392"/>
            </a:xfrm>
            <a:prstGeom prst="flowChartConnector">
              <a:avLst/>
            </a:prstGeom>
            <a:gradFill rotWithShape="1">
              <a:gsLst>
                <a:gs pos="0">
                  <a:srgbClr val="EF2929">
                    <a:tint val="73000"/>
                    <a:satMod val="150000"/>
                  </a:srgbClr>
                </a:gs>
                <a:gs pos="25000">
                  <a:srgbClr val="EF2929">
                    <a:tint val="96000"/>
                    <a:shade val="80000"/>
                    <a:satMod val="105000"/>
                  </a:srgbClr>
                </a:gs>
                <a:gs pos="38000">
                  <a:srgbClr val="EF2929">
                    <a:tint val="96000"/>
                    <a:shade val="59000"/>
                    <a:satMod val="120000"/>
                  </a:srgbClr>
                </a:gs>
                <a:gs pos="55000">
                  <a:srgbClr val="EF2929">
                    <a:shade val="57000"/>
                    <a:satMod val="120000"/>
                  </a:srgbClr>
                </a:gs>
                <a:gs pos="80000">
                  <a:srgbClr val="EF2929">
                    <a:shade val="56000"/>
                    <a:satMod val="145000"/>
                  </a:srgbClr>
                </a:gs>
                <a:gs pos="88000">
                  <a:srgbClr val="EF2929">
                    <a:shade val="63000"/>
                    <a:satMod val="160000"/>
                  </a:srgbClr>
                </a:gs>
                <a:gs pos="100000">
                  <a:srgbClr val="EF2929">
                    <a:tint val="99555"/>
                    <a:satMod val="155000"/>
                  </a:srgbClr>
                </a:gs>
              </a:gsLst>
              <a:lin ang="5400000" scaled="1"/>
            </a:gradFill>
            <a:ln w="9525" cap="flat" cmpd="sng" algn="ctr">
              <a:solidFill>
                <a:srgbClr val="EF2929">
                  <a:shade val="60000"/>
                  <a:satMod val="300000"/>
                </a:srgbClr>
              </a:solidFill>
              <a:prstDash val="solid"/>
            </a:ln>
            <a:effectLst>
              <a:glow rad="70000">
                <a:srgbClr val="EF2929">
                  <a:tint val="30000"/>
                  <a:shade val="95000"/>
                  <a:satMod val="300000"/>
                  <a:alpha val="50000"/>
                </a:srgbClr>
              </a:glo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a:ea typeface="+mn-ea"/>
                <a:cs typeface="+mn-cs"/>
              </a:endParaRPr>
            </a:p>
          </p:txBody>
        </p:sp>
        <p:sp>
          <p:nvSpPr>
            <p:cNvPr id="35" name="TextBox 34">
              <a:extLst>
                <a:ext uri="{FF2B5EF4-FFF2-40B4-BE49-F238E27FC236}">
                  <a16:creationId xmlns:a16="http://schemas.microsoft.com/office/drawing/2014/main" id="{A91FEB73-614A-188D-CB53-D57740BA0A33}"/>
                </a:ext>
              </a:extLst>
            </p:cNvPr>
            <p:cNvSpPr txBox="1"/>
            <p:nvPr/>
          </p:nvSpPr>
          <p:spPr>
            <a:xfrm>
              <a:off x="7726116" y="2687440"/>
              <a:ext cx="300082" cy="369332"/>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rial"/>
                </a:rPr>
                <a:t>x</a:t>
              </a:r>
              <a:endParaRPr kumimoji="0" lang="en-GB" sz="1800" b="0" i="0" u="none" strike="noStrike" kern="0" cap="none" spc="0" normalizeH="0" baseline="0" noProof="0" dirty="0">
                <a:ln>
                  <a:noFill/>
                </a:ln>
                <a:solidFill>
                  <a:srgbClr val="FF0000"/>
                </a:solidFill>
                <a:effectLst/>
                <a:uLnTx/>
                <a:uFillTx/>
                <a:latin typeface="Arial"/>
              </a:endParaRPr>
            </a:p>
          </p:txBody>
        </p:sp>
        <p:sp>
          <p:nvSpPr>
            <p:cNvPr id="36" name="TextBox 35">
              <a:extLst>
                <a:ext uri="{FF2B5EF4-FFF2-40B4-BE49-F238E27FC236}">
                  <a16:creationId xmlns:a16="http://schemas.microsoft.com/office/drawing/2014/main" id="{AD191D1A-FC07-4A43-E9A2-08B57D0222A8}"/>
                </a:ext>
              </a:extLst>
            </p:cNvPr>
            <p:cNvSpPr txBox="1"/>
            <p:nvPr/>
          </p:nvSpPr>
          <p:spPr>
            <a:xfrm>
              <a:off x="6928791" y="2193894"/>
              <a:ext cx="300082" cy="369332"/>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rial"/>
                </a:rPr>
                <a:t>y</a:t>
              </a:r>
              <a:endParaRPr kumimoji="0" lang="en-GB" sz="1800" b="0" i="0" u="none" strike="noStrike" kern="0" cap="none" spc="0" normalizeH="0" baseline="0" noProof="0" dirty="0">
                <a:ln>
                  <a:noFill/>
                </a:ln>
                <a:solidFill>
                  <a:srgbClr val="FF0000"/>
                </a:solidFill>
                <a:effectLst/>
                <a:uLnTx/>
                <a:uFillTx/>
                <a:latin typeface="Arial"/>
              </a:endParaRPr>
            </a:p>
          </p:txBody>
        </p:sp>
        <p:sp>
          <p:nvSpPr>
            <p:cNvPr id="37" name="TextBox 36">
              <a:extLst>
                <a:ext uri="{FF2B5EF4-FFF2-40B4-BE49-F238E27FC236}">
                  <a16:creationId xmlns:a16="http://schemas.microsoft.com/office/drawing/2014/main" id="{5560F09E-6C1B-5E37-5538-A32D4A044C21}"/>
                </a:ext>
              </a:extLst>
            </p:cNvPr>
            <p:cNvSpPr txBox="1"/>
            <p:nvPr/>
          </p:nvSpPr>
          <p:spPr>
            <a:xfrm>
              <a:off x="6922215" y="2903284"/>
              <a:ext cx="300082" cy="369332"/>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rial"/>
                </a:rPr>
                <a:t>z</a:t>
              </a:r>
              <a:endParaRPr kumimoji="0" lang="en-GB" sz="1800" b="0" i="0" u="none" strike="noStrike" kern="0" cap="none" spc="0" normalizeH="0" baseline="0" noProof="0" dirty="0">
                <a:ln>
                  <a:noFill/>
                </a:ln>
                <a:solidFill>
                  <a:srgbClr val="FF0000"/>
                </a:solidFill>
                <a:effectLst/>
                <a:uLnTx/>
                <a:uFillTx/>
                <a:latin typeface="Arial"/>
              </a:endParaRPr>
            </a:p>
          </p:txBody>
        </p:sp>
        <p:cxnSp>
          <p:nvCxnSpPr>
            <p:cNvPr id="38" name="Straight Arrow Connector 37">
              <a:extLst>
                <a:ext uri="{FF2B5EF4-FFF2-40B4-BE49-F238E27FC236}">
                  <a16:creationId xmlns:a16="http://schemas.microsoft.com/office/drawing/2014/main" id="{8EF3CD74-6642-16A3-2D01-59399302D4DA}"/>
                </a:ext>
              </a:extLst>
            </p:cNvPr>
            <p:cNvCxnSpPr/>
            <p:nvPr/>
          </p:nvCxnSpPr>
          <p:spPr>
            <a:xfrm flipH="1" flipV="1">
              <a:off x="7208044" y="2639570"/>
              <a:ext cx="6804" cy="371276"/>
            </a:xfrm>
            <a:prstGeom prst="straightConnector1">
              <a:avLst/>
            </a:prstGeom>
            <a:noFill/>
            <a:ln w="19050" cap="flat" cmpd="sng" algn="ctr">
              <a:solidFill>
                <a:srgbClr val="4F9A06"/>
              </a:solidFill>
              <a:prstDash val="solid"/>
              <a:tailEnd type="triangle"/>
            </a:ln>
            <a:effectLst>
              <a:glow rad="63500">
                <a:srgbClr val="4F9A06">
                  <a:tint val="30000"/>
                  <a:shade val="95000"/>
                  <a:satMod val="300000"/>
                  <a:alpha val="50000"/>
                </a:srgbClr>
              </a:glow>
            </a:effectLst>
          </p:spPr>
        </p:cxnSp>
        <p:cxnSp>
          <p:nvCxnSpPr>
            <p:cNvPr id="39" name="Straight Arrow Connector 38">
              <a:extLst>
                <a:ext uri="{FF2B5EF4-FFF2-40B4-BE49-F238E27FC236}">
                  <a16:creationId xmlns:a16="http://schemas.microsoft.com/office/drawing/2014/main" id="{65339D7F-D35D-F50A-193E-ABB85CCE8CFE}"/>
                </a:ext>
              </a:extLst>
            </p:cNvPr>
            <p:cNvCxnSpPr/>
            <p:nvPr/>
          </p:nvCxnSpPr>
          <p:spPr>
            <a:xfrm flipV="1">
              <a:off x="7209448" y="2991995"/>
              <a:ext cx="408171" cy="13994"/>
            </a:xfrm>
            <a:prstGeom prst="straightConnector1">
              <a:avLst/>
            </a:prstGeom>
            <a:noFill/>
            <a:ln w="19050" cap="flat" cmpd="sng" algn="ctr">
              <a:solidFill>
                <a:srgbClr val="4F9A06"/>
              </a:solidFill>
              <a:prstDash val="solid"/>
              <a:tailEnd type="triangle"/>
            </a:ln>
            <a:effectLst>
              <a:glow rad="63500">
                <a:srgbClr val="4F9A06">
                  <a:tint val="30000"/>
                  <a:shade val="95000"/>
                  <a:satMod val="300000"/>
                  <a:alpha val="50000"/>
                </a:srgbClr>
              </a:glow>
            </a:effectLst>
          </p:spPr>
        </p:cxnSp>
        <p:sp>
          <p:nvSpPr>
            <p:cNvPr id="40" name="TextBox 39">
              <a:extLst>
                <a:ext uri="{FF2B5EF4-FFF2-40B4-BE49-F238E27FC236}">
                  <a16:creationId xmlns:a16="http://schemas.microsoft.com/office/drawing/2014/main" id="{2EA08829-C724-BBB5-587F-BC73CC5115F2}"/>
                </a:ext>
              </a:extLst>
            </p:cNvPr>
            <p:cNvSpPr txBox="1"/>
            <p:nvPr/>
          </p:nvSpPr>
          <p:spPr>
            <a:xfrm>
              <a:off x="7410258" y="2724132"/>
              <a:ext cx="261610"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37F1D"/>
                  </a:solidFill>
                  <a:effectLst/>
                  <a:uLnTx/>
                  <a:uFillTx/>
                  <a:latin typeface="Arial"/>
                </a:rPr>
                <a:t>x</a:t>
              </a:r>
              <a:endParaRPr kumimoji="0" lang="en-GB" sz="1200" b="0" i="0" u="none" strike="noStrike" kern="0" cap="none" spc="0" normalizeH="0" baseline="0" noProof="0" dirty="0">
                <a:ln>
                  <a:noFill/>
                </a:ln>
                <a:solidFill>
                  <a:srgbClr val="137F1D"/>
                </a:solidFill>
                <a:effectLst/>
                <a:uLnTx/>
                <a:uFillTx/>
                <a:latin typeface="Arial"/>
              </a:endParaRPr>
            </a:p>
          </p:txBody>
        </p:sp>
        <p:sp>
          <p:nvSpPr>
            <p:cNvPr id="41" name="TextBox 40">
              <a:extLst>
                <a:ext uri="{FF2B5EF4-FFF2-40B4-BE49-F238E27FC236}">
                  <a16:creationId xmlns:a16="http://schemas.microsoft.com/office/drawing/2014/main" id="{AE57D9BE-3F25-6A9E-74C2-BD22C42D3E79}"/>
                </a:ext>
              </a:extLst>
            </p:cNvPr>
            <p:cNvSpPr txBox="1"/>
            <p:nvPr/>
          </p:nvSpPr>
          <p:spPr>
            <a:xfrm>
              <a:off x="6977409" y="2499043"/>
              <a:ext cx="261610"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37F1D"/>
                  </a:solidFill>
                  <a:effectLst/>
                  <a:uLnTx/>
                  <a:uFillTx/>
                  <a:latin typeface="Arial"/>
                </a:rPr>
                <a:t>y</a:t>
              </a:r>
              <a:endParaRPr kumimoji="0" lang="en-GB" sz="1200" b="0" i="0" u="none" strike="noStrike" kern="0" cap="none" spc="0" normalizeH="0" baseline="0" noProof="0" dirty="0">
                <a:ln>
                  <a:noFill/>
                </a:ln>
                <a:solidFill>
                  <a:srgbClr val="137F1D"/>
                </a:solidFill>
                <a:effectLst/>
                <a:uLnTx/>
                <a:uFillTx/>
                <a:latin typeface="Arial"/>
              </a:endParaRPr>
            </a:p>
          </p:txBody>
        </p:sp>
        <p:sp>
          <p:nvSpPr>
            <p:cNvPr id="42" name="TextBox 41">
              <a:extLst>
                <a:ext uri="{FF2B5EF4-FFF2-40B4-BE49-F238E27FC236}">
                  <a16:creationId xmlns:a16="http://schemas.microsoft.com/office/drawing/2014/main" id="{FC878A06-430F-177B-0F12-E70897D83705}"/>
                </a:ext>
              </a:extLst>
            </p:cNvPr>
            <p:cNvSpPr txBox="1"/>
            <p:nvPr/>
          </p:nvSpPr>
          <p:spPr>
            <a:xfrm>
              <a:off x="7067779" y="2994731"/>
              <a:ext cx="261610"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37F1D"/>
                  </a:solidFill>
                  <a:effectLst/>
                  <a:uLnTx/>
                  <a:uFillTx/>
                  <a:latin typeface="Arial"/>
                </a:rPr>
                <a:t>z</a:t>
              </a:r>
              <a:endParaRPr kumimoji="0" lang="en-GB" sz="1200" b="0" i="0" u="none" strike="noStrike" kern="0" cap="none" spc="0" normalizeH="0" baseline="0" noProof="0" dirty="0">
                <a:ln>
                  <a:noFill/>
                </a:ln>
                <a:solidFill>
                  <a:srgbClr val="137F1D"/>
                </a:solidFill>
                <a:effectLst/>
                <a:uLnTx/>
                <a:uFillTx/>
                <a:latin typeface="Arial"/>
              </a:endParaRPr>
            </a:p>
          </p:txBody>
        </p:sp>
        <p:sp>
          <p:nvSpPr>
            <p:cNvPr id="43" name="Rectangle 42">
              <a:extLst>
                <a:ext uri="{FF2B5EF4-FFF2-40B4-BE49-F238E27FC236}">
                  <a16:creationId xmlns:a16="http://schemas.microsoft.com/office/drawing/2014/main" id="{C687D65E-A650-048D-8D4C-6760866CA435}"/>
                </a:ext>
              </a:extLst>
            </p:cNvPr>
            <p:cNvSpPr/>
            <p:nvPr/>
          </p:nvSpPr>
          <p:spPr>
            <a:xfrm>
              <a:off x="7876157" y="2878931"/>
              <a:ext cx="205661" cy="212172"/>
            </a:xfrm>
            <a:prstGeom prst="rect">
              <a:avLst/>
            </a:prstGeom>
            <a:noFill/>
            <a:ln w="9525" cap="flat" cmpd="sng" algn="ctr">
              <a:solidFill>
                <a:srgbClr val="333333">
                  <a:lumMod val="50000"/>
                </a:srgbClr>
              </a:solidFill>
              <a:prstDash val="solid"/>
            </a:ln>
            <a:effectLst>
              <a:glow rad="70000">
                <a:srgbClr val="0C377B">
                  <a:tint val="30000"/>
                  <a:shade val="95000"/>
                  <a:satMod val="300000"/>
                  <a:alpha val="50000"/>
                </a:srgbClr>
              </a:glo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a:ea typeface="+mn-ea"/>
                <a:cs typeface="+mn-cs"/>
              </a:endParaRPr>
            </a:p>
          </p:txBody>
        </p:sp>
        <p:cxnSp>
          <p:nvCxnSpPr>
            <p:cNvPr id="44" name="Straight Connector 43">
              <a:extLst>
                <a:ext uri="{FF2B5EF4-FFF2-40B4-BE49-F238E27FC236}">
                  <a16:creationId xmlns:a16="http://schemas.microsoft.com/office/drawing/2014/main" id="{DE513A96-B8D8-FF32-7A5A-4461AD67D43C}"/>
                </a:ext>
              </a:extLst>
            </p:cNvPr>
            <p:cNvCxnSpPr>
              <a:stCxn id="43" idx="2"/>
              <a:endCxn id="31" idx="0"/>
            </p:cNvCxnSpPr>
            <p:nvPr/>
          </p:nvCxnSpPr>
          <p:spPr>
            <a:xfrm>
              <a:off x="7978988" y="3091103"/>
              <a:ext cx="255182" cy="1576996"/>
            </a:xfrm>
            <a:prstGeom prst="line">
              <a:avLst/>
            </a:prstGeom>
            <a:noFill/>
            <a:ln w="12700" cap="flat" cmpd="sng" algn="ctr">
              <a:solidFill>
                <a:srgbClr val="333333">
                  <a:lumMod val="50000"/>
                </a:srgbClr>
              </a:solidFill>
              <a:prstDash val="solid"/>
            </a:ln>
            <a:effectLst>
              <a:glow rad="63500">
                <a:srgbClr val="0C377B">
                  <a:tint val="30000"/>
                  <a:shade val="95000"/>
                  <a:satMod val="300000"/>
                  <a:alpha val="50000"/>
                </a:srgbClr>
              </a:glow>
            </a:effectLst>
          </p:spPr>
        </p:cxnSp>
        <p:cxnSp>
          <p:nvCxnSpPr>
            <p:cNvPr id="45" name="Straight Arrow Connector 44">
              <a:extLst>
                <a:ext uri="{FF2B5EF4-FFF2-40B4-BE49-F238E27FC236}">
                  <a16:creationId xmlns:a16="http://schemas.microsoft.com/office/drawing/2014/main" id="{DBB1D3E9-77BE-413A-540D-09C16A6442FB}"/>
                </a:ext>
              </a:extLst>
            </p:cNvPr>
            <p:cNvCxnSpPr/>
            <p:nvPr/>
          </p:nvCxnSpPr>
          <p:spPr>
            <a:xfrm>
              <a:off x="7228873" y="5043824"/>
              <a:ext cx="947835" cy="348844"/>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46" name="TextBox 45">
              <a:extLst>
                <a:ext uri="{FF2B5EF4-FFF2-40B4-BE49-F238E27FC236}">
                  <a16:creationId xmlns:a16="http://schemas.microsoft.com/office/drawing/2014/main" id="{D371820B-F4CB-9848-2D0D-2A8B92BACDA7}"/>
                </a:ext>
              </a:extLst>
            </p:cNvPr>
            <p:cNvSpPr txBox="1"/>
            <p:nvPr/>
          </p:nvSpPr>
          <p:spPr>
            <a:xfrm>
              <a:off x="5191174" y="4690211"/>
              <a:ext cx="2280921" cy="76944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TBPS support feet are used to align the two axis systems (adjustable vertically and horizontally)</a:t>
              </a:r>
            </a:p>
          </p:txBody>
        </p:sp>
        <p:cxnSp>
          <p:nvCxnSpPr>
            <p:cNvPr id="47" name="Straight Arrow Connector 46">
              <a:extLst>
                <a:ext uri="{FF2B5EF4-FFF2-40B4-BE49-F238E27FC236}">
                  <a16:creationId xmlns:a16="http://schemas.microsoft.com/office/drawing/2014/main" id="{3026AE25-E5BD-DA31-A9F5-9793DDB68F2B}"/>
                </a:ext>
              </a:extLst>
            </p:cNvPr>
            <p:cNvCxnSpPr/>
            <p:nvPr/>
          </p:nvCxnSpPr>
          <p:spPr>
            <a:xfrm flipV="1">
              <a:off x="6776745" y="5752108"/>
              <a:ext cx="1531305" cy="130804"/>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48" name="TextBox 47">
              <a:extLst>
                <a:ext uri="{FF2B5EF4-FFF2-40B4-BE49-F238E27FC236}">
                  <a16:creationId xmlns:a16="http://schemas.microsoft.com/office/drawing/2014/main" id="{80749892-ECE9-1B6D-FC37-1B442641EC0D}"/>
                </a:ext>
              </a:extLst>
            </p:cNvPr>
            <p:cNvSpPr txBox="1"/>
            <p:nvPr/>
          </p:nvSpPr>
          <p:spPr>
            <a:xfrm>
              <a:off x="5758490" y="5752107"/>
              <a:ext cx="1320342"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TB2S rail</a:t>
              </a:r>
            </a:p>
          </p:txBody>
        </p:sp>
        <p:cxnSp>
          <p:nvCxnSpPr>
            <p:cNvPr id="49" name="Straight Arrow Connector 48">
              <a:extLst>
                <a:ext uri="{FF2B5EF4-FFF2-40B4-BE49-F238E27FC236}">
                  <a16:creationId xmlns:a16="http://schemas.microsoft.com/office/drawing/2014/main" id="{0DB85594-5CBC-AE6B-143D-A3C7F76FC8F6}"/>
                </a:ext>
              </a:extLst>
            </p:cNvPr>
            <p:cNvCxnSpPr/>
            <p:nvPr/>
          </p:nvCxnSpPr>
          <p:spPr>
            <a:xfrm>
              <a:off x="8672234" y="5041159"/>
              <a:ext cx="0" cy="300082"/>
            </a:xfrm>
            <a:prstGeom prst="straightConnector1">
              <a:avLst/>
            </a:prstGeom>
            <a:noFill/>
            <a:ln w="19050" cap="flat" cmpd="sng" algn="ctr">
              <a:solidFill>
                <a:srgbClr val="4F9A06"/>
              </a:solidFill>
              <a:prstDash val="solid"/>
              <a:headEnd type="triangle"/>
              <a:tailEnd type="triangle"/>
            </a:ln>
            <a:effectLst>
              <a:glow rad="63500">
                <a:srgbClr val="4F9A06">
                  <a:tint val="30000"/>
                  <a:shade val="95000"/>
                  <a:satMod val="300000"/>
                  <a:alpha val="50000"/>
                </a:srgbClr>
              </a:glow>
            </a:effectLst>
          </p:spPr>
        </p:cxnSp>
        <p:cxnSp>
          <p:nvCxnSpPr>
            <p:cNvPr id="50" name="Straight Arrow Connector 49">
              <a:extLst>
                <a:ext uri="{FF2B5EF4-FFF2-40B4-BE49-F238E27FC236}">
                  <a16:creationId xmlns:a16="http://schemas.microsoft.com/office/drawing/2014/main" id="{F191230A-A780-998D-7AE4-BC7093FF76D0}"/>
                </a:ext>
              </a:extLst>
            </p:cNvPr>
            <p:cNvCxnSpPr/>
            <p:nvPr/>
          </p:nvCxnSpPr>
          <p:spPr>
            <a:xfrm flipH="1">
              <a:off x="8131873" y="4764104"/>
              <a:ext cx="352355" cy="0"/>
            </a:xfrm>
            <a:prstGeom prst="straightConnector1">
              <a:avLst/>
            </a:prstGeom>
            <a:noFill/>
            <a:ln w="19050" cap="flat" cmpd="sng" algn="ctr">
              <a:solidFill>
                <a:srgbClr val="4F9A06"/>
              </a:solidFill>
              <a:prstDash val="solid"/>
              <a:headEnd type="triangle"/>
              <a:tailEnd type="triangle"/>
            </a:ln>
            <a:effectLst>
              <a:glow rad="63500">
                <a:srgbClr val="4F9A06">
                  <a:tint val="30000"/>
                  <a:shade val="95000"/>
                  <a:satMod val="300000"/>
                  <a:alpha val="50000"/>
                </a:srgbClr>
              </a:glow>
            </a:effectLst>
          </p:spPr>
        </p:cxnSp>
      </p:grpSp>
      <p:sp>
        <p:nvSpPr>
          <p:cNvPr id="54" name="Content Placeholder 2">
            <a:extLst>
              <a:ext uri="{FF2B5EF4-FFF2-40B4-BE49-F238E27FC236}">
                <a16:creationId xmlns:a16="http://schemas.microsoft.com/office/drawing/2014/main" id="{D7B51D9F-60E0-5E34-BF5C-ACC3C0570171}"/>
              </a:ext>
            </a:extLst>
          </p:cNvPr>
          <p:cNvSpPr>
            <a:spLocks noGrp="1"/>
          </p:cNvSpPr>
          <p:nvPr>
            <p:ph idx="1"/>
          </p:nvPr>
        </p:nvSpPr>
        <p:spPr>
          <a:xfrm>
            <a:off x="765032" y="4763965"/>
            <a:ext cx="7911421" cy="1660213"/>
          </a:xfrm>
        </p:spPr>
        <p:txBody>
          <a:bodyPr>
            <a:normAutofit/>
          </a:bodyPr>
          <a:lstStyle/>
          <a:p>
            <a:r>
              <a:rPr lang="en-GB" dirty="0"/>
              <a:t>When TBPS is well positioned, TEDD sub-detectors can be inserted to complete the Outer Tracker </a:t>
            </a:r>
            <a:endParaRPr lang="en-GB" noProof="0" dirty="0"/>
          </a:p>
        </p:txBody>
      </p:sp>
    </p:spTree>
    <p:extLst>
      <p:ext uri="{BB962C8B-B14F-4D97-AF65-F5344CB8AC3E}">
        <p14:creationId xmlns:p14="http://schemas.microsoft.com/office/powerpoint/2010/main" val="32415291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182F3-028C-1625-8A87-C445F44880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FB043E-A712-0FC4-A4D5-610386FB6169}"/>
              </a:ext>
            </a:extLst>
          </p:cNvPr>
          <p:cNvSpPr>
            <a:spLocks noGrp="1"/>
          </p:cNvSpPr>
          <p:nvPr>
            <p:ph type="title"/>
          </p:nvPr>
        </p:nvSpPr>
        <p:spPr/>
        <p:txBody>
          <a:bodyPr>
            <a:normAutofit fontScale="90000"/>
          </a:bodyPr>
          <a:lstStyle/>
          <a:p>
            <a:r>
              <a:rPr lang="fr-CH" dirty="0"/>
              <a:t>Outer Tracker – TEDD</a:t>
            </a:r>
          </a:p>
        </p:txBody>
      </p:sp>
      <p:sp>
        <p:nvSpPr>
          <p:cNvPr id="4" name="Slide Number Placeholder 3">
            <a:extLst>
              <a:ext uri="{FF2B5EF4-FFF2-40B4-BE49-F238E27FC236}">
                <a16:creationId xmlns:a16="http://schemas.microsoft.com/office/drawing/2014/main" id="{D5A2A55E-2A47-FBF8-CF49-A3663C98381D}"/>
              </a:ext>
            </a:extLst>
          </p:cNvPr>
          <p:cNvSpPr>
            <a:spLocks noGrp="1"/>
          </p:cNvSpPr>
          <p:nvPr>
            <p:ph type="sldNum" sz="quarter" idx="12"/>
          </p:nvPr>
        </p:nvSpPr>
        <p:spPr/>
        <p:txBody>
          <a:bodyPr/>
          <a:lstStyle/>
          <a:p>
            <a:fld id="{BFDCA1C4-9514-7B4F-976F-D92F7E296653}" type="slidenum">
              <a:rPr lang="fr-FR" smtClean="0"/>
              <a:pPr/>
              <a:t>20</a:t>
            </a:fld>
            <a:endParaRPr lang="fr-FR" dirty="0"/>
          </a:p>
        </p:txBody>
      </p:sp>
      <p:sp>
        <p:nvSpPr>
          <p:cNvPr id="10" name="Content Placeholder 2">
            <a:extLst>
              <a:ext uri="{FF2B5EF4-FFF2-40B4-BE49-F238E27FC236}">
                <a16:creationId xmlns:a16="http://schemas.microsoft.com/office/drawing/2014/main" id="{5D85FC0D-7695-0D1D-425B-A72628411B03}"/>
              </a:ext>
            </a:extLst>
          </p:cNvPr>
          <p:cNvSpPr>
            <a:spLocks noGrp="1"/>
          </p:cNvSpPr>
          <p:nvPr>
            <p:ph idx="1"/>
          </p:nvPr>
        </p:nvSpPr>
        <p:spPr>
          <a:xfrm>
            <a:off x="888096" y="3597702"/>
            <a:ext cx="7776864" cy="1660213"/>
          </a:xfrm>
        </p:spPr>
        <p:txBody>
          <a:bodyPr>
            <a:normAutofit/>
          </a:bodyPr>
          <a:lstStyle/>
          <a:p>
            <a:r>
              <a:rPr lang="en-GB" dirty="0"/>
              <a:t>One TEDD : 5 Double-disks, each made of 4 Dees, equipped with both PS &amp; 2S Modules</a:t>
            </a:r>
          </a:p>
          <a:p>
            <a:r>
              <a:rPr lang="en-GB" dirty="0"/>
              <a:t>Dee : 10mm thin sandwich, CF skins and an Airex foam core that houses the cooling pipes </a:t>
            </a:r>
          </a:p>
          <a:p>
            <a:r>
              <a:rPr lang="en-GB" dirty="0"/>
              <a:t>Mass of a whole TEDD : 600 kg </a:t>
            </a:r>
          </a:p>
          <a:p>
            <a:r>
              <a:rPr lang="en-GB" dirty="0"/>
              <a:t>Produced by DESY (DE), Lyon (FR) and Louvain (BE)</a:t>
            </a:r>
            <a:endParaRPr lang="en-GB" noProof="0" dirty="0"/>
          </a:p>
        </p:txBody>
      </p:sp>
      <p:pic>
        <p:nvPicPr>
          <p:cNvPr id="11" name="Picture 10">
            <a:extLst>
              <a:ext uri="{FF2B5EF4-FFF2-40B4-BE49-F238E27FC236}">
                <a16:creationId xmlns:a16="http://schemas.microsoft.com/office/drawing/2014/main" id="{7BD097AC-5037-D446-442D-FD2028F3E406}"/>
              </a:ext>
            </a:extLst>
          </p:cNvPr>
          <p:cNvPicPr>
            <a:picLocks noChangeAspect="1"/>
          </p:cNvPicPr>
          <p:nvPr/>
        </p:nvPicPr>
        <p:blipFill>
          <a:blip r:embed="rId2"/>
          <a:stretch>
            <a:fillRect/>
          </a:stretch>
        </p:blipFill>
        <p:spPr>
          <a:xfrm>
            <a:off x="6852698" y="1094174"/>
            <a:ext cx="1812262" cy="2109703"/>
          </a:xfrm>
          <a:prstGeom prst="rect">
            <a:avLst/>
          </a:prstGeom>
        </p:spPr>
      </p:pic>
      <p:grpSp>
        <p:nvGrpSpPr>
          <p:cNvPr id="5" name="Group 4">
            <a:extLst>
              <a:ext uri="{FF2B5EF4-FFF2-40B4-BE49-F238E27FC236}">
                <a16:creationId xmlns:a16="http://schemas.microsoft.com/office/drawing/2014/main" id="{614DA9EA-60C6-7890-57DB-3A7838F45188}"/>
              </a:ext>
            </a:extLst>
          </p:cNvPr>
          <p:cNvGrpSpPr/>
          <p:nvPr/>
        </p:nvGrpSpPr>
        <p:grpSpPr>
          <a:xfrm>
            <a:off x="1255595" y="1044002"/>
            <a:ext cx="1653770" cy="2171120"/>
            <a:chOff x="1170189" y="853744"/>
            <a:chExt cx="1846448" cy="2523844"/>
          </a:xfrm>
        </p:grpSpPr>
        <p:pic>
          <p:nvPicPr>
            <p:cNvPr id="14" name="Picture 13">
              <a:extLst>
                <a:ext uri="{FF2B5EF4-FFF2-40B4-BE49-F238E27FC236}">
                  <a16:creationId xmlns:a16="http://schemas.microsoft.com/office/drawing/2014/main" id="{87478BF2-9EE3-DF12-FBD5-2CDA03189493}"/>
                </a:ext>
              </a:extLst>
            </p:cNvPr>
            <p:cNvPicPr>
              <a:picLocks noChangeAspect="1"/>
            </p:cNvPicPr>
            <p:nvPr/>
          </p:nvPicPr>
          <p:blipFill>
            <a:blip r:embed="rId3"/>
            <a:stretch>
              <a:fillRect/>
            </a:stretch>
          </p:blipFill>
          <p:spPr>
            <a:xfrm>
              <a:off x="1170189" y="853744"/>
              <a:ext cx="1601611" cy="2523844"/>
            </a:xfrm>
            <a:prstGeom prst="rect">
              <a:avLst/>
            </a:prstGeom>
          </p:spPr>
        </p:pic>
        <p:sp>
          <p:nvSpPr>
            <p:cNvPr id="3" name="Rectangle 2">
              <a:extLst>
                <a:ext uri="{FF2B5EF4-FFF2-40B4-BE49-F238E27FC236}">
                  <a16:creationId xmlns:a16="http://schemas.microsoft.com/office/drawing/2014/main" id="{ED53CC52-D8FC-342C-3E43-CB6F2C31E026}"/>
                </a:ext>
              </a:extLst>
            </p:cNvPr>
            <p:cNvSpPr/>
            <p:nvPr/>
          </p:nvSpPr>
          <p:spPr>
            <a:xfrm>
              <a:off x="2617940" y="2931790"/>
              <a:ext cx="398697" cy="4457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dirty="0"/>
            </a:p>
          </p:txBody>
        </p:sp>
      </p:grpSp>
      <p:grpSp>
        <p:nvGrpSpPr>
          <p:cNvPr id="13" name="Group 12">
            <a:extLst>
              <a:ext uri="{FF2B5EF4-FFF2-40B4-BE49-F238E27FC236}">
                <a16:creationId xmlns:a16="http://schemas.microsoft.com/office/drawing/2014/main" id="{C143F083-37F4-28D8-45D0-5A31656CD223}"/>
              </a:ext>
            </a:extLst>
          </p:cNvPr>
          <p:cNvGrpSpPr/>
          <p:nvPr/>
        </p:nvGrpSpPr>
        <p:grpSpPr>
          <a:xfrm>
            <a:off x="6079823" y="69146"/>
            <a:ext cx="3045453" cy="1042609"/>
            <a:chOff x="6079823" y="69146"/>
            <a:chExt cx="3045453" cy="1042609"/>
          </a:xfrm>
        </p:grpSpPr>
        <p:pic>
          <p:nvPicPr>
            <p:cNvPr id="12" name="Picture 11">
              <a:extLst>
                <a:ext uri="{FF2B5EF4-FFF2-40B4-BE49-F238E27FC236}">
                  <a16:creationId xmlns:a16="http://schemas.microsoft.com/office/drawing/2014/main" id="{F371B076-E63B-D45B-4EF7-B93B7EF1D160}"/>
                </a:ext>
              </a:extLst>
            </p:cNvPr>
            <p:cNvPicPr>
              <a:picLocks noChangeAspect="1"/>
            </p:cNvPicPr>
            <p:nvPr/>
          </p:nvPicPr>
          <p:blipFill>
            <a:blip r:embed="rId4"/>
            <a:stretch>
              <a:fillRect/>
            </a:stretch>
          </p:blipFill>
          <p:spPr>
            <a:xfrm>
              <a:off x="6079823" y="69146"/>
              <a:ext cx="3045453" cy="1042609"/>
            </a:xfrm>
            <a:prstGeom prst="rect">
              <a:avLst/>
            </a:prstGeom>
          </p:spPr>
        </p:pic>
        <p:sp>
          <p:nvSpPr>
            <p:cNvPr id="8" name="Rectangle 7">
              <a:extLst>
                <a:ext uri="{FF2B5EF4-FFF2-40B4-BE49-F238E27FC236}">
                  <a16:creationId xmlns:a16="http://schemas.microsoft.com/office/drawing/2014/main" id="{F6689603-DC65-A37E-79B6-986AE7C7BBF3}"/>
                </a:ext>
              </a:extLst>
            </p:cNvPr>
            <p:cNvSpPr/>
            <p:nvPr/>
          </p:nvSpPr>
          <p:spPr>
            <a:xfrm>
              <a:off x="7452320" y="156854"/>
              <a:ext cx="1224136" cy="696890"/>
            </a:xfrm>
            <a:prstGeom prst="rect">
              <a:avLst/>
            </a:prstGeom>
            <a:noFill/>
            <a:ln>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p>
          </p:txBody>
        </p:sp>
      </p:grpSp>
      <p:grpSp>
        <p:nvGrpSpPr>
          <p:cNvPr id="17" name="Group 16">
            <a:extLst>
              <a:ext uri="{FF2B5EF4-FFF2-40B4-BE49-F238E27FC236}">
                <a16:creationId xmlns:a16="http://schemas.microsoft.com/office/drawing/2014/main" id="{FE9A632B-8585-BA64-59EF-1BFABF6E5138}"/>
              </a:ext>
            </a:extLst>
          </p:cNvPr>
          <p:cNvGrpSpPr/>
          <p:nvPr/>
        </p:nvGrpSpPr>
        <p:grpSpPr>
          <a:xfrm>
            <a:off x="3186176" y="808216"/>
            <a:ext cx="3546064" cy="2396099"/>
            <a:chOff x="5130392" y="1073862"/>
            <a:chExt cx="3629888" cy="2523844"/>
          </a:xfrm>
        </p:grpSpPr>
        <p:grpSp>
          <p:nvGrpSpPr>
            <p:cNvPr id="7" name="Group 6">
              <a:extLst>
                <a:ext uri="{FF2B5EF4-FFF2-40B4-BE49-F238E27FC236}">
                  <a16:creationId xmlns:a16="http://schemas.microsoft.com/office/drawing/2014/main" id="{DFFE385A-1DDD-8694-F955-380133069426}"/>
                </a:ext>
              </a:extLst>
            </p:cNvPr>
            <p:cNvGrpSpPr/>
            <p:nvPr/>
          </p:nvGrpSpPr>
          <p:grpSpPr>
            <a:xfrm>
              <a:off x="5142790" y="1073862"/>
              <a:ext cx="3617490" cy="2523844"/>
              <a:chOff x="5058966" y="1073861"/>
              <a:chExt cx="3655318" cy="2728891"/>
            </a:xfrm>
          </p:grpSpPr>
          <p:pic>
            <p:nvPicPr>
              <p:cNvPr id="9" name="Picture 8">
                <a:extLst>
                  <a:ext uri="{FF2B5EF4-FFF2-40B4-BE49-F238E27FC236}">
                    <a16:creationId xmlns:a16="http://schemas.microsoft.com/office/drawing/2014/main" id="{CCB5906A-BF5A-F072-91F9-A634FFF4F199}"/>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5058966" y="1073861"/>
                <a:ext cx="3655318" cy="2728891"/>
              </a:xfrm>
              <a:prstGeom prst="rect">
                <a:avLst/>
              </a:prstGeom>
            </p:spPr>
          </p:pic>
          <p:sp>
            <p:nvSpPr>
              <p:cNvPr id="6" name="Rectangle 5">
                <a:extLst>
                  <a:ext uri="{FF2B5EF4-FFF2-40B4-BE49-F238E27FC236}">
                    <a16:creationId xmlns:a16="http://schemas.microsoft.com/office/drawing/2014/main" id="{8C20B965-CED4-6E5F-CD09-8AB6856604DC}"/>
                  </a:ext>
                </a:extLst>
              </p:cNvPr>
              <p:cNvSpPr/>
              <p:nvPr/>
            </p:nvSpPr>
            <p:spPr>
              <a:xfrm>
                <a:off x="5080317" y="1870534"/>
                <a:ext cx="175461" cy="68218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dirty="0"/>
              </a:p>
            </p:txBody>
          </p:sp>
        </p:grpSp>
        <p:sp>
          <p:nvSpPr>
            <p:cNvPr id="15" name="Rectangle 14">
              <a:extLst>
                <a:ext uri="{FF2B5EF4-FFF2-40B4-BE49-F238E27FC236}">
                  <a16:creationId xmlns:a16="http://schemas.microsoft.com/office/drawing/2014/main" id="{518E654E-4023-FAE3-44D0-5B8580E87C86}"/>
                </a:ext>
              </a:extLst>
            </p:cNvPr>
            <p:cNvSpPr/>
            <p:nvPr/>
          </p:nvSpPr>
          <p:spPr>
            <a:xfrm>
              <a:off x="5130392" y="1923678"/>
              <a:ext cx="207173" cy="64807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16" name="Rectangle 15">
              <a:extLst>
                <a:ext uri="{FF2B5EF4-FFF2-40B4-BE49-F238E27FC236}">
                  <a16:creationId xmlns:a16="http://schemas.microsoft.com/office/drawing/2014/main" id="{D2817491-406E-E4FD-5A2A-AD2E4C83B39E}"/>
                </a:ext>
              </a:extLst>
            </p:cNvPr>
            <p:cNvSpPr/>
            <p:nvPr/>
          </p:nvSpPr>
          <p:spPr>
            <a:xfrm>
              <a:off x="8411763" y="3377588"/>
              <a:ext cx="207173" cy="22011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p>
          </p:txBody>
        </p:sp>
      </p:grpSp>
      <p:sp>
        <p:nvSpPr>
          <p:cNvPr id="18" name="TextBox 17">
            <a:extLst>
              <a:ext uri="{FF2B5EF4-FFF2-40B4-BE49-F238E27FC236}">
                <a16:creationId xmlns:a16="http://schemas.microsoft.com/office/drawing/2014/main" id="{A13DF033-D0D4-6ECF-18BD-E39E0C00150D}"/>
              </a:ext>
            </a:extLst>
          </p:cNvPr>
          <p:cNvSpPr txBox="1"/>
          <p:nvPr/>
        </p:nvSpPr>
        <p:spPr>
          <a:xfrm>
            <a:off x="827584" y="3240791"/>
            <a:ext cx="2755593" cy="261610"/>
          </a:xfrm>
          <a:prstGeom prst="rect">
            <a:avLst/>
          </a:prstGeom>
          <a:noFill/>
        </p:spPr>
        <p:txBody>
          <a:bodyPr wrap="square" rtlCol="0">
            <a:spAutoFit/>
          </a:bodyPr>
          <a:lstStyle/>
          <a:p>
            <a:pPr algn="ctr"/>
            <a:r>
              <a:rPr lang="en-US" sz="1100" i="1" dirty="0"/>
              <a:t>Tracker Endcap Double-Dee with Modules</a:t>
            </a:r>
            <a:endParaRPr lang="fr-CH" sz="1100" i="1" dirty="0"/>
          </a:p>
        </p:txBody>
      </p:sp>
      <p:sp>
        <p:nvSpPr>
          <p:cNvPr id="19" name="TextBox 18">
            <a:extLst>
              <a:ext uri="{FF2B5EF4-FFF2-40B4-BE49-F238E27FC236}">
                <a16:creationId xmlns:a16="http://schemas.microsoft.com/office/drawing/2014/main" id="{27D4776D-6680-3500-0252-A04433C9657C}"/>
              </a:ext>
            </a:extLst>
          </p:cNvPr>
          <p:cNvSpPr txBox="1"/>
          <p:nvPr/>
        </p:nvSpPr>
        <p:spPr>
          <a:xfrm>
            <a:off x="6801105" y="3269616"/>
            <a:ext cx="2174017" cy="261610"/>
          </a:xfrm>
          <a:prstGeom prst="rect">
            <a:avLst/>
          </a:prstGeom>
          <a:noFill/>
        </p:spPr>
        <p:txBody>
          <a:bodyPr wrap="square" rtlCol="0">
            <a:spAutoFit/>
          </a:bodyPr>
          <a:lstStyle/>
          <a:p>
            <a:pPr algn="ctr"/>
            <a:r>
              <a:rPr lang="en-US" sz="1100" i="1" dirty="0"/>
              <a:t>Full TEDD</a:t>
            </a:r>
            <a:endParaRPr lang="fr-CH" sz="1100" i="1" dirty="0"/>
          </a:p>
        </p:txBody>
      </p:sp>
      <p:sp>
        <p:nvSpPr>
          <p:cNvPr id="20" name="TextBox 19">
            <a:extLst>
              <a:ext uri="{FF2B5EF4-FFF2-40B4-BE49-F238E27FC236}">
                <a16:creationId xmlns:a16="http://schemas.microsoft.com/office/drawing/2014/main" id="{F9868201-68D4-58AE-66EA-29EB0276BD09}"/>
              </a:ext>
            </a:extLst>
          </p:cNvPr>
          <p:cNvSpPr txBox="1"/>
          <p:nvPr/>
        </p:nvSpPr>
        <p:spPr>
          <a:xfrm>
            <a:off x="3606536" y="3240791"/>
            <a:ext cx="2174017" cy="261610"/>
          </a:xfrm>
          <a:prstGeom prst="rect">
            <a:avLst/>
          </a:prstGeom>
          <a:noFill/>
        </p:spPr>
        <p:txBody>
          <a:bodyPr wrap="square" rtlCol="0">
            <a:spAutoFit/>
          </a:bodyPr>
          <a:lstStyle/>
          <a:p>
            <a:pPr algn="ctr"/>
            <a:r>
              <a:rPr lang="en-US" sz="1100" i="1" dirty="0"/>
              <a:t>TEDD – Mechanical Structures</a:t>
            </a:r>
            <a:endParaRPr lang="fr-CH" sz="1100" i="1" dirty="0"/>
          </a:p>
        </p:txBody>
      </p:sp>
    </p:spTree>
    <p:extLst>
      <p:ext uri="{BB962C8B-B14F-4D97-AF65-F5344CB8AC3E}">
        <p14:creationId xmlns:p14="http://schemas.microsoft.com/office/powerpoint/2010/main" val="9826493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2C6C6-E82B-7940-F9CD-AF1178C91B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2726E3-9DAC-2035-F57D-B80BB7D25A28}"/>
              </a:ext>
            </a:extLst>
          </p:cNvPr>
          <p:cNvSpPr>
            <a:spLocks noGrp="1"/>
          </p:cNvSpPr>
          <p:nvPr>
            <p:ph type="title"/>
          </p:nvPr>
        </p:nvSpPr>
        <p:spPr/>
        <p:txBody>
          <a:bodyPr>
            <a:normAutofit fontScale="90000"/>
          </a:bodyPr>
          <a:lstStyle/>
          <a:p>
            <a:r>
              <a:rPr lang="fr-CH" dirty="0"/>
              <a:t>Outer Tracker – TEDD</a:t>
            </a:r>
          </a:p>
        </p:txBody>
      </p:sp>
      <p:sp>
        <p:nvSpPr>
          <p:cNvPr id="4" name="Slide Number Placeholder 3">
            <a:extLst>
              <a:ext uri="{FF2B5EF4-FFF2-40B4-BE49-F238E27FC236}">
                <a16:creationId xmlns:a16="http://schemas.microsoft.com/office/drawing/2014/main" id="{AF82A3AB-8627-EE81-84CC-53BD0DEA96C6}"/>
              </a:ext>
            </a:extLst>
          </p:cNvPr>
          <p:cNvSpPr>
            <a:spLocks noGrp="1"/>
          </p:cNvSpPr>
          <p:nvPr>
            <p:ph type="sldNum" sz="quarter" idx="12"/>
          </p:nvPr>
        </p:nvSpPr>
        <p:spPr/>
        <p:txBody>
          <a:bodyPr/>
          <a:lstStyle/>
          <a:p>
            <a:fld id="{BFDCA1C4-9514-7B4F-976F-D92F7E296653}" type="slidenum">
              <a:rPr lang="fr-FR" smtClean="0"/>
              <a:pPr/>
              <a:t>21</a:t>
            </a:fld>
            <a:endParaRPr lang="fr-FR" dirty="0"/>
          </a:p>
        </p:txBody>
      </p:sp>
      <p:pic>
        <p:nvPicPr>
          <p:cNvPr id="5" name="Picture 4">
            <a:extLst>
              <a:ext uri="{FF2B5EF4-FFF2-40B4-BE49-F238E27FC236}">
                <a16:creationId xmlns:a16="http://schemas.microsoft.com/office/drawing/2014/main" id="{F8986731-C45B-A460-1F58-3BB42AAD9206}"/>
              </a:ext>
            </a:extLst>
          </p:cNvPr>
          <p:cNvPicPr>
            <a:picLocks noChangeAspect="1"/>
          </p:cNvPicPr>
          <p:nvPr/>
        </p:nvPicPr>
        <p:blipFill>
          <a:blip r:embed="rId3"/>
          <a:stretch>
            <a:fillRect/>
          </a:stretch>
        </p:blipFill>
        <p:spPr>
          <a:xfrm>
            <a:off x="1024937" y="546299"/>
            <a:ext cx="2068603" cy="1953443"/>
          </a:xfrm>
          <a:prstGeom prst="rect">
            <a:avLst/>
          </a:prstGeom>
        </p:spPr>
      </p:pic>
      <p:pic>
        <p:nvPicPr>
          <p:cNvPr id="7" name="Picture 6">
            <a:extLst>
              <a:ext uri="{FF2B5EF4-FFF2-40B4-BE49-F238E27FC236}">
                <a16:creationId xmlns:a16="http://schemas.microsoft.com/office/drawing/2014/main" id="{8572644C-C716-5E34-52E0-AAE55F7DAE57}"/>
              </a:ext>
            </a:extLst>
          </p:cNvPr>
          <p:cNvPicPr>
            <a:picLocks noChangeAspect="1"/>
          </p:cNvPicPr>
          <p:nvPr/>
        </p:nvPicPr>
        <p:blipFill>
          <a:blip r:embed="rId4"/>
          <a:stretch>
            <a:fillRect/>
          </a:stretch>
        </p:blipFill>
        <p:spPr>
          <a:xfrm>
            <a:off x="3269228" y="560801"/>
            <a:ext cx="2432467" cy="1953444"/>
          </a:xfrm>
          <a:prstGeom prst="rect">
            <a:avLst/>
          </a:prstGeom>
        </p:spPr>
      </p:pic>
      <p:pic>
        <p:nvPicPr>
          <p:cNvPr id="9" name="Picture 8">
            <a:extLst>
              <a:ext uri="{FF2B5EF4-FFF2-40B4-BE49-F238E27FC236}">
                <a16:creationId xmlns:a16="http://schemas.microsoft.com/office/drawing/2014/main" id="{7CBF17C0-AFD9-618F-922F-8902FAC70D67}"/>
              </a:ext>
            </a:extLst>
          </p:cNvPr>
          <p:cNvPicPr>
            <a:picLocks noChangeAspect="1"/>
          </p:cNvPicPr>
          <p:nvPr/>
        </p:nvPicPr>
        <p:blipFill>
          <a:blip r:embed="rId5"/>
          <a:stretch>
            <a:fillRect/>
          </a:stretch>
        </p:blipFill>
        <p:spPr>
          <a:xfrm>
            <a:off x="5853658" y="559396"/>
            <a:ext cx="1783827" cy="1956253"/>
          </a:xfrm>
          <a:prstGeom prst="rect">
            <a:avLst/>
          </a:prstGeom>
        </p:spPr>
      </p:pic>
      <p:sp>
        <p:nvSpPr>
          <p:cNvPr id="10" name="Content Placeholder 2">
            <a:extLst>
              <a:ext uri="{FF2B5EF4-FFF2-40B4-BE49-F238E27FC236}">
                <a16:creationId xmlns:a16="http://schemas.microsoft.com/office/drawing/2014/main" id="{4DB5BE75-62E0-AC21-957E-4F791483E62F}"/>
              </a:ext>
            </a:extLst>
          </p:cNvPr>
          <p:cNvSpPr>
            <a:spLocks noGrp="1"/>
          </p:cNvSpPr>
          <p:nvPr>
            <p:ph idx="1"/>
          </p:nvPr>
        </p:nvSpPr>
        <p:spPr>
          <a:xfrm>
            <a:off x="882674" y="2602257"/>
            <a:ext cx="7637274" cy="1660213"/>
          </a:xfrm>
        </p:spPr>
        <p:txBody>
          <a:bodyPr>
            <a:normAutofit/>
          </a:bodyPr>
          <a:lstStyle/>
          <a:p>
            <a:endParaRPr lang="en-GB" dirty="0"/>
          </a:p>
          <a:p>
            <a:endParaRPr lang="en-GB" dirty="0"/>
          </a:p>
          <a:p>
            <a:endParaRPr lang="en-GB" noProof="0" dirty="0"/>
          </a:p>
        </p:txBody>
      </p:sp>
      <p:pic>
        <p:nvPicPr>
          <p:cNvPr id="3" name="Picture 2">
            <a:extLst>
              <a:ext uri="{FF2B5EF4-FFF2-40B4-BE49-F238E27FC236}">
                <a16:creationId xmlns:a16="http://schemas.microsoft.com/office/drawing/2014/main" id="{FB022DDC-B698-F475-94CC-03AEDF8B81B8}"/>
              </a:ext>
            </a:extLst>
          </p:cNvPr>
          <p:cNvPicPr>
            <a:picLocks noChangeAspect="1"/>
          </p:cNvPicPr>
          <p:nvPr/>
        </p:nvPicPr>
        <p:blipFill>
          <a:blip r:embed="rId6"/>
          <a:stretch>
            <a:fillRect/>
          </a:stretch>
        </p:blipFill>
        <p:spPr>
          <a:xfrm>
            <a:off x="758042" y="3356799"/>
            <a:ext cx="2772725" cy="1055794"/>
          </a:xfrm>
          <a:prstGeom prst="rect">
            <a:avLst/>
          </a:prstGeom>
        </p:spPr>
      </p:pic>
      <p:pic>
        <p:nvPicPr>
          <p:cNvPr id="6" name="Picture 5">
            <a:extLst>
              <a:ext uri="{FF2B5EF4-FFF2-40B4-BE49-F238E27FC236}">
                <a16:creationId xmlns:a16="http://schemas.microsoft.com/office/drawing/2014/main" id="{08703953-579F-95C4-2965-E688AFC46CCA}"/>
              </a:ext>
            </a:extLst>
          </p:cNvPr>
          <p:cNvPicPr>
            <a:picLocks noChangeAspect="1"/>
          </p:cNvPicPr>
          <p:nvPr/>
        </p:nvPicPr>
        <p:blipFill>
          <a:blip r:embed="rId7"/>
          <a:srcRect t="6900" b="13297"/>
          <a:stretch>
            <a:fillRect/>
          </a:stretch>
        </p:blipFill>
        <p:spPr>
          <a:xfrm>
            <a:off x="5472915" y="3039068"/>
            <a:ext cx="1259325" cy="1665260"/>
          </a:xfrm>
          <a:prstGeom prst="rect">
            <a:avLst/>
          </a:prstGeom>
        </p:spPr>
      </p:pic>
      <p:pic>
        <p:nvPicPr>
          <p:cNvPr id="8" name="Picture 7">
            <a:extLst>
              <a:ext uri="{FF2B5EF4-FFF2-40B4-BE49-F238E27FC236}">
                <a16:creationId xmlns:a16="http://schemas.microsoft.com/office/drawing/2014/main" id="{92739748-196A-32AB-4CCE-8A6E5337B628}"/>
              </a:ext>
            </a:extLst>
          </p:cNvPr>
          <p:cNvPicPr>
            <a:picLocks noChangeAspect="1"/>
          </p:cNvPicPr>
          <p:nvPr/>
        </p:nvPicPr>
        <p:blipFill>
          <a:blip r:embed="rId8"/>
          <a:stretch>
            <a:fillRect/>
          </a:stretch>
        </p:blipFill>
        <p:spPr>
          <a:xfrm>
            <a:off x="6732240" y="3044115"/>
            <a:ext cx="1928968" cy="1660213"/>
          </a:xfrm>
          <a:prstGeom prst="rect">
            <a:avLst/>
          </a:prstGeom>
        </p:spPr>
      </p:pic>
      <p:sp>
        <p:nvSpPr>
          <p:cNvPr id="11" name="TextBox 10">
            <a:extLst>
              <a:ext uri="{FF2B5EF4-FFF2-40B4-BE49-F238E27FC236}">
                <a16:creationId xmlns:a16="http://schemas.microsoft.com/office/drawing/2014/main" id="{EC20A96E-DC5B-0C53-5BEA-4BA69B7CFFFF}"/>
              </a:ext>
            </a:extLst>
          </p:cNvPr>
          <p:cNvSpPr txBox="1"/>
          <p:nvPr/>
        </p:nvSpPr>
        <p:spPr>
          <a:xfrm>
            <a:off x="1617088" y="2523104"/>
            <a:ext cx="6168446" cy="600164"/>
          </a:xfrm>
          <a:prstGeom prst="rect">
            <a:avLst/>
          </a:prstGeom>
          <a:noFill/>
        </p:spPr>
        <p:txBody>
          <a:bodyPr wrap="square" rtlCol="0">
            <a:spAutoFit/>
          </a:bodyPr>
          <a:lstStyle/>
          <a:p>
            <a:pPr algn="ctr"/>
            <a:r>
              <a:rPr lang="en-GB" sz="1100" i="1" dirty="0"/>
              <a:t>Assembly (without silicon modules) of a Tracker Endcap Double Disk (TEDD) with 4 pre-production Dees at </a:t>
            </a:r>
            <a:br>
              <a:rPr lang="en-GB" sz="1100" i="1" dirty="0"/>
            </a:br>
            <a:r>
              <a:rPr lang="en-GB" sz="1100" i="1" dirty="0"/>
              <a:t>the Detector Assembly Facility (DAF) in DESY</a:t>
            </a:r>
          </a:p>
          <a:p>
            <a:pPr algn="ctr"/>
            <a:endParaRPr lang="fr-CH" sz="1100" i="1" dirty="0"/>
          </a:p>
        </p:txBody>
      </p:sp>
      <p:sp>
        <p:nvSpPr>
          <p:cNvPr id="12" name="TextBox 11">
            <a:extLst>
              <a:ext uri="{FF2B5EF4-FFF2-40B4-BE49-F238E27FC236}">
                <a16:creationId xmlns:a16="http://schemas.microsoft.com/office/drawing/2014/main" id="{77FB609E-D59E-5B3E-5FB3-9C1C0E07B77B}"/>
              </a:ext>
            </a:extLst>
          </p:cNvPr>
          <p:cNvSpPr txBox="1"/>
          <p:nvPr/>
        </p:nvSpPr>
        <p:spPr>
          <a:xfrm>
            <a:off x="3431383" y="4725036"/>
            <a:ext cx="2174017" cy="261610"/>
          </a:xfrm>
          <a:prstGeom prst="rect">
            <a:avLst/>
          </a:prstGeom>
          <a:noFill/>
        </p:spPr>
        <p:txBody>
          <a:bodyPr wrap="square" rtlCol="0">
            <a:spAutoFit/>
          </a:bodyPr>
          <a:lstStyle/>
          <a:p>
            <a:pPr algn="ctr"/>
            <a:r>
              <a:rPr lang="en-US" sz="1100" i="1" dirty="0"/>
              <a:t>Thermal measurement</a:t>
            </a:r>
            <a:endParaRPr lang="fr-CH" sz="1100" i="1" dirty="0"/>
          </a:p>
        </p:txBody>
      </p:sp>
      <p:sp>
        <p:nvSpPr>
          <p:cNvPr id="13" name="TextBox 12">
            <a:extLst>
              <a:ext uri="{FF2B5EF4-FFF2-40B4-BE49-F238E27FC236}">
                <a16:creationId xmlns:a16="http://schemas.microsoft.com/office/drawing/2014/main" id="{7984312E-504C-5568-E1EE-E6B05278E093}"/>
              </a:ext>
            </a:extLst>
          </p:cNvPr>
          <p:cNvSpPr txBox="1"/>
          <p:nvPr/>
        </p:nvSpPr>
        <p:spPr>
          <a:xfrm>
            <a:off x="5733007" y="4765560"/>
            <a:ext cx="2174017" cy="261610"/>
          </a:xfrm>
          <a:prstGeom prst="rect">
            <a:avLst/>
          </a:prstGeom>
          <a:noFill/>
        </p:spPr>
        <p:txBody>
          <a:bodyPr wrap="square" rtlCol="0">
            <a:spAutoFit/>
          </a:bodyPr>
          <a:lstStyle/>
          <a:p>
            <a:pPr algn="ctr"/>
            <a:r>
              <a:rPr lang="en-US" sz="1100" i="1" dirty="0"/>
              <a:t>TEDD – 3D flatness scanning</a:t>
            </a:r>
            <a:endParaRPr lang="fr-CH" sz="1100" i="1" dirty="0"/>
          </a:p>
        </p:txBody>
      </p:sp>
      <p:pic>
        <p:nvPicPr>
          <p:cNvPr id="15" name="Picture 14">
            <a:extLst>
              <a:ext uri="{FF2B5EF4-FFF2-40B4-BE49-F238E27FC236}">
                <a16:creationId xmlns:a16="http://schemas.microsoft.com/office/drawing/2014/main" id="{91DE9301-2122-F322-08F9-80A1E9E8FB62}"/>
              </a:ext>
            </a:extLst>
          </p:cNvPr>
          <p:cNvPicPr>
            <a:picLocks noChangeAspect="1"/>
          </p:cNvPicPr>
          <p:nvPr/>
        </p:nvPicPr>
        <p:blipFill>
          <a:blip r:embed="rId9"/>
          <a:stretch>
            <a:fillRect/>
          </a:stretch>
        </p:blipFill>
        <p:spPr>
          <a:xfrm>
            <a:off x="3753862" y="3159993"/>
            <a:ext cx="1482777" cy="1507803"/>
          </a:xfrm>
          <a:prstGeom prst="rect">
            <a:avLst/>
          </a:prstGeom>
        </p:spPr>
      </p:pic>
      <p:sp>
        <p:nvSpPr>
          <p:cNvPr id="16" name="TextBox 15">
            <a:extLst>
              <a:ext uri="{FF2B5EF4-FFF2-40B4-BE49-F238E27FC236}">
                <a16:creationId xmlns:a16="http://schemas.microsoft.com/office/drawing/2014/main" id="{6974A23A-469D-BF17-C57A-E0889400F04F}"/>
              </a:ext>
            </a:extLst>
          </p:cNvPr>
          <p:cNvSpPr txBox="1"/>
          <p:nvPr/>
        </p:nvSpPr>
        <p:spPr>
          <a:xfrm>
            <a:off x="1057395" y="4496001"/>
            <a:ext cx="2174017" cy="261610"/>
          </a:xfrm>
          <a:prstGeom prst="rect">
            <a:avLst/>
          </a:prstGeom>
          <a:noFill/>
        </p:spPr>
        <p:txBody>
          <a:bodyPr wrap="square" rtlCol="0">
            <a:spAutoFit/>
          </a:bodyPr>
          <a:lstStyle/>
          <a:p>
            <a:pPr algn="ctr"/>
            <a:r>
              <a:rPr lang="en-US" sz="1100" i="1" dirty="0"/>
              <a:t>Cooling Pipes inside a Dee</a:t>
            </a:r>
            <a:endParaRPr lang="fr-CH" sz="1100" i="1" dirty="0"/>
          </a:p>
        </p:txBody>
      </p:sp>
    </p:spTree>
    <p:extLst>
      <p:ext uri="{BB962C8B-B14F-4D97-AF65-F5344CB8AC3E}">
        <p14:creationId xmlns:p14="http://schemas.microsoft.com/office/powerpoint/2010/main" val="14713246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AF20D6-670F-BCEE-7C89-DD60EE87E4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327704-C30C-1F8D-D94A-97D35ADCEE3E}"/>
              </a:ext>
            </a:extLst>
          </p:cNvPr>
          <p:cNvSpPr>
            <a:spLocks noGrp="1"/>
          </p:cNvSpPr>
          <p:nvPr>
            <p:ph type="title"/>
          </p:nvPr>
        </p:nvSpPr>
        <p:spPr/>
        <p:txBody>
          <a:bodyPr>
            <a:normAutofit fontScale="90000"/>
          </a:bodyPr>
          <a:lstStyle/>
          <a:p>
            <a:r>
              <a:rPr lang="fr-CH" dirty="0"/>
              <a:t>Outer Tracker – TEDD</a:t>
            </a:r>
          </a:p>
        </p:txBody>
      </p:sp>
      <p:sp>
        <p:nvSpPr>
          <p:cNvPr id="4" name="Slide Number Placeholder 3">
            <a:extLst>
              <a:ext uri="{FF2B5EF4-FFF2-40B4-BE49-F238E27FC236}">
                <a16:creationId xmlns:a16="http://schemas.microsoft.com/office/drawing/2014/main" id="{00CD73B7-90CF-0CF4-226C-806723D45CB3}"/>
              </a:ext>
            </a:extLst>
          </p:cNvPr>
          <p:cNvSpPr>
            <a:spLocks noGrp="1"/>
          </p:cNvSpPr>
          <p:nvPr>
            <p:ph type="sldNum" sz="quarter" idx="12"/>
          </p:nvPr>
        </p:nvSpPr>
        <p:spPr/>
        <p:txBody>
          <a:bodyPr/>
          <a:lstStyle/>
          <a:p>
            <a:fld id="{BFDCA1C4-9514-7B4F-976F-D92F7E296653}" type="slidenum">
              <a:rPr lang="fr-FR" smtClean="0"/>
              <a:pPr/>
              <a:t>22</a:t>
            </a:fld>
            <a:endParaRPr lang="fr-FR" dirty="0"/>
          </a:p>
        </p:txBody>
      </p:sp>
      <p:sp>
        <p:nvSpPr>
          <p:cNvPr id="12" name="Content Placeholder 2">
            <a:extLst>
              <a:ext uri="{FF2B5EF4-FFF2-40B4-BE49-F238E27FC236}">
                <a16:creationId xmlns:a16="http://schemas.microsoft.com/office/drawing/2014/main" id="{02BB3410-A575-8012-D114-B3BA6DBD82D5}"/>
              </a:ext>
            </a:extLst>
          </p:cNvPr>
          <p:cNvSpPr>
            <a:spLocks noGrp="1"/>
          </p:cNvSpPr>
          <p:nvPr>
            <p:ph idx="1"/>
          </p:nvPr>
        </p:nvSpPr>
        <p:spPr>
          <a:xfrm>
            <a:off x="827584" y="3829746"/>
            <a:ext cx="7637274" cy="937517"/>
          </a:xfrm>
        </p:spPr>
        <p:txBody>
          <a:bodyPr>
            <a:normAutofit/>
          </a:bodyPr>
          <a:lstStyle/>
          <a:p>
            <a:r>
              <a:rPr lang="en-GB" dirty="0"/>
              <a:t>Holding structure, Arc Frame, is used for handling of the Dees during modules and disks integration</a:t>
            </a:r>
          </a:p>
          <a:p>
            <a:r>
              <a:rPr lang="en-GB" dirty="0"/>
              <a:t>The assembly of the Double Disks, to create a TEDD, will take place at TIF (CERN) </a:t>
            </a:r>
          </a:p>
          <a:p>
            <a:r>
              <a:rPr lang="en-GB" dirty="0"/>
              <a:t>The insertion inside BTST of both TEDD also.</a:t>
            </a:r>
          </a:p>
          <a:p>
            <a:endParaRPr lang="en-GB" dirty="0"/>
          </a:p>
          <a:p>
            <a:endParaRPr lang="en-GB" dirty="0"/>
          </a:p>
          <a:p>
            <a:endParaRPr lang="en-GB" noProof="0" dirty="0"/>
          </a:p>
        </p:txBody>
      </p:sp>
      <p:pic>
        <p:nvPicPr>
          <p:cNvPr id="3" name="Picture 2">
            <a:extLst>
              <a:ext uri="{FF2B5EF4-FFF2-40B4-BE49-F238E27FC236}">
                <a16:creationId xmlns:a16="http://schemas.microsoft.com/office/drawing/2014/main" id="{E86C1B55-CC88-3856-FD1C-9D95C3DF6A49}"/>
              </a:ext>
            </a:extLst>
          </p:cNvPr>
          <p:cNvPicPr>
            <a:picLocks noChangeAspect="1"/>
          </p:cNvPicPr>
          <p:nvPr/>
        </p:nvPicPr>
        <p:blipFill>
          <a:blip r:embed="rId2"/>
          <a:stretch>
            <a:fillRect/>
          </a:stretch>
        </p:blipFill>
        <p:spPr>
          <a:xfrm>
            <a:off x="974574" y="562031"/>
            <a:ext cx="1875306" cy="2186705"/>
          </a:xfrm>
          <a:prstGeom prst="rect">
            <a:avLst/>
          </a:prstGeom>
        </p:spPr>
      </p:pic>
      <p:pic>
        <p:nvPicPr>
          <p:cNvPr id="5" name="Picture 4">
            <a:extLst>
              <a:ext uri="{FF2B5EF4-FFF2-40B4-BE49-F238E27FC236}">
                <a16:creationId xmlns:a16="http://schemas.microsoft.com/office/drawing/2014/main" id="{36BFAFE2-568C-FD09-1966-6B8F0A977EC9}"/>
              </a:ext>
            </a:extLst>
          </p:cNvPr>
          <p:cNvPicPr>
            <a:picLocks noChangeAspect="1"/>
          </p:cNvPicPr>
          <p:nvPr/>
        </p:nvPicPr>
        <p:blipFill>
          <a:blip r:embed="rId3"/>
          <a:stretch>
            <a:fillRect/>
          </a:stretch>
        </p:blipFill>
        <p:spPr>
          <a:xfrm>
            <a:off x="2919288" y="666536"/>
            <a:ext cx="2372792" cy="1998307"/>
          </a:xfrm>
          <a:prstGeom prst="rect">
            <a:avLst/>
          </a:prstGeom>
        </p:spPr>
      </p:pic>
      <p:pic>
        <p:nvPicPr>
          <p:cNvPr id="7" name="Picture 6">
            <a:extLst>
              <a:ext uri="{FF2B5EF4-FFF2-40B4-BE49-F238E27FC236}">
                <a16:creationId xmlns:a16="http://schemas.microsoft.com/office/drawing/2014/main" id="{0B77B95D-2A47-F6C6-54F7-5081038F0BA9}"/>
              </a:ext>
            </a:extLst>
          </p:cNvPr>
          <p:cNvPicPr>
            <a:picLocks noChangeAspect="1"/>
          </p:cNvPicPr>
          <p:nvPr/>
        </p:nvPicPr>
        <p:blipFill>
          <a:blip r:embed="rId4"/>
          <a:stretch>
            <a:fillRect/>
          </a:stretch>
        </p:blipFill>
        <p:spPr>
          <a:xfrm>
            <a:off x="5334730" y="2205160"/>
            <a:ext cx="3480839" cy="1604291"/>
          </a:xfrm>
          <a:prstGeom prst="rect">
            <a:avLst/>
          </a:prstGeom>
        </p:spPr>
      </p:pic>
      <p:grpSp>
        <p:nvGrpSpPr>
          <p:cNvPr id="8" name="Group 7">
            <a:extLst>
              <a:ext uri="{FF2B5EF4-FFF2-40B4-BE49-F238E27FC236}">
                <a16:creationId xmlns:a16="http://schemas.microsoft.com/office/drawing/2014/main" id="{8D65150C-3D55-618D-0C5C-E38E159B8CCE}"/>
              </a:ext>
            </a:extLst>
          </p:cNvPr>
          <p:cNvGrpSpPr/>
          <p:nvPr/>
        </p:nvGrpSpPr>
        <p:grpSpPr>
          <a:xfrm>
            <a:off x="5587008" y="102393"/>
            <a:ext cx="3321467" cy="2153600"/>
            <a:chOff x="54385" y="1597922"/>
            <a:chExt cx="7603563" cy="4675275"/>
          </a:xfrm>
        </p:grpSpPr>
        <p:pic>
          <p:nvPicPr>
            <p:cNvPr id="10" name="Picture 9">
              <a:extLst>
                <a:ext uri="{FF2B5EF4-FFF2-40B4-BE49-F238E27FC236}">
                  <a16:creationId xmlns:a16="http://schemas.microsoft.com/office/drawing/2014/main" id="{EBC0E080-AE61-B60C-B2F4-25DDC0C46656}"/>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54385" y="1597922"/>
              <a:ext cx="6983653" cy="4675275"/>
            </a:xfrm>
            <a:prstGeom prst="rect">
              <a:avLst/>
            </a:prstGeom>
          </p:spPr>
        </p:pic>
        <p:sp>
          <p:nvSpPr>
            <p:cNvPr id="13" name="TextBox 12">
              <a:extLst>
                <a:ext uri="{FF2B5EF4-FFF2-40B4-BE49-F238E27FC236}">
                  <a16:creationId xmlns:a16="http://schemas.microsoft.com/office/drawing/2014/main" id="{296A8B48-DE79-65D0-8F9A-EDA9B5A5C8EB}"/>
                </a:ext>
              </a:extLst>
            </p:cNvPr>
            <p:cNvSpPr txBox="1"/>
            <p:nvPr/>
          </p:nvSpPr>
          <p:spPr>
            <a:xfrm>
              <a:off x="2893817" y="5600796"/>
              <a:ext cx="4565093" cy="567932"/>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TB2S/TEDD support frame</a:t>
              </a:r>
            </a:p>
          </p:txBody>
        </p:sp>
        <p:cxnSp>
          <p:nvCxnSpPr>
            <p:cNvPr id="14" name="Straight Arrow Connector 13">
              <a:extLst>
                <a:ext uri="{FF2B5EF4-FFF2-40B4-BE49-F238E27FC236}">
                  <a16:creationId xmlns:a16="http://schemas.microsoft.com/office/drawing/2014/main" id="{224A8546-E850-C8EA-7FBB-4D5D1EE64708}"/>
                </a:ext>
              </a:extLst>
            </p:cNvPr>
            <p:cNvCxnSpPr>
              <a:cxnSpLocks/>
              <a:stCxn id="13" idx="0"/>
            </p:cNvCxnSpPr>
            <p:nvPr/>
          </p:nvCxnSpPr>
          <p:spPr>
            <a:xfrm flipH="1" flipV="1">
              <a:off x="4584801" y="4675617"/>
              <a:ext cx="591564" cy="925180"/>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sp>
          <p:nvSpPr>
            <p:cNvPr id="15" name="TextBox 14">
              <a:extLst>
                <a:ext uri="{FF2B5EF4-FFF2-40B4-BE49-F238E27FC236}">
                  <a16:creationId xmlns:a16="http://schemas.microsoft.com/office/drawing/2014/main" id="{1FC50D18-3E7B-9FC8-2250-CEE15B0B151A}"/>
                </a:ext>
              </a:extLst>
            </p:cNvPr>
            <p:cNvSpPr txBox="1"/>
            <p:nvPr/>
          </p:nvSpPr>
          <p:spPr>
            <a:xfrm>
              <a:off x="96866" y="5600796"/>
              <a:ext cx="2598290" cy="567932"/>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TEDD detector</a:t>
              </a:r>
            </a:p>
          </p:txBody>
        </p:sp>
        <p:cxnSp>
          <p:nvCxnSpPr>
            <p:cNvPr id="16" name="Straight Arrow Connector 15">
              <a:extLst>
                <a:ext uri="{FF2B5EF4-FFF2-40B4-BE49-F238E27FC236}">
                  <a16:creationId xmlns:a16="http://schemas.microsoft.com/office/drawing/2014/main" id="{86834195-92E6-58B3-9413-BE9816A7EABD}"/>
                </a:ext>
              </a:extLst>
            </p:cNvPr>
            <p:cNvCxnSpPr>
              <a:cxnSpLocks/>
              <a:stCxn id="15" idx="0"/>
            </p:cNvCxnSpPr>
            <p:nvPr/>
          </p:nvCxnSpPr>
          <p:spPr>
            <a:xfrm flipV="1">
              <a:off x="1396011" y="3657600"/>
              <a:ext cx="2140886" cy="1943196"/>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sp>
          <p:nvSpPr>
            <p:cNvPr id="17" name="TextBox 16">
              <a:extLst>
                <a:ext uri="{FF2B5EF4-FFF2-40B4-BE49-F238E27FC236}">
                  <a16:creationId xmlns:a16="http://schemas.microsoft.com/office/drawing/2014/main" id="{A8A781B5-B721-3618-9B5E-41A1BADA2493}"/>
                </a:ext>
              </a:extLst>
            </p:cNvPr>
            <p:cNvSpPr txBox="1"/>
            <p:nvPr/>
          </p:nvSpPr>
          <p:spPr>
            <a:xfrm>
              <a:off x="3536897" y="1699260"/>
              <a:ext cx="4121051" cy="935418"/>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02060"/>
                  </a:solidFill>
                  <a:effectLst/>
                  <a:uLnTx/>
                  <a:uFillTx/>
                  <a:latin typeface="Arial"/>
                </a:rPr>
                <a:t>Temporary support structure for TEDD cables</a:t>
              </a:r>
            </a:p>
          </p:txBody>
        </p:sp>
        <p:cxnSp>
          <p:nvCxnSpPr>
            <p:cNvPr id="18" name="Straight Arrow Connector 17">
              <a:extLst>
                <a:ext uri="{FF2B5EF4-FFF2-40B4-BE49-F238E27FC236}">
                  <a16:creationId xmlns:a16="http://schemas.microsoft.com/office/drawing/2014/main" id="{7027C4A9-6C87-D30C-FB24-B0E894464D3F}"/>
                </a:ext>
              </a:extLst>
            </p:cNvPr>
            <p:cNvCxnSpPr>
              <a:cxnSpLocks/>
              <a:stCxn id="17" idx="2"/>
            </p:cNvCxnSpPr>
            <p:nvPr/>
          </p:nvCxnSpPr>
          <p:spPr>
            <a:xfrm flipH="1">
              <a:off x="4584801" y="2634678"/>
              <a:ext cx="1012622" cy="1368538"/>
            </a:xfrm>
            <a:prstGeom prst="straightConnector1">
              <a:avLst/>
            </a:prstGeom>
            <a:noFill/>
            <a:ln w="19050" cap="flat" cmpd="sng" algn="ctr">
              <a:solidFill>
                <a:schemeClr val="tx1"/>
              </a:solidFill>
              <a:prstDash val="solid"/>
              <a:tailEnd type="triangle"/>
            </a:ln>
            <a:effectLst>
              <a:glow rad="63500">
                <a:srgbClr val="0C377B">
                  <a:tint val="30000"/>
                  <a:shade val="95000"/>
                  <a:satMod val="300000"/>
                  <a:alpha val="50000"/>
                </a:srgbClr>
              </a:glow>
            </a:effectLst>
          </p:spPr>
        </p:cxnSp>
      </p:grpSp>
      <p:sp>
        <p:nvSpPr>
          <p:cNvPr id="6" name="TextBox 5">
            <a:extLst>
              <a:ext uri="{FF2B5EF4-FFF2-40B4-BE49-F238E27FC236}">
                <a16:creationId xmlns:a16="http://schemas.microsoft.com/office/drawing/2014/main" id="{3B948C4C-55C5-5F9F-6BE7-E6F0D47A3C3A}"/>
              </a:ext>
            </a:extLst>
          </p:cNvPr>
          <p:cNvSpPr txBox="1"/>
          <p:nvPr/>
        </p:nvSpPr>
        <p:spPr>
          <a:xfrm>
            <a:off x="467544" y="2773923"/>
            <a:ext cx="2755593" cy="261610"/>
          </a:xfrm>
          <a:prstGeom prst="rect">
            <a:avLst/>
          </a:prstGeom>
          <a:noFill/>
        </p:spPr>
        <p:txBody>
          <a:bodyPr wrap="square" rtlCol="0">
            <a:spAutoFit/>
          </a:bodyPr>
          <a:lstStyle/>
          <a:p>
            <a:pPr algn="ctr"/>
            <a:r>
              <a:rPr lang="en-US" sz="1100" i="1" dirty="0"/>
              <a:t>Arc-Frame with a DD</a:t>
            </a:r>
            <a:endParaRPr lang="fr-CH" sz="1100" i="1" dirty="0"/>
          </a:p>
        </p:txBody>
      </p:sp>
      <p:sp>
        <p:nvSpPr>
          <p:cNvPr id="9" name="TextBox 8">
            <a:extLst>
              <a:ext uri="{FF2B5EF4-FFF2-40B4-BE49-F238E27FC236}">
                <a16:creationId xmlns:a16="http://schemas.microsoft.com/office/drawing/2014/main" id="{942CF270-3D73-2F40-68A7-7991382C4E5C}"/>
              </a:ext>
            </a:extLst>
          </p:cNvPr>
          <p:cNvSpPr txBox="1"/>
          <p:nvPr/>
        </p:nvSpPr>
        <p:spPr>
          <a:xfrm>
            <a:off x="2627784" y="2741125"/>
            <a:ext cx="2755593" cy="261610"/>
          </a:xfrm>
          <a:prstGeom prst="rect">
            <a:avLst/>
          </a:prstGeom>
          <a:noFill/>
        </p:spPr>
        <p:txBody>
          <a:bodyPr wrap="square" rtlCol="0">
            <a:spAutoFit/>
          </a:bodyPr>
          <a:lstStyle/>
          <a:p>
            <a:pPr algn="ctr"/>
            <a:r>
              <a:rPr lang="en-US" sz="1100" i="1" dirty="0"/>
              <a:t>Assembly tooling at TIF </a:t>
            </a:r>
            <a:endParaRPr lang="fr-CH" sz="1100" i="1" dirty="0"/>
          </a:p>
        </p:txBody>
      </p:sp>
    </p:spTree>
    <p:extLst>
      <p:ext uri="{BB962C8B-B14F-4D97-AF65-F5344CB8AC3E}">
        <p14:creationId xmlns:p14="http://schemas.microsoft.com/office/powerpoint/2010/main" val="83943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CFE18-A160-C006-7F07-798A5ACF7C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4EDAA4-3A20-D51C-3BE8-808617770A58}"/>
              </a:ext>
            </a:extLst>
          </p:cNvPr>
          <p:cNvSpPr>
            <a:spLocks noGrp="1"/>
          </p:cNvSpPr>
          <p:nvPr>
            <p:ph type="title"/>
          </p:nvPr>
        </p:nvSpPr>
        <p:spPr/>
        <p:txBody>
          <a:bodyPr>
            <a:normAutofit fontScale="90000"/>
          </a:bodyPr>
          <a:lstStyle/>
          <a:p>
            <a:r>
              <a:rPr lang="en-GB" noProof="0"/>
              <a:t>Outer Tracker – TEDD Integration</a:t>
            </a:r>
          </a:p>
        </p:txBody>
      </p:sp>
      <p:sp>
        <p:nvSpPr>
          <p:cNvPr id="4" name="Slide Number Placeholder 3">
            <a:extLst>
              <a:ext uri="{FF2B5EF4-FFF2-40B4-BE49-F238E27FC236}">
                <a16:creationId xmlns:a16="http://schemas.microsoft.com/office/drawing/2014/main" id="{AB10C2BE-EB06-5993-9ABA-F2FF17389A6F}"/>
              </a:ext>
            </a:extLst>
          </p:cNvPr>
          <p:cNvSpPr>
            <a:spLocks noGrp="1"/>
          </p:cNvSpPr>
          <p:nvPr>
            <p:ph type="sldNum" sz="quarter" idx="12"/>
          </p:nvPr>
        </p:nvSpPr>
        <p:spPr/>
        <p:txBody>
          <a:bodyPr/>
          <a:lstStyle/>
          <a:p>
            <a:fld id="{BFDCA1C4-9514-7B4F-976F-D92F7E296653}" type="slidenum">
              <a:rPr lang="fr-FR" smtClean="0"/>
              <a:pPr/>
              <a:t>23</a:t>
            </a:fld>
            <a:endParaRPr lang="fr-FR" dirty="0"/>
          </a:p>
        </p:txBody>
      </p:sp>
      <p:grpSp>
        <p:nvGrpSpPr>
          <p:cNvPr id="13" name="Group 12">
            <a:extLst>
              <a:ext uri="{FF2B5EF4-FFF2-40B4-BE49-F238E27FC236}">
                <a16:creationId xmlns:a16="http://schemas.microsoft.com/office/drawing/2014/main" id="{601E5542-513A-E893-1FC2-28756D61F255}"/>
              </a:ext>
            </a:extLst>
          </p:cNvPr>
          <p:cNvGrpSpPr/>
          <p:nvPr/>
        </p:nvGrpSpPr>
        <p:grpSpPr>
          <a:xfrm>
            <a:off x="1077997" y="425919"/>
            <a:ext cx="4596213" cy="3597911"/>
            <a:chOff x="160611" y="1581739"/>
            <a:chExt cx="5933067" cy="4504886"/>
          </a:xfrm>
        </p:grpSpPr>
        <p:pic>
          <p:nvPicPr>
            <p:cNvPr id="14" name="Picture 13">
              <a:extLst>
                <a:ext uri="{FF2B5EF4-FFF2-40B4-BE49-F238E27FC236}">
                  <a16:creationId xmlns:a16="http://schemas.microsoft.com/office/drawing/2014/main" id="{E12D626B-0F2D-AB67-3DE7-5BDE50669A3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265834" y="2100831"/>
              <a:ext cx="5827844" cy="3562798"/>
            </a:xfrm>
            <a:prstGeom prst="rect">
              <a:avLst/>
            </a:prstGeom>
          </p:spPr>
        </p:pic>
        <p:sp>
          <p:nvSpPr>
            <p:cNvPr id="15" name="Flowchart: Connector 14">
              <a:extLst>
                <a:ext uri="{FF2B5EF4-FFF2-40B4-BE49-F238E27FC236}">
                  <a16:creationId xmlns:a16="http://schemas.microsoft.com/office/drawing/2014/main" id="{838B748A-9F9E-20DF-EED7-203439740076}"/>
                </a:ext>
              </a:extLst>
            </p:cNvPr>
            <p:cNvSpPr/>
            <p:nvPr/>
          </p:nvSpPr>
          <p:spPr>
            <a:xfrm>
              <a:off x="2806114" y="3650145"/>
              <a:ext cx="102394" cy="99392"/>
            </a:xfrm>
            <a:prstGeom prst="flowChartConnector">
              <a:avLst/>
            </a:prstGeom>
            <a:gradFill rotWithShape="1">
              <a:gsLst>
                <a:gs pos="0">
                  <a:srgbClr val="EF2929">
                    <a:tint val="73000"/>
                    <a:satMod val="150000"/>
                  </a:srgbClr>
                </a:gs>
                <a:gs pos="25000">
                  <a:srgbClr val="EF2929">
                    <a:tint val="96000"/>
                    <a:shade val="80000"/>
                    <a:satMod val="105000"/>
                  </a:srgbClr>
                </a:gs>
                <a:gs pos="38000">
                  <a:srgbClr val="EF2929">
                    <a:tint val="96000"/>
                    <a:shade val="59000"/>
                    <a:satMod val="120000"/>
                  </a:srgbClr>
                </a:gs>
                <a:gs pos="55000">
                  <a:srgbClr val="EF2929">
                    <a:shade val="57000"/>
                    <a:satMod val="120000"/>
                  </a:srgbClr>
                </a:gs>
                <a:gs pos="80000">
                  <a:srgbClr val="EF2929">
                    <a:shade val="56000"/>
                    <a:satMod val="145000"/>
                  </a:srgbClr>
                </a:gs>
                <a:gs pos="88000">
                  <a:srgbClr val="EF2929">
                    <a:shade val="63000"/>
                    <a:satMod val="160000"/>
                  </a:srgbClr>
                </a:gs>
                <a:gs pos="100000">
                  <a:srgbClr val="EF2929">
                    <a:tint val="99555"/>
                    <a:satMod val="155000"/>
                  </a:srgbClr>
                </a:gs>
              </a:gsLst>
              <a:lin ang="5400000" scaled="1"/>
            </a:gradFill>
            <a:ln w="9525" cap="flat" cmpd="sng" algn="ctr">
              <a:noFill/>
              <a:prstDash val="solid"/>
            </a:ln>
            <a:effectLst>
              <a:glow rad="70000">
                <a:srgbClr val="EF2929">
                  <a:tint val="30000"/>
                  <a:shade val="95000"/>
                  <a:satMod val="300000"/>
                  <a:alpha val="50000"/>
                </a:srgbClr>
              </a:glo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0000"/>
                </a:solidFill>
                <a:effectLst/>
                <a:uLnTx/>
                <a:uFillTx/>
                <a:latin typeface="Arial"/>
                <a:ea typeface="+mn-ea"/>
                <a:cs typeface="+mn-cs"/>
              </a:endParaRPr>
            </a:p>
          </p:txBody>
        </p:sp>
        <p:cxnSp>
          <p:nvCxnSpPr>
            <p:cNvPr id="16" name="Straight Arrow Connector 15">
              <a:extLst>
                <a:ext uri="{FF2B5EF4-FFF2-40B4-BE49-F238E27FC236}">
                  <a16:creationId xmlns:a16="http://schemas.microsoft.com/office/drawing/2014/main" id="{6F74FA3E-CEAB-CB34-2EF2-28FA36EE0F9F}"/>
                </a:ext>
              </a:extLst>
            </p:cNvPr>
            <p:cNvCxnSpPr>
              <a:stCxn id="17" idx="2"/>
            </p:cNvCxnSpPr>
            <p:nvPr/>
          </p:nvCxnSpPr>
          <p:spPr>
            <a:xfrm>
              <a:off x="670707" y="2166779"/>
              <a:ext cx="441461" cy="575136"/>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17" name="TextBox 16">
              <a:extLst>
                <a:ext uri="{FF2B5EF4-FFF2-40B4-BE49-F238E27FC236}">
                  <a16:creationId xmlns:a16="http://schemas.microsoft.com/office/drawing/2014/main" id="{0AB682CC-B6DD-628F-FAF9-76CC96658364}"/>
                </a:ext>
              </a:extLst>
            </p:cNvPr>
            <p:cNvSpPr txBox="1"/>
            <p:nvPr/>
          </p:nvSpPr>
          <p:spPr>
            <a:xfrm>
              <a:off x="160611" y="1839221"/>
              <a:ext cx="1020192" cy="327558"/>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BTST</a:t>
              </a:r>
            </a:p>
          </p:txBody>
        </p:sp>
        <p:cxnSp>
          <p:nvCxnSpPr>
            <p:cNvPr id="18" name="Straight Arrow Connector 17">
              <a:extLst>
                <a:ext uri="{FF2B5EF4-FFF2-40B4-BE49-F238E27FC236}">
                  <a16:creationId xmlns:a16="http://schemas.microsoft.com/office/drawing/2014/main" id="{46C27A7F-8CBF-CE82-3F0D-CD077DC65097}"/>
                </a:ext>
              </a:extLst>
            </p:cNvPr>
            <p:cNvCxnSpPr>
              <a:stCxn id="19" idx="0"/>
            </p:cNvCxnSpPr>
            <p:nvPr/>
          </p:nvCxnSpPr>
          <p:spPr>
            <a:xfrm flipH="1" flipV="1">
              <a:off x="3963696" y="3765118"/>
              <a:ext cx="543153" cy="1890620"/>
            </a:xfrm>
            <a:prstGeom prst="straightConnector1">
              <a:avLst/>
            </a:prstGeom>
            <a:noFill/>
            <a:ln w="19050" cap="flat" cmpd="sng" algn="ctr">
              <a:solidFill>
                <a:srgbClr val="0070C0"/>
              </a:solidFill>
              <a:prstDash val="solid"/>
              <a:tailEnd type="triangle"/>
            </a:ln>
            <a:effectLst>
              <a:glow rad="63500">
                <a:srgbClr val="0C377B">
                  <a:tint val="30000"/>
                  <a:shade val="95000"/>
                  <a:satMod val="300000"/>
                  <a:alpha val="50000"/>
                </a:srgbClr>
              </a:glow>
            </a:effectLst>
          </p:spPr>
        </p:cxnSp>
        <p:sp>
          <p:nvSpPr>
            <p:cNvPr id="19" name="TextBox 18">
              <a:extLst>
                <a:ext uri="{FF2B5EF4-FFF2-40B4-BE49-F238E27FC236}">
                  <a16:creationId xmlns:a16="http://schemas.microsoft.com/office/drawing/2014/main" id="{FB2C123B-3798-EAFD-B9F9-61A55C2D9546}"/>
                </a:ext>
              </a:extLst>
            </p:cNvPr>
            <p:cNvSpPr txBox="1"/>
            <p:nvPr/>
          </p:nvSpPr>
          <p:spPr>
            <a:xfrm>
              <a:off x="3730278" y="5655738"/>
              <a:ext cx="1553142" cy="43088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070C0"/>
                  </a:solidFill>
                  <a:effectLst/>
                  <a:uLnTx/>
                  <a:uFillTx/>
                  <a:latin typeface="Arial"/>
                </a:rPr>
                <a:t>TEDD system axis</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070C0"/>
                  </a:solidFill>
                  <a:effectLst/>
                  <a:uLnTx/>
                  <a:uFillTx/>
                  <a:latin typeface="Arial"/>
                </a:rPr>
                <a:t>(to be positioned)</a:t>
              </a:r>
            </a:p>
          </p:txBody>
        </p:sp>
        <p:cxnSp>
          <p:nvCxnSpPr>
            <p:cNvPr id="20" name="Straight Arrow Connector 19">
              <a:extLst>
                <a:ext uri="{FF2B5EF4-FFF2-40B4-BE49-F238E27FC236}">
                  <a16:creationId xmlns:a16="http://schemas.microsoft.com/office/drawing/2014/main" id="{2778D508-0BDF-DF80-6494-64318BA0021C}"/>
                </a:ext>
              </a:extLst>
            </p:cNvPr>
            <p:cNvCxnSpPr/>
            <p:nvPr/>
          </p:nvCxnSpPr>
          <p:spPr>
            <a:xfrm flipH="1">
              <a:off x="3486303" y="2100831"/>
              <a:ext cx="125348" cy="778100"/>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21" name="TextBox 20">
              <a:extLst>
                <a:ext uri="{FF2B5EF4-FFF2-40B4-BE49-F238E27FC236}">
                  <a16:creationId xmlns:a16="http://schemas.microsoft.com/office/drawing/2014/main" id="{A62F47A6-E562-D810-1C58-988A9549B43C}"/>
                </a:ext>
              </a:extLst>
            </p:cNvPr>
            <p:cNvSpPr txBox="1"/>
            <p:nvPr/>
          </p:nvSpPr>
          <p:spPr>
            <a:xfrm>
              <a:off x="3265052" y="1581739"/>
              <a:ext cx="1320342"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TB2S detector </a:t>
              </a:r>
            </a:p>
          </p:txBody>
        </p:sp>
        <p:cxnSp>
          <p:nvCxnSpPr>
            <p:cNvPr id="22" name="Straight Arrow Connector 21">
              <a:extLst>
                <a:ext uri="{FF2B5EF4-FFF2-40B4-BE49-F238E27FC236}">
                  <a16:creationId xmlns:a16="http://schemas.microsoft.com/office/drawing/2014/main" id="{1255CB6E-10E7-951D-D898-D31D14013414}"/>
                </a:ext>
              </a:extLst>
            </p:cNvPr>
            <p:cNvCxnSpPr/>
            <p:nvPr/>
          </p:nvCxnSpPr>
          <p:spPr>
            <a:xfrm>
              <a:off x="2083195" y="2275486"/>
              <a:ext cx="268622" cy="1004644"/>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23" name="TextBox 22">
              <a:extLst>
                <a:ext uri="{FF2B5EF4-FFF2-40B4-BE49-F238E27FC236}">
                  <a16:creationId xmlns:a16="http://schemas.microsoft.com/office/drawing/2014/main" id="{03B95A26-2B3E-6236-DA9F-D8AC4178C8B2}"/>
                </a:ext>
              </a:extLst>
            </p:cNvPr>
            <p:cNvSpPr txBox="1"/>
            <p:nvPr/>
          </p:nvSpPr>
          <p:spPr>
            <a:xfrm>
              <a:off x="1247479" y="1676300"/>
              <a:ext cx="2103513" cy="53950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TBPS detector + </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ITST central section </a:t>
              </a:r>
            </a:p>
          </p:txBody>
        </p:sp>
        <p:cxnSp>
          <p:nvCxnSpPr>
            <p:cNvPr id="24" name="Straight Arrow Connector 23">
              <a:extLst>
                <a:ext uri="{FF2B5EF4-FFF2-40B4-BE49-F238E27FC236}">
                  <a16:creationId xmlns:a16="http://schemas.microsoft.com/office/drawing/2014/main" id="{D77F1059-9691-2E37-6FBA-077A0C5470D2}"/>
                </a:ext>
              </a:extLst>
            </p:cNvPr>
            <p:cNvCxnSpPr/>
            <p:nvPr/>
          </p:nvCxnSpPr>
          <p:spPr>
            <a:xfrm flipV="1">
              <a:off x="2857311" y="3143249"/>
              <a:ext cx="0" cy="556592"/>
            </a:xfrm>
            <a:prstGeom prst="straightConnector1">
              <a:avLst/>
            </a:prstGeom>
            <a:noFill/>
            <a:ln w="19050" cap="flat" cmpd="sng" algn="ctr">
              <a:solidFill>
                <a:srgbClr val="EF2929"/>
              </a:solidFill>
              <a:prstDash val="solid"/>
              <a:tailEnd type="triangle"/>
            </a:ln>
            <a:effectLst>
              <a:glow rad="63500">
                <a:srgbClr val="EF2929">
                  <a:tint val="30000"/>
                  <a:shade val="95000"/>
                  <a:satMod val="300000"/>
                  <a:alpha val="50000"/>
                </a:srgbClr>
              </a:glow>
            </a:effectLst>
          </p:spPr>
        </p:cxnSp>
        <p:cxnSp>
          <p:nvCxnSpPr>
            <p:cNvPr id="25" name="Straight Arrow Connector 24">
              <a:extLst>
                <a:ext uri="{FF2B5EF4-FFF2-40B4-BE49-F238E27FC236}">
                  <a16:creationId xmlns:a16="http://schemas.microsoft.com/office/drawing/2014/main" id="{840860E2-D473-FDEF-14A8-7A5EA121A32B}"/>
                </a:ext>
              </a:extLst>
            </p:cNvPr>
            <p:cNvCxnSpPr/>
            <p:nvPr/>
          </p:nvCxnSpPr>
          <p:spPr>
            <a:xfrm>
              <a:off x="2857311" y="3699841"/>
              <a:ext cx="604299" cy="0"/>
            </a:xfrm>
            <a:prstGeom prst="straightConnector1">
              <a:avLst/>
            </a:prstGeom>
            <a:noFill/>
            <a:ln w="19050" cap="flat" cmpd="sng" algn="ctr">
              <a:solidFill>
                <a:srgbClr val="EF2929"/>
              </a:solidFill>
              <a:prstDash val="solid"/>
              <a:tailEnd type="triangle"/>
            </a:ln>
            <a:effectLst>
              <a:glow rad="63500">
                <a:srgbClr val="EF2929">
                  <a:tint val="30000"/>
                  <a:shade val="95000"/>
                  <a:satMod val="300000"/>
                  <a:alpha val="50000"/>
                </a:srgbClr>
              </a:glow>
            </a:effectLst>
          </p:spPr>
        </p:cxnSp>
        <p:sp>
          <p:nvSpPr>
            <p:cNvPr id="26" name="TextBox 25">
              <a:extLst>
                <a:ext uri="{FF2B5EF4-FFF2-40B4-BE49-F238E27FC236}">
                  <a16:creationId xmlns:a16="http://schemas.microsoft.com/office/drawing/2014/main" id="{91BC74FA-36E3-9D0F-AF8F-21A1BB01372C}"/>
                </a:ext>
              </a:extLst>
            </p:cNvPr>
            <p:cNvSpPr txBox="1"/>
            <p:nvPr/>
          </p:nvSpPr>
          <p:spPr>
            <a:xfrm>
              <a:off x="3461610" y="3482909"/>
              <a:ext cx="300082" cy="369332"/>
            </a:xfrm>
            <a:prstGeom prst="rect">
              <a:avLst/>
            </a:prstGeom>
            <a:noFill/>
            <a:effectLst>
              <a:glow rad="228600">
                <a:srgbClr val="0C377B">
                  <a:satMod val="175000"/>
                  <a:alpha val="40000"/>
                </a:srgbClr>
              </a:glow>
            </a:effectLst>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rial"/>
                </a:rPr>
                <a:t>z</a:t>
              </a:r>
              <a:endParaRPr kumimoji="0" lang="en-GB" sz="1800" b="0" i="0" u="none" strike="noStrike" kern="0" cap="none" spc="0" normalizeH="0" baseline="0" noProof="0" dirty="0">
                <a:ln>
                  <a:noFill/>
                </a:ln>
                <a:solidFill>
                  <a:srgbClr val="FF0000"/>
                </a:solidFill>
                <a:effectLst/>
                <a:uLnTx/>
                <a:uFillTx/>
                <a:latin typeface="Arial"/>
              </a:endParaRPr>
            </a:p>
          </p:txBody>
        </p:sp>
        <p:sp>
          <p:nvSpPr>
            <p:cNvPr id="27" name="TextBox 26">
              <a:extLst>
                <a:ext uri="{FF2B5EF4-FFF2-40B4-BE49-F238E27FC236}">
                  <a16:creationId xmlns:a16="http://schemas.microsoft.com/office/drawing/2014/main" id="{6F536F25-9995-401E-E1CF-BC43BC0CF052}"/>
                </a:ext>
              </a:extLst>
            </p:cNvPr>
            <p:cNvSpPr txBox="1"/>
            <p:nvPr/>
          </p:nvSpPr>
          <p:spPr>
            <a:xfrm>
              <a:off x="2707270" y="2752366"/>
              <a:ext cx="300082" cy="369332"/>
            </a:xfrm>
            <a:prstGeom prst="rect">
              <a:avLst/>
            </a:prstGeom>
            <a:noFill/>
            <a:effectLst>
              <a:glow rad="228600">
                <a:srgbClr val="0C377B">
                  <a:satMod val="175000"/>
                  <a:alpha val="40000"/>
                </a:srgbClr>
              </a:glow>
            </a:effectLst>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rial"/>
                </a:rPr>
                <a:t>y</a:t>
              </a:r>
              <a:endParaRPr kumimoji="0" lang="en-GB" sz="1800" b="0" i="0" u="none" strike="noStrike" kern="0" cap="none" spc="0" normalizeH="0" baseline="0" noProof="0" dirty="0">
                <a:ln>
                  <a:noFill/>
                </a:ln>
                <a:solidFill>
                  <a:srgbClr val="FF0000"/>
                </a:solidFill>
                <a:effectLst/>
                <a:uLnTx/>
                <a:uFillTx/>
                <a:latin typeface="Arial"/>
              </a:endParaRPr>
            </a:p>
          </p:txBody>
        </p:sp>
        <p:sp>
          <p:nvSpPr>
            <p:cNvPr id="28" name="TextBox 27">
              <a:extLst>
                <a:ext uri="{FF2B5EF4-FFF2-40B4-BE49-F238E27FC236}">
                  <a16:creationId xmlns:a16="http://schemas.microsoft.com/office/drawing/2014/main" id="{AACB5745-B078-E575-4320-FAFC222B6C28}"/>
                </a:ext>
              </a:extLst>
            </p:cNvPr>
            <p:cNvSpPr txBox="1"/>
            <p:nvPr/>
          </p:nvSpPr>
          <p:spPr>
            <a:xfrm>
              <a:off x="2531631" y="3601886"/>
              <a:ext cx="300082" cy="369332"/>
            </a:xfrm>
            <a:prstGeom prst="rect">
              <a:avLst/>
            </a:prstGeom>
            <a:noFill/>
            <a:effectLst>
              <a:glow rad="63500">
                <a:srgbClr val="FFFFFF">
                  <a:alpha val="40000"/>
                </a:srgbClr>
              </a:glow>
            </a:effectLst>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rial"/>
                </a:rPr>
                <a:t>x</a:t>
              </a:r>
              <a:endParaRPr kumimoji="0" lang="en-GB" sz="1800" b="0" i="0" u="none" strike="noStrike" kern="0" cap="none" spc="0" normalizeH="0" baseline="0" noProof="0" dirty="0">
                <a:ln>
                  <a:noFill/>
                </a:ln>
                <a:solidFill>
                  <a:srgbClr val="FF0000"/>
                </a:solidFill>
                <a:effectLst/>
                <a:uLnTx/>
                <a:uFillTx/>
                <a:latin typeface="Arial"/>
              </a:endParaRPr>
            </a:p>
          </p:txBody>
        </p:sp>
        <p:cxnSp>
          <p:nvCxnSpPr>
            <p:cNvPr id="29" name="Straight Arrow Connector 28">
              <a:extLst>
                <a:ext uri="{FF2B5EF4-FFF2-40B4-BE49-F238E27FC236}">
                  <a16:creationId xmlns:a16="http://schemas.microsoft.com/office/drawing/2014/main" id="{9D50DC9C-A62D-198E-D4A2-78164DA2C251}"/>
                </a:ext>
              </a:extLst>
            </p:cNvPr>
            <p:cNvCxnSpPr/>
            <p:nvPr/>
          </p:nvCxnSpPr>
          <p:spPr>
            <a:xfrm flipH="1" flipV="1">
              <a:off x="3839065" y="3327905"/>
              <a:ext cx="12332" cy="378913"/>
            </a:xfrm>
            <a:prstGeom prst="straightConnector1">
              <a:avLst/>
            </a:prstGeom>
            <a:noFill/>
            <a:ln w="19050" cap="flat" cmpd="sng" algn="ctr">
              <a:solidFill>
                <a:srgbClr val="0070C0"/>
              </a:solidFill>
              <a:prstDash val="solid"/>
              <a:tailEnd type="triangle"/>
            </a:ln>
            <a:effectLst>
              <a:glow rad="63500">
                <a:srgbClr val="0C377B">
                  <a:tint val="30000"/>
                  <a:shade val="95000"/>
                  <a:satMod val="300000"/>
                  <a:alpha val="50000"/>
                </a:srgbClr>
              </a:glow>
            </a:effectLst>
          </p:spPr>
        </p:cxnSp>
        <p:sp>
          <p:nvSpPr>
            <p:cNvPr id="30" name="TextBox 29">
              <a:extLst>
                <a:ext uri="{FF2B5EF4-FFF2-40B4-BE49-F238E27FC236}">
                  <a16:creationId xmlns:a16="http://schemas.microsoft.com/office/drawing/2014/main" id="{943693BB-0D2F-CE0F-7284-49D65DD3B9CC}"/>
                </a:ext>
              </a:extLst>
            </p:cNvPr>
            <p:cNvSpPr txBox="1"/>
            <p:nvPr/>
          </p:nvSpPr>
          <p:spPr>
            <a:xfrm>
              <a:off x="4094425" y="3426905"/>
              <a:ext cx="261610"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70C0"/>
                  </a:solidFill>
                  <a:effectLst/>
                  <a:uLnTx/>
                  <a:uFillTx/>
                  <a:latin typeface="Arial"/>
                </a:rPr>
                <a:t>z</a:t>
              </a:r>
              <a:endParaRPr kumimoji="0" lang="en-GB" sz="1200" b="0" i="0" u="none" strike="noStrike" kern="0" cap="none" spc="0" normalizeH="0" baseline="0" noProof="0" dirty="0">
                <a:ln>
                  <a:noFill/>
                </a:ln>
                <a:solidFill>
                  <a:srgbClr val="0070C0"/>
                </a:solidFill>
                <a:effectLst/>
                <a:uLnTx/>
                <a:uFillTx/>
                <a:latin typeface="Arial"/>
              </a:endParaRPr>
            </a:p>
          </p:txBody>
        </p:sp>
        <p:sp>
          <p:nvSpPr>
            <p:cNvPr id="31" name="TextBox 30">
              <a:extLst>
                <a:ext uri="{FF2B5EF4-FFF2-40B4-BE49-F238E27FC236}">
                  <a16:creationId xmlns:a16="http://schemas.microsoft.com/office/drawing/2014/main" id="{C6FDE688-3C81-A3B7-37E3-4419653F05AF}"/>
                </a:ext>
              </a:extLst>
            </p:cNvPr>
            <p:cNvSpPr txBox="1"/>
            <p:nvPr/>
          </p:nvSpPr>
          <p:spPr>
            <a:xfrm>
              <a:off x="3828339" y="3132943"/>
              <a:ext cx="261610"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70C0"/>
                  </a:solidFill>
                  <a:effectLst/>
                  <a:uLnTx/>
                  <a:uFillTx/>
                  <a:latin typeface="Arial"/>
                </a:rPr>
                <a:t>y</a:t>
              </a:r>
              <a:endParaRPr kumimoji="0" lang="en-GB" sz="1200" b="0" i="0" u="none" strike="noStrike" kern="0" cap="none" spc="0" normalizeH="0" baseline="0" noProof="0" dirty="0">
                <a:ln>
                  <a:noFill/>
                </a:ln>
                <a:solidFill>
                  <a:srgbClr val="0070C0"/>
                </a:solidFill>
                <a:effectLst/>
                <a:uLnTx/>
                <a:uFillTx/>
                <a:latin typeface="Arial"/>
              </a:endParaRPr>
            </a:p>
          </p:txBody>
        </p:sp>
        <p:sp>
          <p:nvSpPr>
            <p:cNvPr id="32" name="TextBox 31">
              <a:extLst>
                <a:ext uri="{FF2B5EF4-FFF2-40B4-BE49-F238E27FC236}">
                  <a16:creationId xmlns:a16="http://schemas.microsoft.com/office/drawing/2014/main" id="{3C0E6340-639A-DC36-0578-8AFA0AFCC542}"/>
                </a:ext>
              </a:extLst>
            </p:cNvPr>
            <p:cNvSpPr txBox="1"/>
            <p:nvPr/>
          </p:nvSpPr>
          <p:spPr>
            <a:xfrm>
              <a:off x="3663613" y="3626618"/>
              <a:ext cx="261610"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70C0"/>
                  </a:solidFill>
                  <a:effectLst/>
                  <a:uLnTx/>
                  <a:uFillTx/>
                  <a:latin typeface="Arial"/>
                </a:rPr>
                <a:t>x</a:t>
              </a:r>
              <a:endParaRPr kumimoji="0" lang="en-GB" sz="1200" b="0" i="0" u="none" strike="noStrike" kern="0" cap="none" spc="0" normalizeH="0" baseline="0" noProof="0" dirty="0">
                <a:ln>
                  <a:noFill/>
                </a:ln>
                <a:solidFill>
                  <a:srgbClr val="0070C0"/>
                </a:solidFill>
                <a:effectLst/>
                <a:uLnTx/>
                <a:uFillTx/>
                <a:latin typeface="Arial"/>
              </a:endParaRPr>
            </a:p>
          </p:txBody>
        </p:sp>
        <p:cxnSp>
          <p:nvCxnSpPr>
            <p:cNvPr id="33" name="Straight Arrow Connector 32">
              <a:extLst>
                <a:ext uri="{FF2B5EF4-FFF2-40B4-BE49-F238E27FC236}">
                  <a16:creationId xmlns:a16="http://schemas.microsoft.com/office/drawing/2014/main" id="{3F2DD23E-BF9D-1699-60F0-8E4FA48D6BB8}"/>
                </a:ext>
              </a:extLst>
            </p:cNvPr>
            <p:cNvCxnSpPr/>
            <p:nvPr/>
          </p:nvCxnSpPr>
          <p:spPr>
            <a:xfrm flipV="1">
              <a:off x="3852172" y="3682420"/>
              <a:ext cx="380338" cy="15125"/>
            </a:xfrm>
            <a:prstGeom prst="straightConnector1">
              <a:avLst/>
            </a:prstGeom>
            <a:noFill/>
            <a:ln w="19050" cap="flat" cmpd="sng" algn="ctr">
              <a:solidFill>
                <a:srgbClr val="0070C0"/>
              </a:solidFill>
              <a:prstDash val="solid"/>
              <a:tailEnd type="triangle"/>
            </a:ln>
            <a:effectLst>
              <a:glow rad="63500">
                <a:srgbClr val="0C377B">
                  <a:tint val="30000"/>
                  <a:shade val="95000"/>
                  <a:satMod val="300000"/>
                  <a:alpha val="50000"/>
                </a:srgbClr>
              </a:glow>
            </a:effectLst>
          </p:spPr>
        </p:cxnSp>
        <p:cxnSp>
          <p:nvCxnSpPr>
            <p:cNvPr id="34" name="Straight Arrow Connector 33">
              <a:extLst>
                <a:ext uri="{FF2B5EF4-FFF2-40B4-BE49-F238E27FC236}">
                  <a16:creationId xmlns:a16="http://schemas.microsoft.com/office/drawing/2014/main" id="{13D5B360-6B3A-50BB-8D30-270F0C3F48A2}"/>
                </a:ext>
              </a:extLst>
            </p:cNvPr>
            <p:cNvCxnSpPr/>
            <p:nvPr/>
          </p:nvCxnSpPr>
          <p:spPr>
            <a:xfrm flipV="1">
              <a:off x="1546418" y="3852241"/>
              <a:ext cx="1335035" cy="1796452"/>
            </a:xfrm>
            <a:prstGeom prst="straightConnector1">
              <a:avLst/>
            </a:prstGeom>
            <a:noFill/>
            <a:ln w="19050" cap="flat" cmpd="sng" algn="ctr">
              <a:solidFill>
                <a:srgbClr val="A40000">
                  <a:shade val="60000"/>
                  <a:satMod val="300000"/>
                </a:srgbClr>
              </a:solidFill>
              <a:prstDash val="solid"/>
              <a:tailEnd type="triangle"/>
            </a:ln>
            <a:effectLst/>
          </p:spPr>
        </p:cxnSp>
        <p:sp>
          <p:nvSpPr>
            <p:cNvPr id="35" name="TextBox 34">
              <a:extLst>
                <a:ext uri="{FF2B5EF4-FFF2-40B4-BE49-F238E27FC236}">
                  <a16:creationId xmlns:a16="http://schemas.microsoft.com/office/drawing/2014/main" id="{05F481C2-E1A5-D9A4-72A2-2A8E2E6CDB4F}"/>
                </a:ext>
              </a:extLst>
            </p:cNvPr>
            <p:cNvSpPr txBox="1"/>
            <p:nvPr/>
          </p:nvSpPr>
          <p:spPr>
            <a:xfrm>
              <a:off x="683811" y="5648692"/>
              <a:ext cx="1999677" cy="43088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FF0000"/>
                  </a:solidFill>
                  <a:effectLst/>
                  <a:uLnTx/>
                  <a:uFillTx/>
                  <a:latin typeface="Arial"/>
                </a:rPr>
                <a:t>TBPS &amp; ITST system axis</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FF0000"/>
                  </a:solidFill>
                  <a:effectLst/>
                  <a:uLnTx/>
                  <a:uFillTx/>
                  <a:latin typeface="Arial"/>
                </a:rPr>
                <a:t>(reference)</a:t>
              </a:r>
            </a:p>
          </p:txBody>
        </p:sp>
        <p:sp>
          <p:nvSpPr>
            <p:cNvPr id="36" name="Flowchart: Connector 35">
              <a:extLst>
                <a:ext uri="{FF2B5EF4-FFF2-40B4-BE49-F238E27FC236}">
                  <a16:creationId xmlns:a16="http://schemas.microsoft.com/office/drawing/2014/main" id="{13F20535-FE67-510F-6614-121936C85017}"/>
                </a:ext>
              </a:extLst>
            </p:cNvPr>
            <p:cNvSpPr/>
            <p:nvPr/>
          </p:nvSpPr>
          <p:spPr>
            <a:xfrm>
              <a:off x="3813673" y="3661059"/>
              <a:ext cx="76997" cy="77400"/>
            </a:xfrm>
            <a:prstGeom prst="flowChartConnector">
              <a:avLst/>
            </a:prstGeom>
            <a:solidFill>
              <a:srgbClr val="0070C0"/>
            </a:solidFill>
            <a:ln w="9525" cap="flat" cmpd="sng" algn="ctr">
              <a:solidFill>
                <a:srgbClr val="0070C0"/>
              </a:solidFill>
              <a:prstDash val="solid"/>
            </a:ln>
            <a:effectLst>
              <a:glow rad="70000">
                <a:srgbClr val="4F9A06">
                  <a:tint val="30000"/>
                  <a:shade val="95000"/>
                  <a:satMod val="300000"/>
                  <a:alpha val="50000"/>
                </a:srgbClr>
              </a:glo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a:ea typeface="+mn-ea"/>
                <a:cs typeface="+mn-cs"/>
              </a:endParaRPr>
            </a:p>
          </p:txBody>
        </p:sp>
        <p:cxnSp>
          <p:nvCxnSpPr>
            <p:cNvPr id="37" name="Straight Arrow Connector 36">
              <a:extLst>
                <a:ext uri="{FF2B5EF4-FFF2-40B4-BE49-F238E27FC236}">
                  <a16:creationId xmlns:a16="http://schemas.microsoft.com/office/drawing/2014/main" id="{4E274396-E04D-948F-590D-BE4CC9676D7E}"/>
                </a:ext>
              </a:extLst>
            </p:cNvPr>
            <p:cNvCxnSpPr/>
            <p:nvPr/>
          </p:nvCxnSpPr>
          <p:spPr>
            <a:xfrm flipH="1">
              <a:off x="4603248" y="2102543"/>
              <a:ext cx="444492" cy="884004"/>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38" name="TextBox 37">
              <a:extLst>
                <a:ext uri="{FF2B5EF4-FFF2-40B4-BE49-F238E27FC236}">
                  <a16:creationId xmlns:a16="http://schemas.microsoft.com/office/drawing/2014/main" id="{D1E7441A-058E-A2AF-410C-7DB4CAD1D930}"/>
                </a:ext>
              </a:extLst>
            </p:cNvPr>
            <p:cNvSpPr txBox="1"/>
            <p:nvPr/>
          </p:nvSpPr>
          <p:spPr>
            <a:xfrm>
              <a:off x="4695381" y="1630132"/>
              <a:ext cx="1320342"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TEDD detector </a:t>
              </a:r>
            </a:p>
          </p:txBody>
        </p:sp>
      </p:grpSp>
      <p:pic>
        <p:nvPicPr>
          <p:cNvPr id="39" name="Picture 38">
            <a:extLst>
              <a:ext uri="{FF2B5EF4-FFF2-40B4-BE49-F238E27FC236}">
                <a16:creationId xmlns:a16="http://schemas.microsoft.com/office/drawing/2014/main" id="{5F745BA6-1FEB-A0F7-4E88-7128E5DB734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295113" y="611609"/>
            <a:ext cx="2310950" cy="2238051"/>
          </a:xfrm>
          <a:prstGeom prst="ellipse">
            <a:avLst/>
          </a:prstGeom>
        </p:spPr>
      </p:pic>
      <p:pic>
        <p:nvPicPr>
          <p:cNvPr id="40" name="Picture 39">
            <a:extLst>
              <a:ext uri="{FF2B5EF4-FFF2-40B4-BE49-F238E27FC236}">
                <a16:creationId xmlns:a16="http://schemas.microsoft.com/office/drawing/2014/main" id="{AEF18E08-FA48-4321-A544-05543F41B35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769133" y="2959219"/>
            <a:ext cx="862704" cy="1944966"/>
          </a:xfrm>
          <a:prstGeom prst="rect">
            <a:avLst/>
          </a:prstGeom>
          <a:ln w="12700">
            <a:solidFill>
              <a:srgbClr val="333333">
                <a:lumMod val="50000"/>
              </a:srgbClr>
            </a:solidFill>
          </a:ln>
        </p:spPr>
      </p:pic>
      <p:sp>
        <p:nvSpPr>
          <p:cNvPr id="41" name="TextBox 40">
            <a:extLst>
              <a:ext uri="{FF2B5EF4-FFF2-40B4-BE49-F238E27FC236}">
                <a16:creationId xmlns:a16="http://schemas.microsoft.com/office/drawing/2014/main" id="{B933709A-771B-5C45-1DCB-B5C7E2FCD4FA}"/>
              </a:ext>
            </a:extLst>
          </p:cNvPr>
          <p:cNvSpPr txBox="1"/>
          <p:nvPr/>
        </p:nvSpPr>
        <p:spPr>
          <a:xfrm>
            <a:off x="5525497" y="3001179"/>
            <a:ext cx="2280921" cy="769441"/>
          </a:xfrm>
          <a:prstGeom prst="rect">
            <a:avLst/>
          </a:prstGeom>
          <a:noFill/>
        </p:spPr>
        <p:txBody>
          <a:bodyPr wrap="square" rtlCol="0">
            <a:spAutoFit/>
          </a:bodyPr>
          <a:lstStyle/>
          <a:p>
            <a:pPr algn="ctr">
              <a:defRPr/>
            </a:pPr>
            <a:r>
              <a:rPr lang="en-US" sz="1100" dirty="0">
                <a:solidFill>
                  <a:srgbClr val="0C377B"/>
                </a:solidFill>
                <a:latin typeface="Arial"/>
              </a:rPr>
              <a:t>TEDD support feet are used to align the two axis systems (adjustable vertically and horizontally)</a:t>
            </a:r>
          </a:p>
        </p:txBody>
      </p:sp>
      <p:cxnSp>
        <p:nvCxnSpPr>
          <p:cNvPr id="42" name="Straight Arrow Connector 41">
            <a:extLst>
              <a:ext uri="{FF2B5EF4-FFF2-40B4-BE49-F238E27FC236}">
                <a16:creationId xmlns:a16="http://schemas.microsoft.com/office/drawing/2014/main" id="{78AD92AA-829B-ECFE-308D-9EADC257D215}"/>
              </a:ext>
            </a:extLst>
          </p:cNvPr>
          <p:cNvCxnSpPr>
            <a:stCxn id="43" idx="3"/>
          </p:cNvCxnSpPr>
          <p:nvPr/>
        </p:nvCxnSpPr>
        <p:spPr>
          <a:xfrm flipV="1">
            <a:off x="6954961" y="4168129"/>
            <a:ext cx="1268785" cy="234787"/>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43" name="TextBox 42">
            <a:extLst>
              <a:ext uri="{FF2B5EF4-FFF2-40B4-BE49-F238E27FC236}">
                <a16:creationId xmlns:a16="http://schemas.microsoft.com/office/drawing/2014/main" id="{7EAA7521-DD13-6356-D1FC-40578321B486}"/>
              </a:ext>
            </a:extLst>
          </p:cNvPr>
          <p:cNvSpPr txBox="1"/>
          <p:nvPr/>
        </p:nvSpPr>
        <p:spPr>
          <a:xfrm>
            <a:off x="5937392" y="4272111"/>
            <a:ext cx="1320342" cy="261610"/>
          </a:xfrm>
          <a:prstGeom prst="rect">
            <a:avLst/>
          </a:prstGeom>
          <a:noFill/>
        </p:spPr>
        <p:txBody>
          <a:bodyPr wrap="square" rtlCol="0">
            <a:spAutoFit/>
          </a:bodyPr>
          <a:lstStyle/>
          <a:p>
            <a:pPr algn="ctr">
              <a:defRPr/>
            </a:pPr>
            <a:r>
              <a:rPr lang="en-US" sz="1100" dirty="0">
                <a:solidFill>
                  <a:srgbClr val="0C377B"/>
                </a:solidFill>
                <a:latin typeface="Arial"/>
              </a:rPr>
              <a:t>BTST rail</a:t>
            </a:r>
          </a:p>
        </p:txBody>
      </p:sp>
      <p:cxnSp>
        <p:nvCxnSpPr>
          <p:cNvPr id="44" name="Straight Arrow Connector 43">
            <a:extLst>
              <a:ext uri="{FF2B5EF4-FFF2-40B4-BE49-F238E27FC236}">
                <a16:creationId xmlns:a16="http://schemas.microsoft.com/office/drawing/2014/main" id="{F387E227-9E0E-DF3D-C8FF-05D0BAB84B56}"/>
              </a:ext>
            </a:extLst>
          </p:cNvPr>
          <p:cNvCxnSpPr>
            <a:cxnSpLocks/>
          </p:cNvCxnSpPr>
          <p:nvPr/>
        </p:nvCxnSpPr>
        <p:spPr>
          <a:xfrm>
            <a:off x="8434007" y="3172492"/>
            <a:ext cx="0" cy="300082"/>
          </a:xfrm>
          <a:prstGeom prst="straightConnector1">
            <a:avLst/>
          </a:prstGeom>
          <a:noFill/>
          <a:ln w="19050" cap="flat" cmpd="sng" algn="ctr">
            <a:solidFill>
              <a:srgbClr val="4F9A06"/>
            </a:solidFill>
            <a:prstDash val="solid"/>
            <a:headEnd type="triangle"/>
            <a:tailEnd type="triangle"/>
          </a:ln>
          <a:effectLst>
            <a:glow rad="63500">
              <a:srgbClr val="4F9A06">
                <a:tint val="30000"/>
                <a:shade val="95000"/>
                <a:satMod val="300000"/>
                <a:alpha val="50000"/>
              </a:srgbClr>
            </a:glow>
          </a:effectLst>
        </p:spPr>
      </p:cxnSp>
      <p:cxnSp>
        <p:nvCxnSpPr>
          <p:cNvPr id="45" name="Straight Arrow Connector 44">
            <a:extLst>
              <a:ext uri="{FF2B5EF4-FFF2-40B4-BE49-F238E27FC236}">
                <a16:creationId xmlns:a16="http://schemas.microsoft.com/office/drawing/2014/main" id="{0A15B651-D6B8-F2E3-48A1-F1A4FCCD78B6}"/>
              </a:ext>
            </a:extLst>
          </p:cNvPr>
          <p:cNvCxnSpPr>
            <a:cxnSpLocks/>
          </p:cNvCxnSpPr>
          <p:nvPr/>
        </p:nvCxnSpPr>
        <p:spPr>
          <a:xfrm flipH="1">
            <a:off x="8029922" y="3033538"/>
            <a:ext cx="352355" cy="0"/>
          </a:xfrm>
          <a:prstGeom prst="straightConnector1">
            <a:avLst/>
          </a:prstGeom>
          <a:noFill/>
          <a:ln w="19050" cap="flat" cmpd="sng" algn="ctr">
            <a:solidFill>
              <a:srgbClr val="4F9A06"/>
            </a:solidFill>
            <a:prstDash val="solid"/>
            <a:headEnd type="triangle"/>
            <a:tailEnd type="triangle"/>
          </a:ln>
          <a:effectLst>
            <a:glow rad="63500">
              <a:srgbClr val="4F9A06">
                <a:tint val="30000"/>
                <a:shade val="95000"/>
                <a:satMod val="300000"/>
                <a:alpha val="50000"/>
              </a:srgbClr>
            </a:glow>
          </a:effectLst>
        </p:spPr>
      </p:cxnSp>
    </p:spTree>
    <p:extLst>
      <p:ext uri="{BB962C8B-B14F-4D97-AF65-F5344CB8AC3E}">
        <p14:creationId xmlns:p14="http://schemas.microsoft.com/office/powerpoint/2010/main" val="4133104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BD3B3-2EFB-7A89-4A28-B64736958B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EA466B-84E2-73C7-7F4D-432E14401400}"/>
              </a:ext>
            </a:extLst>
          </p:cNvPr>
          <p:cNvSpPr>
            <a:spLocks noGrp="1"/>
          </p:cNvSpPr>
          <p:nvPr>
            <p:ph type="title"/>
          </p:nvPr>
        </p:nvSpPr>
        <p:spPr>
          <a:xfrm>
            <a:off x="1115616" y="123478"/>
            <a:ext cx="7886700" cy="353690"/>
          </a:xfrm>
        </p:spPr>
        <p:txBody>
          <a:bodyPr>
            <a:normAutofit fontScale="90000"/>
          </a:bodyPr>
          <a:lstStyle/>
          <a:p>
            <a:r>
              <a:rPr lang="en-GB" noProof="0" dirty="0"/>
              <a:t>Outer Tracker – TEDD - Integration</a:t>
            </a:r>
          </a:p>
        </p:txBody>
      </p:sp>
      <p:sp>
        <p:nvSpPr>
          <p:cNvPr id="4" name="Slide Number Placeholder 3">
            <a:extLst>
              <a:ext uri="{FF2B5EF4-FFF2-40B4-BE49-F238E27FC236}">
                <a16:creationId xmlns:a16="http://schemas.microsoft.com/office/drawing/2014/main" id="{33DBE8EA-48DE-38FA-41DB-C6C9A829C434}"/>
              </a:ext>
            </a:extLst>
          </p:cNvPr>
          <p:cNvSpPr>
            <a:spLocks noGrp="1"/>
          </p:cNvSpPr>
          <p:nvPr>
            <p:ph type="sldNum" sz="quarter" idx="12"/>
          </p:nvPr>
        </p:nvSpPr>
        <p:spPr/>
        <p:txBody>
          <a:bodyPr/>
          <a:lstStyle/>
          <a:p>
            <a:fld id="{BFDCA1C4-9514-7B4F-976F-D92F7E296653}" type="slidenum">
              <a:rPr lang="fr-FR" smtClean="0"/>
              <a:pPr/>
              <a:t>24</a:t>
            </a:fld>
            <a:endParaRPr lang="fr-FR" dirty="0"/>
          </a:p>
        </p:txBody>
      </p:sp>
      <p:grpSp>
        <p:nvGrpSpPr>
          <p:cNvPr id="7" name="Group 6">
            <a:extLst>
              <a:ext uri="{FF2B5EF4-FFF2-40B4-BE49-F238E27FC236}">
                <a16:creationId xmlns:a16="http://schemas.microsoft.com/office/drawing/2014/main" id="{403E21E0-5B5B-CDE2-663C-458E65C7B4C7}"/>
              </a:ext>
            </a:extLst>
          </p:cNvPr>
          <p:cNvGrpSpPr/>
          <p:nvPr/>
        </p:nvGrpSpPr>
        <p:grpSpPr>
          <a:xfrm>
            <a:off x="1235099" y="422496"/>
            <a:ext cx="3691789" cy="2044401"/>
            <a:chOff x="346072" y="853019"/>
            <a:chExt cx="4599296" cy="2627254"/>
          </a:xfrm>
        </p:grpSpPr>
        <p:pic>
          <p:nvPicPr>
            <p:cNvPr id="8" name="Picture 7">
              <a:extLst>
                <a:ext uri="{FF2B5EF4-FFF2-40B4-BE49-F238E27FC236}">
                  <a16:creationId xmlns:a16="http://schemas.microsoft.com/office/drawing/2014/main" id="{47798253-B66E-ACE2-71AD-8EA9C3B17447}"/>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46072" y="853019"/>
              <a:ext cx="3904994" cy="2627254"/>
            </a:xfrm>
            <a:prstGeom prst="rect">
              <a:avLst/>
            </a:prstGeom>
          </p:spPr>
        </p:pic>
        <p:sp>
          <p:nvSpPr>
            <p:cNvPr id="9" name="TextBox 8">
              <a:extLst>
                <a:ext uri="{FF2B5EF4-FFF2-40B4-BE49-F238E27FC236}">
                  <a16:creationId xmlns:a16="http://schemas.microsoft.com/office/drawing/2014/main" id="{989FFB2D-93C7-8BB5-620F-D2372A46D14C}"/>
                </a:ext>
              </a:extLst>
            </p:cNvPr>
            <p:cNvSpPr txBox="1"/>
            <p:nvPr/>
          </p:nvSpPr>
          <p:spPr>
            <a:xfrm>
              <a:off x="3532773" y="1454011"/>
              <a:ext cx="1412595"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Bulkhead disk</a:t>
              </a:r>
            </a:p>
          </p:txBody>
        </p:sp>
        <p:cxnSp>
          <p:nvCxnSpPr>
            <p:cNvPr id="10" name="Straight Arrow Connector 9">
              <a:extLst>
                <a:ext uri="{FF2B5EF4-FFF2-40B4-BE49-F238E27FC236}">
                  <a16:creationId xmlns:a16="http://schemas.microsoft.com/office/drawing/2014/main" id="{2764BCE9-D77F-6C0A-8BBD-8D713E851262}"/>
                </a:ext>
              </a:extLst>
            </p:cNvPr>
            <p:cNvCxnSpPr>
              <a:stCxn id="9" idx="2"/>
            </p:cNvCxnSpPr>
            <p:nvPr/>
          </p:nvCxnSpPr>
          <p:spPr>
            <a:xfrm flipH="1">
              <a:off x="3269739" y="1715621"/>
              <a:ext cx="969332" cy="523159"/>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grpSp>
      <p:grpSp>
        <p:nvGrpSpPr>
          <p:cNvPr id="11" name="Group 10">
            <a:extLst>
              <a:ext uri="{FF2B5EF4-FFF2-40B4-BE49-F238E27FC236}">
                <a16:creationId xmlns:a16="http://schemas.microsoft.com/office/drawing/2014/main" id="{63FF37DC-3AA9-5044-ED91-4F988A1741C1}"/>
              </a:ext>
            </a:extLst>
          </p:cNvPr>
          <p:cNvGrpSpPr/>
          <p:nvPr/>
        </p:nvGrpSpPr>
        <p:grpSpPr>
          <a:xfrm>
            <a:off x="915768" y="2513442"/>
            <a:ext cx="4438683" cy="2522900"/>
            <a:chOff x="-64353" y="3318431"/>
            <a:chExt cx="5009721" cy="2927894"/>
          </a:xfrm>
        </p:grpSpPr>
        <p:pic>
          <p:nvPicPr>
            <p:cNvPr id="12" name="Picture 11">
              <a:extLst>
                <a:ext uri="{FF2B5EF4-FFF2-40B4-BE49-F238E27FC236}">
                  <a16:creationId xmlns:a16="http://schemas.microsoft.com/office/drawing/2014/main" id="{DF0585EE-EDB9-6F2F-F91C-F2B3597DB49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7016" b="17276"/>
            <a:stretch/>
          </p:blipFill>
          <p:spPr>
            <a:xfrm>
              <a:off x="346072" y="3580041"/>
              <a:ext cx="3892999" cy="2610965"/>
            </a:xfrm>
            <a:prstGeom prst="rect">
              <a:avLst/>
            </a:prstGeom>
          </p:spPr>
        </p:pic>
        <p:sp>
          <p:nvSpPr>
            <p:cNvPr id="13" name="TextBox 12">
              <a:extLst>
                <a:ext uri="{FF2B5EF4-FFF2-40B4-BE49-F238E27FC236}">
                  <a16:creationId xmlns:a16="http://schemas.microsoft.com/office/drawing/2014/main" id="{C2B6AE5C-050A-7CDF-0E4E-141C8254628C}"/>
                </a:ext>
              </a:extLst>
            </p:cNvPr>
            <p:cNvSpPr txBox="1"/>
            <p:nvPr/>
          </p:nvSpPr>
          <p:spPr>
            <a:xfrm>
              <a:off x="2734813" y="3956117"/>
              <a:ext cx="1412595"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ITST end section</a:t>
              </a:r>
            </a:p>
          </p:txBody>
        </p:sp>
        <p:cxnSp>
          <p:nvCxnSpPr>
            <p:cNvPr id="14" name="Straight Arrow Connector 13">
              <a:extLst>
                <a:ext uri="{FF2B5EF4-FFF2-40B4-BE49-F238E27FC236}">
                  <a16:creationId xmlns:a16="http://schemas.microsoft.com/office/drawing/2014/main" id="{DCFF946A-73A7-74A6-7ECF-AFB89BEE870F}"/>
                </a:ext>
              </a:extLst>
            </p:cNvPr>
            <p:cNvCxnSpPr>
              <a:stCxn id="13" idx="2"/>
            </p:cNvCxnSpPr>
            <p:nvPr/>
          </p:nvCxnSpPr>
          <p:spPr>
            <a:xfrm flipH="1">
              <a:off x="2657853" y="4217727"/>
              <a:ext cx="783258" cy="1224428"/>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15" name="TextBox 14">
              <a:extLst>
                <a:ext uri="{FF2B5EF4-FFF2-40B4-BE49-F238E27FC236}">
                  <a16:creationId xmlns:a16="http://schemas.microsoft.com/office/drawing/2014/main" id="{2860BB2F-A015-7FDF-B353-5462B835EA16}"/>
                </a:ext>
              </a:extLst>
            </p:cNvPr>
            <p:cNvSpPr txBox="1"/>
            <p:nvPr/>
          </p:nvSpPr>
          <p:spPr>
            <a:xfrm>
              <a:off x="-64353" y="3318431"/>
              <a:ext cx="1412595"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ITST end section</a:t>
              </a:r>
            </a:p>
          </p:txBody>
        </p:sp>
        <p:cxnSp>
          <p:nvCxnSpPr>
            <p:cNvPr id="16" name="Straight Arrow Connector 15">
              <a:extLst>
                <a:ext uri="{FF2B5EF4-FFF2-40B4-BE49-F238E27FC236}">
                  <a16:creationId xmlns:a16="http://schemas.microsoft.com/office/drawing/2014/main" id="{F2DD7F07-D299-9602-04C0-63325A3CA8A3}"/>
                </a:ext>
              </a:extLst>
            </p:cNvPr>
            <p:cNvCxnSpPr/>
            <p:nvPr/>
          </p:nvCxnSpPr>
          <p:spPr>
            <a:xfrm>
              <a:off x="622586" y="3580041"/>
              <a:ext cx="295127" cy="1053389"/>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17" name="TextBox 16">
              <a:extLst>
                <a:ext uri="{FF2B5EF4-FFF2-40B4-BE49-F238E27FC236}">
                  <a16:creationId xmlns:a16="http://schemas.microsoft.com/office/drawing/2014/main" id="{31CC1FFF-F3B4-C4B7-BB4D-B46E5D4099C0}"/>
                </a:ext>
              </a:extLst>
            </p:cNvPr>
            <p:cNvSpPr txBox="1"/>
            <p:nvPr/>
          </p:nvSpPr>
          <p:spPr>
            <a:xfrm>
              <a:off x="54386" y="5942720"/>
              <a:ext cx="1947556" cy="303605"/>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ITST central section</a:t>
              </a:r>
            </a:p>
          </p:txBody>
        </p:sp>
        <p:cxnSp>
          <p:nvCxnSpPr>
            <p:cNvPr id="18" name="Straight Arrow Connector 17">
              <a:extLst>
                <a:ext uri="{FF2B5EF4-FFF2-40B4-BE49-F238E27FC236}">
                  <a16:creationId xmlns:a16="http://schemas.microsoft.com/office/drawing/2014/main" id="{22969F7D-1F88-4918-217C-335B49FEDD54}"/>
                </a:ext>
              </a:extLst>
            </p:cNvPr>
            <p:cNvCxnSpPr>
              <a:cxnSpLocks/>
              <a:stCxn id="17" idx="0"/>
            </p:cNvCxnSpPr>
            <p:nvPr/>
          </p:nvCxnSpPr>
          <p:spPr>
            <a:xfrm flipV="1">
              <a:off x="1028164" y="4881716"/>
              <a:ext cx="549913" cy="1061004"/>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19" name="TextBox 18">
              <a:extLst>
                <a:ext uri="{FF2B5EF4-FFF2-40B4-BE49-F238E27FC236}">
                  <a16:creationId xmlns:a16="http://schemas.microsoft.com/office/drawing/2014/main" id="{65D959F7-83F8-C1AE-9465-9F062E4D9943}"/>
                </a:ext>
              </a:extLst>
            </p:cNvPr>
            <p:cNvSpPr txBox="1"/>
            <p:nvPr/>
          </p:nvSpPr>
          <p:spPr>
            <a:xfrm>
              <a:off x="3532773" y="4434228"/>
              <a:ext cx="1412595"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Bulkhead disk</a:t>
              </a:r>
            </a:p>
          </p:txBody>
        </p:sp>
        <p:cxnSp>
          <p:nvCxnSpPr>
            <p:cNvPr id="20" name="Straight Arrow Connector 19">
              <a:extLst>
                <a:ext uri="{FF2B5EF4-FFF2-40B4-BE49-F238E27FC236}">
                  <a16:creationId xmlns:a16="http://schemas.microsoft.com/office/drawing/2014/main" id="{7413015E-5324-EEC4-714E-C80C11162516}"/>
                </a:ext>
              </a:extLst>
            </p:cNvPr>
            <p:cNvCxnSpPr>
              <a:stCxn id="19" idx="2"/>
            </p:cNvCxnSpPr>
            <p:nvPr/>
          </p:nvCxnSpPr>
          <p:spPr>
            <a:xfrm flipH="1">
              <a:off x="3099266" y="4695838"/>
              <a:ext cx="1139805" cy="647468"/>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grpSp>
      <p:grpSp>
        <p:nvGrpSpPr>
          <p:cNvPr id="21" name="Group 20">
            <a:extLst>
              <a:ext uri="{FF2B5EF4-FFF2-40B4-BE49-F238E27FC236}">
                <a16:creationId xmlns:a16="http://schemas.microsoft.com/office/drawing/2014/main" id="{FFD8CE56-0EB5-09F3-D0EE-7BCFFD3F6812}"/>
              </a:ext>
            </a:extLst>
          </p:cNvPr>
          <p:cNvGrpSpPr/>
          <p:nvPr/>
        </p:nvGrpSpPr>
        <p:grpSpPr>
          <a:xfrm>
            <a:off x="5458789" y="258266"/>
            <a:ext cx="3257567" cy="4304959"/>
            <a:chOff x="4996235" y="1202508"/>
            <a:chExt cx="3829676" cy="4740211"/>
          </a:xfrm>
        </p:grpSpPr>
        <p:pic>
          <p:nvPicPr>
            <p:cNvPr id="22" name="Picture 21">
              <a:extLst>
                <a:ext uri="{FF2B5EF4-FFF2-40B4-BE49-F238E27FC236}">
                  <a16:creationId xmlns:a16="http://schemas.microsoft.com/office/drawing/2014/main" id="{CFE3F4E6-2725-93AC-1D81-029409D15969}"/>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5423128" y="2297742"/>
              <a:ext cx="3053301" cy="3045564"/>
            </a:xfrm>
            <a:prstGeom prst="rect">
              <a:avLst/>
            </a:prstGeom>
          </p:spPr>
        </p:pic>
        <p:sp>
          <p:nvSpPr>
            <p:cNvPr id="23" name="TextBox 22">
              <a:extLst>
                <a:ext uri="{FF2B5EF4-FFF2-40B4-BE49-F238E27FC236}">
                  <a16:creationId xmlns:a16="http://schemas.microsoft.com/office/drawing/2014/main" id="{D88B8C83-3C1E-F10F-C8DD-1338D58E485C}"/>
                </a:ext>
              </a:extLst>
            </p:cNvPr>
            <p:cNvSpPr txBox="1"/>
            <p:nvPr/>
          </p:nvSpPr>
          <p:spPr>
            <a:xfrm>
              <a:off x="5299012" y="5556514"/>
              <a:ext cx="1412595" cy="26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Bulkhead disk</a:t>
              </a:r>
            </a:p>
          </p:txBody>
        </p:sp>
        <p:cxnSp>
          <p:nvCxnSpPr>
            <p:cNvPr id="24" name="Straight Arrow Connector 23">
              <a:extLst>
                <a:ext uri="{FF2B5EF4-FFF2-40B4-BE49-F238E27FC236}">
                  <a16:creationId xmlns:a16="http://schemas.microsoft.com/office/drawing/2014/main" id="{D3E9AD24-B6A5-2849-7581-29C381FA7183}"/>
                </a:ext>
              </a:extLst>
            </p:cNvPr>
            <p:cNvCxnSpPr/>
            <p:nvPr/>
          </p:nvCxnSpPr>
          <p:spPr>
            <a:xfrm flipV="1">
              <a:off x="5758390" y="5149263"/>
              <a:ext cx="241897" cy="435527"/>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25" name="TextBox 24">
              <a:extLst>
                <a:ext uri="{FF2B5EF4-FFF2-40B4-BE49-F238E27FC236}">
                  <a16:creationId xmlns:a16="http://schemas.microsoft.com/office/drawing/2014/main" id="{30ABC2B2-F6AE-4640-93F3-45C6CBBF3AA7}"/>
                </a:ext>
              </a:extLst>
            </p:cNvPr>
            <p:cNvSpPr txBox="1"/>
            <p:nvPr/>
          </p:nvSpPr>
          <p:spPr>
            <a:xfrm>
              <a:off x="6636261" y="1837302"/>
              <a:ext cx="2104419" cy="28806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ITST central section rails</a:t>
              </a:r>
            </a:p>
          </p:txBody>
        </p:sp>
        <p:cxnSp>
          <p:nvCxnSpPr>
            <p:cNvPr id="26" name="Straight Arrow Connector 25">
              <a:extLst>
                <a:ext uri="{FF2B5EF4-FFF2-40B4-BE49-F238E27FC236}">
                  <a16:creationId xmlns:a16="http://schemas.microsoft.com/office/drawing/2014/main" id="{0AAFF0AF-7D50-B533-8CB0-F145F1687ADF}"/>
                </a:ext>
              </a:extLst>
            </p:cNvPr>
            <p:cNvCxnSpPr>
              <a:cxnSpLocks/>
              <a:stCxn id="25" idx="2"/>
            </p:cNvCxnSpPr>
            <p:nvPr/>
          </p:nvCxnSpPr>
          <p:spPr>
            <a:xfrm flipH="1">
              <a:off x="7070558" y="2125362"/>
              <a:ext cx="617913" cy="990977"/>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27" name="TextBox 26">
              <a:extLst>
                <a:ext uri="{FF2B5EF4-FFF2-40B4-BE49-F238E27FC236}">
                  <a16:creationId xmlns:a16="http://schemas.microsoft.com/office/drawing/2014/main" id="{2E0E2C90-BEFA-0281-C915-0202BDA5586D}"/>
                </a:ext>
              </a:extLst>
            </p:cNvPr>
            <p:cNvSpPr txBox="1"/>
            <p:nvPr/>
          </p:nvSpPr>
          <p:spPr>
            <a:xfrm>
              <a:off x="4996235" y="1834382"/>
              <a:ext cx="1826706" cy="28806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C377B"/>
                  </a:solidFill>
                  <a:effectLst/>
                  <a:uLnTx/>
                  <a:uFillTx/>
                  <a:latin typeface="Arial"/>
                </a:rPr>
                <a:t>ITST end section rails</a:t>
              </a:r>
            </a:p>
          </p:txBody>
        </p:sp>
        <p:cxnSp>
          <p:nvCxnSpPr>
            <p:cNvPr id="28" name="Straight Arrow Connector 27">
              <a:extLst>
                <a:ext uri="{FF2B5EF4-FFF2-40B4-BE49-F238E27FC236}">
                  <a16:creationId xmlns:a16="http://schemas.microsoft.com/office/drawing/2014/main" id="{9847DAB2-C60E-5A10-DA17-5FBAD4E4ABF8}"/>
                </a:ext>
              </a:extLst>
            </p:cNvPr>
            <p:cNvCxnSpPr>
              <a:cxnSpLocks/>
              <a:stCxn id="27" idx="2"/>
            </p:cNvCxnSpPr>
            <p:nvPr/>
          </p:nvCxnSpPr>
          <p:spPr>
            <a:xfrm>
              <a:off x="5909588" y="2122443"/>
              <a:ext cx="1010851" cy="596705"/>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cxnSp>
          <p:nvCxnSpPr>
            <p:cNvPr id="29" name="Straight Arrow Connector 28">
              <a:extLst>
                <a:ext uri="{FF2B5EF4-FFF2-40B4-BE49-F238E27FC236}">
                  <a16:creationId xmlns:a16="http://schemas.microsoft.com/office/drawing/2014/main" id="{5303618C-271F-A19E-201B-318FA43B5DAF}"/>
                </a:ext>
              </a:extLst>
            </p:cNvPr>
            <p:cNvCxnSpPr>
              <a:cxnSpLocks/>
              <a:stCxn id="27" idx="2"/>
            </p:cNvCxnSpPr>
            <p:nvPr/>
          </p:nvCxnSpPr>
          <p:spPr>
            <a:xfrm>
              <a:off x="5909588" y="2122443"/>
              <a:ext cx="1024685" cy="2681065"/>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cxnSp>
          <p:nvCxnSpPr>
            <p:cNvPr id="30" name="Straight Arrow Connector 29">
              <a:extLst>
                <a:ext uri="{FF2B5EF4-FFF2-40B4-BE49-F238E27FC236}">
                  <a16:creationId xmlns:a16="http://schemas.microsoft.com/office/drawing/2014/main" id="{E41BAA5F-5754-B452-6EC5-52396641F851}"/>
                </a:ext>
              </a:extLst>
            </p:cNvPr>
            <p:cNvCxnSpPr>
              <a:cxnSpLocks/>
              <a:stCxn id="25" idx="2"/>
            </p:cNvCxnSpPr>
            <p:nvPr/>
          </p:nvCxnSpPr>
          <p:spPr>
            <a:xfrm flipH="1">
              <a:off x="7031773" y="2125362"/>
              <a:ext cx="656698" cy="2307924"/>
            </a:xfrm>
            <a:prstGeom prst="straightConnector1">
              <a:avLst/>
            </a:prstGeom>
            <a:noFill/>
            <a:ln w="19050" cap="flat" cmpd="sng" algn="ctr">
              <a:solidFill>
                <a:srgbClr val="0C377B"/>
              </a:solidFill>
              <a:prstDash val="solid"/>
              <a:tailEnd type="triangle"/>
            </a:ln>
            <a:effectLst>
              <a:glow rad="63500">
                <a:srgbClr val="0C377B">
                  <a:tint val="30000"/>
                  <a:shade val="95000"/>
                  <a:satMod val="300000"/>
                  <a:alpha val="50000"/>
                </a:srgbClr>
              </a:glow>
            </a:effectLst>
          </p:spPr>
        </p:cxnSp>
        <p:sp>
          <p:nvSpPr>
            <p:cNvPr id="31" name="Rectangle 30">
              <a:extLst>
                <a:ext uri="{FF2B5EF4-FFF2-40B4-BE49-F238E27FC236}">
                  <a16:creationId xmlns:a16="http://schemas.microsoft.com/office/drawing/2014/main" id="{D8C30A50-49A5-F635-F272-C10448C0E01D}"/>
                </a:ext>
              </a:extLst>
            </p:cNvPr>
            <p:cNvSpPr/>
            <p:nvPr/>
          </p:nvSpPr>
          <p:spPr>
            <a:xfrm>
              <a:off x="5037030" y="1202508"/>
              <a:ext cx="3711921" cy="4740211"/>
            </a:xfrm>
            <a:prstGeom prst="rect">
              <a:avLst/>
            </a:prstGeom>
            <a:noFill/>
            <a:ln w="28575" cap="flat" cmpd="sng" algn="ctr">
              <a:solidFill>
                <a:srgbClr val="137F1D"/>
              </a:solidFill>
              <a:prstDash val="solid"/>
            </a:ln>
            <a:effectLst>
              <a:glow rad="70000">
                <a:srgbClr val="0C377B">
                  <a:tint val="30000"/>
                  <a:shade val="95000"/>
                  <a:satMod val="300000"/>
                  <a:alpha val="50000"/>
                </a:srgbClr>
              </a:glo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a:ea typeface="+mn-ea"/>
                <a:cs typeface="+mn-cs"/>
              </a:endParaRPr>
            </a:p>
          </p:txBody>
        </p:sp>
        <p:sp>
          <p:nvSpPr>
            <p:cNvPr id="32" name="TextBox 31">
              <a:extLst>
                <a:ext uri="{FF2B5EF4-FFF2-40B4-BE49-F238E27FC236}">
                  <a16:creationId xmlns:a16="http://schemas.microsoft.com/office/drawing/2014/main" id="{9D21E2F6-F53C-8892-FC2A-DBB215819E3D}"/>
                </a:ext>
              </a:extLst>
            </p:cNvPr>
            <p:cNvSpPr txBox="1"/>
            <p:nvPr/>
          </p:nvSpPr>
          <p:spPr>
            <a:xfrm>
              <a:off x="5037030" y="1268269"/>
              <a:ext cx="3788881" cy="52322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37F1D"/>
                  </a:solidFill>
                  <a:effectLst/>
                  <a:uLnTx/>
                  <a:uFillTx/>
                  <a:latin typeface="Arial"/>
                </a:rPr>
                <a:t>ITST end section rails are positioned with respect to those of the ITST central section</a:t>
              </a:r>
              <a:endParaRPr kumimoji="0" lang="en-GB" sz="1200" b="0" i="0" u="none" strike="noStrike" kern="0" cap="none" spc="0" normalizeH="0" baseline="0" noProof="0" dirty="0">
                <a:ln>
                  <a:noFill/>
                </a:ln>
                <a:solidFill>
                  <a:srgbClr val="137F1D"/>
                </a:solidFill>
                <a:effectLst/>
                <a:uLnTx/>
                <a:uFillTx/>
                <a:latin typeface="Arial"/>
              </a:endParaRPr>
            </a:p>
          </p:txBody>
        </p:sp>
      </p:grpSp>
    </p:spTree>
    <p:extLst>
      <p:ext uri="{BB962C8B-B14F-4D97-AF65-F5344CB8AC3E}">
        <p14:creationId xmlns:p14="http://schemas.microsoft.com/office/powerpoint/2010/main" val="24293413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3897C-68F0-EBA3-F6DC-4898761735E3}"/>
              </a:ext>
            </a:extLst>
          </p:cNvPr>
          <p:cNvSpPr>
            <a:spLocks noGrp="1"/>
          </p:cNvSpPr>
          <p:nvPr>
            <p:ph type="title"/>
          </p:nvPr>
        </p:nvSpPr>
        <p:spPr/>
        <p:txBody>
          <a:bodyPr>
            <a:normAutofit fontScale="90000"/>
          </a:bodyPr>
          <a:lstStyle/>
          <a:p>
            <a:r>
              <a:rPr lang="fr-CH" dirty="0"/>
              <a:t>ITST</a:t>
            </a:r>
          </a:p>
        </p:txBody>
      </p:sp>
      <p:sp>
        <p:nvSpPr>
          <p:cNvPr id="3" name="Content Placeholder 2">
            <a:extLst>
              <a:ext uri="{FF2B5EF4-FFF2-40B4-BE49-F238E27FC236}">
                <a16:creationId xmlns:a16="http://schemas.microsoft.com/office/drawing/2014/main" id="{62CF5446-46F7-CE5B-7DCA-CE1695C14605}"/>
              </a:ext>
            </a:extLst>
          </p:cNvPr>
          <p:cNvSpPr>
            <a:spLocks noGrp="1"/>
          </p:cNvSpPr>
          <p:nvPr>
            <p:ph idx="1"/>
          </p:nvPr>
        </p:nvSpPr>
        <p:spPr>
          <a:xfrm>
            <a:off x="765525" y="3998386"/>
            <a:ext cx="8020491" cy="1089420"/>
          </a:xfrm>
        </p:spPr>
        <p:txBody>
          <a:bodyPr>
            <a:normAutofit fontScale="92500" lnSpcReduction="10000"/>
          </a:bodyPr>
          <a:lstStyle/>
          <a:p>
            <a:r>
              <a:rPr lang="en-US" dirty="0"/>
              <a:t>Inner Tracker Support Tube (ITST) is design to hold and integrate the Inner Tracker sub-detectors</a:t>
            </a:r>
          </a:p>
          <a:p>
            <a:r>
              <a:rPr lang="en-US" dirty="0"/>
              <a:t>It is fully made and tested in the US (at Purdue University), using carbon fiber composites</a:t>
            </a:r>
          </a:p>
          <a:p>
            <a:r>
              <a:rPr lang="en-US" dirty="0"/>
              <a:t>Integration and tests campaign are currently performed at Purdue. </a:t>
            </a:r>
          </a:p>
          <a:p>
            <a:r>
              <a:rPr lang="en-US" dirty="0"/>
              <a:t>Mass &lt; 80 kg</a:t>
            </a:r>
          </a:p>
        </p:txBody>
      </p:sp>
      <p:sp>
        <p:nvSpPr>
          <p:cNvPr id="4" name="Slide Number Placeholder 3">
            <a:extLst>
              <a:ext uri="{FF2B5EF4-FFF2-40B4-BE49-F238E27FC236}">
                <a16:creationId xmlns:a16="http://schemas.microsoft.com/office/drawing/2014/main" id="{3AABEEB0-6A3C-A989-9A85-E2E27CA4E14C}"/>
              </a:ext>
            </a:extLst>
          </p:cNvPr>
          <p:cNvSpPr>
            <a:spLocks noGrp="1"/>
          </p:cNvSpPr>
          <p:nvPr>
            <p:ph type="sldNum" sz="quarter" idx="12"/>
          </p:nvPr>
        </p:nvSpPr>
        <p:spPr/>
        <p:txBody>
          <a:bodyPr/>
          <a:lstStyle/>
          <a:p>
            <a:fld id="{BFDCA1C4-9514-7B4F-976F-D92F7E296653}" type="slidenum">
              <a:rPr lang="fr-FR" smtClean="0"/>
              <a:pPr/>
              <a:t>25</a:t>
            </a:fld>
            <a:endParaRPr lang="fr-FR" dirty="0"/>
          </a:p>
        </p:txBody>
      </p:sp>
      <p:pic>
        <p:nvPicPr>
          <p:cNvPr id="5" name="Picture 4">
            <a:extLst>
              <a:ext uri="{FF2B5EF4-FFF2-40B4-BE49-F238E27FC236}">
                <a16:creationId xmlns:a16="http://schemas.microsoft.com/office/drawing/2014/main" id="{90A36FCC-2362-369F-88FE-A2B0E457E2C5}"/>
              </a:ext>
            </a:extLst>
          </p:cNvPr>
          <p:cNvPicPr>
            <a:picLocks noChangeAspect="1"/>
          </p:cNvPicPr>
          <p:nvPr/>
        </p:nvPicPr>
        <p:blipFill>
          <a:blip r:embed="rId3"/>
          <a:stretch>
            <a:fillRect/>
          </a:stretch>
        </p:blipFill>
        <p:spPr>
          <a:xfrm>
            <a:off x="1113266" y="436865"/>
            <a:ext cx="2592288" cy="1638306"/>
          </a:xfrm>
          <a:prstGeom prst="rect">
            <a:avLst/>
          </a:prstGeom>
        </p:spPr>
      </p:pic>
      <p:sp>
        <p:nvSpPr>
          <p:cNvPr id="6" name="TextBox 5">
            <a:extLst>
              <a:ext uri="{FF2B5EF4-FFF2-40B4-BE49-F238E27FC236}">
                <a16:creationId xmlns:a16="http://schemas.microsoft.com/office/drawing/2014/main" id="{8EA539AE-424B-9D15-6DA5-384F036858DB}"/>
              </a:ext>
            </a:extLst>
          </p:cNvPr>
          <p:cNvSpPr txBox="1"/>
          <p:nvPr/>
        </p:nvSpPr>
        <p:spPr>
          <a:xfrm>
            <a:off x="775549" y="1558655"/>
            <a:ext cx="216746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ITST Center Section</a:t>
            </a:r>
          </a:p>
        </p:txBody>
      </p:sp>
      <p:sp>
        <p:nvSpPr>
          <p:cNvPr id="7" name="TextBox 6">
            <a:extLst>
              <a:ext uri="{FF2B5EF4-FFF2-40B4-BE49-F238E27FC236}">
                <a16:creationId xmlns:a16="http://schemas.microsoft.com/office/drawing/2014/main" id="{FAE08A8D-6E88-A9E1-A793-C56BC974D274}"/>
              </a:ext>
            </a:extLst>
          </p:cNvPr>
          <p:cNvSpPr txBox="1"/>
          <p:nvPr/>
        </p:nvSpPr>
        <p:spPr>
          <a:xfrm>
            <a:off x="2111101" y="484933"/>
            <a:ext cx="216746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ITST End Sections</a:t>
            </a:r>
          </a:p>
        </p:txBody>
      </p:sp>
      <p:pic>
        <p:nvPicPr>
          <p:cNvPr id="8" name="Picture 7">
            <a:extLst>
              <a:ext uri="{FF2B5EF4-FFF2-40B4-BE49-F238E27FC236}">
                <a16:creationId xmlns:a16="http://schemas.microsoft.com/office/drawing/2014/main" id="{4543F427-D3E3-E81C-52A0-D818D3807866}"/>
              </a:ext>
            </a:extLst>
          </p:cNvPr>
          <p:cNvPicPr>
            <a:picLocks noChangeAspect="1"/>
          </p:cNvPicPr>
          <p:nvPr/>
        </p:nvPicPr>
        <p:blipFill>
          <a:blip r:embed="rId4"/>
          <a:stretch>
            <a:fillRect/>
          </a:stretch>
        </p:blipFill>
        <p:spPr>
          <a:xfrm>
            <a:off x="6845312" y="1131590"/>
            <a:ext cx="1820555" cy="779594"/>
          </a:xfrm>
          <a:prstGeom prst="rect">
            <a:avLst/>
          </a:prstGeom>
        </p:spPr>
      </p:pic>
      <p:pic>
        <p:nvPicPr>
          <p:cNvPr id="9" name="Picture 8">
            <a:extLst>
              <a:ext uri="{FF2B5EF4-FFF2-40B4-BE49-F238E27FC236}">
                <a16:creationId xmlns:a16="http://schemas.microsoft.com/office/drawing/2014/main" id="{F23C8422-E9A4-2687-9D53-7278E872F63A}"/>
              </a:ext>
            </a:extLst>
          </p:cNvPr>
          <p:cNvPicPr>
            <a:picLocks noChangeAspect="1"/>
          </p:cNvPicPr>
          <p:nvPr/>
        </p:nvPicPr>
        <p:blipFill>
          <a:blip r:embed="rId5"/>
          <a:stretch>
            <a:fillRect/>
          </a:stretch>
        </p:blipFill>
        <p:spPr>
          <a:xfrm>
            <a:off x="5727251" y="87014"/>
            <a:ext cx="1492357" cy="1089420"/>
          </a:xfrm>
          <a:prstGeom prst="rect">
            <a:avLst/>
          </a:prstGeom>
        </p:spPr>
      </p:pic>
      <p:pic>
        <p:nvPicPr>
          <p:cNvPr id="10" name="Picture 9">
            <a:extLst>
              <a:ext uri="{FF2B5EF4-FFF2-40B4-BE49-F238E27FC236}">
                <a16:creationId xmlns:a16="http://schemas.microsoft.com/office/drawing/2014/main" id="{70291277-C063-D27C-4836-1891A6534CCD}"/>
              </a:ext>
            </a:extLst>
          </p:cNvPr>
          <p:cNvPicPr>
            <a:picLocks noChangeAspect="1"/>
          </p:cNvPicPr>
          <p:nvPr/>
        </p:nvPicPr>
        <p:blipFill>
          <a:blip r:embed="rId6"/>
          <a:stretch>
            <a:fillRect/>
          </a:stretch>
        </p:blipFill>
        <p:spPr>
          <a:xfrm>
            <a:off x="7348235" y="261492"/>
            <a:ext cx="1437781" cy="819233"/>
          </a:xfrm>
          <a:prstGeom prst="rect">
            <a:avLst/>
          </a:prstGeom>
        </p:spPr>
      </p:pic>
      <p:pic>
        <p:nvPicPr>
          <p:cNvPr id="11" name="Picture 10">
            <a:extLst>
              <a:ext uri="{FF2B5EF4-FFF2-40B4-BE49-F238E27FC236}">
                <a16:creationId xmlns:a16="http://schemas.microsoft.com/office/drawing/2014/main" id="{C6C82461-6CBA-1DF5-570C-F61005B537B3}"/>
              </a:ext>
            </a:extLst>
          </p:cNvPr>
          <p:cNvPicPr>
            <a:picLocks noChangeAspect="1"/>
          </p:cNvPicPr>
          <p:nvPr/>
        </p:nvPicPr>
        <p:blipFill>
          <a:blip r:embed="rId7"/>
          <a:stretch>
            <a:fillRect/>
          </a:stretch>
        </p:blipFill>
        <p:spPr>
          <a:xfrm>
            <a:off x="6853703" y="2067694"/>
            <a:ext cx="1812164" cy="1562086"/>
          </a:xfrm>
          <a:prstGeom prst="rect">
            <a:avLst/>
          </a:prstGeom>
        </p:spPr>
      </p:pic>
      <p:pic>
        <p:nvPicPr>
          <p:cNvPr id="14" name="Picture 13">
            <a:extLst>
              <a:ext uri="{FF2B5EF4-FFF2-40B4-BE49-F238E27FC236}">
                <a16:creationId xmlns:a16="http://schemas.microsoft.com/office/drawing/2014/main" id="{57818329-FF6E-0833-F39D-1032CA78C72B}"/>
              </a:ext>
            </a:extLst>
          </p:cNvPr>
          <p:cNvPicPr>
            <a:picLocks noChangeAspect="1"/>
          </p:cNvPicPr>
          <p:nvPr/>
        </p:nvPicPr>
        <p:blipFill>
          <a:blip r:embed="rId8"/>
          <a:stretch>
            <a:fillRect/>
          </a:stretch>
        </p:blipFill>
        <p:spPr>
          <a:xfrm>
            <a:off x="1294622" y="2170484"/>
            <a:ext cx="1129319" cy="1506651"/>
          </a:xfrm>
          <a:prstGeom prst="rect">
            <a:avLst/>
          </a:prstGeom>
        </p:spPr>
      </p:pic>
      <p:pic>
        <p:nvPicPr>
          <p:cNvPr id="15" name="Picture 14">
            <a:extLst>
              <a:ext uri="{FF2B5EF4-FFF2-40B4-BE49-F238E27FC236}">
                <a16:creationId xmlns:a16="http://schemas.microsoft.com/office/drawing/2014/main" id="{77E36339-7EC8-4D4D-662D-7233AD78F8F0}"/>
              </a:ext>
            </a:extLst>
          </p:cNvPr>
          <p:cNvPicPr>
            <a:picLocks noChangeAspect="1"/>
          </p:cNvPicPr>
          <p:nvPr/>
        </p:nvPicPr>
        <p:blipFill>
          <a:blip r:embed="rId9"/>
          <a:stretch>
            <a:fillRect/>
          </a:stretch>
        </p:blipFill>
        <p:spPr>
          <a:xfrm>
            <a:off x="3983206" y="1574078"/>
            <a:ext cx="1064519" cy="2051536"/>
          </a:xfrm>
          <a:prstGeom prst="rect">
            <a:avLst/>
          </a:prstGeom>
        </p:spPr>
      </p:pic>
      <p:pic>
        <p:nvPicPr>
          <p:cNvPr id="16" name="Picture 15">
            <a:extLst>
              <a:ext uri="{FF2B5EF4-FFF2-40B4-BE49-F238E27FC236}">
                <a16:creationId xmlns:a16="http://schemas.microsoft.com/office/drawing/2014/main" id="{016FAE08-F62B-5718-45BE-BB88C8AA2D7A}"/>
              </a:ext>
            </a:extLst>
          </p:cNvPr>
          <p:cNvPicPr>
            <a:picLocks noChangeAspect="1"/>
          </p:cNvPicPr>
          <p:nvPr/>
        </p:nvPicPr>
        <p:blipFill>
          <a:blip r:embed="rId10"/>
          <a:stretch>
            <a:fillRect/>
          </a:stretch>
        </p:blipFill>
        <p:spPr>
          <a:xfrm>
            <a:off x="2627784" y="2737910"/>
            <a:ext cx="1225095" cy="918101"/>
          </a:xfrm>
          <a:prstGeom prst="rect">
            <a:avLst/>
          </a:prstGeom>
        </p:spPr>
      </p:pic>
      <p:pic>
        <p:nvPicPr>
          <p:cNvPr id="17" name="Picture 16">
            <a:extLst>
              <a:ext uri="{FF2B5EF4-FFF2-40B4-BE49-F238E27FC236}">
                <a16:creationId xmlns:a16="http://schemas.microsoft.com/office/drawing/2014/main" id="{B70EE427-A6AA-DA32-4785-C05EB62006A7}"/>
              </a:ext>
            </a:extLst>
          </p:cNvPr>
          <p:cNvPicPr>
            <a:picLocks noChangeAspect="1"/>
          </p:cNvPicPr>
          <p:nvPr/>
        </p:nvPicPr>
        <p:blipFill>
          <a:blip r:embed="rId11"/>
          <a:stretch>
            <a:fillRect/>
          </a:stretch>
        </p:blipFill>
        <p:spPr>
          <a:xfrm>
            <a:off x="5234220" y="2387719"/>
            <a:ext cx="966300" cy="1289416"/>
          </a:xfrm>
          <a:prstGeom prst="rect">
            <a:avLst/>
          </a:prstGeom>
        </p:spPr>
      </p:pic>
      <p:sp>
        <p:nvSpPr>
          <p:cNvPr id="12" name="TextBox 11">
            <a:extLst>
              <a:ext uri="{FF2B5EF4-FFF2-40B4-BE49-F238E27FC236}">
                <a16:creationId xmlns:a16="http://schemas.microsoft.com/office/drawing/2014/main" id="{5A80BD1E-72C5-AC56-D4A5-A244DBF239DC}"/>
              </a:ext>
            </a:extLst>
          </p:cNvPr>
          <p:cNvSpPr txBox="1"/>
          <p:nvPr/>
        </p:nvSpPr>
        <p:spPr>
          <a:xfrm>
            <a:off x="1034648" y="3698483"/>
            <a:ext cx="5510068" cy="261610"/>
          </a:xfrm>
          <a:prstGeom prst="rect">
            <a:avLst/>
          </a:prstGeom>
          <a:noFill/>
        </p:spPr>
        <p:txBody>
          <a:bodyPr wrap="square" rtlCol="0">
            <a:spAutoFit/>
          </a:bodyPr>
          <a:lstStyle/>
          <a:p>
            <a:pPr algn="ctr"/>
            <a:r>
              <a:rPr lang="en-US" sz="1100" i="1" dirty="0"/>
              <a:t>ITST Center section component production has started</a:t>
            </a:r>
            <a:endParaRPr lang="fr-CH" sz="1100" i="1" dirty="0"/>
          </a:p>
        </p:txBody>
      </p:sp>
      <p:sp>
        <p:nvSpPr>
          <p:cNvPr id="13" name="TextBox 12">
            <a:extLst>
              <a:ext uri="{FF2B5EF4-FFF2-40B4-BE49-F238E27FC236}">
                <a16:creationId xmlns:a16="http://schemas.microsoft.com/office/drawing/2014/main" id="{D78DEC9C-812E-5742-6B20-52E384B56DC4}"/>
              </a:ext>
            </a:extLst>
          </p:cNvPr>
          <p:cNvSpPr txBox="1"/>
          <p:nvPr/>
        </p:nvSpPr>
        <p:spPr>
          <a:xfrm>
            <a:off x="6720061" y="3629780"/>
            <a:ext cx="2179318" cy="430887"/>
          </a:xfrm>
          <a:prstGeom prst="rect">
            <a:avLst/>
          </a:prstGeom>
          <a:noFill/>
        </p:spPr>
        <p:txBody>
          <a:bodyPr wrap="square" rtlCol="0">
            <a:spAutoFit/>
          </a:bodyPr>
          <a:lstStyle/>
          <a:p>
            <a:pPr algn="ctr"/>
            <a:r>
              <a:rPr lang="en-US" sz="1100" i="1" dirty="0"/>
              <a:t>ITST End section component </a:t>
            </a:r>
            <a:br>
              <a:rPr lang="en-US" sz="1100" i="1" dirty="0"/>
            </a:br>
            <a:r>
              <a:rPr lang="en-US" sz="1100" i="1" dirty="0"/>
              <a:t>production has started </a:t>
            </a:r>
            <a:endParaRPr lang="fr-CH" sz="1100" i="1" dirty="0"/>
          </a:p>
        </p:txBody>
      </p:sp>
    </p:spTree>
    <p:extLst>
      <p:ext uri="{BB962C8B-B14F-4D97-AF65-F5344CB8AC3E}">
        <p14:creationId xmlns:p14="http://schemas.microsoft.com/office/powerpoint/2010/main" val="28899662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58D8A-BE43-3999-DBCD-03E933ACDF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65E305-194A-2AF6-BC0F-875971CEB553}"/>
              </a:ext>
            </a:extLst>
          </p:cNvPr>
          <p:cNvSpPr>
            <a:spLocks noGrp="1"/>
          </p:cNvSpPr>
          <p:nvPr>
            <p:ph type="title"/>
          </p:nvPr>
        </p:nvSpPr>
        <p:spPr/>
        <p:txBody>
          <a:bodyPr>
            <a:normAutofit fontScale="90000"/>
          </a:bodyPr>
          <a:lstStyle/>
          <a:p>
            <a:r>
              <a:rPr lang="en-GB" noProof="0" dirty="0"/>
              <a:t>Outer Tracker integration in CMS</a:t>
            </a:r>
          </a:p>
        </p:txBody>
      </p:sp>
      <p:sp>
        <p:nvSpPr>
          <p:cNvPr id="4" name="Slide Number Placeholder 3">
            <a:extLst>
              <a:ext uri="{FF2B5EF4-FFF2-40B4-BE49-F238E27FC236}">
                <a16:creationId xmlns:a16="http://schemas.microsoft.com/office/drawing/2014/main" id="{8E2EB67A-FE57-C768-46A5-9C55A120859C}"/>
              </a:ext>
            </a:extLst>
          </p:cNvPr>
          <p:cNvSpPr>
            <a:spLocks noGrp="1"/>
          </p:cNvSpPr>
          <p:nvPr>
            <p:ph type="sldNum" sz="quarter" idx="12"/>
          </p:nvPr>
        </p:nvSpPr>
        <p:spPr/>
        <p:txBody>
          <a:bodyPr/>
          <a:lstStyle/>
          <a:p>
            <a:fld id="{BFDCA1C4-9514-7B4F-976F-D92F7E296653}" type="slidenum">
              <a:rPr lang="fr-FR" smtClean="0"/>
              <a:pPr/>
              <a:t>26</a:t>
            </a:fld>
            <a:endParaRPr lang="fr-FR" dirty="0"/>
          </a:p>
        </p:txBody>
      </p:sp>
      <p:pic>
        <p:nvPicPr>
          <p:cNvPr id="3" name="Picture 2">
            <a:extLst>
              <a:ext uri="{FF2B5EF4-FFF2-40B4-BE49-F238E27FC236}">
                <a16:creationId xmlns:a16="http://schemas.microsoft.com/office/drawing/2014/main" id="{B5FAFCC4-C69E-32A4-822B-A5A31722937F}"/>
              </a:ext>
            </a:extLst>
          </p:cNvPr>
          <p:cNvPicPr>
            <a:picLocks noChangeAspect="1"/>
          </p:cNvPicPr>
          <p:nvPr/>
        </p:nvPicPr>
        <p:blipFill>
          <a:blip r:embed="rId3"/>
          <a:stretch>
            <a:fillRect/>
          </a:stretch>
        </p:blipFill>
        <p:spPr>
          <a:xfrm>
            <a:off x="1187624" y="510544"/>
            <a:ext cx="2234002" cy="1676983"/>
          </a:xfrm>
          <a:prstGeom prst="rect">
            <a:avLst/>
          </a:prstGeom>
        </p:spPr>
      </p:pic>
      <p:pic>
        <p:nvPicPr>
          <p:cNvPr id="5" name="Picture 4">
            <a:extLst>
              <a:ext uri="{FF2B5EF4-FFF2-40B4-BE49-F238E27FC236}">
                <a16:creationId xmlns:a16="http://schemas.microsoft.com/office/drawing/2014/main" id="{E5BD8783-4657-7BF2-EE48-D7973C45562F}"/>
              </a:ext>
            </a:extLst>
          </p:cNvPr>
          <p:cNvPicPr>
            <a:picLocks noChangeAspect="1"/>
          </p:cNvPicPr>
          <p:nvPr/>
        </p:nvPicPr>
        <p:blipFill>
          <a:blip r:embed="rId4"/>
          <a:stretch>
            <a:fillRect/>
          </a:stretch>
        </p:blipFill>
        <p:spPr>
          <a:xfrm>
            <a:off x="3563888" y="512575"/>
            <a:ext cx="1936984" cy="1674952"/>
          </a:xfrm>
          <a:prstGeom prst="rect">
            <a:avLst/>
          </a:prstGeom>
        </p:spPr>
      </p:pic>
      <p:pic>
        <p:nvPicPr>
          <p:cNvPr id="7" name="Picture 6">
            <a:extLst>
              <a:ext uri="{FF2B5EF4-FFF2-40B4-BE49-F238E27FC236}">
                <a16:creationId xmlns:a16="http://schemas.microsoft.com/office/drawing/2014/main" id="{BF881B78-060E-EC60-62BD-EAB2DCFAEA74}"/>
              </a:ext>
            </a:extLst>
          </p:cNvPr>
          <p:cNvPicPr>
            <a:picLocks noChangeAspect="1"/>
          </p:cNvPicPr>
          <p:nvPr/>
        </p:nvPicPr>
        <p:blipFill>
          <a:blip r:embed="rId5"/>
          <a:stretch>
            <a:fillRect/>
          </a:stretch>
        </p:blipFill>
        <p:spPr>
          <a:xfrm>
            <a:off x="5468430" y="1776202"/>
            <a:ext cx="3327040" cy="3264906"/>
          </a:xfrm>
          <a:prstGeom prst="rect">
            <a:avLst/>
          </a:prstGeom>
        </p:spPr>
      </p:pic>
      <p:sp>
        <p:nvSpPr>
          <p:cNvPr id="8" name="Content Placeholder 2">
            <a:extLst>
              <a:ext uri="{FF2B5EF4-FFF2-40B4-BE49-F238E27FC236}">
                <a16:creationId xmlns:a16="http://schemas.microsoft.com/office/drawing/2014/main" id="{5F89F48F-04B2-685B-0E37-3C331F3C5E6A}"/>
              </a:ext>
            </a:extLst>
          </p:cNvPr>
          <p:cNvSpPr>
            <a:spLocks noGrp="1"/>
          </p:cNvSpPr>
          <p:nvPr>
            <p:ph idx="1"/>
          </p:nvPr>
        </p:nvSpPr>
        <p:spPr>
          <a:xfrm>
            <a:off x="847937" y="2517310"/>
            <a:ext cx="4605564" cy="1674952"/>
          </a:xfrm>
        </p:spPr>
        <p:txBody>
          <a:bodyPr>
            <a:normAutofit/>
          </a:bodyPr>
          <a:lstStyle/>
          <a:p>
            <a:r>
              <a:rPr lang="en-US" dirty="0"/>
              <a:t>BTST ready for shipment with the Outer Tracker installed and services wrapped around temporary front end nose cones</a:t>
            </a:r>
          </a:p>
          <a:p>
            <a:r>
              <a:rPr lang="en-US" dirty="0"/>
              <a:t> Lowering the BTST on the CMS platform (Z-)</a:t>
            </a:r>
            <a:endParaRPr lang="en-GB" noProof="0" dirty="0"/>
          </a:p>
        </p:txBody>
      </p:sp>
      <p:pic>
        <p:nvPicPr>
          <p:cNvPr id="9" name="Picture 8">
            <a:extLst>
              <a:ext uri="{FF2B5EF4-FFF2-40B4-BE49-F238E27FC236}">
                <a16:creationId xmlns:a16="http://schemas.microsoft.com/office/drawing/2014/main" id="{8A06C405-BF69-D00A-E79E-34E233A07D6B}"/>
              </a:ext>
            </a:extLst>
          </p:cNvPr>
          <p:cNvPicPr>
            <a:picLocks noChangeAspect="1"/>
          </p:cNvPicPr>
          <p:nvPr/>
        </p:nvPicPr>
        <p:blipFill>
          <a:blip r:embed="rId6"/>
          <a:stretch>
            <a:fillRect/>
          </a:stretch>
        </p:blipFill>
        <p:spPr>
          <a:xfrm>
            <a:off x="3158193" y="3751359"/>
            <a:ext cx="2361111" cy="1330031"/>
          </a:xfrm>
          <a:prstGeom prst="rect">
            <a:avLst/>
          </a:prstGeom>
        </p:spPr>
      </p:pic>
      <p:sp>
        <p:nvSpPr>
          <p:cNvPr id="10" name="Arrow: Down 9">
            <a:extLst>
              <a:ext uri="{FF2B5EF4-FFF2-40B4-BE49-F238E27FC236}">
                <a16:creationId xmlns:a16="http://schemas.microsoft.com/office/drawing/2014/main" id="{612485C1-63EA-8616-09BA-719CD59FE189}"/>
              </a:ext>
            </a:extLst>
          </p:cNvPr>
          <p:cNvSpPr/>
          <p:nvPr/>
        </p:nvSpPr>
        <p:spPr>
          <a:xfrm flipH="1">
            <a:off x="4511623" y="3453924"/>
            <a:ext cx="216025" cy="395892"/>
          </a:xfrm>
          <a:prstGeom prst="downArrow">
            <a:avLst/>
          </a:prstGeom>
          <a:solidFill>
            <a:srgbClr val="00B0F0"/>
          </a:solidFill>
          <a:ln w="25400" cap="flat" cmpd="sng" algn="ctr">
            <a:solidFill>
              <a:srgbClr val="00CC99">
                <a:shade val="15000"/>
              </a:srgbClr>
            </a:solidFill>
            <a:prstDash val="solid"/>
          </a:ln>
          <a:effectLst/>
        </p:spPr>
        <p:txBody>
          <a:bodyPr rtlCol="0" anchor="ct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fr-CH" sz="2400" b="0" i="0" u="none" strike="noStrike" kern="0" cap="none" spc="0" normalizeH="0" baseline="0" noProof="0">
              <a:ln>
                <a:noFill/>
              </a:ln>
              <a:solidFill>
                <a:srgbClr val="FFFFFF"/>
              </a:solidFill>
              <a:effectLst/>
              <a:uLnTx/>
              <a:uFillTx/>
              <a:latin typeface="Century Gothic"/>
              <a:ea typeface="+mn-ea"/>
              <a:cs typeface="+mn-cs"/>
            </a:endParaRPr>
          </a:p>
        </p:txBody>
      </p:sp>
      <p:pic>
        <p:nvPicPr>
          <p:cNvPr id="11" name="Picture 10">
            <a:extLst>
              <a:ext uri="{FF2B5EF4-FFF2-40B4-BE49-F238E27FC236}">
                <a16:creationId xmlns:a16="http://schemas.microsoft.com/office/drawing/2014/main" id="{514827D7-2B1A-01F5-5DC2-88A6AE9AB595}"/>
              </a:ext>
            </a:extLst>
          </p:cNvPr>
          <p:cNvPicPr>
            <a:picLocks noChangeAspect="1"/>
          </p:cNvPicPr>
          <p:nvPr/>
        </p:nvPicPr>
        <p:blipFill>
          <a:blip r:embed="rId7"/>
          <a:stretch>
            <a:fillRect/>
          </a:stretch>
        </p:blipFill>
        <p:spPr>
          <a:xfrm>
            <a:off x="5932639" y="63248"/>
            <a:ext cx="1879721" cy="1401381"/>
          </a:xfrm>
          <a:prstGeom prst="rect">
            <a:avLst/>
          </a:prstGeom>
        </p:spPr>
      </p:pic>
      <p:pic>
        <p:nvPicPr>
          <p:cNvPr id="12" name="Picture 11">
            <a:extLst>
              <a:ext uri="{FF2B5EF4-FFF2-40B4-BE49-F238E27FC236}">
                <a16:creationId xmlns:a16="http://schemas.microsoft.com/office/drawing/2014/main" id="{2E7FCCFA-F138-0E56-694A-092929250E8C}"/>
              </a:ext>
            </a:extLst>
          </p:cNvPr>
          <p:cNvPicPr>
            <a:picLocks noChangeAspect="1"/>
          </p:cNvPicPr>
          <p:nvPr/>
        </p:nvPicPr>
        <p:blipFill>
          <a:blip r:embed="rId8"/>
          <a:stretch>
            <a:fillRect/>
          </a:stretch>
        </p:blipFill>
        <p:spPr>
          <a:xfrm>
            <a:off x="1775763" y="3545675"/>
            <a:ext cx="1399212" cy="1429520"/>
          </a:xfrm>
          <a:prstGeom prst="rect">
            <a:avLst/>
          </a:prstGeom>
        </p:spPr>
      </p:pic>
      <p:sp>
        <p:nvSpPr>
          <p:cNvPr id="6" name="TextBox 5">
            <a:extLst>
              <a:ext uri="{FF2B5EF4-FFF2-40B4-BE49-F238E27FC236}">
                <a16:creationId xmlns:a16="http://schemas.microsoft.com/office/drawing/2014/main" id="{2AEEDFB3-A0B8-E69C-0BFD-6F0CFFA6A011}"/>
              </a:ext>
            </a:extLst>
          </p:cNvPr>
          <p:cNvSpPr txBox="1"/>
          <p:nvPr/>
        </p:nvSpPr>
        <p:spPr>
          <a:xfrm>
            <a:off x="755576" y="2156211"/>
            <a:ext cx="3096344" cy="261610"/>
          </a:xfrm>
          <a:prstGeom prst="rect">
            <a:avLst/>
          </a:prstGeom>
          <a:noFill/>
        </p:spPr>
        <p:txBody>
          <a:bodyPr wrap="square" rtlCol="0">
            <a:spAutoFit/>
          </a:bodyPr>
          <a:lstStyle/>
          <a:p>
            <a:pPr algn="ctr"/>
            <a:r>
              <a:rPr lang="en-US" sz="1100" i="1" dirty="0"/>
              <a:t>Phase-2 BTST </a:t>
            </a:r>
            <a:endParaRPr lang="fr-CH" sz="1100" i="1" dirty="0"/>
          </a:p>
        </p:txBody>
      </p:sp>
      <p:sp>
        <p:nvSpPr>
          <p:cNvPr id="13" name="TextBox 12">
            <a:extLst>
              <a:ext uri="{FF2B5EF4-FFF2-40B4-BE49-F238E27FC236}">
                <a16:creationId xmlns:a16="http://schemas.microsoft.com/office/drawing/2014/main" id="{C7A4D9A7-0AE3-A5E4-C788-6238792FE2E2}"/>
              </a:ext>
            </a:extLst>
          </p:cNvPr>
          <p:cNvSpPr txBox="1"/>
          <p:nvPr/>
        </p:nvSpPr>
        <p:spPr>
          <a:xfrm>
            <a:off x="2987824" y="2187527"/>
            <a:ext cx="3096344" cy="261610"/>
          </a:xfrm>
          <a:prstGeom prst="rect">
            <a:avLst/>
          </a:prstGeom>
          <a:noFill/>
        </p:spPr>
        <p:txBody>
          <a:bodyPr wrap="square" rtlCol="0">
            <a:spAutoFit/>
          </a:bodyPr>
          <a:lstStyle/>
          <a:p>
            <a:pPr algn="ctr"/>
            <a:r>
              <a:rPr lang="en-US" sz="1100" i="1" dirty="0"/>
              <a:t>Original– Tracker ready to travel</a:t>
            </a:r>
            <a:endParaRPr lang="fr-CH" sz="1100" i="1" dirty="0"/>
          </a:p>
        </p:txBody>
      </p:sp>
      <p:sp>
        <p:nvSpPr>
          <p:cNvPr id="14" name="TextBox 13">
            <a:extLst>
              <a:ext uri="{FF2B5EF4-FFF2-40B4-BE49-F238E27FC236}">
                <a16:creationId xmlns:a16="http://schemas.microsoft.com/office/drawing/2014/main" id="{F119CF8F-4362-C025-173D-3CAB88EF6238}"/>
              </a:ext>
            </a:extLst>
          </p:cNvPr>
          <p:cNvSpPr txBox="1"/>
          <p:nvPr/>
        </p:nvSpPr>
        <p:spPr>
          <a:xfrm>
            <a:off x="5364088" y="1497377"/>
            <a:ext cx="3096344" cy="261610"/>
          </a:xfrm>
          <a:prstGeom prst="rect">
            <a:avLst/>
          </a:prstGeom>
          <a:noFill/>
        </p:spPr>
        <p:txBody>
          <a:bodyPr wrap="square" rtlCol="0">
            <a:spAutoFit/>
          </a:bodyPr>
          <a:lstStyle/>
          <a:p>
            <a:pPr algn="ctr"/>
            <a:r>
              <a:rPr lang="en-US" sz="1100" i="1" dirty="0"/>
              <a:t>Original – Tracker with one end services </a:t>
            </a:r>
            <a:endParaRPr lang="fr-CH" sz="1100" i="1" dirty="0"/>
          </a:p>
        </p:txBody>
      </p:sp>
    </p:spTree>
    <p:extLst>
      <p:ext uri="{BB962C8B-B14F-4D97-AF65-F5344CB8AC3E}">
        <p14:creationId xmlns:p14="http://schemas.microsoft.com/office/powerpoint/2010/main" val="34497174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99C19B-B493-B139-7B0D-B5B8638D29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9D9E14-9C39-B138-3A5B-09F4DFD2A162}"/>
              </a:ext>
            </a:extLst>
          </p:cNvPr>
          <p:cNvSpPr>
            <a:spLocks noGrp="1"/>
          </p:cNvSpPr>
          <p:nvPr>
            <p:ph type="title"/>
          </p:nvPr>
        </p:nvSpPr>
        <p:spPr/>
        <p:txBody>
          <a:bodyPr>
            <a:normAutofit fontScale="90000"/>
          </a:bodyPr>
          <a:lstStyle/>
          <a:p>
            <a:r>
              <a:rPr lang="en-GB" dirty="0"/>
              <a:t>Outer Tracker integration in CMS</a:t>
            </a:r>
            <a:endParaRPr lang="en-GB" noProof="0" dirty="0"/>
          </a:p>
        </p:txBody>
      </p:sp>
      <p:sp>
        <p:nvSpPr>
          <p:cNvPr id="4" name="Slide Number Placeholder 3">
            <a:extLst>
              <a:ext uri="{FF2B5EF4-FFF2-40B4-BE49-F238E27FC236}">
                <a16:creationId xmlns:a16="http://schemas.microsoft.com/office/drawing/2014/main" id="{A0208EEA-A152-2632-1730-992E6B76F290}"/>
              </a:ext>
            </a:extLst>
          </p:cNvPr>
          <p:cNvSpPr>
            <a:spLocks noGrp="1"/>
          </p:cNvSpPr>
          <p:nvPr>
            <p:ph type="sldNum" sz="quarter" idx="12"/>
          </p:nvPr>
        </p:nvSpPr>
        <p:spPr/>
        <p:txBody>
          <a:bodyPr/>
          <a:lstStyle/>
          <a:p>
            <a:fld id="{BFDCA1C4-9514-7B4F-976F-D92F7E296653}" type="slidenum">
              <a:rPr lang="fr-FR" smtClean="0"/>
              <a:pPr/>
              <a:t>27</a:t>
            </a:fld>
            <a:endParaRPr lang="fr-FR" dirty="0"/>
          </a:p>
        </p:txBody>
      </p:sp>
      <p:sp>
        <p:nvSpPr>
          <p:cNvPr id="13" name="Content Placeholder 2">
            <a:extLst>
              <a:ext uri="{FF2B5EF4-FFF2-40B4-BE49-F238E27FC236}">
                <a16:creationId xmlns:a16="http://schemas.microsoft.com/office/drawing/2014/main" id="{95DE4E6D-4574-E403-364B-E7134B1F188E}"/>
              </a:ext>
            </a:extLst>
          </p:cNvPr>
          <p:cNvSpPr>
            <a:spLocks noGrp="1"/>
          </p:cNvSpPr>
          <p:nvPr>
            <p:ph idx="1"/>
          </p:nvPr>
        </p:nvSpPr>
        <p:spPr>
          <a:xfrm>
            <a:off x="827584" y="3382297"/>
            <a:ext cx="6552728" cy="1674952"/>
          </a:xfrm>
        </p:spPr>
        <p:txBody>
          <a:bodyPr>
            <a:normAutofit/>
          </a:bodyPr>
          <a:lstStyle/>
          <a:p>
            <a:r>
              <a:rPr lang="en-US" dirty="0"/>
              <a:t>Phase-2 Tracker will be installed the same way as Phase-1 Tracker in 2007.</a:t>
            </a:r>
          </a:p>
          <a:p>
            <a:r>
              <a:rPr lang="en-US" noProof="0" dirty="0"/>
              <a:t>For doing this installation, a new push/pull tool has been designed</a:t>
            </a:r>
            <a:r>
              <a:rPr lang="en-US" dirty="0"/>
              <a:t> and validated, called Eiffel Tower </a:t>
            </a:r>
          </a:p>
          <a:p>
            <a:r>
              <a:rPr lang="en-US" noProof="0" dirty="0"/>
              <a:t>The Tracker will be held by 4 Brackets attached to Hadron Calorimeter</a:t>
            </a:r>
          </a:p>
          <a:p>
            <a:r>
              <a:rPr lang="en-US" noProof="0" dirty="0"/>
              <a:t>Adjustment mechanisms and load instrumentation will be included in the Brackets</a:t>
            </a:r>
          </a:p>
        </p:txBody>
      </p:sp>
      <p:pic>
        <p:nvPicPr>
          <p:cNvPr id="14" name="2024-02-19_insertion_animation_5">
            <a:hlinkClick r:id="" action="ppaction://media"/>
            <a:extLst>
              <a:ext uri="{FF2B5EF4-FFF2-40B4-BE49-F238E27FC236}">
                <a16:creationId xmlns:a16="http://schemas.microsoft.com/office/drawing/2014/main" id="{B92F6D5D-E549-AC86-9619-6BB09AE7AE68}"/>
              </a:ext>
            </a:extLst>
          </p:cNvPr>
          <p:cNvPicPr>
            <a:picLocks noChangeAspect="1"/>
          </p:cNvPicPr>
          <p:nvPr>
            <a:videoFile r:link="rId1"/>
            <p:extLst>
              <p:ext uri="{DAA4B4D4-6D71-4841-9C94-3DE7FCFB9230}">
                <p14:media xmlns:p14="http://schemas.microsoft.com/office/powerpoint/2010/main" r:embed="rId2">
                  <p14:trim end="5882.625"/>
                </p14:media>
              </p:ext>
            </p:extLst>
          </p:nvPr>
        </p:nvPicPr>
        <p:blipFill rotWithShape="1">
          <a:blip r:embed="rId4"/>
          <a:srcRect l="1054" r="5561" b="614"/>
          <a:stretch/>
        </p:blipFill>
        <p:spPr>
          <a:xfrm>
            <a:off x="947882" y="474133"/>
            <a:ext cx="5006340" cy="2696474"/>
          </a:xfrm>
          <a:prstGeom prst="rect">
            <a:avLst/>
          </a:prstGeom>
        </p:spPr>
      </p:pic>
      <p:pic>
        <p:nvPicPr>
          <p:cNvPr id="15" name="Picture 14">
            <a:extLst>
              <a:ext uri="{FF2B5EF4-FFF2-40B4-BE49-F238E27FC236}">
                <a16:creationId xmlns:a16="http://schemas.microsoft.com/office/drawing/2014/main" id="{8C695A9F-958A-1887-1F3B-41C044EC482C}"/>
              </a:ext>
            </a:extLst>
          </p:cNvPr>
          <p:cNvPicPr>
            <a:picLocks noChangeAspect="1"/>
          </p:cNvPicPr>
          <p:nvPr/>
        </p:nvPicPr>
        <p:blipFill>
          <a:blip r:embed="rId5"/>
          <a:stretch>
            <a:fillRect/>
          </a:stretch>
        </p:blipFill>
        <p:spPr>
          <a:xfrm>
            <a:off x="7183712" y="2766299"/>
            <a:ext cx="1531238" cy="1291539"/>
          </a:xfrm>
          <a:prstGeom prst="rect">
            <a:avLst/>
          </a:prstGeom>
        </p:spPr>
      </p:pic>
      <p:pic>
        <p:nvPicPr>
          <p:cNvPr id="16" name="Picture 15">
            <a:extLst>
              <a:ext uri="{FF2B5EF4-FFF2-40B4-BE49-F238E27FC236}">
                <a16:creationId xmlns:a16="http://schemas.microsoft.com/office/drawing/2014/main" id="{CBDD3A55-C53B-B031-0185-52CCA31ED8E2}"/>
              </a:ext>
            </a:extLst>
          </p:cNvPr>
          <p:cNvPicPr>
            <a:picLocks noChangeAspect="1"/>
          </p:cNvPicPr>
          <p:nvPr/>
        </p:nvPicPr>
        <p:blipFill>
          <a:blip r:embed="rId6"/>
          <a:stretch>
            <a:fillRect/>
          </a:stretch>
        </p:blipFill>
        <p:spPr>
          <a:xfrm>
            <a:off x="5855442" y="102392"/>
            <a:ext cx="3055965" cy="2037309"/>
          </a:xfrm>
          <a:prstGeom prst="rect">
            <a:avLst/>
          </a:prstGeom>
        </p:spPr>
      </p:pic>
      <p:sp>
        <p:nvSpPr>
          <p:cNvPr id="3" name="TextBox 2">
            <a:extLst>
              <a:ext uri="{FF2B5EF4-FFF2-40B4-BE49-F238E27FC236}">
                <a16:creationId xmlns:a16="http://schemas.microsoft.com/office/drawing/2014/main" id="{1DC7741F-A888-B0EB-C6D4-4A76543C98D0}"/>
              </a:ext>
            </a:extLst>
          </p:cNvPr>
          <p:cNvSpPr txBox="1"/>
          <p:nvPr/>
        </p:nvSpPr>
        <p:spPr>
          <a:xfrm>
            <a:off x="827584" y="3186026"/>
            <a:ext cx="5510068" cy="261610"/>
          </a:xfrm>
          <a:prstGeom prst="rect">
            <a:avLst/>
          </a:prstGeom>
          <a:noFill/>
        </p:spPr>
        <p:txBody>
          <a:bodyPr wrap="square" rtlCol="0">
            <a:spAutoFit/>
          </a:bodyPr>
          <a:lstStyle/>
          <a:p>
            <a:pPr algn="ctr"/>
            <a:r>
              <a:rPr lang="en-US" sz="1100" i="1" dirty="0"/>
              <a:t>BTST insertion sequence (VIDEO)</a:t>
            </a:r>
            <a:endParaRPr lang="fr-CH" sz="1100" i="1" dirty="0"/>
          </a:p>
        </p:txBody>
      </p:sp>
      <p:sp>
        <p:nvSpPr>
          <p:cNvPr id="5" name="TextBox 4">
            <a:extLst>
              <a:ext uri="{FF2B5EF4-FFF2-40B4-BE49-F238E27FC236}">
                <a16:creationId xmlns:a16="http://schemas.microsoft.com/office/drawing/2014/main" id="{1D4D65B1-7F4B-C5BD-C5FF-3F5F285ED0FF}"/>
              </a:ext>
            </a:extLst>
          </p:cNvPr>
          <p:cNvSpPr txBox="1"/>
          <p:nvPr/>
        </p:nvSpPr>
        <p:spPr>
          <a:xfrm>
            <a:off x="5852499" y="2188389"/>
            <a:ext cx="3096344" cy="261610"/>
          </a:xfrm>
          <a:prstGeom prst="rect">
            <a:avLst/>
          </a:prstGeom>
          <a:noFill/>
        </p:spPr>
        <p:txBody>
          <a:bodyPr wrap="square" rtlCol="0">
            <a:spAutoFit/>
          </a:bodyPr>
          <a:lstStyle/>
          <a:p>
            <a:pPr algn="ctr"/>
            <a:r>
              <a:rPr lang="en-US" sz="1100" i="1" dirty="0"/>
              <a:t>Original Tracker Insertion</a:t>
            </a:r>
            <a:endParaRPr lang="fr-CH" sz="1100" i="1" dirty="0"/>
          </a:p>
        </p:txBody>
      </p:sp>
      <p:sp>
        <p:nvSpPr>
          <p:cNvPr id="6" name="TextBox 5">
            <a:extLst>
              <a:ext uri="{FF2B5EF4-FFF2-40B4-BE49-F238E27FC236}">
                <a16:creationId xmlns:a16="http://schemas.microsoft.com/office/drawing/2014/main" id="{1FF46588-A89A-18DA-AE11-4BAA8239E05C}"/>
              </a:ext>
            </a:extLst>
          </p:cNvPr>
          <p:cNvSpPr txBox="1"/>
          <p:nvPr/>
        </p:nvSpPr>
        <p:spPr>
          <a:xfrm>
            <a:off x="6516216" y="4110340"/>
            <a:ext cx="3096344" cy="261610"/>
          </a:xfrm>
          <a:prstGeom prst="rect">
            <a:avLst/>
          </a:prstGeom>
          <a:noFill/>
        </p:spPr>
        <p:txBody>
          <a:bodyPr wrap="square" rtlCol="0">
            <a:spAutoFit/>
          </a:bodyPr>
          <a:lstStyle/>
          <a:p>
            <a:pPr algn="ctr"/>
            <a:r>
              <a:rPr lang="en-US" sz="1100" i="1" dirty="0"/>
              <a:t>BTST bracket</a:t>
            </a:r>
            <a:endParaRPr lang="fr-CH" sz="1100" i="1" dirty="0"/>
          </a:p>
        </p:txBody>
      </p:sp>
    </p:spTree>
    <p:extLst>
      <p:ext uri="{BB962C8B-B14F-4D97-AF65-F5344CB8AC3E}">
        <p14:creationId xmlns:p14="http://schemas.microsoft.com/office/powerpoint/2010/main" val="1745839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59"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vol="0">
                <p:cTn id="12" fill="hold" display="0">
                  <p:stCondLst>
                    <p:cond delay="indefinite"/>
                  </p:stCondLst>
                </p:cTn>
                <p:tgtEl>
                  <p:spTgt spid="14"/>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FC162-C1B8-BDF7-5A97-C982E6A0A9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852F58-1020-D017-A59E-D7C6CC7F67F4}"/>
              </a:ext>
            </a:extLst>
          </p:cNvPr>
          <p:cNvSpPr>
            <a:spLocks noGrp="1"/>
          </p:cNvSpPr>
          <p:nvPr>
            <p:ph type="title"/>
          </p:nvPr>
        </p:nvSpPr>
        <p:spPr/>
        <p:txBody>
          <a:bodyPr>
            <a:normAutofit fontScale="90000"/>
          </a:bodyPr>
          <a:lstStyle/>
          <a:p>
            <a:r>
              <a:rPr lang="en-GB" dirty="0"/>
              <a:t>Outer Tracker integration in CMS – The “Eiffel Tower” test</a:t>
            </a:r>
            <a:endParaRPr lang="en-GB" noProof="0" dirty="0"/>
          </a:p>
        </p:txBody>
      </p:sp>
      <p:sp>
        <p:nvSpPr>
          <p:cNvPr id="4" name="Slide Number Placeholder 3">
            <a:extLst>
              <a:ext uri="{FF2B5EF4-FFF2-40B4-BE49-F238E27FC236}">
                <a16:creationId xmlns:a16="http://schemas.microsoft.com/office/drawing/2014/main" id="{5460CF63-C92A-FAB3-C325-181B532952E7}"/>
              </a:ext>
            </a:extLst>
          </p:cNvPr>
          <p:cNvSpPr>
            <a:spLocks noGrp="1"/>
          </p:cNvSpPr>
          <p:nvPr>
            <p:ph type="sldNum" sz="quarter" idx="12"/>
          </p:nvPr>
        </p:nvSpPr>
        <p:spPr/>
        <p:txBody>
          <a:bodyPr/>
          <a:lstStyle/>
          <a:p>
            <a:fld id="{BFDCA1C4-9514-7B4F-976F-D92F7E296653}" type="slidenum">
              <a:rPr lang="fr-FR" smtClean="0"/>
              <a:pPr/>
              <a:t>28</a:t>
            </a:fld>
            <a:endParaRPr lang="fr-FR" dirty="0"/>
          </a:p>
        </p:txBody>
      </p:sp>
      <p:pic>
        <p:nvPicPr>
          <p:cNvPr id="3" name="Picture 2">
            <a:extLst>
              <a:ext uri="{FF2B5EF4-FFF2-40B4-BE49-F238E27FC236}">
                <a16:creationId xmlns:a16="http://schemas.microsoft.com/office/drawing/2014/main" id="{CF5C2F5F-89E3-9DD5-0554-EF304F9F3982}"/>
              </a:ext>
            </a:extLst>
          </p:cNvPr>
          <p:cNvPicPr>
            <a:picLocks noChangeAspect="1"/>
          </p:cNvPicPr>
          <p:nvPr/>
        </p:nvPicPr>
        <p:blipFill>
          <a:blip r:embed="rId4"/>
          <a:stretch>
            <a:fillRect/>
          </a:stretch>
        </p:blipFill>
        <p:spPr>
          <a:xfrm>
            <a:off x="1039133" y="1032841"/>
            <a:ext cx="3029732" cy="1995584"/>
          </a:xfrm>
          <a:prstGeom prst="rect">
            <a:avLst/>
          </a:prstGeom>
        </p:spPr>
      </p:pic>
      <p:sp>
        <p:nvSpPr>
          <p:cNvPr id="6" name="Content Placeholder 2">
            <a:extLst>
              <a:ext uri="{FF2B5EF4-FFF2-40B4-BE49-F238E27FC236}">
                <a16:creationId xmlns:a16="http://schemas.microsoft.com/office/drawing/2014/main" id="{F6931629-8E2A-1322-3607-B96F4A9317B1}"/>
              </a:ext>
            </a:extLst>
          </p:cNvPr>
          <p:cNvSpPr>
            <a:spLocks noGrp="1"/>
          </p:cNvSpPr>
          <p:nvPr>
            <p:ph idx="1"/>
          </p:nvPr>
        </p:nvSpPr>
        <p:spPr>
          <a:xfrm>
            <a:off x="969837" y="3723878"/>
            <a:ext cx="7526660" cy="1674952"/>
          </a:xfrm>
        </p:spPr>
        <p:txBody>
          <a:bodyPr>
            <a:normAutofit/>
          </a:bodyPr>
          <a:lstStyle/>
          <a:p>
            <a:r>
              <a:rPr lang="en-US" dirty="0"/>
              <a:t>Mass : 8000 kg (120% of Tracker mass) </a:t>
            </a:r>
          </a:p>
          <a:p>
            <a:r>
              <a:rPr lang="en-US" noProof="0" dirty="0"/>
              <a:t>Tests done on surface 2024, the aim was to validate its motion movements.</a:t>
            </a:r>
            <a:endParaRPr lang="en-US" dirty="0"/>
          </a:p>
        </p:txBody>
      </p:sp>
      <p:sp>
        <p:nvSpPr>
          <p:cNvPr id="7" name="Arrow: Left-Right 6">
            <a:extLst>
              <a:ext uri="{FF2B5EF4-FFF2-40B4-BE49-F238E27FC236}">
                <a16:creationId xmlns:a16="http://schemas.microsoft.com/office/drawing/2014/main" id="{1C419150-EDDC-E84A-2204-BB15D5767DBF}"/>
              </a:ext>
            </a:extLst>
          </p:cNvPr>
          <p:cNvSpPr/>
          <p:nvPr/>
        </p:nvSpPr>
        <p:spPr>
          <a:xfrm rot="1638007">
            <a:off x="2262127" y="1865438"/>
            <a:ext cx="432048" cy="80425"/>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8" name="Arrow: Left-Right 7">
            <a:extLst>
              <a:ext uri="{FF2B5EF4-FFF2-40B4-BE49-F238E27FC236}">
                <a16:creationId xmlns:a16="http://schemas.microsoft.com/office/drawing/2014/main" id="{22E193A3-D18C-454B-E839-C899DF4D0D77}"/>
              </a:ext>
            </a:extLst>
          </p:cNvPr>
          <p:cNvSpPr/>
          <p:nvPr/>
        </p:nvSpPr>
        <p:spPr>
          <a:xfrm rot="5646052">
            <a:off x="2967176" y="1786845"/>
            <a:ext cx="432048" cy="72008"/>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p>
        </p:txBody>
      </p:sp>
      <p:pic>
        <p:nvPicPr>
          <p:cNvPr id="5" name="2024-02-08_Scenario2_new_magnet">
            <a:hlinkClick r:id="" action="ppaction://media"/>
            <a:extLst>
              <a:ext uri="{FF2B5EF4-FFF2-40B4-BE49-F238E27FC236}">
                <a16:creationId xmlns:a16="http://schemas.microsoft.com/office/drawing/2014/main" id="{8B76216B-1F4E-80B0-0D84-18AD01416EF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62981" y="843558"/>
            <a:ext cx="4736528" cy="2664296"/>
          </a:xfrm>
          <a:prstGeom prst="rect">
            <a:avLst/>
          </a:prstGeom>
        </p:spPr>
      </p:pic>
    </p:spTree>
    <p:extLst>
      <p:ext uri="{BB962C8B-B14F-4D97-AF65-F5344CB8AC3E}">
        <p14:creationId xmlns:p14="http://schemas.microsoft.com/office/powerpoint/2010/main" val="418440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87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FC162-C1B8-BDF7-5A97-C982E6A0A9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852F58-1020-D017-A59E-D7C6CC7F67F4}"/>
              </a:ext>
            </a:extLst>
          </p:cNvPr>
          <p:cNvSpPr>
            <a:spLocks noGrp="1"/>
          </p:cNvSpPr>
          <p:nvPr>
            <p:ph type="title"/>
          </p:nvPr>
        </p:nvSpPr>
        <p:spPr/>
        <p:txBody>
          <a:bodyPr>
            <a:normAutofit fontScale="90000"/>
          </a:bodyPr>
          <a:lstStyle/>
          <a:p>
            <a:r>
              <a:rPr lang="en-GB" dirty="0"/>
              <a:t>Outer Tracker integration in CMS </a:t>
            </a:r>
            <a:endParaRPr lang="en-GB" noProof="0" dirty="0"/>
          </a:p>
        </p:txBody>
      </p:sp>
      <p:sp>
        <p:nvSpPr>
          <p:cNvPr id="4" name="Slide Number Placeholder 3">
            <a:extLst>
              <a:ext uri="{FF2B5EF4-FFF2-40B4-BE49-F238E27FC236}">
                <a16:creationId xmlns:a16="http://schemas.microsoft.com/office/drawing/2014/main" id="{5460CF63-C92A-FAB3-C325-181B532952E7}"/>
              </a:ext>
            </a:extLst>
          </p:cNvPr>
          <p:cNvSpPr>
            <a:spLocks noGrp="1"/>
          </p:cNvSpPr>
          <p:nvPr>
            <p:ph type="sldNum" sz="quarter" idx="12"/>
          </p:nvPr>
        </p:nvSpPr>
        <p:spPr/>
        <p:txBody>
          <a:bodyPr/>
          <a:lstStyle/>
          <a:p>
            <a:fld id="{BFDCA1C4-9514-7B4F-976F-D92F7E296653}" type="slidenum">
              <a:rPr lang="fr-FR" smtClean="0"/>
              <a:pPr/>
              <a:t>29</a:t>
            </a:fld>
            <a:endParaRPr lang="fr-FR" dirty="0"/>
          </a:p>
        </p:txBody>
      </p:sp>
      <p:sp>
        <p:nvSpPr>
          <p:cNvPr id="6" name="Content Placeholder 2">
            <a:extLst>
              <a:ext uri="{FF2B5EF4-FFF2-40B4-BE49-F238E27FC236}">
                <a16:creationId xmlns:a16="http://schemas.microsoft.com/office/drawing/2014/main" id="{F6931629-8E2A-1322-3607-B96F4A9317B1}"/>
              </a:ext>
            </a:extLst>
          </p:cNvPr>
          <p:cNvSpPr>
            <a:spLocks noGrp="1"/>
          </p:cNvSpPr>
          <p:nvPr>
            <p:ph idx="1"/>
          </p:nvPr>
        </p:nvSpPr>
        <p:spPr>
          <a:xfrm>
            <a:off x="980966" y="3929787"/>
            <a:ext cx="7526660" cy="1674952"/>
          </a:xfrm>
        </p:spPr>
        <p:txBody>
          <a:bodyPr>
            <a:normAutofit/>
          </a:bodyPr>
          <a:lstStyle/>
          <a:p>
            <a:r>
              <a:rPr lang="en-US" dirty="0"/>
              <a:t>When the Outer Tracker is correctly positioned inside CMS </a:t>
            </a:r>
          </a:p>
          <a:p>
            <a:r>
              <a:rPr lang="en-US" dirty="0"/>
              <a:t>The central Beam Pipe will be installed </a:t>
            </a:r>
          </a:p>
          <a:p>
            <a:r>
              <a:rPr lang="en-US" dirty="0"/>
              <a:t>Then, after BP installation, the Inner Tracker integration in CMS can start.</a:t>
            </a:r>
            <a:endParaRPr lang="en-GB" dirty="0"/>
          </a:p>
        </p:txBody>
      </p:sp>
      <p:pic>
        <p:nvPicPr>
          <p:cNvPr id="10" name="Picture 9">
            <a:extLst>
              <a:ext uri="{FF2B5EF4-FFF2-40B4-BE49-F238E27FC236}">
                <a16:creationId xmlns:a16="http://schemas.microsoft.com/office/drawing/2014/main" id="{2E110686-CAC4-82E6-6A81-20D3E4EECAED}"/>
              </a:ext>
            </a:extLst>
          </p:cNvPr>
          <p:cNvPicPr>
            <a:picLocks noChangeAspect="1"/>
          </p:cNvPicPr>
          <p:nvPr/>
        </p:nvPicPr>
        <p:blipFill>
          <a:blip r:embed="rId2"/>
          <a:stretch>
            <a:fillRect/>
          </a:stretch>
        </p:blipFill>
        <p:spPr>
          <a:xfrm>
            <a:off x="2386036" y="574969"/>
            <a:ext cx="4694262" cy="3115608"/>
          </a:xfrm>
          <a:prstGeom prst="rect">
            <a:avLst/>
          </a:prstGeom>
        </p:spPr>
      </p:pic>
    </p:spTree>
    <p:extLst>
      <p:ext uri="{BB962C8B-B14F-4D97-AF65-F5344CB8AC3E}">
        <p14:creationId xmlns:p14="http://schemas.microsoft.com/office/powerpoint/2010/main" val="40672906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206E3-AB62-C3ED-EE16-1C2B0CA617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ECDFEA-0006-397B-175A-4CAD6745832A}"/>
              </a:ext>
            </a:extLst>
          </p:cNvPr>
          <p:cNvSpPr>
            <a:spLocks noGrp="1"/>
          </p:cNvSpPr>
          <p:nvPr>
            <p:ph type="title"/>
          </p:nvPr>
        </p:nvSpPr>
        <p:spPr/>
        <p:txBody>
          <a:bodyPr>
            <a:normAutofit fontScale="90000"/>
          </a:bodyPr>
          <a:lstStyle/>
          <a:p>
            <a:r>
              <a:rPr lang="en-GB" dirty="0"/>
              <a:t>Inner Tracker</a:t>
            </a:r>
            <a:endParaRPr lang="en-GB" noProof="0" dirty="0"/>
          </a:p>
        </p:txBody>
      </p:sp>
      <p:sp>
        <p:nvSpPr>
          <p:cNvPr id="4" name="Slide Number Placeholder 3">
            <a:extLst>
              <a:ext uri="{FF2B5EF4-FFF2-40B4-BE49-F238E27FC236}">
                <a16:creationId xmlns:a16="http://schemas.microsoft.com/office/drawing/2014/main" id="{A3B23E50-0AF8-A432-E8A1-83080625480F}"/>
              </a:ext>
            </a:extLst>
          </p:cNvPr>
          <p:cNvSpPr>
            <a:spLocks noGrp="1"/>
          </p:cNvSpPr>
          <p:nvPr>
            <p:ph type="sldNum" sz="quarter" idx="12"/>
          </p:nvPr>
        </p:nvSpPr>
        <p:spPr/>
        <p:txBody>
          <a:bodyPr/>
          <a:lstStyle/>
          <a:p>
            <a:fld id="{BFDCA1C4-9514-7B4F-976F-D92F7E296653}" type="slidenum">
              <a:rPr lang="fr-FR" smtClean="0"/>
              <a:pPr/>
              <a:t>30</a:t>
            </a:fld>
            <a:endParaRPr lang="fr-FR" dirty="0"/>
          </a:p>
        </p:txBody>
      </p:sp>
      <p:sp>
        <p:nvSpPr>
          <p:cNvPr id="8" name="Content Placeholder 2">
            <a:extLst>
              <a:ext uri="{FF2B5EF4-FFF2-40B4-BE49-F238E27FC236}">
                <a16:creationId xmlns:a16="http://schemas.microsoft.com/office/drawing/2014/main" id="{7B338521-CC22-04AF-A9B5-06BE96FE3D35}"/>
              </a:ext>
            </a:extLst>
          </p:cNvPr>
          <p:cNvSpPr>
            <a:spLocks noGrp="1"/>
          </p:cNvSpPr>
          <p:nvPr>
            <p:ph idx="1"/>
          </p:nvPr>
        </p:nvSpPr>
        <p:spPr>
          <a:xfrm>
            <a:off x="827584" y="2333692"/>
            <a:ext cx="7526660" cy="1558677"/>
          </a:xfrm>
        </p:spPr>
        <p:txBody>
          <a:bodyPr>
            <a:normAutofit/>
          </a:bodyPr>
          <a:lstStyle/>
          <a:p>
            <a:r>
              <a:rPr lang="en-US" sz="1200" b="1" dirty="0">
                <a:solidFill>
                  <a:srgbClr val="00B050"/>
                </a:solidFill>
              </a:rPr>
              <a:t>Tracker Barrel Pixel (TBPX)</a:t>
            </a:r>
          </a:p>
          <a:p>
            <a:pPr lvl="1"/>
            <a:r>
              <a:rPr lang="en-US" sz="1100" noProof="0" dirty="0"/>
              <a:t>4 layers where 756 Pixel modules are installed</a:t>
            </a:r>
          </a:p>
          <a:p>
            <a:r>
              <a:rPr lang="en-US" sz="1200" b="1" dirty="0">
                <a:solidFill>
                  <a:srgbClr val="C00000"/>
                </a:solidFill>
              </a:rPr>
              <a:t>Tracker Forward Pixel (TFPX)</a:t>
            </a:r>
          </a:p>
          <a:p>
            <a:pPr lvl="1"/>
            <a:r>
              <a:rPr lang="en-US" sz="1100" noProof="0" dirty="0"/>
              <a:t>16 small double disks (8 per end) where 1728 Pixel modules are installed </a:t>
            </a:r>
          </a:p>
          <a:p>
            <a:r>
              <a:rPr lang="en-US" sz="1200" b="1" dirty="0">
                <a:solidFill>
                  <a:srgbClr val="FFC000"/>
                </a:solidFill>
              </a:rPr>
              <a:t>Tracker Endcap Pixel (TEPX)</a:t>
            </a:r>
          </a:p>
          <a:p>
            <a:pPr lvl="1"/>
            <a:r>
              <a:rPr lang="en-US" sz="1100" noProof="0" dirty="0"/>
              <a:t>8 doubles disks (4 per end) where 1408 Pixel modules are installed</a:t>
            </a:r>
          </a:p>
        </p:txBody>
      </p:sp>
      <p:grpSp>
        <p:nvGrpSpPr>
          <p:cNvPr id="6" name="Group 5">
            <a:extLst>
              <a:ext uri="{FF2B5EF4-FFF2-40B4-BE49-F238E27FC236}">
                <a16:creationId xmlns:a16="http://schemas.microsoft.com/office/drawing/2014/main" id="{454131B8-127D-B87B-219A-2176B8B95966}"/>
              </a:ext>
            </a:extLst>
          </p:cNvPr>
          <p:cNvGrpSpPr/>
          <p:nvPr/>
        </p:nvGrpSpPr>
        <p:grpSpPr>
          <a:xfrm>
            <a:off x="939848" y="730891"/>
            <a:ext cx="4555419" cy="1558677"/>
            <a:chOff x="971600" y="785699"/>
            <a:chExt cx="5436096" cy="2002075"/>
          </a:xfrm>
        </p:grpSpPr>
        <p:pic>
          <p:nvPicPr>
            <p:cNvPr id="7" name="Picture 6">
              <a:extLst>
                <a:ext uri="{FF2B5EF4-FFF2-40B4-BE49-F238E27FC236}">
                  <a16:creationId xmlns:a16="http://schemas.microsoft.com/office/drawing/2014/main" id="{6D7B96F5-03AF-1858-8394-4A54341BEBA1}"/>
                </a:ext>
              </a:extLst>
            </p:cNvPr>
            <p:cNvPicPr>
              <a:picLocks noChangeAspect="1"/>
            </p:cNvPicPr>
            <p:nvPr/>
          </p:nvPicPr>
          <p:blipFill>
            <a:blip r:embed="rId3"/>
            <a:srcRect/>
            <a:stretch>
              <a:fillRect/>
            </a:stretch>
          </p:blipFill>
          <p:spPr>
            <a:xfrm>
              <a:off x="971600" y="785699"/>
              <a:ext cx="5436096" cy="2002075"/>
            </a:xfrm>
            <a:prstGeom prst="rect">
              <a:avLst/>
            </a:prstGeom>
          </p:spPr>
        </p:pic>
        <p:sp>
          <p:nvSpPr>
            <p:cNvPr id="9" name="Rectangle: Rounded Corners 8">
              <a:extLst>
                <a:ext uri="{FF2B5EF4-FFF2-40B4-BE49-F238E27FC236}">
                  <a16:creationId xmlns:a16="http://schemas.microsoft.com/office/drawing/2014/main" id="{1144F44E-76F0-6949-7F8E-D725B8E50D05}"/>
                </a:ext>
              </a:extLst>
            </p:cNvPr>
            <p:cNvSpPr/>
            <p:nvPr/>
          </p:nvSpPr>
          <p:spPr>
            <a:xfrm>
              <a:off x="1164369" y="1557645"/>
              <a:ext cx="576064" cy="936104"/>
            </a:xfrm>
            <a:prstGeom prst="roundRect">
              <a:avLst/>
            </a:prstGeom>
            <a:noFill/>
            <a:ln w="2222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solidFill>
                  <a:srgbClr val="66FF33"/>
                </a:solidFill>
              </a:endParaRPr>
            </a:p>
          </p:txBody>
        </p:sp>
        <p:sp>
          <p:nvSpPr>
            <p:cNvPr id="10" name="Rectangle: Rounded Corners 9">
              <a:extLst>
                <a:ext uri="{FF2B5EF4-FFF2-40B4-BE49-F238E27FC236}">
                  <a16:creationId xmlns:a16="http://schemas.microsoft.com/office/drawing/2014/main" id="{78056E50-1D00-AD87-9B84-9248CB73EBAF}"/>
                </a:ext>
              </a:extLst>
            </p:cNvPr>
            <p:cNvSpPr/>
            <p:nvPr/>
          </p:nvSpPr>
          <p:spPr>
            <a:xfrm>
              <a:off x="1766092" y="1574136"/>
              <a:ext cx="2013819" cy="936104"/>
            </a:xfrm>
            <a:prstGeom prst="roundRect">
              <a:avLst/>
            </a:prstGeom>
            <a:noFill/>
            <a:ln w="2222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solidFill>
                  <a:srgbClr val="66FF33"/>
                </a:solidFill>
              </a:endParaRPr>
            </a:p>
          </p:txBody>
        </p:sp>
        <p:sp>
          <p:nvSpPr>
            <p:cNvPr id="11" name="Rectangle: Rounded Corners 10">
              <a:extLst>
                <a:ext uri="{FF2B5EF4-FFF2-40B4-BE49-F238E27FC236}">
                  <a16:creationId xmlns:a16="http://schemas.microsoft.com/office/drawing/2014/main" id="{DBD1048D-81E4-989F-C54E-DE695CDE758A}"/>
                </a:ext>
              </a:extLst>
            </p:cNvPr>
            <p:cNvSpPr/>
            <p:nvPr/>
          </p:nvSpPr>
          <p:spPr>
            <a:xfrm>
              <a:off x="4069445" y="1064437"/>
              <a:ext cx="1798700" cy="1296144"/>
            </a:xfrm>
            <a:prstGeom prst="roundRect">
              <a:avLst/>
            </a:prstGeom>
            <a:noFill/>
            <a:ln w="22225">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solidFill>
                  <a:srgbClr val="FFC000"/>
                </a:solidFill>
              </a:endParaRPr>
            </a:p>
          </p:txBody>
        </p:sp>
      </p:grpSp>
      <p:pic>
        <p:nvPicPr>
          <p:cNvPr id="14" name="Picture 13">
            <a:extLst>
              <a:ext uri="{FF2B5EF4-FFF2-40B4-BE49-F238E27FC236}">
                <a16:creationId xmlns:a16="http://schemas.microsoft.com/office/drawing/2014/main" id="{705E1AC9-2F9F-07C5-985D-91D35EDC8EBD}"/>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5319499" y="41147"/>
            <a:ext cx="3682817" cy="730073"/>
          </a:xfrm>
          <a:prstGeom prst="rect">
            <a:avLst/>
          </a:prstGeom>
        </p:spPr>
      </p:pic>
      <p:pic>
        <p:nvPicPr>
          <p:cNvPr id="5" name="Picture 4">
            <a:extLst>
              <a:ext uri="{FF2B5EF4-FFF2-40B4-BE49-F238E27FC236}">
                <a16:creationId xmlns:a16="http://schemas.microsoft.com/office/drawing/2014/main" id="{9D166A28-A4F9-FF5F-B0CF-C3AB494D925E}"/>
              </a:ext>
            </a:extLst>
          </p:cNvPr>
          <p:cNvPicPr>
            <a:picLocks noChangeAspect="1"/>
          </p:cNvPicPr>
          <p:nvPr/>
        </p:nvPicPr>
        <p:blipFill>
          <a:blip r:embed="rId5"/>
          <a:stretch>
            <a:fillRect/>
          </a:stretch>
        </p:blipFill>
        <p:spPr>
          <a:xfrm>
            <a:off x="5611396" y="854547"/>
            <a:ext cx="3225807" cy="2281777"/>
          </a:xfrm>
          <a:prstGeom prst="rect">
            <a:avLst/>
          </a:prstGeom>
        </p:spPr>
      </p:pic>
      <p:sp>
        <p:nvSpPr>
          <p:cNvPr id="13" name="Content Placeholder 2">
            <a:extLst>
              <a:ext uri="{FF2B5EF4-FFF2-40B4-BE49-F238E27FC236}">
                <a16:creationId xmlns:a16="http://schemas.microsoft.com/office/drawing/2014/main" id="{7E4D52B7-A3FC-2E73-730D-0A8A62AC2029}"/>
              </a:ext>
            </a:extLst>
          </p:cNvPr>
          <p:cNvSpPr txBox="1">
            <a:spLocks/>
          </p:cNvSpPr>
          <p:nvPr/>
        </p:nvSpPr>
        <p:spPr>
          <a:xfrm>
            <a:off x="827584" y="3737308"/>
            <a:ext cx="7939794" cy="1674952"/>
          </a:xfrm>
          <a:prstGeom prst="rect">
            <a:avLst/>
          </a:prstGeom>
        </p:spPr>
        <p:txBody>
          <a:bodyPr vert="horz" lIns="91440" tIns="45720" rIns="91440" bIns="45720" rtlCol="0">
            <a:normAutofit/>
          </a:bodyPr>
          <a:lstStyle>
            <a:lvl1pPr marL="285750" indent="-285750" algn="l" defTabSz="685800" rtl="0" eaLnBrk="1" latinLnBrk="0" hangingPunct="1">
              <a:lnSpc>
                <a:spcPct val="90000"/>
              </a:lnSpc>
              <a:spcBef>
                <a:spcPts val="750"/>
              </a:spcBef>
              <a:buClr>
                <a:schemeClr val="accent1">
                  <a:lumMod val="75000"/>
                </a:schemeClr>
              </a:buClr>
              <a:buFont typeface="Calibri" panose="020F0502020204030204" pitchFamily="34" charset="0"/>
              <a:buChar char="•"/>
              <a:defRPr sz="14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Clr>
                <a:schemeClr val="accent1">
                  <a:lumMod val="75000"/>
                </a:schemeClr>
              </a:buClr>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200" dirty="0"/>
              <a:t>-35°C 2-phase CO2 cooling (as OT) is used to </a:t>
            </a:r>
            <a:r>
              <a:rPr lang="en-GB" sz="1200" dirty="0"/>
              <a:t>manage the high-power consumption of the new Pixel modules, and the radiation damage they accumulate over time.</a:t>
            </a:r>
            <a:r>
              <a:rPr lang="en-US" sz="1200" dirty="0"/>
              <a:t> </a:t>
            </a:r>
          </a:p>
          <a:p>
            <a:r>
              <a:rPr lang="en-US" sz="1200" dirty="0"/>
              <a:t>Using as low as possible material in Z to reduce the mechanical impacts for the detector physics performance</a:t>
            </a:r>
          </a:p>
        </p:txBody>
      </p:sp>
      <p:sp>
        <p:nvSpPr>
          <p:cNvPr id="3" name="TextBox 2">
            <a:extLst>
              <a:ext uri="{FF2B5EF4-FFF2-40B4-BE49-F238E27FC236}">
                <a16:creationId xmlns:a16="http://schemas.microsoft.com/office/drawing/2014/main" id="{9F4E832C-25AA-BC32-44B0-448E39ADDC4F}"/>
              </a:ext>
            </a:extLst>
          </p:cNvPr>
          <p:cNvSpPr txBox="1"/>
          <p:nvPr/>
        </p:nvSpPr>
        <p:spPr>
          <a:xfrm>
            <a:off x="1605628" y="4538818"/>
            <a:ext cx="8064896" cy="600164"/>
          </a:xfrm>
          <a:prstGeom prst="rect">
            <a:avLst/>
          </a:prstGeom>
          <a:noFill/>
        </p:spPr>
        <p:txBody>
          <a:bodyPr wrap="square" rtlCol="0">
            <a:spAutoFit/>
          </a:bodyPr>
          <a:lstStyle/>
          <a:p>
            <a:r>
              <a:rPr lang="en-US" sz="1100" i="1" dirty="0"/>
              <a:t>More Module &amp; Data Acquisition information : </a:t>
            </a:r>
            <a:br>
              <a:rPr lang="en-US" sz="1100" i="1" dirty="0"/>
            </a:br>
            <a:r>
              <a:rPr lang="en-US" sz="1100" i="1" dirty="0"/>
              <a:t>	</a:t>
            </a:r>
            <a:r>
              <a:rPr lang="en-US" sz="1100" b="1" i="1" u="sng" dirty="0"/>
              <a:t>Dimitra Andreou </a:t>
            </a:r>
            <a:r>
              <a:rPr lang="en-US" sz="1100" i="1" dirty="0"/>
              <a:t>talk – Sensor and Module Development for the CMS Phase-2 Tracker Upgrade</a:t>
            </a:r>
          </a:p>
          <a:p>
            <a:r>
              <a:rPr lang="en-US" sz="1100" i="1" dirty="0"/>
              <a:t>	</a:t>
            </a:r>
            <a:r>
              <a:rPr lang="en-US" sz="1100" b="1" i="1" u="sng" dirty="0"/>
              <a:t>Matteo Magherini </a:t>
            </a:r>
            <a:r>
              <a:rPr lang="en-US" sz="1100" i="1" dirty="0"/>
              <a:t>talk – CMS Tracker Upgrade for Phase-2 : Meeting the Challenges of the HL-LHC</a:t>
            </a:r>
            <a:endParaRPr lang="fr-CH" sz="1100" i="1" dirty="0"/>
          </a:p>
        </p:txBody>
      </p:sp>
    </p:spTree>
    <p:extLst>
      <p:ext uri="{BB962C8B-B14F-4D97-AF65-F5344CB8AC3E}">
        <p14:creationId xmlns:p14="http://schemas.microsoft.com/office/powerpoint/2010/main" val="5014696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CEDB10-090F-8765-0389-DCAB774F1A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CC38D8-F482-6376-EB44-A0AB09B7B1AD}"/>
              </a:ext>
            </a:extLst>
          </p:cNvPr>
          <p:cNvSpPr>
            <a:spLocks noGrp="1"/>
          </p:cNvSpPr>
          <p:nvPr>
            <p:ph type="title"/>
          </p:nvPr>
        </p:nvSpPr>
        <p:spPr/>
        <p:txBody>
          <a:bodyPr>
            <a:normAutofit fontScale="90000"/>
          </a:bodyPr>
          <a:lstStyle/>
          <a:p>
            <a:r>
              <a:rPr lang="en-GB" dirty="0"/>
              <a:t>Inner Tracker integration in CMS </a:t>
            </a:r>
            <a:endParaRPr lang="en-GB" noProof="0" dirty="0"/>
          </a:p>
        </p:txBody>
      </p:sp>
      <p:sp>
        <p:nvSpPr>
          <p:cNvPr id="4" name="Slide Number Placeholder 3">
            <a:extLst>
              <a:ext uri="{FF2B5EF4-FFF2-40B4-BE49-F238E27FC236}">
                <a16:creationId xmlns:a16="http://schemas.microsoft.com/office/drawing/2014/main" id="{EF531319-56A0-FCB8-514F-C00E0534BAB6}"/>
              </a:ext>
            </a:extLst>
          </p:cNvPr>
          <p:cNvSpPr>
            <a:spLocks noGrp="1"/>
          </p:cNvSpPr>
          <p:nvPr>
            <p:ph type="sldNum" sz="quarter" idx="12"/>
          </p:nvPr>
        </p:nvSpPr>
        <p:spPr/>
        <p:txBody>
          <a:bodyPr/>
          <a:lstStyle/>
          <a:p>
            <a:fld id="{BFDCA1C4-9514-7B4F-976F-D92F7E296653}" type="slidenum">
              <a:rPr lang="fr-FR" smtClean="0"/>
              <a:pPr/>
              <a:t>31</a:t>
            </a:fld>
            <a:endParaRPr lang="fr-FR" dirty="0"/>
          </a:p>
        </p:txBody>
      </p:sp>
      <p:pic>
        <p:nvPicPr>
          <p:cNvPr id="5" name="Picture 4">
            <a:extLst>
              <a:ext uri="{FF2B5EF4-FFF2-40B4-BE49-F238E27FC236}">
                <a16:creationId xmlns:a16="http://schemas.microsoft.com/office/drawing/2014/main" id="{D493339D-31C6-8BE5-10AF-9014F7C58502}"/>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1331640" y="35929"/>
            <a:ext cx="5544616" cy="3515286"/>
          </a:xfrm>
          <a:prstGeom prst="rect">
            <a:avLst/>
          </a:prstGeom>
        </p:spPr>
      </p:pic>
      <p:cxnSp>
        <p:nvCxnSpPr>
          <p:cNvPr id="7" name="Straight Arrow Connector 6">
            <a:extLst>
              <a:ext uri="{FF2B5EF4-FFF2-40B4-BE49-F238E27FC236}">
                <a16:creationId xmlns:a16="http://schemas.microsoft.com/office/drawing/2014/main" id="{B9F15C53-ACCE-EA13-3A3D-C98F13C3BA9D}"/>
              </a:ext>
            </a:extLst>
          </p:cNvPr>
          <p:cNvCxnSpPr>
            <a:cxnSpLocks/>
          </p:cNvCxnSpPr>
          <p:nvPr/>
        </p:nvCxnSpPr>
        <p:spPr>
          <a:xfrm flipH="1" flipV="1">
            <a:off x="5580112" y="2187823"/>
            <a:ext cx="572794" cy="370742"/>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960620F2-3405-2BF9-D041-3D4EE0835C62}"/>
              </a:ext>
            </a:extLst>
          </p:cNvPr>
          <p:cNvCxnSpPr>
            <a:cxnSpLocks/>
          </p:cNvCxnSpPr>
          <p:nvPr/>
        </p:nvCxnSpPr>
        <p:spPr>
          <a:xfrm>
            <a:off x="4894047" y="674860"/>
            <a:ext cx="495105" cy="224954"/>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93497EB-E848-F77E-1F66-EEAF6AC2F283}"/>
              </a:ext>
            </a:extLst>
          </p:cNvPr>
          <p:cNvCxnSpPr>
            <a:cxnSpLocks/>
          </p:cNvCxnSpPr>
          <p:nvPr/>
        </p:nvCxnSpPr>
        <p:spPr>
          <a:xfrm>
            <a:off x="5996041" y="348657"/>
            <a:ext cx="455131" cy="392044"/>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0C3DFF7C-9301-9EDA-FD5B-C7E2EEAF49AF}"/>
              </a:ext>
            </a:extLst>
          </p:cNvPr>
          <p:cNvSpPr>
            <a:spLocks noGrp="1"/>
          </p:cNvSpPr>
          <p:nvPr>
            <p:ph idx="1"/>
          </p:nvPr>
        </p:nvSpPr>
        <p:spPr>
          <a:xfrm>
            <a:off x="988690" y="3945135"/>
            <a:ext cx="7526660" cy="1674952"/>
          </a:xfrm>
        </p:spPr>
        <p:txBody>
          <a:bodyPr>
            <a:normAutofit/>
          </a:bodyPr>
          <a:lstStyle/>
          <a:p>
            <a:r>
              <a:rPr lang="en-US" dirty="0"/>
              <a:t>TFPX and TBPX installation configuration before sliding the quarters inside the ITST</a:t>
            </a:r>
          </a:p>
          <a:p>
            <a:r>
              <a:rPr lang="en-US" dirty="0"/>
              <a:t>Inner tracker mechanics are made in the US, Italy and Switzerland.</a:t>
            </a:r>
          </a:p>
        </p:txBody>
      </p:sp>
      <p:cxnSp>
        <p:nvCxnSpPr>
          <p:cNvPr id="19" name="Straight Arrow Connector 18">
            <a:extLst>
              <a:ext uri="{FF2B5EF4-FFF2-40B4-BE49-F238E27FC236}">
                <a16:creationId xmlns:a16="http://schemas.microsoft.com/office/drawing/2014/main" id="{659D9669-D097-F48D-4E6A-D1DC82C4C52A}"/>
              </a:ext>
            </a:extLst>
          </p:cNvPr>
          <p:cNvCxnSpPr>
            <a:cxnSpLocks/>
          </p:cNvCxnSpPr>
          <p:nvPr/>
        </p:nvCxnSpPr>
        <p:spPr>
          <a:xfrm flipH="1" flipV="1">
            <a:off x="5606235" y="1347614"/>
            <a:ext cx="546671" cy="781522"/>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EF7E5DE-4DD9-9E74-8107-268F78D131BE}"/>
              </a:ext>
            </a:extLst>
          </p:cNvPr>
          <p:cNvCxnSpPr>
            <a:cxnSpLocks/>
          </p:cNvCxnSpPr>
          <p:nvPr/>
        </p:nvCxnSpPr>
        <p:spPr>
          <a:xfrm flipH="1" flipV="1">
            <a:off x="4950982" y="1563638"/>
            <a:ext cx="914971" cy="1512168"/>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C36C16F9-E038-9B9C-9A2C-C41D7CE836A8}"/>
              </a:ext>
            </a:extLst>
          </p:cNvPr>
          <p:cNvCxnSpPr>
            <a:cxnSpLocks/>
          </p:cNvCxnSpPr>
          <p:nvPr/>
        </p:nvCxnSpPr>
        <p:spPr>
          <a:xfrm flipH="1" flipV="1">
            <a:off x="3643907" y="2787774"/>
            <a:ext cx="1864197" cy="763441"/>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F8B7BA76-2591-AA5C-F030-D04DAA1C71EF}"/>
              </a:ext>
            </a:extLst>
          </p:cNvPr>
          <p:cNvSpPr txBox="1"/>
          <p:nvPr/>
        </p:nvSpPr>
        <p:spPr>
          <a:xfrm>
            <a:off x="5508104" y="51204"/>
            <a:ext cx="728552" cy="307777"/>
          </a:xfrm>
          <a:prstGeom prst="rect">
            <a:avLst/>
          </a:prstGeom>
          <a:noFill/>
        </p:spPr>
        <p:txBody>
          <a:bodyPr wrap="square" rtlCol="0">
            <a:spAutoFit/>
          </a:bodyPr>
          <a:lstStyle/>
          <a:p>
            <a:r>
              <a:rPr lang="en-US" sz="1400" dirty="0"/>
              <a:t>ITST</a:t>
            </a:r>
            <a:endParaRPr lang="fr-CH" sz="1400" dirty="0"/>
          </a:p>
        </p:txBody>
      </p:sp>
      <p:sp>
        <p:nvSpPr>
          <p:cNvPr id="32" name="TextBox 31">
            <a:extLst>
              <a:ext uri="{FF2B5EF4-FFF2-40B4-BE49-F238E27FC236}">
                <a16:creationId xmlns:a16="http://schemas.microsoft.com/office/drawing/2014/main" id="{4818B85A-0C01-5BA5-869D-7AA7020462DF}"/>
              </a:ext>
            </a:extLst>
          </p:cNvPr>
          <p:cNvSpPr txBox="1"/>
          <p:nvPr/>
        </p:nvSpPr>
        <p:spPr>
          <a:xfrm>
            <a:off x="3995936" y="475208"/>
            <a:ext cx="884311" cy="307777"/>
          </a:xfrm>
          <a:prstGeom prst="rect">
            <a:avLst/>
          </a:prstGeom>
          <a:noFill/>
        </p:spPr>
        <p:txBody>
          <a:bodyPr wrap="square" rtlCol="0">
            <a:spAutoFit/>
          </a:bodyPr>
          <a:lstStyle/>
          <a:p>
            <a:r>
              <a:rPr lang="en-US" sz="1400" dirty="0"/>
              <a:t>Bulkhead</a:t>
            </a:r>
            <a:endParaRPr lang="fr-CH" sz="1400" dirty="0"/>
          </a:p>
        </p:txBody>
      </p:sp>
      <p:sp>
        <p:nvSpPr>
          <p:cNvPr id="33" name="TextBox 32">
            <a:extLst>
              <a:ext uri="{FF2B5EF4-FFF2-40B4-BE49-F238E27FC236}">
                <a16:creationId xmlns:a16="http://schemas.microsoft.com/office/drawing/2014/main" id="{3E3C3E85-9DBC-3D9E-4A44-3B6C59991478}"/>
              </a:ext>
            </a:extLst>
          </p:cNvPr>
          <p:cNvSpPr txBox="1"/>
          <p:nvPr/>
        </p:nvSpPr>
        <p:spPr>
          <a:xfrm>
            <a:off x="6196749" y="2414294"/>
            <a:ext cx="1234244" cy="307777"/>
          </a:xfrm>
          <a:prstGeom prst="rect">
            <a:avLst/>
          </a:prstGeom>
          <a:noFill/>
        </p:spPr>
        <p:txBody>
          <a:bodyPr wrap="square" rtlCol="0">
            <a:spAutoFit/>
          </a:bodyPr>
          <a:lstStyle/>
          <a:p>
            <a:r>
              <a:rPr lang="en-US" sz="1400" dirty="0"/>
              <a:t>Pixel Platform</a:t>
            </a:r>
            <a:endParaRPr lang="fr-CH" sz="1400" dirty="0"/>
          </a:p>
        </p:txBody>
      </p:sp>
      <p:sp>
        <p:nvSpPr>
          <p:cNvPr id="34" name="TextBox 33">
            <a:extLst>
              <a:ext uri="{FF2B5EF4-FFF2-40B4-BE49-F238E27FC236}">
                <a16:creationId xmlns:a16="http://schemas.microsoft.com/office/drawing/2014/main" id="{759CF129-827D-EDAC-8315-75262D297BDC}"/>
              </a:ext>
            </a:extLst>
          </p:cNvPr>
          <p:cNvSpPr txBox="1"/>
          <p:nvPr/>
        </p:nvSpPr>
        <p:spPr>
          <a:xfrm>
            <a:off x="6196749" y="1970916"/>
            <a:ext cx="1327579" cy="307777"/>
          </a:xfrm>
          <a:prstGeom prst="rect">
            <a:avLst/>
          </a:prstGeom>
          <a:noFill/>
        </p:spPr>
        <p:txBody>
          <a:bodyPr wrap="square" rtlCol="0">
            <a:spAutoFit/>
          </a:bodyPr>
          <a:lstStyle/>
          <a:p>
            <a:r>
              <a:rPr lang="en-US" sz="1400" dirty="0"/>
              <a:t>Temporary rails</a:t>
            </a:r>
            <a:endParaRPr lang="fr-CH" sz="1400" dirty="0"/>
          </a:p>
        </p:txBody>
      </p:sp>
      <p:sp>
        <p:nvSpPr>
          <p:cNvPr id="35" name="TextBox 34">
            <a:extLst>
              <a:ext uri="{FF2B5EF4-FFF2-40B4-BE49-F238E27FC236}">
                <a16:creationId xmlns:a16="http://schemas.microsoft.com/office/drawing/2014/main" id="{F3A37541-F573-4756-2B83-AB8B4D8E51A5}"/>
              </a:ext>
            </a:extLst>
          </p:cNvPr>
          <p:cNvSpPr txBox="1"/>
          <p:nvPr/>
        </p:nvSpPr>
        <p:spPr>
          <a:xfrm>
            <a:off x="5895097" y="2940285"/>
            <a:ext cx="1925274" cy="307777"/>
          </a:xfrm>
          <a:prstGeom prst="rect">
            <a:avLst/>
          </a:prstGeom>
          <a:noFill/>
        </p:spPr>
        <p:txBody>
          <a:bodyPr wrap="square" rtlCol="0">
            <a:spAutoFit/>
          </a:bodyPr>
          <a:lstStyle/>
          <a:p>
            <a:r>
              <a:rPr lang="en-US" sz="1400" dirty="0"/>
              <a:t>TFPX and TBPX quarters</a:t>
            </a:r>
            <a:endParaRPr lang="fr-CH" sz="1400" dirty="0"/>
          </a:p>
        </p:txBody>
      </p:sp>
      <p:cxnSp>
        <p:nvCxnSpPr>
          <p:cNvPr id="36" name="Straight Arrow Connector 35">
            <a:extLst>
              <a:ext uri="{FF2B5EF4-FFF2-40B4-BE49-F238E27FC236}">
                <a16:creationId xmlns:a16="http://schemas.microsoft.com/office/drawing/2014/main" id="{44579328-0310-BB4C-8CC8-A60EA7563B2B}"/>
              </a:ext>
            </a:extLst>
          </p:cNvPr>
          <p:cNvCxnSpPr>
            <a:cxnSpLocks/>
          </p:cNvCxnSpPr>
          <p:nvPr/>
        </p:nvCxnSpPr>
        <p:spPr>
          <a:xfrm flipH="1" flipV="1">
            <a:off x="4478666" y="1563638"/>
            <a:ext cx="1387287" cy="1512168"/>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82A50B5B-FA0D-8B67-23B6-7B0097C0A76C}"/>
              </a:ext>
            </a:extLst>
          </p:cNvPr>
          <p:cNvSpPr txBox="1"/>
          <p:nvPr/>
        </p:nvSpPr>
        <p:spPr>
          <a:xfrm>
            <a:off x="5508104" y="3401976"/>
            <a:ext cx="2016224" cy="307777"/>
          </a:xfrm>
          <a:prstGeom prst="rect">
            <a:avLst/>
          </a:prstGeom>
          <a:noFill/>
        </p:spPr>
        <p:txBody>
          <a:bodyPr wrap="square" rtlCol="0">
            <a:spAutoFit/>
          </a:bodyPr>
          <a:lstStyle/>
          <a:p>
            <a:r>
              <a:rPr lang="en-US" sz="1400" dirty="0"/>
              <a:t>TFPX and TBPX cassettes</a:t>
            </a:r>
            <a:endParaRPr lang="fr-CH" sz="1400" dirty="0"/>
          </a:p>
        </p:txBody>
      </p:sp>
      <p:cxnSp>
        <p:nvCxnSpPr>
          <p:cNvPr id="41" name="Straight Arrow Connector 40">
            <a:extLst>
              <a:ext uri="{FF2B5EF4-FFF2-40B4-BE49-F238E27FC236}">
                <a16:creationId xmlns:a16="http://schemas.microsoft.com/office/drawing/2014/main" id="{32966798-7D55-D808-AD13-07AEB23EE26F}"/>
              </a:ext>
            </a:extLst>
          </p:cNvPr>
          <p:cNvCxnSpPr>
            <a:cxnSpLocks/>
            <a:stCxn id="40" idx="1"/>
          </p:cNvCxnSpPr>
          <p:nvPr/>
        </p:nvCxnSpPr>
        <p:spPr>
          <a:xfrm flipH="1" flipV="1">
            <a:off x="3059832" y="1995686"/>
            <a:ext cx="2448272" cy="1560179"/>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BF2088E2-05B3-6F52-F17A-48B827188E3F}"/>
              </a:ext>
            </a:extLst>
          </p:cNvPr>
          <p:cNvCxnSpPr>
            <a:cxnSpLocks/>
          </p:cNvCxnSpPr>
          <p:nvPr/>
        </p:nvCxnSpPr>
        <p:spPr>
          <a:xfrm>
            <a:off x="1907704" y="1278635"/>
            <a:ext cx="418592" cy="1270847"/>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6FD87D00-E447-F423-DC90-DC4C9410D4D4}"/>
              </a:ext>
            </a:extLst>
          </p:cNvPr>
          <p:cNvSpPr txBox="1"/>
          <p:nvPr/>
        </p:nvSpPr>
        <p:spPr>
          <a:xfrm>
            <a:off x="1475656" y="1006221"/>
            <a:ext cx="998555" cy="307777"/>
          </a:xfrm>
          <a:prstGeom prst="rect">
            <a:avLst/>
          </a:prstGeom>
          <a:noFill/>
        </p:spPr>
        <p:txBody>
          <a:bodyPr wrap="square" rtlCol="0">
            <a:spAutoFit/>
          </a:bodyPr>
          <a:lstStyle/>
          <a:p>
            <a:r>
              <a:rPr lang="en-US" sz="1400" dirty="0"/>
              <a:t>Beam pipe</a:t>
            </a:r>
            <a:endParaRPr lang="fr-CH" sz="1400" dirty="0"/>
          </a:p>
        </p:txBody>
      </p:sp>
      <p:pic>
        <p:nvPicPr>
          <p:cNvPr id="49" name="Picture 48">
            <a:extLst>
              <a:ext uri="{FF2B5EF4-FFF2-40B4-BE49-F238E27FC236}">
                <a16:creationId xmlns:a16="http://schemas.microsoft.com/office/drawing/2014/main" id="{9D168D8D-4127-73C1-FA5E-BBCC61AC5E4E}"/>
              </a:ext>
            </a:extLst>
          </p:cNvPr>
          <p:cNvPicPr>
            <a:picLocks noChangeAspect="1"/>
          </p:cNvPicPr>
          <p:nvPr/>
        </p:nvPicPr>
        <p:blipFill>
          <a:blip r:embed="rId3"/>
          <a:stretch>
            <a:fillRect/>
          </a:stretch>
        </p:blipFill>
        <p:spPr>
          <a:xfrm>
            <a:off x="6640843" y="56147"/>
            <a:ext cx="2267133" cy="1700349"/>
          </a:xfrm>
          <a:prstGeom prst="rect">
            <a:avLst/>
          </a:prstGeom>
        </p:spPr>
      </p:pic>
    </p:spTree>
    <p:extLst>
      <p:ext uri="{BB962C8B-B14F-4D97-AF65-F5344CB8AC3E}">
        <p14:creationId xmlns:p14="http://schemas.microsoft.com/office/powerpoint/2010/main" val="17529087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E84407-703F-30DD-C399-91423F989EB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9B4DA08-7EA8-B25F-2FFB-4476F3BD0EC1}"/>
              </a:ext>
            </a:extLst>
          </p:cNvPr>
          <p:cNvPicPr>
            <a:picLocks noChangeAspect="1"/>
          </p:cNvPicPr>
          <p:nvPr/>
        </p:nvPicPr>
        <p:blipFill>
          <a:blip r:embed="rId2"/>
          <a:stretch>
            <a:fillRect/>
          </a:stretch>
        </p:blipFill>
        <p:spPr>
          <a:xfrm>
            <a:off x="1102278" y="557431"/>
            <a:ext cx="4654604" cy="3143409"/>
          </a:xfrm>
          <a:prstGeom prst="rect">
            <a:avLst/>
          </a:prstGeom>
        </p:spPr>
      </p:pic>
      <p:sp>
        <p:nvSpPr>
          <p:cNvPr id="2" name="Title 1">
            <a:extLst>
              <a:ext uri="{FF2B5EF4-FFF2-40B4-BE49-F238E27FC236}">
                <a16:creationId xmlns:a16="http://schemas.microsoft.com/office/drawing/2014/main" id="{0059B3B5-1945-1C44-E040-1667D5C18C2A}"/>
              </a:ext>
            </a:extLst>
          </p:cNvPr>
          <p:cNvSpPr>
            <a:spLocks noGrp="1"/>
          </p:cNvSpPr>
          <p:nvPr>
            <p:ph type="title"/>
          </p:nvPr>
        </p:nvSpPr>
        <p:spPr/>
        <p:txBody>
          <a:bodyPr>
            <a:normAutofit fontScale="90000"/>
          </a:bodyPr>
          <a:lstStyle/>
          <a:p>
            <a:r>
              <a:rPr lang="en-GB" dirty="0"/>
              <a:t>Inner Tracker integration in CMS </a:t>
            </a:r>
            <a:endParaRPr lang="en-GB" noProof="0" dirty="0"/>
          </a:p>
        </p:txBody>
      </p:sp>
      <p:sp>
        <p:nvSpPr>
          <p:cNvPr id="4" name="Slide Number Placeholder 3">
            <a:extLst>
              <a:ext uri="{FF2B5EF4-FFF2-40B4-BE49-F238E27FC236}">
                <a16:creationId xmlns:a16="http://schemas.microsoft.com/office/drawing/2014/main" id="{E6D6E836-153D-D0A3-7252-CCCF2F04F38B}"/>
              </a:ext>
            </a:extLst>
          </p:cNvPr>
          <p:cNvSpPr>
            <a:spLocks noGrp="1"/>
          </p:cNvSpPr>
          <p:nvPr>
            <p:ph type="sldNum" sz="quarter" idx="12"/>
          </p:nvPr>
        </p:nvSpPr>
        <p:spPr/>
        <p:txBody>
          <a:bodyPr/>
          <a:lstStyle/>
          <a:p>
            <a:fld id="{BFDCA1C4-9514-7B4F-976F-D92F7E296653}" type="slidenum">
              <a:rPr lang="fr-FR" smtClean="0"/>
              <a:pPr/>
              <a:t>32</a:t>
            </a:fld>
            <a:endParaRPr lang="fr-FR" dirty="0"/>
          </a:p>
        </p:txBody>
      </p:sp>
      <p:cxnSp>
        <p:nvCxnSpPr>
          <p:cNvPr id="7" name="Straight Arrow Connector 6">
            <a:extLst>
              <a:ext uri="{FF2B5EF4-FFF2-40B4-BE49-F238E27FC236}">
                <a16:creationId xmlns:a16="http://schemas.microsoft.com/office/drawing/2014/main" id="{FBE2DBA2-17D8-84D4-3961-8B1081308FF5}"/>
              </a:ext>
            </a:extLst>
          </p:cNvPr>
          <p:cNvCxnSpPr>
            <a:cxnSpLocks/>
          </p:cNvCxnSpPr>
          <p:nvPr/>
        </p:nvCxnSpPr>
        <p:spPr>
          <a:xfrm flipH="1" flipV="1">
            <a:off x="3995936" y="1779662"/>
            <a:ext cx="1958907" cy="1440160"/>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903B6C4C-5632-7F76-57CE-465FE9277A05}"/>
              </a:ext>
            </a:extLst>
          </p:cNvPr>
          <p:cNvSpPr>
            <a:spLocks noGrp="1"/>
          </p:cNvSpPr>
          <p:nvPr>
            <p:ph idx="1"/>
          </p:nvPr>
        </p:nvSpPr>
        <p:spPr>
          <a:xfrm>
            <a:off x="984775" y="4021848"/>
            <a:ext cx="7526660" cy="1674952"/>
          </a:xfrm>
        </p:spPr>
        <p:txBody>
          <a:bodyPr>
            <a:normAutofit/>
          </a:bodyPr>
          <a:lstStyle/>
          <a:p>
            <a:r>
              <a:rPr lang="en-US" dirty="0"/>
              <a:t>Position clearance from TBPX to the Beam Pipe is only 2mm</a:t>
            </a:r>
          </a:p>
          <a:p>
            <a:r>
              <a:rPr lang="en-US" dirty="0"/>
              <a:t>Clearance during installation (from all obstacles) is 5mm.</a:t>
            </a:r>
          </a:p>
        </p:txBody>
      </p:sp>
      <p:cxnSp>
        <p:nvCxnSpPr>
          <p:cNvPr id="19" name="Straight Arrow Connector 18">
            <a:extLst>
              <a:ext uri="{FF2B5EF4-FFF2-40B4-BE49-F238E27FC236}">
                <a16:creationId xmlns:a16="http://schemas.microsoft.com/office/drawing/2014/main" id="{6B5C26F0-38AD-561E-051E-445F9809206A}"/>
              </a:ext>
            </a:extLst>
          </p:cNvPr>
          <p:cNvCxnSpPr>
            <a:cxnSpLocks/>
            <a:stCxn id="35" idx="1"/>
          </p:cNvCxnSpPr>
          <p:nvPr/>
        </p:nvCxnSpPr>
        <p:spPr>
          <a:xfrm flipH="1" flipV="1">
            <a:off x="3717084" y="2660440"/>
            <a:ext cx="2255931" cy="1216644"/>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3FA5A95F-5F75-159F-8FED-0EB11B36E919}"/>
              </a:ext>
            </a:extLst>
          </p:cNvPr>
          <p:cNvCxnSpPr>
            <a:cxnSpLocks/>
          </p:cNvCxnSpPr>
          <p:nvPr/>
        </p:nvCxnSpPr>
        <p:spPr>
          <a:xfrm flipH="1" flipV="1">
            <a:off x="4139952" y="2316543"/>
            <a:ext cx="1814891" cy="1236427"/>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26A1BBE3-B9E0-E220-7476-785C5DB47707}"/>
              </a:ext>
            </a:extLst>
          </p:cNvPr>
          <p:cNvSpPr txBox="1"/>
          <p:nvPr/>
        </p:nvSpPr>
        <p:spPr>
          <a:xfrm>
            <a:off x="5999205" y="3382995"/>
            <a:ext cx="1234244" cy="307777"/>
          </a:xfrm>
          <a:prstGeom prst="rect">
            <a:avLst/>
          </a:prstGeom>
          <a:noFill/>
        </p:spPr>
        <p:txBody>
          <a:bodyPr wrap="square" rtlCol="0">
            <a:spAutoFit/>
          </a:bodyPr>
          <a:lstStyle/>
          <a:p>
            <a:r>
              <a:rPr lang="en-US" sz="1400" dirty="0"/>
              <a:t>Extension rails</a:t>
            </a:r>
            <a:endParaRPr lang="fr-CH" sz="1400" dirty="0"/>
          </a:p>
        </p:txBody>
      </p:sp>
      <p:sp>
        <p:nvSpPr>
          <p:cNvPr id="34" name="TextBox 33">
            <a:extLst>
              <a:ext uri="{FF2B5EF4-FFF2-40B4-BE49-F238E27FC236}">
                <a16:creationId xmlns:a16="http://schemas.microsoft.com/office/drawing/2014/main" id="{5BE4CE23-8BE2-A88F-28CC-FCF38617B087}"/>
              </a:ext>
            </a:extLst>
          </p:cNvPr>
          <p:cNvSpPr txBox="1"/>
          <p:nvPr/>
        </p:nvSpPr>
        <p:spPr>
          <a:xfrm>
            <a:off x="6004589" y="3049043"/>
            <a:ext cx="2583232" cy="307777"/>
          </a:xfrm>
          <a:prstGeom prst="rect">
            <a:avLst/>
          </a:prstGeom>
          <a:noFill/>
        </p:spPr>
        <p:txBody>
          <a:bodyPr wrap="square" rtlCol="0">
            <a:spAutoFit/>
          </a:bodyPr>
          <a:lstStyle/>
          <a:p>
            <a:r>
              <a:rPr lang="en-US" sz="1400" dirty="0"/>
              <a:t>Beam Pipe </a:t>
            </a:r>
            <a:endParaRPr lang="fr-CH" sz="1400" dirty="0"/>
          </a:p>
        </p:txBody>
      </p:sp>
      <p:sp>
        <p:nvSpPr>
          <p:cNvPr id="35" name="TextBox 34">
            <a:extLst>
              <a:ext uri="{FF2B5EF4-FFF2-40B4-BE49-F238E27FC236}">
                <a16:creationId xmlns:a16="http://schemas.microsoft.com/office/drawing/2014/main" id="{DFB52EF1-8A74-62EE-FAF6-99D586C9B430}"/>
              </a:ext>
            </a:extLst>
          </p:cNvPr>
          <p:cNvSpPr txBox="1"/>
          <p:nvPr/>
        </p:nvSpPr>
        <p:spPr>
          <a:xfrm>
            <a:off x="5973015" y="3723195"/>
            <a:ext cx="1925274" cy="307777"/>
          </a:xfrm>
          <a:prstGeom prst="rect">
            <a:avLst/>
          </a:prstGeom>
          <a:noFill/>
        </p:spPr>
        <p:txBody>
          <a:bodyPr wrap="square" rtlCol="0">
            <a:spAutoFit/>
          </a:bodyPr>
          <a:lstStyle/>
          <a:p>
            <a:r>
              <a:rPr lang="en-US" sz="1400" dirty="0"/>
              <a:t>Intermediate rails</a:t>
            </a:r>
            <a:endParaRPr lang="fr-CH" sz="1400" dirty="0"/>
          </a:p>
        </p:txBody>
      </p:sp>
      <p:pic>
        <p:nvPicPr>
          <p:cNvPr id="49" name="Picture 48">
            <a:extLst>
              <a:ext uri="{FF2B5EF4-FFF2-40B4-BE49-F238E27FC236}">
                <a16:creationId xmlns:a16="http://schemas.microsoft.com/office/drawing/2014/main" id="{3A820D75-8E4B-BBAE-AAAF-78C237E29C2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220073" y="103623"/>
            <a:ext cx="3687904" cy="2611468"/>
          </a:xfrm>
          <a:prstGeom prst="rect">
            <a:avLst/>
          </a:prstGeom>
        </p:spPr>
      </p:pic>
    </p:spTree>
    <p:extLst>
      <p:ext uri="{BB962C8B-B14F-4D97-AF65-F5344CB8AC3E}">
        <p14:creationId xmlns:p14="http://schemas.microsoft.com/office/powerpoint/2010/main" val="42238091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08B131-92C3-D01D-E162-CA0107A9EC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9E8152-6C46-4241-C203-E742A4A3637B}"/>
              </a:ext>
            </a:extLst>
          </p:cNvPr>
          <p:cNvSpPr>
            <a:spLocks noGrp="1"/>
          </p:cNvSpPr>
          <p:nvPr>
            <p:ph type="title"/>
          </p:nvPr>
        </p:nvSpPr>
        <p:spPr/>
        <p:txBody>
          <a:bodyPr>
            <a:normAutofit fontScale="90000"/>
          </a:bodyPr>
          <a:lstStyle/>
          <a:p>
            <a:r>
              <a:rPr lang="en-GB" dirty="0"/>
              <a:t>Inner Tracker integration in CMS </a:t>
            </a:r>
            <a:endParaRPr lang="en-GB" noProof="0" dirty="0"/>
          </a:p>
        </p:txBody>
      </p:sp>
      <p:sp>
        <p:nvSpPr>
          <p:cNvPr id="4" name="Slide Number Placeholder 3">
            <a:extLst>
              <a:ext uri="{FF2B5EF4-FFF2-40B4-BE49-F238E27FC236}">
                <a16:creationId xmlns:a16="http://schemas.microsoft.com/office/drawing/2014/main" id="{5B05056A-746C-7016-8B79-AD760EC70869}"/>
              </a:ext>
            </a:extLst>
          </p:cNvPr>
          <p:cNvSpPr>
            <a:spLocks noGrp="1"/>
          </p:cNvSpPr>
          <p:nvPr>
            <p:ph type="sldNum" sz="quarter" idx="12"/>
          </p:nvPr>
        </p:nvSpPr>
        <p:spPr/>
        <p:txBody>
          <a:bodyPr/>
          <a:lstStyle/>
          <a:p>
            <a:fld id="{BFDCA1C4-9514-7B4F-976F-D92F7E296653}" type="slidenum">
              <a:rPr lang="fr-FR" smtClean="0"/>
              <a:pPr/>
              <a:t>33</a:t>
            </a:fld>
            <a:endParaRPr lang="fr-FR" dirty="0"/>
          </a:p>
        </p:txBody>
      </p:sp>
      <p:pic>
        <p:nvPicPr>
          <p:cNvPr id="6" name="Google Shape;94;p19">
            <a:extLst>
              <a:ext uri="{FF2B5EF4-FFF2-40B4-BE49-F238E27FC236}">
                <a16:creationId xmlns:a16="http://schemas.microsoft.com/office/drawing/2014/main" id="{BF63B567-4009-0A67-9210-464A5E894C6A}"/>
              </a:ext>
            </a:extLst>
          </p:cNvPr>
          <p:cNvPicPr preferRelativeResize="0"/>
          <p:nvPr/>
        </p:nvPicPr>
        <p:blipFill rotWithShape="1">
          <a:blip r:embed="rId2">
            <a:alphaModFix/>
          </a:blip>
          <a:srcRect l="13787" r="32856"/>
          <a:stretch/>
        </p:blipFill>
        <p:spPr>
          <a:xfrm>
            <a:off x="3341375" y="627534"/>
            <a:ext cx="3096344" cy="3456384"/>
          </a:xfrm>
          <a:prstGeom prst="rect">
            <a:avLst/>
          </a:prstGeom>
          <a:noFill/>
          <a:ln>
            <a:solidFill>
              <a:srgbClr val="0055A0"/>
            </a:solidFill>
          </a:ln>
        </p:spPr>
      </p:pic>
      <p:sp>
        <p:nvSpPr>
          <p:cNvPr id="7" name="Content Placeholder 2">
            <a:extLst>
              <a:ext uri="{FF2B5EF4-FFF2-40B4-BE49-F238E27FC236}">
                <a16:creationId xmlns:a16="http://schemas.microsoft.com/office/drawing/2014/main" id="{DE41D676-1184-4DB3-DE07-826A6A927D77}"/>
              </a:ext>
            </a:extLst>
          </p:cNvPr>
          <p:cNvSpPr>
            <a:spLocks noGrp="1"/>
          </p:cNvSpPr>
          <p:nvPr>
            <p:ph idx="1"/>
          </p:nvPr>
        </p:nvSpPr>
        <p:spPr>
          <a:xfrm>
            <a:off x="1023297" y="4284637"/>
            <a:ext cx="7526660" cy="858863"/>
          </a:xfrm>
        </p:spPr>
        <p:txBody>
          <a:bodyPr>
            <a:normAutofit/>
          </a:bodyPr>
          <a:lstStyle/>
          <a:p>
            <a:r>
              <a:rPr lang="en-US" dirty="0"/>
              <a:t>TEPX installation configuration</a:t>
            </a:r>
          </a:p>
          <a:p>
            <a:r>
              <a:rPr lang="en-US" dirty="0"/>
              <a:t>The installation occurs after the TFPX-TBPX are positioned inside the ITST</a:t>
            </a:r>
          </a:p>
        </p:txBody>
      </p:sp>
      <p:cxnSp>
        <p:nvCxnSpPr>
          <p:cNvPr id="8" name="Straight Arrow Connector 7">
            <a:extLst>
              <a:ext uri="{FF2B5EF4-FFF2-40B4-BE49-F238E27FC236}">
                <a16:creationId xmlns:a16="http://schemas.microsoft.com/office/drawing/2014/main" id="{281741B0-5B5E-792D-7772-945C3B52AAB8}"/>
              </a:ext>
            </a:extLst>
          </p:cNvPr>
          <p:cNvCxnSpPr>
            <a:cxnSpLocks/>
          </p:cNvCxnSpPr>
          <p:nvPr/>
        </p:nvCxnSpPr>
        <p:spPr>
          <a:xfrm flipH="1" flipV="1">
            <a:off x="5580112" y="1517388"/>
            <a:ext cx="1080120" cy="190266"/>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8607AB75-5ABB-0AEE-6D2A-AD4EE4C3FBE4}"/>
              </a:ext>
            </a:extLst>
          </p:cNvPr>
          <p:cNvCxnSpPr>
            <a:cxnSpLocks/>
          </p:cNvCxnSpPr>
          <p:nvPr/>
        </p:nvCxnSpPr>
        <p:spPr>
          <a:xfrm flipH="1" flipV="1">
            <a:off x="4932040" y="987574"/>
            <a:ext cx="1728192" cy="288032"/>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DDFFAD8-59AD-1476-4747-754E01409B37}"/>
              </a:ext>
            </a:extLst>
          </p:cNvPr>
          <p:cNvCxnSpPr>
            <a:cxnSpLocks/>
          </p:cNvCxnSpPr>
          <p:nvPr/>
        </p:nvCxnSpPr>
        <p:spPr>
          <a:xfrm flipH="1" flipV="1">
            <a:off x="5643461" y="2087887"/>
            <a:ext cx="933933" cy="368198"/>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E22EA90-3DA8-6B4A-3ABA-372E0119AD0F}"/>
              </a:ext>
            </a:extLst>
          </p:cNvPr>
          <p:cNvCxnSpPr>
            <a:cxnSpLocks/>
          </p:cNvCxnSpPr>
          <p:nvPr/>
        </p:nvCxnSpPr>
        <p:spPr>
          <a:xfrm flipH="1" flipV="1">
            <a:off x="4716016" y="2190280"/>
            <a:ext cx="1861378" cy="265805"/>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29AA52EC-052C-B7AF-0BDA-7B7CCB016B3B}"/>
              </a:ext>
            </a:extLst>
          </p:cNvPr>
          <p:cNvCxnSpPr>
            <a:cxnSpLocks/>
          </p:cNvCxnSpPr>
          <p:nvPr/>
        </p:nvCxnSpPr>
        <p:spPr>
          <a:xfrm flipH="1" flipV="1">
            <a:off x="5436096" y="3083666"/>
            <a:ext cx="1296144" cy="435909"/>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1A6FEAF-0D6C-020B-2F66-C489EEE9458E}"/>
              </a:ext>
            </a:extLst>
          </p:cNvPr>
          <p:cNvCxnSpPr>
            <a:cxnSpLocks/>
          </p:cNvCxnSpPr>
          <p:nvPr/>
        </p:nvCxnSpPr>
        <p:spPr>
          <a:xfrm flipH="1" flipV="1">
            <a:off x="4355976" y="3236066"/>
            <a:ext cx="2376264" cy="279648"/>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AA05BE7-9165-7072-2826-482291872516}"/>
              </a:ext>
            </a:extLst>
          </p:cNvPr>
          <p:cNvSpPr txBox="1"/>
          <p:nvPr/>
        </p:nvSpPr>
        <p:spPr>
          <a:xfrm>
            <a:off x="6663360" y="1138125"/>
            <a:ext cx="728552" cy="307777"/>
          </a:xfrm>
          <a:prstGeom prst="rect">
            <a:avLst/>
          </a:prstGeom>
          <a:noFill/>
        </p:spPr>
        <p:txBody>
          <a:bodyPr wrap="square" rtlCol="0">
            <a:spAutoFit/>
          </a:bodyPr>
          <a:lstStyle/>
          <a:p>
            <a:r>
              <a:rPr lang="en-US" sz="1400" dirty="0"/>
              <a:t>ITST</a:t>
            </a:r>
            <a:endParaRPr lang="fr-CH" sz="1400" dirty="0"/>
          </a:p>
        </p:txBody>
      </p:sp>
      <p:sp>
        <p:nvSpPr>
          <p:cNvPr id="24" name="TextBox 23">
            <a:extLst>
              <a:ext uri="{FF2B5EF4-FFF2-40B4-BE49-F238E27FC236}">
                <a16:creationId xmlns:a16="http://schemas.microsoft.com/office/drawing/2014/main" id="{D7413BB7-A94D-916C-D628-98B5B47F06E9}"/>
              </a:ext>
            </a:extLst>
          </p:cNvPr>
          <p:cNvSpPr txBox="1"/>
          <p:nvPr/>
        </p:nvSpPr>
        <p:spPr>
          <a:xfrm>
            <a:off x="6660232" y="1553765"/>
            <a:ext cx="864096" cy="307777"/>
          </a:xfrm>
          <a:prstGeom prst="rect">
            <a:avLst/>
          </a:prstGeom>
          <a:noFill/>
        </p:spPr>
        <p:txBody>
          <a:bodyPr wrap="square" rtlCol="0">
            <a:spAutoFit/>
          </a:bodyPr>
          <a:lstStyle/>
          <a:p>
            <a:r>
              <a:rPr lang="en-US" sz="1400" dirty="0"/>
              <a:t>Bulkhead</a:t>
            </a:r>
            <a:endParaRPr lang="fr-CH" sz="1400" dirty="0"/>
          </a:p>
        </p:txBody>
      </p:sp>
      <p:cxnSp>
        <p:nvCxnSpPr>
          <p:cNvPr id="27" name="Straight Arrow Connector 26">
            <a:extLst>
              <a:ext uri="{FF2B5EF4-FFF2-40B4-BE49-F238E27FC236}">
                <a16:creationId xmlns:a16="http://schemas.microsoft.com/office/drawing/2014/main" id="{B9782819-4F1A-30EB-9427-192D5BD71544}"/>
              </a:ext>
            </a:extLst>
          </p:cNvPr>
          <p:cNvCxnSpPr>
            <a:cxnSpLocks/>
          </p:cNvCxnSpPr>
          <p:nvPr/>
        </p:nvCxnSpPr>
        <p:spPr>
          <a:xfrm flipH="1" flipV="1">
            <a:off x="4946756" y="3580965"/>
            <a:ext cx="1785484" cy="360868"/>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A0B68CF8-4412-07E1-164F-17B00B8A5C65}"/>
              </a:ext>
            </a:extLst>
          </p:cNvPr>
          <p:cNvSpPr txBox="1"/>
          <p:nvPr/>
        </p:nvSpPr>
        <p:spPr>
          <a:xfrm>
            <a:off x="6633748" y="2254713"/>
            <a:ext cx="1296144" cy="307777"/>
          </a:xfrm>
          <a:prstGeom prst="rect">
            <a:avLst/>
          </a:prstGeom>
          <a:noFill/>
        </p:spPr>
        <p:txBody>
          <a:bodyPr wrap="square" rtlCol="0">
            <a:spAutoFit/>
          </a:bodyPr>
          <a:lstStyle/>
          <a:p>
            <a:r>
              <a:rPr lang="en-US" sz="1400" dirty="0"/>
              <a:t>TEPX Cassettes</a:t>
            </a:r>
            <a:endParaRPr lang="fr-CH" sz="1400" dirty="0"/>
          </a:p>
        </p:txBody>
      </p:sp>
      <p:sp>
        <p:nvSpPr>
          <p:cNvPr id="30" name="TextBox 29">
            <a:extLst>
              <a:ext uri="{FF2B5EF4-FFF2-40B4-BE49-F238E27FC236}">
                <a16:creationId xmlns:a16="http://schemas.microsoft.com/office/drawing/2014/main" id="{AF3CDED4-AD4C-1139-C18E-D0E23F46DBC5}"/>
              </a:ext>
            </a:extLst>
          </p:cNvPr>
          <p:cNvSpPr txBox="1"/>
          <p:nvPr/>
        </p:nvSpPr>
        <p:spPr>
          <a:xfrm>
            <a:off x="6743840" y="3327552"/>
            <a:ext cx="1296144" cy="307777"/>
          </a:xfrm>
          <a:prstGeom prst="rect">
            <a:avLst/>
          </a:prstGeom>
          <a:noFill/>
        </p:spPr>
        <p:txBody>
          <a:bodyPr wrap="square" rtlCol="0">
            <a:spAutoFit/>
          </a:bodyPr>
          <a:lstStyle/>
          <a:p>
            <a:r>
              <a:rPr lang="en-US" sz="1400" dirty="0"/>
              <a:t>TEPX quarters</a:t>
            </a:r>
            <a:endParaRPr lang="fr-CH" sz="1400" dirty="0"/>
          </a:p>
        </p:txBody>
      </p:sp>
      <p:sp>
        <p:nvSpPr>
          <p:cNvPr id="31" name="TextBox 30">
            <a:extLst>
              <a:ext uri="{FF2B5EF4-FFF2-40B4-BE49-F238E27FC236}">
                <a16:creationId xmlns:a16="http://schemas.microsoft.com/office/drawing/2014/main" id="{BA5714D4-FFE2-1F9B-E5C7-3B35BA9D96EE}"/>
              </a:ext>
            </a:extLst>
          </p:cNvPr>
          <p:cNvSpPr txBox="1"/>
          <p:nvPr/>
        </p:nvSpPr>
        <p:spPr>
          <a:xfrm>
            <a:off x="6746417" y="3787944"/>
            <a:ext cx="1296144" cy="307777"/>
          </a:xfrm>
          <a:prstGeom prst="rect">
            <a:avLst/>
          </a:prstGeom>
          <a:noFill/>
        </p:spPr>
        <p:txBody>
          <a:bodyPr wrap="square" rtlCol="0">
            <a:spAutoFit/>
          </a:bodyPr>
          <a:lstStyle/>
          <a:p>
            <a:r>
              <a:rPr lang="en-US" sz="1400" dirty="0"/>
              <a:t>Beampipe</a:t>
            </a:r>
            <a:endParaRPr lang="fr-CH" sz="1400" dirty="0"/>
          </a:p>
        </p:txBody>
      </p:sp>
      <p:cxnSp>
        <p:nvCxnSpPr>
          <p:cNvPr id="3" name="Straight Arrow Connector 2">
            <a:extLst>
              <a:ext uri="{FF2B5EF4-FFF2-40B4-BE49-F238E27FC236}">
                <a16:creationId xmlns:a16="http://schemas.microsoft.com/office/drawing/2014/main" id="{652BEE45-6E7D-3477-36B1-9C189DDCA95F}"/>
              </a:ext>
            </a:extLst>
          </p:cNvPr>
          <p:cNvCxnSpPr>
            <a:cxnSpLocks/>
          </p:cNvCxnSpPr>
          <p:nvPr/>
        </p:nvCxnSpPr>
        <p:spPr>
          <a:xfrm flipH="1" flipV="1">
            <a:off x="5003787" y="704027"/>
            <a:ext cx="1728192" cy="192316"/>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92F6C56-6AE5-A099-54DE-999E1D736003}"/>
              </a:ext>
            </a:extLst>
          </p:cNvPr>
          <p:cNvSpPr txBox="1"/>
          <p:nvPr/>
        </p:nvSpPr>
        <p:spPr>
          <a:xfrm>
            <a:off x="6732240" y="714469"/>
            <a:ext cx="1152128" cy="307777"/>
          </a:xfrm>
          <a:prstGeom prst="rect">
            <a:avLst/>
          </a:prstGeom>
          <a:noFill/>
        </p:spPr>
        <p:txBody>
          <a:bodyPr wrap="square" rtlCol="0">
            <a:spAutoFit/>
          </a:bodyPr>
          <a:lstStyle/>
          <a:p>
            <a:r>
              <a:rPr lang="en-US" sz="1400" dirty="0"/>
              <a:t>TFPX-TBPX</a:t>
            </a:r>
            <a:endParaRPr lang="fr-CH" sz="1400" dirty="0"/>
          </a:p>
        </p:txBody>
      </p:sp>
    </p:spTree>
    <p:extLst>
      <p:ext uri="{BB962C8B-B14F-4D97-AF65-F5344CB8AC3E}">
        <p14:creationId xmlns:p14="http://schemas.microsoft.com/office/powerpoint/2010/main" val="42649327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8FEEF-98AE-FE94-4FD5-08C5A3D66F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A5A627-B61D-4D89-BF2A-227D90478600}"/>
              </a:ext>
            </a:extLst>
          </p:cNvPr>
          <p:cNvSpPr>
            <a:spLocks noGrp="1"/>
          </p:cNvSpPr>
          <p:nvPr>
            <p:ph type="title"/>
          </p:nvPr>
        </p:nvSpPr>
        <p:spPr/>
        <p:txBody>
          <a:bodyPr>
            <a:normAutofit fontScale="90000"/>
          </a:bodyPr>
          <a:lstStyle/>
          <a:p>
            <a:r>
              <a:rPr lang="en-GB" dirty="0"/>
              <a:t>Inner Tracker integration in CMS </a:t>
            </a:r>
            <a:endParaRPr lang="en-GB" noProof="0" dirty="0"/>
          </a:p>
        </p:txBody>
      </p:sp>
      <p:sp>
        <p:nvSpPr>
          <p:cNvPr id="4" name="Slide Number Placeholder 3">
            <a:extLst>
              <a:ext uri="{FF2B5EF4-FFF2-40B4-BE49-F238E27FC236}">
                <a16:creationId xmlns:a16="http://schemas.microsoft.com/office/drawing/2014/main" id="{BEE13F5D-E3BD-F7E8-A065-9F3CA5B4ED64}"/>
              </a:ext>
            </a:extLst>
          </p:cNvPr>
          <p:cNvSpPr>
            <a:spLocks noGrp="1"/>
          </p:cNvSpPr>
          <p:nvPr>
            <p:ph type="sldNum" sz="quarter" idx="12"/>
          </p:nvPr>
        </p:nvSpPr>
        <p:spPr/>
        <p:txBody>
          <a:bodyPr/>
          <a:lstStyle/>
          <a:p>
            <a:fld id="{BFDCA1C4-9514-7B4F-976F-D92F7E296653}" type="slidenum">
              <a:rPr lang="fr-FR" smtClean="0"/>
              <a:pPr/>
              <a:t>34</a:t>
            </a:fld>
            <a:endParaRPr lang="fr-FR" dirty="0"/>
          </a:p>
        </p:txBody>
      </p:sp>
      <p:pic>
        <p:nvPicPr>
          <p:cNvPr id="3" name="Picture 2">
            <a:extLst>
              <a:ext uri="{FF2B5EF4-FFF2-40B4-BE49-F238E27FC236}">
                <a16:creationId xmlns:a16="http://schemas.microsoft.com/office/drawing/2014/main" id="{28947DD9-3C5F-61C0-F369-822FC069EFC9}"/>
              </a:ext>
            </a:extLst>
          </p:cNvPr>
          <p:cNvPicPr>
            <a:picLocks noChangeAspect="1"/>
          </p:cNvPicPr>
          <p:nvPr/>
        </p:nvPicPr>
        <p:blipFill>
          <a:blip r:embed="rId2"/>
          <a:stretch>
            <a:fillRect/>
          </a:stretch>
        </p:blipFill>
        <p:spPr>
          <a:xfrm>
            <a:off x="2299353" y="535714"/>
            <a:ext cx="5040559" cy="3780418"/>
          </a:xfrm>
          <a:prstGeom prst="rect">
            <a:avLst/>
          </a:prstGeom>
        </p:spPr>
      </p:pic>
      <p:sp>
        <p:nvSpPr>
          <p:cNvPr id="6" name="TextBox 5">
            <a:extLst>
              <a:ext uri="{FF2B5EF4-FFF2-40B4-BE49-F238E27FC236}">
                <a16:creationId xmlns:a16="http://schemas.microsoft.com/office/drawing/2014/main" id="{BD476195-95A1-1B53-FEBB-1B6A76D2DADA}"/>
              </a:ext>
            </a:extLst>
          </p:cNvPr>
          <p:cNvSpPr txBox="1"/>
          <p:nvPr/>
        </p:nvSpPr>
        <p:spPr>
          <a:xfrm>
            <a:off x="2715190" y="4376133"/>
            <a:ext cx="5760640" cy="276999"/>
          </a:xfrm>
          <a:prstGeom prst="rect">
            <a:avLst/>
          </a:prstGeom>
          <a:noFill/>
        </p:spPr>
        <p:txBody>
          <a:bodyPr wrap="square" rtlCol="0">
            <a:spAutoFit/>
          </a:bodyPr>
          <a:lstStyle/>
          <a:p>
            <a:r>
              <a:rPr lang="en-US" sz="1200" i="1" dirty="0"/>
              <a:t>Cut-view of the Inner Tracker installed with services spread on the bulkhead </a:t>
            </a:r>
            <a:endParaRPr lang="fr-CH" sz="1200" i="1" dirty="0"/>
          </a:p>
        </p:txBody>
      </p:sp>
      <p:sp>
        <p:nvSpPr>
          <p:cNvPr id="7" name="Oval 6">
            <a:extLst>
              <a:ext uri="{FF2B5EF4-FFF2-40B4-BE49-F238E27FC236}">
                <a16:creationId xmlns:a16="http://schemas.microsoft.com/office/drawing/2014/main" id="{EDC5BC34-C655-1B3A-4069-625D8E91563D}"/>
              </a:ext>
            </a:extLst>
          </p:cNvPr>
          <p:cNvSpPr/>
          <p:nvPr/>
        </p:nvSpPr>
        <p:spPr>
          <a:xfrm>
            <a:off x="6804248" y="2031525"/>
            <a:ext cx="144016" cy="144016"/>
          </a:xfrm>
          <a:prstGeom prst="ellipse">
            <a:avLst/>
          </a:prstGeom>
          <a:solidFill>
            <a:srgbClr val="00D1D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CH"/>
          </a:p>
        </p:txBody>
      </p:sp>
      <p:cxnSp>
        <p:nvCxnSpPr>
          <p:cNvPr id="5" name="Straight Arrow Connector 4">
            <a:extLst>
              <a:ext uri="{FF2B5EF4-FFF2-40B4-BE49-F238E27FC236}">
                <a16:creationId xmlns:a16="http://schemas.microsoft.com/office/drawing/2014/main" id="{53A2DA5A-8882-F02B-6295-CD7BFDF4CFF1}"/>
              </a:ext>
            </a:extLst>
          </p:cNvPr>
          <p:cNvCxnSpPr>
            <a:cxnSpLocks/>
          </p:cNvCxnSpPr>
          <p:nvPr/>
        </p:nvCxnSpPr>
        <p:spPr>
          <a:xfrm flipH="1" flipV="1">
            <a:off x="5721371" y="3219822"/>
            <a:ext cx="691502" cy="583553"/>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91F2005-B4D2-0747-1BC8-2BACF1FB25ED}"/>
              </a:ext>
            </a:extLst>
          </p:cNvPr>
          <p:cNvSpPr txBox="1"/>
          <p:nvPr/>
        </p:nvSpPr>
        <p:spPr>
          <a:xfrm>
            <a:off x="6383184" y="3688417"/>
            <a:ext cx="2005239" cy="307777"/>
          </a:xfrm>
          <a:prstGeom prst="rect">
            <a:avLst/>
          </a:prstGeom>
          <a:noFill/>
        </p:spPr>
        <p:txBody>
          <a:bodyPr wrap="square" rtlCol="0">
            <a:spAutoFit/>
          </a:bodyPr>
          <a:lstStyle/>
          <a:p>
            <a:r>
              <a:rPr lang="en-US" sz="1400" dirty="0"/>
              <a:t>Outer Tracker (Volume)</a:t>
            </a:r>
            <a:endParaRPr lang="fr-CH" sz="1400" dirty="0"/>
          </a:p>
        </p:txBody>
      </p:sp>
      <p:cxnSp>
        <p:nvCxnSpPr>
          <p:cNvPr id="10" name="Straight Arrow Connector 9">
            <a:extLst>
              <a:ext uri="{FF2B5EF4-FFF2-40B4-BE49-F238E27FC236}">
                <a16:creationId xmlns:a16="http://schemas.microsoft.com/office/drawing/2014/main" id="{55756E17-1F25-8B8A-660B-217EC5AC95B7}"/>
              </a:ext>
            </a:extLst>
          </p:cNvPr>
          <p:cNvCxnSpPr>
            <a:cxnSpLocks/>
          </p:cNvCxnSpPr>
          <p:nvPr/>
        </p:nvCxnSpPr>
        <p:spPr>
          <a:xfrm flipH="1" flipV="1">
            <a:off x="6983374" y="2198389"/>
            <a:ext cx="540954" cy="307777"/>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C031AA19-A6D7-650F-96BD-5EFAFCA627EF}"/>
              </a:ext>
            </a:extLst>
          </p:cNvPr>
          <p:cNvSpPr txBox="1"/>
          <p:nvPr/>
        </p:nvSpPr>
        <p:spPr>
          <a:xfrm>
            <a:off x="7559576" y="2356164"/>
            <a:ext cx="1405980" cy="307777"/>
          </a:xfrm>
          <a:prstGeom prst="rect">
            <a:avLst/>
          </a:prstGeom>
          <a:noFill/>
        </p:spPr>
        <p:txBody>
          <a:bodyPr wrap="square" rtlCol="0">
            <a:spAutoFit/>
          </a:bodyPr>
          <a:lstStyle/>
          <a:p>
            <a:r>
              <a:rPr lang="en-US" sz="1400" dirty="0"/>
              <a:t>Interaction Point</a:t>
            </a:r>
            <a:endParaRPr lang="fr-CH" sz="1400" dirty="0"/>
          </a:p>
        </p:txBody>
      </p:sp>
      <p:cxnSp>
        <p:nvCxnSpPr>
          <p:cNvPr id="15" name="Straight Arrow Connector 14">
            <a:extLst>
              <a:ext uri="{FF2B5EF4-FFF2-40B4-BE49-F238E27FC236}">
                <a16:creationId xmlns:a16="http://schemas.microsoft.com/office/drawing/2014/main" id="{9101CFBA-8F75-A816-37F5-4B5C7239B2B2}"/>
              </a:ext>
            </a:extLst>
          </p:cNvPr>
          <p:cNvCxnSpPr>
            <a:cxnSpLocks/>
          </p:cNvCxnSpPr>
          <p:nvPr/>
        </p:nvCxnSpPr>
        <p:spPr>
          <a:xfrm flipH="1" flipV="1">
            <a:off x="5905787" y="2370065"/>
            <a:ext cx="1257676" cy="1102750"/>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CF6BB5FB-9257-264A-A5BB-540FE8204D6C}"/>
              </a:ext>
            </a:extLst>
          </p:cNvPr>
          <p:cNvSpPr txBox="1"/>
          <p:nvPr/>
        </p:nvSpPr>
        <p:spPr>
          <a:xfrm>
            <a:off x="7171567" y="3320052"/>
            <a:ext cx="1296144" cy="307777"/>
          </a:xfrm>
          <a:prstGeom prst="rect">
            <a:avLst/>
          </a:prstGeom>
          <a:noFill/>
        </p:spPr>
        <p:txBody>
          <a:bodyPr wrap="square" rtlCol="0">
            <a:spAutoFit/>
          </a:bodyPr>
          <a:lstStyle/>
          <a:p>
            <a:r>
              <a:rPr lang="en-US" sz="1400" dirty="0"/>
              <a:t>Inner Tracker</a:t>
            </a:r>
            <a:endParaRPr lang="fr-CH" sz="1400" dirty="0"/>
          </a:p>
        </p:txBody>
      </p:sp>
      <p:sp>
        <p:nvSpPr>
          <p:cNvPr id="18" name="TextBox 17">
            <a:extLst>
              <a:ext uri="{FF2B5EF4-FFF2-40B4-BE49-F238E27FC236}">
                <a16:creationId xmlns:a16="http://schemas.microsoft.com/office/drawing/2014/main" id="{0AA6A285-8E8B-C464-9BCA-3364280C5EA2}"/>
              </a:ext>
            </a:extLst>
          </p:cNvPr>
          <p:cNvSpPr txBox="1"/>
          <p:nvPr/>
        </p:nvSpPr>
        <p:spPr>
          <a:xfrm>
            <a:off x="1115616" y="1882097"/>
            <a:ext cx="1296144" cy="307777"/>
          </a:xfrm>
          <a:prstGeom prst="rect">
            <a:avLst/>
          </a:prstGeom>
          <a:noFill/>
        </p:spPr>
        <p:txBody>
          <a:bodyPr wrap="square" rtlCol="0">
            <a:spAutoFit/>
          </a:bodyPr>
          <a:lstStyle/>
          <a:p>
            <a:r>
              <a:rPr lang="en-US" sz="1400" dirty="0"/>
              <a:t>Tracker Bracket</a:t>
            </a:r>
            <a:endParaRPr lang="fr-CH" sz="1400" dirty="0"/>
          </a:p>
        </p:txBody>
      </p:sp>
      <p:cxnSp>
        <p:nvCxnSpPr>
          <p:cNvPr id="19" name="Straight Arrow Connector 18">
            <a:extLst>
              <a:ext uri="{FF2B5EF4-FFF2-40B4-BE49-F238E27FC236}">
                <a16:creationId xmlns:a16="http://schemas.microsoft.com/office/drawing/2014/main" id="{4A5F59D5-A0BD-4457-7999-D8204C9145CE}"/>
              </a:ext>
            </a:extLst>
          </p:cNvPr>
          <p:cNvCxnSpPr>
            <a:cxnSpLocks/>
            <a:stCxn id="18" idx="3"/>
          </p:cNvCxnSpPr>
          <p:nvPr/>
        </p:nvCxnSpPr>
        <p:spPr>
          <a:xfrm>
            <a:off x="2411760" y="2035986"/>
            <a:ext cx="1008112" cy="179058"/>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BEEADC53-454C-FBE4-A016-C6A66E4CF57F}"/>
              </a:ext>
            </a:extLst>
          </p:cNvPr>
          <p:cNvCxnSpPr>
            <a:cxnSpLocks/>
          </p:cNvCxnSpPr>
          <p:nvPr/>
        </p:nvCxnSpPr>
        <p:spPr>
          <a:xfrm>
            <a:off x="2411760" y="2425923"/>
            <a:ext cx="1157256" cy="224719"/>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23F04D80-FD26-EFC7-A8F3-5F6D6A707AD6}"/>
              </a:ext>
            </a:extLst>
          </p:cNvPr>
          <p:cNvSpPr txBox="1"/>
          <p:nvPr/>
        </p:nvSpPr>
        <p:spPr>
          <a:xfrm>
            <a:off x="871569" y="2242358"/>
            <a:ext cx="1576896" cy="307777"/>
          </a:xfrm>
          <a:prstGeom prst="rect">
            <a:avLst/>
          </a:prstGeom>
          <a:noFill/>
        </p:spPr>
        <p:txBody>
          <a:bodyPr wrap="square" rtlCol="0">
            <a:spAutoFit/>
          </a:bodyPr>
          <a:lstStyle/>
          <a:p>
            <a:r>
              <a:rPr lang="en-US" sz="1400" dirty="0"/>
              <a:t>Beampipe bellows</a:t>
            </a:r>
            <a:endParaRPr lang="fr-CH" sz="1400" dirty="0"/>
          </a:p>
        </p:txBody>
      </p:sp>
      <p:cxnSp>
        <p:nvCxnSpPr>
          <p:cNvPr id="26" name="Straight Arrow Connector 25">
            <a:extLst>
              <a:ext uri="{FF2B5EF4-FFF2-40B4-BE49-F238E27FC236}">
                <a16:creationId xmlns:a16="http://schemas.microsoft.com/office/drawing/2014/main" id="{57834C22-FC8B-E77B-53D1-B94D37A3B139}"/>
              </a:ext>
            </a:extLst>
          </p:cNvPr>
          <p:cNvCxnSpPr>
            <a:cxnSpLocks/>
          </p:cNvCxnSpPr>
          <p:nvPr/>
        </p:nvCxnSpPr>
        <p:spPr>
          <a:xfrm flipH="1">
            <a:off x="3938501" y="595353"/>
            <a:ext cx="1642436" cy="1436172"/>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CADF436E-746A-E3D0-3A70-4618B1CBA870}"/>
              </a:ext>
            </a:extLst>
          </p:cNvPr>
          <p:cNvSpPr txBox="1"/>
          <p:nvPr/>
        </p:nvSpPr>
        <p:spPr>
          <a:xfrm>
            <a:off x="5549340" y="341095"/>
            <a:ext cx="1902979" cy="307777"/>
          </a:xfrm>
          <a:prstGeom prst="rect">
            <a:avLst/>
          </a:prstGeom>
          <a:noFill/>
        </p:spPr>
        <p:txBody>
          <a:bodyPr wrap="square" rtlCol="0">
            <a:spAutoFit/>
          </a:bodyPr>
          <a:lstStyle/>
          <a:p>
            <a:r>
              <a:rPr lang="en-US" sz="1400" dirty="0"/>
              <a:t>Inner Tracker Services</a:t>
            </a:r>
            <a:endParaRPr lang="fr-CH" sz="1400" dirty="0"/>
          </a:p>
        </p:txBody>
      </p:sp>
      <p:cxnSp>
        <p:nvCxnSpPr>
          <p:cNvPr id="30" name="Straight Arrow Connector 29">
            <a:extLst>
              <a:ext uri="{FF2B5EF4-FFF2-40B4-BE49-F238E27FC236}">
                <a16:creationId xmlns:a16="http://schemas.microsoft.com/office/drawing/2014/main" id="{161B49C5-E318-B57A-7932-514605ED10CF}"/>
              </a:ext>
            </a:extLst>
          </p:cNvPr>
          <p:cNvCxnSpPr>
            <a:cxnSpLocks/>
          </p:cNvCxnSpPr>
          <p:nvPr/>
        </p:nvCxnSpPr>
        <p:spPr>
          <a:xfrm>
            <a:off x="2123728" y="1370032"/>
            <a:ext cx="591462" cy="193606"/>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C92AEF7A-A0BC-D1F9-C9C2-ECBCE26041C1}"/>
              </a:ext>
            </a:extLst>
          </p:cNvPr>
          <p:cNvSpPr txBox="1"/>
          <p:nvPr/>
        </p:nvSpPr>
        <p:spPr>
          <a:xfrm>
            <a:off x="871569" y="1180305"/>
            <a:ext cx="1374168" cy="307777"/>
          </a:xfrm>
          <a:prstGeom prst="rect">
            <a:avLst/>
          </a:prstGeom>
          <a:noFill/>
        </p:spPr>
        <p:txBody>
          <a:bodyPr wrap="square" rtlCol="0">
            <a:spAutoFit/>
          </a:bodyPr>
          <a:lstStyle/>
          <a:p>
            <a:r>
              <a:rPr lang="en-US" sz="1400" dirty="0"/>
              <a:t>Service Channel</a:t>
            </a:r>
            <a:endParaRPr lang="fr-CH" sz="1400" dirty="0"/>
          </a:p>
        </p:txBody>
      </p:sp>
      <p:cxnSp>
        <p:nvCxnSpPr>
          <p:cNvPr id="35" name="Straight Arrow Connector 34">
            <a:extLst>
              <a:ext uri="{FF2B5EF4-FFF2-40B4-BE49-F238E27FC236}">
                <a16:creationId xmlns:a16="http://schemas.microsoft.com/office/drawing/2014/main" id="{6E48CE3E-5D36-3041-84C5-6AD8B8CBF81E}"/>
              </a:ext>
            </a:extLst>
          </p:cNvPr>
          <p:cNvCxnSpPr>
            <a:cxnSpLocks/>
          </p:cNvCxnSpPr>
          <p:nvPr/>
        </p:nvCxnSpPr>
        <p:spPr>
          <a:xfrm flipH="1" flipV="1">
            <a:off x="4233953" y="3219822"/>
            <a:ext cx="914111" cy="891330"/>
          </a:xfrm>
          <a:prstGeom prst="straightConnector1">
            <a:avLst/>
          </a:prstGeom>
          <a:ln>
            <a:solidFill>
              <a:schemeClr val="tx1"/>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35E5A99B-6DF5-CE21-9A98-B62972A9BABF}"/>
              </a:ext>
            </a:extLst>
          </p:cNvPr>
          <p:cNvSpPr txBox="1"/>
          <p:nvPr/>
        </p:nvSpPr>
        <p:spPr>
          <a:xfrm>
            <a:off x="5161806" y="3948061"/>
            <a:ext cx="1296144" cy="307777"/>
          </a:xfrm>
          <a:prstGeom prst="rect">
            <a:avLst/>
          </a:prstGeom>
          <a:noFill/>
        </p:spPr>
        <p:txBody>
          <a:bodyPr wrap="square" rtlCol="0">
            <a:spAutoFit/>
          </a:bodyPr>
          <a:lstStyle/>
          <a:p>
            <a:r>
              <a:rPr lang="en-US" sz="1400" dirty="0"/>
              <a:t>Bulkhead</a:t>
            </a:r>
            <a:endParaRPr lang="fr-CH" sz="1400" dirty="0"/>
          </a:p>
        </p:txBody>
      </p:sp>
    </p:spTree>
    <p:extLst>
      <p:ext uri="{BB962C8B-B14F-4D97-AF65-F5344CB8AC3E}">
        <p14:creationId xmlns:p14="http://schemas.microsoft.com/office/powerpoint/2010/main" val="26248984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D3EE9-7EBB-4DC1-F5E5-16C0A9F341C1}"/>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9F043025-CF05-26D6-22B9-79E848DFAE3F}"/>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1475656" y="692876"/>
            <a:ext cx="6772103" cy="225736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147F553-81AF-7660-BF6F-30DF0A0FBF6D}"/>
              </a:ext>
            </a:extLst>
          </p:cNvPr>
          <p:cNvSpPr>
            <a:spLocks noGrp="1"/>
          </p:cNvSpPr>
          <p:nvPr>
            <p:ph type="title"/>
          </p:nvPr>
        </p:nvSpPr>
        <p:spPr/>
        <p:txBody>
          <a:bodyPr>
            <a:normAutofit fontScale="90000"/>
          </a:bodyPr>
          <a:lstStyle/>
          <a:p>
            <a:r>
              <a:rPr lang="en-US" noProof="0" dirty="0"/>
              <a:t>Summar</a:t>
            </a:r>
            <a:r>
              <a:rPr lang="en-US" dirty="0"/>
              <a:t>y – CMS Tracker Phase-2 Mechanics</a:t>
            </a:r>
            <a:endParaRPr lang="en-US" noProof="0" dirty="0"/>
          </a:p>
        </p:txBody>
      </p:sp>
      <p:sp>
        <p:nvSpPr>
          <p:cNvPr id="4" name="Slide Number Placeholder 3">
            <a:extLst>
              <a:ext uri="{FF2B5EF4-FFF2-40B4-BE49-F238E27FC236}">
                <a16:creationId xmlns:a16="http://schemas.microsoft.com/office/drawing/2014/main" id="{4A7280B0-7FF2-CB49-E874-1BDAF0E3CAB1}"/>
              </a:ext>
            </a:extLst>
          </p:cNvPr>
          <p:cNvSpPr>
            <a:spLocks noGrp="1"/>
          </p:cNvSpPr>
          <p:nvPr>
            <p:ph type="sldNum" sz="quarter" idx="12"/>
          </p:nvPr>
        </p:nvSpPr>
        <p:spPr/>
        <p:txBody>
          <a:bodyPr/>
          <a:lstStyle/>
          <a:p>
            <a:fld id="{BFDCA1C4-9514-7B4F-976F-D92F7E296653}" type="slidenum">
              <a:rPr lang="fr-FR" smtClean="0"/>
              <a:pPr/>
              <a:t>35</a:t>
            </a:fld>
            <a:endParaRPr lang="fr-FR" dirty="0"/>
          </a:p>
        </p:txBody>
      </p:sp>
      <p:sp>
        <p:nvSpPr>
          <p:cNvPr id="3" name="Content Placeholder 2">
            <a:extLst>
              <a:ext uri="{FF2B5EF4-FFF2-40B4-BE49-F238E27FC236}">
                <a16:creationId xmlns:a16="http://schemas.microsoft.com/office/drawing/2014/main" id="{70434FA4-004D-1FFE-5040-F8CE3AD7A0E8}"/>
              </a:ext>
            </a:extLst>
          </p:cNvPr>
          <p:cNvSpPr>
            <a:spLocks noGrp="1"/>
          </p:cNvSpPr>
          <p:nvPr>
            <p:ph idx="1"/>
          </p:nvPr>
        </p:nvSpPr>
        <p:spPr>
          <a:xfrm>
            <a:off x="755576" y="3147814"/>
            <a:ext cx="8030716" cy="2808312"/>
          </a:xfrm>
        </p:spPr>
        <p:txBody>
          <a:bodyPr>
            <a:normAutofit/>
          </a:bodyPr>
          <a:lstStyle/>
          <a:p>
            <a:r>
              <a:rPr lang="en-GB" sz="1600" dirty="0"/>
              <a:t>All mechanical structures (BTST, TB2S, TBPS, TEDD, ITST) are in production worldwide.</a:t>
            </a:r>
          </a:p>
          <a:p>
            <a:r>
              <a:rPr lang="en-GB" sz="1600" dirty="0"/>
              <a:t>Components are meeting precision, stability, thermal, and radiation requirements.</a:t>
            </a:r>
          </a:p>
          <a:p>
            <a:r>
              <a:rPr lang="en-GB" sz="1600" dirty="0"/>
              <a:t>Main Integration tooling (e.g. “Eiffel Tower” push–pull) has been validated.</a:t>
            </a:r>
          </a:p>
          <a:p>
            <a:r>
              <a:rPr lang="en-GB" sz="1600" dirty="0"/>
              <a:t>Production and assembly campaigns are on track for Phase-2 Tracker installation during LS3.</a:t>
            </a:r>
            <a:endParaRPr lang="en-US" sz="1600" dirty="0"/>
          </a:p>
        </p:txBody>
      </p:sp>
    </p:spTree>
    <p:extLst>
      <p:ext uri="{BB962C8B-B14F-4D97-AF65-F5344CB8AC3E}">
        <p14:creationId xmlns:p14="http://schemas.microsoft.com/office/powerpoint/2010/main" val="2998805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D739F7-7256-C2F0-786E-3A8490908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63EB0C-6E1D-DA27-DD36-B7382FF56376}"/>
              </a:ext>
            </a:extLst>
          </p:cNvPr>
          <p:cNvSpPr>
            <a:spLocks noGrp="1"/>
          </p:cNvSpPr>
          <p:nvPr>
            <p:ph type="title"/>
          </p:nvPr>
        </p:nvSpPr>
        <p:spPr/>
        <p:txBody>
          <a:bodyPr>
            <a:normAutofit fontScale="90000"/>
          </a:bodyPr>
          <a:lstStyle/>
          <a:p>
            <a:r>
              <a:rPr lang="en-GB" dirty="0"/>
              <a:t>Spares</a:t>
            </a:r>
            <a:endParaRPr lang="en-GB" noProof="0" dirty="0"/>
          </a:p>
        </p:txBody>
      </p:sp>
      <p:sp>
        <p:nvSpPr>
          <p:cNvPr id="4" name="Slide Number Placeholder 3">
            <a:extLst>
              <a:ext uri="{FF2B5EF4-FFF2-40B4-BE49-F238E27FC236}">
                <a16:creationId xmlns:a16="http://schemas.microsoft.com/office/drawing/2014/main" id="{2E87A706-834B-6431-9B9F-F24D6DDB158D}"/>
              </a:ext>
            </a:extLst>
          </p:cNvPr>
          <p:cNvSpPr>
            <a:spLocks noGrp="1"/>
          </p:cNvSpPr>
          <p:nvPr>
            <p:ph type="sldNum" sz="quarter" idx="12"/>
          </p:nvPr>
        </p:nvSpPr>
        <p:spPr/>
        <p:txBody>
          <a:bodyPr/>
          <a:lstStyle/>
          <a:p>
            <a:fld id="{BFDCA1C4-9514-7B4F-976F-D92F7E296653}" type="slidenum">
              <a:rPr lang="fr-FR" smtClean="0"/>
              <a:pPr/>
              <a:t>36</a:t>
            </a:fld>
            <a:endParaRPr lang="fr-FR" dirty="0"/>
          </a:p>
        </p:txBody>
      </p:sp>
    </p:spTree>
    <p:extLst>
      <p:ext uri="{BB962C8B-B14F-4D97-AF65-F5344CB8AC3E}">
        <p14:creationId xmlns:p14="http://schemas.microsoft.com/office/powerpoint/2010/main" val="14157373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A7136C-E21A-204E-C54E-AB45E9CA26A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344A4D5-73A9-F793-0494-C35DF8666D5A}"/>
              </a:ext>
            </a:extLst>
          </p:cNvPr>
          <p:cNvPicPr>
            <a:picLocks noChangeAspect="1"/>
          </p:cNvPicPr>
          <p:nvPr/>
        </p:nvPicPr>
        <p:blipFill>
          <a:blip r:embed="rId2"/>
          <a:stretch>
            <a:fillRect/>
          </a:stretch>
        </p:blipFill>
        <p:spPr>
          <a:xfrm>
            <a:off x="323528" y="195486"/>
            <a:ext cx="2952328" cy="3263941"/>
          </a:xfrm>
          <a:prstGeom prst="rect">
            <a:avLst/>
          </a:prstGeom>
        </p:spPr>
      </p:pic>
      <p:pic>
        <p:nvPicPr>
          <p:cNvPr id="5" name="Picture 4">
            <a:extLst>
              <a:ext uri="{FF2B5EF4-FFF2-40B4-BE49-F238E27FC236}">
                <a16:creationId xmlns:a16="http://schemas.microsoft.com/office/drawing/2014/main" id="{B7304CA9-5F3C-246C-5678-C1438D4EAE6C}"/>
              </a:ext>
            </a:extLst>
          </p:cNvPr>
          <p:cNvPicPr>
            <a:picLocks noChangeAspect="1"/>
          </p:cNvPicPr>
          <p:nvPr/>
        </p:nvPicPr>
        <p:blipFill>
          <a:blip r:embed="rId3"/>
          <a:stretch>
            <a:fillRect/>
          </a:stretch>
        </p:blipFill>
        <p:spPr>
          <a:xfrm>
            <a:off x="3491880" y="187696"/>
            <a:ext cx="2049386" cy="2744094"/>
          </a:xfrm>
          <a:prstGeom prst="rect">
            <a:avLst/>
          </a:prstGeom>
        </p:spPr>
      </p:pic>
      <p:pic>
        <p:nvPicPr>
          <p:cNvPr id="9" name="Picture 8">
            <a:extLst>
              <a:ext uri="{FF2B5EF4-FFF2-40B4-BE49-F238E27FC236}">
                <a16:creationId xmlns:a16="http://schemas.microsoft.com/office/drawing/2014/main" id="{76D39541-7E08-D514-6A90-934F5CC6F0B5}"/>
              </a:ext>
            </a:extLst>
          </p:cNvPr>
          <p:cNvPicPr>
            <a:picLocks noChangeAspect="1"/>
          </p:cNvPicPr>
          <p:nvPr/>
        </p:nvPicPr>
        <p:blipFill>
          <a:blip r:embed="rId4"/>
          <a:stretch>
            <a:fillRect/>
          </a:stretch>
        </p:blipFill>
        <p:spPr>
          <a:xfrm>
            <a:off x="5868146" y="771550"/>
            <a:ext cx="3135553" cy="2355726"/>
          </a:xfrm>
          <a:prstGeom prst="rect">
            <a:avLst/>
          </a:prstGeom>
        </p:spPr>
      </p:pic>
    </p:spTree>
    <p:extLst>
      <p:ext uri="{BB962C8B-B14F-4D97-AF65-F5344CB8AC3E}">
        <p14:creationId xmlns:p14="http://schemas.microsoft.com/office/powerpoint/2010/main" val="33788265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12F207F-EE2D-13AC-8D79-E06973BBDC90}"/>
              </a:ext>
            </a:extLst>
          </p:cNvPr>
          <p:cNvSpPr>
            <a:spLocks noGrp="1"/>
          </p:cNvSpPr>
          <p:nvPr>
            <p:ph type="sldNum" sz="quarter" idx="12"/>
          </p:nvPr>
        </p:nvSpPr>
        <p:spPr/>
        <p:txBody>
          <a:bodyPr/>
          <a:lstStyle/>
          <a:p>
            <a:fld id="{7FF66904-5BE7-4B77-AA65-D5D74807824A}" type="slidenum">
              <a:rPr lang="en-GB" smtClean="0"/>
              <a:t>38</a:t>
            </a:fld>
            <a:endParaRPr lang="en-GB"/>
          </a:p>
        </p:txBody>
      </p:sp>
      <p:pic>
        <p:nvPicPr>
          <p:cNvPr id="5" name="Picture 4">
            <a:extLst>
              <a:ext uri="{FF2B5EF4-FFF2-40B4-BE49-F238E27FC236}">
                <a16:creationId xmlns:a16="http://schemas.microsoft.com/office/drawing/2014/main" id="{DD58A581-AEC3-18B4-96B8-59BFFBFBACD1}"/>
              </a:ext>
            </a:extLst>
          </p:cNvPr>
          <p:cNvPicPr>
            <a:picLocks noChangeAspect="1"/>
          </p:cNvPicPr>
          <p:nvPr/>
        </p:nvPicPr>
        <p:blipFill>
          <a:blip r:embed="rId2"/>
          <a:stretch>
            <a:fillRect/>
          </a:stretch>
        </p:blipFill>
        <p:spPr>
          <a:xfrm>
            <a:off x="683568" y="411510"/>
            <a:ext cx="3066554" cy="2286198"/>
          </a:xfrm>
          <a:prstGeom prst="rect">
            <a:avLst/>
          </a:prstGeom>
        </p:spPr>
      </p:pic>
      <p:pic>
        <p:nvPicPr>
          <p:cNvPr id="7" name="Picture 6">
            <a:extLst>
              <a:ext uri="{FF2B5EF4-FFF2-40B4-BE49-F238E27FC236}">
                <a16:creationId xmlns:a16="http://schemas.microsoft.com/office/drawing/2014/main" id="{886F59D9-42E1-7A4B-7C47-8615722A9F08}"/>
              </a:ext>
            </a:extLst>
          </p:cNvPr>
          <p:cNvPicPr>
            <a:picLocks noChangeAspect="1"/>
          </p:cNvPicPr>
          <p:nvPr/>
        </p:nvPicPr>
        <p:blipFill>
          <a:blip r:embed="rId3"/>
          <a:stretch>
            <a:fillRect/>
          </a:stretch>
        </p:blipFill>
        <p:spPr>
          <a:xfrm>
            <a:off x="4499992" y="555526"/>
            <a:ext cx="4174227" cy="2445792"/>
          </a:xfrm>
          <a:prstGeom prst="rect">
            <a:avLst/>
          </a:prstGeom>
        </p:spPr>
      </p:pic>
      <p:pic>
        <p:nvPicPr>
          <p:cNvPr id="9" name="Picture 8">
            <a:extLst>
              <a:ext uri="{FF2B5EF4-FFF2-40B4-BE49-F238E27FC236}">
                <a16:creationId xmlns:a16="http://schemas.microsoft.com/office/drawing/2014/main" id="{EE84BFB6-7715-ADC0-74D8-B4FD8926147A}"/>
              </a:ext>
            </a:extLst>
          </p:cNvPr>
          <p:cNvPicPr>
            <a:picLocks noChangeAspect="1"/>
          </p:cNvPicPr>
          <p:nvPr/>
        </p:nvPicPr>
        <p:blipFill>
          <a:blip r:embed="rId4"/>
          <a:stretch>
            <a:fillRect/>
          </a:stretch>
        </p:blipFill>
        <p:spPr>
          <a:xfrm>
            <a:off x="3491880" y="3326270"/>
            <a:ext cx="5436096" cy="1275618"/>
          </a:xfrm>
          <a:prstGeom prst="rect">
            <a:avLst/>
          </a:prstGeom>
        </p:spPr>
      </p:pic>
      <p:pic>
        <p:nvPicPr>
          <p:cNvPr id="11" name="Picture 10">
            <a:extLst>
              <a:ext uri="{FF2B5EF4-FFF2-40B4-BE49-F238E27FC236}">
                <a16:creationId xmlns:a16="http://schemas.microsoft.com/office/drawing/2014/main" id="{B2FAF54C-6C02-F3B2-C896-A1E6F59331AE}"/>
              </a:ext>
            </a:extLst>
          </p:cNvPr>
          <p:cNvPicPr>
            <a:picLocks noChangeAspect="1"/>
          </p:cNvPicPr>
          <p:nvPr/>
        </p:nvPicPr>
        <p:blipFill>
          <a:blip r:embed="rId5"/>
          <a:stretch>
            <a:fillRect/>
          </a:stretch>
        </p:blipFill>
        <p:spPr>
          <a:xfrm>
            <a:off x="467544" y="3108826"/>
            <a:ext cx="2806701" cy="1710506"/>
          </a:xfrm>
          <a:prstGeom prst="rect">
            <a:avLst/>
          </a:prstGeom>
        </p:spPr>
      </p:pic>
    </p:spTree>
    <p:extLst>
      <p:ext uri="{BB962C8B-B14F-4D97-AF65-F5344CB8AC3E}">
        <p14:creationId xmlns:p14="http://schemas.microsoft.com/office/powerpoint/2010/main" val="12591940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9D24C53-A6D4-415B-B651-5B112D324CC0}"/>
              </a:ext>
            </a:extLst>
          </p:cNvPr>
          <p:cNvPicPr>
            <a:picLocks noChangeAspect="1"/>
          </p:cNvPicPr>
          <p:nvPr/>
        </p:nvPicPr>
        <p:blipFill>
          <a:blip r:embed="rId2"/>
          <a:stretch>
            <a:fillRect/>
          </a:stretch>
        </p:blipFill>
        <p:spPr>
          <a:xfrm>
            <a:off x="1457602" y="985666"/>
            <a:ext cx="1874683" cy="2176461"/>
          </a:xfrm>
          <a:prstGeom prst="rect">
            <a:avLst/>
          </a:prstGeom>
        </p:spPr>
      </p:pic>
      <p:cxnSp>
        <p:nvCxnSpPr>
          <p:cNvPr id="8" name="Straight Arrow Connector 7">
            <a:extLst>
              <a:ext uri="{FF2B5EF4-FFF2-40B4-BE49-F238E27FC236}">
                <a16:creationId xmlns:a16="http://schemas.microsoft.com/office/drawing/2014/main" id="{C7DDCB02-3D30-4541-9FBA-33A3B9AFDF8D}"/>
              </a:ext>
            </a:extLst>
          </p:cNvPr>
          <p:cNvCxnSpPr>
            <a:cxnSpLocks/>
          </p:cNvCxnSpPr>
          <p:nvPr/>
        </p:nvCxnSpPr>
        <p:spPr>
          <a:xfrm>
            <a:off x="1457602" y="1741523"/>
            <a:ext cx="98023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96F9EDE-9287-4B9A-AC2A-2367424417C0}"/>
              </a:ext>
            </a:extLst>
          </p:cNvPr>
          <p:cNvCxnSpPr>
            <a:cxnSpLocks/>
          </p:cNvCxnSpPr>
          <p:nvPr/>
        </p:nvCxnSpPr>
        <p:spPr>
          <a:xfrm>
            <a:off x="1457602" y="2623509"/>
            <a:ext cx="639035"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6F77ECB-FBF8-48E0-93F5-550D0575BC6F}"/>
              </a:ext>
            </a:extLst>
          </p:cNvPr>
          <p:cNvCxnSpPr>
            <a:cxnSpLocks/>
          </p:cNvCxnSpPr>
          <p:nvPr/>
        </p:nvCxnSpPr>
        <p:spPr>
          <a:xfrm>
            <a:off x="1457602" y="2302787"/>
            <a:ext cx="538383"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49170CA5-5521-4FE8-B47B-DC44C77A31B4}"/>
              </a:ext>
            </a:extLst>
          </p:cNvPr>
          <p:cNvCxnSpPr>
            <a:cxnSpLocks/>
          </p:cNvCxnSpPr>
          <p:nvPr/>
        </p:nvCxnSpPr>
        <p:spPr>
          <a:xfrm>
            <a:off x="1457601" y="1077899"/>
            <a:ext cx="98023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24C8AE18-C06C-4FF1-A0A7-BFFB018AD465}"/>
              </a:ext>
            </a:extLst>
          </p:cNvPr>
          <p:cNvSpPr txBox="1"/>
          <p:nvPr/>
        </p:nvSpPr>
        <p:spPr>
          <a:xfrm>
            <a:off x="110889" y="949427"/>
            <a:ext cx="2088107" cy="253916"/>
          </a:xfrm>
          <a:prstGeom prst="rect">
            <a:avLst/>
          </a:prstGeom>
          <a:noFill/>
        </p:spPr>
        <p:txBody>
          <a:bodyPr wrap="square" rtlCol="0">
            <a:spAutoFit/>
          </a:bodyPr>
          <a:lstStyle/>
          <a:p>
            <a:r>
              <a:rPr lang="en-US" sz="1050" dirty="0"/>
              <a:t>Module </a:t>
            </a:r>
            <a:r>
              <a:rPr lang="en-US" sz="1050" dirty="0">
                <a:latin typeface="Times New Roman" panose="02020603050405020304" pitchFamily="18" charset="0"/>
                <a:cs typeface="Times New Roman" panose="02020603050405020304" pitchFamily="18" charset="0"/>
              </a:rPr>
              <a:t>Cooling</a:t>
            </a:r>
            <a:r>
              <a:rPr lang="en-US" sz="1050" dirty="0"/>
              <a:t> Plate </a:t>
            </a:r>
            <a:endParaRPr lang="en-GB" sz="1050" dirty="0"/>
          </a:p>
        </p:txBody>
      </p:sp>
      <p:sp>
        <p:nvSpPr>
          <p:cNvPr id="23" name="TextBox 22">
            <a:extLst>
              <a:ext uri="{FF2B5EF4-FFF2-40B4-BE49-F238E27FC236}">
                <a16:creationId xmlns:a16="http://schemas.microsoft.com/office/drawing/2014/main" id="{8E82B597-B826-4C57-AE0A-4479398B84B6}"/>
              </a:ext>
            </a:extLst>
          </p:cNvPr>
          <p:cNvSpPr txBox="1"/>
          <p:nvPr/>
        </p:nvSpPr>
        <p:spPr>
          <a:xfrm>
            <a:off x="733066" y="1626106"/>
            <a:ext cx="724536" cy="415498"/>
          </a:xfrm>
          <a:prstGeom prst="rect">
            <a:avLst/>
          </a:prstGeom>
          <a:noFill/>
        </p:spPr>
        <p:txBody>
          <a:bodyPr wrap="square" rtlCol="0">
            <a:spAutoFit/>
          </a:bodyPr>
          <a:lstStyle/>
          <a:p>
            <a:r>
              <a:rPr lang="en-US" sz="1050" dirty="0"/>
              <a:t>PS </a:t>
            </a:r>
            <a:r>
              <a:rPr lang="en-US" sz="1050" dirty="0">
                <a:latin typeface="Times New Roman" panose="02020603050405020304" pitchFamily="18" charset="0"/>
                <a:cs typeface="Times New Roman" panose="02020603050405020304" pitchFamily="18" charset="0"/>
              </a:rPr>
              <a:t>Module</a:t>
            </a:r>
            <a:r>
              <a:rPr lang="en-US" sz="1050" dirty="0"/>
              <a:t> </a:t>
            </a:r>
            <a:endParaRPr lang="en-GB" sz="1050" dirty="0"/>
          </a:p>
        </p:txBody>
      </p:sp>
      <p:sp>
        <p:nvSpPr>
          <p:cNvPr id="24" name="TextBox 23">
            <a:extLst>
              <a:ext uri="{FF2B5EF4-FFF2-40B4-BE49-F238E27FC236}">
                <a16:creationId xmlns:a16="http://schemas.microsoft.com/office/drawing/2014/main" id="{1CA843F5-F7B3-4058-8609-B3195B0FAF2F}"/>
              </a:ext>
            </a:extLst>
          </p:cNvPr>
          <p:cNvSpPr txBox="1"/>
          <p:nvPr/>
        </p:nvSpPr>
        <p:spPr>
          <a:xfrm>
            <a:off x="330607" y="2113981"/>
            <a:ext cx="1396187" cy="415498"/>
          </a:xfrm>
          <a:prstGeom prst="rect">
            <a:avLst/>
          </a:prstGeom>
          <a:noFill/>
        </p:spPr>
        <p:txBody>
          <a:bodyPr wrap="square" rtlCol="0">
            <a:spAutoFit/>
          </a:bodyPr>
          <a:lstStyle/>
          <a:p>
            <a:r>
              <a:rPr lang="en-US" sz="1050" dirty="0">
                <a:latin typeface="Times New Roman" panose="02020603050405020304" pitchFamily="18" charset="0"/>
                <a:cs typeface="Times New Roman" panose="02020603050405020304" pitchFamily="18" charset="0"/>
              </a:rPr>
              <a:t>Sandwich Insert </a:t>
            </a:r>
            <a:br>
              <a:rPr lang="en-US" sz="1050" dirty="0">
                <a:latin typeface="Times New Roman" panose="02020603050405020304" pitchFamily="18" charset="0"/>
                <a:cs typeface="Times New Roman" panose="02020603050405020304" pitchFamily="18" charset="0"/>
              </a:rPr>
            </a:br>
            <a:r>
              <a:rPr lang="en-US" sz="1050" dirty="0">
                <a:latin typeface="Times New Roman" panose="02020603050405020304" pitchFamily="18" charset="0"/>
                <a:cs typeface="Times New Roman" panose="02020603050405020304" pitchFamily="18" charset="0"/>
              </a:rPr>
              <a:t>(for beam connection)</a:t>
            </a:r>
            <a:endParaRPr lang="en-GB" sz="1050"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8173204C-E86B-43E1-AA64-B92188134594}"/>
              </a:ext>
            </a:extLst>
          </p:cNvPr>
          <p:cNvSpPr txBox="1"/>
          <p:nvPr/>
        </p:nvSpPr>
        <p:spPr>
          <a:xfrm>
            <a:off x="557853" y="2521688"/>
            <a:ext cx="899749" cy="253916"/>
          </a:xfrm>
          <a:prstGeom prst="rect">
            <a:avLst/>
          </a:prstGeom>
          <a:noFill/>
        </p:spPr>
        <p:txBody>
          <a:bodyPr wrap="square" rtlCol="0">
            <a:spAutoFit/>
          </a:bodyPr>
          <a:lstStyle/>
          <a:p>
            <a:r>
              <a:rPr lang="en-US" sz="1050" dirty="0">
                <a:latin typeface="Times New Roman" panose="02020603050405020304" pitchFamily="18" charset="0"/>
                <a:cs typeface="Times New Roman" panose="02020603050405020304" pitchFamily="18" charset="0"/>
              </a:rPr>
              <a:t>Cooling Pipe</a:t>
            </a:r>
            <a:endParaRPr lang="en-GB" sz="1050" dirty="0">
              <a:latin typeface="Times New Roman" panose="02020603050405020304" pitchFamily="18" charset="0"/>
              <a:cs typeface="Times New Roman" panose="02020603050405020304" pitchFamily="18" charset="0"/>
            </a:endParaRPr>
          </a:p>
        </p:txBody>
      </p:sp>
      <p:pic>
        <p:nvPicPr>
          <p:cNvPr id="27" name="Picture 26">
            <a:extLst>
              <a:ext uri="{FF2B5EF4-FFF2-40B4-BE49-F238E27FC236}">
                <a16:creationId xmlns:a16="http://schemas.microsoft.com/office/drawing/2014/main" id="{A51E8926-9798-4ABA-8778-D8FD151B4EC0}"/>
              </a:ext>
            </a:extLst>
          </p:cNvPr>
          <p:cNvPicPr>
            <a:picLocks noChangeAspect="1"/>
          </p:cNvPicPr>
          <p:nvPr/>
        </p:nvPicPr>
        <p:blipFill>
          <a:blip r:embed="rId3"/>
          <a:stretch>
            <a:fillRect/>
          </a:stretch>
        </p:blipFill>
        <p:spPr>
          <a:xfrm rot="5400000">
            <a:off x="4227647" y="557005"/>
            <a:ext cx="3716752" cy="2978109"/>
          </a:xfrm>
          <a:prstGeom prst="rect">
            <a:avLst/>
          </a:prstGeom>
        </p:spPr>
      </p:pic>
      <p:pic>
        <p:nvPicPr>
          <p:cNvPr id="28" name="Picture 27">
            <a:extLst>
              <a:ext uri="{FF2B5EF4-FFF2-40B4-BE49-F238E27FC236}">
                <a16:creationId xmlns:a16="http://schemas.microsoft.com/office/drawing/2014/main" id="{CAF0A5D5-6695-4983-A6B5-5A51306257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00488" y="672403"/>
            <a:ext cx="974624" cy="2747312"/>
          </a:xfrm>
          <a:prstGeom prst="rect">
            <a:avLst/>
          </a:prstGeom>
        </p:spPr>
      </p:pic>
      <p:sp>
        <p:nvSpPr>
          <p:cNvPr id="29" name="TextBox 28">
            <a:extLst>
              <a:ext uri="{FF2B5EF4-FFF2-40B4-BE49-F238E27FC236}">
                <a16:creationId xmlns:a16="http://schemas.microsoft.com/office/drawing/2014/main" id="{3DC00EF3-AF8E-491D-B54C-550088CD7591}"/>
              </a:ext>
            </a:extLst>
          </p:cNvPr>
          <p:cNvSpPr txBox="1"/>
          <p:nvPr/>
        </p:nvSpPr>
        <p:spPr>
          <a:xfrm>
            <a:off x="7796747" y="3418414"/>
            <a:ext cx="1382110" cy="392415"/>
          </a:xfrm>
          <a:prstGeom prst="rect">
            <a:avLst/>
          </a:prstGeom>
          <a:noFill/>
        </p:spPr>
        <p:txBody>
          <a:bodyPr wrap="none" rtlCol="0">
            <a:spAutoFit/>
          </a:bodyPr>
          <a:lstStyle/>
          <a:p>
            <a:pPr algn="ctr"/>
            <a:r>
              <a:rPr lang="en-US" sz="1050" b="1" dirty="0">
                <a:solidFill>
                  <a:srgbClr val="000000"/>
                </a:solidFill>
                <a:latin typeface="Times New Roman" panose="02020603050405020304" pitchFamily="18" charset="0"/>
                <a:cs typeface="Times New Roman" panose="02020603050405020304" pitchFamily="18" charset="0"/>
              </a:rPr>
              <a:t>Sandwich Plate Ring</a:t>
            </a:r>
          </a:p>
          <a:p>
            <a:pPr algn="ctr"/>
            <a:r>
              <a:rPr lang="en-US" sz="900" dirty="0">
                <a:solidFill>
                  <a:srgbClr val="000000"/>
                </a:solidFill>
                <a:latin typeface="Times New Roman" panose="02020603050405020304" pitchFamily="18" charset="0"/>
                <a:cs typeface="Times New Roman" panose="02020603050405020304" pitchFamily="18" charset="0"/>
              </a:rPr>
              <a:t>(cut view)</a:t>
            </a:r>
            <a:endParaRPr lang="en-US" sz="1050" dirty="0">
              <a:solidFill>
                <a:srgbClr val="000000"/>
              </a:solidFill>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3ADFA442-1031-450D-AFF7-7A2ACF563B39}"/>
              </a:ext>
            </a:extLst>
          </p:cNvPr>
          <p:cNvSpPr txBox="1"/>
          <p:nvPr/>
        </p:nvSpPr>
        <p:spPr>
          <a:xfrm>
            <a:off x="7808062" y="1216363"/>
            <a:ext cx="445956" cy="253916"/>
          </a:xfrm>
          <a:prstGeom prst="rect">
            <a:avLst/>
          </a:prstGeom>
          <a:noFill/>
        </p:spPr>
        <p:txBody>
          <a:bodyPr wrap="none" rtlCol="0">
            <a:spAutoFit/>
          </a:bodyPr>
          <a:lstStyle/>
          <a:p>
            <a:pPr algn="r"/>
            <a:r>
              <a:rPr lang="en-US" sz="1050" dirty="0">
                <a:solidFill>
                  <a:srgbClr val="000000"/>
                </a:solidFill>
                <a:latin typeface="Times New Roman" panose="02020603050405020304" pitchFamily="18" charset="0"/>
                <a:cs typeface="Times New Roman" panose="02020603050405020304" pitchFamily="18" charset="0"/>
              </a:rPr>
              <a:t>Core</a:t>
            </a:r>
          </a:p>
        </p:txBody>
      </p:sp>
      <p:sp>
        <p:nvSpPr>
          <p:cNvPr id="31" name="TextBox 30">
            <a:extLst>
              <a:ext uri="{FF2B5EF4-FFF2-40B4-BE49-F238E27FC236}">
                <a16:creationId xmlns:a16="http://schemas.microsoft.com/office/drawing/2014/main" id="{0B8A3CBB-5F1B-49B6-921F-173A1C37D20F}"/>
              </a:ext>
            </a:extLst>
          </p:cNvPr>
          <p:cNvSpPr txBox="1"/>
          <p:nvPr/>
        </p:nvSpPr>
        <p:spPr>
          <a:xfrm>
            <a:off x="7764420" y="1699811"/>
            <a:ext cx="484428" cy="253916"/>
          </a:xfrm>
          <a:prstGeom prst="rect">
            <a:avLst/>
          </a:prstGeom>
          <a:noFill/>
        </p:spPr>
        <p:txBody>
          <a:bodyPr wrap="none" rtlCol="0">
            <a:spAutoFit/>
          </a:bodyPr>
          <a:lstStyle/>
          <a:p>
            <a:pPr algn="r"/>
            <a:r>
              <a:rPr lang="en-US" sz="1050" dirty="0">
                <a:solidFill>
                  <a:srgbClr val="000000"/>
                </a:solidFill>
                <a:latin typeface="Times New Roman" panose="02020603050405020304" pitchFamily="18" charset="0"/>
                <a:cs typeface="Times New Roman" panose="02020603050405020304" pitchFamily="18" charset="0"/>
              </a:rPr>
              <a:t>Skins</a:t>
            </a:r>
          </a:p>
        </p:txBody>
      </p:sp>
      <p:cxnSp>
        <p:nvCxnSpPr>
          <p:cNvPr id="32" name="Straight Arrow Connector 31">
            <a:extLst>
              <a:ext uri="{FF2B5EF4-FFF2-40B4-BE49-F238E27FC236}">
                <a16:creationId xmlns:a16="http://schemas.microsoft.com/office/drawing/2014/main" id="{876892B6-7417-43EF-AFBA-F52698310DFB}"/>
              </a:ext>
            </a:extLst>
          </p:cNvPr>
          <p:cNvCxnSpPr>
            <a:stCxn id="30" idx="3"/>
          </p:cNvCxnSpPr>
          <p:nvPr/>
        </p:nvCxnSpPr>
        <p:spPr>
          <a:xfrm flipV="1">
            <a:off x="8254018" y="1331779"/>
            <a:ext cx="262709" cy="11542"/>
          </a:xfrm>
          <a:prstGeom prst="straightConnector1">
            <a:avLst/>
          </a:prstGeom>
          <a:ln>
            <a:solidFill>
              <a:srgbClr val="00B0F0"/>
            </a:solidFill>
            <a:tailEnd type="triangle"/>
          </a:ln>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8D19F6AE-4990-4BA0-93BB-05587203C8C2}"/>
              </a:ext>
            </a:extLst>
          </p:cNvPr>
          <p:cNvCxnSpPr/>
          <p:nvPr/>
        </p:nvCxnSpPr>
        <p:spPr>
          <a:xfrm flipV="1">
            <a:off x="8248848" y="1699811"/>
            <a:ext cx="147061" cy="115416"/>
          </a:xfrm>
          <a:prstGeom prst="straightConnector1">
            <a:avLst/>
          </a:prstGeom>
          <a:ln>
            <a:solidFill>
              <a:srgbClr val="00B0F0"/>
            </a:solidFill>
            <a:tailEnd type="triangle"/>
          </a:ln>
        </p:spPr>
        <p:style>
          <a:lnRef idx="1">
            <a:schemeClr val="dk1"/>
          </a:lnRef>
          <a:fillRef idx="0">
            <a:schemeClr val="dk1"/>
          </a:fillRef>
          <a:effectRef idx="0">
            <a:schemeClr val="dk1"/>
          </a:effectRef>
          <a:fontRef idx="minor">
            <a:schemeClr val="tx1"/>
          </a:fontRef>
        </p:style>
      </p:cxnSp>
      <p:cxnSp>
        <p:nvCxnSpPr>
          <p:cNvPr id="34" name="Straight Arrow Connector 33">
            <a:extLst>
              <a:ext uri="{FF2B5EF4-FFF2-40B4-BE49-F238E27FC236}">
                <a16:creationId xmlns:a16="http://schemas.microsoft.com/office/drawing/2014/main" id="{C7F9ED3D-6427-4935-A7BE-93468B7B3F6D}"/>
              </a:ext>
            </a:extLst>
          </p:cNvPr>
          <p:cNvCxnSpPr>
            <a:stCxn id="31" idx="3"/>
          </p:cNvCxnSpPr>
          <p:nvPr/>
        </p:nvCxnSpPr>
        <p:spPr>
          <a:xfrm flipV="1">
            <a:off x="8248848" y="1815227"/>
            <a:ext cx="382971" cy="11542"/>
          </a:xfrm>
          <a:prstGeom prst="straightConnector1">
            <a:avLst/>
          </a:prstGeom>
          <a:ln>
            <a:solidFill>
              <a:srgbClr val="00B0F0"/>
            </a:solidFill>
            <a:tailEnd type="triangle"/>
          </a:ln>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D1D9C1B5-88C1-489B-8DFD-858E8431C3C7}"/>
              </a:ext>
            </a:extLst>
          </p:cNvPr>
          <p:cNvSpPr txBox="1"/>
          <p:nvPr/>
        </p:nvSpPr>
        <p:spPr>
          <a:xfrm>
            <a:off x="5210671" y="3977973"/>
            <a:ext cx="1838966" cy="392415"/>
          </a:xfrm>
          <a:prstGeom prst="rect">
            <a:avLst/>
          </a:prstGeom>
          <a:noFill/>
        </p:spPr>
        <p:txBody>
          <a:bodyPr wrap="none" rtlCol="0">
            <a:spAutoFit/>
          </a:bodyPr>
          <a:lstStyle/>
          <a:p>
            <a:pPr algn="ctr"/>
            <a:r>
              <a:rPr lang="en-US" sz="1050" b="1" dirty="0">
                <a:solidFill>
                  <a:srgbClr val="000000"/>
                </a:solidFill>
                <a:latin typeface="Times New Roman" panose="02020603050405020304" pitchFamily="18" charset="0"/>
                <a:cs typeface="Times New Roman" panose="02020603050405020304" pitchFamily="18" charset="0"/>
              </a:rPr>
              <a:t>TBPS Ring with PS Modules</a:t>
            </a:r>
          </a:p>
          <a:p>
            <a:pPr algn="ctr"/>
            <a:r>
              <a:rPr lang="en-US" sz="900" dirty="0">
                <a:solidFill>
                  <a:srgbClr val="000000"/>
                </a:solidFill>
                <a:latin typeface="Times New Roman" panose="02020603050405020304" pitchFamily="18" charset="0"/>
                <a:cs typeface="Times New Roman" panose="02020603050405020304" pitchFamily="18" charset="0"/>
              </a:rPr>
              <a:t>(cut view)</a:t>
            </a:r>
            <a:endParaRPr lang="en-US" sz="1050" dirty="0">
              <a:solidFill>
                <a:srgbClr val="000000"/>
              </a:solidFill>
              <a:latin typeface="Times New Roman" panose="02020603050405020304" pitchFamily="18" charset="0"/>
              <a:cs typeface="Times New Roman" panose="02020603050405020304" pitchFamily="18" charset="0"/>
            </a:endParaRPr>
          </a:p>
        </p:txBody>
      </p:sp>
      <p:cxnSp>
        <p:nvCxnSpPr>
          <p:cNvPr id="36" name="Straight Arrow Connector 35">
            <a:extLst>
              <a:ext uri="{FF2B5EF4-FFF2-40B4-BE49-F238E27FC236}">
                <a16:creationId xmlns:a16="http://schemas.microsoft.com/office/drawing/2014/main" id="{082046DC-D484-4151-91AE-CF72D3A7FC75}"/>
              </a:ext>
            </a:extLst>
          </p:cNvPr>
          <p:cNvCxnSpPr>
            <a:cxnSpLocks/>
          </p:cNvCxnSpPr>
          <p:nvPr/>
        </p:nvCxnSpPr>
        <p:spPr>
          <a:xfrm>
            <a:off x="4421875" y="511517"/>
            <a:ext cx="1538784"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13F8E59-0902-4909-A399-20FB75F92688}"/>
              </a:ext>
            </a:extLst>
          </p:cNvPr>
          <p:cNvCxnSpPr>
            <a:cxnSpLocks/>
          </p:cNvCxnSpPr>
          <p:nvPr/>
        </p:nvCxnSpPr>
        <p:spPr>
          <a:xfrm>
            <a:off x="4421875" y="1145866"/>
            <a:ext cx="1612142"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C6997D64-5134-4585-A7BD-A67F1835363F}"/>
              </a:ext>
            </a:extLst>
          </p:cNvPr>
          <p:cNvCxnSpPr>
            <a:cxnSpLocks/>
          </p:cNvCxnSpPr>
          <p:nvPr/>
        </p:nvCxnSpPr>
        <p:spPr>
          <a:xfrm>
            <a:off x="4473054" y="1930643"/>
            <a:ext cx="632915"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4EF78B9A-8692-4185-A4C7-91CD53F118AA}"/>
              </a:ext>
            </a:extLst>
          </p:cNvPr>
          <p:cNvCxnSpPr>
            <a:cxnSpLocks/>
          </p:cNvCxnSpPr>
          <p:nvPr/>
        </p:nvCxnSpPr>
        <p:spPr>
          <a:xfrm>
            <a:off x="4473054" y="3099859"/>
            <a:ext cx="1344304"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4620ECC-92DE-408A-91FE-6C0FC15E4C02}"/>
              </a:ext>
            </a:extLst>
          </p:cNvPr>
          <p:cNvCxnSpPr>
            <a:cxnSpLocks/>
          </p:cNvCxnSpPr>
          <p:nvPr/>
        </p:nvCxnSpPr>
        <p:spPr>
          <a:xfrm>
            <a:off x="4473055" y="2506396"/>
            <a:ext cx="1384580"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E13B3713-664F-43DA-BECD-608470E21B47}"/>
              </a:ext>
            </a:extLst>
          </p:cNvPr>
          <p:cNvCxnSpPr>
            <a:cxnSpLocks/>
          </p:cNvCxnSpPr>
          <p:nvPr/>
        </p:nvCxnSpPr>
        <p:spPr>
          <a:xfrm>
            <a:off x="5819064" y="2196961"/>
            <a:ext cx="0" cy="14125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CA8AD81D-7A30-4386-8F24-EB50E31B5659}"/>
              </a:ext>
            </a:extLst>
          </p:cNvPr>
          <p:cNvSpPr txBox="1"/>
          <p:nvPr/>
        </p:nvSpPr>
        <p:spPr>
          <a:xfrm>
            <a:off x="1309875" y="3802567"/>
            <a:ext cx="2088107" cy="253916"/>
          </a:xfrm>
          <a:prstGeom prst="rect">
            <a:avLst/>
          </a:prstGeom>
          <a:noFill/>
        </p:spPr>
        <p:txBody>
          <a:bodyPr wrap="square" rtlCol="0">
            <a:spAutoFit/>
          </a:bodyPr>
          <a:lstStyle/>
          <a:p>
            <a:r>
              <a:rPr lang="en-US" sz="1050" dirty="0"/>
              <a:t>Module </a:t>
            </a:r>
            <a:r>
              <a:rPr lang="en-US" sz="1050" dirty="0">
                <a:latin typeface="Times New Roman" panose="02020603050405020304" pitchFamily="18" charset="0"/>
                <a:cs typeface="Times New Roman" panose="02020603050405020304" pitchFamily="18" charset="0"/>
              </a:rPr>
              <a:t>Cooling</a:t>
            </a:r>
            <a:r>
              <a:rPr lang="en-US" sz="1050" dirty="0"/>
              <a:t> Plate </a:t>
            </a:r>
            <a:endParaRPr lang="en-GB" sz="1050" dirty="0"/>
          </a:p>
        </p:txBody>
      </p:sp>
      <p:cxnSp>
        <p:nvCxnSpPr>
          <p:cNvPr id="56" name="Straight Arrow Connector 55">
            <a:extLst>
              <a:ext uri="{FF2B5EF4-FFF2-40B4-BE49-F238E27FC236}">
                <a16:creationId xmlns:a16="http://schemas.microsoft.com/office/drawing/2014/main" id="{F90594FC-937D-41E2-BBA9-F4EDF9D987FC}"/>
              </a:ext>
            </a:extLst>
          </p:cNvPr>
          <p:cNvCxnSpPr>
            <a:cxnSpLocks/>
          </p:cNvCxnSpPr>
          <p:nvPr/>
        </p:nvCxnSpPr>
        <p:spPr>
          <a:xfrm>
            <a:off x="4473054" y="1626106"/>
            <a:ext cx="506673" cy="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309B3D1-4C4A-468D-9112-D8C1F2CD3F17}"/>
              </a:ext>
            </a:extLst>
          </p:cNvPr>
          <p:cNvCxnSpPr>
            <a:cxnSpLocks/>
          </p:cNvCxnSpPr>
          <p:nvPr/>
        </p:nvCxnSpPr>
        <p:spPr>
          <a:xfrm flipH="1">
            <a:off x="4473054" y="2196961"/>
            <a:ext cx="1344304" cy="0"/>
          </a:xfrm>
          <a:prstGeom prst="line">
            <a:avLst/>
          </a:prstGeom>
          <a:ln>
            <a:solidFill>
              <a:srgbClr val="00B0F0"/>
            </a:solidFill>
          </a:ln>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CDF2C957-9FAE-40C5-8B42-01DDBC4BBD2B}"/>
              </a:ext>
            </a:extLst>
          </p:cNvPr>
          <p:cNvSpPr txBox="1"/>
          <p:nvPr/>
        </p:nvSpPr>
        <p:spPr>
          <a:xfrm>
            <a:off x="3169943" y="1487216"/>
            <a:ext cx="2088107" cy="253916"/>
          </a:xfrm>
          <a:prstGeom prst="rect">
            <a:avLst/>
          </a:prstGeom>
          <a:noFill/>
        </p:spPr>
        <p:txBody>
          <a:bodyPr wrap="square" rtlCol="0">
            <a:spAutoFit/>
          </a:bodyPr>
          <a:lstStyle/>
          <a:p>
            <a:r>
              <a:rPr lang="en-US" sz="1050" dirty="0"/>
              <a:t>Module </a:t>
            </a:r>
            <a:r>
              <a:rPr lang="en-US" sz="1050" dirty="0">
                <a:latin typeface="Times New Roman" panose="02020603050405020304" pitchFamily="18" charset="0"/>
                <a:cs typeface="Times New Roman" panose="02020603050405020304" pitchFamily="18" charset="0"/>
              </a:rPr>
              <a:t>Cooling</a:t>
            </a:r>
            <a:r>
              <a:rPr lang="en-US" sz="1050" dirty="0"/>
              <a:t> Plate </a:t>
            </a:r>
            <a:endParaRPr lang="en-GB" sz="1050" dirty="0"/>
          </a:p>
        </p:txBody>
      </p:sp>
      <p:sp>
        <p:nvSpPr>
          <p:cNvPr id="72" name="TextBox 71">
            <a:extLst>
              <a:ext uri="{FF2B5EF4-FFF2-40B4-BE49-F238E27FC236}">
                <a16:creationId xmlns:a16="http://schemas.microsoft.com/office/drawing/2014/main" id="{1047BF50-1B5D-446C-B35D-67484E1E57F4}"/>
              </a:ext>
            </a:extLst>
          </p:cNvPr>
          <p:cNvSpPr txBox="1"/>
          <p:nvPr/>
        </p:nvSpPr>
        <p:spPr>
          <a:xfrm>
            <a:off x="3776493" y="1811411"/>
            <a:ext cx="724536" cy="415498"/>
          </a:xfrm>
          <a:prstGeom prst="rect">
            <a:avLst/>
          </a:prstGeom>
          <a:noFill/>
        </p:spPr>
        <p:txBody>
          <a:bodyPr wrap="square" rtlCol="0">
            <a:spAutoFit/>
          </a:bodyPr>
          <a:lstStyle/>
          <a:p>
            <a:r>
              <a:rPr lang="en-US" sz="1050" dirty="0"/>
              <a:t>PS </a:t>
            </a:r>
            <a:r>
              <a:rPr lang="en-US" sz="1050" dirty="0">
                <a:latin typeface="Times New Roman" panose="02020603050405020304" pitchFamily="18" charset="0"/>
                <a:cs typeface="Times New Roman" panose="02020603050405020304" pitchFamily="18" charset="0"/>
              </a:rPr>
              <a:t>Module</a:t>
            </a:r>
            <a:r>
              <a:rPr lang="en-US" sz="1050" dirty="0"/>
              <a:t> </a:t>
            </a:r>
            <a:endParaRPr lang="en-GB" sz="1050" dirty="0"/>
          </a:p>
        </p:txBody>
      </p:sp>
      <p:sp>
        <p:nvSpPr>
          <p:cNvPr id="73" name="TextBox 72">
            <a:extLst>
              <a:ext uri="{FF2B5EF4-FFF2-40B4-BE49-F238E27FC236}">
                <a16:creationId xmlns:a16="http://schemas.microsoft.com/office/drawing/2014/main" id="{9BC7679E-FF3E-42F0-BC7C-6E2000D538C6}"/>
              </a:ext>
            </a:extLst>
          </p:cNvPr>
          <p:cNvSpPr txBox="1"/>
          <p:nvPr/>
        </p:nvSpPr>
        <p:spPr>
          <a:xfrm>
            <a:off x="3176210" y="1023063"/>
            <a:ext cx="2088107" cy="253916"/>
          </a:xfrm>
          <a:prstGeom prst="rect">
            <a:avLst/>
          </a:prstGeom>
          <a:noFill/>
        </p:spPr>
        <p:txBody>
          <a:bodyPr wrap="square" rtlCol="0">
            <a:spAutoFit/>
          </a:bodyPr>
          <a:lstStyle/>
          <a:p>
            <a:r>
              <a:rPr lang="en-US" sz="1050" dirty="0"/>
              <a:t>Sandwich Plate Ring</a:t>
            </a:r>
            <a:endParaRPr lang="en-GB" sz="1050" dirty="0"/>
          </a:p>
        </p:txBody>
      </p:sp>
      <p:sp>
        <p:nvSpPr>
          <p:cNvPr id="74" name="TextBox 73">
            <a:extLst>
              <a:ext uri="{FF2B5EF4-FFF2-40B4-BE49-F238E27FC236}">
                <a16:creationId xmlns:a16="http://schemas.microsoft.com/office/drawing/2014/main" id="{FAE85830-A0FD-4564-8167-1DF6135A9D4A}"/>
              </a:ext>
            </a:extLst>
          </p:cNvPr>
          <p:cNvSpPr txBox="1"/>
          <p:nvPr/>
        </p:nvSpPr>
        <p:spPr>
          <a:xfrm>
            <a:off x="3429000" y="378339"/>
            <a:ext cx="2088107" cy="253916"/>
          </a:xfrm>
          <a:prstGeom prst="rect">
            <a:avLst/>
          </a:prstGeom>
          <a:noFill/>
        </p:spPr>
        <p:txBody>
          <a:bodyPr wrap="square" rtlCol="0">
            <a:spAutoFit/>
          </a:bodyPr>
          <a:lstStyle/>
          <a:p>
            <a:r>
              <a:rPr lang="en-US" sz="1050" dirty="0"/>
              <a:t>Sandwich Insert</a:t>
            </a:r>
            <a:endParaRPr lang="en-GB" sz="1050" dirty="0"/>
          </a:p>
        </p:txBody>
      </p:sp>
      <p:sp>
        <p:nvSpPr>
          <p:cNvPr id="75" name="TextBox 74">
            <a:extLst>
              <a:ext uri="{FF2B5EF4-FFF2-40B4-BE49-F238E27FC236}">
                <a16:creationId xmlns:a16="http://schemas.microsoft.com/office/drawing/2014/main" id="{4ED516D7-EA93-493D-8DBC-FE3CAAF23512}"/>
              </a:ext>
            </a:extLst>
          </p:cNvPr>
          <p:cNvSpPr txBox="1"/>
          <p:nvPr/>
        </p:nvSpPr>
        <p:spPr>
          <a:xfrm>
            <a:off x="3608128" y="2061446"/>
            <a:ext cx="878906" cy="253916"/>
          </a:xfrm>
          <a:prstGeom prst="rect">
            <a:avLst/>
          </a:prstGeom>
          <a:noFill/>
        </p:spPr>
        <p:txBody>
          <a:bodyPr wrap="square" rtlCol="0">
            <a:spAutoFit/>
          </a:bodyPr>
          <a:lstStyle/>
          <a:p>
            <a:r>
              <a:rPr lang="en-US" sz="1050" dirty="0"/>
              <a:t>Cooling Cap</a:t>
            </a:r>
            <a:endParaRPr lang="en-GB" sz="1050" dirty="0"/>
          </a:p>
        </p:txBody>
      </p:sp>
      <p:sp>
        <p:nvSpPr>
          <p:cNvPr id="76" name="TextBox 75">
            <a:extLst>
              <a:ext uri="{FF2B5EF4-FFF2-40B4-BE49-F238E27FC236}">
                <a16:creationId xmlns:a16="http://schemas.microsoft.com/office/drawing/2014/main" id="{8B579215-B3F7-4058-B63F-F6235B859941}"/>
              </a:ext>
            </a:extLst>
          </p:cNvPr>
          <p:cNvSpPr txBox="1"/>
          <p:nvPr/>
        </p:nvSpPr>
        <p:spPr>
          <a:xfrm>
            <a:off x="3428223" y="2385641"/>
            <a:ext cx="1098292" cy="253916"/>
          </a:xfrm>
          <a:prstGeom prst="rect">
            <a:avLst/>
          </a:prstGeom>
          <a:noFill/>
        </p:spPr>
        <p:txBody>
          <a:bodyPr wrap="square" rtlCol="0">
            <a:spAutoFit/>
          </a:bodyPr>
          <a:lstStyle/>
          <a:p>
            <a:r>
              <a:rPr lang="en-US" sz="1050" dirty="0"/>
              <a:t>Cooling Adaptor</a:t>
            </a:r>
            <a:endParaRPr lang="en-GB" sz="1050" dirty="0"/>
          </a:p>
        </p:txBody>
      </p:sp>
      <p:sp>
        <p:nvSpPr>
          <p:cNvPr id="77" name="TextBox 76">
            <a:extLst>
              <a:ext uri="{FF2B5EF4-FFF2-40B4-BE49-F238E27FC236}">
                <a16:creationId xmlns:a16="http://schemas.microsoft.com/office/drawing/2014/main" id="{C687615F-233C-4C8A-8953-E7AF8CFC3A04}"/>
              </a:ext>
            </a:extLst>
          </p:cNvPr>
          <p:cNvSpPr txBox="1"/>
          <p:nvPr/>
        </p:nvSpPr>
        <p:spPr>
          <a:xfrm>
            <a:off x="3669843" y="2969243"/>
            <a:ext cx="837397" cy="415498"/>
          </a:xfrm>
          <a:prstGeom prst="rect">
            <a:avLst/>
          </a:prstGeom>
          <a:noFill/>
        </p:spPr>
        <p:txBody>
          <a:bodyPr wrap="square" rtlCol="0">
            <a:spAutoFit/>
          </a:bodyPr>
          <a:lstStyle/>
          <a:p>
            <a:r>
              <a:rPr lang="en-US" sz="1050" dirty="0"/>
              <a:t>Cooling Pipe</a:t>
            </a:r>
            <a:endParaRPr lang="en-GB" sz="1050" dirty="0"/>
          </a:p>
        </p:txBody>
      </p:sp>
    </p:spTree>
    <p:extLst>
      <p:ext uri="{BB962C8B-B14F-4D97-AF65-F5344CB8AC3E}">
        <p14:creationId xmlns:p14="http://schemas.microsoft.com/office/powerpoint/2010/main" val="1302989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ème Office">
  <a:themeElements>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Thème Office">
  <a:themeElements>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63454</TotalTime>
  <Words>2672</Words>
  <Application>Microsoft Office PowerPoint</Application>
  <PresentationFormat>On-screen Show (16:9)</PresentationFormat>
  <Paragraphs>420</Paragraphs>
  <Slides>39</Slides>
  <Notes>20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Calibri Light</vt:lpstr>
      <vt:lpstr>Century Gothic</vt:lpstr>
      <vt:lpstr>Times New Roman</vt:lpstr>
      <vt:lpstr>Office Theme</vt:lpstr>
      <vt:lpstr>Mechanical Design and Integration of the CMS Phase-2 Tracker</vt:lpstr>
      <vt:lpstr>Introduction - CMS</vt:lpstr>
      <vt:lpstr>Introduction - Tracker</vt:lpstr>
      <vt:lpstr>Introduction - Tracker</vt:lpstr>
      <vt:lpstr>Outer Tracker</vt:lpstr>
      <vt:lpstr>Outer Tracker</vt:lpstr>
      <vt:lpstr>BTST</vt:lpstr>
      <vt:lpstr>BTST</vt:lpstr>
      <vt:lpstr>BTST</vt:lpstr>
      <vt:lpstr>Outer Tracker – TB2S</vt:lpstr>
      <vt:lpstr>Outer Tracker – TB2S</vt:lpstr>
      <vt:lpstr>Outer Tracker – TB2S</vt:lpstr>
      <vt:lpstr>Outer Tracker – TB2S</vt:lpstr>
      <vt:lpstr>Outer Tracker – TBPS</vt:lpstr>
      <vt:lpstr>Outer Tracker – Flat TBPS</vt:lpstr>
      <vt:lpstr>Outer Tracker – Tilted TBPS</vt:lpstr>
      <vt:lpstr>Outer Tracker – Tilted TBPS – Quality Control</vt:lpstr>
      <vt:lpstr>Outer Tracker – TBPS Integration</vt:lpstr>
      <vt:lpstr>Outer Tracker – TBPS Integration</vt:lpstr>
      <vt:lpstr>Outer Tracker – TEDD</vt:lpstr>
      <vt:lpstr>Outer Tracker – TEDD</vt:lpstr>
      <vt:lpstr>Outer Tracker – TEDD</vt:lpstr>
      <vt:lpstr>Outer Tracker – TEDD Integration</vt:lpstr>
      <vt:lpstr>Outer Tracker – TEDD - Integration</vt:lpstr>
      <vt:lpstr>ITST</vt:lpstr>
      <vt:lpstr>Outer Tracker integration in CMS</vt:lpstr>
      <vt:lpstr>Outer Tracker integration in CMS</vt:lpstr>
      <vt:lpstr>Outer Tracker integration in CMS – The “Eiffel Tower” test</vt:lpstr>
      <vt:lpstr>Outer Tracker integration in CMS </vt:lpstr>
      <vt:lpstr>Inner Tracker</vt:lpstr>
      <vt:lpstr>Inner Tracker integration in CMS </vt:lpstr>
      <vt:lpstr>Inner Tracker integration in CMS </vt:lpstr>
      <vt:lpstr>Inner Tracker integration in CMS </vt:lpstr>
      <vt:lpstr>Inner Tracker integration in CMS </vt:lpstr>
      <vt:lpstr>Summary – CMS Tracker Phase-2 Mechanics</vt:lpstr>
      <vt:lpstr>Spares</vt:lpstr>
      <vt:lpstr>PowerPoint Presentation</vt:lpstr>
      <vt:lpstr>PowerPoint Presentation</vt:lpstr>
      <vt:lpstr>PowerPoint Presentation</vt:lpstr>
    </vt:vector>
  </TitlesOfParts>
  <Company>APO</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Diapositive 1</dc:title>
  <dc:creator>alexandre.perez@cern.ch</dc:creator>
  <cp:lastModifiedBy>Pierre Rose</cp:lastModifiedBy>
  <cp:revision>2367</cp:revision>
  <cp:lastPrinted>2023-09-25T13:33:50Z</cp:lastPrinted>
  <dcterms:created xsi:type="dcterms:W3CDTF">2016-02-11T10:47:23Z</dcterms:created>
  <dcterms:modified xsi:type="dcterms:W3CDTF">2025-08-27T14:58:41Z</dcterms:modified>
</cp:coreProperties>
</file>