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theme/themeOverride1.xml" ContentType="application/vnd.openxmlformats-officedocument.themeOverride+xml"/>
  <Override PartName="/ppt/notesSlides/notesSlide6.xml" ContentType="application/vnd.openxmlformats-officedocument.presentationml.notesSlide+xml"/>
  <Override PartName="/ppt/tags/tag2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50"/>
  </p:notesMasterIdLst>
  <p:handoutMasterIdLst>
    <p:handoutMasterId r:id="rId51"/>
  </p:handoutMasterIdLst>
  <p:sldIdLst>
    <p:sldId id="1972" r:id="rId2"/>
    <p:sldId id="2089" r:id="rId3"/>
    <p:sldId id="2124" r:id="rId4"/>
    <p:sldId id="8782" r:id="rId5"/>
    <p:sldId id="8783" r:id="rId6"/>
    <p:sldId id="2213" r:id="rId7"/>
    <p:sldId id="2107" r:id="rId8"/>
    <p:sldId id="2108" r:id="rId9"/>
    <p:sldId id="330" r:id="rId10"/>
    <p:sldId id="378" r:id="rId11"/>
    <p:sldId id="1952" r:id="rId12"/>
    <p:sldId id="8791" r:id="rId13"/>
    <p:sldId id="518" r:id="rId14"/>
    <p:sldId id="504" r:id="rId15"/>
    <p:sldId id="556" r:id="rId16"/>
    <p:sldId id="524" r:id="rId17"/>
    <p:sldId id="8792" r:id="rId18"/>
    <p:sldId id="1042" r:id="rId19"/>
    <p:sldId id="1111" r:id="rId20"/>
    <p:sldId id="1103" r:id="rId21"/>
    <p:sldId id="605" r:id="rId22"/>
    <p:sldId id="8793" r:id="rId23"/>
    <p:sldId id="2190" r:id="rId24"/>
    <p:sldId id="2205" r:id="rId25"/>
    <p:sldId id="2189" r:id="rId26"/>
    <p:sldId id="1960" r:id="rId27"/>
    <p:sldId id="2147474613" r:id="rId28"/>
    <p:sldId id="2147474614" r:id="rId29"/>
    <p:sldId id="2147474615" r:id="rId30"/>
    <p:sldId id="2147474616" r:id="rId31"/>
    <p:sldId id="1958" r:id="rId32"/>
    <p:sldId id="1961" r:id="rId33"/>
    <p:sldId id="1928" r:id="rId34"/>
    <p:sldId id="1429" r:id="rId35"/>
    <p:sldId id="2147474619" r:id="rId36"/>
    <p:sldId id="2147474612" r:id="rId37"/>
    <p:sldId id="1430" r:id="rId38"/>
    <p:sldId id="332" r:id="rId39"/>
    <p:sldId id="2147474549" r:id="rId40"/>
    <p:sldId id="1400" r:id="rId41"/>
    <p:sldId id="2147474610" r:id="rId42"/>
    <p:sldId id="359" r:id="rId43"/>
    <p:sldId id="468" r:id="rId44"/>
    <p:sldId id="465" r:id="rId45"/>
    <p:sldId id="2147474611" r:id="rId46"/>
    <p:sldId id="2147474617" r:id="rId47"/>
    <p:sldId id="1888" r:id="rId48"/>
    <p:sldId id="1889" r:id="rId49"/>
  </p:sldIdLst>
  <p:sldSz cx="9144000" cy="5143500" type="screen16x9"/>
  <p:notesSz cx="7099300" cy="1023461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40" userDrawn="1">
          <p15:clr>
            <a:srgbClr val="A4A3A4"/>
          </p15:clr>
        </p15:guide>
        <p15:guide id="2" orient="horz" pos="2854" userDrawn="1">
          <p15:clr>
            <a:srgbClr val="A4A3A4"/>
          </p15:clr>
        </p15:guide>
        <p15:guide id="4" pos="5251" userDrawn="1">
          <p15:clr>
            <a:srgbClr val="A4A3A4"/>
          </p15:clr>
        </p15:guide>
        <p15:guide id="5" pos="55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>
          <p15:clr>
            <a:srgbClr val="A4A3A4"/>
          </p15:clr>
        </p15:guide>
        <p15:guide id="2" pos="223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7375E"/>
    <a:srgbClr val="00FF00"/>
    <a:srgbClr val="00366C"/>
    <a:srgbClr val="003F7E"/>
    <a:srgbClr val="C0C0C0"/>
    <a:srgbClr val="FF0000"/>
    <a:srgbClr val="990099"/>
    <a:srgbClr val="0041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511" autoAdjust="0"/>
    <p:restoredTop sz="91830" autoAdjust="0"/>
  </p:normalViewPr>
  <p:slideViewPr>
    <p:cSldViewPr>
      <p:cViewPr varScale="1">
        <p:scale>
          <a:sx n="152" d="100"/>
          <a:sy n="152" d="100"/>
        </p:scale>
        <p:origin x="800" y="176"/>
      </p:cViewPr>
      <p:guideLst>
        <p:guide orient="horz" pos="3240"/>
        <p:guide orient="horz" pos="2854"/>
        <p:guide pos="5251"/>
        <p:guide pos="55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75" d="100"/>
        <a:sy n="75" d="100"/>
      </p:scale>
      <p:origin x="0" y="1136"/>
    </p:cViewPr>
  </p:sorterViewPr>
  <p:notesViewPr>
    <p:cSldViewPr>
      <p:cViewPr varScale="1">
        <p:scale>
          <a:sx n="77" d="100"/>
          <a:sy n="77" d="100"/>
        </p:scale>
        <p:origin x="-2208" y="-90"/>
      </p:cViewPr>
      <p:guideLst>
        <p:guide orient="horz" pos="3224"/>
        <p:guide pos="2236"/>
      </p:guideLst>
    </p:cSldViewPr>
  </p:notesViewPr>
  <p:gridSpacing cx="38405" cy="3840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esantin\Downloads\ADB_delay_post_route_v1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B:\DataXavi\CERNbox\Timepix4\W0_H\ENC_hist.xlsx" TargetMode="Externa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file:///B:\DataXavi\CERNbox\Timepix4\W0_H\ENC_hist.xlsx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291117083127476"/>
          <c:y val="3.2768903294158942E-2"/>
          <c:w val="0.79622646335194791"/>
          <c:h val="0.84695045523456436"/>
        </c:manualLayout>
      </c:layout>
      <c:scatterChart>
        <c:scatterStyle val="lineMarker"/>
        <c:varyColors val="0"/>
        <c:ser>
          <c:idx val="0"/>
          <c:order val="0"/>
          <c:tx>
            <c:v>BCncsim</c:v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2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ADB_delay_post_route!$C$3:$C$226</c:f>
              <c:numCache>
                <c:formatCode>General</c:formatCode>
                <c:ptCount val="2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</c:numCache>
            </c:numRef>
          </c:xVal>
          <c:yVal>
            <c:numRef>
              <c:f>ADB_delay_post_route!$E$3:$E$226</c:f>
              <c:numCache>
                <c:formatCode>General</c:formatCode>
                <c:ptCount val="224"/>
                <c:pt idx="0">
                  <c:v>0.2757</c:v>
                </c:pt>
                <c:pt idx="1">
                  <c:v>0.27910000000000001</c:v>
                </c:pt>
                <c:pt idx="2">
                  <c:v>0.28249999999999997</c:v>
                </c:pt>
                <c:pt idx="3">
                  <c:v>0.28599999999999998</c:v>
                </c:pt>
                <c:pt idx="4">
                  <c:v>0.28949999999999998</c:v>
                </c:pt>
                <c:pt idx="5">
                  <c:v>0.29310000000000003</c:v>
                </c:pt>
                <c:pt idx="6">
                  <c:v>0.29680000000000001</c:v>
                </c:pt>
                <c:pt idx="7">
                  <c:v>0.3004</c:v>
                </c:pt>
                <c:pt idx="8">
                  <c:v>0.30409999999999998</c:v>
                </c:pt>
                <c:pt idx="9">
                  <c:v>0.30769999999999997</c:v>
                </c:pt>
                <c:pt idx="10">
                  <c:v>0.31140000000000001</c:v>
                </c:pt>
                <c:pt idx="11">
                  <c:v>0.315</c:v>
                </c:pt>
                <c:pt idx="12">
                  <c:v>0.31859999999999999</c:v>
                </c:pt>
                <c:pt idx="13">
                  <c:v>0.32229999999999998</c:v>
                </c:pt>
                <c:pt idx="14">
                  <c:v>0.32590000000000002</c:v>
                </c:pt>
                <c:pt idx="15">
                  <c:v>0.3296</c:v>
                </c:pt>
                <c:pt idx="16">
                  <c:v>0.30880000000000002</c:v>
                </c:pt>
                <c:pt idx="17">
                  <c:v>0.31219999999999998</c:v>
                </c:pt>
                <c:pt idx="18">
                  <c:v>0.31559999999999999</c:v>
                </c:pt>
                <c:pt idx="19">
                  <c:v>0.31909999999999999</c:v>
                </c:pt>
                <c:pt idx="20">
                  <c:v>0.3226</c:v>
                </c:pt>
                <c:pt idx="21">
                  <c:v>0.32619999999999999</c:v>
                </c:pt>
                <c:pt idx="22">
                  <c:v>0.32990000000000003</c:v>
                </c:pt>
                <c:pt idx="23">
                  <c:v>0.33350000000000002</c:v>
                </c:pt>
                <c:pt idx="24">
                  <c:v>0.3372</c:v>
                </c:pt>
                <c:pt idx="25">
                  <c:v>0.34079999999999999</c:v>
                </c:pt>
                <c:pt idx="26">
                  <c:v>0.34449999999999997</c:v>
                </c:pt>
                <c:pt idx="27">
                  <c:v>0.34810000000000002</c:v>
                </c:pt>
                <c:pt idx="28">
                  <c:v>0.35170000000000001</c:v>
                </c:pt>
                <c:pt idx="29">
                  <c:v>0.35539999999999999</c:v>
                </c:pt>
                <c:pt idx="30">
                  <c:v>0.35899999999999999</c:v>
                </c:pt>
                <c:pt idx="31">
                  <c:v>0.36270000000000002</c:v>
                </c:pt>
                <c:pt idx="32">
                  <c:v>0.34399999999999997</c:v>
                </c:pt>
                <c:pt idx="33">
                  <c:v>0.34739999999999999</c:v>
                </c:pt>
                <c:pt idx="34">
                  <c:v>0.3508</c:v>
                </c:pt>
                <c:pt idx="35">
                  <c:v>0.3543</c:v>
                </c:pt>
                <c:pt idx="36">
                  <c:v>0.35780000000000001</c:v>
                </c:pt>
                <c:pt idx="37">
                  <c:v>0.3614</c:v>
                </c:pt>
                <c:pt idx="38">
                  <c:v>0.36509999999999998</c:v>
                </c:pt>
                <c:pt idx="39">
                  <c:v>0.36870000000000003</c:v>
                </c:pt>
                <c:pt idx="40">
                  <c:v>0.37240000000000001</c:v>
                </c:pt>
                <c:pt idx="41">
                  <c:v>0.376</c:v>
                </c:pt>
                <c:pt idx="42">
                  <c:v>0.37969999999999998</c:v>
                </c:pt>
                <c:pt idx="43">
                  <c:v>0.38329999999999997</c:v>
                </c:pt>
                <c:pt idx="44">
                  <c:v>0.38690000000000002</c:v>
                </c:pt>
                <c:pt idx="45">
                  <c:v>0.3906</c:v>
                </c:pt>
                <c:pt idx="46">
                  <c:v>0.39419999999999999</c:v>
                </c:pt>
                <c:pt idx="47">
                  <c:v>0.39789999999999998</c:v>
                </c:pt>
                <c:pt idx="48">
                  <c:v>0.37840000000000001</c:v>
                </c:pt>
                <c:pt idx="49">
                  <c:v>0.38179999999999997</c:v>
                </c:pt>
                <c:pt idx="50">
                  <c:v>0.38519999999999999</c:v>
                </c:pt>
                <c:pt idx="51">
                  <c:v>0.38869999999999999</c:v>
                </c:pt>
                <c:pt idx="52">
                  <c:v>0.39219999999999999</c:v>
                </c:pt>
                <c:pt idx="53">
                  <c:v>0.39579999999999999</c:v>
                </c:pt>
                <c:pt idx="54">
                  <c:v>0.39950000000000002</c:v>
                </c:pt>
                <c:pt idx="55">
                  <c:v>0.40310000000000001</c:v>
                </c:pt>
                <c:pt idx="56">
                  <c:v>0.40679999999999999</c:v>
                </c:pt>
                <c:pt idx="57">
                  <c:v>0.41039999999999999</c:v>
                </c:pt>
                <c:pt idx="58">
                  <c:v>0.41410000000000002</c:v>
                </c:pt>
                <c:pt idx="59">
                  <c:v>0.41770000000000002</c:v>
                </c:pt>
                <c:pt idx="60">
                  <c:v>0.42130000000000001</c:v>
                </c:pt>
                <c:pt idx="61">
                  <c:v>0.42499999999999999</c:v>
                </c:pt>
                <c:pt idx="62">
                  <c:v>0.42859999999999998</c:v>
                </c:pt>
                <c:pt idx="63">
                  <c:v>0.43230000000000002</c:v>
                </c:pt>
                <c:pt idx="64">
                  <c:v>0.41389999999999999</c:v>
                </c:pt>
                <c:pt idx="65">
                  <c:v>0.4173</c:v>
                </c:pt>
                <c:pt idx="66">
                  <c:v>0.42070000000000002</c:v>
                </c:pt>
                <c:pt idx="67">
                  <c:v>0.42420000000000002</c:v>
                </c:pt>
                <c:pt idx="68">
                  <c:v>0.42770000000000002</c:v>
                </c:pt>
                <c:pt idx="69">
                  <c:v>0.43130000000000002</c:v>
                </c:pt>
                <c:pt idx="70">
                  <c:v>0.435</c:v>
                </c:pt>
                <c:pt idx="71">
                  <c:v>0.43859999999999999</c:v>
                </c:pt>
                <c:pt idx="72">
                  <c:v>0.44230000000000003</c:v>
                </c:pt>
                <c:pt idx="73">
                  <c:v>0.44590000000000002</c:v>
                </c:pt>
                <c:pt idx="74">
                  <c:v>0.4496</c:v>
                </c:pt>
                <c:pt idx="75">
                  <c:v>0.45319999999999999</c:v>
                </c:pt>
                <c:pt idx="76">
                  <c:v>0.45679999999999998</c:v>
                </c:pt>
                <c:pt idx="77">
                  <c:v>0.46050000000000002</c:v>
                </c:pt>
                <c:pt idx="78">
                  <c:v>0.46410000000000001</c:v>
                </c:pt>
                <c:pt idx="79">
                  <c:v>0.46779999999999999</c:v>
                </c:pt>
                <c:pt idx="80">
                  <c:v>0.44850000000000001</c:v>
                </c:pt>
                <c:pt idx="81">
                  <c:v>0.45190000000000002</c:v>
                </c:pt>
                <c:pt idx="82">
                  <c:v>0.45529999999999998</c:v>
                </c:pt>
                <c:pt idx="83">
                  <c:v>0.45879999999999999</c:v>
                </c:pt>
                <c:pt idx="84">
                  <c:v>0.46229999999999999</c:v>
                </c:pt>
                <c:pt idx="85">
                  <c:v>0.46589999999999998</c:v>
                </c:pt>
                <c:pt idx="86">
                  <c:v>0.46960000000000002</c:v>
                </c:pt>
                <c:pt idx="87">
                  <c:v>0.47320000000000001</c:v>
                </c:pt>
                <c:pt idx="88">
                  <c:v>0.47689999999999999</c:v>
                </c:pt>
                <c:pt idx="89">
                  <c:v>0.48049999999999998</c:v>
                </c:pt>
                <c:pt idx="90">
                  <c:v>0.48420000000000002</c:v>
                </c:pt>
                <c:pt idx="91">
                  <c:v>0.48780000000000001</c:v>
                </c:pt>
                <c:pt idx="92">
                  <c:v>0.4914</c:v>
                </c:pt>
                <c:pt idx="93">
                  <c:v>0.49509999999999998</c:v>
                </c:pt>
                <c:pt idx="94">
                  <c:v>0.49869999999999998</c:v>
                </c:pt>
                <c:pt idx="95">
                  <c:v>0.50239999999999996</c:v>
                </c:pt>
                <c:pt idx="96">
                  <c:v>0.48399999999999999</c:v>
                </c:pt>
                <c:pt idx="97">
                  <c:v>0.4874</c:v>
                </c:pt>
                <c:pt idx="98">
                  <c:v>0.49080000000000001</c:v>
                </c:pt>
                <c:pt idx="99">
                  <c:v>0.49430000000000002</c:v>
                </c:pt>
                <c:pt idx="100">
                  <c:v>0.49780000000000002</c:v>
                </c:pt>
                <c:pt idx="101">
                  <c:v>0.50139999999999996</c:v>
                </c:pt>
                <c:pt idx="102">
                  <c:v>0.50509999999999999</c:v>
                </c:pt>
                <c:pt idx="103">
                  <c:v>0.50870000000000004</c:v>
                </c:pt>
                <c:pt idx="104">
                  <c:v>0.51239999999999997</c:v>
                </c:pt>
                <c:pt idx="105">
                  <c:v>0.51600000000000001</c:v>
                </c:pt>
                <c:pt idx="106">
                  <c:v>0.51970000000000005</c:v>
                </c:pt>
                <c:pt idx="107">
                  <c:v>0.52329999999999999</c:v>
                </c:pt>
                <c:pt idx="108">
                  <c:v>0.52690000000000003</c:v>
                </c:pt>
                <c:pt idx="109">
                  <c:v>0.53059999999999996</c:v>
                </c:pt>
                <c:pt idx="110">
                  <c:v>0.53420000000000001</c:v>
                </c:pt>
                <c:pt idx="111">
                  <c:v>0.53790000000000004</c:v>
                </c:pt>
                <c:pt idx="112">
                  <c:v>0.51870000000000005</c:v>
                </c:pt>
                <c:pt idx="113">
                  <c:v>0.52210000000000001</c:v>
                </c:pt>
                <c:pt idx="114">
                  <c:v>0.52549999999999997</c:v>
                </c:pt>
                <c:pt idx="115">
                  <c:v>0.52900000000000003</c:v>
                </c:pt>
                <c:pt idx="116">
                  <c:v>0.53249999999999997</c:v>
                </c:pt>
                <c:pt idx="117">
                  <c:v>0.53610000000000002</c:v>
                </c:pt>
                <c:pt idx="118">
                  <c:v>0.53979999999999995</c:v>
                </c:pt>
                <c:pt idx="119">
                  <c:v>0.54339999999999999</c:v>
                </c:pt>
                <c:pt idx="120">
                  <c:v>0.54710000000000003</c:v>
                </c:pt>
                <c:pt idx="121">
                  <c:v>0.55069999999999997</c:v>
                </c:pt>
                <c:pt idx="122">
                  <c:v>0.5544</c:v>
                </c:pt>
                <c:pt idx="123">
                  <c:v>0.55800000000000005</c:v>
                </c:pt>
                <c:pt idx="124">
                  <c:v>0.56159999999999999</c:v>
                </c:pt>
                <c:pt idx="125">
                  <c:v>0.56530000000000002</c:v>
                </c:pt>
                <c:pt idx="126">
                  <c:v>0.56889999999999996</c:v>
                </c:pt>
                <c:pt idx="127">
                  <c:v>0.5726</c:v>
                </c:pt>
                <c:pt idx="128">
                  <c:v>0.55410000000000004</c:v>
                </c:pt>
                <c:pt idx="129">
                  <c:v>0.5575</c:v>
                </c:pt>
                <c:pt idx="130">
                  <c:v>0.56089999999999995</c:v>
                </c:pt>
                <c:pt idx="131">
                  <c:v>0.56440000000000001</c:v>
                </c:pt>
                <c:pt idx="132">
                  <c:v>0.56789999999999996</c:v>
                </c:pt>
                <c:pt idx="133">
                  <c:v>0.57150000000000001</c:v>
                </c:pt>
                <c:pt idx="134">
                  <c:v>0.57520000000000004</c:v>
                </c:pt>
                <c:pt idx="135">
                  <c:v>0.57879999999999998</c:v>
                </c:pt>
                <c:pt idx="136">
                  <c:v>0.58250000000000002</c:v>
                </c:pt>
                <c:pt idx="137">
                  <c:v>0.58609999999999995</c:v>
                </c:pt>
                <c:pt idx="138">
                  <c:v>0.58979999999999999</c:v>
                </c:pt>
                <c:pt idx="139">
                  <c:v>0.59340000000000004</c:v>
                </c:pt>
                <c:pt idx="140">
                  <c:v>0.59699999999999998</c:v>
                </c:pt>
                <c:pt idx="141">
                  <c:v>0.60070000000000001</c:v>
                </c:pt>
                <c:pt idx="142">
                  <c:v>0.60429999999999995</c:v>
                </c:pt>
                <c:pt idx="143">
                  <c:v>0.60799999999999998</c:v>
                </c:pt>
                <c:pt idx="144">
                  <c:v>0.58879999999999999</c:v>
                </c:pt>
                <c:pt idx="145">
                  <c:v>0.59219999999999995</c:v>
                </c:pt>
                <c:pt idx="146">
                  <c:v>0.59560000000000002</c:v>
                </c:pt>
                <c:pt idx="147">
                  <c:v>0.59909999999999997</c:v>
                </c:pt>
                <c:pt idx="148">
                  <c:v>0.60260000000000002</c:v>
                </c:pt>
                <c:pt idx="149">
                  <c:v>0.60619999999999996</c:v>
                </c:pt>
                <c:pt idx="150">
                  <c:v>0.6099</c:v>
                </c:pt>
                <c:pt idx="151">
                  <c:v>0.61350000000000005</c:v>
                </c:pt>
                <c:pt idx="152">
                  <c:v>0.61719999999999997</c:v>
                </c:pt>
                <c:pt idx="153">
                  <c:v>0.62080000000000002</c:v>
                </c:pt>
                <c:pt idx="154">
                  <c:v>0.62450000000000006</c:v>
                </c:pt>
                <c:pt idx="155">
                  <c:v>0.62809999999999999</c:v>
                </c:pt>
                <c:pt idx="156">
                  <c:v>0.63170000000000004</c:v>
                </c:pt>
                <c:pt idx="157">
                  <c:v>0.63539999999999996</c:v>
                </c:pt>
                <c:pt idx="158">
                  <c:v>0.63900000000000001</c:v>
                </c:pt>
                <c:pt idx="159">
                  <c:v>0.64270000000000005</c:v>
                </c:pt>
                <c:pt idx="160">
                  <c:v>0.62419999999999998</c:v>
                </c:pt>
                <c:pt idx="161">
                  <c:v>0.62760000000000005</c:v>
                </c:pt>
                <c:pt idx="162">
                  <c:v>0.63100000000000001</c:v>
                </c:pt>
                <c:pt idx="163">
                  <c:v>0.63449999999999995</c:v>
                </c:pt>
                <c:pt idx="164">
                  <c:v>0.63800000000000001</c:v>
                </c:pt>
                <c:pt idx="165">
                  <c:v>0.64159999999999995</c:v>
                </c:pt>
                <c:pt idx="166">
                  <c:v>0.64529999999999998</c:v>
                </c:pt>
                <c:pt idx="167">
                  <c:v>0.64890000000000003</c:v>
                </c:pt>
                <c:pt idx="168">
                  <c:v>0.65259999999999996</c:v>
                </c:pt>
                <c:pt idx="169">
                  <c:v>0.65620000000000001</c:v>
                </c:pt>
                <c:pt idx="170">
                  <c:v>0.65990000000000004</c:v>
                </c:pt>
                <c:pt idx="171">
                  <c:v>0.66349999999999998</c:v>
                </c:pt>
                <c:pt idx="172">
                  <c:v>0.66710000000000003</c:v>
                </c:pt>
                <c:pt idx="173">
                  <c:v>0.67079999999999995</c:v>
                </c:pt>
                <c:pt idx="174">
                  <c:v>0.6744</c:v>
                </c:pt>
                <c:pt idx="175">
                  <c:v>0.67810000000000004</c:v>
                </c:pt>
                <c:pt idx="176">
                  <c:v>0.65890000000000004</c:v>
                </c:pt>
                <c:pt idx="177">
                  <c:v>0.6623</c:v>
                </c:pt>
                <c:pt idx="178">
                  <c:v>0.66569999999999996</c:v>
                </c:pt>
                <c:pt idx="179">
                  <c:v>0.66920000000000002</c:v>
                </c:pt>
                <c:pt idx="180">
                  <c:v>0.67269999999999996</c:v>
                </c:pt>
                <c:pt idx="181">
                  <c:v>0.67630000000000001</c:v>
                </c:pt>
                <c:pt idx="182">
                  <c:v>0.68</c:v>
                </c:pt>
                <c:pt idx="183">
                  <c:v>0.68359999999999999</c:v>
                </c:pt>
                <c:pt idx="184">
                  <c:v>0.68730000000000002</c:v>
                </c:pt>
                <c:pt idx="185">
                  <c:v>0.69089999999999996</c:v>
                </c:pt>
                <c:pt idx="186">
                  <c:v>0.6946</c:v>
                </c:pt>
                <c:pt idx="187">
                  <c:v>0.69820000000000004</c:v>
                </c:pt>
                <c:pt idx="188">
                  <c:v>0.70179999999999998</c:v>
                </c:pt>
                <c:pt idx="189">
                  <c:v>0.70550000000000002</c:v>
                </c:pt>
                <c:pt idx="190">
                  <c:v>0.70909999999999995</c:v>
                </c:pt>
                <c:pt idx="191">
                  <c:v>0.71279999999999999</c:v>
                </c:pt>
                <c:pt idx="192">
                  <c:v>0.69430000000000003</c:v>
                </c:pt>
                <c:pt idx="193">
                  <c:v>0.69769999999999999</c:v>
                </c:pt>
                <c:pt idx="194">
                  <c:v>0.70109999999999995</c:v>
                </c:pt>
                <c:pt idx="195">
                  <c:v>0.7046</c:v>
                </c:pt>
                <c:pt idx="196">
                  <c:v>0.70809999999999995</c:v>
                </c:pt>
                <c:pt idx="197">
                  <c:v>0.7117</c:v>
                </c:pt>
                <c:pt idx="198">
                  <c:v>0.71540000000000004</c:v>
                </c:pt>
                <c:pt idx="199">
                  <c:v>0.71899999999999997</c:v>
                </c:pt>
                <c:pt idx="200">
                  <c:v>0.72270000000000001</c:v>
                </c:pt>
                <c:pt idx="201">
                  <c:v>0.72629999999999995</c:v>
                </c:pt>
                <c:pt idx="202">
                  <c:v>0.73</c:v>
                </c:pt>
                <c:pt idx="203">
                  <c:v>0.73360000000000003</c:v>
                </c:pt>
                <c:pt idx="204">
                  <c:v>0.73719999999999997</c:v>
                </c:pt>
                <c:pt idx="205">
                  <c:v>0.7409</c:v>
                </c:pt>
                <c:pt idx="206">
                  <c:v>0.74450000000000005</c:v>
                </c:pt>
                <c:pt idx="207">
                  <c:v>0.74819999999999998</c:v>
                </c:pt>
                <c:pt idx="208">
                  <c:v>0.73319999999999996</c:v>
                </c:pt>
                <c:pt idx="209">
                  <c:v>0.73660000000000003</c:v>
                </c:pt>
                <c:pt idx="210">
                  <c:v>0.74</c:v>
                </c:pt>
                <c:pt idx="211">
                  <c:v>0.74350000000000005</c:v>
                </c:pt>
                <c:pt idx="212">
                  <c:v>0.747</c:v>
                </c:pt>
                <c:pt idx="213">
                  <c:v>0.75060000000000004</c:v>
                </c:pt>
                <c:pt idx="214">
                  <c:v>0.75429999999999997</c:v>
                </c:pt>
                <c:pt idx="215">
                  <c:v>0.75790000000000002</c:v>
                </c:pt>
                <c:pt idx="216">
                  <c:v>0.76160000000000005</c:v>
                </c:pt>
                <c:pt idx="217">
                  <c:v>0.76519999999999999</c:v>
                </c:pt>
                <c:pt idx="218">
                  <c:v>0.76890000000000003</c:v>
                </c:pt>
                <c:pt idx="219">
                  <c:v>0.77249999999999996</c:v>
                </c:pt>
                <c:pt idx="220">
                  <c:v>0.77610000000000001</c:v>
                </c:pt>
                <c:pt idx="221">
                  <c:v>0.77980000000000005</c:v>
                </c:pt>
                <c:pt idx="222">
                  <c:v>0.78339999999999999</c:v>
                </c:pt>
                <c:pt idx="223">
                  <c:v>0.78710000000000002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2D45-864D-837B-E9A9581B3BE3}"/>
            </c:ext>
          </c:extLst>
        </c:ser>
        <c:ser>
          <c:idx val="1"/>
          <c:order val="1"/>
          <c:tx>
            <c:v>TCncsim</c:v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2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ADB_delay_post_route!$C$3:$C$226</c:f>
              <c:numCache>
                <c:formatCode>General</c:formatCode>
                <c:ptCount val="2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</c:numCache>
            </c:numRef>
          </c:xVal>
          <c:yVal>
            <c:numRef>
              <c:f>ADB_delay_post_route!$H$3:$H$226</c:f>
              <c:numCache>
                <c:formatCode>General</c:formatCode>
                <c:ptCount val="224"/>
                <c:pt idx="0">
                  <c:v>0.42120000000000002</c:v>
                </c:pt>
                <c:pt idx="1">
                  <c:v>0.42570000000000002</c:v>
                </c:pt>
                <c:pt idx="2">
                  <c:v>0.43020000000000003</c:v>
                </c:pt>
                <c:pt idx="3">
                  <c:v>0.43490000000000001</c:v>
                </c:pt>
                <c:pt idx="4">
                  <c:v>0.43959999999999999</c:v>
                </c:pt>
                <c:pt idx="5">
                  <c:v>0.44429999999999997</c:v>
                </c:pt>
                <c:pt idx="6">
                  <c:v>0.4491</c:v>
                </c:pt>
                <c:pt idx="7">
                  <c:v>0.45390000000000003</c:v>
                </c:pt>
                <c:pt idx="8">
                  <c:v>0.4587</c:v>
                </c:pt>
                <c:pt idx="9">
                  <c:v>0.46350000000000002</c:v>
                </c:pt>
                <c:pt idx="10">
                  <c:v>0.46829999999999999</c:v>
                </c:pt>
                <c:pt idx="11">
                  <c:v>0.47310000000000002</c:v>
                </c:pt>
                <c:pt idx="12">
                  <c:v>0.47799999999999998</c:v>
                </c:pt>
                <c:pt idx="13">
                  <c:v>0.48280000000000001</c:v>
                </c:pt>
                <c:pt idx="14">
                  <c:v>0.48759999999999998</c:v>
                </c:pt>
                <c:pt idx="15">
                  <c:v>0.49259999999999998</c:v>
                </c:pt>
                <c:pt idx="16">
                  <c:v>0.47889999999999999</c:v>
                </c:pt>
                <c:pt idx="17">
                  <c:v>0.4834</c:v>
                </c:pt>
                <c:pt idx="18">
                  <c:v>0.4879</c:v>
                </c:pt>
                <c:pt idx="19">
                  <c:v>0.49259999999999998</c:v>
                </c:pt>
                <c:pt idx="20">
                  <c:v>0.49730000000000002</c:v>
                </c:pt>
                <c:pt idx="21">
                  <c:v>0.502</c:v>
                </c:pt>
                <c:pt idx="22">
                  <c:v>0.50680000000000003</c:v>
                </c:pt>
                <c:pt idx="23">
                  <c:v>0.51160000000000005</c:v>
                </c:pt>
                <c:pt idx="24">
                  <c:v>0.51639999999999997</c:v>
                </c:pt>
                <c:pt idx="25">
                  <c:v>0.5212</c:v>
                </c:pt>
                <c:pt idx="26">
                  <c:v>0.52600000000000002</c:v>
                </c:pt>
                <c:pt idx="27">
                  <c:v>0.53080000000000005</c:v>
                </c:pt>
                <c:pt idx="28">
                  <c:v>0.53569999999999995</c:v>
                </c:pt>
                <c:pt idx="29">
                  <c:v>0.54049999999999998</c:v>
                </c:pt>
                <c:pt idx="30">
                  <c:v>0.54530000000000001</c:v>
                </c:pt>
                <c:pt idx="31">
                  <c:v>0.55030000000000001</c:v>
                </c:pt>
                <c:pt idx="32">
                  <c:v>0.53580000000000005</c:v>
                </c:pt>
                <c:pt idx="33">
                  <c:v>0.5403</c:v>
                </c:pt>
                <c:pt idx="34">
                  <c:v>0.54479999999999995</c:v>
                </c:pt>
                <c:pt idx="35">
                  <c:v>0.54949999999999999</c:v>
                </c:pt>
                <c:pt idx="36">
                  <c:v>0.55420000000000003</c:v>
                </c:pt>
                <c:pt idx="37">
                  <c:v>0.55889999999999995</c:v>
                </c:pt>
                <c:pt idx="38">
                  <c:v>0.56369999999999998</c:v>
                </c:pt>
                <c:pt idx="39">
                  <c:v>0.56850000000000001</c:v>
                </c:pt>
                <c:pt idx="40">
                  <c:v>0.57330000000000003</c:v>
                </c:pt>
                <c:pt idx="41">
                  <c:v>0.57809999999999995</c:v>
                </c:pt>
                <c:pt idx="42">
                  <c:v>0.58289999999999997</c:v>
                </c:pt>
                <c:pt idx="43">
                  <c:v>0.5877</c:v>
                </c:pt>
                <c:pt idx="44">
                  <c:v>0.59260000000000002</c:v>
                </c:pt>
                <c:pt idx="45">
                  <c:v>0.59740000000000004</c:v>
                </c:pt>
                <c:pt idx="46">
                  <c:v>0.60219999999999996</c:v>
                </c:pt>
                <c:pt idx="47">
                  <c:v>0.60719999999999996</c:v>
                </c:pt>
                <c:pt idx="48">
                  <c:v>0.59030000000000005</c:v>
                </c:pt>
                <c:pt idx="49">
                  <c:v>0.5948</c:v>
                </c:pt>
                <c:pt idx="50">
                  <c:v>0.59930000000000005</c:v>
                </c:pt>
                <c:pt idx="51">
                  <c:v>0.60399999999999998</c:v>
                </c:pt>
                <c:pt idx="52">
                  <c:v>0.60870000000000002</c:v>
                </c:pt>
                <c:pt idx="53">
                  <c:v>0.61339999999999995</c:v>
                </c:pt>
                <c:pt idx="54">
                  <c:v>0.61819999999999997</c:v>
                </c:pt>
                <c:pt idx="55">
                  <c:v>0.623</c:v>
                </c:pt>
                <c:pt idx="56">
                  <c:v>0.62780000000000002</c:v>
                </c:pt>
                <c:pt idx="57">
                  <c:v>0.63260000000000005</c:v>
                </c:pt>
                <c:pt idx="58">
                  <c:v>0.63739999999999997</c:v>
                </c:pt>
                <c:pt idx="59">
                  <c:v>0.64219999999999999</c:v>
                </c:pt>
                <c:pt idx="60">
                  <c:v>0.64710000000000001</c:v>
                </c:pt>
                <c:pt idx="61">
                  <c:v>0.65190000000000003</c:v>
                </c:pt>
                <c:pt idx="62">
                  <c:v>0.65669999999999995</c:v>
                </c:pt>
                <c:pt idx="63">
                  <c:v>0.66169999999999995</c:v>
                </c:pt>
                <c:pt idx="64">
                  <c:v>0.64670000000000005</c:v>
                </c:pt>
                <c:pt idx="65">
                  <c:v>0.6512</c:v>
                </c:pt>
                <c:pt idx="66">
                  <c:v>0.65569999999999995</c:v>
                </c:pt>
                <c:pt idx="67">
                  <c:v>0.66039999999999999</c:v>
                </c:pt>
                <c:pt idx="68">
                  <c:v>0.66510000000000002</c:v>
                </c:pt>
                <c:pt idx="69">
                  <c:v>0.66979999999999995</c:v>
                </c:pt>
                <c:pt idx="70">
                  <c:v>0.67459999999999998</c:v>
                </c:pt>
                <c:pt idx="71">
                  <c:v>0.6794</c:v>
                </c:pt>
                <c:pt idx="72">
                  <c:v>0.68420000000000003</c:v>
                </c:pt>
                <c:pt idx="73">
                  <c:v>0.68899999999999995</c:v>
                </c:pt>
                <c:pt idx="74">
                  <c:v>0.69379999999999997</c:v>
                </c:pt>
                <c:pt idx="75">
                  <c:v>0.6986</c:v>
                </c:pt>
                <c:pt idx="76">
                  <c:v>0.70350000000000001</c:v>
                </c:pt>
                <c:pt idx="77">
                  <c:v>0.70830000000000004</c:v>
                </c:pt>
                <c:pt idx="78">
                  <c:v>0.71309999999999996</c:v>
                </c:pt>
                <c:pt idx="79">
                  <c:v>0.71809999999999996</c:v>
                </c:pt>
                <c:pt idx="80">
                  <c:v>0.70130000000000003</c:v>
                </c:pt>
                <c:pt idx="81">
                  <c:v>0.70579999999999998</c:v>
                </c:pt>
                <c:pt idx="82">
                  <c:v>0.71030000000000004</c:v>
                </c:pt>
                <c:pt idx="83">
                  <c:v>0.71499999999999997</c:v>
                </c:pt>
                <c:pt idx="84">
                  <c:v>0.71970000000000001</c:v>
                </c:pt>
                <c:pt idx="85">
                  <c:v>0.72440000000000004</c:v>
                </c:pt>
                <c:pt idx="86">
                  <c:v>0.72919999999999996</c:v>
                </c:pt>
                <c:pt idx="87">
                  <c:v>0.73399999999999999</c:v>
                </c:pt>
                <c:pt idx="88">
                  <c:v>0.73880000000000001</c:v>
                </c:pt>
                <c:pt idx="89">
                  <c:v>0.74360000000000004</c:v>
                </c:pt>
                <c:pt idx="90">
                  <c:v>0.74839999999999995</c:v>
                </c:pt>
                <c:pt idx="91">
                  <c:v>0.75319999999999998</c:v>
                </c:pt>
                <c:pt idx="92">
                  <c:v>0.7581</c:v>
                </c:pt>
                <c:pt idx="93">
                  <c:v>0.76290000000000002</c:v>
                </c:pt>
                <c:pt idx="94">
                  <c:v>0.76770000000000005</c:v>
                </c:pt>
                <c:pt idx="95">
                  <c:v>0.77270000000000005</c:v>
                </c:pt>
                <c:pt idx="96">
                  <c:v>0.75780000000000003</c:v>
                </c:pt>
                <c:pt idx="97">
                  <c:v>0.76229999999999998</c:v>
                </c:pt>
                <c:pt idx="98">
                  <c:v>0.76680000000000004</c:v>
                </c:pt>
                <c:pt idx="99">
                  <c:v>0.77149999999999996</c:v>
                </c:pt>
                <c:pt idx="100">
                  <c:v>0.7762</c:v>
                </c:pt>
                <c:pt idx="101">
                  <c:v>0.78090000000000004</c:v>
                </c:pt>
                <c:pt idx="102">
                  <c:v>0.78569999999999995</c:v>
                </c:pt>
                <c:pt idx="103">
                  <c:v>0.79049999999999998</c:v>
                </c:pt>
                <c:pt idx="104">
                  <c:v>0.79530000000000001</c:v>
                </c:pt>
                <c:pt idx="105">
                  <c:v>0.80010000000000003</c:v>
                </c:pt>
                <c:pt idx="106">
                  <c:v>0.80489999999999995</c:v>
                </c:pt>
                <c:pt idx="107">
                  <c:v>0.80969999999999998</c:v>
                </c:pt>
                <c:pt idx="108">
                  <c:v>0.81459999999999999</c:v>
                </c:pt>
                <c:pt idx="109">
                  <c:v>0.81940000000000002</c:v>
                </c:pt>
                <c:pt idx="110">
                  <c:v>0.82420000000000004</c:v>
                </c:pt>
                <c:pt idx="111">
                  <c:v>0.82920000000000005</c:v>
                </c:pt>
                <c:pt idx="112">
                  <c:v>0.8125</c:v>
                </c:pt>
                <c:pt idx="113">
                  <c:v>0.81699999999999995</c:v>
                </c:pt>
                <c:pt idx="114">
                  <c:v>0.82150000000000001</c:v>
                </c:pt>
                <c:pt idx="115">
                  <c:v>0.82620000000000005</c:v>
                </c:pt>
                <c:pt idx="116">
                  <c:v>0.83089999999999997</c:v>
                </c:pt>
                <c:pt idx="117">
                  <c:v>0.83560000000000001</c:v>
                </c:pt>
                <c:pt idx="118">
                  <c:v>0.84040000000000004</c:v>
                </c:pt>
                <c:pt idx="119">
                  <c:v>0.84519999999999995</c:v>
                </c:pt>
                <c:pt idx="120">
                  <c:v>0.85</c:v>
                </c:pt>
                <c:pt idx="121">
                  <c:v>0.8548</c:v>
                </c:pt>
                <c:pt idx="122">
                  <c:v>0.85960000000000003</c:v>
                </c:pt>
                <c:pt idx="123">
                  <c:v>0.86439999999999995</c:v>
                </c:pt>
                <c:pt idx="124">
                  <c:v>0.86929999999999996</c:v>
                </c:pt>
                <c:pt idx="125">
                  <c:v>0.87409999999999999</c:v>
                </c:pt>
                <c:pt idx="126">
                  <c:v>0.87890000000000001</c:v>
                </c:pt>
                <c:pt idx="127">
                  <c:v>0.88390000000000002</c:v>
                </c:pt>
                <c:pt idx="128">
                  <c:v>0.86929999999999996</c:v>
                </c:pt>
                <c:pt idx="129">
                  <c:v>0.87380000000000002</c:v>
                </c:pt>
                <c:pt idx="130">
                  <c:v>0.87829999999999997</c:v>
                </c:pt>
                <c:pt idx="131">
                  <c:v>0.88300000000000001</c:v>
                </c:pt>
                <c:pt idx="132">
                  <c:v>0.88770000000000004</c:v>
                </c:pt>
                <c:pt idx="133">
                  <c:v>0.89239999999999997</c:v>
                </c:pt>
                <c:pt idx="134">
                  <c:v>0.8972</c:v>
                </c:pt>
                <c:pt idx="135">
                  <c:v>0.90200000000000002</c:v>
                </c:pt>
                <c:pt idx="136">
                  <c:v>0.90680000000000005</c:v>
                </c:pt>
                <c:pt idx="137">
                  <c:v>0.91159999999999997</c:v>
                </c:pt>
                <c:pt idx="138">
                  <c:v>0.91639999999999999</c:v>
                </c:pt>
                <c:pt idx="139">
                  <c:v>0.92120000000000002</c:v>
                </c:pt>
                <c:pt idx="140">
                  <c:v>0.92610000000000003</c:v>
                </c:pt>
                <c:pt idx="141">
                  <c:v>0.93089999999999995</c:v>
                </c:pt>
                <c:pt idx="142">
                  <c:v>0.93569999999999998</c:v>
                </c:pt>
                <c:pt idx="143">
                  <c:v>0.94069999999999998</c:v>
                </c:pt>
                <c:pt idx="144">
                  <c:v>0.92400000000000004</c:v>
                </c:pt>
                <c:pt idx="145">
                  <c:v>0.92849999999999999</c:v>
                </c:pt>
                <c:pt idx="146">
                  <c:v>0.93300000000000005</c:v>
                </c:pt>
                <c:pt idx="147">
                  <c:v>0.93769999999999998</c:v>
                </c:pt>
                <c:pt idx="148">
                  <c:v>0.94240000000000002</c:v>
                </c:pt>
                <c:pt idx="149">
                  <c:v>0.94710000000000005</c:v>
                </c:pt>
                <c:pt idx="150">
                  <c:v>0.95189999999999997</c:v>
                </c:pt>
                <c:pt idx="151">
                  <c:v>0.95669999999999999</c:v>
                </c:pt>
                <c:pt idx="152">
                  <c:v>0.96150000000000002</c:v>
                </c:pt>
                <c:pt idx="153">
                  <c:v>0.96630000000000005</c:v>
                </c:pt>
                <c:pt idx="154">
                  <c:v>0.97109999999999996</c:v>
                </c:pt>
                <c:pt idx="155">
                  <c:v>0.97589999999999999</c:v>
                </c:pt>
                <c:pt idx="156">
                  <c:v>0.98080000000000001</c:v>
                </c:pt>
                <c:pt idx="157">
                  <c:v>0.98560000000000003</c:v>
                </c:pt>
                <c:pt idx="158">
                  <c:v>0.99039999999999995</c:v>
                </c:pt>
                <c:pt idx="159">
                  <c:v>0.99539999999999995</c:v>
                </c:pt>
                <c:pt idx="160">
                  <c:v>0.98070000000000002</c:v>
                </c:pt>
                <c:pt idx="161">
                  <c:v>0.98519999999999996</c:v>
                </c:pt>
                <c:pt idx="162">
                  <c:v>0.98970000000000002</c:v>
                </c:pt>
                <c:pt idx="163">
                  <c:v>0.99439999999999995</c:v>
                </c:pt>
                <c:pt idx="164">
                  <c:v>0.99909999999999999</c:v>
                </c:pt>
                <c:pt idx="165">
                  <c:v>1.0038</c:v>
                </c:pt>
                <c:pt idx="166">
                  <c:v>1.0085999999999999</c:v>
                </c:pt>
                <c:pt idx="167">
                  <c:v>1.0134000000000001</c:v>
                </c:pt>
                <c:pt idx="168">
                  <c:v>1.0182</c:v>
                </c:pt>
                <c:pt idx="169">
                  <c:v>1.0229999999999999</c:v>
                </c:pt>
                <c:pt idx="170">
                  <c:v>1.0278</c:v>
                </c:pt>
                <c:pt idx="171">
                  <c:v>1.0326</c:v>
                </c:pt>
                <c:pt idx="172">
                  <c:v>1.0375000000000001</c:v>
                </c:pt>
                <c:pt idx="173">
                  <c:v>1.0423</c:v>
                </c:pt>
                <c:pt idx="174">
                  <c:v>1.0470999999999999</c:v>
                </c:pt>
                <c:pt idx="175">
                  <c:v>1.0521</c:v>
                </c:pt>
                <c:pt idx="176">
                  <c:v>1.0353000000000001</c:v>
                </c:pt>
                <c:pt idx="177">
                  <c:v>1.0398000000000001</c:v>
                </c:pt>
                <c:pt idx="178">
                  <c:v>1.0443</c:v>
                </c:pt>
                <c:pt idx="179">
                  <c:v>1.0489999999999999</c:v>
                </c:pt>
                <c:pt idx="180">
                  <c:v>1.0537000000000001</c:v>
                </c:pt>
                <c:pt idx="181">
                  <c:v>1.0584</c:v>
                </c:pt>
                <c:pt idx="182">
                  <c:v>1.0631999999999999</c:v>
                </c:pt>
                <c:pt idx="183">
                  <c:v>1.0680000000000001</c:v>
                </c:pt>
                <c:pt idx="184">
                  <c:v>1.0728</c:v>
                </c:pt>
                <c:pt idx="185">
                  <c:v>1.0775999999999999</c:v>
                </c:pt>
                <c:pt idx="186">
                  <c:v>1.0824</c:v>
                </c:pt>
                <c:pt idx="187">
                  <c:v>1.0871999999999999</c:v>
                </c:pt>
                <c:pt idx="188">
                  <c:v>1.0921000000000001</c:v>
                </c:pt>
                <c:pt idx="189">
                  <c:v>1.0969</c:v>
                </c:pt>
                <c:pt idx="190">
                  <c:v>1.1016999999999999</c:v>
                </c:pt>
                <c:pt idx="191">
                  <c:v>1.1067</c:v>
                </c:pt>
                <c:pt idx="192">
                  <c:v>1.0921000000000001</c:v>
                </c:pt>
                <c:pt idx="193">
                  <c:v>1.0966</c:v>
                </c:pt>
                <c:pt idx="194">
                  <c:v>1.1011</c:v>
                </c:pt>
                <c:pt idx="195">
                  <c:v>1.1057999999999999</c:v>
                </c:pt>
                <c:pt idx="196">
                  <c:v>1.1105</c:v>
                </c:pt>
                <c:pt idx="197">
                  <c:v>1.1152</c:v>
                </c:pt>
                <c:pt idx="198">
                  <c:v>1.1200000000000001</c:v>
                </c:pt>
                <c:pt idx="199">
                  <c:v>1.1248</c:v>
                </c:pt>
                <c:pt idx="200">
                  <c:v>1.1295999999999999</c:v>
                </c:pt>
                <c:pt idx="201">
                  <c:v>1.1344000000000001</c:v>
                </c:pt>
                <c:pt idx="202">
                  <c:v>1.1392</c:v>
                </c:pt>
                <c:pt idx="203">
                  <c:v>1.1439999999999999</c:v>
                </c:pt>
                <c:pt idx="204">
                  <c:v>1.1489</c:v>
                </c:pt>
                <c:pt idx="205">
                  <c:v>1.1536999999999999</c:v>
                </c:pt>
                <c:pt idx="206">
                  <c:v>1.1585000000000001</c:v>
                </c:pt>
                <c:pt idx="207">
                  <c:v>1.1635</c:v>
                </c:pt>
                <c:pt idx="208">
                  <c:v>1.1529</c:v>
                </c:pt>
                <c:pt idx="209">
                  <c:v>1.1574</c:v>
                </c:pt>
                <c:pt idx="210">
                  <c:v>1.1618999999999999</c:v>
                </c:pt>
                <c:pt idx="211">
                  <c:v>1.1666000000000001</c:v>
                </c:pt>
                <c:pt idx="212">
                  <c:v>1.1713</c:v>
                </c:pt>
                <c:pt idx="213">
                  <c:v>1.1759999999999999</c:v>
                </c:pt>
                <c:pt idx="214">
                  <c:v>1.1808000000000001</c:v>
                </c:pt>
                <c:pt idx="215">
                  <c:v>1.1856</c:v>
                </c:pt>
                <c:pt idx="216">
                  <c:v>1.1903999999999999</c:v>
                </c:pt>
                <c:pt idx="217">
                  <c:v>1.1952</c:v>
                </c:pt>
                <c:pt idx="218">
                  <c:v>1.2</c:v>
                </c:pt>
                <c:pt idx="219">
                  <c:v>1.2048000000000001</c:v>
                </c:pt>
                <c:pt idx="220">
                  <c:v>1.2097</c:v>
                </c:pt>
                <c:pt idx="221">
                  <c:v>1.2144999999999999</c:v>
                </c:pt>
                <c:pt idx="222">
                  <c:v>1.2193000000000001</c:v>
                </c:pt>
                <c:pt idx="223">
                  <c:v>1.2242999999999999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2D45-864D-837B-E9A9581B3BE3}"/>
            </c:ext>
          </c:extLst>
        </c:ser>
        <c:ser>
          <c:idx val="2"/>
          <c:order val="2"/>
          <c:tx>
            <c:v>WCncsim</c:v>
          </c:tx>
          <c:spPr>
            <a:ln w="19050" cap="rnd">
              <a:solidFill>
                <a:srgbClr val="7030A0"/>
              </a:solidFill>
              <a:round/>
            </a:ln>
            <a:effectLst/>
          </c:spPr>
          <c:marker>
            <c:symbol val="circle"/>
            <c:size val="2"/>
            <c:spPr>
              <a:solidFill>
                <a:srgbClr val="7030A0"/>
              </a:solidFill>
              <a:ln w="9525">
                <a:solidFill>
                  <a:srgbClr val="7030A0"/>
                </a:solidFill>
              </a:ln>
              <a:effectLst/>
            </c:spPr>
          </c:marker>
          <c:xVal>
            <c:numRef>
              <c:f>ADB_delay_post_route!$C$3:$C$226</c:f>
              <c:numCache>
                <c:formatCode>General</c:formatCode>
                <c:ptCount val="2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</c:numCache>
            </c:numRef>
          </c:xVal>
          <c:yVal>
            <c:numRef>
              <c:f>ADB_delay_post_route!$K$3:$K$226</c:f>
              <c:numCache>
                <c:formatCode>General</c:formatCode>
                <c:ptCount val="224"/>
                <c:pt idx="0">
                  <c:v>0.69130000000000003</c:v>
                </c:pt>
                <c:pt idx="1">
                  <c:v>0.69830000000000003</c:v>
                </c:pt>
                <c:pt idx="2">
                  <c:v>0.70530000000000004</c:v>
                </c:pt>
                <c:pt idx="3">
                  <c:v>0.71250000000000002</c:v>
                </c:pt>
                <c:pt idx="4">
                  <c:v>0.7198</c:v>
                </c:pt>
                <c:pt idx="5">
                  <c:v>0.72699999999999998</c:v>
                </c:pt>
                <c:pt idx="6">
                  <c:v>0.73440000000000005</c:v>
                </c:pt>
                <c:pt idx="7">
                  <c:v>0.74180000000000001</c:v>
                </c:pt>
                <c:pt idx="8">
                  <c:v>0.74909999999999999</c:v>
                </c:pt>
                <c:pt idx="9">
                  <c:v>0.75660000000000005</c:v>
                </c:pt>
                <c:pt idx="10">
                  <c:v>0.76400000000000001</c:v>
                </c:pt>
                <c:pt idx="11">
                  <c:v>0.77139999999999997</c:v>
                </c:pt>
                <c:pt idx="12">
                  <c:v>0.77890000000000004</c:v>
                </c:pt>
                <c:pt idx="13">
                  <c:v>0.78639999999999999</c:v>
                </c:pt>
                <c:pt idx="14">
                  <c:v>0.79379999999999995</c:v>
                </c:pt>
                <c:pt idx="15">
                  <c:v>0.80149999999999999</c:v>
                </c:pt>
                <c:pt idx="16">
                  <c:v>0.78639999999999999</c:v>
                </c:pt>
                <c:pt idx="17">
                  <c:v>0.79339999999999999</c:v>
                </c:pt>
                <c:pt idx="18">
                  <c:v>0.8004</c:v>
                </c:pt>
                <c:pt idx="19">
                  <c:v>0.80759999999999998</c:v>
                </c:pt>
                <c:pt idx="20">
                  <c:v>0.81489999999999996</c:v>
                </c:pt>
                <c:pt idx="21">
                  <c:v>0.82210000000000005</c:v>
                </c:pt>
                <c:pt idx="22">
                  <c:v>0.82950000000000002</c:v>
                </c:pt>
                <c:pt idx="23">
                  <c:v>0.83689999999999998</c:v>
                </c:pt>
                <c:pt idx="24">
                  <c:v>0.84419999999999995</c:v>
                </c:pt>
                <c:pt idx="25">
                  <c:v>0.85170000000000001</c:v>
                </c:pt>
                <c:pt idx="26">
                  <c:v>0.85909999999999997</c:v>
                </c:pt>
                <c:pt idx="27">
                  <c:v>0.86650000000000005</c:v>
                </c:pt>
                <c:pt idx="28">
                  <c:v>0.874</c:v>
                </c:pt>
                <c:pt idx="29">
                  <c:v>0.88149999999999995</c:v>
                </c:pt>
                <c:pt idx="30">
                  <c:v>0.88890000000000002</c:v>
                </c:pt>
                <c:pt idx="31">
                  <c:v>0.89659999999999995</c:v>
                </c:pt>
                <c:pt idx="32">
                  <c:v>0.88629999999999998</c:v>
                </c:pt>
                <c:pt idx="33">
                  <c:v>0.89329999999999998</c:v>
                </c:pt>
                <c:pt idx="34">
                  <c:v>0.90029999999999999</c:v>
                </c:pt>
                <c:pt idx="35">
                  <c:v>0.90749999999999997</c:v>
                </c:pt>
                <c:pt idx="36">
                  <c:v>0.91479999999999995</c:v>
                </c:pt>
                <c:pt idx="37">
                  <c:v>0.92200000000000004</c:v>
                </c:pt>
                <c:pt idx="38">
                  <c:v>0.9294</c:v>
                </c:pt>
                <c:pt idx="39">
                  <c:v>0.93679999999999997</c:v>
                </c:pt>
                <c:pt idx="40">
                  <c:v>0.94410000000000005</c:v>
                </c:pt>
                <c:pt idx="41">
                  <c:v>0.9516</c:v>
                </c:pt>
                <c:pt idx="42">
                  <c:v>0.95899999999999996</c:v>
                </c:pt>
                <c:pt idx="43">
                  <c:v>0.96640000000000004</c:v>
                </c:pt>
                <c:pt idx="44">
                  <c:v>0.97389999999999999</c:v>
                </c:pt>
                <c:pt idx="45">
                  <c:v>0.98140000000000005</c:v>
                </c:pt>
                <c:pt idx="46">
                  <c:v>0.98880000000000001</c:v>
                </c:pt>
                <c:pt idx="47">
                  <c:v>0.99650000000000005</c:v>
                </c:pt>
                <c:pt idx="48">
                  <c:v>0.98180000000000001</c:v>
                </c:pt>
                <c:pt idx="49">
                  <c:v>0.98880000000000001</c:v>
                </c:pt>
                <c:pt idx="50">
                  <c:v>0.99580000000000002</c:v>
                </c:pt>
                <c:pt idx="51">
                  <c:v>1.0029999999999999</c:v>
                </c:pt>
                <c:pt idx="52">
                  <c:v>1.0103</c:v>
                </c:pt>
                <c:pt idx="53">
                  <c:v>1.0175000000000001</c:v>
                </c:pt>
                <c:pt idx="54">
                  <c:v>1.0248999999999999</c:v>
                </c:pt>
                <c:pt idx="55">
                  <c:v>1.0323</c:v>
                </c:pt>
                <c:pt idx="56">
                  <c:v>1.0396000000000001</c:v>
                </c:pt>
                <c:pt idx="57">
                  <c:v>1.0470999999999999</c:v>
                </c:pt>
                <c:pt idx="58">
                  <c:v>1.0545</c:v>
                </c:pt>
                <c:pt idx="59">
                  <c:v>1.0619000000000001</c:v>
                </c:pt>
                <c:pt idx="60">
                  <c:v>1.0693999999999999</c:v>
                </c:pt>
                <c:pt idx="61">
                  <c:v>1.0769</c:v>
                </c:pt>
                <c:pt idx="62">
                  <c:v>1.0843</c:v>
                </c:pt>
                <c:pt idx="63">
                  <c:v>1.0920000000000001</c:v>
                </c:pt>
                <c:pt idx="64">
                  <c:v>1.0813999999999999</c:v>
                </c:pt>
                <c:pt idx="65">
                  <c:v>1.0884</c:v>
                </c:pt>
                <c:pt idx="66">
                  <c:v>1.0953999999999999</c:v>
                </c:pt>
                <c:pt idx="67">
                  <c:v>1.1026</c:v>
                </c:pt>
                <c:pt idx="68">
                  <c:v>1.1099000000000001</c:v>
                </c:pt>
                <c:pt idx="69">
                  <c:v>1.1171</c:v>
                </c:pt>
                <c:pt idx="70">
                  <c:v>1.1245000000000001</c:v>
                </c:pt>
                <c:pt idx="71">
                  <c:v>1.1318999999999999</c:v>
                </c:pt>
                <c:pt idx="72">
                  <c:v>1.1392</c:v>
                </c:pt>
                <c:pt idx="73">
                  <c:v>1.1467000000000001</c:v>
                </c:pt>
                <c:pt idx="74">
                  <c:v>1.1540999999999999</c:v>
                </c:pt>
                <c:pt idx="75">
                  <c:v>1.1615</c:v>
                </c:pt>
                <c:pt idx="76">
                  <c:v>1.169</c:v>
                </c:pt>
                <c:pt idx="77">
                  <c:v>1.1765000000000001</c:v>
                </c:pt>
                <c:pt idx="78">
                  <c:v>1.1839</c:v>
                </c:pt>
                <c:pt idx="79">
                  <c:v>1.1916</c:v>
                </c:pt>
                <c:pt idx="80">
                  <c:v>1.1769000000000001</c:v>
                </c:pt>
                <c:pt idx="81">
                  <c:v>1.1839</c:v>
                </c:pt>
                <c:pt idx="82">
                  <c:v>1.1909000000000001</c:v>
                </c:pt>
                <c:pt idx="83">
                  <c:v>1.1980999999999999</c:v>
                </c:pt>
                <c:pt idx="84">
                  <c:v>1.2054</c:v>
                </c:pt>
                <c:pt idx="85">
                  <c:v>1.2125999999999999</c:v>
                </c:pt>
                <c:pt idx="86">
                  <c:v>1.22</c:v>
                </c:pt>
                <c:pt idx="87">
                  <c:v>1.2274</c:v>
                </c:pt>
                <c:pt idx="88">
                  <c:v>1.2346999999999999</c:v>
                </c:pt>
                <c:pt idx="89">
                  <c:v>1.2422</c:v>
                </c:pt>
                <c:pt idx="90">
                  <c:v>1.2496</c:v>
                </c:pt>
                <c:pt idx="91">
                  <c:v>1.2569999999999999</c:v>
                </c:pt>
                <c:pt idx="92">
                  <c:v>1.2645</c:v>
                </c:pt>
                <c:pt idx="93">
                  <c:v>1.272</c:v>
                </c:pt>
                <c:pt idx="94">
                  <c:v>1.2794000000000001</c:v>
                </c:pt>
                <c:pt idx="95">
                  <c:v>1.2870999999999999</c:v>
                </c:pt>
                <c:pt idx="96">
                  <c:v>1.2765</c:v>
                </c:pt>
                <c:pt idx="97">
                  <c:v>1.2835000000000001</c:v>
                </c:pt>
                <c:pt idx="98">
                  <c:v>1.2905</c:v>
                </c:pt>
                <c:pt idx="99">
                  <c:v>1.2977000000000001</c:v>
                </c:pt>
                <c:pt idx="100">
                  <c:v>1.3049999999999999</c:v>
                </c:pt>
                <c:pt idx="101">
                  <c:v>1.3122</c:v>
                </c:pt>
                <c:pt idx="102">
                  <c:v>1.3196000000000001</c:v>
                </c:pt>
                <c:pt idx="103">
                  <c:v>1.327</c:v>
                </c:pt>
                <c:pt idx="104">
                  <c:v>1.3343</c:v>
                </c:pt>
                <c:pt idx="105">
                  <c:v>1.3418000000000001</c:v>
                </c:pt>
                <c:pt idx="106">
                  <c:v>1.3492</c:v>
                </c:pt>
                <c:pt idx="107">
                  <c:v>1.3566</c:v>
                </c:pt>
                <c:pt idx="108">
                  <c:v>1.3641000000000001</c:v>
                </c:pt>
                <c:pt idx="109">
                  <c:v>1.3715999999999999</c:v>
                </c:pt>
                <c:pt idx="110">
                  <c:v>1.379</c:v>
                </c:pt>
                <c:pt idx="111">
                  <c:v>1.3867</c:v>
                </c:pt>
                <c:pt idx="112">
                  <c:v>1.3720000000000001</c:v>
                </c:pt>
                <c:pt idx="113">
                  <c:v>1.379</c:v>
                </c:pt>
                <c:pt idx="114">
                  <c:v>1.3859999999999999</c:v>
                </c:pt>
                <c:pt idx="115">
                  <c:v>1.3932</c:v>
                </c:pt>
                <c:pt idx="116">
                  <c:v>1.4005000000000001</c:v>
                </c:pt>
                <c:pt idx="117">
                  <c:v>1.4077</c:v>
                </c:pt>
                <c:pt idx="118">
                  <c:v>1.4151</c:v>
                </c:pt>
                <c:pt idx="119">
                  <c:v>1.4225000000000001</c:v>
                </c:pt>
                <c:pt idx="120">
                  <c:v>1.4298</c:v>
                </c:pt>
                <c:pt idx="121">
                  <c:v>1.4373</c:v>
                </c:pt>
                <c:pt idx="122">
                  <c:v>1.4447000000000001</c:v>
                </c:pt>
                <c:pt idx="123">
                  <c:v>1.4520999999999999</c:v>
                </c:pt>
                <c:pt idx="124">
                  <c:v>1.4596</c:v>
                </c:pt>
                <c:pt idx="125">
                  <c:v>1.4671000000000001</c:v>
                </c:pt>
                <c:pt idx="126">
                  <c:v>1.4744999999999999</c:v>
                </c:pt>
                <c:pt idx="127">
                  <c:v>1.4822</c:v>
                </c:pt>
                <c:pt idx="128">
                  <c:v>1.4719</c:v>
                </c:pt>
                <c:pt idx="129">
                  <c:v>1.4789000000000001</c:v>
                </c:pt>
                <c:pt idx="130">
                  <c:v>1.4859</c:v>
                </c:pt>
                <c:pt idx="131">
                  <c:v>1.4931000000000001</c:v>
                </c:pt>
                <c:pt idx="132">
                  <c:v>1.5004</c:v>
                </c:pt>
                <c:pt idx="133">
                  <c:v>1.5076000000000001</c:v>
                </c:pt>
                <c:pt idx="134">
                  <c:v>1.5149999999999999</c:v>
                </c:pt>
                <c:pt idx="135">
                  <c:v>1.5224</c:v>
                </c:pt>
                <c:pt idx="136">
                  <c:v>1.5297000000000001</c:v>
                </c:pt>
                <c:pt idx="137">
                  <c:v>1.5371999999999999</c:v>
                </c:pt>
                <c:pt idx="138">
                  <c:v>1.5446</c:v>
                </c:pt>
                <c:pt idx="139">
                  <c:v>1.552</c:v>
                </c:pt>
                <c:pt idx="140">
                  <c:v>1.5595000000000001</c:v>
                </c:pt>
                <c:pt idx="141">
                  <c:v>1.5669999999999999</c:v>
                </c:pt>
                <c:pt idx="142">
                  <c:v>1.5744</c:v>
                </c:pt>
                <c:pt idx="143">
                  <c:v>1.5821000000000001</c:v>
                </c:pt>
                <c:pt idx="144">
                  <c:v>1.5674999999999999</c:v>
                </c:pt>
                <c:pt idx="145">
                  <c:v>1.5745</c:v>
                </c:pt>
                <c:pt idx="146">
                  <c:v>1.5814999999999999</c:v>
                </c:pt>
                <c:pt idx="147">
                  <c:v>1.5887</c:v>
                </c:pt>
                <c:pt idx="148">
                  <c:v>1.5960000000000001</c:v>
                </c:pt>
                <c:pt idx="149">
                  <c:v>1.6032</c:v>
                </c:pt>
                <c:pt idx="150">
                  <c:v>1.6106</c:v>
                </c:pt>
                <c:pt idx="151">
                  <c:v>1.6180000000000001</c:v>
                </c:pt>
                <c:pt idx="152">
                  <c:v>1.6253</c:v>
                </c:pt>
                <c:pt idx="153">
                  <c:v>1.6328</c:v>
                </c:pt>
                <c:pt idx="154">
                  <c:v>1.6402000000000001</c:v>
                </c:pt>
                <c:pt idx="155">
                  <c:v>1.6476</c:v>
                </c:pt>
                <c:pt idx="156">
                  <c:v>1.6551</c:v>
                </c:pt>
                <c:pt idx="157">
                  <c:v>1.6626000000000001</c:v>
                </c:pt>
                <c:pt idx="158">
                  <c:v>1.67</c:v>
                </c:pt>
                <c:pt idx="159">
                  <c:v>1.6777</c:v>
                </c:pt>
                <c:pt idx="160">
                  <c:v>1.6672</c:v>
                </c:pt>
                <c:pt idx="161">
                  <c:v>1.6741999999999999</c:v>
                </c:pt>
                <c:pt idx="162">
                  <c:v>1.6812</c:v>
                </c:pt>
                <c:pt idx="163">
                  <c:v>1.6883999999999999</c:v>
                </c:pt>
                <c:pt idx="164">
                  <c:v>1.6957</c:v>
                </c:pt>
                <c:pt idx="165">
                  <c:v>1.7029000000000001</c:v>
                </c:pt>
                <c:pt idx="166">
                  <c:v>1.7102999999999999</c:v>
                </c:pt>
                <c:pt idx="167">
                  <c:v>1.7177</c:v>
                </c:pt>
                <c:pt idx="168">
                  <c:v>1.7250000000000001</c:v>
                </c:pt>
                <c:pt idx="169">
                  <c:v>1.7324999999999999</c:v>
                </c:pt>
                <c:pt idx="170">
                  <c:v>1.7399</c:v>
                </c:pt>
                <c:pt idx="171">
                  <c:v>1.7473000000000001</c:v>
                </c:pt>
                <c:pt idx="172">
                  <c:v>1.7547999999999999</c:v>
                </c:pt>
                <c:pt idx="173">
                  <c:v>1.7623</c:v>
                </c:pt>
                <c:pt idx="174">
                  <c:v>1.7697000000000001</c:v>
                </c:pt>
                <c:pt idx="175">
                  <c:v>1.7774000000000001</c:v>
                </c:pt>
                <c:pt idx="176">
                  <c:v>1.7626999999999999</c:v>
                </c:pt>
                <c:pt idx="177">
                  <c:v>1.7697000000000001</c:v>
                </c:pt>
                <c:pt idx="178">
                  <c:v>1.7766999999999999</c:v>
                </c:pt>
                <c:pt idx="179">
                  <c:v>1.7839</c:v>
                </c:pt>
                <c:pt idx="180">
                  <c:v>1.7911999999999999</c:v>
                </c:pt>
                <c:pt idx="181">
                  <c:v>1.7984</c:v>
                </c:pt>
                <c:pt idx="182">
                  <c:v>1.8058000000000001</c:v>
                </c:pt>
                <c:pt idx="183">
                  <c:v>1.8131999999999999</c:v>
                </c:pt>
                <c:pt idx="184">
                  <c:v>1.8205</c:v>
                </c:pt>
                <c:pt idx="185">
                  <c:v>1.8280000000000001</c:v>
                </c:pt>
                <c:pt idx="186">
                  <c:v>1.8353999999999999</c:v>
                </c:pt>
                <c:pt idx="187">
                  <c:v>1.8428</c:v>
                </c:pt>
                <c:pt idx="188">
                  <c:v>1.8503000000000001</c:v>
                </c:pt>
                <c:pt idx="189">
                  <c:v>1.8577999999999999</c:v>
                </c:pt>
                <c:pt idx="190">
                  <c:v>1.8652</c:v>
                </c:pt>
                <c:pt idx="191">
                  <c:v>1.8729</c:v>
                </c:pt>
                <c:pt idx="192">
                  <c:v>1.8627</c:v>
                </c:pt>
                <c:pt idx="193">
                  <c:v>1.8696999999999999</c:v>
                </c:pt>
                <c:pt idx="194">
                  <c:v>1.8767</c:v>
                </c:pt>
                <c:pt idx="195">
                  <c:v>1.8838999999999999</c:v>
                </c:pt>
                <c:pt idx="196">
                  <c:v>1.8912</c:v>
                </c:pt>
                <c:pt idx="197">
                  <c:v>1.8984000000000001</c:v>
                </c:pt>
                <c:pt idx="198">
                  <c:v>1.9057999999999999</c:v>
                </c:pt>
                <c:pt idx="199">
                  <c:v>1.9132</c:v>
                </c:pt>
                <c:pt idx="200">
                  <c:v>1.9205000000000001</c:v>
                </c:pt>
                <c:pt idx="201">
                  <c:v>1.9279999999999999</c:v>
                </c:pt>
                <c:pt idx="202">
                  <c:v>1.9354</c:v>
                </c:pt>
                <c:pt idx="203">
                  <c:v>1.9428000000000001</c:v>
                </c:pt>
                <c:pt idx="204">
                  <c:v>1.9502999999999999</c:v>
                </c:pt>
                <c:pt idx="205">
                  <c:v>1.9578</c:v>
                </c:pt>
                <c:pt idx="206">
                  <c:v>1.9652000000000001</c:v>
                </c:pt>
                <c:pt idx="207">
                  <c:v>1.9729000000000001</c:v>
                </c:pt>
                <c:pt idx="208">
                  <c:v>1.9694</c:v>
                </c:pt>
                <c:pt idx="209">
                  <c:v>1.9763999999999999</c:v>
                </c:pt>
                <c:pt idx="210">
                  <c:v>1.9834000000000001</c:v>
                </c:pt>
                <c:pt idx="211">
                  <c:v>1.9905999999999999</c:v>
                </c:pt>
                <c:pt idx="212">
                  <c:v>1.9979</c:v>
                </c:pt>
                <c:pt idx="213">
                  <c:v>2.0051000000000001</c:v>
                </c:pt>
                <c:pt idx="214">
                  <c:v>2.0125000000000002</c:v>
                </c:pt>
                <c:pt idx="215">
                  <c:v>2.0198999999999998</c:v>
                </c:pt>
                <c:pt idx="216">
                  <c:v>2.0272000000000001</c:v>
                </c:pt>
                <c:pt idx="217">
                  <c:v>2.0347</c:v>
                </c:pt>
                <c:pt idx="218">
                  <c:v>2.0421</c:v>
                </c:pt>
                <c:pt idx="219">
                  <c:v>2.0495000000000001</c:v>
                </c:pt>
                <c:pt idx="220">
                  <c:v>2.0569999999999999</c:v>
                </c:pt>
                <c:pt idx="221">
                  <c:v>2.0644999999999998</c:v>
                </c:pt>
                <c:pt idx="222">
                  <c:v>2.0718999999999999</c:v>
                </c:pt>
                <c:pt idx="223">
                  <c:v>2.0796000000000001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2D45-864D-837B-E9A9581B3BE3}"/>
            </c:ext>
          </c:extLst>
        </c:ser>
        <c:ser>
          <c:idx val="3"/>
          <c:order val="3"/>
          <c:tx>
            <c:v>TARGET</c:v>
          </c:tx>
          <c:spPr>
            <a:ln w="1905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xVal>
            <c:numRef>
              <c:f>ADB_delay_post_route!$C$3:$C$226</c:f>
              <c:numCache>
                <c:formatCode>General</c:formatCode>
                <c:ptCount val="2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</c:numCache>
            </c:numRef>
          </c:xVal>
          <c:yVal>
            <c:numRef>
              <c:f>ADB_delay_post_route!$N$3:$N$226</c:f>
              <c:numCache>
                <c:formatCode>General</c:formatCode>
                <c:ptCount val="224"/>
                <c:pt idx="0">
                  <c:v>0.78125</c:v>
                </c:pt>
                <c:pt idx="1">
                  <c:v>0.78125</c:v>
                </c:pt>
                <c:pt idx="2">
                  <c:v>0.78125</c:v>
                </c:pt>
                <c:pt idx="3">
                  <c:v>0.78125</c:v>
                </c:pt>
                <c:pt idx="4">
                  <c:v>0.78125</c:v>
                </c:pt>
                <c:pt idx="5">
                  <c:v>0.78125</c:v>
                </c:pt>
                <c:pt idx="6">
                  <c:v>0.78125</c:v>
                </c:pt>
                <c:pt idx="7">
                  <c:v>0.78125</c:v>
                </c:pt>
                <c:pt idx="8">
                  <c:v>0.78125</c:v>
                </c:pt>
                <c:pt idx="9">
                  <c:v>0.78125</c:v>
                </c:pt>
                <c:pt idx="10">
                  <c:v>0.78125</c:v>
                </c:pt>
                <c:pt idx="11">
                  <c:v>0.78125</c:v>
                </c:pt>
                <c:pt idx="12">
                  <c:v>0.78125</c:v>
                </c:pt>
                <c:pt idx="13">
                  <c:v>0.78125</c:v>
                </c:pt>
                <c:pt idx="14">
                  <c:v>0.78125</c:v>
                </c:pt>
                <c:pt idx="15">
                  <c:v>0.78125</c:v>
                </c:pt>
                <c:pt idx="16">
                  <c:v>0.78125</c:v>
                </c:pt>
                <c:pt idx="17">
                  <c:v>0.78125</c:v>
                </c:pt>
                <c:pt idx="18">
                  <c:v>0.78125</c:v>
                </c:pt>
                <c:pt idx="19">
                  <c:v>0.78125</c:v>
                </c:pt>
                <c:pt idx="20">
                  <c:v>0.78125</c:v>
                </c:pt>
                <c:pt idx="21">
                  <c:v>0.78125</c:v>
                </c:pt>
                <c:pt idx="22">
                  <c:v>0.78125</c:v>
                </c:pt>
                <c:pt idx="23">
                  <c:v>0.78125</c:v>
                </c:pt>
                <c:pt idx="24">
                  <c:v>0.78125</c:v>
                </c:pt>
                <c:pt idx="25">
                  <c:v>0.78125</c:v>
                </c:pt>
                <c:pt idx="26">
                  <c:v>0.78125</c:v>
                </c:pt>
                <c:pt idx="27">
                  <c:v>0.78125</c:v>
                </c:pt>
                <c:pt idx="28">
                  <c:v>0.78125</c:v>
                </c:pt>
                <c:pt idx="29">
                  <c:v>0.78125</c:v>
                </c:pt>
                <c:pt idx="30">
                  <c:v>0.78125</c:v>
                </c:pt>
                <c:pt idx="31">
                  <c:v>0.78125</c:v>
                </c:pt>
                <c:pt idx="32">
                  <c:v>0.78125</c:v>
                </c:pt>
                <c:pt idx="33">
                  <c:v>0.78125</c:v>
                </c:pt>
                <c:pt idx="34">
                  <c:v>0.78125</c:v>
                </c:pt>
                <c:pt idx="35">
                  <c:v>0.78125</c:v>
                </c:pt>
                <c:pt idx="36">
                  <c:v>0.78125</c:v>
                </c:pt>
                <c:pt idx="37">
                  <c:v>0.78125</c:v>
                </c:pt>
                <c:pt idx="38">
                  <c:v>0.78125</c:v>
                </c:pt>
                <c:pt idx="39">
                  <c:v>0.78125</c:v>
                </c:pt>
                <c:pt idx="40">
                  <c:v>0.78125</c:v>
                </c:pt>
                <c:pt idx="41">
                  <c:v>0.78125</c:v>
                </c:pt>
                <c:pt idx="42">
                  <c:v>0.78125</c:v>
                </c:pt>
                <c:pt idx="43">
                  <c:v>0.78125</c:v>
                </c:pt>
                <c:pt idx="44">
                  <c:v>0.78125</c:v>
                </c:pt>
                <c:pt idx="45">
                  <c:v>0.78125</c:v>
                </c:pt>
                <c:pt idx="46">
                  <c:v>0.78125</c:v>
                </c:pt>
                <c:pt idx="47">
                  <c:v>0.78125</c:v>
                </c:pt>
                <c:pt idx="48">
                  <c:v>0.78125</c:v>
                </c:pt>
                <c:pt idx="49">
                  <c:v>0.78125</c:v>
                </c:pt>
                <c:pt idx="50">
                  <c:v>0.78125</c:v>
                </c:pt>
                <c:pt idx="51">
                  <c:v>0.78125</c:v>
                </c:pt>
                <c:pt idx="52">
                  <c:v>0.78125</c:v>
                </c:pt>
                <c:pt idx="53">
                  <c:v>0.78125</c:v>
                </c:pt>
                <c:pt idx="54">
                  <c:v>0.78125</c:v>
                </c:pt>
                <c:pt idx="55">
                  <c:v>0.78125</c:v>
                </c:pt>
                <c:pt idx="56">
                  <c:v>0.78125</c:v>
                </c:pt>
                <c:pt idx="57">
                  <c:v>0.78125</c:v>
                </c:pt>
                <c:pt idx="58">
                  <c:v>0.78125</c:v>
                </c:pt>
                <c:pt idx="59">
                  <c:v>0.78125</c:v>
                </c:pt>
                <c:pt idx="60">
                  <c:v>0.78125</c:v>
                </c:pt>
                <c:pt idx="61">
                  <c:v>0.78125</c:v>
                </c:pt>
                <c:pt idx="62">
                  <c:v>0.78125</c:v>
                </c:pt>
                <c:pt idx="63">
                  <c:v>0.78125</c:v>
                </c:pt>
                <c:pt idx="64">
                  <c:v>0.78125</c:v>
                </c:pt>
                <c:pt idx="65">
                  <c:v>0.78125</c:v>
                </c:pt>
                <c:pt idx="66">
                  <c:v>0.78125</c:v>
                </c:pt>
                <c:pt idx="67">
                  <c:v>0.78125</c:v>
                </c:pt>
                <c:pt idx="68">
                  <c:v>0.78125</c:v>
                </c:pt>
                <c:pt idx="69">
                  <c:v>0.78125</c:v>
                </c:pt>
                <c:pt idx="70">
                  <c:v>0.78125</c:v>
                </c:pt>
                <c:pt idx="71">
                  <c:v>0.78125</c:v>
                </c:pt>
                <c:pt idx="72">
                  <c:v>0.78125</c:v>
                </c:pt>
                <c:pt idx="73">
                  <c:v>0.78125</c:v>
                </c:pt>
                <c:pt idx="74">
                  <c:v>0.78125</c:v>
                </c:pt>
                <c:pt idx="75">
                  <c:v>0.78125</c:v>
                </c:pt>
                <c:pt idx="76">
                  <c:v>0.78125</c:v>
                </c:pt>
                <c:pt idx="77">
                  <c:v>0.78125</c:v>
                </c:pt>
                <c:pt idx="78">
                  <c:v>0.78125</c:v>
                </c:pt>
                <c:pt idx="79">
                  <c:v>0.78125</c:v>
                </c:pt>
                <c:pt idx="80">
                  <c:v>0.78125</c:v>
                </c:pt>
                <c:pt idx="81">
                  <c:v>0.78125</c:v>
                </c:pt>
                <c:pt idx="82">
                  <c:v>0.78125</c:v>
                </c:pt>
                <c:pt idx="83">
                  <c:v>0.78125</c:v>
                </c:pt>
                <c:pt idx="84">
                  <c:v>0.78125</c:v>
                </c:pt>
                <c:pt idx="85">
                  <c:v>0.78125</c:v>
                </c:pt>
                <c:pt idx="86">
                  <c:v>0.78125</c:v>
                </c:pt>
                <c:pt idx="87">
                  <c:v>0.78125</c:v>
                </c:pt>
                <c:pt idx="88">
                  <c:v>0.78125</c:v>
                </c:pt>
                <c:pt idx="89">
                  <c:v>0.78125</c:v>
                </c:pt>
                <c:pt idx="90">
                  <c:v>0.78125</c:v>
                </c:pt>
                <c:pt idx="91">
                  <c:v>0.78125</c:v>
                </c:pt>
                <c:pt idx="92">
                  <c:v>0.78125</c:v>
                </c:pt>
                <c:pt idx="93">
                  <c:v>0.78125</c:v>
                </c:pt>
                <c:pt idx="94">
                  <c:v>0.78125</c:v>
                </c:pt>
                <c:pt idx="95">
                  <c:v>0.78125</c:v>
                </c:pt>
                <c:pt idx="96">
                  <c:v>0.78125</c:v>
                </c:pt>
                <c:pt idx="97">
                  <c:v>0.78125</c:v>
                </c:pt>
                <c:pt idx="98">
                  <c:v>0.78125</c:v>
                </c:pt>
                <c:pt idx="99">
                  <c:v>0.78125</c:v>
                </c:pt>
                <c:pt idx="100">
                  <c:v>0.78125</c:v>
                </c:pt>
                <c:pt idx="101">
                  <c:v>0.78125</c:v>
                </c:pt>
                <c:pt idx="102">
                  <c:v>0.78125</c:v>
                </c:pt>
                <c:pt idx="103">
                  <c:v>0.78125</c:v>
                </c:pt>
                <c:pt idx="104">
                  <c:v>0.78125</c:v>
                </c:pt>
                <c:pt idx="105">
                  <c:v>0.78125</c:v>
                </c:pt>
                <c:pt idx="106">
                  <c:v>0.78125</c:v>
                </c:pt>
                <c:pt idx="107">
                  <c:v>0.78125</c:v>
                </c:pt>
                <c:pt idx="108">
                  <c:v>0.78125</c:v>
                </c:pt>
                <c:pt idx="109">
                  <c:v>0.78125</c:v>
                </c:pt>
                <c:pt idx="110">
                  <c:v>0.78125</c:v>
                </c:pt>
                <c:pt idx="111">
                  <c:v>0.78125</c:v>
                </c:pt>
                <c:pt idx="112">
                  <c:v>0.78125</c:v>
                </c:pt>
                <c:pt idx="113">
                  <c:v>0.78125</c:v>
                </c:pt>
                <c:pt idx="114">
                  <c:v>0.78125</c:v>
                </c:pt>
                <c:pt idx="115">
                  <c:v>0.78125</c:v>
                </c:pt>
                <c:pt idx="116">
                  <c:v>0.78125</c:v>
                </c:pt>
                <c:pt idx="117">
                  <c:v>0.78125</c:v>
                </c:pt>
                <c:pt idx="118">
                  <c:v>0.78125</c:v>
                </c:pt>
                <c:pt idx="119">
                  <c:v>0.78125</c:v>
                </c:pt>
                <c:pt idx="120">
                  <c:v>0.78125</c:v>
                </c:pt>
                <c:pt idx="121">
                  <c:v>0.78125</c:v>
                </c:pt>
                <c:pt idx="122">
                  <c:v>0.78125</c:v>
                </c:pt>
                <c:pt idx="123">
                  <c:v>0.78125</c:v>
                </c:pt>
                <c:pt idx="124">
                  <c:v>0.78125</c:v>
                </c:pt>
                <c:pt idx="125">
                  <c:v>0.78125</c:v>
                </c:pt>
                <c:pt idx="126">
                  <c:v>0.78125</c:v>
                </c:pt>
                <c:pt idx="127">
                  <c:v>0.78125</c:v>
                </c:pt>
                <c:pt idx="128">
                  <c:v>0.78125</c:v>
                </c:pt>
                <c:pt idx="129">
                  <c:v>0.78125</c:v>
                </c:pt>
                <c:pt idx="130">
                  <c:v>0.78125</c:v>
                </c:pt>
                <c:pt idx="131">
                  <c:v>0.78125</c:v>
                </c:pt>
                <c:pt idx="132">
                  <c:v>0.78125</c:v>
                </c:pt>
                <c:pt idx="133">
                  <c:v>0.78125</c:v>
                </c:pt>
                <c:pt idx="134">
                  <c:v>0.78125</c:v>
                </c:pt>
                <c:pt idx="135">
                  <c:v>0.78125</c:v>
                </c:pt>
                <c:pt idx="136">
                  <c:v>0.78125</c:v>
                </c:pt>
                <c:pt idx="137">
                  <c:v>0.78125</c:v>
                </c:pt>
                <c:pt idx="138">
                  <c:v>0.78125</c:v>
                </c:pt>
                <c:pt idx="139">
                  <c:v>0.78125</c:v>
                </c:pt>
                <c:pt idx="140">
                  <c:v>0.78125</c:v>
                </c:pt>
                <c:pt idx="141">
                  <c:v>0.78125</c:v>
                </c:pt>
                <c:pt idx="142">
                  <c:v>0.78125</c:v>
                </c:pt>
                <c:pt idx="143">
                  <c:v>0.78125</c:v>
                </c:pt>
                <c:pt idx="144">
                  <c:v>0.78125</c:v>
                </c:pt>
                <c:pt idx="145">
                  <c:v>0.78125</c:v>
                </c:pt>
                <c:pt idx="146">
                  <c:v>0.78125</c:v>
                </c:pt>
                <c:pt idx="147">
                  <c:v>0.78125</c:v>
                </c:pt>
                <c:pt idx="148">
                  <c:v>0.78125</c:v>
                </c:pt>
                <c:pt idx="149">
                  <c:v>0.78125</c:v>
                </c:pt>
                <c:pt idx="150">
                  <c:v>0.78125</c:v>
                </c:pt>
                <c:pt idx="151">
                  <c:v>0.78125</c:v>
                </c:pt>
                <c:pt idx="152">
                  <c:v>0.78125</c:v>
                </c:pt>
                <c:pt idx="153">
                  <c:v>0.78125</c:v>
                </c:pt>
                <c:pt idx="154">
                  <c:v>0.78125</c:v>
                </c:pt>
                <c:pt idx="155">
                  <c:v>0.78125</c:v>
                </c:pt>
                <c:pt idx="156">
                  <c:v>0.78125</c:v>
                </c:pt>
                <c:pt idx="157">
                  <c:v>0.78125</c:v>
                </c:pt>
                <c:pt idx="158">
                  <c:v>0.78125</c:v>
                </c:pt>
                <c:pt idx="159">
                  <c:v>0.78125</c:v>
                </c:pt>
                <c:pt idx="160">
                  <c:v>0.78125</c:v>
                </c:pt>
                <c:pt idx="161">
                  <c:v>0.78125</c:v>
                </c:pt>
                <c:pt idx="162">
                  <c:v>0.78125</c:v>
                </c:pt>
                <c:pt idx="163">
                  <c:v>0.78125</c:v>
                </c:pt>
                <c:pt idx="164">
                  <c:v>0.78125</c:v>
                </c:pt>
                <c:pt idx="165">
                  <c:v>0.78125</c:v>
                </c:pt>
                <c:pt idx="166">
                  <c:v>0.78125</c:v>
                </c:pt>
                <c:pt idx="167">
                  <c:v>0.78125</c:v>
                </c:pt>
                <c:pt idx="168">
                  <c:v>0.78125</c:v>
                </c:pt>
                <c:pt idx="169">
                  <c:v>0.78125</c:v>
                </c:pt>
                <c:pt idx="170">
                  <c:v>0.78125</c:v>
                </c:pt>
                <c:pt idx="171">
                  <c:v>0.78125</c:v>
                </c:pt>
                <c:pt idx="172">
                  <c:v>0.78125</c:v>
                </c:pt>
                <c:pt idx="173">
                  <c:v>0.78125</c:v>
                </c:pt>
                <c:pt idx="174">
                  <c:v>0.78125</c:v>
                </c:pt>
                <c:pt idx="175">
                  <c:v>0.78125</c:v>
                </c:pt>
                <c:pt idx="176">
                  <c:v>0.78125</c:v>
                </c:pt>
                <c:pt idx="177">
                  <c:v>0.78125</c:v>
                </c:pt>
                <c:pt idx="178">
                  <c:v>0.78125</c:v>
                </c:pt>
                <c:pt idx="179">
                  <c:v>0.78125</c:v>
                </c:pt>
                <c:pt idx="180">
                  <c:v>0.78125</c:v>
                </c:pt>
                <c:pt idx="181">
                  <c:v>0.78125</c:v>
                </c:pt>
                <c:pt idx="182">
                  <c:v>0.78125</c:v>
                </c:pt>
                <c:pt idx="183">
                  <c:v>0.78125</c:v>
                </c:pt>
                <c:pt idx="184">
                  <c:v>0.78125</c:v>
                </c:pt>
                <c:pt idx="185">
                  <c:v>0.78125</c:v>
                </c:pt>
                <c:pt idx="186">
                  <c:v>0.78125</c:v>
                </c:pt>
                <c:pt idx="187">
                  <c:v>0.78125</c:v>
                </c:pt>
                <c:pt idx="188">
                  <c:v>0.78125</c:v>
                </c:pt>
                <c:pt idx="189">
                  <c:v>0.78125</c:v>
                </c:pt>
                <c:pt idx="190">
                  <c:v>0.78125</c:v>
                </c:pt>
                <c:pt idx="191">
                  <c:v>0.78125</c:v>
                </c:pt>
                <c:pt idx="192">
                  <c:v>0.78125</c:v>
                </c:pt>
                <c:pt idx="193">
                  <c:v>0.78125</c:v>
                </c:pt>
                <c:pt idx="194">
                  <c:v>0.78125</c:v>
                </c:pt>
                <c:pt idx="195">
                  <c:v>0.78125</c:v>
                </c:pt>
                <c:pt idx="196">
                  <c:v>0.78125</c:v>
                </c:pt>
                <c:pt idx="197">
                  <c:v>0.78125</c:v>
                </c:pt>
                <c:pt idx="198">
                  <c:v>0.78125</c:v>
                </c:pt>
                <c:pt idx="199">
                  <c:v>0.78125</c:v>
                </c:pt>
                <c:pt idx="200">
                  <c:v>0.78125</c:v>
                </c:pt>
                <c:pt idx="201">
                  <c:v>0.78125</c:v>
                </c:pt>
                <c:pt idx="202">
                  <c:v>0.78125</c:v>
                </c:pt>
                <c:pt idx="203">
                  <c:v>0.78125</c:v>
                </c:pt>
                <c:pt idx="204">
                  <c:v>0.78125</c:v>
                </c:pt>
                <c:pt idx="205">
                  <c:v>0.78125</c:v>
                </c:pt>
                <c:pt idx="206">
                  <c:v>0.78125</c:v>
                </c:pt>
                <c:pt idx="207">
                  <c:v>0.78125</c:v>
                </c:pt>
                <c:pt idx="208">
                  <c:v>0.78125</c:v>
                </c:pt>
                <c:pt idx="209">
                  <c:v>0.78125</c:v>
                </c:pt>
                <c:pt idx="210">
                  <c:v>0.78125</c:v>
                </c:pt>
                <c:pt idx="211">
                  <c:v>0.78125</c:v>
                </c:pt>
                <c:pt idx="212">
                  <c:v>0.78125</c:v>
                </c:pt>
                <c:pt idx="213">
                  <c:v>0.78125</c:v>
                </c:pt>
                <c:pt idx="214">
                  <c:v>0.78125</c:v>
                </c:pt>
                <c:pt idx="215">
                  <c:v>0.78125</c:v>
                </c:pt>
                <c:pt idx="216">
                  <c:v>0.78125</c:v>
                </c:pt>
                <c:pt idx="217">
                  <c:v>0.78125</c:v>
                </c:pt>
                <c:pt idx="218">
                  <c:v>0.78125</c:v>
                </c:pt>
                <c:pt idx="219">
                  <c:v>0.78125</c:v>
                </c:pt>
                <c:pt idx="220">
                  <c:v>0.78125</c:v>
                </c:pt>
                <c:pt idx="221">
                  <c:v>0.78125</c:v>
                </c:pt>
                <c:pt idx="222">
                  <c:v>0.78125</c:v>
                </c:pt>
                <c:pt idx="223">
                  <c:v>0.78125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2D45-864D-837B-E9A9581B3BE3}"/>
            </c:ext>
          </c:extLst>
        </c:ser>
        <c:ser>
          <c:idx val="5"/>
          <c:order val="4"/>
          <c:tx>
            <c:v>BCspectre</c:v>
          </c:tx>
          <c:spPr>
            <a:ln w="19050" cap="rnd">
              <a:solidFill>
                <a:srgbClr val="00B050"/>
              </a:solidFill>
              <a:round/>
            </a:ln>
            <a:effectLst/>
          </c:spPr>
          <c:marker>
            <c:symbol val="circle"/>
            <c:size val="2"/>
            <c:spPr>
              <a:solidFill>
                <a:srgbClr val="00B050"/>
              </a:solidFill>
              <a:ln w="9525">
                <a:solidFill>
                  <a:srgbClr val="00B050"/>
                </a:solidFill>
              </a:ln>
              <a:effectLst/>
            </c:spPr>
          </c:marker>
          <c:dPt>
            <c:idx val="4"/>
            <c:marker>
              <c:symbol val="circle"/>
              <c:size val="2"/>
              <c:spPr>
                <a:solidFill>
                  <a:srgbClr val="00B050"/>
                </a:solidFill>
                <a:ln w="9525">
                  <a:solidFill>
                    <a:srgbClr val="00B050"/>
                  </a:solidFill>
                </a:ln>
                <a:effectLst/>
              </c:spPr>
            </c:marker>
            <c:bubble3D val="0"/>
            <c:spPr>
              <a:ln w="19050" cap="rnd">
                <a:solidFill>
                  <a:srgbClr val="00B050"/>
                </a:solidFill>
                <a:prstDash val="sysDash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5-2D45-864D-837B-E9A9581B3BE3}"/>
              </c:ext>
            </c:extLst>
          </c:dPt>
          <c:xVal>
            <c:numRef>
              <c:f>ADB_delay_post_route!$R$3:$R$10</c:f>
              <c:numCache>
                <c:formatCode>General</c:formatCode>
                <c:ptCount val="8"/>
                <c:pt idx="0">
                  <c:v>0</c:v>
                </c:pt>
                <c:pt idx="1">
                  <c:v>15</c:v>
                </c:pt>
                <c:pt idx="2">
                  <c:v>16</c:v>
                </c:pt>
                <c:pt idx="3">
                  <c:v>31</c:v>
                </c:pt>
                <c:pt idx="4">
                  <c:v>192</c:v>
                </c:pt>
                <c:pt idx="5">
                  <c:v>207</c:v>
                </c:pt>
                <c:pt idx="6">
                  <c:v>208</c:v>
                </c:pt>
                <c:pt idx="7">
                  <c:v>223</c:v>
                </c:pt>
              </c:numCache>
            </c:numRef>
          </c:xVal>
          <c:yVal>
            <c:numRef>
              <c:f>ADB_delay_post_route!$V$3:$V$10</c:f>
              <c:numCache>
                <c:formatCode>0.00E+00</c:formatCode>
                <c:ptCount val="8"/>
                <c:pt idx="0">
                  <c:v>0.27757166</c:v>
                </c:pt>
                <c:pt idx="1">
                  <c:v>0.33288708</c:v>
                </c:pt>
                <c:pt idx="2">
                  <c:v>0.31650351999999998</c:v>
                </c:pt>
                <c:pt idx="3">
                  <c:v>0.37181274999999997</c:v>
                </c:pt>
                <c:pt idx="4">
                  <c:v>0.73063272000000001</c:v>
                </c:pt>
                <c:pt idx="5">
                  <c:v>0.78594598000000004</c:v>
                </c:pt>
                <c:pt idx="6">
                  <c:v>0.77123870000000005</c:v>
                </c:pt>
                <c:pt idx="7">
                  <c:v>0.82655173999999998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6-2D45-864D-837B-E9A9581B3BE3}"/>
            </c:ext>
          </c:extLst>
        </c:ser>
        <c:ser>
          <c:idx val="6"/>
          <c:order val="5"/>
          <c:tx>
            <c:v>TCspectre</c:v>
          </c:tx>
          <c:spPr>
            <a:ln w="19050" cap="rnd">
              <a:solidFill>
                <a:srgbClr val="00B050"/>
              </a:solidFill>
              <a:round/>
            </a:ln>
            <a:effectLst/>
          </c:spPr>
          <c:marker>
            <c:symbol val="circle"/>
            <c:size val="2"/>
            <c:spPr>
              <a:solidFill>
                <a:srgbClr val="00B050"/>
              </a:solidFill>
              <a:ln w="9525">
                <a:solidFill>
                  <a:srgbClr val="00B050"/>
                </a:solidFill>
              </a:ln>
              <a:effectLst/>
            </c:spPr>
          </c:marker>
          <c:dPt>
            <c:idx val="4"/>
            <c:marker>
              <c:symbol val="circle"/>
              <c:size val="2"/>
              <c:spPr>
                <a:solidFill>
                  <a:srgbClr val="00B050"/>
                </a:solidFill>
                <a:ln w="9525">
                  <a:solidFill>
                    <a:srgbClr val="00B050"/>
                  </a:solidFill>
                </a:ln>
                <a:effectLst/>
              </c:spPr>
            </c:marker>
            <c:bubble3D val="0"/>
            <c:spPr>
              <a:ln w="19050" cap="rnd">
                <a:solidFill>
                  <a:srgbClr val="00B050"/>
                </a:solidFill>
                <a:prstDash val="sysDash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8-2D45-864D-837B-E9A9581B3BE3}"/>
              </c:ext>
            </c:extLst>
          </c:dPt>
          <c:xVal>
            <c:numRef>
              <c:f>ADB_delay_post_route!$R$3:$R$10</c:f>
              <c:numCache>
                <c:formatCode>General</c:formatCode>
                <c:ptCount val="8"/>
                <c:pt idx="0">
                  <c:v>0</c:v>
                </c:pt>
                <c:pt idx="1">
                  <c:v>15</c:v>
                </c:pt>
                <c:pt idx="2">
                  <c:v>16</c:v>
                </c:pt>
                <c:pt idx="3">
                  <c:v>31</c:v>
                </c:pt>
                <c:pt idx="4">
                  <c:v>192</c:v>
                </c:pt>
                <c:pt idx="5">
                  <c:v>207</c:v>
                </c:pt>
                <c:pt idx="6">
                  <c:v>208</c:v>
                </c:pt>
                <c:pt idx="7">
                  <c:v>223</c:v>
                </c:pt>
              </c:numCache>
            </c:numRef>
          </c:xVal>
          <c:yVal>
            <c:numRef>
              <c:f>ADB_delay_post_route!$X$3:$X$10</c:f>
              <c:numCache>
                <c:formatCode>0.00E+00</c:formatCode>
                <c:ptCount val="8"/>
                <c:pt idx="0">
                  <c:v>0.40701255000000003</c:v>
                </c:pt>
                <c:pt idx="1">
                  <c:v>0.47998940999999995</c:v>
                </c:pt>
                <c:pt idx="2">
                  <c:v>0.46629264999999998</c:v>
                </c:pt>
                <c:pt idx="3">
                  <c:v>0.53927150000000001</c:v>
                </c:pt>
                <c:pt idx="4">
                  <c:v>1.1019714999999999</c:v>
                </c:pt>
                <c:pt idx="5">
                  <c:v>1.1749510000000001</c:v>
                </c:pt>
                <c:pt idx="6">
                  <c:v>1.164663</c:v>
                </c:pt>
                <c:pt idx="7">
                  <c:v>1.237644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9-2D45-864D-837B-E9A9581B3BE3}"/>
            </c:ext>
          </c:extLst>
        </c:ser>
        <c:ser>
          <c:idx val="7"/>
          <c:order val="6"/>
          <c:tx>
            <c:v>WCspectre</c:v>
          </c:tx>
          <c:spPr>
            <a:ln w="19050" cap="rnd">
              <a:solidFill>
                <a:srgbClr val="00B050"/>
              </a:solidFill>
              <a:round/>
            </a:ln>
            <a:effectLst/>
          </c:spPr>
          <c:marker>
            <c:symbol val="circle"/>
            <c:size val="2"/>
            <c:spPr>
              <a:solidFill>
                <a:srgbClr val="00B050"/>
              </a:solidFill>
              <a:ln w="9525">
                <a:solidFill>
                  <a:srgbClr val="00B050"/>
                </a:solidFill>
              </a:ln>
              <a:effectLst/>
            </c:spPr>
          </c:marker>
          <c:dPt>
            <c:idx val="4"/>
            <c:marker>
              <c:symbol val="circle"/>
              <c:size val="2"/>
              <c:spPr>
                <a:solidFill>
                  <a:srgbClr val="00B050"/>
                </a:solidFill>
                <a:ln w="9525">
                  <a:solidFill>
                    <a:srgbClr val="00B050"/>
                  </a:solidFill>
                </a:ln>
                <a:effectLst/>
              </c:spPr>
            </c:marker>
            <c:bubble3D val="0"/>
            <c:spPr>
              <a:ln w="19050" cap="rnd">
                <a:solidFill>
                  <a:srgbClr val="00B050"/>
                </a:solidFill>
                <a:prstDash val="sysDash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B-2D45-864D-837B-E9A9581B3BE3}"/>
              </c:ext>
            </c:extLst>
          </c:dPt>
          <c:xVal>
            <c:numRef>
              <c:f>ADB_delay_post_route!$R$3:$R$10</c:f>
              <c:numCache>
                <c:formatCode>General</c:formatCode>
                <c:ptCount val="8"/>
                <c:pt idx="0">
                  <c:v>0</c:v>
                </c:pt>
                <c:pt idx="1">
                  <c:v>15</c:v>
                </c:pt>
                <c:pt idx="2">
                  <c:v>16</c:v>
                </c:pt>
                <c:pt idx="3">
                  <c:v>31</c:v>
                </c:pt>
                <c:pt idx="4">
                  <c:v>192</c:v>
                </c:pt>
                <c:pt idx="5">
                  <c:v>207</c:v>
                </c:pt>
                <c:pt idx="6">
                  <c:v>208</c:v>
                </c:pt>
                <c:pt idx="7">
                  <c:v>223</c:v>
                </c:pt>
              </c:numCache>
            </c:numRef>
          </c:xVal>
          <c:yVal>
            <c:numRef>
              <c:f>ADB_delay_post_route!$Z$3:$Z$10</c:f>
              <c:numCache>
                <c:formatCode>0.00E+00</c:formatCode>
                <c:ptCount val="8"/>
                <c:pt idx="0">
                  <c:v>0.68414907999999997</c:v>
                </c:pt>
                <c:pt idx="1">
                  <c:v>0.79702917000000006</c:v>
                </c:pt>
                <c:pt idx="2">
                  <c:v>0.78717268000000007</c:v>
                </c:pt>
                <c:pt idx="3">
                  <c:v>0.90004242999999995</c:v>
                </c:pt>
                <c:pt idx="4">
                  <c:v>1.9020959999999998</c:v>
                </c:pt>
                <c:pt idx="5">
                  <c:v>2.0149341999999999</c:v>
                </c:pt>
                <c:pt idx="6">
                  <c:v>2.0124193000000004</c:v>
                </c:pt>
                <c:pt idx="7">
                  <c:v>2.1253373999999998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C-2D45-864D-837B-E9A9581B3BE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81658944"/>
        <c:axId val="581657632"/>
      </c:scatterChart>
      <c:valAx>
        <c:axId val="581658944"/>
        <c:scaling>
          <c:orientation val="minMax"/>
          <c:max val="225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Delay code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81657632"/>
        <c:crosses val="autoZero"/>
        <c:crossBetween val="midCat"/>
        <c:majorUnit val="25"/>
      </c:valAx>
      <c:valAx>
        <c:axId val="581657632"/>
        <c:scaling>
          <c:orientation val="minMax"/>
          <c:max val="2.200000000000000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Delay [ns]</a:t>
                </a:r>
              </a:p>
            </c:rich>
          </c:tx>
          <c:layout>
            <c:manualLayout>
              <c:xMode val="edge"/>
              <c:yMode val="edge"/>
              <c:x val="8.0784413536348614E-3"/>
              <c:y val="0.2047601267359640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81658944"/>
        <c:crosses val="autoZero"/>
        <c:crossBetween val="midCat"/>
        <c:majorUnit val="0.2"/>
        <c:minorUnit val="0.1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5158586977677302"/>
          <c:y val="4.0135115110407293E-2"/>
          <c:w val="0.36046430381782751"/>
          <c:h val="0.3198957425783099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900" b="1"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8703999076192466E-2"/>
          <c:y val="3.4553173323214115E-2"/>
          <c:w val="0.88756309677605605"/>
          <c:h val="0.81077459444075517"/>
        </c:manualLayout>
      </c:layout>
      <c:scatterChart>
        <c:scatterStyle val="lineMarker"/>
        <c:varyColors val="0"/>
        <c:ser>
          <c:idx val="2"/>
          <c:order val="0"/>
          <c:tx>
            <c:v>v0</c:v>
          </c:tx>
          <c:spPr>
            <a:ln w="50800">
              <a:solidFill>
                <a:srgbClr val="FF0000"/>
              </a:solidFill>
            </a:ln>
          </c:spPr>
          <c:marker>
            <c:symbol val="none"/>
          </c:marker>
          <c:xVal>
            <c:numRef>
              <c:f>'do_hist_out W0_H'!$A$1:$A$594</c:f>
              <c:numCache>
                <c:formatCode>General</c:formatCode>
                <c:ptCount val="594"/>
                <c:pt idx="0">
                  <c:v>23</c:v>
                </c:pt>
                <c:pt idx="1">
                  <c:v>24</c:v>
                </c:pt>
                <c:pt idx="2">
                  <c:v>25</c:v>
                </c:pt>
                <c:pt idx="3">
                  <c:v>26</c:v>
                </c:pt>
                <c:pt idx="4">
                  <c:v>27</c:v>
                </c:pt>
                <c:pt idx="5">
                  <c:v>28</c:v>
                </c:pt>
                <c:pt idx="6">
                  <c:v>29</c:v>
                </c:pt>
                <c:pt idx="7">
                  <c:v>30</c:v>
                </c:pt>
                <c:pt idx="8">
                  <c:v>31</c:v>
                </c:pt>
                <c:pt idx="9">
                  <c:v>32</c:v>
                </c:pt>
                <c:pt idx="10">
                  <c:v>33</c:v>
                </c:pt>
                <c:pt idx="11">
                  <c:v>34</c:v>
                </c:pt>
                <c:pt idx="12">
                  <c:v>35</c:v>
                </c:pt>
                <c:pt idx="13">
                  <c:v>36</c:v>
                </c:pt>
                <c:pt idx="14">
                  <c:v>37</c:v>
                </c:pt>
                <c:pt idx="15">
                  <c:v>38</c:v>
                </c:pt>
                <c:pt idx="16">
                  <c:v>39</c:v>
                </c:pt>
                <c:pt idx="17">
                  <c:v>40</c:v>
                </c:pt>
                <c:pt idx="18">
                  <c:v>41</c:v>
                </c:pt>
                <c:pt idx="19">
                  <c:v>42</c:v>
                </c:pt>
                <c:pt idx="20">
                  <c:v>43</c:v>
                </c:pt>
                <c:pt idx="21">
                  <c:v>44</c:v>
                </c:pt>
                <c:pt idx="22">
                  <c:v>45</c:v>
                </c:pt>
                <c:pt idx="23">
                  <c:v>46</c:v>
                </c:pt>
                <c:pt idx="24">
                  <c:v>47</c:v>
                </c:pt>
                <c:pt idx="25">
                  <c:v>48</c:v>
                </c:pt>
                <c:pt idx="26">
                  <c:v>49</c:v>
                </c:pt>
                <c:pt idx="27">
                  <c:v>50</c:v>
                </c:pt>
                <c:pt idx="28">
                  <c:v>51</c:v>
                </c:pt>
                <c:pt idx="29">
                  <c:v>52</c:v>
                </c:pt>
                <c:pt idx="30">
                  <c:v>53</c:v>
                </c:pt>
                <c:pt idx="31">
                  <c:v>54</c:v>
                </c:pt>
                <c:pt idx="32">
                  <c:v>55</c:v>
                </c:pt>
                <c:pt idx="33">
                  <c:v>56</c:v>
                </c:pt>
                <c:pt idx="34">
                  <c:v>57</c:v>
                </c:pt>
                <c:pt idx="35">
                  <c:v>58</c:v>
                </c:pt>
                <c:pt idx="36">
                  <c:v>59</c:v>
                </c:pt>
                <c:pt idx="37">
                  <c:v>60</c:v>
                </c:pt>
                <c:pt idx="38">
                  <c:v>61</c:v>
                </c:pt>
                <c:pt idx="39">
                  <c:v>62</c:v>
                </c:pt>
                <c:pt idx="40">
                  <c:v>63</c:v>
                </c:pt>
                <c:pt idx="41">
                  <c:v>64</c:v>
                </c:pt>
                <c:pt idx="42">
                  <c:v>65</c:v>
                </c:pt>
                <c:pt idx="43">
                  <c:v>66</c:v>
                </c:pt>
                <c:pt idx="44">
                  <c:v>67</c:v>
                </c:pt>
                <c:pt idx="45">
                  <c:v>68</c:v>
                </c:pt>
                <c:pt idx="46">
                  <c:v>69</c:v>
                </c:pt>
                <c:pt idx="47">
                  <c:v>70</c:v>
                </c:pt>
                <c:pt idx="48">
                  <c:v>71</c:v>
                </c:pt>
                <c:pt idx="49">
                  <c:v>72</c:v>
                </c:pt>
                <c:pt idx="50">
                  <c:v>73</c:v>
                </c:pt>
                <c:pt idx="51">
                  <c:v>74</c:v>
                </c:pt>
                <c:pt idx="52">
                  <c:v>75</c:v>
                </c:pt>
                <c:pt idx="53">
                  <c:v>76</c:v>
                </c:pt>
                <c:pt idx="54">
                  <c:v>77</c:v>
                </c:pt>
                <c:pt idx="55">
                  <c:v>78</c:v>
                </c:pt>
                <c:pt idx="56">
                  <c:v>79</c:v>
                </c:pt>
                <c:pt idx="57">
                  <c:v>80</c:v>
                </c:pt>
                <c:pt idx="58">
                  <c:v>81</c:v>
                </c:pt>
                <c:pt idx="59">
                  <c:v>82</c:v>
                </c:pt>
                <c:pt idx="60">
                  <c:v>83</c:v>
                </c:pt>
                <c:pt idx="61">
                  <c:v>84</c:v>
                </c:pt>
                <c:pt idx="62">
                  <c:v>85</c:v>
                </c:pt>
                <c:pt idx="63">
                  <c:v>86</c:v>
                </c:pt>
                <c:pt idx="64">
                  <c:v>87</c:v>
                </c:pt>
                <c:pt idx="65">
                  <c:v>88</c:v>
                </c:pt>
                <c:pt idx="66">
                  <c:v>89</c:v>
                </c:pt>
                <c:pt idx="67">
                  <c:v>90</c:v>
                </c:pt>
                <c:pt idx="68">
                  <c:v>91</c:v>
                </c:pt>
                <c:pt idx="69">
                  <c:v>92</c:v>
                </c:pt>
                <c:pt idx="70">
                  <c:v>93</c:v>
                </c:pt>
                <c:pt idx="71">
                  <c:v>94</c:v>
                </c:pt>
                <c:pt idx="72">
                  <c:v>95</c:v>
                </c:pt>
                <c:pt idx="73">
                  <c:v>96</c:v>
                </c:pt>
                <c:pt idx="74">
                  <c:v>97</c:v>
                </c:pt>
                <c:pt idx="75">
                  <c:v>98</c:v>
                </c:pt>
                <c:pt idx="76">
                  <c:v>99</c:v>
                </c:pt>
                <c:pt idx="77">
                  <c:v>100</c:v>
                </c:pt>
                <c:pt idx="78">
                  <c:v>101</c:v>
                </c:pt>
                <c:pt idx="79">
                  <c:v>102</c:v>
                </c:pt>
                <c:pt idx="80">
                  <c:v>103</c:v>
                </c:pt>
                <c:pt idx="81">
                  <c:v>104</c:v>
                </c:pt>
                <c:pt idx="82">
                  <c:v>105</c:v>
                </c:pt>
                <c:pt idx="83">
                  <c:v>106</c:v>
                </c:pt>
                <c:pt idx="84">
                  <c:v>107</c:v>
                </c:pt>
                <c:pt idx="85">
                  <c:v>108</c:v>
                </c:pt>
                <c:pt idx="86">
                  <c:v>109</c:v>
                </c:pt>
                <c:pt idx="87">
                  <c:v>110</c:v>
                </c:pt>
                <c:pt idx="88">
                  <c:v>111</c:v>
                </c:pt>
                <c:pt idx="89">
                  <c:v>112</c:v>
                </c:pt>
                <c:pt idx="90">
                  <c:v>113</c:v>
                </c:pt>
                <c:pt idx="91">
                  <c:v>114</c:v>
                </c:pt>
                <c:pt idx="92">
                  <c:v>115</c:v>
                </c:pt>
                <c:pt idx="93">
                  <c:v>116</c:v>
                </c:pt>
                <c:pt idx="94">
                  <c:v>117</c:v>
                </c:pt>
                <c:pt idx="95">
                  <c:v>118</c:v>
                </c:pt>
                <c:pt idx="96">
                  <c:v>119</c:v>
                </c:pt>
                <c:pt idx="97">
                  <c:v>120</c:v>
                </c:pt>
                <c:pt idx="98">
                  <c:v>121</c:v>
                </c:pt>
                <c:pt idx="99">
                  <c:v>122</c:v>
                </c:pt>
                <c:pt idx="100">
                  <c:v>123</c:v>
                </c:pt>
                <c:pt idx="101">
                  <c:v>124</c:v>
                </c:pt>
                <c:pt idx="102">
                  <c:v>125</c:v>
                </c:pt>
                <c:pt idx="103">
                  <c:v>126</c:v>
                </c:pt>
                <c:pt idx="104">
                  <c:v>127</c:v>
                </c:pt>
                <c:pt idx="105">
                  <c:v>128</c:v>
                </c:pt>
                <c:pt idx="106">
                  <c:v>129</c:v>
                </c:pt>
                <c:pt idx="107">
                  <c:v>130</c:v>
                </c:pt>
                <c:pt idx="108">
                  <c:v>131</c:v>
                </c:pt>
                <c:pt idx="109">
                  <c:v>132</c:v>
                </c:pt>
                <c:pt idx="110">
                  <c:v>133</c:v>
                </c:pt>
                <c:pt idx="111">
                  <c:v>134</c:v>
                </c:pt>
                <c:pt idx="112">
                  <c:v>135</c:v>
                </c:pt>
                <c:pt idx="113">
                  <c:v>136</c:v>
                </c:pt>
                <c:pt idx="114">
                  <c:v>137</c:v>
                </c:pt>
                <c:pt idx="115">
                  <c:v>138</c:v>
                </c:pt>
                <c:pt idx="116">
                  <c:v>139</c:v>
                </c:pt>
                <c:pt idx="117">
                  <c:v>140</c:v>
                </c:pt>
                <c:pt idx="118">
                  <c:v>141</c:v>
                </c:pt>
                <c:pt idx="119">
                  <c:v>142</c:v>
                </c:pt>
                <c:pt idx="120">
                  <c:v>143</c:v>
                </c:pt>
                <c:pt idx="121">
                  <c:v>144</c:v>
                </c:pt>
                <c:pt idx="122">
                  <c:v>145</c:v>
                </c:pt>
                <c:pt idx="123">
                  <c:v>146</c:v>
                </c:pt>
                <c:pt idx="124">
                  <c:v>147</c:v>
                </c:pt>
                <c:pt idx="125">
                  <c:v>148</c:v>
                </c:pt>
                <c:pt idx="126">
                  <c:v>149</c:v>
                </c:pt>
                <c:pt idx="127">
                  <c:v>150</c:v>
                </c:pt>
                <c:pt idx="128">
                  <c:v>151</c:v>
                </c:pt>
                <c:pt idx="129">
                  <c:v>152</c:v>
                </c:pt>
                <c:pt idx="130">
                  <c:v>153</c:v>
                </c:pt>
                <c:pt idx="131">
                  <c:v>154</c:v>
                </c:pt>
                <c:pt idx="132">
                  <c:v>155</c:v>
                </c:pt>
                <c:pt idx="133">
                  <c:v>156</c:v>
                </c:pt>
                <c:pt idx="134">
                  <c:v>157</c:v>
                </c:pt>
                <c:pt idx="135">
                  <c:v>158</c:v>
                </c:pt>
                <c:pt idx="136">
                  <c:v>159</c:v>
                </c:pt>
                <c:pt idx="137">
                  <c:v>160</c:v>
                </c:pt>
                <c:pt idx="138">
                  <c:v>161</c:v>
                </c:pt>
                <c:pt idx="139">
                  <c:v>162</c:v>
                </c:pt>
                <c:pt idx="140">
                  <c:v>163</c:v>
                </c:pt>
                <c:pt idx="141">
                  <c:v>164</c:v>
                </c:pt>
                <c:pt idx="142">
                  <c:v>165</c:v>
                </c:pt>
                <c:pt idx="143">
                  <c:v>166</c:v>
                </c:pt>
                <c:pt idx="144">
                  <c:v>167</c:v>
                </c:pt>
                <c:pt idx="145">
                  <c:v>168</c:v>
                </c:pt>
                <c:pt idx="146">
                  <c:v>169</c:v>
                </c:pt>
                <c:pt idx="147">
                  <c:v>170</c:v>
                </c:pt>
                <c:pt idx="148">
                  <c:v>171</c:v>
                </c:pt>
                <c:pt idx="149">
                  <c:v>172</c:v>
                </c:pt>
                <c:pt idx="150">
                  <c:v>173</c:v>
                </c:pt>
                <c:pt idx="151">
                  <c:v>174</c:v>
                </c:pt>
                <c:pt idx="152">
                  <c:v>175</c:v>
                </c:pt>
                <c:pt idx="153">
                  <c:v>176</c:v>
                </c:pt>
                <c:pt idx="154">
                  <c:v>177</c:v>
                </c:pt>
                <c:pt idx="155">
                  <c:v>178</c:v>
                </c:pt>
                <c:pt idx="156">
                  <c:v>179</c:v>
                </c:pt>
                <c:pt idx="157">
                  <c:v>180</c:v>
                </c:pt>
                <c:pt idx="158">
                  <c:v>181</c:v>
                </c:pt>
                <c:pt idx="159">
                  <c:v>182</c:v>
                </c:pt>
                <c:pt idx="160">
                  <c:v>183</c:v>
                </c:pt>
                <c:pt idx="161">
                  <c:v>184</c:v>
                </c:pt>
                <c:pt idx="162">
                  <c:v>185</c:v>
                </c:pt>
                <c:pt idx="163">
                  <c:v>186</c:v>
                </c:pt>
                <c:pt idx="164">
                  <c:v>187</c:v>
                </c:pt>
                <c:pt idx="165">
                  <c:v>188</c:v>
                </c:pt>
                <c:pt idx="166">
                  <c:v>189</c:v>
                </c:pt>
                <c:pt idx="167">
                  <c:v>190</c:v>
                </c:pt>
                <c:pt idx="168">
                  <c:v>191</c:v>
                </c:pt>
                <c:pt idx="169">
                  <c:v>192</c:v>
                </c:pt>
                <c:pt idx="170">
                  <c:v>193</c:v>
                </c:pt>
                <c:pt idx="171">
                  <c:v>194</c:v>
                </c:pt>
                <c:pt idx="172">
                  <c:v>195</c:v>
                </c:pt>
                <c:pt idx="173">
                  <c:v>196</c:v>
                </c:pt>
                <c:pt idx="174">
                  <c:v>197</c:v>
                </c:pt>
                <c:pt idx="175">
                  <c:v>198</c:v>
                </c:pt>
                <c:pt idx="176">
                  <c:v>199</c:v>
                </c:pt>
                <c:pt idx="177">
                  <c:v>200</c:v>
                </c:pt>
                <c:pt idx="178">
                  <c:v>201</c:v>
                </c:pt>
                <c:pt idx="179">
                  <c:v>202</c:v>
                </c:pt>
                <c:pt idx="180">
                  <c:v>203</c:v>
                </c:pt>
                <c:pt idx="181">
                  <c:v>204</c:v>
                </c:pt>
                <c:pt idx="182">
                  <c:v>205</c:v>
                </c:pt>
                <c:pt idx="183">
                  <c:v>206</c:v>
                </c:pt>
                <c:pt idx="184">
                  <c:v>207</c:v>
                </c:pt>
                <c:pt idx="185">
                  <c:v>208</c:v>
                </c:pt>
                <c:pt idx="186">
                  <c:v>209</c:v>
                </c:pt>
                <c:pt idx="187">
                  <c:v>210</c:v>
                </c:pt>
                <c:pt idx="188">
                  <c:v>211</c:v>
                </c:pt>
                <c:pt idx="189">
                  <c:v>212</c:v>
                </c:pt>
                <c:pt idx="190">
                  <c:v>213</c:v>
                </c:pt>
                <c:pt idx="191">
                  <c:v>214</c:v>
                </c:pt>
                <c:pt idx="192">
                  <c:v>215</c:v>
                </c:pt>
                <c:pt idx="193">
                  <c:v>216</c:v>
                </c:pt>
                <c:pt idx="194">
                  <c:v>217</c:v>
                </c:pt>
                <c:pt idx="195">
                  <c:v>218</c:v>
                </c:pt>
                <c:pt idx="196">
                  <c:v>219</c:v>
                </c:pt>
                <c:pt idx="197">
                  <c:v>220</c:v>
                </c:pt>
                <c:pt idx="198">
                  <c:v>221</c:v>
                </c:pt>
                <c:pt idx="199">
                  <c:v>222</c:v>
                </c:pt>
                <c:pt idx="200">
                  <c:v>224</c:v>
                </c:pt>
                <c:pt idx="201">
                  <c:v>225</c:v>
                </c:pt>
                <c:pt idx="202">
                  <c:v>226</c:v>
                </c:pt>
                <c:pt idx="203">
                  <c:v>227</c:v>
                </c:pt>
                <c:pt idx="204">
                  <c:v>228</c:v>
                </c:pt>
                <c:pt idx="205">
                  <c:v>229</c:v>
                </c:pt>
                <c:pt idx="206">
                  <c:v>230</c:v>
                </c:pt>
                <c:pt idx="207">
                  <c:v>231</c:v>
                </c:pt>
                <c:pt idx="208">
                  <c:v>232</c:v>
                </c:pt>
                <c:pt idx="209">
                  <c:v>233</c:v>
                </c:pt>
                <c:pt idx="210">
                  <c:v>234</c:v>
                </c:pt>
                <c:pt idx="211">
                  <c:v>235</c:v>
                </c:pt>
                <c:pt idx="212">
                  <c:v>236</c:v>
                </c:pt>
                <c:pt idx="213">
                  <c:v>237</c:v>
                </c:pt>
                <c:pt idx="214">
                  <c:v>238</c:v>
                </c:pt>
                <c:pt idx="215">
                  <c:v>239</c:v>
                </c:pt>
                <c:pt idx="216">
                  <c:v>240</c:v>
                </c:pt>
                <c:pt idx="217">
                  <c:v>241</c:v>
                </c:pt>
                <c:pt idx="218">
                  <c:v>242</c:v>
                </c:pt>
                <c:pt idx="219">
                  <c:v>243</c:v>
                </c:pt>
                <c:pt idx="220">
                  <c:v>244</c:v>
                </c:pt>
                <c:pt idx="221">
                  <c:v>245</c:v>
                </c:pt>
                <c:pt idx="222">
                  <c:v>247</c:v>
                </c:pt>
                <c:pt idx="223">
                  <c:v>248</c:v>
                </c:pt>
                <c:pt idx="224">
                  <c:v>250</c:v>
                </c:pt>
                <c:pt idx="225">
                  <c:v>252</c:v>
                </c:pt>
                <c:pt idx="226">
                  <c:v>253</c:v>
                </c:pt>
                <c:pt idx="227">
                  <c:v>254</c:v>
                </c:pt>
                <c:pt idx="228">
                  <c:v>255</c:v>
                </c:pt>
                <c:pt idx="229">
                  <c:v>256</c:v>
                </c:pt>
                <c:pt idx="230">
                  <c:v>257</c:v>
                </c:pt>
                <c:pt idx="231">
                  <c:v>258</c:v>
                </c:pt>
                <c:pt idx="232">
                  <c:v>259</c:v>
                </c:pt>
                <c:pt idx="233">
                  <c:v>260</c:v>
                </c:pt>
                <c:pt idx="234">
                  <c:v>261</c:v>
                </c:pt>
                <c:pt idx="235">
                  <c:v>262</c:v>
                </c:pt>
                <c:pt idx="236">
                  <c:v>263</c:v>
                </c:pt>
                <c:pt idx="237">
                  <c:v>265</c:v>
                </c:pt>
                <c:pt idx="238">
                  <c:v>267</c:v>
                </c:pt>
                <c:pt idx="239">
                  <c:v>268</c:v>
                </c:pt>
                <c:pt idx="240">
                  <c:v>269</c:v>
                </c:pt>
                <c:pt idx="241">
                  <c:v>270</c:v>
                </c:pt>
                <c:pt idx="242">
                  <c:v>271</c:v>
                </c:pt>
                <c:pt idx="243">
                  <c:v>272</c:v>
                </c:pt>
                <c:pt idx="244">
                  <c:v>273</c:v>
                </c:pt>
                <c:pt idx="245">
                  <c:v>274</c:v>
                </c:pt>
                <c:pt idx="246">
                  <c:v>275</c:v>
                </c:pt>
                <c:pt idx="247">
                  <c:v>276</c:v>
                </c:pt>
                <c:pt idx="248">
                  <c:v>277</c:v>
                </c:pt>
                <c:pt idx="249">
                  <c:v>279</c:v>
                </c:pt>
                <c:pt idx="250">
                  <c:v>284</c:v>
                </c:pt>
                <c:pt idx="251">
                  <c:v>285</c:v>
                </c:pt>
                <c:pt idx="252">
                  <c:v>286</c:v>
                </c:pt>
                <c:pt idx="253">
                  <c:v>288</c:v>
                </c:pt>
                <c:pt idx="254">
                  <c:v>289</c:v>
                </c:pt>
                <c:pt idx="255">
                  <c:v>291</c:v>
                </c:pt>
                <c:pt idx="256">
                  <c:v>293</c:v>
                </c:pt>
                <c:pt idx="257">
                  <c:v>295</c:v>
                </c:pt>
                <c:pt idx="258">
                  <c:v>296</c:v>
                </c:pt>
                <c:pt idx="259">
                  <c:v>297</c:v>
                </c:pt>
                <c:pt idx="260">
                  <c:v>298</c:v>
                </c:pt>
                <c:pt idx="261">
                  <c:v>300</c:v>
                </c:pt>
                <c:pt idx="262">
                  <c:v>301</c:v>
                </c:pt>
                <c:pt idx="263">
                  <c:v>302</c:v>
                </c:pt>
                <c:pt idx="264">
                  <c:v>303</c:v>
                </c:pt>
                <c:pt idx="265">
                  <c:v>304</c:v>
                </c:pt>
                <c:pt idx="266">
                  <c:v>305</c:v>
                </c:pt>
                <c:pt idx="267">
                  <c:v>306</c:v>
                </c:pt>
                <c:pt idx="268">
                  <c:v>307</c:v>
                </c:pt>
                <c:pt idx="269">
                  <c:v>308</c:v>
                </c:pt>
                <c:pt idx="270">
                  <c:v>309</c:v>
                </c:pt>
                <c:pt idx="271">
                  <c:v>311</c:v>
                </c:pt>
                <c:pt idx="272">
                  <c:v>314</c:v>
                </c:pt>
                <c:pt idx="273">
                  <c:v>316</c:v>
                </c:pt>
                <c:pt idx="274">
                  <c:v>317</c:v>
                </c:pt>
                <c:pt idx="275">
                  <c:v>318</c:v>
                </c:pt>
                <c:pt idx="276">
                  <c:v>319</c:v>
                </c:pt>
                <c:pt idx="277">
                  <c:v>322</c:v>
                </c:pt>
                <c:pt idx="278">
                  <c:v>325</c:v>
                </c:pt>
                <c:pt idx="279">
                  <c:v>327</c:v>
                </c:pt>
                <c:pt idx="280">
                  <c:v>328</c:v>
                </c:pt>
                <c:pt idx="281">
                  <c:v>329</c:v>
                </c:pt>
                <c:pt idx="282">
                  <c:v>330</c:v>
                </c:pt>
                <c:pt idx="283">
                  <c:v>331</c:v>
                </c:pt>
                <c:pt idx="284">
                  <c:v>332</c:v>
                </c:pt>
                <c:pt idx="285">
                  <c:v>333</c:v>
                </c:pt>
                <c:pt idx="286">
                  <c:v>335</c:v>
                </c:pt>
                <c:pt idx="287">
                  <c:v>336</c:v>
                </c:pt>
                <c:pt idx="288">
                  <c:v>338</c:v>
                </c:pt>
                <c:pt idx="289">
                  <c:v>339</c:v>
                </c:pt>
                <c:pt idx="290">
                  <c:v>340</c:v>
                </c:pt>
                <c:pt idx="291">
                  <c:v>341</c:v>
                </c:pt>
                <c:pt idx="292">
                  <c:v>342</c:v>
                </c:pt>
                <c:pt idx="293">
                  <c:v>344</c:v>
                </c:pt>
                <c:pt idx="294">
                  <c:v>345</c:v>
                </c:pt>
                <c:pt idx="295">
                  <c:v>348</c:v>
                </c:pt>
                <c:pt idx="296">
                  <c:v>349</c:v>
                </c:pt>
                <c:pt idx="297">
                  <c:v>350</c:v>
                </c:pt>
                <c:pt idx="298">
                  <c:v>351</c:v>
                </c:pt>
                <c:pt idx="299">
                  <c:v>352</c:v>
                </c:pt>
                <c:pt idx="300">
                  <c:v>353</c:v>
                </c:pt>
                <c:pt idx="301">
                  <c:v>355</c:v>
                </c:pt>
                <c:pt idx="302">
                  <c:v>356</c:v>
                </c:pt>
                <c:pt idx="303">
                  <c:v>358</c:v>
                </c:pt>
                <c:pt idx="304">
                  <c:v>359</c:v>
                </c:pt>
                <c:pt idx="305">
                  <c:v>360</c:v>
                </c:pt>
                <c:pt idx="306">
                  <c:v>361</c:v>
                </c:pt>
                <c:pt idx="307">
                  <c:v>362</c:v>
                </c:pt>
                <c:pt idx="308">
                  <c:v>363</c:v>
                </c:pt>
                <c:pt idx="309">
                  <c:v>364</c:v>
                </c:pt>
                <c:pt idx="310">
                  <c:v>365</c:v>
                </c:pt>
                <c:pt idx="311">
                  <c:v>366</c:v>
                </c:pt>
                <c:pt idx="312">
                  <c:v>368</c:v>
                </c:pt>
                <c:pt idx="313">
                  <c:v>372</c:v>
                </c:pt>
                <c:pt idx="314">
                  <c:v>373</c:v>
                </c:pt>
                <c:pt idx="315">
                  <c:v>374</c:v>
                </c:pt>
                <c:pt idx="316">
                  <c:v>376</c:v>
                </c:pt>
                <c:pt idx="317">
                  <c:v>377</c:v>
                </c:pt>
                <c:pt idx="318">
                  <c:v>378</c:v>
                </c:pt>
                <c:pt idx="319">
                  <c:v>379</c:v>
                </c:pt>
                <c:pt idx="320">
                  <c:v>380</c:v>
                </c:pt>
                <c:pt idx="321">
                  <c:v>381</c:v>
                </c:pt>
                <c:pt idx="322">
                  <c:v>382</c:v>
                </c:pt>
                <c:pt idx="323">
                  <c:v>383</c:v>
                </c:pt>
                <c:pt idx="324">
                  <c:v>385</c:v>
                </c:pt>
                <c:pt idx="325">
                  <c:v>386</c:v>
                </c:pt>
                <c:pt idx="326">
                  <c:v>387</c:v>
                </c:pt>
                <c:pt idx="327">
                  <c:v>388</c:v>
                </c:pt>
                <c:pt idx="328">
                  <c:v>389</c:v>
                </c:pt>
                <c:pt idx="329">
                  <c:v>390</c:v>
                </c:pt>
                <c:pt idx="330">
                  <c:v>394</c:v>
                </c:pt>
                <c:pt idx="331">
                  <c:v>396</c:v>
                </c:pt>
                <c:pt idx="332">
                  <c:v>397</c:v>
                </c:pt>
                <c:pt idx="333">
                  <c:v>398</c:v>
                </c:pt>
                <c:pt idx="334">
                  <c:v>400</c:v>
                </c:pt>
                <c:pt idx="335">
                  <c:v>401</c:v>
                </c:pt>
                <c:pt idx="336">
                  <c:v>402</c:v>
                </c:pt>
                <c:pt idx="337">
                  <c:v>403</c:v>
                </c:pt>
                <c:pt idx="338">
                  <c:v>404</c:v>
                </c:pt>
                <c:pt idx="339">
                  <c:v>405</c:v>
                </c:pt>
                <c:pt idx="340">
                  <c:v>406</c:v>
                </c:pt>
                <c:pt idx="341">
                  <c:v>407</c:v>
                </c:pt>
                <c:pt idx="342">
                  <c:v>408</c:v>
                </c:pt>
                <c:pt idx="343">
                  <c:v>410</c:v>
                </c:pt>
                <c:pt idx="344">
                  <c:v>412</c:v>
                </c:pt>
                <c:pt idx="345">
                  <c:v>413</c:v>
                </c:pt>
                <c:pt idx="346">
                  <c:v>415</c:v>
                </c:pt>
                <c:pt idx="347">
                  <c:v>417</c:v>
                </c:pt>
                <c:pt idx="348">
                  <c:v>421</c:v>
                </c:pt>
                <c:pt idx="349">
                  <c:v>422</c:v>
                </c:pt>
                <c:pt idx="350">
                  <c:v>423</c:v>
                </c:pt>
                <c:pt idx="351">
                  <c:v>424</c:v>
                </c:pt>
                <c:pt idx="352">
                  <c:v>425</c:v>
                </c:pt>
                <c:pt idx="353">
                  <c:v>427</c:v>
                </c:pt>
                <c:pt idx="354">
                  <c:v>428</c:v>
                </c:pt>
                <c:pt idx="355">
                  <c:v>432</c:v>
                </c:pt>
                <c:pt idx="356">
                  <c:v>434</c:v>
                </c:pt>
                <c:pt idx="357">
                  <c:v>435</c:v>
                </c:pt>
                <c:pt idx="358">
                  <c:v>436</c:v>
                </c:pt>
                <c:pt idx="359">
                  <c:v>439</c:v>
                </c:pt>
                <c:pt idx="360">
                  <c:v>441</c:v>
                </c:pt>
                <c:pt idx="361">
                  <c:v>442</c:v>
                </c:pt>
                <c:pt idx="362">
                  <c:v>443</c:v>
                </c:pt>
                <c:pt idx="363">
                  <c:v>444</c:v>
                </c:pt>
                <c:pt idx="364">
                  <c:v>446</c:v>
                </c:pt>
                <c:pt idx="365">
                  <c:v>447</c:v>
                </c:pt>
                <c:pt idx="366">
                  <c:v>448</c:v>
                </c:pt>
                <c:pt idx="367">
                  <c:v>450</c:v>
                </c:pt>
                <c:pt idx="368">
                  <c:v>451</c:v>
                </c:pt>
                <c:pt idx="369">
                  <c:v>452</c:v>
                </c:pt>
                <c:pt idx="370">
                  <c:v>453</c:v>
                </c:pt>
                <c:pt idx="371">
                  <c:v>454</c:v>
                </c:pt>
                <c:pt idx="372">
                  <c:v>455</c:v>
                </c:pt>
                <c:pt idx="373">
                  <c:v>456</c:v>
                </c:pt>
                <c:pt idx="374">
                  <c:v>458</c:v>
                </c:pt>
                <c:pt idx="375">
                  <c:v>459</c:v>
                </c:pt>
                <c:pt idx="376">
                  <c:v>460</c:v>
                </c:pt>
                <c:pt idx="377">
                  <c:v>461</c:v>
                </c:pt>
                <c:pt idx="378">
                  <c:v>462</c:v>
                </c:pt>
                <c:pt idx="379">
                  <c:v>463</c:v>
                </c:pt>
                <c:pt idx="380">
                  <c:v>464</c:v>
                </c:pt>
                <c:pt idx="381">
                  <c:v>465</c:v>
                </c:pt>
                <c:pt idx="382">
                  <c:v>466</c:v>
                </c:pt>
                <c:pt idx="383">
                  <c:v>467</c:v>
                </c:pt>
                <c:pt idx="384">
                  <c:v>470</c:v>
                </c:pt>
                <c:pt idx="385">
                  <c:v>471</c:v>
                </c:pt>
                <c:pt idx="386">
                  <c:v>472</c:v>
                </c:pt>
                <c:pt idx="387">
                  <c:v>475</c:v>
                </c:pt>
                <c:pt idx="388">
                  <c:v>476</c:v>
                </c:pt>
                <c:pt idx="389">
                  <c:v>477</c:v>
                </c:pt>
                <c:pt idx="390">
                  <c:v>479</c:v>
                </c:pt>
                <c:pt idx="391">
                  <c:v>480</c:v>
                </c:pt>
                <c:pt idx="392">
                  <c:v>481</c:v>
                </c:pt>
                <c:pt idx="393">
                  <c:v>482</c:v>
                </c:pt>
                <c:pt idx="394">
                  <c:v>483</c:v>
                </c:pt>
                <c:pt idx="395">
                  <c:v>484</c:v>
                </c:pt>
                <c:pt idx="396">
                  <c:v>486</c:v>
                </c:pt>
                <c:pt idx="397">
                  <c:v>487</c:v>
                </c:pt>
                <c:pt idx="398">
                  <c:v>490</c:v>
                </c:pt>
                <c:pt idx="399">
                  <c:v>491</c:v>
                </c:pt>
                <c:pt idx="400">
                  <c:v>492</c:v>
                </c:pt>
                <c:pt idx="401">
                  <c:v>493</c:v>
                </c:pt>
                <c:pt idx="402">
                  <c:v>496</c:v>
                </c:pt>
                <c:pt idx="403">
                  <c:v>497</c:v>
                </c:pt>
                <c:pt idx="404">
                  <c:v>498</c:v>
                </c:pt>
                <c:pt idx="405">
                  <c:v>499</c:v>
                </c:pt>
                <c:pt idx="406">
                  <c:v>500</c:v>
                </c:pt>
                <c:pt idx="407">
                  <c:v>501</c:v>
                </c:pt>
                <c:pt idx="408">
                  <c:v>503</c:v>
                </c:pt>
                <c:pt idx="409">
                  <c:v>504</c:v>
                </c:pt>
                <c:pt idx="410">
                  <c:v>505</c:v>
                </c:pt>
                <c:pt idx="411">
                  <c:v>507</c:v>
                </c:pt>
                <c:pt idx="412">
                  <c:v>509</c:v>
                </c:pt>
                <c:pt idx="413">
                  <c:v>510</c:v>
                </c:pt>
                <c:pt idx="414">
                  <c:v>516</c:v>
                </c:pt>
                <c:pt idx="415">
                  <c:v>518</c:v>
                </c:pt>
                <c:pt idx="416">
                  <c:v>519</c:v>
                </c:pt>
                <c:pt idx="417">
                  <c:v>520</c:v>
                </c:pt>
                <c:pt idx="418">
                  <c:v>521</c:v>
                </c:pt>
                <c:pt idx="419">
                  <c:v>524</c:v>
                </c:pt>
                <c:pt idx="420">
                  <c:v>525</c:v>
                </c:pt>
                <c:pt idx="421">
                  <c:v>526</c:v>
                </c:pt>
                <c:pt idx="422">
                  <c:v>529</c:v>
                </c:pt>
                <c:pt idx="423">
                  <c:v>531</c:v>
                </c:pt>
                <c:pt idx="424">
                  <c:v>533</c:v>
                </c:pt>
                <c:pt idx="425">
                  <c:v>534</c:v>
                </c:pt>
                <c:pt idx="426">
                  <c:v>535</c:v>
                </c:pt>
                <c:pt idx="427">
                  <c:v>536</c:v>
                </c:pt>
                <c:pt idx="428">
                  <c:v>537</c:v>
                </c:pt>
                <c:pt idx="429">
                  <c:v>538</c:v>
                </c:pt>
                <c:pt idx="430">
                  <c:v>540</c:v>
                </c:pt>
                <c:pt idx="431">
                  <c:v>541</c:v>
                </c:pt>
                <c:pt idx="432">
                  <c:v>542</c:v>
                </c:pt>
                <c:pt idx="433">
                  <c:v>543</c:v>
                </c:pt>
                <c:pt idx="434">
                  <c:v>544</c:v>
                </c:pt>
                <c:pt idx="435">
                  <c:v>545</c:v>
                </c:pt>
                <c:pt idx="436">
                  <c:v>549</c:v>
                </c:pt>
                <c:pt idx="437">
                  <c:v>550</c:v>
                </c:pt>
                <c:pt idx="438">
                  <c:v>551</c:v>
                </c:pt>
                <c:pt idx="439">
                  <c:v>552</c:v>
                </c:pt>
                <c:pt idx="440">
                  <c:v>554</c:v>
                </c:pt>
                <c:pt idx="441">
                  <c:v>556</c:v>
                </c:pt>
                <c:pt idx="442">
                  <c:v>557</c:v>
                </c:pt>
                <c:pt idx="443">
                  <c:v>558</c:v>
                </c:pt>
                <c:pt idx="444">
                  <c:v>561</c:v>
                </c:pt>
                <c:pt idx="445">
                  <c:v>564</c:v>
                </c:pt>
                <c:pt idx="446">
                  <c:v>566</c:v>
                </c:pt>
                <c:pt idx="447">
                  <c:v>568</c:v>
                </c:pt>
                <c:pt idx="448">
                  <c:v>569</c:v>
                </c:pt>
                <c:pt idx="449">
                  <c:v>572</c:v>
                </c:pt>
                <c:pt idx="450">
                  <c:v>573</c:v>
                </c:pt>
                <c:pt idx="451">
                  <c:v>574</c:v>
                </c:pt>
                <c:pt idx="452">
                  <c:v>576</c:v>
                </c:pt>
                <c:pt idx="453">
                  <c:v>578</c:v>
                </c:pt>
                <c:pt idx="454">
                  <c:v>586</c:v>
                </c:pt>
                <c:pt idx="455">
                  <c:v>590</c:v>
                </c:pt>
                <c:pt idx="456">
                  <c:v>593</c:v>
                </c:pt>
                <c:pt idx="457">
                  <c:v>595</c:v>
                </c:pt>
                <c:pt idx="458">
                  <c:v>596</c:v>
                </c:pt>
                <c:pt idx="459">
                  <c:v>597</c:v>
                </c:pt>
                <c:pt idx="460">
                  <c:v>600</c:v>
                </c:pt>
                <c:pt idx="461">
                  <c:v>601</c:v>
                </c:pt>
                <c:pt idx="462">
                  <c:v>602</c:v>
                </c:pt>
                <c:pt idx="463">
                  <c:v>606</c:v>
                </c:pt>
                <c:pt idx="464">
                  <c:v>607</c:v>
                </c:pt>
                <c:pt idx="465">
                  <c:v>608</c:v>
                </c:pt>
                <c:pt idx="466">
                  <c:v>610</c:v>
                </c:pt>
                <c:pt idx="467">
                  <c:v>611</c:v>
                </c:pt>
                <c:pt idx="468">
                  <c:v>612</c:v>
                </c:pt>
                <c:pt idx="469">
                  <c:v>614</c:v>
                </c:pt>
                <c:pt idx="470">
                  <c:v>617</c:v>
                </c:pt>
                <c:pt idx="471">
                  <c:v>618</c:v>
                </c:pt>
                <c:pt idx="472">
                  <c:v>620</c:v>
                </c:pt>
                <c:pt idx="473">
                  <c:v>621</c:v>
                </c:pt>
                <c:pt idx="474">
                  <c:v>623</c:v>
                </c:pt>
                <c:pt idx="475">
                  <c:v>624</c:v>
                </c:pt>
                <c:pt idx="476">
                  <c:v>628</c:v>
                </c:pt>
                <c:pt idx="477">
                  <c:v>632</c:v>
                </c:pt>
                <c:pt idx="478">
                  <c:v>633</c:v>
                </c:pt>
                <c:pt idx="479">
                  <c:v>634</c:v>
                </c:pt>
                <c:pt idx="480">
                  <c:v>637</c:v>
                </c:pt>
                <c:pt idx="481">
                  <c:v>640</c:v>
                </c:pt>
                <c:pt idx="482">
                  <c:v>642</c:v>
                </c:pt>
                <c:pt idx="483">
                  <c:v>643</c:v>
                </c:pt>
                <c:pt idx="484">
                  <c:v>644</c:v>
                </c:pt>
                <c:pt idx="485">
                  <c:v>645</c:v>
                </c:pt>
                <c:pt idx="486">
                  <c:v>647</c:v>
                </c:pt>
                <c:pt idx="487">
                  <c:v>655</c:v>
                </c:pt>
                <c:pt idx="488">
                  <c:v>660</c:v>
                </c:pt>
                <c:pt idx="489">
                  <c:v>661</c:v>
                </c:pt>
                <c:pt idx="490">
                  <c:v>667</c:v>
                </c:pt>
                <c:pt idx="491">
                  <c:v>669</c:v>
                </c:pt>
                <c:pt idx="492">
                  <c:v>671</c:v>
                </c:pt>
                <c:pt idx="493">
                  <c:v>672</c:v>
                </c:pt>
                <c:pt idx="494">
                  <c:v>673</c:v>
                </c:pt>
                <c:pt idx="495">
                  <c:v>675</c:v>
                </c:pt>
                <c:pt idx="496">
                  <c:v>676</c:v>
                </c:pt>
                <c:pt idx="497">
                  <c:v>679</c:v>
                </c:pt>
                <c:pt idx="498">
                  <c:v>681</c:v>
                </c:pt>
                <c:pt idx="499">
                  <c:v>683</c:v>
                </c:pt>
                <c:pt idx="500">
                  <c:v>685</c:v>
                </c:pt>
                <c:pt idx="501">
                  <c:v>686</c:v>
                </c:pt>
                <c:pt idx="502">
                  <c:v>687</c:v>
                </c:pt>
                <c:pt idx="503">
                  <c:v>688</c:v>
                </c:pt>
                <c:pt idx="504">
                  <c:v>689</c:v>
                </c:pt>
                <c:pt idx="505">
                  <c:v>691</c:v>
                </c:pt>
                <c:pt idx="506">
                  <c:v>692</c:v>
                </c:pt>
                <c:pt idx="507">
                  <c:v>693</c:v>
                </c:pt>
                <c:pt idx="508">
                  <c:v>697</c:v>
                </c:pt>
                <c:pt idx="509">
                  <c:v>698</c:v>
                </c:pt>
                <c:pt idx="510">
                  <c:v>700</c:v>
                </c:pt>
                <c:pt idx="511">
                  <c:v>701</c:v>
                </c:pt>
                <c:pt idx="512">
                  <c:v>702</c:v>
                </c:pt>
                <c:pt idx="513">
                  <c:v>711</c:v>
                </c:pt>
                <c:pt idx="514">
                  <c:v>712</c:v>
                </c:pt>
                <c:pt idx="515">
                  <c:v>714</c:v>
                </c:pt>
                <c:pt idx="516">
                  <c:v>715</c:v>
                </c:pt>
                <c:pt idx="517">
                  <c:v>719</c:v>
                </c:pt>
                <c:pt idx="518">
                  <c:v>721</c:v>
                </c:pt>
                <c:pt idx="519">
                  <c:v>723</c:v>
                </c:pt>
                <c:pt idx="520">
                  <c:v>724</c:v>
                </c:pt>
                <c:pt idx="521">
                  <c:v>726</c:v>
                </c:pt>
                <c:pt idx="522">
                  <c:v>729</c:v>
                </c:pt>
                <c:pt idx="523">
                  <c:v>730</c:v>
                </c:pt>
                <c:pt idx="524">
                  <c:v>731</c:v>
                </c:pt>
                <c:pt idx="525">
                  <c:v>732</c:v>
                </c:pt>
                <c:pt idx="526">
                  <c:v>733</c:v>
                </c:pt>
                <c:pt idx="527">
                  <c:v>735</c:v>
                </c:pt>
                <c:pt idx="528">
                  <c:v>744</c:v>
                </c:pt>
                <c:pt idx="529">
                  <c:v>746</c:v>
                </c:pt>
                <c:pt idx="530">
                  <c:v>747</c:v>
                </c:pt>
                <c:pt idx="531">
                  <c:v>751</c:v>
                </c:pt>
                <c:pt idx="532">
                  <c:v>754</c:v>
                </c:pt>
                <c:pt idx="533">
                  <c:v>757</c:v>
                </c:pt>
                <c:pt idx="534">
                  <c:v>758</c:v>
                </c:pt>
                <c:pt idx="535">
                  <c:v>759</c:v>
                </c:pt>
                <c:pt idx="536">
                  <c:v>761</c:v>
                </c:pt>
                <c:pt idx="537">
                  <c:v>762</c:v>
                </c:pt>
                <c:pt idx="538">
                  <c:v>766</c:v>
                </c:pt>
                <c:pt idx="539">
                  <c:v>769</c:v>
                </c:pt>
                <c:pt idx="540">
                  <c:v>770</c:v>
                </c:pt>
                <c:pt idx="541">
                  <c:v>775</c:v>
                </c:pt>
                <c:pt idx="542">
                  <c:v>776</c:v>
                </c:pt>
                <c:pt idx="543">
                  <c:v>777</c:v>
                </c:pt>
                <c:pt idx="544">
                  <c:v>780</c:v>
                </c:pt>
                <c:pt idx="545">
                  <c:v>781</c:v>
                </c:pt>
                <c:pt idx="546">
                  <c:v>782</c:v>
                </c:pt>
                <c:pt idx="547">
                  <c:v>786</c:v>
                </c:pt>
                <c:pt idx="548">
                  <c:v>789</c:v>
                </c:pt>
                <c:pt idx="549">
                  <c:v>792</c:v>
                </c:pt>
                <c:pt idx="550">
                  <c:v>794</c:v>
                </c:pt>
                <c:pt idx="551">
                  <c:v>795</c:v>
                </c:pt>
                <c:pt idx="552">
                  <c:v>799</c:v>
                </c:pt>
                <c:pt idx="553">
                  <c:v>800</c:v>
                </c:pt>
                <c:pt idx="554">
                  <c:v>802</c:v>
                </c:pt>
                <c:pt idx="555">
                  <c:v>804</c:v>
                </c:pt>
                <c:pt idx="556">
                  <c:v>805</c:v>
                </c:pt>
                <c:pt idx="557">
                  <c:v>817</c:v>
                </c:pt>
                <c:pt idx="558">
                  <c:v>819</c:v>
                </c:pt>
                <c:pt idx="559">
                  <c:v>820</c:v>
                </c:pt>
                <c:pt idx="560">
                  <c:v>821</c:v>
                </c:pt>
                <c:pt idx="561">
                  <c:v>825</c:v>
                </c:pt>
                <c:pt idx="562">
                  <c:v>826</c:v>
                </c:pt>
                <c:pt idx="563">
                  <c:v>829</c:v>
                </c:pt>
                <c:pt idx="564">
                  <c:v>832</c:v>
                </c:pt>
                <c:pt idx="565">
                  <c:v>839</c:v>
                </c:pt>
                <c:pt idx="566">
                  <c:v>848</c:v>
                </c:pt>
                <c:pt idx="567">
                  <c:v>851</c:v>
                </c:pt>
                <c:pt idx="568">
                  <c:v>859</c:v>
                </c:pt>
                <c:pt idx="569">
                  <c:v>860</c:v>
                </c:pt>
                <c:pt idx="570">
                  <c:v>863</c:v>
                </c:pt>
                <c:pt idx="571">
                  <c:v>864</c:v>
                </c:pt>
                <c:pt idx="572">
                  <c:v>872</c:v>
                </c:pt>
                <c:pt idx="573">
                  <c:v>878</c:v>
                </c:pt>
                <c:pt idx="574">
                  <c:v>893</c:v>
                </c:pt>
                <c:pt idx="575">
                  <c:v>894</c:v>
                </c:pt>
                <c:pt idx="576">
                  <c:v>895</c:v>
                </c:pt>
                <c:pt idx="577">
                  <c:v>897</c:v>
                </c:pt>
                <c:pt idx="578">
                  <c:v>899</c:v>
                </c:pt>
                <c:pt idx="579">
                  <c:v>901</c:v>
                </c:pt>
                <c:pt idx="580">
                  <c:v>904</c:v>
                </c:pt>
                <c:pt idx="581">
                  <c:v>907</c:v>
                </c:pt>
                <c:pt idx="582">
                  <c:v>908</c:v>
                </c:pt>
                <c:pt idx="583">
                  <c:v>928</c:v>
                </c:pt>
                <c:pt idx="584">
                  <c:v>944</c:v>
                </c:pt>
                <c:pt idx="585">
                  <c:v>947</c:v>
                </c:pt>
                <c:pt idx="586">
                  <c:v>973</c:v>
                </c:pt>
                <c:pt idx="587">
                  <c:v>974</c:v>
                </c:pt>
                <c:pt idx="588">
                  <c:v>997</c:v>
                </c:pt>
                <c:pt idx="589">
                  <c:v>998</c:v>
                </c:pt>
                <c:pt idx="590">
                  <c:v>1006</c:v>
                </c:pt>
                <c:pt idx="591">
                  <c:v>1088</c:v>
                </c:pt>
                <c:pt idx="592">
                  <c:v>1125</c:v>
                </c:pt>
                <c:pt idx="593">
                  <c:v>1148</c:v>
                </c:pt>
              </c:numCache>
            </c:numRef>
          </c:xVal>
          <c:yVal>
            <c:numRef>
              <c:f>'do_hist_out W0_H'!$B$1:$B$594</c:f>
              <c:numCache>
                <c:formatCode>General</c:formatCode>
                <c:ptCount val="594"/>
                <c:pt idx="0">
                  <c:v>1</c:v>
                </c:pt>
                <c:pt idx="1">
                  <c:v>1</c:v>
                </c:pt>
                <c:pt idx="2">
                  <c:v>2</c:v>
                </c:pt>
                <c:pt idx="3">
                  <c:v>1</c:v>
                </c:pt>
                <c:pt idx="4">
                  <c:v>6</c:v>
                </c:pt>
                <c:pt idx="5">
                  <c:v>17</c:v>
                </c:pt>
                <c:pt idx="6">
                  <c:v>38</c:v>
                </c:pt>
                <c:pt idx="7">
                  <c:v>61</c:v>
                </c:pt>
                <c:pt idx="8">
                  <c:v>110</c:v>
                </c:pt>
                <c:pt idx="9">
                  <c:v>191</c:v>
                </c:pt>
                <c:pt idx="10">
                  <c:v>319</c:v>
                </c:pt>
                <c:pt idx="11">
                  <c:v>474</c:v>
                </c:pt>
                <c:pt idx="12">
                  <c:v>674</c:v>
                </c:pt>
                <c:pt idx="13">
                  <c:v>981</c:v>
                </c:pt>
                <c:pt idx="14">
                  <c:v>1428</c:v>
                </c:pt>
                <c:pt idx="15">
                  <c:v>1956</c:v>
                </c:pt>
                <c:pt idx="16">
                  <c:v>2739</c:v>
                </c:pt>
                <c:pt idx="17">
                  <c:v>3549</c:v>
                </c:pt>
                <c:pt idx="18">
                  <c:v>4552</c:v>
                </c:pt>
                <c:pt idx="19">
                  <c:v>5773</c:v>
                </c:pt>
                <c:pt idx="20">
                  <c:v>7079</c:v>
                </c:pt>
                <c:pt idx="21">
                  <c:v>8677</c:v>
                </c:pt>
                <c:pt idx="22">
                  <c:v>10367</c:v>
                </c:pt>
                <c:pt idx="23">
                  <c:v>11692</c:v>
                </c:pt>
                <c:pt idx="24">
                  <c:v>13401</c:v>
                </c:pt>
                <c:pt idx="25">
                  <c:v>14578</c:v>
                </c:pt>
                <c:pt idx="26">
                  <c:v>16022</c:v>
                </c:pt>
                <c:pt idx="27">
                  <c:v>15937</c:v>
                </c:pt>
                <c:pt idx="28">
                  <c:v>15957</c:v>
                </c:pt>
                <c:pt idx="29">
                  <c:v>15706</c:v>
                </c:pt>
                <c:pt idx="30">
                  <c:v>14787</c:v>
                </c:pt>
                <c:pt idx="31">
                  <c:v>13207</c:v>
                </c:pt>
                <c:pt idx="32">
                  <c:v>11334</c:v>
                </c:pt>
                <c:pt idx="33">
                  <c:v>9347</c:v>
                </c:pt>
                <c:pt idx="34">
                  <c:v>7534</c:v>
                </c:pt>
                <c:pt idx="35">
                  <c:v>5621</c:v>
                </c:pt>
                <c:pt idx="36">
                  <c:v>4073</c:v>
                </c:pt>
                <c:pt idx="37">
                  <c:v>2819</c:v>
                </c:pt>
                <c:pt idx="38">
                  <c:v>1964</c:v>
                </c:pt>
                <c:pt idx="39">
                  <c:v>1218</c:v>
                </c:pt>
                <c:pt idx="40">
                  <c:v>776</c:v>
                </c:pt>
                <c:pt idx="41">
                  <c:v>481</c:v>
                </c:pt>
                <c:pt idx="42">
                  <c:v>292</c:v>
                </c:pt>
                <c:pt idx="43">
                  <c:v>193</c:v>
                </c:pt>
                <c:pt idx="44">
                  <c:v>142</c:v>
                </c:pt>
                <c:pt idx="45">
                  <c:v>101</c:v>
                </c:pt>
                <c:pt idx="46">
                  <c:v>72</c:v>
                </c:pt>
                <c:pt idx="47">
                  <c:v>77</c:v>
                </c:pt>
                <c:pt idx="48">
                  <c:v>83</c:v>
                </c:pt>
                <c:pt idx="49">
                  <c:v>51</c:v>
                </c:pt>
                <c:pt idx="50">
                  <c:v>37</c:v>
                </c:pt>
                <c:pt idx="51">
                  <c:v>43</c:v>
                </c:pt>
                <c:pt idx="52">
                  <c:v>44</c:v>
                </c:pt>
                <c:pt idx="53">
                  <c:v>51</c:v>
                </c:pt>
                <c:pt idx="54">
                  <c:v>40</c:v>
                </c:pt>
                <c:pt idx="55">
                  <c:v>36</c:v>
                </c:pt>
                <c:pt idx="56">
                  <c:v>28</c:v>
                </c:pt>
                <c:pt idx="57">
                  <c:v>42</c:v>
                </c:pt>
                <c:pt idx="58">
                  <c:v>41</c:v>
                </c:pt>
                <c:pt idx="59">
                  <c:v>35</c:v>
                </c:pt>
                <c:pt idx="60">
                  <c:v>29</c:v>
                </c:pt>
                <c:pt idx="61">
                  <c:v>33</c:v>
                </c:pt>
                <c:pt idx="62">
                  <c:v>31</c:v>
                </c:pt>
                <c:pt idx="63">
                  <c:v>23</c:v>
                </c:pt>
                <c:pt idx="64">
                  <c:v>36</c:v>
                </c:pt>
                <c:pt idx="65">
                  <c:v>27</c:v>
                </c:pt>
                <c:pt idx="66">
                  <c:v>33</c:v>
                </c:pt>
                <c:pt idx="67">
                  <c:v>25</c:v>
                </c:pt>
                <c:pt idx="68">
                  <c:v>25</c:v>
                </c:pt>
                <c:pt idx="69">
                  <c:v>29</c:v>
                </c:pt>
                <c:pt idx="70">
                  <c:v>25</c:v>
                </c:pt>
                <c:pt idx="71">
                  <c:v>30</c:v>
                </c:pt>
                <c:pt idx="72">
                  <c:v>20</c:v>
                </c:pt>
                <c:pt idx="73">
                  <c:v>30</c:v>
                </c:pt>
                <c:pt idx="74">
                  <c:v>29</c:v>
                </c:pt>
                <c:pt idx="75">
                  <c:v>29</c:v>
                </c:pt>
                <c:pt idx="76">
                  <c:v>21</c:v>
                </c:pt>
                <c:pt idx="77">
                  <c:v>20</c:v>
                </c:pt>
                <c:pt idx="78">
                  <c:v>25</c:v>
                </c:pt>
                <c:pt idx="79">
                  <c:v>21</c:v>
                </c:pt>
                <c:pt idx="80">
                  <c:v>21</c:v>
                </c:pt>
                <c:pt idx="81">
                  <c:v>29</c:v>
                </c:pt>
                <c:pt idx="82">
                  <c:v>30</c:v>
                </c:pt>
                <c:pt idx="83">
                  <c:v>28</c:v>
                </c:pt>
                <c:pt idx="84">
                  <c:v>26</c:v>
                </c:pt>
                <c:pt idx="85">
                  <c:v>22</c:v>
                </c:pt>
                <c:pt idx="86">
                  <c:v>23</c:v>
                </c:pt>
                <c:pt idx="87">
                  <c:v>10</c:v>
                </c:pt>
                <c:pt idx="88">
                  <c:v>31</c:v>
                </c:pt>
                <c:pt idx="89">
                  <c:v>29</c:v>
                </c:pt>
                <c:pt idx="90">
                  <c:v>26</c:v>
                </c:pt>
                <c:pt idx="91">
                  <c:v>18</c:v>
                </c:pt>
                <c:pt idx="92">
                  <c:v>20</c:v>
                </c:pt>
                <c:pt idx="93">
                  <c:v>27</c:v>
                </c:pt>
                <c:pt idx="94">
                  <c:v>23</c:v>
                </c:pt>
                <c:pt idx="95">
                  <c:v>25</c:v>
                </c:pt>
                <c:pt idx="96">
                  <c:v>21</c:v>
                </c:pt>
                <c:pt idx="97">
                  <c:v>16</c:v>
                </c:pt>
                <c:pt idx="98">
                  <c:v>30</c:v>
                </c:pt>
                <c:pt idx="99">
                  <c:v>20</c:v>
                </c:pt>
                <c:pt idx="100">
                  <c:v>29</c:v>
                </c:pt>
                <c:pt idx="101">
                  <c:v>18</c:v>
                </c:pt>
                <c:pt idx="102">
                  <c:v>18</c:v>
                </c:pt>
                <c:pt idx="103">
                  <c:v>24</c:v>
                </c:pt>
                <c:pt idx="104">
                  <c:v>13</c:v>
                </c:pt>
                <c:pt idx="105">
                  <c:v>17</c:v>
                </c:pt>
                <c:pt idx="106">
                  <c:v>21</c:v>
                </c:pt>
                <c:pt idx="107">
                  <c:v>18</c:v>
                </c:pt>
                <c:pt idx="108">
                  <c:v>12</c:v>
                </c:pt>
                <c:pt idx="109">
                  <c:v>11</c:v>
                </c:pt>
                <c:pt idx="110">
                  <c:v>22</c:v>
                </c:pt>
                <c:pt idx="111">
                  <c:v>7</c:v>
                </c:pt>
                <c:pt idx="112">
                  <c:v>11</c:v>
                </c:pt>
                <c:pt idx="113">
                  <c:v>10</c:v>
                </c:pt>
                <c:pt idx="114">
                  <c:v>15</c:v>
                </c:pt>
                <c:pt idx="115">
                  <c:v>8</c:v>
                </c:pt>
                <c:pt idx="116">
                  <c:v>11</c:v>
                </c:pt>
                <c:pt idx="117">
                  <c:v>11</c:v>
                </c:pt>
                <c:pt idx="118">
                  <c:v>11</c:v>
                </c:pt>
                <c:pt idx="119">
                  <c:v>12</c:v>
                </c:pt>
                <c:pt idx="120">
                  <c:v>6</c:v>
                </c:pt>
                <c:pt idx="121">
                  <c:v>6</c:v>
                </c:pt>
                <c:pt idx="122">
                  <c:v>11</c:v>
                </c:pt>
                <c:pt idx="123">
                  <c:v>7</c:v>
                </c:pt>
                <c:pt idx="124">
                  <c:v>12</c:v>
                </c:pt>
                <c:pt idx="125">
                  <c:v>12</c:v>
                </c:pt>
                <c:pt idx="126">
                  <c:v>9</c:v>
                </c:pt>
                <c:pt idx="127">
                  <c:v>11</c:v>
                </c:pt>
                <c:pt idx="128">
                  <c:v>13</c:v>
                </c:pt>
                <c:pt idx="129">
                  <c:v>10</c:v>
                </c:pt>
                <c:pt idx="130">
                  <c:v>10</c:v>
                </c:pt>
                <c:pt idx="131">
                  <c:v>12</c:v>
                </c:pt>
                <c:pt idx="132">
                  <c:v>10</c:v>
                </c:pt>
                <c:pt idx="133">
                  <c:v>9</c:v>
                </c:pt>
                <c:pt idx="134">
                  <c:v>8</c:v>
                </c:pt>
                <c:pt idx="135">
                  <c:v>8</c:v>
                </c:pt>
                <c:pt idx="136">
                  <c:v>7</c:v>
                </c:pt>
                <c:pt idx="137">
                  <c:v>8</c:v>
                </c:pt>
                <c:pt idx="138">
                  <c:v>6</c:v>
                </c:pt>
                <c:pt idx="139">
                  <c:v>5</c:v>
                </c:pt>
                <c:pt idx="140">
                  <c:v>10</c:v>
                </c:pt>
                <c:pt idx="141">
                  <c:v>6</c:v>
                </c:pt>
                <c:pt idx="142">
                  <c:v>7</c:v>
                </c:pt>
                <c:pt idx="143">
                  <c:v>9</c:v>
                </c:pt>
                <c:pt idx="144">
                  <c:v>8</c:v>
                </c:pt>
                <c:pt idx="145">
                  <c:v>5</c:v>
                </c:pt>
                <c:pt idx="146">
                  <c:v>11</c:v>
                </c:pt>
                <c:pt idx="147">
                  <c:v>4</c:v>
                </c:pt>
                <c:pt idx="148">
                  <c:v>4</c:v>
                </c:pt>
                <c:pt idx="149">
                  <c:v>1</c:v>
                </c:pt>
                <c:pt idx="150">
                  <c:v>8</c:v>
                </c:pt>
                <c:pt idx="151">
                  <c:v>9</c:v>
                </c:pt>
                <c:pt idx="152">
                  <c:v>11</c:v>
                </c:pt>
                <c:pt idx="153">
                  <c:v>1</c:v>
                </c:pt>
                <c:pt idx="154">
                  <c:v>8</c:v>
                </c:pt>
                <c:pt idx="155">
                  <c:v>5</c:v>
                </c:pt>
                <c:pt idx="156">
                  <c:v>8</c:v>
                </c:pt>
                <c:pt idx="157">
                  <c:v>2</c:v>
                </c:pt>
                <c:pt idx="158">
                  <c:v>11</c:v>
                </c:pt>
                <c:pt idx="159">
                  <c:v>3</c:v>
                </c:pt>
                <c:pt idx="160">
                  <c:v>6</c:v>
                </c:pt>
                <c:pt idx="161">
                  <c:v>5</c:v>
                </c:pt>
                <c:pt idx="162">
                  <c:v>3</c:v>
                </c:pt>
                <c:pt idx="163">
                  <c:v>5</c:v>
                </c:pt>
                <c:pt idx="164">
                  <c:v>5</c:v>
                </c:pt>
                <c:pt idx="165">
                  <c:v>4</c:v>
                </c:pt>
                <c:pt idx="166">
                  <c:v>5</c:v>
                </c:pt>
                <c:pt idx="167">
                  <c:v>3</c:v>
                </c:pt>
                <c:pt idx="168">
                  <c:v>8</c:v>
                </c:pt>
                <c:pt idx="169">
                  <c:v>9</c:v>
                </c:pt>
                <c:pt idx="170">
                  <c:v>3</c:v>
                </c:pt>
                <c:pt idx="171">
                  <c:v>4</c:v>
                </c:pt>
                <c:pt idx="172">
                  <c:v>5</c:v>
                </c:pt>
                <c:pt idx="173">
                  <c:v>3</c:v>
                </c:pt>
                <c:pt idx="174">
                  <c:v>6</c:v>
                </c:pt>
                <c:pt idx="175">
                  <c:v>2</c:v>
                </c:pt>
                <c:pt idx="176">
                  <c:v>5</c:v>
                </c:pt>
                <c:pt idx="177">
                  <c:v>3</c:v>
                </c:pt>
                <c:pt idx="178">
                  <c:v>5</c:v>
                </c:pt>
                <c:pt idx="179">
                  <c:v>5</c:v>
                </c:pt>
                <c:pt idx="180">
                  <c:v>6</c:v>
                </c:pt>
                <c:pt idx="181">
                  <c:v>4</c:v>
                </c:pt>
                <c:pt idx="182">
                  <c:v>2</c:v>
                </c:pt>
                <c:pt idx="183">
                  <c:v>3</c:v>
                </c:pt>
                <c:pt idx="184">
                  <c:v>5</c:v>
                </c:pt>
                <c:pt idx="185">
                  <c:v>2</c:v>
                </c:pt>
                <c:pt idx="186">
                  <c:v>5</c:v>
                </c:pt>
                <c:pt idx="187">
                  <c:v>2</c:v>
                </c:pt>
                <c:pt idx="188">
                  <c:v>5</c:v>
                </c:pt>
                <c:pt idx="189">
                  <c:v>5</c:v>
                </c:pt>
                <c:pt idx="190">
                  <c:v>5</c:v>
                </c:pt>
                <c:pt idx="191">
                  <c:v>2</c:v>
                </c:pt>
                <c:pt idx="192">
                  <c:v>4</c:v>
                </c:pt>
                <c:pt idx="193">
                  <c:v>4</c:v>
                </c:pt>
                <c:pt idx="194">
                  <c:v>2</c:v>
                </c:pt>
                <c:pt idx="195">
                  <c:v>5</c:v>
                </c:pt>
                <c:pt idx="196">
                  <c:v>3</c:v>
                </c:pt>
                <c:pt idx="197">
                  <c:v>3</c:v>
                </c:pt>
                <c:pt idx="198">
                  <c:v>1</c:v>
                </c:pt>
                <c:pt idx="199">
                  <c:v>4</c:v>
                </c:pt>
                <c:pt idx="200">
                  <c:v>2</c:v>
                </c:pt>
                <c:pt idx="201">
                  <c:v>2</c:v>
                </c:pt>
                <c:pt idx="202">
                  <c:v>3</c:v>
                </c:pt>
                <c:pt idx="203">
                  <c:v>3</c:v>
                </c:pt>
                <c:pt idx="204">
                  <c:v>6</c:v>
                </c:pt>
                <c:pt idx="205">
                  <c:v>3</c:v>
                </c:pt>
                <c:pt idx="206">
                  <c:v>5</c:v>
                </c:pt>
                <c:pt idx="207">
                  <c:v>5</c:v>
                </c:pt>
                <c:pt idx="208">
                  <c:v>2</c:v>
                </c:pt>
                <c:pt idx="209">
                  <c:v>4</c:v>
                </c:pt>
                <c:pt idx="210">
                  <c:v>2</c:v>
                </c:pt>
                <c:pt idx="211">
                  <c:v>2</c:v>
                </c:pt>
                <c:pt idx="212">
                  <c:v>3</c:v>
                </c:pt>
                <c:pt idx="213">
                  <c:v>3</c:v>
                </c:pt>
                <c:pt idx="214">
                  <c:v>2</c:v>
                </c:pt>
                <c:pt idx="215">
                  <c:v>2</c:v>
                </c:pt>
                <c:pt idx="216">
                  <c:v>3</c:v>
                </c:pt>
                <c:pt idx="217">
                  <c:v>4</c:v>
                </c:pt>
                <c:pt idx="218">
                  <c:v>2</c:v>
                </c:pt>
                <c:pt idx="219">
                  <c:v>5</c:v>
                </c:pt>
                <c:pt idx="220">
                  <c:v>2</c:v>
                </c:pt>
                <c:pt idx="221">
                  <c:v>1</c:v>
                </c:pt>
                <c:pt idx="222">
                  <c:v>2</c:v>
                </c:pt>
                <c:pt idx="223">
                  <c:v>2</c:v>
                </c:pt>
                <c:pt idx="224">
                  <c:v>3</c:v>
                </c:pt>
                <c:pt idx="225">
                  <c:v>1</c:v>
                </c:pt>
                <c:pt idx="226">
                  <c:v>5</c:v>
                </c:pt>
                <c:pt idx="227">
                  <c:v>2</c:v>
                </c:pt>
                <c:pt idx="228">
                  <c:v>3</c:v>
                </c:pt>
                <c:pt idx="229">
                  <c:v>2</c:v>
                </c:pt>
                <c:pt idx="230">
                  <c:v>1</c:v>
                </c:pt>
                <c:pt idx="231">
                  <c:v>1</c:v>
                </c:pt>
                <c:pt idx="232">
                  <c:v>1</c:v>
                </c:pt>
                <c:pt idx="233">
                  <c:v>3</c:v>
                </c:pt>
                <c:pt idx="234">
                  <c:v>2</c:v>
                </c:pt>
                <c:pt idx="235">
                  <c:v>3</c:v>
                </c:pt>
                <c:pt idx="236">
                  <c:v>1</c:v>
                </c:pt>
                <c:pt idx="237">
                  <c:v>2</c:v>
                </c:pt>
                <c:pt idx="238">
                  <c:v>3</c:v>
                </c:pt>
                <c:pt idx="239">
                  <c:v>2</c:v>
                </c:pt>
                <c:pt idx="240">
                  <c:v>2</c:v>
                </c:pt>
                <c:pt idx="241">
                  <c:v>5</c:v>
                </c:pt>
                <c:pt idx="242">
                  <c:v>2</c:v>
                </c:pt>
                <c:pt idx="243">
                  <c:v>2</c:v>
                </c:pt>
                <c:pt idx="244">
                  <c:v>1</c:v>
                </c:pt>
                <c:pt idx="245">
                  <c:v>1</c:v>
                </c:pt>
                <c:pt idx="246">
                  <c:v>2</c:v>
                </c:pt>
                <c:pt idx="247">
                  <c:v>3</c:v>
                </c:pt>
                <c:pt idx="248">
                  <c:v>2</c:v>
                </c:pt>
                <c:pt idx="249">
                  <c:v>2</c:v>
                </c:pt>
                <c:pt idx="250">
                  <c:v>1</c:v>
                </c:pt>
                <c:pt idx="251">
                  <c:v>2</c:v>
                </c:pt>
                <c:pt idx="252">
                  <c:v>3</c:v>
                </c:pt>
                <c:pt idx="253">
                  <c:v>1</c:v>
                </c:pt>
                <c:pt idx="254">
                  <c:v>1</c:v>
                </c:pt>
                <c:pt idx="255">
                  <c:v>1</c:v>
                </c:pt>
                <c:pt idx="256">
                  <c:v>1</c:v>
                </c:pt>
                <c:pt idx="257">
                  <c:v>2</c:v>
                </c:pt>
                <c:pt idx="258">
                  <c:v>1</c:v>
                </c:pt>
                <c:pt idx="259">
                  <c:v>1</c:v>
                </c:pt>
                <c:pt idx="260">
                  <c:v>3</c:v>
                </c:pt>
                <c:pt idx="261">
                  <c:v>1</c:v>
                </c:pt>
                <c:pt idx="262">
                  <c:v>1</c:v>
                </c:pt>
                <c:pt idx="263">
                  <c:v>4</c:v>
                </c:pt>
                <c:pt idx="264">
                  <c:v>2</c:v>
                </c:pt>
                <c:pt idx="265">
                  <c:v>1</c:v>
                </c:pt>
                <c:pt idx="266">
                  <c:v>2</c:v>
                </c:pt>
                <c:pt idx="267">
                  <c:v>1</c:v>
                </c:pt>
                <c:pt idx="268">
                  <c:v>2</c:v>
                </c:pt>
                <c:pt idx="269">
                  <c:v>2</c:v>
                </c:pt>
                <c:pt idx="270">
                  <c:v>4</c:v>
                </c:pt>
                <c:pt idx="271">
                  <c:v>3</c:v>
                </c:pt>
                <c:pt idx="272">
                  <c:v>2</c:v>
                </c:pt>
                <c:pt idx="273">
                  <c:v>1</c:v>
                </c:pt>
                <c:pt idx="274">
                  <c:v>1</c:v>
                </c:pt>
                <c:pt idx="275">
                  <c:v>2</c:v>
                </c:pt>
                <c:pt idx="276">
                  <c:v>1</c:v>
                </c:pt>
                <c:pt idx="277">
                  <c:v>1</c:v>
                </c:pt>
                <c:pt idx="278">
                  <c:v>1</c:v>
                </c:pt>
                <c:pt idx="279">
                  <c:v>1</c:v>
                </c:pt>
                <c:pt idx="280">
                  <c:v>1</c:v>
                </c:pt>
                <c:pt idx="281">
                  <c:v>1</c:v>
                </c:pt>
                <c:pt idx="282">
                  <c:v>1</c:v>
                </c:pt>
                <c:pt idx="283">
                  <c:v>2</c:v>
                </c:pt>
                <c:pt idx="284">
                  <c:v>2</c:v>
                </c:pt>
                <c:pt idx="285">
                  <c:v>1</c:v>
                </c:pt>
                <c:pt idx="286">
                  <c:v>2</c:v>
                </c:pt>
                <c:pt idx="287">
                  <c:v>1</c:v>
                </c:pt>
                <c:pt idx="288">
                  <c:v>3</c:v>
                </c:pt>
                <c:pt idx="289">
                  <c:v>1</c:v>
                </c:pt>
                <c:pt idx="290">
                  <c:v>4</c:v>
                </c:pt>
                <c:pt idx="291">
                  <c:v>1</c:v>
                </c:pt>
                <c:pt idx="292">
                  <c:v>2</c:v>
                </c:pt>
                <c:pt idx="293">
                  <c:v>1</c:v>
                </c:pt>
                <c:pt idx="294">
                  <c:v>3</c:v>
                </c:pt>
                <c:pt idx="295">
                  <c:v>3</c:v>
                </c:pt>
                <c:pt idx="296">
                  <c:v>1</c:v>
                </c:pt>
                <c:pt idx="297">
                  <c:v>1</c:v>
                </c:pt>
                <c:pt idx="298">
                  <c:v>4</c:v>
                </c:pt>
                <c:pt idx="299">
                  <c:v>1</c:v>
                </c:pt>
                <c:pt idx="300">
                  <c:v>3</c:v>
                </c:pt>
                <c:pt idx="301">
                  <c:v>1</c:v>
                </c:pt>
                <c:pt idx="302">
                  <c:v>3</c:v>
                </c:pt>
                <c:pt idx="303">
                  <c:v>2</c:v>
                </c:pt>
                <c:pt idx="304">
                  <c:v>1</c:v>
                </c:pt>
                <c:pt idx="305">
                  <c:v>1</c:v>
                </c:pt>
                <c:pt idx="306">
                  <c:v>1</c:v>
                </c:pt>
                <c:pt idx="307">
                  <c:v>2</c:v>
                </c:pt>
                <c:pt idx="308">
                  <c:v>3</c:v>
                </c:pt>
                <c:pt idx="309">
                  <c:v>1</c:v>
                </c:pt>
                <c:pt idx="310">
                  <c:v>1</c:v>
                </c:pt>
                <c:pt idx="311">
                  <c:v>1</c:v>
                </c:pt>
                <c:pt idx="312">
                  <c:v>1</c:v>
                </c:pt>
                <c:pt idx="313">
                  <c:v>1</c:v>
                </c:pt>
                <c:pt idx="314">
                  <c:v>3</c:v>
                </c:pt>
                <c:pt idx="315">
                  <c:v>1</c:v>
                </c:pt>
                <c:pt idx="316">
                  <c:v>4</c:v>
                </c:pt>
                <c:pt idx="317">
                  <c:v>1</c:v>
                </c:pt>
                <c:pt idx="318">
                  <c:v>3</c:v>
                </c:pt>
                <c:pt idx="319">
                  <c:v>3</c:v>
                </c:pt>
                <c:pt idx="320">
                  <c:v>1</c:v>
                </c:pt>
                <c:pt idx="321">
                  <c:v>2</c:v>
                </c:pt>
                <c:pt idx="322">
                  <c:v>1</c:v>
                </c:pt>
                <c:pt idx="323">
                  <c:v>1</c:v>
                </c:pt>
                <c:pt idx="324">
                  <c:v>1</c:v>
                </c:pt>
                <c:pt idx="325">
                  <c:v>3</c:v>
                </c:pt>
                <c:pt idx="326">
                  <c:v>1</c:v>
                </c:pt>
                <c:pt idx="327">
                  <c:v>1</c:v>
                </c:pt>
                <c:pt idx="328">
                  <c:v>3</c:v>
                </c:pt>
                <c:pt idx="329">
                  <c:v>1</c:v>
                </c:pt>
                <c:pt idx="330">
                  <c:v>2</c:v>
                </c:pt>
                <c:pt idx="331">
                  <c:v>1</c:v>
                </c:pt>
                <c:pt idx="332">
                  <c:v>2</c:v>
                </c:pt>
                <c:pt idx="333">
                  <c:v>2</c:v>
                </c:pt>
                <c:pt idx="334">
                  <c:v>2</c:v>
                </c:pt>
                <c:pt idx="335">
                  <c:v>2</c:v>
                </c:pt>
                <c:pt idx="336">
                  <c:v>1</c:v>
                </c:pt>
                <c:pt idx="337">
                  <c:v>1</c:v>
                </c:pt>
                <c:pt idx="338">
                  <c:v>3</c:v>
                </c:pt>
                <c:pt idx="339">
                  <c:v>2</c:v>
                </c:pt>
                <c:pt idx="340">
                  <c:v>2</c:v>
                </c:pt>
                <c:pt idx="341">
                  <c:v>1</c:v>
                </c:pt>
                <c:pt idx="342">
                  <c:v>2</c:v>
                </c:pt>
                <c:pt idx="343">
                  <c:v>2</c:v>
                </c:pt>
                <c:pt idx="344">
                  <c:v>2</c:v>
                </c:pt>
                <c:pt idx="345">
                  <c:v>3</c:v>
                </c:pt>
                <c:pt idx="346">
                  <c:v>2</c:v>
                </c:pt>
                <c:pt idx="347">
                  <c:v>1</c:v>
                </c:pt>
                <c:pt idx="348">
                  <c:v>2</c:v>
                </c:pt>
                <c:pt idx="349">
                  <c:v>3</c:v>
                </c:pt>
                <c:pt idx="350">
                  <c:v>1</c:v>
                </c:pt>
                <c:pt idx="351">
                  <c:v>1</c:v>
                </c:pt>
                <c:pt idx="352">
                  <c:v>1</c:v>
                </c:pt>
                <c:pt idx="353">
                  <c:v>1</c:v>
                </c:pt>
                <c:pt idx="354">
                  <c:v>3</c:v>
                </c:pt>
                <c:pt idx="355">
                  <c:v>3</c:v>
                </c:pt>
                <c:pt idx="356">
                  <c:v>2</c:v>
                </c:pt>
                <c:pt idx="357">
                  <c:v>1</c:v>
                </c:pt>
                <c:pt idx="358">
                  <c:v>1</c:v>
                </c:pt>
                <c:pt idx="359">
                  <c:v>1</c:v>
                </c:pt>
                <c:pt idx="360">
                  <c:v>2</c:v>
                </c:pt>
                <c:pt idx="361">
                  <c:v>2</c:v>
                </c:pt>
                <c:pt idx="362">
                  <c:v>2</c:v>
                </c:pt>
                <c:pt idx="363">
                  <c:v>3</c:v>
                </c:pt>
                <c:pt idx="364">
                  <c:v>2</c:v>
                </c:pt>
                <c:pt idx="365">
                  <c:v>2</c:v>
                </c:pt>
                <c:pt idx="366">
                  <c:v>2</c:v>
                </c:pt>
                <c:pt idx="367">
                  <c:v>2</c:v>
                </c:pt>
                <c:pt idx="368">
                  <c:v>3</c:v>
                </c:pt>
                <c:pt idx="369">
                  <c:v>2</c:v>
                </c:pt>
                <c:pt idx="370">
                  <c:v>1</c:v>
                </c:pt>
                <c:pt idx="371">
                  <c:v>1</c:v>
                </c:pt>
                <c:pt idx="372">
                  <c:v>1</c:v>
                </c:pt>
                <c:pt idx="373">
                  <c:v>1</c:v>
                </c:pt>
                <c:pt idx="374">
                  <c:v>1</c:v>
                </c:pt>
                <c:pt idx="375">
                  <c:v>2</c:v>
                </c:pt>
                <c:pt idx="376">
                  <c:v>1</c:v>
                </c:pt>
                <c:pt idx="377">
                  <c:v>2</c:v>
                </c:pt>
                <c:pt idx="378">
                  <c:v>2</c:v>
                </c:pt>
                <c:pt idx="379">
                  <c:v>2</c:v>
                </c:pt>
                <c:pt idx="380">
                  <c:v>1</c:v>
                </c:pt>
                <c:pt idx="381">
                  <c:v>1</c:v>
                </c:pt>
                <c:pt idx="382">
                  <c:v>2</c:v>
                </c:pt>
                <c:pt idx="383">
                  <c:v>1</c:v>
                </c:pt>
                <c:pt idx="384">
                  <c:v>1</c:v>
                </c:pt>
                <c:pt idx="385">
                  <c:v>1</c:v>
                </c:pt>
                <c:pt idx="386">
                  <c:v>2</c:v>
                </c:pt>
                <c:pt idx="387">
                  <c:v>2</c:v>
                </c:pt>
                <c:pt idx="388">
                  <c:v>1</c:v>
                </c:pt>
                <c:pt idx="389">
                  <c:v>2</c:v>
                </c:pt>
                <c:pt idx="390">
                  <c:v>1</c:v>
                </c:pt>
                <c:pt idx="391">
                  <c:v>2</c:v>
                </c:pt>
                <c:pt idx="392">
                  <c:v>1</c:v>
                </c:pt>
                <c:pt idx="393">
                  <c:v>3</c:v>
                </c:pt>
                <c:pt idx="394">
                  <c:v>1</c:v>
                </c:pt>
                <c:pt idx="395">
                  <c:v>2</c:v>
                </c:pt>
                <c:pt idx="396">
                  <c:v>1</c:v>
                </c:pt>
                <c:pt idx="397">
                  <c:v>1</c:v>
                </c:pt>
                <c:pt idx="398">
                  <c:v>1</c:v>
                </c:pt>
                <c:pt idx="399">
                  <c:v>1</c:v>
                </c:pt>
                <c:pt idx="400">
                  <c:v>1</c:v>
                </c:pt>
                <c:pt idx="401">
                  <c:v>1</c:v>
                </c:pt>
                <c:pt idx="402">
                  <c:v>2</c:v>
                </c:pt>
                <c:pt idx="403">
                  <c:v>1</c:v>
                </c:pt>
                <c:pt idx="404">
                  <c:v>1</c:v>
                </c:pt>
                <c:pt idx="405">
                  <c:v>2</c:v>
                </c:pt>
                <c:pt idx="406">
                  <c:v>1</c:v>
                </c:pt>
                <c:pt idx="407">
                  <c:v>2</c:v>
                </c:pt>
                <c:pt idx="408">
                  <c:v>2</c:v>
                </c:pt>
                <c:pt idx="409">
                  <c:v>1</c:v>
                </c:pt>
                <c:pt idx="410">
                  <c:v>2</c:v>
                </c:pt>
                <c:pt idx="411">
                  <c:v>1</c:v>
                </c:pt>
                <c:pt idx="412">
                  <c:v>2</c:v>
                </c:pt>
                <c:pt idx="413">
                  <c:v>1</c:v>
                </c:pt>
                <c:pt idx="414">
                  <c:v>2</c:v>
                </c:pt>
                <c:pt idx="415">
                  <c:v>3</c:v>
                </c:pt>
                <c:pt idx="416">
                  <c:v>1</c:v>
                </c:pt>
                <c:pt idx="417">
                  <c:v>1</c:v>
                </c:pt>
                <c:pt idx="418">
                  <c:v>2</c:v>
                </c:pt>
                <c:pt idx="419">
                  <c:v>1</c:v>
                </c:pt>
                <c:pt idx="420">
                  <c:v>4</c:v>
                </c:pt>
                <c:pt idx="421">
                  <c:v>2</c:v>
                </c:pt>
                <c:pt idx="422">
                  <c:v>1</c:v>
                </c:pt>
                <c:pt idx="423">
                  <c:v>1</c:v>
                </c:pt>
                <c:pt idx="424">
                  <c:v>1</c:v>
                </c:pt>
                <c:pt idx="425">
                  <c:v>3</c:v>
                </c:pt>
                <c:pt idx="426">
                  <c:v>2</c:v>
                </c:pt>
                <c:pt idx="427">
                  <c:v>1</c:v>
                </c:pt>
                <c:pt idx="428">
                  <c:v>1</c:v>
                </c:pt>
                <c:pt idx="429">
                  <c:v>2</c:v>
                </c:pt>
                <c:pt idx="430">
                  <c:v>2</c:v>
                </c:pt>
                <c:pt idx="431">
                  <c:v>2</c:v>
                </c:pt>
                <c:pt idx="432">
                  <c:v>1</c:v>
                </c:pt>
                <c:pt idx="433">
                  <c:v>1</c:v>
                </c:pt>
                <c:pt idx="434">
                  <c:v>2</c:v>
                </c:pt>
                <c:pt idx="435">
                  <c:v>1</c:v>
                </c:pt>
                <c:pt idx="436">
                  <c:v>3</c:v>
                </c:pt>
                <c:pt idx="437">
                  <c:v>1</c:v>
                </c:pt>
                <c:pt idx="438">
                  <c:v>1</c:v>
                </c:pt>
                <c:pt idx="439">
                  <c:v>1</c:v>
                </c:pt>
                <c:pt idx="440">
                  <c:v>1</c:v>
                </c:pt>
                <c:pt idx="441">
                  <c:v>2</c:v>
                </c:pt>
                <c:pt idx="442">
                  <c:v>1</c:v>
                </c:pt>
                <c:pt idx="443">
                  <c:v>2</c:v>
                </c:pt>
                <c:pt idx="444">
                  <c:v>3</c:v>
                </c:pt>
                <c:pt idx="445">
                  <c:v>1</c:v>
                </c:pt>
                <c:pt idx="446">
                  <c:v>1</c:v>
                </c:pt>
                <c:pt idx="447">
                  <c:v>2</c:v>
                </c:pt>
                <c:pt idx="448">
                  <c:v>2</c:v>
                </c:pt>
                <c:pt idx="449">
                  <c:v>2</c:v>
                </c:pt>
                <c:pt idx="450">
                  <c:v>2</c:v>
                </c:pt>
                <c:pt idx="451">
                  <c:v>1</c:v>
                </c:pt>
                <c:pt idx="452">
                  <c:v>1</c:v>
                </c:pt>
                <c:pt idx="453">
                  <c:v>1</c:v>
                </c:pt>
                <c:pt idx="454">
                  <c:v>1</c:v>
                </c:pt>
                <c:pt idx="455">
                  <c:v>2</c:v>
                </c:pt>
                <c:pt idx="456">
                  <c:v>1</c:v>
                </c:pt>
                <c:pt idx="457">
                  <c:v>1</c:v>
                </c:pt>
                <c:pt idx="458">
                  <c:v>1</c:v>
                </c:pt>
                <c:pt idx="459">
                  <c:v>1</c:v>
                </c:pt>
                <c:pt idx="460">
                  <c:v>1</c:v>
                </c:pt>
                <c:pt idx="461">
                  <c:v>3</c:v>
                </c:pt>
                <c:pt idx="462">
                  <c:v>1</c:v>
                </c:pt>
                <c:pt idx="463">
                  <c:v>2</c:v>
                </c:pt>
                <c:pt idx="464">
                  <c:v>1</c:v>
                </c:pt>
                <c:pt idx="465">
                  <c:v>1</c:v>
                </c:pt>
                <c:pt idx="466">
                  <c:v>2</c:v>
                </c:pt>
                <c:pt idx="467">
                  <c:v>1</c:v>
                </c:pt>
                <c:pt idx="468">
                  <c:v>1</c:v>
                </c:pt>
                <c:pt idx="469">
                  <c:v>1</c:v>
                </c:pt>
                <c:pt idx="470">
                  <c:v>3</c:v>
                </c:pt>
                <c:pt idx="471">
                  <c:v>2</c:v>
                </c:pt>
                <c:pt idx="472">
                  <c:v>2</c:v>
                </c:pt>
                <c:pt idx="473">
                  <c:v>1</c:v>
                </c:pt>
                <c:pt idx="474">
                  <c:v>1</c:v>
                </c:pt>
                <c:pt idx="475">
                  <c:v>2</c:v>
                </c:pt>
                <c:pt idx="476">
                  <c:v>2</c:v>
                </c:pt>
                <c:pt idx="477">
                  <c:v>2</c:v>
                </c:pt>
                <c:pt idx="478">
                  <c:v>1</c:v>
                </c:pt>
                <c:pt idx="479">
                  <c:v>2</c:v>
                </c:pt>
                <c:pt idx="480">
                  <c:v>2</c:v>
                </c:pt>
                <c:pt idx="481">
                  <c:v>1</c:v>
                </c:pt>
                <c:pt idx="482">
                  <c:v>1</c:v>
                </c:pt>
                <c:pt idx="483">
                  <c:v>1</c:v>
                </c:pt>
                <c:pt idx="484">
                  <c:v>2</c:v>
                </c:pt>
                <c:pt idx="485">
                  <c:v>2</c:v>
                </c:pt>
                <c:pt idx="486">
                  <c:v>2</c:v>
                </c:pt>
                <c:pt idx="487">
                  <c:v>1</c:v>
                </c:pt>
                <c:pt idx="488">
                  <c:v>1</c:v>
                </c:pt>
                <c:pt idx="489">
                  <c:v>1</c:v>
                </c:pt>
                <c:pt idx="490">
                  <c:v>3</c:v>
                </c:pt>
                <c:pt idx="491">
                  <c:v>1</c:v>
                </c:pt>
                <c:pt idx="492">
                  <c:v>1</c:v>
                </c:pt>
                <c:pt idx="493">
                  <c:v>2</c:v>
                </c:pt>
                <c:pt idx="494">
                  <c:v>1</c:v>
                </c:pt>
                <c:pt idx="495">
                  <c:v>1</c:v>
                </c:pt>
                <c:pt idx="496">
                  <c:v>1</c:v>
                </c:pt>
                <c:pt idx="497">
                  <c:v>1</c:v>
                </c:pt>
                <c:pt idx="498">
                  <c:v>1</c:v>
                </c:pt>
                <c:pt idx="499">
                  <c:v>1</c:v>
                </c:pt>
                <c:pt idx="500">
                  <c:v>1</c:v>
                </c:pt>
                <c:pt idx="501">
                  <c:v>2</c:v>
                </c:pt>
                <c:pt idx="502">
                  <c:v>1</c:v>
                </c:pt>
                <c:pt idx="503">
                  <c:v>1</c:v>
                </c:pt>
                <c:pt idx="504">
                  <c:v>1</c:v>
                </c:pt>
                <c:pt idx="505">
                  <c:v>1</c:v>
                </c:pt>
                <c:pt idx="506">
                  <c:v>1</c:v>
                </c:pt>
                <c:pt idx="507">
                  <c:v>2</c:v>
                </c:pt>
                <c:pt idx="508">
                  <c:v>2</c:v>
                </c:pt>
                <c:pt idx="509">
                  <c:v>1</c:v>
                </c:pt>
                <c:pt idx="510">
                  <c:v>1</c:v>
                </c:pt>
                <c:pt idx="511">
                  <c:v>1</c:v>
                </c:pt>
                <c:pt idx="512">
                  <c:v>1</c:v>
                </c:pt>
                <c:pt idx="513">
                  <c:v>2</c:v>
                </c:pt>
                <c:pt idx="514">
                  <c:v>1</c:v>
                </c:pt>
                <c:pt idx="515">
                  <c:v>1</c:v>
                </c:pt>
                <c:pt idx="516">
                  <c:v>1</c:v>
                </c:pt>
                <c:pt idx="517">
                  <c:v>1</c:v>
                </c:pt>
                <c:pt idx="518">
                  <c:v>2</c:v>
                </c:pt>
                <c:pt idx="519">
                  <c:v>1</c:v>
                </c:pt>
                <c:pt idx="520">
                  <c:v>1</c:v>
                </c:pt>
                <c:pt idx="521">
                  <c:v>1</c:v>
                </c:pt>
                <c:pt idx="522">
                  <c:v>2</c:v>
                </c:pt>
                <c:pt idx="523">
                  <c:v>1</c:v>
                </c:pt>
                <c:pt idx="524">
                  <c:v>1</c:v>
                </c:pt>
                <c:pt idx="525">
                  <c:v>1</c:v>
                </c:pt>
                <c:pt idx="526">
                  <c:v>1</c:v>
                </c:pt>
                <c:pt idx="527">
                  <c:v>2</c:v>
                </c:pt>
                <c:pt idx="528">
                  <c:v>1</c:v>
                </c:pt>
                <c:pt idx="529">
                  <c:v>1</c:v>
                </c:pt>
                <c:pt idx="530">
                  <c:v>1</c:v>
                </c:pt>
                <c:pt idx="531">
                  <c:v>1</c:v>
                </c:pt>
                <c:pt idx="532">
                  <c:v>2</c:v>
                </c:pt>
                <c:pt idx="533">
                  <c:v>1</c:v>
                </c:pt>
                <c:pt idx="534">
                  <c:v>1</c:v>
                </c:pt>
                <c:pt idx="535">
                  <c:v>1</c:v>
                </c:pt>
                <c:pt idx="536">
                  <c:v>1</c:v>
                </c:pt>
                <c:pt idx="537">
                  <c:v>1</c:v>
                </c:pt>
                <c:pt idx="538">
                  <c:v>4</c:v>
                </c:pt>
                <c:pt idx="539">
                  <c:v>1</c:v>
                </c:pt>
                <c:pt idx="540">
                  <c:v>3</c:v>
                </c:pt>
                <c:pt idx="541">
                  <c:v>1</c:v>
                </c:pt>
                <c:pt idx="542">
                  <c:v>1</c:v>
                </c:pt>
                <c:pt idx="543">
                  <c:v>2</c:v>
                </c:pt>
                <c:pt idx="544">
                  <c:v>1</c:v>
                </c:pt>
                <c:pt idx="545">
                  <c:v>1</c:v>
                </c:pt>
                <c:pt idx="546">
                  <c:v>1</c:v>
                </c:pt>
                <c:pt idx="547">
                  <c:v>1</c:v>
                </c:pt>
                <c:pt idx="548">
                  <c:v>1</c:v>
                </c:pt>
                <c:pt idx="549">
                  <c:v>1</c:v>
                </c:pt>
                <c:pt idx="550">
                  <c:v>1</c:v>
                </c:pt>
                <c:pt idx="551">
                  <c:v>2</c:v>
                </c:pt>
                <c:pt idx="552">
                  <c:v>1</c:v>
                </c:pt>
                <c:pt idx="553">
                  <c:v>2</c:v>
                </c:pt>
                <c:pt idx="554">
                  <c:v>1</c:v>
                </c:pt>
                <c:pt idx="555">
                  <c:v>1</c:v>
                </c:pt>
                <c:pt idx="556">
                  <c:v>1</c:v>
                </c:pt>
                <c:pt idx="557">
                  <c:v>2</c:v>
                </c:pt>
                <c:pt idx="558">
                  <c:v>1</c:v>
                </c:pt>
                <c:pt idx="559">
                  <c:v>1</c:v>
                </c:pt>
                <c:pt idx="560">
                  <c:v>1</c:v>
                </c:pt>
                <c:pt idx="561">
                  <c:v>1</c:v>
                </c:pt>
                <c:pt idx="562">
                  <c:v>2</c:v>
                </c:pt>
                <c:pt idx="563">
                  <c:v>1</c:v>
                </c:pt>
                <c:pt idx="564">
                  <c:v>1</c:v>
                </c:pt>
                <c:pt idx="565">
                  <c:v>1</c:v>
                </c:pt>
                <c:pt idx="566">
                  <c:v>2</c:v>
                </c:pt>
                <c:pt idx="567">
                  <c:v>1</c:v>
                </c:pt>
                <c:pt idx="568">
                  <c:v>1</c:v>
                </c:pt>
                <c:pt idx="569">
                  <c:v>2</c:v>
                </c:pt>
                <c:pt idx="570">
                  <c:v>1</c:v>
                </c:pt>
                <c:pt idx="571">
                  <c:v>1</c:v>
                </c:pt>
                <c:pt idx="572">
                  <c:v>1</c:v>
                </c:pt>
                <c:pt idx="573">
                  <c:v>1</c:v>
                </c:pt>
                <c:pt idx="574">
                  <c:v>1</c:v>
                </c:pt>
                <c:pt idx="575">
                  <c:v>1</c:v>
                </c:pt>
                <c:pt idx="576">
                  <c:v>1</c:v>
                </c:pt>
                <c:pt idx="577">
                  <c:v>1</c:v>
                </c:pt>
                <c:pt idx="578">
                  <c:v>1</c:v>
                </c:pt>
                <c:pt idx="579">
                  <c:v>1</c:v>
                </c:pt>
                <c:pt idx="580">
                  <c:v>1</c:v>
                </c:pt>
                <c:pt idx="581">
                  <c:v>1</c:v>
                </c:pt>
                <c:pt idx="582">
                  <c:v>1</c:v>
                </c:pt>
                <c:pt idx="583">
                  <c:v>1</c:v>
                </c:pt>
                <c:pt idx="584">
                  <c:v>1</c:v>
                </c:pt>
                <c:pt idx="585">
                  <c:v>1</c:v>
                </c:pt>
                <c:pt idx="586">
                  <c:v>1</c:v>
                </c:pt>
                <c:pt idx="587">
                  <c:v>1</c:v>
                </c:pt>
                <c:pt idx="588">
                  <c:v>1</c:v>
                </c:pt>
                <c:pt idx="589">
                  <c:v>1</c:v>
                </c:pt>
                <c:pt idx="590">
                  <c:v>1</c:v>
                </c:pt>
                <c:pt idx="591">
                  <c:v>1</c:v>
                </c:pt>
                <c:pt idx="592">
                  <c:v>1</c:v>
                </c:pt>
                <c:pt idx="593">
                  <c:v>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BD84-4638-AF1A-DD5D92755EC8}"/>
            </c:ext>
          </c:extLst>
        </c:ser>
        <c:ser>
          <c:idx val="3"/>
          <c:order val="1"/>
          <c:tx>
            <c:v>v1</c:v>
          </c:tx>
          <c:spPr>
            <a:ln w="50800"/>
            <a:effectLst/>
          </c:spPr>
          <c:marker>
            <c:symbol val="none"/>
          </c:marker>
          <c:xVal>
            <c:numRef>
              <c:f>[1]do_hist_out!$A$1:$A$89</c:f>
              <c:numCache>
                <c:formatCode>General</c:formatCode>
                <c:ptCount val="89"/>
                <c:pt idx="0">
                  <c:v>28</c:v>
                </c:pt>
                <c:pt idx="1">
                  <c:v>32</c:v>
                </c:pt>
                <c:pt idx="2">
                  <c:v>33</c:v>
                </c:pt>
                <c:pt idx="3">
                  <c:v>36</c:v>
                </c:pt>
                <c:pt idx="4">
                  <c:v>37</c:v>
                </c:pt>
                <c:pt idx="5">
                  <c:v>38</c:v>
                </c:pt>
                <c:pt idx="6">
                  <c:v>39</c:v>
                </c:pt>
                <c:pt idx="7">
                  <c:v>40</c:v>
                </c:pt>
                <c:pt idx="8">
                  <c:v>41</c:v>
                </c:pt>
                <c:pt idx="9">
                  <c:v>42</c:v>
                </c:pt>
                <c:pt idx="10">
                  <c:v>43</c:v>
                </c:pt>
                <c:pt idx="11">
                  <c:v>44</c:v>
                </c:pt>
                <c:pt idx="12">
                  <c:v>45</c:v>
                </c:pt>
                <c:pt idx="13">
                  <c:v>46</c:v>
                </c:pt>
                <c:pt idx="14">
                  <c:v>47</c:v>
                </c:pt>
                <c:pt idx="15">
                  <c:v>48</c:v>
                </c:pt>
                <c:pt idx="16">
                  <c:v>49</c:v>
                </c:pt>
                <c:pt idx="17">
                  <c:v>50</c:v>
                </c:pt>
                <c:pt idx="18">
                  <c:v>51</c:v>
                </c:pt>
                <c:pt idx="19">
                  <c:v>52</c:v>
                </c:pt>
                <c:pt idx="20">
                  <c:v>53</c:v>
                </c:pt>
                <c:pt idx="21">
                  <c:v>54</c:v>
                </c:pt>
                <c:pt idx="22">
                  <c:v>55</c:v>
                </c:pt>
                <c:pt idx="23">
                  <c:v>56</c:v>
                </c:pt>
                <c:pt idx="24">
                  <c:v>57</c:v>
                </c:pt>
                <c:pt idx="25">
                  <c:v>58</c:v>
                </c:pt>
                <c:pt idx="26">
                  <c:v>59</c:v>
                </c:pt>
                <c:pt idx="27">
                  <c:v>60</c:v>
                </c:pt>
                <c:pt idx="28">
                  <c:v>61</c:v>
                </c:pt>
                <c:pt idx="29">
                  <c:v>62</c:v>
                </c:pt>
                <c:pt idx="30">
                  <c:v>63</c:v>
                </c:pt>
                <c:pt idx="31">
                  <c:v>64</c:v>
                </c:pt>
                <c:pt idx="32">
                  <c:v>65</c:v>
                </c:pt>
                <c:pt idx="33">
                  <c:v>66</c:v>
                </c:pt>
                <c:pt idx="34">
                  <c:v>67</c:v>
                </c:pt>
                <c:pt idx="35">
                  <c:v>68</c:v>
                </c:pt>
                <c:pt idx="36">
                  <c:v>69</c:v>
                </c:pt>
                <c:pt idx="37">
                  <c:v>70</c:v>
                </c:pt>
                <c:pt idx="38">
                  <c:v>71</c:v>
                </c:pt>
                <c:pt idx="39">
                  <c:v>72</c:v>
                </c:pt>
                <c:pt idx="40">
                  <c:v>73</c:v>
                </c:pt>
                <c:pt idx="41">
                  <c:v>74</c:v>
                </c:pt>
                <c:pt idx="42">
                  <c:v>75</c:v>
                </c:pt>
                <c:pt idx="43">
                  <c:v>76</c:v>
                </c:pt>
                <c:pt idx="44">
                  <c:v>77</c:v>
                </c:pt>
                <c:pt idx="45">
                  <c:v>78</c:v>
                </c:pt>
                <c:pt idx="46">
                  <c:v>79</c:v>
                </c:pt>
                <c:pt idx="47">
                  <c:v>80</c:v>
                </c:pt>
                <c:pt idx="48">
                  <c:v>81</c:v>
                </c:pt>
                <c:pt idx="49">
                  <c:v>82</c:v>
                </c:pt>
                <c:pt idx="50">
                  <c:v>83</c:v>
                </c:pt>
                <c:pt idx="51">
                  <c:v>84</c:v>
                </c:pt>
                <c:pt idx="52">
                  <c:v>85</c:v>
                </c:pt>
                <c:pt idx="53">
                  <c:v>86</c:v>
                </c:pt>
                <c:pt idx="54">
                  <c:v>87</c:v>
                </c:pt>
                <c:pt idx="55">
                  <c:v>88</c:v>
                </c:pt>
                <c:pt idx="56">
                  <c:v>89</c:v>
                </c:pt>
                <c:pt idx="57">
                  <c:v>90</c:v>
                </c:pt>
                <c:pt idx="58">
                  <c:v>91</c:v>
                </c:pt>
                <c:pt idx="59">
                  <c:v>92</c:v>
                </c:pt>
                <c:pt idx="60">
                  <c:v>93</c:v>
                </c:pt>
                <c:pt idx="61">
                  <c:v>94</c:v>
                </c:pt>
                <c:pt idx="62">
                  <c:v>95</c:v>
                </c:pt>
                <c:pt idx="63">
                  <c:v>96</c:v>
                </c:pt>
                <c:pt idx="64">
                  <c:v>97</c:v>
                </c:pt>
                <c:pt idx="65">
                  <c:v>98</c:v>
                </c:pt>
                <c:pt idx="66">
                  <c:v>99</c:v>
                </c:pt>
                <c:pt idx="67">
                  <c:v>100</c:v>
                </c:pt>
                <c:pt idx="68">
                  <c:v>101</c:v>
                </c:pt>
                <c:pt idx="69">
                  <c:v>102</c:v>
                </c:pt>
                <c:pt idx="70">
                  <c:v>104</c:v>
                </c:pt>
                <c:pt idx="71">
                  <c:v>105</c:v>
                </c:pt>
                <c:pt idx="72">
                  <c:v>107</c:v>
                </c:pt>
                <c:pt idx="73">
                  <c:v>108</c:v>
                </c:pt>
                <c:pt idx="74">
                  <c:v>109</c:v>
                </c:pt>
                <c:pt idx="75">
                  <c:v>110</c:v>
                </c:pt>
                <c:pt idx="76">
                  <c:v>116</c:v>
                </c:pt>
                <c:pt idx="77">
                  <c:v>117</c:v>
                </c:pt>
                <c:pt idx="78">
                  <c:v>118</c:v>
                </c:pt>
                <c:pt idx="79">
                  <c:v>129</c:v>
                </c:pt>
                <c:pt idx="80">
                  <c:v>136</c:v>
                </c:pt>
                <c:pt idx="81">
                  <c:v>145</c:v>
                </c:pt>
                <c:pt idx="82">
                  <c:v>153</c:v>
                </c:pt>
                <c:pt idx="83">
                  <c:v>155</c:v>
                </c:pt>
                <c:pt idx="84">
                  <c:v>187</c:v>
                </c:pt>
                <c:pt idx="85">
                  <c:v>198</c:v>
                </c:pt>
                <c:pt idx="86">
                  <c:v>210</c:v>
                </c:pt>
                <c:pt idx="87">
                  <c:v>299</c:v>
                </c:pt>
                <c:pt idx="88">
                  <c:v>398</c:v>
                </c:pt>
              </c:numCache>
            </c:numRef>
          </c:xVal>
          <c:yVal>
            <c:numRef>
              <c:f>[1]do_hist_out!$B$1:$B$89</c:f>
              <c:numCache>
                <c:formatCode>General</c:formatCode>
                <c:ptCount val="89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4</c:v>
                </c:pt>
                <c:pt idx="5">
                  <c:v>4</c:v>
                </c:pt>
                <c:pt idx="6">
                  <c:v>11</c:v>
                </c:pt>
                <c:pt idx="7">
                  <c:v>19</c:v>
                </c:pt>
                <c:pt idx="8">
                  <c:v>29</c:v>
                </c:pt>
                <c:pt idx="9">
                  <c:v>48</c:v>
                </c:pt>
                <c:pt idx="10">
                  <c:v>109</c:v>
                </c:pt>
                <c:pt idx="11">
                  <c:v>235</c:v>
                </c:pt>
                <c:pt idx="12">
                  <c:v>381</c:v>
                </c:pt>
                <c:pt idx="13">
                  <c:v>652</c:v>
                </c:pt>
                <c:pt idx="14">
                  <c:v>1048</c:v>
                </c:pt>
                <c:pt idx="15">
                  <c:v>1725</c:v>
                </c:pt>
                <c:pt idx="16">
                  <c:v>2713</c:v>
                </c:pt>
                <c:pt idx="17">
                  <c:v>4155</c:v>
                </c:pt>
                <c:pt idx="18">
                  <c:v>5828</c:v>
                </c:pt>
                <c:pt idx="19">
                  <c:v>7854</c:v>
                </c:pt>
                <c:pt idx="20">
                  <c:v>10412</c:v>
                </c:pt>
                <c:pt idx="21">
                  <c:v>13141</c:v>
                </c:pt>
                <c:pt idx="22">
                  <c:v>15522</c:v>
                </c:pt>
                <c:pt idx="23">
                  <c:v>17730</c:v>
                </c:pt>
                <c:pt idx="24">
                  <c:v>19235</c:v>
                </c:pt>
                <c:pt idx="25">
                  <c:v>19598</c:v>
                </c:pt>
                <c:pt idx="26">
                  <c:v>19583</c:v>
                </c:pt>
                <c:pt idx="27">
                  <c:v>18132</c:v>
                </c:pt>
                <c:pt idx="28">
                  <c:v>16243</c:v>
                </c:pt>
                <c:pt idx="29">
                  <c:v>13782</c:v>
                </c:pt>
                <c:pt idx="30">
                  <c:v>11196</c:v>
                </c:pt>
                <c:pt idx="31">
                  <c:v>8717</c:v>
                </c:pt>
                <c:pt idx="32">
                  <c:v>6562</c:v>
                </c:pt>
                <c:pt idx="33">
                  <c:v>4833</c:v>
                </c:pt>
                <c:pt idx="34">
                  <c:v>3336</c:v>
                </c:pt>
                <c:pt idx="35">
                  <c:v>2256</c:v>
                </c:pt>
                <c:pt idx="36">
                  <c:v>1500</c:v>
                </c:pt>
                <c:pt idx="37">
                  <c:v>961</c:v>
                </c:pt>
                <c:pt idx="38">
                  <c:v>629</c:v>
                </c:pt>
                <c:pt idx="39">
                  <c:v>389</c:v>
                </c:pt>
                <c:pt idx="40">
                  <c:v>223</c:v>
                </c:pt>
                <c:pt idx="41">
                  <c:v>164</c:v>
                </c:pt>
                <c:pt idx="42">
                  <c:v>103</c:v>
                </c:pt>
                <c:pt idx="43">
                  <c:v>59</c:v>
                </c:pt>
                <c:pt idx="44">
                  <c:v>45</c:v>
                </c:pt>
                <c:pt idx="45">
                  <c:v>32</c:v>
                </c:pt>
                <c:pt idx="46">
                  <c:v>26</c:v>
                </c:pt>
                <c:pt idx="47">
                  <c:v>14</c:v>
                </c:pt>
                <c:pt idx="48">
                  <c:v>13</c:v>
                </c:pt>
                <c:pt idx="49">
                  <c:v>9</c:v>
                </c:pt>
                <c:pt idx="50">
                  <c:v>7</c:v>
                </c:pt>
                <c:pt idx="51">
                  <c:v>8</c:v>
                </c:pt>
                <c:pt idx="52">
                  <c:v>5</c:v>
                </c:pt>
                <c:pt idx="53">
                  <c:v>5</c:v>
                </c:pt>
                <c:pt idx="54">
                  <c:v>5</c:v>
                </c:pt>
                <c:pt idx="55">
                  <c:v>4</c:v>
                </c:pt>
                <c:pt idx="56">
                  <c:v>2</c:v>
                </c:pt>
                <c:pt idx="57">
                  <c:v>2</c:v>
                </c:pt>
                <c:pt idx="58">
                  <c:v>2</c:v>
                </c:pt>
                <c:pt idx="59">
                  <c:v>1</c:v>
                </c:pt>
                <c:pt idx="60">
                  <c:v>1</c:v>
                </c:pt>
                <c:pt idx="61">
                  <c:v>3</c:v>
                </c:pt>
                <c:pt idx="62">
                  <c:v>3</c:v>
                </c:pt>
                <c:pt idx="63">
                  <c:v>1</c:v>
                </c:pt>
                <c:pt idx="64">
                  <c:v>7</c:v>
                </c:pt>
                <c:pt idx="65">
                  <c:v>3</c:v>
                </c:pt>
                <c:pt idx="66">
                  <c:v>2</c:v>
                </c:pt>
                <c:pt idx="67">
                  <c:v>2</c:v>
                </c:pt>
                <c:pt idx="68">
                  <c:v>1</c:v>
                </c:pt>
                <c:pt idx="69">
                  <c:v>2</c:v>
                </c:pt>
                <c:pt idx="70">
                  <c:v>3</c:v>
                </c:pt>
                <c:pt idx="71">
                  <c:v>3</c:v>
                </c:pt>
                <c:pt idx="72">
                  <c:v>2</c:v>
                </c:pt>
                <c:pt idx="73">
                  <c:v>1</c:v>
                </c:pt>
                <c:pt idx="74">
                  <c:v>1</c:v>
                </c:pt>
                <c:pt idx="75">
                  <c:v>1</c:v>
                </c:pt>
                <c:pt idx="76">
                  <c:v>2</c:v>
                </c:pt>
                <c:pt idx="77">
                  <c:v>1</c:v>
                </c:pt>
                <c:pt idx="78">
                  <c:v>1</c:v>
                </c:pt>
                <c:pt idx="79">
                  <c:v>1</c:v>
                </c:pt>
                <c:pt idx="80">
                  <c:v>1</c:v>
                </c:pt>
                <c:pt idx="81">
                  <c:v>1</c:v>
                </c:pt>
                <c:pt idx="82">
                  <c:v>1</c:v>
                </c:pt>
                <c:pt idx="83">
                  <c:v>1</c:v>
                </c:pt>
                <c:pt idx="84">
                  <c:v>1</c:v>
                </c:pt>
                <c:pt idx="85">
                  <c:v>1</c:v>
                </c:pt>
                <c:pt idx="86">
                  <c:v>1</c:v>
                </c:pt>
                <c:pt idx="87">
                  <c:v>1</c:v>
                </c:pt>
                <c:pt idx="88">
                  <c:v>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BD84-4638-AF1A-DD5D92755EC8}"/>
            </c:ext>
          </c:extLst>
        </c:ser>
        <c:ser>
          <c:idx val="1"/>
          <c:order val="2"/>
          <c:tx>
            <c:v>v2</c:v>
          </c:tx>
          <c:spPr>
            <a:ln w="50800">
              <a:solidFill>
                <a:schemeClr val="accent1"/>
              </a:solidFill>
            </a:ln>
          </c:spPr>
          <c:marker>
            <c:symbol val="none"/>
          </c:marker>
          <c:xVal>
            <c:numRef>
              <c:f>hist_W14_CC!$A$1:$A$594</c:f>
              <c:numCache>
                <c:formatCode>General</c:formatCode>
                <c:ptCount val="594"/>
                <c:pt idx="0">
                  <c:v>23</c:v>
                </c:pt>
                <c:pt idx="1">
                  <c:v>24</c:v>
                </c:pt>
                <c:pt idx="2">
                  <c:v>25</c:v>
                </c:pt>
                <c:pt idx="3">
                  <c:v>26</c:v>
                </c:pt>
                <c:pt idx="4">
                  <c:v>27</c:v>
                </c:pt>
                <c:pt idx="5">
                  <c:v>28</c:v>
                </c:pt>
                <c:pt idx="6">
                  <c:v>29</c:v>
                </c:pt>
                <c:pt idx="7">
                  <c:v>30</c:v>
                </c:pt>
                <c:pt idx="8">
                  <c:v>31</c:v>
                </c:pt>
                <c:pt idx="9">
                  <c:v>32</c:v>
                </c:pt>
                <c:pt idx="10">
                  <c:v>33</c:v>
                </c:pt>
                <c:pt idx="11">
                  <c:v>34</c:v>
                </c:pt>
                <c:pt idx="12">
                  <c:v>35</c:v>
                </c:pt>
                <c:pt idx="13">
                  <c:v>36</c:v>
                </c:pt>
                <c:pt idx="14">
                  <c:v>37</c:v>
                </c:pt>
                <c:pt idx="15">
                  <c:v>38</c:v>
                </c:pt>
                <c:pt idx="16">
                  <c:v>39</c:v>
                </c:pt>
                <c:pt idx="17">
                  <c:v>40</c:v>
                </c:pt>
                <c:pt idx="18">
                  <c:v>41</c:v>
                </c:pt>
                <c:pt idx="19">
                  <c:v>42</c:v>
                </c:pt>
                <c:pt idx="20">
                  <c:v>43</c:v>
                </c:pt>
                <c:pt idx="21">
                  <c:v>44</c:v>
                </c:pt>
                <c:pt idx="22">
                  <c:v>45</c:v>
                </c:pt>
                <c:pt idx="23">
                  <c:v>46</c:v>
                </c:pt>
                <c:pt idx="24">
                  <c:v>47</c:v>
                </c:pt>
                <c:pt idx="25">
                  <c:v>48</c:v>
                </c:pt>
                <c:pt idx="26">
                  <c:v>49</c:v>
                </c:pt>
                <c:pt idx="27">
                  <c:v>50</c:v>
                </c:pt>
                <c:pt idx="28">
                  <c:v>51</c:v>
                </c:pt>
                <c:pt idx="29">
                  <c:v>52</c:v>
                </c:pt>
                <c:pt idx="30">
                  <c:v>53</c:v>
                </c:pt>
                <c:pt idx="31">
                  <c:v>54</c:v>
                </c:pt>
                <c:pt idx="32">
                  <c:v>55</c:v>
                </c:pt>
                <c:pt idx="33">
                  <c:v>56</c:v>
                </c:pt>
                <c:pt idx="34">
                  <c:v>57</c:v>
                </c:pt>
                <c:pt idx="35">
                  <c:v>58</c:v>
                </c:pt>
                <c:pt idx="36">
                  <c:v>59</c:v>
                </c:pt>
                <c:pt idx="37">
                  <c:v>60</c:v>
                </c:pt>
                <c:pt idx="38">
                  <c:v>61</c:v>
                </c:pt>
                <c:pt idx="39">
                  <c:v>62</c:v>
                </c:pt>
                <c:pt idx="40">
                  <c:v>63</c:v>
                </c:pt>
                <c:pt idx="41">
                  <c:v>64</c:v>
                </c:pt>
                <c:pt idx="42">
                  <c:v>65</c:v>
                </c:pt>
                <c:pt idx="43">
                  <c:v>66</c:v>
                </c:pt>
                <c:pt idx="44">
                  <c:v>67</c:v>
                </c:pt>
                <c:pt idx="45">
                  <c:v>68</c:v>
                </c:pt>
                <c:pt idx="46">
                  <c:v>69</c:v>
                </c:pt>
                <c:pt idx="47">
                  <c:v>70</c:v>
                </c:pt>
                <c:pt idx="48">
                  <c:v>71</c:v>
                </c:pt>
                <c:pt idx="49">
                  <c:v>72</c:v>
                </c:pt>
                <c:pt idx="50">
                  <c:v>73</c:v>
                </c:pt>
                <c:pt idx="51">
                  <c:v>74</c:v>
                </c:pt>
                <c:pt idx="52">
                  <c:v>75</c:v>
                </c:pt>
                <c:pt idx="53">
                  <c:v>76</c:v>
                </c:pt>
                <c:pt idx="54">
                  <c:v>77</c:v>
                </c:pt>
                <c:pt idx="55">
                  <c:v>78</c:v>
                </c:pt>
                <c:pt idx="56">
                  <c:v>79</c:v>
                </c:pt>
                <c:pt idx="57">
                  <c:v>80</c:v>
                </c:pt>
                <c:pt idx="58">
                  <c:v>81</c:v>
                </c:pt>
                <c:pt idx="59">
                  <c:v>82</c:v>
                </c:pt>
                <c:pt idx="60">
                  <c:v>83</c:v>
                </c:pt>
                <c:pt idx="61">
                  <c:v>84</c:v>
                </c:pt>
                <c:pt idx="62">
                  <c:v>85</c:v>
                </c:pt>
                <c:pt idx="63">
                  <c:v>86</c:v>
                </c:pt>
                <c:pt idx="64">
                  <c:v>87</c:v>
                </c:pt>
                <c:pt idx="65">
                  <c:v>88</c:v>
                </c:pt>
                <c:pt idx="66">
                  <c:v>89</c:v>
                </c:pt>
                <c:pt idx="67">
                  <c:v>90</c:v>
                </c:pt>
                <c:pt idx="68">
                  <c:v>91</c:v>
                </c:pt>
                <c:pt idx="69">
                  <c:v>92</c:v>
                </c:pt>
                <c:pt idx="70">
                  <c:v>93</c:v>
                </c:pt>
                <c:pt idx="71">
                  <c:v>94</c:v>
                </c:pt>
                <c:pt idx="72">
                  <c:v>95</c:v>
                </c:pt>
                <c:pt idx="73">
                  <c:v>96</c:v>
                </c:pt>
                <c:pt idx="74">
                  <c:v>97</c:v>
                </c:pt>
                <c:pt idx="75">
                  <c:v>98</c:v>
                </c:pt>
                <c:pt idx="76">
                  <c:v>99</c:v>
                </c:pt>
                <c:pt idx="77">
                  <c:v>100</c:v>
                </c:pt>
                <c:pt idx="78">
                  <c:v>101</c:v>
                </c:pt>
                <c:pt idx="79">
                  <c:v>102</c:v>
                </c:pt>
                <c:pt idx="80">
                  <c:v>103</c:v>
                </c:pt>
                <c:pt idx="81">
                  <c:v>104</c:v>
                </c:pt>
                <c:pt idx="82">
                  <c:v>105</c:v>
                </c:pt>
                <c:pt idx="83">
                  <c:v>106</c:v>
                </c:pt>
                <c:pt idx="84">
                  <c:v>107</c:v>
                </c:pt>
                <c:pt idx="85">
                  <c:v>108</c:v>
                </c:pt>
                <c:pt idx="86">
                  <c:v>109</c:v>
                </c:pt>
                <c:pt idx="87">
                  <c:v>110</c:v>
                </c:pt>
                <c:pt idx="88">
                  <c:v>111</c:v>
                </c:pt>
                <c:pt idx="89">
                  <c:v>112</c:v>
                </c:pt>
                <c:pt idx="90">
                  <c:v>113</c:v>
                </c:pt>
                <c:pt idx="91">
                  <c:v>114</c:v>
                </c:pt>
                <c:pt idx="92">
                  <c:v>115</c:v>
                </c:pt>
                <c:pt idx="93">
                  <c:v>116</c:v>
                </c:pt>
                <c:pt idx="94">
                  <c:v>117</c:v>
                </c:pt>
                <c:pt idx="95">
                  <c:v>118</c:v>
                </c:pt>
                <c:pt idx="96">
                  <c:v>119</c:v>
                </c:pt>
                <c:pt idx="97">
                  <c:v>120</c:v>
                </c:pt>
                <c:pt idx="98">
                  <c:v>121</c:v>
                </c:pt>
                <c:pt idx="99">
                  <c:v>122</c:v>
                </c:pt>
                <c:pt idx="100">
                  <c:v>123</c:v>
                </c:pt>
                <c:pt idx="101">
                  <c:v>124</c:v>
                </c:pt>
                <c:pt idx="102">
                  <c:v>125</c:v>
                </c:pt>
                <c:pt idx="103">
                  <c:v>126</c:v>
                </c:pt>
                <c:pt idx="104">
                  <c:v>127</c:v>
                </c:pt>
                <c:pt idx="105">
                  <c:v>128</c:v>
                </c:pt>
                <c:pt idx="106">
                  <c:v>129</c:v>
                </c:pt>
                <c:pt idx="107">
                  <c:v>130</c:v>
                </c:pt>
                <c:pt idx="108">
                  <c:v>131</c:v>
                </c:pt>
                <c:pt idx="109">
                  <c:v>132</c:v>
                </c:pt>
                <c:pt idx="110">
                  <c:v>133</c:v>
                </c:pt>
                <c:pt idx="111">
                  <c:v>134</c:v>
                </c:pt>
                <c:pt idx="112">
                  <c:v>135</c:v>
                </c:pt>
                <c:pt idx="113">
                  <c:v>136</c:v>
                </c:pt>
                <c:pt idx="114">
                  <c:v>137</c:v>
                </c:pt>
                <c:pt idx="115">
                  <c:v>138</c:v>
                </c:pt>
                <c:pt idx="116">
                  <c:v>139</c:v>
                </c:pt>
                <c:pt idx="117">
                  <c:v>140</c:v>
                </c:pt>
                <c:pt idx="118">
                  <c:v>141</c:v>
                </c:pt>
                <c:pt idx="119">
                  <c:v>142</c:v>
                </c:pt>
                <c:pt idx="120">
                  <c:v>143</c:v>
                </c:pt>
                <c:pt idx="121">
                  <c:v>144</c:v>
                </c:pt>
                <c:pt idx="122">
                  <c:v>145</c:v>
                </c:pt>
                <c:pt idx="123">
                  <c:v>146</c:v>
                </c:pt>
                <c:pt idx="124">
                  <c:v>147</c:v>
                </c:pt>
                <c:pt idx="125">
                  <c:v>148</c:v>
                </c:pt>
                <c:pt idx="126">
                  <c:v>149</c:v>
                </c:pt>
                <c:pt idx="127">
                  <c:v>150</c:v>
                </c:pt>
                <c:pt idx="128">
                  <c:v>151</c:v>
                </c:pt>
                <c:pt idx="129">
                  <c:v>152</c:v>
                </c:pt>
                <c:pt idx="130">
                  <c:v>153</c:v>
                </c:pt>
                <c:pt idx="131">
                  <c:v>154</c:v>
                </c:pt>
                <c:pt idx="132">
                  <c:v>155</c:v>
                </c:pt>
                <c:pt idx="133">
                  <c:v>156</c:v>
                </c:pt>
                <c:pt idx="134">
                  <c:v>157</c:v>
                </c:pt>
                <c:pt idx="135">
                  <c:v>158</c:v>
                </c:pt>
                <c:pt idx="136">
                  <c:v>159</c:v>
                </c:pt>
                <c:pt idx="137">
                  <c:v>160</c:v>
                </c:pt>
                <c:pt idx="138">
                  <c:v>161</c:v>
                </c:pt>
                <c:pt idx="139">
                  <c:v>162</c:v>
                </c:pt>
                <c:pt idx="140">
                  <c:v>163</c:v>
                </c:pt>
                <c:pt idx="141">
                  <c:v>164</c:v>
                </c:pt>
              </c:numCache>
            </c:numRef>
          </c:xVal>
          <c:yVal>
            <c:numRef>
              <c:f>hist_W14_CC!$B$1:$B$594</c:f>
              <c:numCache>
                <c:formatCode>General</c:formatCode>
                <c:ptCount val="594"/>
                <c:pt idx="12">
                  <c:v>1</c:v>
                </c:pt>
                <c:pt idx="13">
                  <c:v>2</c:v>
                </c:pt>
                <c:pt idx="14">
                  <c:v>2</c:v>
                </c:pt>
                <c:pt idx="15">
                  <c:v>2</c:v>
                </c:pt>
                <c:pt idx="16">
                  <c:v>3</c:v>
                </c:pt>
                <c:pt idx="17">
                  <c:v>7</c:v>
                </c:pt>
                <c:pt idx="18">
                  <c:v>13</c:v>
                </c:pt>
                <c:pt idx="19">
                  <c:v>8</c:v>
                </c:pt>
                <c:pt idx="20">
                  <c:v>27</c:v>
                </c:pt>
                <c:pt idx="21">
                  <c:v>35</c:v>
                </c:pt>
                <c:pt idx="22">
                  <c:v>41</c:v>
                </c:pt>
                <c:pt idx="23">
                  <c:v>60</c:v>
                </c:pt>
                <c:pt idx="24">
                  <c:v>103</c:v>
                </c:pt>
                <c:pt idx="25">
                  <c:v>185</c:v>
                </c:pt>
                <c:pt idx="26">
                  <c:v>286</c:v>
                </c:pt>
                <c:pt idx="27">
                  <c:v>325</c:v>
                </c:pt>
                <c:pt idx="28">
                  <c:v>533</c:v>
                </c:pt>
                <c:pt idx="29">
                  <c:v>785</c:v>
                </c:pt>
                <c:pt idx="30">
                  <c:v>1074</c:v>
                </c:pt>
                <c:pt idx="31">
                  <c:v>1433</c:v>
                </c:pt>
                <c:pt idx="32">
                  <c:v>2104</c:v>
                </c:pt>
                <c:pt idx="33">
                  <c:v>2784</c:v>
                </c:pt>
                <c:pt idx="34">
                  <c:v>3636</c:v>
                </c:pt>
                <c:pt idx="35">
                  <c:v>4745</c:v>
                </c:pt>
                <c:pt idx="36">
                  <c:v>6150</c:v>
                </c:pt>
                <c:pt idx="37">
                  <c:v>7565</c:v>
                </c:pt>
                <c:pt idx="38">
                  <c:v>9101</c:v>
                </c:pt>
                <c:pt idx="39">
                  <c:v>10710</c:v>
                </c:pt>
                <c:pt idx="40">
                  <c:v>12210</c:v>
                </c:pt>
                <c:pt idx="41">
                  <c:v>13580</c:v>
                </c:pt>
                <c:pt idx="42">
                  <c:v>14640</c:v>
                </c:pt>
                <c:pt idx="43">
                  <c:v>15430</c:v>
                </c:pt>
                <c:pt idx="44">
                  <c:v>15740</c:v>
                </c:pt>
                <c:pt idx="45">
                  <c:v>15230</c:v>
                </c:pt>
                <c:pt idx="46">
                  <c:v>15120</c:v>
                </c:pt>
                <c:pt idx="47">
                  <c:v>13680</c:v>
                </c:pt>
                <c:pt idx="48">
                  <c:v>12550</c:v>
                </c:pt>
                <c:pt idx="49">
                  <c:v>10760</c:v>
                </c:pt>
                <c:pt idx="50">
                  <c:v>9067</c:v>
                </c:pt>
                <c:pt idx="51">
                  <c:v>7546</c:v>
                </c:pt>
                <c:pt idx="52">
                  <c:v>6035</c:v>
                </c:pt>
                <c:pt idx="53">
                  <c:v>4575</c:v>
                </c:pt>
                <c:pt idx="54">
                  <c:v>3405</c:v>
                </c:pt>
                <c:pt idx="55">
                  <c:v>2535</c:v>
                </c:pt>
                <c:pt idx="56">
                  <c:v>1871</c:v>
                </c:pt>
                <c:pt idx="57">
                  <c:v>1246</c:v>
                </c:pt>
                <c:pt idx="58">
                  <c:v>853</c:v>
                </c:pt>
                <c:pt idx="59">
                  <c:v>564</c:v>
                </c:pt>
                <c:pt idx="60">
                  <c:v>387</c:v>
                </c:pt>
                <c:pt idx="61">
                  <c:v>227</c:v>
                </c:pt>
                <c:pt idx="62">
                  <c:v>155</c:v>
                </c:pt>
                <c:pt idx="63">
                  <c:v>91</c:v>
                </c:pt>
                <c:pt idx="64">
                  <c:v>69</c:v>
                </c:pt>
                <c:pt idx="65">
                  <c:v>38</c:v>
                </c:pt>
                <c:pt idx="66">
                  <c:v>18</c:v>
                </c:pt>
                <c:pt idx="67">
                  <c:v>9</c:v>
                </c:pt>
                <c:pt idx="68">
                  <c:v>5</c:v>
                </c:pt>
                <c:pt idx="69">
                  <c:v>4</c:v>
                </c:pt>
                <c:pt idx="70">
                  <c:v>5</c:v>
                </c:pt>
                <c:pt idx="71">
                  <c:v>1</c:v>
                </c:pt>
                <c:pt idx="72">
                  <c:v>2</c:v>
                </c:pt>
                <c:pt idx="73">
                  <c:v>3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1</c:v>
                </c:pt>
                <c:pt idx="78">
                  <c:v>2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1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1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1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0</c:v>
                </c:pt>
                <c:pt idx="139">
                  <c:v>0</c:v>
                </c:pt>
                <c:pt idx="140">
                  <c:v>0</c:v>
                </c:pt>
                <c:pt idx="141">
                  <c:v>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BD84-4638-AF1A-DD5D92755EC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966825056"/>
        <c:axId val="1966826704"/>
      </c:scatterChart>
      <c:valAx>
        <c:axId val="1966825056"/>
        <c:scaling>
          <c:orientation val="minMax"/>
          <c:max val="2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/>
        <c:title>
          <c:tx>
            <c:rich>
              <a:bodyPr/>
              <a:lstStyle/>
              <a:p>
                <a:pPr>
                  <a:defRPr/>
                </a:pPr>
                <a:r>
                  <a:rPr lang="en-GB"/>
                  <a:t>[e-]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CH"/>
          </a:p>
        </c:txPr>
        <c:crossAx val="1966826704"/>
        <c:crosses val="autoZero"/>
        <c:crossBetween val="midCat"/>
      </c:valAx>
      <c:valAx>
        <c:axId val="1966826704"/>
        <c:scaling>
          <c:logBase val="10"/>
          <c:orientation val="minMax"/>
          <c:min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CH"/>
          </a:p>
        </c:txPr>
        <c:crossAx val="1966825056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72656733329965284"/>
          <c:y val="8.3618884988773998E-2"/>
          <c:w val="0.17942107989009734"/>
          <c:h val="0.10108719381740383"/>
        </c:manualLayout>
      </c:layout>
      <c:overlay val="0"/>
      <c:spPr>
        <a:solidFill>
          <a:schemeClr val="bg1"/>
        </a:solidFill>
      </c:spPr>
    </c:legend>
    <c:plotVisOnly val="1"/>
    <c:dispBlanksAs val="gap"/>
    <c:showDLblsOverMax val="0"/>
    <c:extLst/>
  </c:chart>
  <c:txPr>
    <a:bodyPr/>
    <a:lstStyle/>
    <a:p>
      <a:pPr>
        <a:defRPr sz="1200" b="1"/>
      </a:pPr>
      <a:endParaRPr lang="en-CH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2852310496063757"/>
          <c:y val="2.0854575381467146E-2"/>
          <c:w val="0.8297922081725827"/>
          <c:h val="0.81588661575930521"/>
        </c:manualLayout>
      </c:layout>
      <c:scatterChart>
        <c:scatterStyle val="lineMarker"/>
        <c:varyColors val="0"/>
        <c:ser>
          <c:idx val="3"/>
          <c:order val="0"/>
          <c:tx>
            <c:strRef>
              <c:f>Sheet2!$H$1</c:f>
              <c:strCache>
                <c:ptCount val="1"/>
                <c:pt idx="0">
                  <c:v>DD-TPIX4v1 (TOA ON) 0.1s</c:v>
                </c:pt>
              </c:strCache>
            </c:strRef>
          </c:tx>
          <c:xVal>
            <c:numRef>
              <c:f>Sheet2!$G$2:$G$31</c:f>
              <c:numCache>
                <c:formatCode>General</c:formatCode>
                <c:ptCount val="30"/>
                <c:pt idx="0">
                  <c:v>2000</c:v>
                </c:pt>
                <c:pt idx="1">
                  <c:v>1950</c:v>
                </c:pt>
                <c:pt idx="2">
                  <c:v>1900</c:v>
                </c:pt>
                <c:pt idx="3">
                  <c:v>1850</c:v>
                </c:pt>
                <c:pt idx="4">
                  <c:v>1800</c:v>
                </c:pt>
                <c:pt idx="5">
                  <c:v>1750</c:v>
                </c:pt>
                <c:pt idx="6">
                  <c:v>1700</c:v>
                </c:pt>
                <c:pt idx="7">
                  <c:v>1650</c:v>
                </c:pt>
                <c:pt idx="8">
                  <c:v>1600</c:v>
                </c:pt>
                <c:pt idx="9">
                  <c:v>1550</c:v>
                </c:pt>
                <c:pt idx="10">
                  <c:v>1500</c:v>
                </c:pt>
                <c:pt idx="11">
                  <c:v>1450</c:v>
                </c:pt>
                <c:pt idx="12">
                  <c:v>1400</c:v>
                </c:pt>
                <c:pt idx="13">
                  <c:v>1350</c:v>
                </c:pt>
                <c:pt idx="14">
                  <c:v>1300</c:v>
                </c:pt>
                <c:pt idx="15">
                  <c:v>1250</c:v>
                </c:pt>
                <c:pt idx="16">
                  <c:v>1200</c:v>
                </c:pt>
                <c:pt idx="17">
                  <c:v>1150</c:v>
                </c:pt>
                <c:pt idx="18">
                  <c:v>1100</c:v>
                </c:pt>
                <c:pt idx="19">
                  <c:v>1050</c:v>
                </c:pt>
                <c:pt idx="20">
                  <c:v>1000</c:v>
                </c:pt>
                <c:pt idx="21">
                  <c:v>950</c:v>
                </c:pt>
                <c:pt idx="22">
                  <c:v>900</c:v>
                </c:pt>
                <c:pt idx="23">
                  <c:v>850</c:v>
                </c:pt>
                <c:pt idx="24">
                  <c:v>800</c:v>
                </c:pt>
                <c:pt idx="25">
                  <c:v>750</c:v>
                </c:pt>
                <c:pt idx="26">
                  <c:v>700</c:v>
                </c:pt>
                <c:pt idx="27">
                  <c:v>650</c:v>
                </c:pt>
                <c:pt idx="28">
                  <c:v>600</c:v>
                </c:pt>
                <c:pt idx="29">
                  <c:v>550</c:v>
                </c:pt>
              </c:numCache>
            </c:numRef>
          </c:xVal>
          <c:yVal>
            <c:numRef>
              <c:f>Sheet2!$H$2:$H$31</c:f>
              <c:numCache>
                <c:formatCode>General</c:formatCode>
                <c:ptCount val="30"/>
                <c:pt idx="0">
                  <c:v>8</c:v>
                </c:pt>
                <c:pt idx="1">
                  <c:v>8</c:v>
                </c:pt>
                <c:pt idx="2">
                  <c:v>8</c:v>
                </c:pt>
                <c:pt idx="3">
                  <c:v>8</c:v>
                </c:pt>
                <c:pt idx="4">
                  <c:v>8</c:v>
                </c:pt>
                <c:pt idx="5">
                  <c:v>8</c:v>
                </c:pt>
                <c:pt idx="6">
                  <c:v>8</c:v>
                </c:pt>
                <c:pt idx="7">
                  <c:v>8</c:v>
                </c:pt>
                <c:pt idx="8">
                  <c:v>10</c:v>
                </c:pt>
                <c:pt idx="9">
                  <c:v>11</c:v>
                </c:pt>
                <c:pt idx="10">
                  <c:v>11</c:v>
                </c:pt>
                <c:pt idx="11">
                  <c:v>14</c:v>
                </c:pt>
                <c:pt idx="12">
                  <c:v>17</c:v>
                </c:pt>
                <c:pt idx="13">
                  <c:v>22</c:v>
                </c:pt>
                <c:pt idx="14">
                  <c:v>26</c:v>
                </c:pt>
                <c:pt idx="15">
                  <c:v>35</c:v>
                </c:pt>
                <c:pt idx="16">
                  <c:v>43</c:v>
                </c:pt>
                <c:pt idx="17">
                  <c:v>54</c:v>
                </c:pt>
                <c:pt idx="18">
                  <c:v>66</c:v>
                </c:pt>
                <c:pt idx="19">
                  <c:v>88</c:v>
                </c:pt>
                <c:pt idx="20">
                  <c:v>102</c:v>
                </c:pt>
                <c:pt idx="21">
                  <c:v>129</c:v>
                </c:pt>
                <c:pt idx="22">
                  <c:v>185</c:v>
                </c:pt>
                <c:pt idx="23">
                  <c:v>237</c:v>
                </c:pt>
                <c:pt idx="24">
                  <c:v>348</c:v>
                </c:pt>
                <c:pt idx="25">
                  <c:v>478</c:v>
                </c:pt>
                <c:pt idx="26">
                  <c:v>820</c:v>
                </c:pt>
                <c:pt idx="27">
                  <c:v>1250</c:v>
                </c:pt>
                <c:pt idx="28">
                  <c:v>2996</c:v>
                </c:pt>
                <c:pt idx="29">
                  <c:v>27343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60E3-4389-88D2-C4C3EE90952B}"/>
            </c:ext>
          </c:extLst>
        </c:ser>
        <c:ser>
          <c:idx val="4"/>
          <c:order val="1"/>
          <c:tx>
            <c:strRef>
              <c:f>Sheet2!$I$1</c:f>
              <c:strCache>
                <c:ptCount val="1"/>
                <c:pt idx="0">
                  <c:v>DD-TPIX4v1 (TOA OFF) 0.1s</c:v>
                </c:pt>
              </c:strCache>
            </c:strRef>
          </c:tx>
          <c:xVal>
            <c:numRef>
              <c:f>Sheet2!$G$2:$G$31</c:f>
              <c:numCache>
                <c:formatCode>General</c:formatCode>
                <c:ptCount val="30"/>
                <c:pt idx="0">
                  <c:v>2000</c:v>
                </c:pt>
                <c:pt idx="1">
                  <c:v>1950</c:v>
                </c:pt>
                <c:pt idx="2">
                  <c:v>1900</c:v>
                </c:pt>
                <c:pt idx="3">
                  <c:v>1850</c:v>
                </c:pt>
                <c:pt idx="4">
                  <c:v>1800</c:v>
                </c:pt>
                <c:pt idx="5">
                  <c:v>1750</c:v>
                </c:pt>
                <c:pt idx="6">
                  <c:v>1700</c:v>
                </c:pt>
                <c:pt idx="7">
                  <c:v>1650</c:v>
                </c:pt>
                <c:pt idx="8">
                  <c:v>1600</c:v>
                </c:pt>
                <c:pt idx="9">
                  <c:v>1550</c:v>
                </c:pt>
                <c:pt idx="10">
                  <c:v>1500</c:v>
                </c:pt>
                <c:pt idx="11">
                  <c:v>1450</c:v>
                </c:pt>
                <c:pt idx="12">
                  <c:v>1400</c:v>
                </c:pt>
                <c:pt idx="13">
                  <c:v>1350</c:v>
                </c:pt>
                <c:pt idx="14">
                  <c:v>1300</c:v>
                </c:pt>
                <c:pt idx="15">
                  <c:v>1250</c:v>
                </c:pt>
                <c:pt idx="16">
                  <c:v>1200</c:v>
                </c:pt>
                <c:pt idx="17">
                  <c:v>1150</c:v>
                </c:pt>
                <c:pt idx="18">
                  <c:v>1100</c:v>
                </c:pt>
                <c:pt idx="19">
                  <c:v>1050</c:v>
                </c:pt>
                <c:pt idx="20">
                  <c:v>1000</c:v>
                </c:pt>
                <c:pt idx="21">
                  <c:v>950</c:v>
                </c:pt>
                <c:pt idx="22">
                  <c:v>900</c:v>
                </c:pt>
                <c:pt idx="23">
                  <c:v>850</c:v>
                </c:pt>
                <c:pt idx="24">
                  <c:v>800</c:v>
                </c:pt>
                <c:pt idx="25">
                  <c:v>750</c:v>
                </c:pt>
                <c:pt idx="26">
                  <c:v>700</c:v>
                </c:pt>
                <c:pt idx="27">
                  <c:v>650</c:v>
                </c:pt>
                <c:pt idx="28">
                  <c:v>600</c:v>
                </c:pt>
                <c:pt idx="29">
                  <c:v>550</c:v>
                </c:pt>
              </c:numCache>
            </c:numRef>
          </c:xVal>
          <c:yVal>
            <c:numRef>
              <c:f>Sheet2!$I$2:$I$31</c:f>
              <c:numCache>
                <c:formatCode>General</c:formatCode>
                <c:ptCount val="30"/>
                <c:pt idx="0">
                  <c:v>8</c:v>
                </c:pt>
                <c:pt idx="1">
                  <c:v>8</c:v>
                </c:pt>
                <c:pt idx="2">
                  <c:v>8</c:v>
                </c:pt>
                <c:pt idx="3">
                  <c:v>8</c:v>
                </c:pt>
                <c:pt idx="4">
                  <c:v>8</c:v>
                </c:pt>
                <c:pt idx="5">
                  <c:v>8</c:v>
                </c:pt>
                <c:pt idx="6">
                  <c:v>8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16</c:v>
                </c:pt>
                <c:pt idx="13">
                  <c:v>17</c:v>
                </c:pt>
                <c:pt idx="14">
                  <c:v>22</c:v>
                </c:pt>
                <c:pt idx="15">
                  <c:v>25</c:v>
                </c:pt>
                <c:pt idx="16">
                  <c:v>28</c:v>
                </c:pt>
                <c:pt idx="17">
                  <c:v>34</c:v>
                </c:pt>
                <c:pt idx="18">
                  <c:v>39</c:v>
                </c:pt>
                <c:pt idx="19">
                  <c:v>44</c:v>
                </c:pt>
                <c:pt idx="20">
                  <c:v>49</c:v>
                </c:pt>
                <c:pt idx="21">
                  <c:v>56</c:v>
                </c:pt>
                <c:pt idx="22">
                  <c:v>64</c:v>
                </c:pt>
                <c:pt idx="23">
                  <c:v>82</c:v>
                </c:pt>
                <c:pt idx="24">
                  <c:v>98</c:v>
                </c:pt>
                <c:pt idx="25">
                  <c:v>134</c:v>
                </c:pt>
                <c:pt idx="26">
                  <c:v>174</c:v>
                </c:pt>
                <c:pt idx="27">
                  <c:v>290</c:v>
                </c:pt>
                <c:pt idx="28">
                  <c:v>536</c:v>
                </c:pt>
                <c:pt idx="29">
                  <c:v>1939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60E3-4389-88D2-C4C3EE90952B}"/>
            </c:ext>
          </c:extLst>
        </c:ser>
        <c:ser>
          <c:idx val="5"/>
          <c:order val="2"/>
          <c:tx>
            <c:strRef>
              <c:f>Sheet2!$J$1</c:f>
              <c:strCache>
                <c:ptCount val="1"/>
                <c:pt idx="0">
                  <c:v>DD-TPIX4v2 (TOA ON) 0.1s</c:v>
                </c:pt>
              </c:strCache>
            </c:strRef>
          </c:tx>
          <c:xVal>
            <c:numRef>
              <c:f>Sheet2!$G$2:$G$31</c:f>
              <c:numCache>
                <c:formatCode>General</c:formatCode>
                <c:ptCount val="30"/>
                <c:pt idx="0">
                  <c:v>2000</c:v>
                </c:pt>
                <c:pt idx="1">
                  <c:v>1950</c:v>
                </c:pt>
                <c:pt idx="2">
                  <c:v>1900</c:v>
                </c:pt>
                <c:pt idx="3">
                  <c:v>1850</c:v>
                </c:pt>
                <c:pt idx="4">
                  <c:v>1800</c:v>
                </c:pt>
                <c:pt idx="5">
                  <c:v>1750</c:v>
                </c:pt>
                <c:pt idx="6">
                  <c:v>1700</c:v>
                </c:pt>
                <c:pt idx="7">
                  <c:v>1650</c:v>
                </c:pt>
                <c:pt idx="8">
                  <c:v>1600</c:v>
                </c:pt>
                <c:pt idx="9">
                  <c:v>1550</c:v>
                </c:pt>
                <c:pt idx="10">
                  <c:v>1500</c:v>
                </c:pt>
                <c:pt idx="11">
                  <c:v>1450</c:v>
                </c:pt>
                <c:pt idx="12">
                  <c:v>1400</c:v>
                </c:pt>
                <c:pt idx="13">
                  <c:v>1350</c:v>
                </c:pt>
                <c:pt idx="14">
                  <c:v>1300</c:v>
                </c:pt>
                <c:pt idx="15">
                  <c:v>1250</c:v>
                </c:pt>
                <c:pt idx="16">
                  <c:v>1200</c:v>
                </c:pt>
                <c:pt idx="17">
                  <c:v>1150</c:v>
                </c:pt>
                <c:pt idx="18">
                  <c:v>1100</c:v>
                </c:pt>
                <c:pt idx="19">
                  <c:v>1050</c:v>
                </c:pt>
                <c:pt idx="20">
                  <c:v>1000</c:v>
                </c:pt>
                <c:pt idx="21">
                  <c:v>950</c:v>
                </c:pt>
                <c:pt idx="22">
                  <c:v>900</c:v>
                </c:pt>
                <c:pt idx="23">
                  <c:v>850</c:v>
                </c:pt>
                <c:pt idx="24">
                  <c:v>800</c:v>
                </c:pt>
                <c:pt idx="25">
                  <c:v>750</c:v>
                </c:pt>
                <c:pt idx="26">
                  <c:v>700</c:v>
                </c:pt>
                <c:pt idx="27">
                  <c:v>650</c:v>
                </c:pt>
                <c:pt idx="28">
                  <c:v>600</c:v>
                </c:pt>
                <c:pt idx="29">
                  <c:v>550</c:v>
                </c:pt>
              </c:numCache>
            </c:numRef>
          </c:xVal>
          <c:yVal>
            <c:numRef>
              <c:f>Sheet2!$J$2:$J$31</c:f>
              <c:numCache>
                <c:formatCode>General</c:formatCode>
                <c:ptCount val="30"/>
                <c:pt idx="10">
                  <c:v>1</c:v>
                </c:pt>
                <c:pt idx="11">
                  <c:v>1</c:v>
                </c:pt>
                <c:pt idx="12">
                  <c:v>2</c:v>
                </c:pt>
                <c:pt idx="13">
                  <c:v>2</c:v>
                </c:pt>
                <c:pt idx="14">
                  <c:v>2</c:v>
                </c:pt>
                <c:pt idx="15">
                  <c:v>2</c:v>
                </c:pt>
                <c:pt idx="16">
                  <c:v>2</c:v>
                </c:pt>
                <c:pt idx="17">
                  <c:v>2</c:v>
                </c:pt>
                <c:pt idx="18">
                  <c:v>2</c:v>
                </c:pt>
                <c:pt idx="19">
                  <c:v>2</c:v>
                </c:pt>
                <c:pt idx="20">
                  <c:v>3</c:v>
                </c:pt>
                <c:pt idx="21">
                  <c:v>6</c:v>
                </c:pt>
                <c:pt idx="22">
                  <c:v>6</c:v>
                </c:pt>
                <c:pt idx="23">
                  <c:v>9</c:v>
                </c:pt>
                <c:pt idx="24">
                  <c:v>9</c:v>
                </c:pt>
                <c:pt idx="25">
                  <c:v>14</c:v>
                </c:pt>
                <c:pt idx="26">
                  <c:v>18</c:v>
                </c:pt>
                <c:pt idx="27">
                  <c:v>25</c:v>
                </c:pt>
                <c:pt idx="28">
                  <c:v>28</c:v>
                </c:pt>
                <c:pt idx="29">
                  <c:v>34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60E3-4389-88D2-C4C3EE90952B}"/>
            </c:ext>
          </c:extLst>
        </c:ser>
        <c:ser>
          <c:idx val="0"/>
          <c:order val="3"/>
          <c:tx>
            <c:strRef>
              <c:f>Sheet2!$K$1</c:f>
              <c:strCache>
                <c:ptCount val="1"/>
                <c:pt idx="0">
                  <c:v>DD-TPIX4v2 (TOA OFF) 0.1s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Sheet2!$G$2:$G$31</c:f>
              <c:numCache>
                <c:formatCode>General</c:formatCode>
                <c:ptCount val="30"/>
                <c:pt idx="0">
                  <c:v>2000</c:v>
                </c:pt>
                <c:pt idx="1">
                  <c:v>1950</c:v>
                </c:pt>
                <c:pt idx="2">
                  <c:v>1900</c:v>
                </c:pt>
                <c:pt idx="3">
                  <c:v>1850</c:v>
                </c:pt>
                <c:pt idx="4">
                  <c:v>1800</c:v>
                </c:pt>
                <c:pt idx="5">
                  <c:v>1750</c:v>
                </c:pt>
                <c:pt idx="6">
                  <c:v>1700</c:v>
                </c:pt>
                <c:pt idx="7">
                  <c:v>1650</c:v>
                </c:pt>
                <c:pt idx="8">
                  <c:v>1600</c:v>
                </c:pt>
                <c:pt idx="9">
                  <c:v>1550</c:v>
                </c:pt>
                <c:pt idx="10">
                  <c:v>1500</c:v>
                </c:pt>
                <c:pt idx="11">
                  <c:v>1450</c:v>
                </c:pt>
                <c:pt idx="12">
                  <c:v>1400</c:v>
                </c:pt>
                <c:pt idx="13">
                  <c:v>1350</c:v>
                </c:pt>
                <c:pt idx="14">
                  <c:v>1300</c:v>
                </c:pt>
                <c:pt idx="15">
                  <c:v>1250</c:v>
                </c:pt>
                <c:pt idx="16">
                  <c:v>1200</c:v>
                </c:pt>
                <c:pt idx="17">
                  <c:v>1150</c:v>
                </c:pt>
                <c:pt idx="18">
                  <c:v>1100</c:v>
                </c:pt>
                <c:pt idx="19">
                  <c:v>1050</c:v>
                </c:pt>
                <c:pt idx="20">
                  <c:v>1000</c:v>
                </c:pt>
                <c:pt idx="21">
                  <c:v>950</c:v>
                </c:pt>
                <c:pt idx="22">
                  <c:v>900</c:v>
                </c:pt>
                <c:pt idx="23">
                  <c:v>850</c:v>
                </c:pt>
                <c:pt idx="24">
                  <c:v>800</c:v>
                </c:pt>
                <c:pt idx="25">
                  <c:v>750</c:v>
                </c:pt>
                <c:pt idx="26">
                  <c:v>700</c:v>
                </c:pt>
                <c:pt idx="27">
                  <c:v>650</c:v>
                </c:pt>
                <c:pt idx="28">
                  <c:v>600</c:v>
                </c:pt>
                <c:pt idx="29">
                  <c:v>550</c:v>
                </c:pt>
              </c:numCache>
            </c:numRef>
          </c:xVal>
          <c:yVal>
            <c:numRef>
              <c:f>Sheet2!$K$2:$K$31</c:f>
              <c:numCache>
                <c:formatCode>General</c:formatCode>
                <c:ptCount val="30"/>
                <c:pt idx="10">
                  <c:v>2</c:v>
                </c:pt>
                <c:pt idx="11">
                  <c:v>2</c:v>
                </c:pt>
                <c:pt idx="12">
                  <c:v>2</c:v>
                </c:pt>
                <c:pt idx="13">
                  <c:v>2</c:v>
                </c:pt>
                <c:pt idx="14">
                  <c:v>2</c:v>
                </c:pt>
                <c:pt idx="15">
                  <c:v>2</c:v>
                </c:pt>
                <c:pt idx="16">
                  <c:v>2</c:v>
                </c:pt>
                <c:pt idx="17">
                  <c:v>2</c:v>
                </c:pt>
                <c:pt idx="18">
                  <c:v>2</c:v>
                </c:pt>
                <c:pt idx="19">
                  <c:v>2</c:v>
                </c:pt>
                <c:pt idx="20">
                  <c:v>3</c:v>
                </c:pt>
                <c:pt idx="21">
                  <c:v>3</c:v>
                </c:pt>
                <c:pt idx="22">
                  <c:v>5</c:v>
                </c:pt>
                <c:pt idx="23">
                  <c:v>9</c:v>
                </c:pt>
                <c:pt idx="24">
                  <c:v>11</c:v>
                </c:pt>
                <c:pt idx="25">
                  <c:v>13</c:v>
                </c:pt>
                <c:pt idx="26">
                  <c:v>15</c:v>
                </c:pt>
                <c:pt idx="27">
                  <c:v>23</c:v>
                </c:pt>
                <c:pt idx="28">
                  <c:v>31</c:v>
                </c:pt>
                <c:pt idx="29">
                  <c:v>39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60E3-4389-88D2-C4C3EE90952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939553520"/>
        <c:axId val="1965427200"/>
      </c:scatterChart>
      <c:valAx>
        <c:axId val="1939553520"/>
        <c:scaling>
          <c:orientation val="minMax"/>
          <c:max val="2000"/>
          <c:min val="5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en-GB"/>
                  <a:t>Thr[e-]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 sz="1200"/>
            </a:pPr>
            <a:endParaRPr lang="en-CH"/>
          </a:p>
        </c:txPr>
        <c:crossAx val="1965427200"/>
        <c:crosses val="autoZero"/>
        <c:crossBetween val="midCat"/>
        <c:majorUnit val="100"/>
        <c:minorUnit val="50"/>
      </c:valAx>
      <c:valAx>
        <c:axId val="1965427200"/>
        <c:scaling>
          <c:logBase val="10"/>
          <c:orientation val="minMax"/>
          <c:min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GB"/>
                  <a:t>Num of Noisy Pixels (count&gt;1)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CH"/>
          </a:p>
        </c:txPr>
        <c:crossAx val="1939553520"/>
        <c:crosses val="autoZero"/>
        <c:crossBetween val="midCat"/>
      </c:valAx>
    </c:plotArea>
    <c:legend>
      <c:legendPos val="b"/>
      <c:layout>
        <c:manualLayout>
          <c:xMode val="edge"/>
          <c:yMode val="edge"/>
          <c:x val="0.5302225910723728"/>
          <c:y val="8.2822906979147279E-2"/>
          <c:w val="0.37344019994221955"/>
          <c:h val="0.23132659133688901"/>
        </c:manualLayout>
      </c:layout>
      <c:overlay val="0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vert="horz"/>
        <a:lstStyle/>
        <a:p>
          <a:pPr>
            <a:defRPr/>
          </a:pPr>
          <a:endParaRPr lang="en-CH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txPr>
    <a:bodyPr/>
    <a:lstStyle/>
    <a:p>
      <a:pPr>
        <a:defRPr sz="1400" b="1"/>
      </a:pPr>
      <a:endParaRPr lang="en-CH"/>
    </a:p>
  </c:txPr>
  <c:externalData r:id="rId2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3075806" cy="511071"/>
          </a:xfrm>
          <a:prstGeom prst="rect">
            <a:avLst/>
          </a:prstGeom>
        </p:spPr>
        <p:txBody>
          <a:bodyPr vert="horz" lIns="95555" tIns="47777" rIns="95555" bIns="47777" rtlCol="0"/>
          <a:lstStyle>
            <a:lvl1pPr algn="l">
              <a:defRPr sz="1300"/>
            </a:lvl1pPr>
          </a:lstStyle>
          <a:p>
            <a:pPr>
              <a:defRPr/>
            </a:pPr>
            <a:r>
              <a:rPr lang="en-US"/>
              <a:t>This is a test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1820" y="2"/>
            <a:ext cx="3075806" cy="511071"/>
          </a:xfrm>
          <a:prstGeom prst="rect">
            <a:avLst/>
          </a:prstGeom>
        </p:spPr>
        <p:txBody>
          <a:bodyPr vert="horz" lIns="95555" tIns="47777" rIns="95555" bIns="47777" rtlCol="0"/>
          <a:lstStyle>
            <a:lvl1pPr algn="r">
              <a:defRPr sz="1300"/>
            </a:lvl1pPr>
          </a:lstStyle>
          <a:p>
            <a:pPr>
              <a:defRPr/>
            </a:pPr>
            <a:fld id="{D0617223-37D1-4538-923C-6B117196357E}" type="datetimeFigureOut">
              <a:rPr lang="en-US"/>
              <a:pPr>
                <a:defRPr/>
              </a:pPr>
              <a:t>8/26/25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1895"/>
            <a:ext cx="3075806" cy="511071"/>
          </a:xfrm>
          <a:prstGeom prst="rect">
            <a:avLst/>
          </a:prstGeom>
        </p:spPr>
        <p:txBody>
          <a:bodyPr vert="horz" lIns="95555" tIns="47777" rIns="95555" bIns="47777" rtlCol="0" anchor="b"/>
          <a:lstStyle>
            <a:lvl1pPr algn="l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1820" y="9721895"/>
            <a:ext cx="3075806" cy="511071"/>
          </a:xfrm>
          <a:prstGeom prst="rect">
            <a:avLst/>
          </a:prstGeom>
        </p:spPr>
        <p:txBody>
          <a:bodyPr vert="horz" lIns="95555" tIns="47777" rIns="95555" bIns="47777" rtlCol="0" anchor="b"/>
          <a:lstStyle>
            <a:lvl1pPr algn="r">
              <a:defRPr sz="1300"/>
            </a:lvl1pPr>
          </a:lstStyle>
          <a:p>
            <a:pPr>
              <a:defRPr/>
            </a:pPr>
            <a:fld id="{602268FF-81BF-4736-830D-281BB962F30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4090130"/>
      </p:ext>
    </p:extLst>
  </p:cSld>
  <p:clrMap bg1="lt1" tx1="dk1" bg2="lt2" tx2="dk2" accent1="accent1" accent2="accent2" accent3="accent3" accent4="accent4" accent5="accent5" accent6="accent6" hlink="hlink" folHlink="folHlink"/>
  <p:hf sldNum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2"/>
            <a:ext cx="3077480" cy="511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1011" tIns="50506" rIns="101011" bIns="50506" numCol="1" anchor="t" anchorCtr="0" compatLnSpc="1">
            <a:prstTxWarp prst="textNoShape">
              <a:avLst/>
            </a:prstTxWarp>
          </a:bodyPr>
          <a:lstStyle>
            <a:lvl1pPr algn="l" defTabSz="1010293">
              <a:defRPr sz="1400"/>
            </a:lvl1pPr>
          </a:lstStyle>
          <a:p>
            <a:pPr>
              <a:defRPr/>
            </a:pPr>
            <a:r>
              <a:rPr lang="en-US"/>
              <a:t>This is a test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820" y="2"/>
            <a:ext cx="3075806" cy="511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1011" tIns="50506" rIns="101011" bIns="50506" numCol="1" anchor="t" anchorCtr="0" compatLnSpc="1">
            <a:prstTxWarp prst="textNoShape">
              <a:avLst/>
            </a:prstTxWarp>
          </a:bodyPr>
          <a:lstStyle>
            <a:lvl1pPr algn="r" defTabSz="1010293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4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38113" y="768350"/>
            <a:ext cx="6823075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930" y="4861772"/>
            <a:ext cx="5679440" cy="4604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1011" tIns="50506" rIns="101011" bIns="5050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721895"/>
            <a:ext cx="3077480" cy="511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1011" tIns="50506" rIns="101011" bIns="50506" numCol="1" anchor="b" anchorCtr="0" compatLnSpc="1">
            <a:prstTxWarp prst="textNoShape">
              <a:avLst/>
            </a:prstTxWarp>
          </a:bodyPr>
          <a:lstStyle>
            <a:lvl1pPr algn="l" defTabSz="1010293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820" y="9721895"/>
            <a:ext cx="3075806" cy="511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1011" tIns="50506" rIns="101011" bIns="50506" numCol="1" anchor="b" anchorCtr="0" compatLnSpc="1">
            <a:prstTxWarp prst="textNoShape">
              <a:avLst/>
            </a:prstTxWarp>
          </a:bodyPr>
          <a:lstStyle>
            <a:lvl1pPr algn="r" defTabSz="1010293">
              <a:defRPr sz="1400"/>
            </a:lvl1pPr>
          </a:lstStyle>
          <a:p>
            <a:pPr>
              <a:defRPr/>
            </a:pPr>
            <a:fld id="{B16AB1AD-67F4-4C8E-A88E-285F0961BBD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9140332"/>
      </p:ext>
    </p:extLst>
  </p:cSld>
  <p:clrMap bg1="lt1" tx1="dk1" bg2="lt2" tx2="dk2" accent1="accent1" accent2="accent2" accent3="accent3" accent4="accent4" accent5="accent5" accent6="accent6" hlink="hlink" folHlink="folHlink"/>
  <p:hf sldNum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 am going to talk about the hybrid pixel detector readout</a:t>
            </a:r>
            <a:r>
              <a:rPr lang="en-GB" baseline="0" dirty="0"/>
              <a:t> chips that have been designed at CERN in the framework of the Medipix2 and 3 collaborations.</a:t>
            </a:r>
            <a:endParaRPr lang="en-GB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This is a test</a:t>
            </a:r>
          </a:p>
        </p:txBody>
      </p:sp>
    </p:spTree>
    <p:extLst>
      <p:ext uri="{BB962C8B-B14F-4D97-AF65-F5344CB8AC3E}">
        <p14:creationId xmlns:p14="http://schemas.microsoft.com/office/powerpoint/2010/main" val="15561218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4019893" y="9720785"/>
            <a:ext cx="3077805" cy="512081"/>
          </a:xfrm>
          <a:ln>
            <a:miter lim="800000"/>
            <a:headEnd/>
            <a:tailEnd/>
          </a:ln>
        </p:spPr>
        <p:txBody>
          <a:bodyPr lIns="93075" tIns="46537" rIns="93075" bIns="46537"/>
          <a:lstStyle/>
          <a:p>
            <a:pPr>
              <a:defRPr/>
            </a:pPr>
            <a:fld id="{5BFD637F-9286-5748-9311-D21C796D2EB7}" type="slidenum">
              <a:rPr lang="en-US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9011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746125"/>
            <a:ext cx="6823075" cy="3838575"/>
          </a:xfrm>
          <a:solidFill>
            <a:srgbClr val="FFFFFF"/>
          </a:solidFill>
          <a:ln/>
        </p:spPr>
      </p:sp>
      <p:sp>
        <p:nvSpPr>
          <p:cNvPr id="90116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45292" y="4853403"/>
            <a:ext cx="5208717" cy="4636685"/>
          </a:xfrm>
          <a:ln>
            <a:miter lim="800000"/>
            <a:headEnd/>
            <a:tailEnd/>
          </a:ln>
        </p:spPr>
        <p:txBody>
          <a:bodyPr wrap="none" lIns="99823" tIns="49912" rIns="99823" bIns="49912" anchor="ctr"/>
          <a:lstStyle/>
          <a:p>
            <a:pPr>
              <a:defRPr/>
            </a:pPr>
            <a:r>
              <a:rPr lang="de-DE" dirty="0" err="1"/>
              <a:t>Mention</a:t>
            </a:r>
            <a:r>
              <a:rPr lang="de-DE"/>
              <a:t> </a:t>
            </a:r>
            <a:r>
              <a:rPr lang="de-DE" err="1"/>
              <a:t>signal</a:t>
            </a:r>
            <a:r>
              <a:rPr lang="de-DE"/>
              <a:t> </a:t>
            </a:r>
            <a:r>
              <a:rPr lang="de-DE" err="1"/>
              <a:t>generation</a:t>
            </a:r>
            <a:r>
              <a:rPr lang="de-DE"/>
              <a:t> Add X </a:t>
            </a:r>
            <a:r>
              <a:rPr lang="de-DE" err="1"/>
              <a:t>section</a:t>
            </a:r>
            <a:r>
              <a:rPr lang="de-DE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8885973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This is a test</a:t>
            </a:r>
          </a:p>
        </p:txBody>
      </p:sp>
    </p:spTree>
    <p:extLst>
      <p:ext uri="{BB962C8B-B14F-4D97-AF65-F5344CB8AC3E}">
        <p14:creationId xmlns:p14="http://schemas.microsoft.com/office/powerpoint/2010/main" val="13094791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695145C8-B015-485D-A999-772091AB2E7F}" type="slidenum">
              <a:rPr lang="en-GB" smtClean="0"/>
              <a:pPr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69556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This is a test</a:t>
            </a:r>
          </a:p>
        </p:txBody>
      </p:sp>
    </p:spTree>
    <p:extLst>
      <p:ext uri="{BB962C8B-B14F-4D97-AF65-F5344CB8AC3E}">
        <p14:creationId xmlns:p14="http://schemas.microsoft.com/office/powerpoint/2010/main" val="1311078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 </a:t>
            </a:r>
            <a:r>
              <a:rPr lang="en-GB" b="1" dirty="0"/>
              <a:t>Charge Sensitive Amplifier (CSA)</a:t>
            </a:r>
            <a:r>
              <a:rPr lang="en-GB" dirty="0"/>
              <a:t> is an electronic circuit designed to </a:t>
            </a:r>
            <a:r>
              <a:rPr lang="en-GB" b="1" dirty="0"/>
              <a:t>convert an input charge</a:t>
            </a:r>
            <a:r>
              <a:rPr lang="en-GB" dirty="0"/>
              <a:t> (from a sensor or detector) into a </a:t>
            </a:r>
            <a:r>
              <a:rPr lang="en-GB" b="1" dirty="0"/>
              <a:t>proportional voltage output</a:t>
            </a:r>
            <a:r>
              <a:rPr lang="en-GB" dirty="0"/>
              <a:t>. It is especially common in radiation detection where detectors deliver small charge in response to incident particles.</a:t>
            </a:r>
          </a:p>
          <a:p>
            <a:r>
              <a:rPr lang="en-GB" dirty="0"/>
              <a:t>It presents a low input impedance and a gain (Volts/Charge) which is determined by the inverse of the value of the feedback capacitor (1/CF).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C84128-7A1D-471E-9494-00B031150030}" type="slidenum">
              <a:rPr lang="en-GB" smtClean="0"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87723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1A6C16-2A73-B84C-AECF-5FDFF70E3441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2007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1A6C16-2A73-B84C-AECF-5FDFF70E3441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6065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0" y="1620000"/>
            <a:ext cx="9144000" cy="1440000"/>
          </a:xfrm>
          <a:prstGeom prst="rect">
            <a:avLst/>
          </a:prstGeom>
          <a:gradFill flip="none" rotWithShape="1">
            <a:gsLst>
              <a:gs pos="12000">
                <a:schemeClr val="bg1">
                  <a:lumMod val="65000"/>
                  <a:alpha val="31000"/>
                </a:schemeClr>
              </a:gs>
              <a:gs pos="85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endParaRPr lang="en-US" sz="1500" dirty="0"/>
          </a:p>
        </p:txBody>
      </p:sp>
      <p:pic>
        <p:nvPicPr>
          <p:cNvPr id="5" name="Picture 11" descr="CERN logo"/>
          <p:cNvPicPr>
            <a:picLocks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0000" y="2340000"/>
            <a:ext cx="720000" cy="7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2" descr="medipixlogo"/>
          <p:cNvPicPr>
            <a:picLocks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0000" y="1621320"/>
            <a:ext cx="720000" cy="7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721644"/>
            <a:ext cx="71628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3037285"/>
            <a:ext cx="7162800" cy="1077515"/>
          </a:xfrm>
        </p:spPr>
        <p:txBody>
          <a:bodyPr anchor="b"/>
          <a:lstStyle>
            <a:lvl1pPr marL="0" indent="0">
              <a:buNone/>
              <a:defRPr sz="1500" i="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2"/>
          <p:cNvSpPr/>
          <p:nvPr/>
        </p:nvSpPr>
        <p:spPr bwMode="auto">
          <a:xfrm>
            <a:off x="0" y="0"/>
            <a:ext cx="9144000" cy="742950"/>
          </a:xfrm>
          <a:prstGeom prst="rect">
            <a:avLst/>
          </a:prstGeom>
          <a:gradFill flip="none" rotWithShape="1">
            <a:gsLst>
              <a:gs pos="12000">
                <a:schemeClr val="bg1">
                  <a:lumMod val="65000"/>
                  <a:alpha val="31000"/>
                </a:schemeClr>
              </a:gs>
              <a:gs pos="85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endParaRPr lang="en-US" sz="1500" dirty="0"/>
          </a:p>
        </p:txBody>
      </p:sp>
      <p:sp>
        <p:nvSpPr>
          <p:cNvPr id="5" name="Rectangle 9"/>
          <p:cNvSpPr>
            <a:spLocks noChangeArrowheads="1"/>
          </p:cNvSpPr>
          <p:nvPr/>
        </p:nvSpPr>
        <p:spPr bwMode="auto">
          <a:xfrm>
            <a:off x="533400" y="4686300"/>
            <a:ext cx="12954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rIns="0"/>
          <a:lstStyle/>
          <a:p>
            <a:pPr>
              <a:defRPr/>
            </a:pPr>
            <a:endParaRPr lang="en-US" sz="105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7" name="Rectangle 10"/>
          <p:cNvSpPr>
            <a:spLocks noChangeArrowheads="1"/>
          </p:cNvSpPr>
          <p:nvPr/>
        </p:nvSpPr>
        <p:spPr bwMode="auto">
          <a:xfrm>
            <a:off x="0" y="4857750"/>
            <a:ext cx="121920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rIns="0"/>
          <a:lstStyle/>
          <a:p>
            <a:pPr algn="ctr">
              <a:defRPr/>
            </a:pPr>
            <a:r>
              <a:rPr lang="en-US" sz="1050" dirty="0">
                <a:solidFill>
                  <a:schemeClr val="bg1"/>
                </a:solidFill>
              </a:rPr>
              <a:t> -</a:t>
            </a:r>
            <a:fld id="{217099FB-82C0-4858-BFEB-97E56F20C6AE}" type="slidenum">
              <a:rPr lang="en-US" sz="1050">
                <a:solidFill>
                  <a:schemeClr val="bg1"/>
                </a:solidFill>
              </a:rPr>
              <a:pPr algn="ctr">
                <a:defRPr/>
              </a:pPr>
              <a:t>‹#›</a:t>
            </a:fld>
            <a:r>
              <a:rPr lang="en-US" sz="1050" dirty="0">
                <a:solidFill>
                  <a:schemeClr val="bg1"/>
                </a:solidFill>
              </a:rPr>
              <a:t>-</a:t>
            </a:r>
          </a:p>
        </p:txBody>
      </p:sp>
      <p:sp>
        <p:nvSpPr>
          <p:cNvPr id="12" name="NameInfo"/>
          <p:cNvSpPr txBox="1"/>
          <p:nvPr/>
        </p:nvSpPr>
        <p:spPr>
          <a:xfrm>
            <a:off x="7874000" y="4857750"/>
            <a:ext cx="1905000" cy="25391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endParaRPr lang="en-US" sz="1050">
              <a:solidFill>
                <a:schemeClr val="tx2"/>
              </a:solidFill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34200" y="914400"/>
            <a:ext cx="2057400" cy="3886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7800" y="914400"/>
            <a:ext cx="5334000" cy="3886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76200" y="56925"/>
            <a:ext cx="1080000" cy="720000"/>
            <a:chOff x="76200" y="75900"/>
            <a:chExt cx="1245910" cy="840088"/>
          </a:xfrm>
        </p:grpSpPr>
        <p:grpSp>
          <p:nvGrpSpPr>
            <p:cNvPr id="16" name="Group 15"/>
            <p:cNvGrpSpPr/>
            <p:nvPr userDrawn="1"/>
          </p:nvGrpSpPr>
          <p:grpSpPr>
            <a:xfrm>
              <a:off x="76200" y="76073"/>
              <a:ext cx="404660" cy="839915"/>
              <a:chOff x="76200" y="76073"/>
              <a:chExt cx="404660" cy="839915"/>
            </a:xfrm>
          </p:grpSpPr>
          <p:pic>
            <p:nvPicPr>
              <p:cNvPr id="18" name="Picture 17" descr="CERN logo"/>
              <p:cNvPicPr>
                <a:picLocks noChangeArrowheads="1"/>
              </p:cNvPicPr>
              <p:nvPr userDrawn="1"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76200" y="511664"/>
                <a:ext cx="404660" cy="40432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9" name="Picture 18" descr="medipixlogo"/>
              <p:cNvPicPr>
                <a:picLocks noChangeArrowheads="1"/>
              </p:cNvPicPr>
              <p:nvPr userDrawn="1"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76200" y="76073"/>
                <a:ext cx="404660" cy="40432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17" name="Picture 2"/>
            <p:cNvPicPr>
              <a:picLocks noChangeArrowheads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4510" y="75900"/>
              <a:ext cx="777600" cy="838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D8C52722-5419-3941-86D8-33BECA8193D5}"/>
              </a:ext>
            </a:extLst>
          </p:cNvPr>
          <p:cNvSpPr txBox="1">
            <a:spLocks/>
          </p:cNvSpPr>
          <p:nvPr userDrawn="1"/>
        </p:nvSpPr>
        <p:spPr>
          <a:xfrm>
            <a:off x="8546620" y="4829175"/>
            <a:ext cx="432048" cy="2857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auto">
              <a:spcBef>
                <a:spcPts val="0"/>
              </a:spcBef>
              <a:spcAft>
                <a:spcPts val="0"/>
              </a:spcAft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fld id="{2BBB5E19-F10A-4C2F-BF6F-11C513378A2E}" type="slidenum">
              <a:rPr lang="en-US" sz="1000" b="0" smtClean="0"/>
              <a:pPr/>
              <a:t>‹#›</a:t>
            </a:fld>
            <a:endParaRPr lang="en-US" sz="1000" b="0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447800" y="857251"/>
            <a:ext cx="3657600" cy="195953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257800" y="857251"/>
            <a:ext cx="3657600" cy="195953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1447800" y="2896792"/>
            <a:ext cx="3657600" cy="196095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57800" y="2896792"/>
            <a:ext cx="3657600" cy="19609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itle 7"/>
          <p:cNvSpPr>
            <a:spLocks noGrp="1" noChangeArrowheads="1"/>
          </p:cNvSpPr>
          <p:nvPr>
            <p:ph type="title"/>
          </p:nvPr>
        </p:nvSpPr>
        <p:spPr bwMode="auto">
          <a:xfrm>
            <a:off x="1524000" y="1"/>
            <a:ext cx="7467600" cy="708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371600" y="914400"/>
            <a:ext cx="7543800" cy="3886200"/>
          </a:xfrm>
        </p:spPr>
        <p:txBody>
          <a:bodyPr/>
          <a:lstStyle/>
          <a:p>
            <a:pPr lvl="0"/>
            <a:r>
              <a:rPr lang="en-US" noProof="0"/>
              <a:t>Click icon to add table</a:t>
            </a:r>
            <a:endParaRPr lang="en-US" noProof="0" dirty="0"/>
          </a:p>
        </p:txBody>
      </p:sp>
      <p:sp>
        <p:nvSpPr>
          <p:cNvPr id="5" name="Title 4"/>
          <p:cNvSpPr>
            <a:spLocks noGrp="1" noChangeArrowheads="1"/>
          </p:cNvSpPr>
          <p:nvPr>
            <p:ph type="title"/>
          </p:nvPr>
        </p:nvSpPr>
        <p:spPr bwMode="auto">
          <a:xfrm>
            <a:off x="1524000" y="1"/>
            <a:ext cx="7467600" cy="708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68770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hapter-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F070E3-E72B-7DC4-1E14-E35A583131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318740"/>
          </a:xfrm>
          <a:prstGeom prst="rect">
            <a:avLst/>
          </a:prstGeom>
        </p:spPr>
        <p:txBody>
          <a:bodyPr/>
          <a:lstStyle>
            <a:lvl1pPr algn="ctr">
              <a:defRPr sz="1800" b="0">
                <a:solidFill>
                  <a:srgbClr val="6A639A"/>
                </a:solidFill>
                <a:latin typeface="Segoe UI Semibold" panose="020B0702040204020203" pitchFamily="34" charset="0"/>
                <a:ea typeface="Meiryo UI" panose="020B0604030504040204" pitchFamily="34" charset="-128"/>
                <a:cs typeface="Segoe UI Semibold" panose="020B0702040204020203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32966864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hapter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F070E3-E72B-7DC4-1E14-E35A583131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318740"/>
          </a:xfrm>
          <a:prstGeom prst="rect">
            <a:avLst/>
          </a:prstGeom>
        </p:spPr>
        <p:txBody>
          <a:bodyPr/>
          <a:lstStyle>
            <a:lvl1pPr algn="ctr">
              <a:defRPr sz="1800" b="0">
                <a:solidFill>
                  <a:srgbClr val="6A639A"/>
                </a:solidFill>
                <a:latin typeface="Segoe UI Semibold" panose="020B0702040204020203" pitchFamily="34" charset="0"/>
                <a:ea typeface="Meiryo UI" panose="020B0604030504040204" pitchFamily="34" charset="-128"/>
                <a:cs typeface="Segoe UI Semibold" panose="020B0702040204020203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28946414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57175" indent="-257175">
              <a:buFont typeface="Arial" panose="020B0604020202020204" pitchFamily="34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 marL="471488" indent="-196454">
              <a:buFont typeface="Arial" panose="020B0604020202020204" pitchFamily="34" charset="0"/>
              <a:buChar char="•"/>
              <a:tabLst/>
              <a:defRPr sz="1350">
                <a:solidFill>
                  <a:schemeClr val="tx2">
                    <a:lumMod val="50000"/>
                  </a:schemeClr>
                </a:solidFill>
              </a:defRPr>
            </a:lvl2pPr>
            <a:lvl3pPr marL="666750" indent="-195263">
              <a:buSzPct val="100000"/>
              <a:buFont typeface="Arial" panose="020B0604020202020204" pitchFamily="34" charset="0"/>
              <a:buChar char="•"/>
              <a:tabLst/>
              <a:defRPr sz="1350">
                <a:solidFill>
                  <a:schemeClr val="tx2">
                    <a:lumMod val="50000"/>
                  </a:schemeClr>
                </a:solidFill>
              </a:defRPr>
            </a:lvl3pPr>
            <a:lvl4pPr marL="907256" indent="-202406">
              <a:buSzPct val="100000"/>
              <a:buFont typeface="Arial" panose="020B0604020202020204" pitchFamily="34" charset="0"/>
              <a:buChar char="•"/>
              <a:tabLst/>
              <a:defRPr sz="1200">
                <a:solidFill>
                  <a:schemeClr val="tx2">
                    <a:lumMod val="50000"/>
                  </a:schemeClr>
                </a:solidFill>
              </a:defRPr>
            </a:lvl4pPr>
            <a:lvl5pPr marL="1543050" indent="-171450">
              <a:buSzPct val="100000"/>
              <a:buFont typeface="Arial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ED6D585-D452-F44C-919B-4BD50B663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93798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AAD0A1-C29E-17F0-8D6E-F23E9A5CF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318740"/>
          </a:xfrm>
          <a:prstGeom prst="rect">
            <a:avLst/>
          </a:prstGeom>
        </p:spPr>
        <p:txBody>
          <a:bodyPr/>
          <a:lstStyle>
            <a:lvl1pPr algn="ctr">
              <a:defRPr sz="1800" b="0">
                <a:solidFill>
                  <a:srgbClr val="6A639A"/>
                </a:solidFill>
                <a:latin typeface="Segoe UI Semibold" panose="020B0702040204020203" pitchFamily="34" charset="0"/>
                <a:ea typeface="Meiryo UI" panose="020B0604030504040204" pitchFamily="34" charset="-128"/>
                <a:cs typeface="Segoe UI Semibold" panose="020B0702040204020203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25952407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t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1"/>
          <p:cNvSpPr/>
          <p:nvPr userDrawn="1"/>
        </p:nvSpPr>
        <p:spPr bwMode="auto">
          <a:xfrm>
            <a:off x="0" y="0"/>
            <a:ext cx="9144000" cy="742950"/>
          </a:xfrm>
          <a:prstGeom prst="rect">
            <a:avLst/>
          </a:prstGeom>
          <a:gradFill flip="none" rotWithShape="1">
            <a:gsLst>
              <a:gs pos="12000">
                <a:schemeClr val="bg1">
                  <a:lumMod val="65000"/>
                  <a:alpha val="31000"/>
                </a:schemeClr>
              </a:gs>
              <a:gs pos="85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endParaRPr lang="en-US" sz="1500" dirty="0"/>
          </a:p>
        </p:txBody>
      </p:sp>
      <p:sp>
        <p:nvSpPr>
          <p:cNvPr id="3" name="Title 2"/>
          <p:cNvSpPr>
            <a:spLocks noGrp="1" noChangeArrowheads="1"/>
          </p:cNvSpPr>
          <p:nvPr>
            <p:ph type="title"/>
          </p:nvPr>
        </p:nvSpPr>
        <p:spPr bwMode="auto">
          <a:xfrm>
            <a:off x="1524000" y="1"/>
            <a:ext cx="7467600" cy="708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152400" y="914400"/>
            <a:ext cx="8763000" cy="3886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0" y="-1385"/>
            <a:ext cx="1080000" cy="720000"/>
            <a:chOff x="76200" y="75900"/>
            <a:chExt cx="1245910" cy="840088"/>
          </a:xfrm>
        </p:grpSpPr>
        <p:grpSp>
          <p:nvGrpSpPr>
            <p:cNvPr id="6" name="Group 5"/>
            <p:cNvGrpSpPr/>
            <p:nvPr userDrawn="1"/>
          </p:nvGrpSpPr>
          <p:grpSpPr>
            <a:xfrm>
              <a:off x="76200" y="76073"/>
              <a:ext cx="404660" cy="839915"/>
              <a:chOff x="76200" y="76073"/>
              <a:chExt cx="404660" cy="839915"/>
            </a:xfrm>
          </p:grpSpPr>
          <p:pic>
            <p:nvPicPr>
              <p:cNvPr id="8" name="Picture 7" descr="CERN logo"/>
              <p:cNvPicPr>
                <a:picLocks noChangeArrowheads="1"/>
              </p:cNvPicPr>
              <p:nvPr userDrawn="1"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76200" y="511664"/>
                <a:ext cx="404660" cy="40432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9" name="Picture 8" descr="medipixlogo"/>
              <p:cNvPicPr>
                <a:picLocks noChangeArrowheads="1"/>
              </p:cNvPicPr>
              <p:nvPr userDrawn="1"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76200" y="76073"/>
                <a:ext cx="404660" cy="40432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7" name="Picture 2"/>
            <p:cNvPicPr>
              <a:picLocks noChangeArrowheads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4510" y="75900"/>
              <a:ext cx="777600" cy="838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47199671-7AAC-0242-8F5F-366B5EB3C0F4}"/>
              </a:ext>
            </a:extLst>
          </p:cNvPr>
          <p:cNvSpPr txBox="1">
            <a:spLocks/>
          </p:cNvSpPr>
          <p:nvPr userDrawn="1"/>
        </p:nvSpPr>
        <p:spPr>
          <a:xfrm>
            <a:off x="8546620" y="4829175"/>
            <a:ext cx="432048" cy="2857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auto">
              <a:spcBef>
                <a:spcPts val="0"/>
              </a:spcBef>
              <a:spcAft>
                <a:spcPts val="0"/>
              </a:spcAft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fld id="{2BBB5E19-F10A-4C2F-BF6F-11C513378A2E}" type="slidenum">
              <a:rPr lang="en-US" sz="1000" b="0" smtClean="0"/>
              <a:pPr/>
              <a:t>‹#›</a:t>
            </a:fld>
            <a:endParaRPr lang="en-US" sz="1000" b="0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F64166B-6416-8047-8728-F71EB30102FF}"/>
              </a:ext>
            </a:extLst>
          </p:cNvPr>
          <p:cNvSpPr txBox="1">
            <a:spLocks/>
          </p:cNvSpPr>
          <p:nvPr userDrawn="1"/>
        </p:nvSpPr>
        <p:spPr>
          <a:xfrm>
            <a:off x="8546620" y="4829175"/>
            <a:ext cx="432048" cy="2857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auto">
              <a:spcBef>
                <a:spcPts val="0"/>
              </a:spcBef>
              <a:spcAft>
                <a:spcPts val="0"/>
              </a:spcAft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fld id="{2BBB5E19-F10A-4C2F-BF6F-11C513378A2E}" type="slidenum">
              <a:rPr lang="en-US" sz="1000" b="0" smtClean="0"/>
              <a:pPr/>
              <a:t>‹#›</a:t>
            </a:fld>
            <a:endParaRPr lang="en-US" sz="1000" b="0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800" y="914400"/>
            <a:ext cx="3657600" cy="382905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sz="half" idx="10"/>
          </p:nvPr>
        </p:nvSpPr>
        <p:spPr>
          <a:xfrm>
            <a:off x="5334000" y="914400"/>
            <a:ext cx="3657600" cy="382905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24000" y="1"/>
            <a:ext cx="7467600" cy="708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6212" y="914400"/>
            <a:ext cx="3659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6212" y="1394221"/>
            <a:ext cx="3659188" cy="3406379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330976" y="914400"/>
            <a:ext cx="366062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30976" y="1394221"/>
            <a:ext cx="3660625" cy="3406379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24000" y="1"/>
            <a:ext cx="7467600" cy="708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2"/>
          <p:cNvSpPr/>
          <p:nvPr/>
        </p:nvSpPr>
        <p:spPr bwMode="auto">
          <a:xfrm>
            <a:off x="0" y="0"/>
            <a:ext cx="9144000" cy="742950"/>
          </a:xfrm>
          <a:prstGeom prst="rect">
            <a:avLst/>
          </a:prstGeom>
          <a:gradFill flip="none" rotWithShape="1">
            <a:gsLst>
              <a:gs pos="12000">
                <a:schemeClr val="bg1">
                  <a:lumMod val="65000"/>
                  <a:alpha val="31000"/>
                </a:schemeClr>
              </a:gs>
              <a:gs pos="85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endParaRPr lang="en-US" sz="15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1288" y="971550"/>
            <a:ext cx="3008313" cy="68580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0" y="971550"/>
            <a:ext cx="4343400" cy="382905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11288" y="1657350"/>
            <a:ext cx="3008313" cy="3143250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76200" y="-1385"/>
            <a:ext cx="1080000" cy="720000"/>
            <a:chOff x="76200" y="75900"/>
            <a:chExt cx="1245910" cy="840088"/>
          </a:xfrm>
        </p:grpSpPr>
        <p:grpSp>
          <p:nvGrpSpPr>
            <p:cNvPr id="18" name="Group 17"/>
            <p:cNvGrpSpPr/>
            <p:nvPr userDrawn="1"/>
          </p:nvGrpSpPr>
          <p:grpSpPr>
            <a:xfrm>
              <a:off x="76200" y="76073"/>
              <a:ext cx="404660" cy="839915"/>
              <a:chOff x="76200" y="76073"/>
              <a:chExt cx="404660" cy="839915"/>
            </a:xfrm>
          </p:grpSpPr>
          <p:pic>
            <p:nvPicPr>
              <p:cNvPr id="20" name="Picture 19" descr="CERN logo"/>
              <p:cNvPicPr>
                <a:picLocks noChangeArrowheads="1"/>
              </p:cNvPicPr>
              <p:nvPr userDrawn="1"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76200" y="511664"/>
                <a:ext cx="404660" cy="40432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1" name="Picture 20" descr="medipixlogo"/>
              <p:cNvPicPr>
                <a:picLocks noChangeArrowheads="1"/>
              </p:cNvPicPr>
              <p:nvPr userDrawn="1"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76200" y="76073"/>
                <a:ext cx="404660" cy="40432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19" name="Picture 2"/>
            <p:cNvPicPr>
              <a:picLocks noChangeArrowheads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4510" y="75900"/>
              <a:ext cx="777600" cy="838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F2ED71D1-B550-3547-9A1A-412790FC383E}"/>
              </a:ext>
            </a:extLst>
          </p:cNvPr>
          <p:cNvSpPr txBox="1">
            <a:spLocks/>
          </p:cNvSpPr>
          <p:nvPr userDrawn="1"/>
        </p:nvSpPr>
        <p:spPr>
          <a:xfrm>
            <a:off x="8546620" y="4829175"/>
            <a:ext cx="432048" cy="2857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auto">
              <a:spcBef>
                <a:spcPts val="0"/>
              </a:spcBef>
              <a:spcAft>
                <a:spcPts val="0"/>
              </a:spcAft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fld id="{2BBB5E19-F10A-4C2F-BF6F-11C513378A2E}" type="slidenum">
              <a:rPr lang="en-US" sz="1000" b="0" smtClean="0"/>
              <a:pPr/>
              <a:t>‹#›</a:t>
            </a:fld>
            <a:endParaRPr lang="en-US" sz="1000" b="0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2"/>
          <p:cNvSpPr/>
          <p:nvPr/>
        </p:nvSpPr>
        <p:spPr bwMode="auto">
          <a:xfrm>
            <a:off x="0" y="0"/>
            <a:ext cx="9144000" cy="742950"/>
          </a:xfrm>
          <a:prstGeom prst="rect">
            <a:avLst/>
          </a:prstGeom>
          <a:gradFill flip="none" rotWithShape="1">
            <a:gsLst>
              <a:gs pos="12000">
                <a:schemeClr val="bg1">
                  <a:lumMod val="65000"/>
                  <a:alpha val="31000"/>
                </a:schemeClr>
              </a:gs>
              <a:gs pos="85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endParaRPr lang="en-US" sz="1500" dirty="0"/>
          </a:p>
        </p:txBody>
      </p:sp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533400" y="4686300"/>
            <a:ext cx="12954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rIns="0"/>
          <a:lstStyle/>
          <a:p>
            <a:pPr>
              <a:defRPr/>
            </a:pPr>
            <a:endParaRPr lang="en-US" sz="105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3" name="NameInfo"/>
          <p:cNvSpPr txBox="1"/>
          <p:nvPr/>
        </p:nvSpPr>
        <p:spPr>
          <a:xfrm>
            <a:off x="7874000" y="4857750"/>
            <a:ext cx="1905000" cy="25391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endParaRPr lang="en-US" sz="1050">
              <a:solidFill>
                <a:schemeClr val="tx2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4057650"/>
            <a:ext cx="75438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71600" y="916781"/>
            <a:ext cx="75438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71600" y="4482703"/>
            <a:ext cx="7543800" cy="3750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76200" y="56925"/>
            <a:ext cx="1080000" cy="720000"/>
            <a:chOff x="76200" y="75900"/>
            <a:chExt cx="1245910" cy="840088"/>
          </a:xfrm>
        </p:grpSpPr>
        <p:grpSp>
          <p:nvGrpSpPr>
            <p:cNvPr id="18" name="Group 17"/>
            <p:cNvGrpSpPr/>
            <p:nvPr userDrawn="1"/>
          </p:nvGrpSpPr>
          <p:grpSpPr>
            <a:xfrm>
              <a:off x="76200" y="76073"/>
              <a:ext cx="404660" cy="839915"/>
              <a:chOff x="76200" y="76073"/>
              <a:chExt cx="404660" cy="839915"/>
            </a:xfrm>
          </p:grpSpPr>
          <p:pic>
            <p:nvPicPr>
              <p:cNvPr id="20" name="Picture 19" descr="CERN logo"/>
              <p:cNvPicPr>
                <a:picLocks noChangeArrowheads="1"/>
              </p:cNvPicPr>
              <p:nvPr userDrawn="1"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76200" y="511664"/>
                <a:ext cx="404660" cy="40432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1" name="Picture 20" descr="medipixlogo"/>
              <p:cNvPicPr>
                <a:picLocks noChangeArrowheads="1"/>
              </p:cNvPicPr>
              <p:nvPr userDrawn="1"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76200" y="76073"/>
                <a:ext cx="404660" cy="40432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19" name="Picture 2"/>
            <p:cNvPicPr>
              <a:picLocks noChangeArrowheads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4510" y="75900"/>
              <a:ext cx="777600" cy="838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668AA56E-2070-D54F-87B2-E99FF48C960C}"/>
              </a:ext>
            </a:extLst>
          </p:cNvPr>
          <p:cNvSpPr txBox="1">
            <a:spLocks/>
          </p:cNvSpPr>
          <p:nvPr userDrawn="1"/>
        </p:nvSpPr>
        <p:spPr>
          <a:xfrm>
            <a:off x="8546620" y="4829175"/>
            <a:ext cx="432048" cy="2857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auto">
              <a:spcBef>
                <a:spcPts val="0"/>
              </a:spcBef>
              <a:spcAft>
                <a:spcPts val="0"/>
              </a:spcAft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fld id="{2BBB5E19-F10A-4C2F-BF6F-11C513378A2E}" type="slidenum">
              <a:rPr lang="en-US" sz="1000" b="0" smtClean="0"/>
              <a:pPr/>
              <a:t>‹#›</a:t>
            </a:fld>
            <a:endParaRPr lang="en-US" sz="1000" b="0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 bwMode="auto">
          <a:xfrm>
            <a:off x="0" y="0"/>
            <a:ext cx="9144000" cy="742950"/>
          </a:xfrm>
          <a:prstGeom prst="rect">
            <a:avLst/>
          </a:prstGeom>
          <a:gradFill flip="none" rotWithShape="1">
            <a:gsLst>
              <a:gs pos="12000">
                <a:schemeClr val="bg1">
                  <a:lumMod val="65000"/>
                  <a:alpha val="31000"/>
                </a:schemeClr>
              </a:gs>
              <a:gs pos="85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endParaRPr lang="en-US" sz="1500" dirty="0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24000" y="1"/>
            <a:ext cx="7467600" cy="708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3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47800" y="914400"/>
            <a:ext cx="74676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533400" y="4686300"/>
            <a:ext cx="12954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rIns="0"/>
          <a:lstStyle/>
          <a:p>
            <a:pPr>
              <a:defRPr/>
            </a:pPr>
            <a:endParaRPr lang="en-US" sz="105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6" name="Rectangle 10"/>
          <p:cNvSpPr>
            <a:spLocks noChangeArrowheads="1"/>
          </p:cNvSpPr>
          <p:nvPr/>
        </p:nvSpPr>
        <p:spPr bwMode="auto">
          <a:xfrm>
            <a:off x="0" y="4857750"/>
            <a:ext cx="121920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rIns="0"/>
          <a:lstStyle/>
          <a:p>
            <a:pPr algn="ctr">
              <a:defRPr/>
            </a:pPr>
            <a:r>
              <a:rPr lang="en-US" sz="1050" dirty="0">
                <a:solidFill>
                  <a:schemeClr val="bg1"/>
                </a:solidFill>
              </a:rPr>
              <a:t> -</a:t>
            </a:r>
            <a:fld id="{6A59D7EB-9048-4DBB-B21A-D5AD76E636FE}" type="slidenum">
              <a:rPr lang="en-US" sz="1050">
                <a:solidFill>
                  <a:schemeClr val="bg1"/>
                </a:solidFill>
              </a:rPr>
              <a:pPr algn="ctr">
                <a:defRPr/>
              </a:pPr>
              <a:t>‹#›</a:t>
            </a:fld>
            <a:r>
              <a:rPr lang="en-US" sz="1050" dirty="0">
                <a:solidFill>
                  <a:schemeClr val="bg1"/>
                </a:solidFill>
              </a:rPr>
              <a:t>-</a:t>
            </a:r>
          </a:p>
        </p:txBody>
      </p:sp>
      <p:grpSp>
        <p:nvGrpSpPr>
          <p:cNvPr id="10" name="Group 9"/>
          <p:cNvGrpSpPr/>
          <p:nvPr userDrawn="1"/>
        </p:nvGrpSpPr>
        <p:grpSpPr>
          <a:xfrm>
            <a:off x="0" y="0"/>
            <a:ext cx="1080000" cy="720000"/>
            <a:chOff x="76200" y="75900"/>
            <a:chExt cx="1245910" cy="840088"/>
          </a:xfrm>
        </p:grpSpPr>
        <p:grpSp>
          <p:nvGrpSpPr>
            <p:cNvPr id="11" name="Group 10"/>
            <p:cNvGrpSpPr/>
            <p:nvPr userDrawn="1"/>
          </p:nvGrpSpPr>
          <p:grpSpPr>
            <a:xfrm>
              <a:off x="76200" y="76073"/>
              <a:ext cx="404660" cy="839915"/>
              <a:chOff x="76200" y="76073"/>
              <a:chExt cx="404660" cy="839915"/>
            </a:xfrm>
          </p:grpSpPr>
          <p:pic>
            <p:nvPicPr>
              <p:cNvPr id="14" name="Picture 13" descr="CERN logo"/>
              <p:cNvPicPr>
                <a:picLocks noChangeArrowheads="1"/>
              </p:cNvPicPr>
              <p:nvPr userDrawn="1"/>
            </p:nvPicPr>
            <p:blipFill>
              <a:blip r:embed="rId20" cstate="print"/>
              <a:srcRect/>
              <a:stretch>
                <a:fillRect/>
              </a:stretch>
            </p:blipFill>
            <p:spPr bwMode="auto">
              <a:xfrm>
                <a:off x="76200" y="511664"/>
                <a:ext cx="404660" cy="40432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" name="Picture 14" descr="medipixlogo"/>
              <p:cNvPicPr>
                <a:picLocks noChangeArrowheads="1"/>
              </p:cNvPicPr>
              <p:nvPr userDrawn="1"/>
            </p:nvPicPr>
            <p:blipFill>
              <a:blip r:embed="rId21" cstate="print"/>
              <a:srcRect/>
              <a:stretch>
                <a:fillRect/>
              </a:stretch>
            </p:blipFill>
            <p:spPr bwMode="auto">
              <a:xfrm>
                <a:off x="76200" y="76073"/>
                <a:ext cx="404660" cy="40432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12" name="Picture 2"/>
            <p:cNvPicPr>
              <a:picLocks noChangeArrowheads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4510" y="75900"/>
              <a:ext cx="777600" cy="838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71179C60-B257-434B-A7B1-2E552AED833E}"/>
              </a:ext>
            </a:extLst>
          </p:cNvPr>
          <p:cNvSpPr txBox="1">
            <a:spLocks/>
          </p:cNvSpPr>
          <p:nvPr userDrawn="1"/>
        </p:nvSpPr>
        <p:spPr>
          <a:xfrm>
            <a:off x="8546620" y="4829175"/>
            <a:ext cx="432048" cy="2857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auto">
              <a:spcBef>
                <a:spcPts val="0"/>
              </a:spcBef>
              <a:spcAft>
                <a:spcPts val="0"/>
              </a:spcAft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fld id="{2BBB5E19-F10A-4C2F-BF6F-11C513378A2E}" type="slidenum">
              <a:rPr lang="en-US" sz="1000" b="0" smtClean="0"/>
              <a:pPr/>
              <a:t>‹#›</a:t>
            </a:fld>
            <a:endParaRPr lang="en-US" sz="1000" b="0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5BE7823-9871-8843-AADB-CBBD19B916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59" r:id="rId4"/>
    <p:sldLayoutId id="2147483660" r:id="rId5"/>
    <p:sldLayoutId id="2147483661" r:id="rId6"/>
    <p:sldLayoutId id="2147483670" r:id="rId7"/>
    <p:sldLayoutId id="2147483671" r:id="rId8"/>
    <p:sldLayoutId id="2147483663" r:id="rId9"/>
    <p:sldLayoutId id="2147483672" r:id="rId10"/>
    <p:sldLayoutId id="2147483664" r:id="rId11"/>
    <p:sldLayoutId id="2147483665" r:id="rId12"/>
    <p:sldLayoutId id="2147483666" r:id="rId13"/>
    <p:sldLayoutId id="2147483674" r:id="rId14"/>
    <p:sldLayoutId id="2147483689" r:id="rId15"/>
    <p:sldLayoutId id="2147483690" r:id="rId16"/>
    <p:sldLayoutId id="2147483692" r:id="rId17"/>
    <p:sldLayoutId id="2147483693" r:id="rId18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17375E"/>
          </a:solidFill>
          <a:effectLst/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17375E"/>
          </a:solidFill>
          <a:effectLst>
            <a:outerShdw blurRad="38100" dist="38100" dir="2700000" algn="tl">
              <a:srgbClr val="C0C0C0"/>
            </a:outerShdw>
          </a:effectLst>
          <a:latin typeface="Franklin Gothic Medium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17375E"/>
          </a:solidFill>
          <a:effectLst>
            <a:outerShdw blurRad="38100" dist="38100" dir="2700000" algn="tl">
              <a:srgbClr val="C0C0C0"/>
            </a:outerShdw>
          </a:effectLst>
          <a:latin typeface="Franklin Gothic Medium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17375E"/>
          </a:solidFill>
          <a:effectLst>
            <a:outerShdw blurRad="38100" dist="38100" dir="2700000" algn="tl">
              <a:srgbClr val="C0C0C0"/>
            </a:outerShdw>
          </a:effectLst>
          <a:latin typeface="Franklin Gothic Medium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17375E"/>
          </a:solidFill>
          <a:effectLst>
            <a:outerShdw blurRad="38100" dist="38100" dir="2700000" algn="tl">
              <a:srgbClr val="C0C0C0"/>
            </a:outerShdw>
          </a:effectLst>
          <a:latin typeface="Franklin Gothic Medium" pitchFamily="34" charset="0"/>
        </a:defRPr>
      </a:lvl5pPr>
      <a:lvl6pPr marL="342900" algn="ctr" rtl="0" eaLnBrk="1" fontAlgn="base" hangingPunct="1">
        <a:spcBef>
          <a:spcPct val="0"/>
        </a:spcBef>
        <a:spcAft>
          <a:spcPct val="0"/>
        </a:spcAft>
        <a:defRPr sz="2400">
          <a:solidFill>
            <a:srgbClr val="990099"/>
          </a:solidFill>
          <a:effectLst>
            <a:outerShdw blurRad="38100" dist="38100" dir="2700000" algn="tl">
              <a:srgbClr val="C0C0C0"/>
            </a:outerShdw>
          </a:effectLst>
          <a:latin typeface="Franklin Gothic Medium" pitchFamily="34" charset="0"/>
        </a:defRPr>
      </a:lvl6pPr>
      <a:lvl7pPr marL="685800" algn="ctr" rtl="0" eaLnBrk="1" fontAlgn="base" hangingPunct="1">
        <a:spcBef>
          <a:spcPct val="0"/>
        </a:spcBef>
        <a:spcAft>
          <a:spcPct val="0"/>
        </a:spcAft>
        <a:defRPr sz="2400">
          <a:solidFill>
            <a:srgbClr val="990099"/>
          </a:solidFill>
          <a:effectLst>
            <a:outerShdw blurRad="38100" dist="38100" dir="2700000" algn="tl">
              <a:srgbClr val="C0C0C0"/>
            </a:outerShdw>
          </a:effectLst>
          <a:latin typeface="Franklin Gothic Medium" pitchFamily="34" charset="0"/>
        </a:defRPr>
      </a:lvl7pPr>
      <a:lvl8pPr marL="1028700" algn="ctr" rtl="0" eaLnBrk="1" fontAlgn="base" hangingPunct="1">
        <a:spcBef>
          <a:spcPct val="0"/>
        </a:spcBef>
        <a:spcAft>
          <a:spcPct val="0"/>
        </a:spcAft>
        <a:defRPr sz="2400">
          <a:solidFill>
            <a:srgbClr val="990099"/>
          </a:solidFill>
          <a:effectLst>
            <a:outerShdw blurRad="38100" dist="38100" dir="2700000" algn="tl">
              <a:srgbClr val="C0C0C0"/>
            </a:outerShdw>
          </a:effectLst>
          <a:latin typeface="Franklin Gothic Medium" pitchFamily="34" charset="0"/>
        </a:defRPr>
      </a:lvl8pPr>
      <a:lvl9pPr marL="1371600" algn="ctr" rtl="0" eaLnBrk="1" fontAlgn="base" hangingPunct="1">
        <a:spcBef>
          <a:spcPct val="0"/>
        </a:spcBef>
        <a:spcAft>
          <a:spcPct val="0"/>
        </a:spcAft>
        <a:defRPr sz="2400">
          <a:solidFill>
            <a:srgbClr val="990099"/>
          </a:solidFill>
          <a:effectLst>
            <a:outerShdw blurRad="38100" dist="38100" dir="2700000" algn="tl">
              <a:srgbClr val="C0C0C0"/>
            </a:outerShdw>
          </a:effectLst>
          <a:latin typeface="Franklin Gothic Medium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1800" b="1">
          <a:solidFill>
            <a:srgbClr val="376092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b="1">
          <a:solidFill>
            <a:srgbClr val="376092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200" b="1">
          <a:solidFill>
            <a:srgbClr val="376092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200" b="1">
          <a:solidFill>
            <a:srgbClr val="376092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200" b="1">
          <a:solidFill>
            <a:srgbClr val="376092"/>
          </a:solidFill>
          <a:latin typeface="+mn-lt"/>
        </a:defRPr>
      </a:lvl5pPr>
      <a:lvl6pPr marL="1885950" indent="-171450" algn="l" rtl="0" eaLnBrk="1" fontAlgn="base" hangingPunct="1">
        <a:spcBef>
          <a:spcPct val="20000"/>
        </a:spcBef>
        <a:spcAft>
          <a:spcPct val="0"/>
        </a:spcAft>
        <a:buChar char="»"/>
        <a:defRPr sz="1200" b="1">
          <a:solidFill>
            <a:srgbClr val="004F9E"/>
          </a:solidFill>
          <a:latin typeface="+mn-lt"/>
        </a:defRPr>
      </a:lvl6pPr>
      <a:lvl7pPr marL="2228850" indent="-171450" algn="l" rtl="0" eaLnBrk="1" fontAlgn="base" hangingPunct="1">
        <a:spcBef>
          <a:spcPct val="20000"/>
        </a:spcBef>
        <a:spcAft>
          <a:spcPct val="0"/>
        </a:spcAft>
        <a:buChar char="»"/>
        <a:defRPr sz="1200" b="1">
          <a:solidFill>
            <a:srgbClr val="004F9E"/>
          </a:solidFill>
          <a:latin typeface="+mn-lt"/>
        </a:defRPr>
      </a:lvl7pPr>
      <a:lvl8pPr marL="2571750" indent="-171450" algn="l" rtl="0" eaLnBrk="1" fontAlgn="base" hangingPunct="1">
        <a:spcBef>
          <a:spcPct val="20000"/>
        </a:spcBef>
        <a:spcAft>
          <a:spcPct val="0"/>
        </a:spcAft>
        <a:buChar char="»"/>
        <a:defRPr sz="1200" b="1">
          <a:solidFill>
            <a:srgbClr val="004F9E"/>
          </a:solidFill>
          <a:latin typeface="+mn-lt"/>
        </a:defRPr>
      </a:lvl8pPr>
      <a:lvl9pPr marL="2914650" indent="-171450" algn="l" rtl="0" eaLnBrk="1" fontAlgn="base" hangingPunct="1">
        <a:spcBef>
          <a:spcPct val="20000"/>
        </a:spcBef>
        <a:spcAft>
          <a:spcPct val="0"/>
        </a:spcAft>
        <a:buChar char="»"/>
        <a:defRPr sz="1200" b="1">
          <a:solidFill>
            <a:srgbClr val="004F9E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.xml"/><Relationship Id="rId4" Type="http://schemas.openxmlformats.org/officeDocument/2006/relationships/image" Target="../media/image12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.e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6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hyperlink" Target="https://doi.org/10.1016/j.nima.2022.167489" TargetMode="Externa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06105" y="1842055"/>
            <a:ext cx="5453509" cy="1021556"/>
          </a:xfrm>
        </p:spPr>
        <p:txBody>
          <a:bodyPr anchor="ctr"/>
          <a:lstStyle/>
          <a:p>
            <a:pPr algn="ctr" eaLnBrk="1" hangingPunct="1">
              <a:defRPr/>
            </a:pPr>
            <a:r>
              <a:rPr lang="en-GB" sz="2400" b="0" dirty="0"/>
              <a:t>Progress with precise on-pixel time stamping and event selection with Timepix4 and </a:t>
            </a:r>
            <a:r>
              <a:rPr lang="en-GB" sz="2400" b="0" dirty="0" err="1"/>
              <a:t>Picopix</a:t>
            </a:r>
            <a:endParaRPr lang="en-US" sz="2400" cap="none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8C2CC43E-EF11-3C4B-8E09-A22010526F04}"/>
              </a:ext>
            </a:extLst>
          </p:cNvPr>
          <p:cNvSpPr txBox="1">
            <a:spLocks/>
          </p:cNvSpPr>
          <p:nvPr/>
        </p:nvSpPr>
        <p:spPr bwMode="auto">
          <a:xfrm>
            <a:off x="1533204" y="3954330"/>
            <a:ext cx="6077591" cy="1077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500" b="1" i="0">
                <a:solidFill>
                  <a:srgbClr val="376092"/>
                </a:solidFill>
                <a:latin typeface="+mn-lt"/>
                <a:ea typeface="+mn-ea"/>
                <a:cs typeface="+mn-cs"/>
              </a:defRPr>
            </a:lvl1pPr>
            <a:lvl2pPr marL="3429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350" b="1">
                <a:solidFill>
                  <a:srgbClr val="376092"/>
                </a:solidFill>
                <a:latin typeface="+mn-lt"/>
              </a:defRPr>
            </a:lvl2pPr>
            <a:lvl3pPr marL="6858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200" b="1">
                <a:solidFill>
                  <a:srgbClr val="376092"/>
                </a:solidFill>
                <a:latin typeface="+mn-lt"/>
              </a:defRPr>
            </a:lvl3pPr>
            <a:lvl4pPr marL="10287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050" b="1">
                <a:solidFill>
                  <a:srgbClr val="376092"/>
                </a:solidFill>
                <a:latin typeface="+mn-lt"/>
              </a:defRPr>
            </a:lvl4pPr>
            <a:lvl5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050" b="1">
                <a:solidFill>
                  <a:srgbClr val="376092"/>
                </a:solidFill>
                <a:latin typeface="+mn-lt"/>
              </a:defRPr>
            </a:lvl5pPr>
            <a:lvl6pPr marL="17145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050" b="1">
                <a:solidFill>
                  <a:srgbClr val="004F9E"/>
                </a:solidFill>
                <a:latin typeface="+mn-lt"/>
              </a:defRPr>
            </a:lvl6pPr>
            <a:lvl7pPr marL="20574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050" b="1">
                <a:solidFill>
                  <a:srgbClr val="004F9E"/>
                </a:solidFill>
                <a:latin typeface="+mn-lt"/>
              </a:defRPr>
            </a:lvl7pPr>
            <a:lvl8pPr marL="24003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050" b="1">
                <a:solidFill>
                  <a:srgbClr val="004F9E"/>
                </a:solidFill>
                <a:latin typeface="+mn-lt"/>
              </a:defRPr>
            </a:lvl8pPr>
            <a:lvl9pPr marL="27432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050" b="1">
                <a:solidFill>
                  <a:srgbClr val="004F9E"/>
                </a:solidFill>
                <a:latin typeface="+mn-lt"/>
              </a:defRPr>
            </a:lvl9pPr>
          </a:lstStyle>
          <a:p>
            <a:pPr algn="ctr" eaLnBrk="1" hangingPunct="1"/>
            <a:r>
              <a:rPr lang="en-US" dirty="0">
                <a:solidFill>
                  <a:srgbClr val="00366C"/>
                </a:solidFill>
              </a:rPr>
              <a:t>M. Campbell</a:t>
            </a:r>
            <a:r>
              <a:rPr lang="en-US" baseline="30000" dirty="0">
                <a:solidFill>
                  <a:srgbClr val="00366C"/>
                </a:solidFill>
              </a:rPr>
              <a:t>1</a:t>
            </a:r>
            <a:r>
              <a:rPr lang="en-US" dirty="0">
                <a:solidFill>
                  <a:srgbClr val="00366C"/>
                </a:solidFill>
              </a:rPr>
              <a:t>, </a:t>
            </a:r>
            <a:r>
              <a:rPr lang="en-US" u="sng" dirty="0">
                <a:solidFill>
                  <a:srgbClr val="00366C"/>
                </a:solidFill>
              </a:rPr>
              <a:t>X. Llopart</a:t>
            </a:r>
            <a:r>
              <a:rPr lang="en-US" dirty="0">
                <a:solidFill>
                  <a:srgbClr val="00366C"/>
                </a:solidFill>
              </a:rPr>
              <a:t>, </a:t>
            </a:r>
          </a:p>
          <a:p>
            <a:pPr algn="ctr" eaLnBrk="1" hangingPunct="1"/>
            <a:r>
              <a:rPr lang="en-US" dirty="0">
                <a:solidFill>
                  <a:srgbClr val="00366C"/>
                </a:solidFill>
              </a:rPr>
              <a:t>on behalf of the Medipix4 Collaboration and the </a:t>
            </a:r>
            <a:r>
              <a:rPr lang="en-US" dirty="0" err="1">
                <a:solidFill>
                  <a:srgbClr val="00366C"/>
                </a:solidFill>
              </a:rPr>
              <a:t>Picopix</a:t>
            </a:r>
            <a:r>
              <a:rPr lang="en-US" dirty="0">
                <a:solidFill>
                  <a:srgbClr val="00366C"/>
                </a:solidFill>
              </a:rPr>
              <a:t> design team </a:t>
            </a:r>
            <a:endParaRPr lang="en-US" sz="1100" baseline="30000" dirty="0">
              <a:solidFill>
                <a:srgbClr val="00366C"/>
              </a:solidFill>
            </a:endParaRPr>
          </a:p>
          <a:p>
            <a:pPr algn="ctr" eaLnBrk="1" hangingPunct="1"/>
            <a:r>
              <a:rPr lang="en-US" sz="1200" kern="0" dirty="0">
                <a:solidFill>
                  <a:srgbClr val="00366C"/>
                </a:solidFill>
              </a:rPr>
              <a:t>CERN, EP Department</a:t>
            </a:r>
          </a:p>
          <a:p>
            <a:pPr algn="ctr" eaLnBrk="1" hangingPunct="1"/>
            <a:r>
              <a:rPr lang="en-US" sz="1200" kern="0" dirty="0">
                <a:solidFill>
                  <a:srgbClr val="002060"/>
                </a:solidFill>
              </a:rPr>
              <a:t>1211 Geneva 23</a:t>
            </a:r>
          </a:p>
          <a:p>
            <a:pPr algn="ctr" eaLnBrk="1" hangingPunct="1"/>
            <a:r>
              <a:rPr lang="en-US" sz="1200" kern="0" dirty="0">
                <a:solidFill>
                  <a:srgbClr val="002060"/>
                </a:solidFill>
              </a:rPr>
              <a:t>Switzerland</a:t>
            </a:r>
          </a:p>
          <a:p>
            <a:pPr algn="ctr" eaLnBrk="1" hangingPunct="1"/>
            <a:endParaRPr lang="en-US" sz="1200" i="1" kern="0" dirty="0">
              <a:solidFill>
                <a:srgbClr val="002060"/>
              </a:solidFill>
            </a:endParaRPr>
          </a:p>
          <a:p>
            <a:pPr algn="ctr" eaLnBrk="1" hangingPunct="1"/>
            <a:r>
              <a:rPr lang="en-US" sz="1200" kern="0" baseline="30000" dirty="0">
                <a:solidFill>
                  <a:srgbClr val="002060"/>
                </a:solidFill>
              </a:rPr>
              <a:t>1</a:t>
            </a:r>
            <a:r>
              <a:rPr lang="en-US" sz="1200" i="1" kern="0" dirty="0">
                <a:solidFill>
                  <a:srgbClr val="002060"/>
                </a:solidFill>
              </a:rPr>
              <a:t> </a:t>
            </a:r>
            <a:r>
              <a:rPr lang="en-US" sz="1200" kern="0" dirty="0">
                <a:solidFill>
                  <a:srgbClr val="002060"/>
                </a:solidFill>
              </a:rPr>
              <a:t>Honorary Professor at Glasgow University</a:t>
            </a:r>
          </a:p>
        </p:txBody>
      </p:sp>
    </p:spTree>
    <p:extLst>
      <p:ext uri="{BB962C8B-B14F-4D97-AF65-F5344CB8AC3E}">
        <p14:creationId xmlns:p14="http://schemas.microsoft.com/office/powerpoint/2010/main" val="23933365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Arrow Connector 16"/>
          <p:cNvCxnSpPr/>
          <p:nvPr/>
        </p:nvCxnSpPr>
        <p:spPr>
          <a:xfrm rot="16200000">
            <a:off x="814126" y="2943160"/>
            <a:ext cx="3870305" cy="0"/>
          </a:xfrm>
          <a:prstGeom prst="straightConnector1">
            <a:avLst/>
          </a:prstGeom>
          <a:ln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63" t="4412" r="20470" b="3664"/>
          <a:stretch/>
        </p:blipFill>
        <p:spPr>
          <a:xfrm rot="16200000">
            <a:off x="2442567" y="1294440"/>
            <a:ext cx="3935535" cy="324879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 rot="16200000">
            <a:off x="2261315" y="2662589"/>
            <a:ext cx="961864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900" dirty="0"/>
              <a:t>29960 µm</a:t>
            </a:r>
          </a:p>
        </p:txBody>
      </p:sp>
      <p:sp>
        <p:nvSpPr>
          <p:cNvPr id="35" name="Rectangle 34"/>
          <p:cNvSpPr/>
          <p:nvPr/>
        </p:nvSpPr>
        <p:spPr>
          <a:xfrm rot="16200000">
            <a:off x="3549372" y="2270808"/>
            <a:ext cx="1684918" cy="31524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500"/>
          </a:p>
        </p:txBody>
      </p:sp>
      <p:sp>
        <p:nvSpPr>
          <p:cNvPr id="36" name="Rectangle 35"/>
          <p:cNvSpPr/>
          <p:nvPr/>
        </p:nvSpPr>
        <p:spPr>
          <a:xfrm rot="16200000">
            <a:off x="3549372" y="445809"/>
            <a:ext cx="1684918" cy="31524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500" dirty="0"/>
          </a:p>
        </p:txBody>
      </p:sp>
      <p:sp>
        <p:nvSpPr>
          <p:cNvPr id="6" name="TextBox 5"/>
          <p:cNvSpPr txBox="1"/>
          <p:nvPr/>
        </p:nvSpPr>
        <p:spPr>
          <a:xfrm rot="16200000">
            <a:off x="3255240" y="3822748"/>
            <a:ext cx="50531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00" dirty="0"/>
              <a:t>TSVs</a:t>
            </a:r>
          </a:p>
        </p:txBody>
      </p:sp>
      <p:cxnSp>
        <p:nvCxnSpPr>
          <p:cNvPr id="8" name="Straight Arrow Connector 7"/>
          <p:cNvCxnSpPr>
            <a:cxnSpLocks/>
            <a:stCxn id="6" idx="1"/>
          </p:cNvCxnSpPr>
          <p:nvPr/>
        </p:nvCxnSpPr>
        <p:spPr>
          <a:xfrm flipH="1">
            <a:off x="3120025" y="4190821"/>
            <a:ext cx="387872" cy="5218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cxnSpLocks/>
            <a:stCxn id="6" idx="3"/>
          </p:cNvCxnSpPr>
          <p:nvPr/>
        </p:nvCxnSpPr>
        <p:spPr>
          <a:xfrm flipH="1" flipV="1">
            <a:off x="3120026" y="2973196"/>
            <a:ext cx="387871" cy="7123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 rot="16200000">
            <a:off x="3274265" y="2037079"/>
            <a:ext cx="46726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00" dirty="0"/>
              <a:t>TSVs</a:t>
            </a:r>
          </a:p>
        </p:txBody>
      </p:sp>
      <p:cxnSp>
        <p:nvCxnSpPr>
          <p:cNvPr id="15" name="Straight Arrow Connector 14"/>
          <p:cNvCxnSpPr>
            <a:cxnSpLocks/>
            <a:stCxn id="14" idx="1"/>
          </p:cNvCxnSpPr>
          <p:nvPr/>
        </p:nvCxnSpPr>
        <p:spPr>
          <a:xfrm flipH="1">
            <a:off x="3120025" y="2386126"/>
            <a:ext cx="387871" cy="5218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cxnSpLocks/>
            <a:stCxn id="14" idx="3"/>
          </p:cNvCxnSpPr>
          <p:nvPr/>
        </p:nvCxnSpPr>
        <p:spPr>
          <a:xfrm flipH="1" flipV="1">
            <a:off x="3120027" y="1168503"/>
            <a:ext cx="387869" cy="7503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rot="16200000">
            <a:off x="4381134" y="-722881"/>
            <a:ext cx="0" cy="3218004"/>
          </a:xfrm>
          <a:prstGeom prst="straightConnector1">
            <a:avLst/>
          </a:prstGeom>
          <a:ln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4026894" y="752828"/>
            <a:ext cx="739270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900" dirty="0"/>
              <a:t>24700 µm</a:t>
            </a:r>
          </a:p>
        </p:txBody>
      </p:sp>
      <p:sp>
        <p:nvSpPr>
          <p:cNvPr id="25" name="Rectangle 24"/>
          <p:cNvSpPr/>
          <p:nvPr/>
        </p:nvSpPr>
        <p:spPr>
          <a:xfrm rot="16200000">
            <a:off x="2576818" y="1355875"/>
            <a:ext cx="3630726" cy="315242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500" dirty="0"/>
              <a:t>q</a:t>
            </a:r>
          </a:p>
        </p:txBody>
      </p:sp>
      <p:cxnSp>
        <p:nvCxnSpPr>
          <p:cNvPr id="26" name="Straight Arrow Connector 25"/>
          <p:cNvCxnSpPr>
            <a:cxnSpLocks/>
          </p:cNvCxnSpPr>
          <p:nvPr/>
        </p:nvCxnSpPr>
        <p:spPr>
          <a:xfrm rot="16200000">
            <a:off x="2536190" y="2930912"/>
            <a:ext cx="3630726" cy="2350"/>
          </a:xfrm>
          <a:prstGeom prst="straightConnector1">
            <a:avLst/>
          </a:prstGeom>
          <a:ln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 rot="16200000">
            <a:off x="3623809" y="1936022"/>
            <a:ext cx="1453136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900" dirty="0"/>
              <a:t>28160 µm (512 x 55 µm)</a:t>
            </a:r>
          </a:p>
        </p:txBody>
      </p:sp>
      <p:cxnSp>
        <p:nvCxnSpPr>
          <p:cNvPr id="29" name="Straight Arrow Connector 28"/>
          <p:cNvCxnSpPr>
            <a:cxnSpLocks/>
          </p:cNvCxnSpPr>
          <p:nvPr/>
        </p:nvCxnSpPr>
        <p:spPr>
          <a:xfrm rot="16200000">
            <a:off x="4380571" y="1621476"/>
            <a:ext cx="0" cy="3146598"/>
          </a:xfrm>
          <a:prstGeom prst="straightConnector1">
            <a:avLst/>
          </a:prstGeom>
          <a:ln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4396530" y="3079360"/>
            <a:ext cx="1443118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900" dirty="0"/>
              <a:t>24640 µm (448 x 55 µm)</a:t>
            </a:r>
          </a:p>
        </p:txBody>
      </p:sp>
      <p:sp>
        <p:nvSpPr>
          <p:cNvPr id="37" name="Rectangle 36"/>
          <p:cNvSpPr/>
          <p:nvPr/>
        </p:nvSpPr>
        <p:spPr>
          <a:xfrm>
            <a:off x="5937214" y="1083105"/>
            <a:ext cx="796423" cy="146135"/>
          </a:xfrm>
          <a:prstGeom prst="rect">
            <a:avLst/>
          </a:prstGeom>
        </p:spPr>
        <p:txBody>
          <a:bodyPr wrap="none" lIns="27000" tIns="27000" rIns="27000" bIns="27000">
            <a:spAutoFit/>
          </a:bodyPr>
          <a:lstStyle/>
          <a:p>
            <a:r>
              <a:rPr lang="en-GB" sz="825" dirty="0"/>
              <a:t>TSV_TOP (460 um)</a:t>
            </a:r>
          </a:p>
        </p:txBody>
      </p:sp>
      <p:sp>
        <p:nvSpPr>
          <p:cNvPr id="38" name="Rectangle 37"/>
          <p:cNvSpPr/>
          <p:nvPr/>
        </p:nvSpPr>
        <p:spPr>
          <a:xfrm>
            <a:off x="5953870" y="961037"/>
            <a:ext cx="768025" cy="146135"/>
          </a:xfrm>
          <a:prstGeom prst="rect">
            <a:avLst/>
          </a:prstGeom>
        </p:spPr>
        <p:txBody>
          <a:bodyPr wrap="none" lIns="27000" tIns="27000" rIns="27000" bIns="27000">
            <a:spAutoFit/>
          </a:bodyPr>
          <a:lstStyle/>
          <a:p>
            <a:r>
              <a:rPr lang="en-GB" sz="825"/>
              <a:t>WB_TOP </a:t>
            </a:r>
            <a:r>
              <a:rPr lang="en-GB" sz="825" dirty="0"/>
              <a:t>(900 um)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955273" y="2852747"/>
            <a:ext cx="778352" cy="146135"/>
          </a:xfrm>
          <a:prstGeom prst="rect">
            <a:avLst/>
          </a:prstGeom>
        </p:spPr>
        <p:txBody>
          <a:bodyPr wrap="none" lIns="27000" tIns="27000" rIns="27000" bIns="27000">
            <a:spAutoFit/>
          </a:bodyPr>
          <a:lstStyle/>
          <a:p>
            <a:r>
              <a:rPr lang="en-GB" sz="825" dirty="0"/>
              <a:t>TSV_MID (920 um)</a:t>
            </a:r>
          </a:p>
        </p:txBody>
      </p:sp>
      <p:sp>
        <p:nvSpPr>
          <p:cNvPr id="42" name="Rectangle 41"/>
          <p:cNvSpPr/>
          <p:nvPr/>
        </p:nvSpPr>
        <p:spPr>
          <a:xfrm>
            <a:off x="5933028" y="4632646"/>
            <a:ext cx="796423" cy="146135"/>
          </a:xfrm>
          <a:prstGeom prst="rect">
            <a:avLst/>
          </a:prstGeom>
        </p:spPr>
        <p:txBody>
          <a:bodyPr wrap="none" lIns="27000" tIns="27000" rIns="27000" bIns="27000">
            <a:spAutoFit/>
          </a:bodyPr>
          <a:lstStyle/>
          <a:p>
            <a:r>
              <a:rPr lang="en-GB" sz="825" dirty="0"/>
              <a:t>TSV_BOT (460 um)</a:t>
            </a:r>
          </a:p>
        </p:txBody>
      </p:sp>
      <p:sp>
        <p:nvSpPr>
          <p:cNvPr id="43" name="Rectangle 42"/>
          <p:cNvSpPr/>
          <p:nvPr/>
        </p:nvSpPr>
        <p:spPr>
          <a:xfrm>
            <a:off x="5944189" y="4736931"/>
            <a:ext cx="768025" cy="146135"/>
          </a:xfrm>
          <a:prstGeom prst="rect">
            <a:avLst/>
          </a:prstGeom>
        </p:spPr>
        <p:txBody>
          <a:bodyPr wrap="none" lIns="27000" tIns="27000" rIns="27000" bIns="27000">
            <a:spAutoFit/>
          </a:bodyPr>
          <a:lstStyle/>
          <a:p>
            <a:r>
              <a:rPr lang="en-GB" sz="825" dirty="0"/>
              <a:t>WB_BOT (900 um)</a:t>
            </a:r>
          </a:p>
        </p:txBody>
      </p:sp>
      <p:cxnSp>
        <p:nvCxnSpPr>
          <p:cNvPr id="44" name="Straight Arrow Connector 43"/>
          <p:cNvCxnSpPr/>
          <p:nvPr/>
        </p:nvCxnSpPr>
        <p:spPr>
          <a:xfrm rot="16200000" flipV="1">
            <a:off x="2991359" y="3845896"/>
            <a:ext cx="1682672" cy="1"/>
          </a:xfrm>
          <a:prstGeom prst="straightConnector1">
            <a:avLst/>
          </a:prstGeom>
          <a:ln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 rot="16200000">
            <a:off x="3326451" y="3770030"/>
            <a:ext cx="122244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900" dirty="0"/>
              <a:t>13158.4 µm </a:t>
            </a:r>
          </a:p>
          <a:p>
            <a:pPr algn="ctr"/>
            <a:r>
              <a:rPr lang="en-GB" sz="900" dirty="0"/>
              <a:t>(256 x 51.4 µm)</a:t>
            </a:r>
          </a:p>
        </p:txBody>
      </p:sp>
      <p:sp>
        <p:nvSpPr>
          <p:cNvPr id="28" name="Title 2">
            <a:extLst>
              <a:ext uri="{FF2B5EF4-FFF2-40B4-BE49-F238E27FC236}">
                <a16:creationId xmlns:a16="http://schemas.microsoft.com/office/drawing/2014/main" id="{EF37FB53-3335-B74E-A00C-AD2521FD1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7305" y="113830"/>
            <a:ext cx="3651508" cy="502090"/>
          </a:xfrm>
        </p:spPr>
        <p:txBody>
          <a:bodyPr>
            <a:noAutofit/>
          </a:bodyPr>
          <a:lstStyle/>
          <a:p>
            <a:r>
              <a:rPr lang="en-GB" sz="2800" dirty="0"/>
              <a:t>Timepix4 Floorplan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F0F44A8-F61F-B3DE-9BC3-76EFEB553514}"/>
              </a:ext>
            </a:extLst>
          </p:cNvPr>
          <p:cNvSpPr/>
          <p:nvPr/>
        </p:nvSpPr>
        <p:spPr bwMode="auto">
          <a:xfrm>
            <a:off x="2547974" y="4568841"/>
            <a:ext cx="767038" cy="381197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ACAB029-7B4B-7743-5947-57ADFF5BE1FC}"/>
              </a:ext>
            </a:extLst>
          </p:cNvPr>
          <p:cNvSpPr/>
          <p:nvPr/>
        </p:nvSpPr>
        <p:spPr bwMode="auto">
          <a:xfrm>
            <a:off x="3803900" y="3525070"/>
            <a:ext cx="402267" cy="865575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3E59658-1E6A-5971-6617-9F2BB44E4495}"/>
              </a:ext>
            </a:extLst>
          </p:cNvPr>
          <p:cNvSpPr/>
          <p:nvPr/>
        </p:nvSpPr>
        <p:spPr bwMode="auto">
          <a:xfrm>
            <a:off x="2815620" y="1008007"/>
            <a:ext cx="3146598" cy="3870306"/>
          </a:xfrm>
          <a:prstGeom prst="rect">
            <a:avLst/>
          </a:prstGeom>
          <a:noFill/>
          <a:ln w="19050" cap="flat" cmpd="sng" algn="ctr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0249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9888"/>
            <a:ext cx="7467600" cy="708422"/>
          </a:xfrm>
        </p:spPr>
        <p:txBody>
          <a:bodyPr>
            <a:normAutofit/>
          </a:bodyPr>
          <a:lstStyle/>
          <a:p>
            <a:r>
              <a:rPr lang="en-US" dirty="0"/>
              <a:t>Timepix4 Bottom left detail</a:t>
            </a:r>
            <a:endParaRPr lang="en-GB" dirty="0"/>
          </a:p>
        </p:txBody>
      </p:sp>
      <p:sp>
        <p:nvSpPr>
          <p:cNvPr id="31" name="Date Placeholder 30">
            <a:extLst>
              <a:ext uri="{FF2B5EF4-FFF2-40B4-BE49-F238E27FC236}">
                <a16:creationId xmlns:a16="http://schemas.microsoft.com/office/drawing/2014/main" id="{45921BE2-9C6E-7911-8326-A774FCA615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101915" y="6584795"/>
            <a:ext cx="1773923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8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10th July 2025</a:t>
            </a:r>
            <a:endParaRPr lang="en-GB"/>
          </a:p>
        </p:txBody>
      </p:sp>
      <p:sp>
        <p:nvSpPr>
          <p:cNvPr id="32" name="Footer Placeholder 31">
            <a:extLst>
              <a:ext uri="{FF2B5EF4-FFF2-40B4-BE49-F238E27FC236}">
                <a16:creationId xmlns:a16="http://schemas.microsoft.com/office/drawing/2014/main" id="{DD019D04-049C-4490-9933-01926FB64F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45352" y="6584795"/>
            <a:ext cx="678738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8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IFAE Seminar             xavier.llopart@cern.ch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9FC544-8E91-3BCE-8F0E-95A1956FF6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584795"/>
            <a:ext cx="681254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85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6B5EA5A-BC32-A742-B11B-8E7414D5B535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6805" y="942726"/>
            <a:ext cx="4905528" cy="399120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222739" y="1773206"/>
            <a:ext cx="5499594" cy="1120364"/>
          </a:xfrm>
          <a:prstGeom prst="rect">
            <a:avLst/>
          </a:prstGeom>
          <a:solidFill>
            <a:schemeClr val="accent5">
              <a:lumMod val="40000"/>
              <a:lumOff val="60000"/>
              <a:alpha val="40000"/>
            </a:schemeClr>
          </a:solidFill>
          <a:ln>
            <a:solidFill>
              <a:srgbClr val="41719C">
                <a:alpha val="16863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t"/>
          <a:lstStyle/>
          <a:p>
            <a:pPr algn="ctr"/>
            <a:r>
              <a:rPr lang="en-US" sz="1500" b="1" dirty="0">
                <a:solidFill>
                  <a:schemeClr val="tx1"/>
                </a:solidFill>
              </a:rPr>
              <a:t>BOTTOM Periphery</a:t>
            </a:r>
            <a:endParaRPr lang="en-GB" sz="1500" b="1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222739" y="787336"/>
            <a:ext cx="5499594" cy="958868"/>
          </a:xfrm>
          <a:prstGeom prst="rect">
            <a:avLst/>
          </a:prstGeom>
          <a:solidFill>
            <a:schemeClr val="accent2">
              <a:lumMod val="40000"/>
              <a:lumOff val="60000"/>
              <a:alpha val="40000"/>
            </a:schemeClr>
          </a:solidFill>
          <a:ln>
            <a:solidFill>
              <a:srgbClr val="41719C">
                <a:alpha val="16863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t"/>
          <a:lstStyle/>
          <a:p>
            <a:pPr algn="ctr"/>
            <a:r>
              <a:rPr lang="en-US" sz="1500" b="1" dirty="0">
                <a:solidFill>
                  <a:schemeClr val="tx1"/>
                </a:solidFill>
              </a:rPr>
              <a:t>BOTTOM Matrix</a:t>
            </a:r>
            <a:endParaRPr lang="en-GB" sz="1500" b="1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222739" y="2920573"/>
            <a:ext cx="5499594" cy="1917213"/>
          </a:xfrm>
          <a:prstGeom prst="rect">
            <a:avLst/>
          </a:prstGeom>
          <a:solidFill>
            <a:schemeClr val="accent6">
              <a:lumMod val="60000"/>
              <a:lumOff val="40000"/>
              <a:alpha val="40000"/>
            </a:schemeClr>
          </a:solidFill>
          <a:ln>
            <a:solidFill>
              <a:srgbClr val="41719C">
                <a:alpha val="16863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t"/>
          <a:lstStyle/>
          <a:p>
            <a:pPr algn="ctr"/>
            <a:r>
              <a:rPr lang="en-US" sz="1500" b="1" dirty="0">
                <a:solidFill>
                  <a:schemeClr val="tx1"/>
                </a:solidFill>
              </a:rPr>
              <a:t>BOTTOM </a:t>
            </a:r>
          </a:p>
          <a:p>
            <a:pPr algn="ctr"/>
            <a:r>
              <a:rPr lang="en-US" sz="1500" b="1" dirty="0">
                <a:solidFill>
                  <a:schemeClr val="tx1"/>
                </a:solidFill>
              </a:rPr>
              <a:t>WB Extender</a:t>
            </a:r>
            <a:endParaRPr lang="en-GB" sz="1500" b="1" dirty="0">
              <a:solidFill>
                <a:schemeClr val="tx1"/>
              </a:solidFill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1237129" y="2822911"/>
            <a:ext cx="6601529" cy="253916"/>
            <a:chOff x="125506" y="3550815"/>
            <a:chExt cx="8802038" cy="338555"/>
          </a:xfrm>
        </p:grpSpPr>
        <p:cxnSp>
          <p:nvCxnSpPr>
            <p:cNvPr id="10" name="Straight Connector 9"/>
            <p:cNvCxnSpPr/>
            <p:nvPr/>
          </p:nvCxnSpPr>
          <p:spPr>
            <a:xfrm flipV="1">
              <a:off x="467544" y="3814619"/>
              <a:ext cx="8460000" cy="1588"/>
            </a:xfrm>
            <a:prstGeom prst="line">
              <a:avLst/>
            </a:prstGeom>
            <a:ln w="28575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125506" y="3550815"/>
              <a:ext cx="1836204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b="1" dirty="0"/>
                <a:t>Dicing lane #1</a:t>
              </a:r>
              <a:endParaRPr lang="en-GB" sz="1050" b="1" dirty="0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1230438" y="3126134"/>
            <a:ext cx="6608220" cy="253916"/>
            <a:chOff x="116584" y="3955105"/>
            <a:chExt cx="8810960" cy="338554"/>
          </a:xfrm>
        </p:grpSpPr>
        <p:cxnSp>
          <p:nvCxnSpPr>
            <p:cNvPr id="12" name="Straight Connector 11"/>
            <p:cNvCxnSpPr/>
            <p:nvPr/>
          </p:nvCxnSpPr>
          <p:spPr>
            <a:xfrm>
              <a:off x="467544" y="4236078"/>
              <a:ext cx="8460000" cy="0"/>
            </a:xfrm>
            <a:prstGeom prst="line">
              <a:avLst/>
            </a:prstGeom>
            <a:ln w="28575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116584" y="3955105"/>
              <a:ext cx="183620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b="1" dirty="0"/>
                <a:t>Dicing lane #2</a:t>
              </a:r>
              <a:endParaRPr lang="en-GB" sz="1050" b="1" dirty="0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EA8F6340-CA5C-EA4E-A94B-9A57DF0B8F6F}"/>
              </a:ext>
            </a:extLst>
          </p:cNvPr>
          <p:cNvGrpSpPr/>
          <p:nvPr/>
        </p:nvGrpSpPr>
        <p:grpSpPr>
          <a:xfrm>
            <a:off x="3518884" y="2449984"/>
            <a:ext cx="4047278" cy="110639"/>
            <a:chOff x="3167844" y="3053574"/>
            <a:chExt cx="5396371" cy="147519"/>
          </a:xfrm>
          <a:solidFill>
            <a:schemeClr val="accent2">
              <a:lumMod val="75000"/>
            </a:schemeClr>
          </a:solidFill>
        </p:grpSpPr>
        <p:sp>
          <p:nvSpPr>
            <p:cNvPr id="3" name="Octagon 2">
              <a:extLst>
                <a:ext uri="{FF2B5EF4-FFF2-40B4-BE49-F238E27FC236}">
                  <a16:creationId xmlns:a16="http://schemas.microsoft.com/office/drawing/2014/main" id="{4B331E7A-8D33-D94F-A609-F95988F84879}"/>
                </a:ext>
              </a:extLst>
            </p:cNvPr>
            <p:cNvSpPr/>
            <p:nvPr/>
          </p:nvSpPr>
          <p:spPr>
            <a:xfrm>
              <a:off x="3167844" y="3053574"/>
              <a:ext cx="144016" cy="144000"/>
            </a:xfrm>
            <a:prstGeom prst="octagon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 sz="1500"/>
            </a:p>
          </p:txBody>
        </p:sp>
        <p:sp>
          <p:nvSpPr>
            <p:cNvPr id="15" name="Octagon 14">
              <a:extLst>
                <a:ext uri="{FF2B5EF4-FFF2-40B4-BE49-F238E27FC236}">
                  <a16:creationId xmlns:a16="http://schemas.microsoft.com/office/drawing/2014/main" id="{0A89309B-6371-2A42-A545-3AAC08FF9B14}"/>
                </a:ext>
              </a:extLst>
            </p:cNvPr>
            <p:cNvSpPr/>
            <p:nvPr/>
          </p:nvSpPr>
          <p:spPr>
            <a:xfrm>
              <a:off x="3641212" y="3053574"/>
              <a:ext cx="144016" cy="144000"/>
            </a:xfrm>
            <a:prstGeom prst="octagon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 sz="1500"/>
            </a:p>
          </p:txBody>
        </p:sp>
        <p:sp>
          <p:nvSpPr>
            <p:cNvPr id="16" name="Octagon 15">
              <a:extLst>
                <a:ext uri="{FF2B5EF4-FFF2-40B4-BE49-F238E27FC236}">
                  <a16:creationId xmlns:a16="http://schemas.microsoft.com/office/drawing/2014/main" id="{D7747775-A0C1-F44A-8FE3-E181D8E5E353}"/>
                </a:ext>
              </a:extLst>
            </p:cNvPr>
            <p:cNvSpPr/>
            <p:nvPr/>
          </p:nvSpPr>
          <p:spPr>
            <a:xfrm>
              <a:off x="4123523" y="3053574"/>
              <a:ext cx="144016" cy="144000"/>
            </a:xfrm>
            <a:prstGeom prst="octagon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 sz="1500"/>
            </a:p>
          </p:txBody>
        </p:sp>
        <p:sp>
          <p:nvSpPr>
            <p:cNvPr id="19" name="Octagon 18">
              <a:extLst>
                <a:ext uri="{FF2B5EF4-FFF2-40B4-BE49-F238E27FC236}">
                  <a16:creationId xmlns:a16="http://schemas.microsoft.com/office/drawing/2014/main" id="{7537AE5A-CA78-9A41-9649-98B8CDCC4DFB}"/>
                </a:ext>
              </a:extLst>
            </p:cNvPr>
            <p:cNvSpPr/>
            <p:nvPr/>
          </p:nvSpPr>
          <p:spPr>
            <a:xfrm>
              <a:off x="4591575" y="3053574"/>
              <a:ext cx="144016" cy="144000"/>
            </a:xfrm>
            <a:prstGeom prst="octagon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 sz="1500"/>
            </a:p>
          </p:txBody>
        </p:sp>
        <p:sp>
          <p:nvSpPr>
            <p:cNvPr id="20" name="Octagon 19">
              <a:extLst>
                <a:ext uri="{FF2B5EF4-FFF2-40B4-BE49-F238E27FC236}">
                  <a16:creationId xmlns:a16="http://schemas.microsoft.com/office/drawing/2014/main" id="{3F8CEF76-CA61-BA46-ADF9-E3205B633CA6}"/>
                </a:ext>
              </a:extLst>
            </p:cNvPr>
            <p:cNvSpPr/>
            <p:nvPr/>
          </p:nvSpPr>
          <p:spPr>
            <a:xfrm>
              <a:off x="5086140" y="3053574"/>
              <a:ext cx="144016" cy="144000"/>
            </a:xfrm>
            <a:prstGeom prst="octagon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 sz="1500"/>
            </a:p>
          </p:txBody>
        </p:sp>
        <p:sp>
          <p:nvSpPr>
            <p:cNvPr id="21" name="Octagon 20">
              <a:extLst>
                <a:ext uri="{FF2B5EF4-FFF2-40B4-BE49-F238E27FC236}">
                  <a16:creationId xmlns:a16="http://schemas.microsoft.com/office/drawing/2014/main" id="{503DCE29-F923-D242-88B4-433DEC1E597C}"/>
                </a:ext>
              </a:extLst>
            </p:cNvPr>
            <p:cNvSpPr/>
            <p:nvPr/>
          </p:nvSpPr>
          <p:spPr>
            <a:xfrm>
              <a:off x="5559508" y="3053574"/>
              <a:ext cx="144016" cy="144000"/>
            </a:xfrm>
            <a:prstGeom prst="octagon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 sz="1500"/>
            </a:p>
          </p:txBody>
        </p:sp>
        <p:sp>
          <p:nvSpPr>
            <p:cNvPr id="22" name="Octagon 21">
              <a:extLst>
                <a:ext uri="{FF2B5EF4-FFF2-40B4-BE49-F238E27FC236}">
                  <a16:creationId xmlns:a16="http://schemas.microsoft.com/office/drawing/2014/main" id="{9C1D5644-DA05-814E-8149-D9C5398BEE0F}"/>
                </a:ext>
              </a:extLst>
            </p:cNvPr>
            <p:cNvSpPr/>
            <p:nvPr/>
          </p:nvSpPr>
          <p:spPr>
            <a:xfrm>
              <a:off x="6041819" y="3053574"/>
              <a:ext cx="144016" cy="144000"/>
            </a:xfrm>
            <a:prstGeom prst="octagon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 sz="1500"/>
            </a:p>
          </p:txBody>
        </p:sp>
        <p:sp>
          <p:nvSpPr>
            <p:cNvPr id="23" name="Octagon 22">
              <a:extLst>
                <a:ext uri="{FF2B5EF4-FFF2-40B4-BE49-F238E27FC236}">
                  <a16:creationId xmlns:a16="http://schemas.microsoft.com/office/drawing/2014/main" id="{88867C33-090E-A048-9CB4-A4989DB76431}"/>
                </a:ext>
              </a:extLst>
            </p:cNvPr>
            <p:cNvSpPr/>
            <p:nvPr/>
          </p:nvSpPr>
          <p:spPr>
            <a:xfrm>
              <a:off x="6509871" y="3053574"/>
              <a:ext cx="144016" cy="144000"/>
            </a:xfrm>
            <a:prstGeom prst="octagon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 sz="1500"/>
            </a:p>
          </p:txBody>
        </p:sp>
        <p:sp>
          <p:nvSpPr>
            <p:cNvPr id="24" name="Octagon 23">
              <a:extLst>
                <a:ext uri="{FF2B5EF4-FFF2-40B4-BE49-F238E27FC236}">
                  <a16:creationId xmlns:a16="http://schemas.microsoft.com/office/drawing/2014/main" id="{858CDE82-5D4C-114B-821D-B5D814835345}"/>
                </a:ext>
              </a:extLst>
            </p:cNvPr>
            <p:cNvSpPr/>
            <p:nvPr/>
          </p:nvSpPr>
          <p:spPr>
            <a:xfrm>
              <a:off x="6996468" y="3057093"/>
              <a:ext cx="144016" cy="144000"/>
            </a:xfrm>
            <a:prstGeom prst="octagon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 sz="1500"/>
            </a:p>
          </p:txBody>
        </p:sp>
        <p:sp>
          <p:nvSpPr>
            <p:cNvPr id="25" name="Octagon 24">
              <a:extLst>
                <a:ext uri="{FF2B5EF4-FFF2-40B4-BE49-F238E27FC236}">
                  <a16:creationId xmlns:a16="http://schemas.microsoft.com/office/drawing/2014/main" id="{EE243DFC-19FD-9542-AC69-FDB3FB679386}"/>
                </a:ext>
              </a:extLst>
            </p:cNvPr>
            <p:cNvSpPr/>
            <p:nvPr/>
          </p:nvSpPr>
          <p:spPr>
            <a:xfrm>
              <a:off x="7469836" y="3057093"/>
              <a:ext cx="144016" cy="144000"/>
            </a:xfrm>
            <a:prstGeom prst="octagon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 sz="1500"/>
            </a:p>
          </p:txBody>
        </p:sp>
        <p:sp>
          <p:nvSpPr>
            <p:cNvPr id="26" name="Octagon 25">
              <a:extLst>
                <a:ext uri="{FF2B5EF4-FFF2-40B4-BE49-F238E27FC236}">
                  <a16:creationId xmlns:a16="http://schemas.microsoft.com/office/drawing/2014/main" id="{C49DDD75-BCAA-9E48-BEDD-88F026602B90}"/>
                </a:ext>
              </a:extLst>
            </p:cNvPr>
            <p:cNvSpPr/>
            <p:nvPr/>
          </p:nvSpPr>
          <p:spPr>
            <a:xfrm>
              <a:off x="7952147" y="3057093"/>
              <a:ext cx="144016" cy="144000"/>
            </a:xfrm>
            <a:prstGeom prst="octagon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 sz="1500"/>
            </a:p>
          </p:txBody>
        </p:sp>
        <p:sp>
          <p:nvSpPr>
            <p:cNvPr id="27" name="Octagon 26">
              <a:extLst>
                <a:ext uri="{FF2B5EF4-FFF2-40B4-BE49-F238E27FC236}">
                  <a16:creationId xmlns:a16="http://schemas.microsoft.com/office/drawing/2014/main" id="{C4857166-BE12-F74B-87A8-64B75FB6521E}"/>
                </a:ext>
              </a:extLst>
            </p:cNvPr>
            <p:cNvSpPr/>
            <p:nvPr/>
          </p:nvSpPr>
          <p:spPr>
            <a:xfrm>
              <a:off x="8420199" y="3057093"/>
              <a:ext cx="144016" cy="144000"/>
            </a:xfrm>
            <a:prstGeom prst="octagon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 sz="1500"/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C8646754-DDD5-1942-BFDE-7D36C1FA0D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86" t="2513" r="3643"/>
          <a:stretch/>
        </p:blipFill>
        <p:spPr>
          <a:xfrm>
            <a:off x="7877042" y="985430"/>
            <a:ext cx="1130954" cy="1121183"/>
          </a:xfrm>
          <a:prstGeom prst="rect">
            <a:avLst/>
          </a:prstGeom>
          <a:ln>
            <a:solidFill>
              <a:srgbClr val="FF0000"/>
            </a:solidFill>
          </a:ln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7F384DA1-4578-8148-AA08-884AF88FDF40}"/>
              </a:ext>
            </a:extLst>
          </p:cNvPr>
          <p:cNvGrpSpPr/>
          <p:nvPr/>
        </p:nvGrpSpPr>
        <p:grpSpPr>
          <a:xfrm>
            <a:off x="2111241" y="1783037"/>
            <a:ext cx="138499" cy="1110533"/>
            <a:chOff x="1290989" y="2164314"/>
            <a:chExt cx="184666" cy="1480710"/>
          </a:xfrm>
        </p:grpSpPr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5C91636A-9BCE-744D-BFF9-4CAACB7B928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403648" y="2164314"/>
              <a:ext cx="0" cy="1480710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triangle" w="lg" len="med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89D0544-C33E-724D-BB74-B547AEEE4225}"/>
                </a:ext>
              </a:extLst>
            </p:cNvPr>
            <p:cNvSpPr txBox="1"/>
            <p:nvPr/>
          </p:nvSpPr>
          <p:spPr>
            <a:xfrm rot="16200000">
              <a:off x="1066987" y="2824911"/>
              <a:ext cx="632670" cy="18466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27000" tIns="0" rIns="27000" bIns="0" rtlCol="0">
              <a:spAutoFit/>
            </a:bodyPr>
            <a:lstStyle/>
            <a:p>
              <a:pPr algn="ctr"/>
              <a:r>
                <a:rPr lang="en-GB" sz="900" b="1" dirty="0"/>
                <a:t>460 µm</a:t>
              </a:r>
            </a:p>
          </p:txBody>
        </p:sp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id="{2D5B8356-CBCA-4A4D-8716-78A7D96BFD85}"/>
              </a:ext>
            </a:extLst>
          </p:cNvPr>
          <p:cNvSpPr/>
          <p:nvPr/>
        </p:nvSpPr>
        <p:spPr>
          <a:xfrm>
            <a:off x="1925706" y="3053747"/>
            <a:ext cx="5994666" cy="19460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sz="150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2A64397-CD69-D945-94F1-47FDAD1C4E4F}"/>
              </a:ext>
            </a:extLst>
          </p:cNvPr>
          <p:cNvSpPr/>
          <p:nvPr/>
        </p:nvSpPr>
        <p:spPr>
          <a:xfrm>
            <a:off x="1919015" y="3356963"/>
            <a:ext cx="5994666" cy="16786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sz="1500"/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2A7BC492-AB35-84C9-0499-9D0DEDBD024C}"/>
              </a:ext>
            </a:extLst>
          </p:cNvPr>
          <p:cNvCxnSpPr>
            <a:cxnSpLocks/>
          </p:cNvCxnSpPr>
          <p:nvPr/>
        </p:nvCxnSpPr>
        <p:spPr bwMode="auto">
          <a:xfrm flipH="1">
            <a:off x="6853390" y="2003972"/>
            <a:ext cx="1025300" cy="446012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69D4710B-A21F-190E-A8A1-93224F1EAD9E}"/>
              </a:ext>
            </a:extLst>
          </p:cNvPr>
          <p:cNvCxnSpPr>
            <a:cxnSpLocks/>
          </p:cNvCxnSpPr>
          <p:nvPr/>
        </p:nvCxnSpPr>
        <p:spPr bwMode="auto">
          <a:xfrm flipH="1">
            <a:off x="7165918" y="2003972"/>
            <a:ext cx="715925" cy="441052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24F38235-9E47-7C6B-FE5C-87337129E2E5}"/>
              </a:ext>
            </a:extLst>
          </p:cNvPr>
          <p:cNvCxnSpPr>
            <a:cxnSpLocks/>
            <a:endCxn id="27" idx="7"/>
          </p:cNvCxnSpPr>
          <p:nvPr/>
        </p:nvCxnSpPr>
        <p:spPr bwMode="auto">
          <a:xfrm flipH="1">
            <a:off x="7534530" y="2006241"/>
            <a:ext cx="347313" cy="446382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2627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36" grpId="0" animBg="1"/>
      <p:bldP spid="36" grpId="1" animBg="1"/>
      <p:bldP spid="3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ustomShape 95">
            <a:extLst>
              <a:ext uri="{FF2B5EF4-FFF2-40B4-BE49-F238E27FC236}">
                <a16:creationId xmlns:a16="http://schemas.microsoft.com/office/drawing/2014/main" id="{2578E66B-35F7-5674-8D9A-D4272C390B55}"/>
              </a:ext>
            </a:extLst>
          </p:cNvPr>
          <p:cNvSpPr/>
          <p:nvPr/>
        </p:nvSpPr>
        <p:spPr>
          <a:xfrm>
            <a:off x="229099" y="2311275"/>
            <a:ext cx="883137" cy="3397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GB" sz="1200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Wire Bonding</a:t>
            </a:r>
            <a:endParaRPr lang="en-GB" sz="12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3525" y="1"/>
            <a:ext cx="7385596" cy="708422"/>
          </a:xfrm>
        </p:spPr>
        <p:txBody>
          <a:bodyPr/>
          <a:lstStyle/>
          <a:p>
            <a:r>
              <a:rPr lang="en-GB" dirty="0"/>
              <a:t>Tiling larger areas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3861A0E7-0F75-8A6A-9736-B29EE7B71989}"/>
              </a:ext>
            </a:extLst>
          </p:cNvPr>
          <p:cNvSpPr txBox="1">
            <a:spLocks/>
          </p:cNvSpPr>
          <p:nvPr/>
        </p:nvSpPr>
        <p:spPr>
          <a:xfrm>
            <a:off x="580519" y="3422780"/>
            <a:ext cx="10617498" cy="202252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/>
              <a:t>Target to build </a:t>
            </a:r>
            <a:r>
              <a:rPr lang="en-GB" sz="1600" b="1" dirty="0"/>
              <a:t>large area detectors </a:t>
            </a:r>
            <a:r>
              <a:rPr lang="en-GB" sz="1600" dirty="0"/>
              <a:t>by combining smaller modules.</a:t>
            </a:r>
          </a:p>
          <a:p>
            <a:r>
              <a:rPr lang="en-GB" sz="1600" dirty="0"/>
              <a:t>The through-silicon </a:t>
            </a:r>
            <a:r>
              <a:rPr lang="en-GB" sz="1600" dirty="0" err="1"/>
              <a:t>vias</a:t>
            </a:r>
            <a:r>
              <a:rPr lang="en-GB" sz="1600" dirty="0"/>
              <a:t> (TSVs) is the key technology for this paradigm shift.</a:t>
            </a:r>
          </a:p>
          <a:p>
            <a:r>
              <a:rPr lang="en-US" sz="1600" dirty="0"/>
              <a:t>Timepix4s use </a:t>
            </a:r>
            <a:r>
              <a:rPr lang="en-US" sz="1600" b="1" dirty="0"/>
              <a:t>on-chip </a:t>
            </a:r>
            <a:r>
              <a:rPr lang="en-GB" sz="1600" b="1" dirty="0"/>
              <a:t>interposer </a:t>
            </a:r>
            <a:r>
              <a:rPr lang="en-GB" sz="1600" dirty="0"/>
              <a:t>for</a:t>
            </a:r>
            <a:r>
              <a:rPr lang="en-GB" sz="1600" b="1" dirty="0"/>
              <a:t> </a:t>
            </a:r>
            <a:r>
              <a:rPr lang="en-GB" sz="1600" dirty="0"/>
              <a:t>bump to pixel redistribution layer (RDL).</a:t>
            </a:r>
            <a:r>
              <a:rPr lang="en-US" sz="1600" dirty="0"/>
              <a:t> </a:t>
            </a:r>
            <a:endParaRPr lang="en-GB" sz="1600" dirty="0"/>
          </a:p>
          <a:p>
            <a:r>
              <a:rPr lang="en-US" sz="1600" dirty="0"/>
              <a:t>The detector is fully sensitive: even above the peripheral circuit and I/O pads. </a:t>
            </a:r>
            <a:endParaRPr lang="en-GB" sz="1600" dirty="0"/>
          </a:p>
          <a:p>
            <a:endParaRPr lang="en-GB" sz="1600" dirty="0"/>
          </a:p>
          <a:p>
            <a:endParaRPr lang="en-GB" sz="1600" dirty="0"/>
          </a:p>
        </p:txBody>
      </p:sp>
      <p:cxnSp>
        <p:nvCxnSpPr>
          <p:cNvPr id="5" name="Straight Arrow Connector 4"/>
          <p:cNvCxnSpPr/>
          <p:nvPr/>
        </p:nvCxnSpPr>
        <p:spPr bwMode="auto">
          <a:xfrm flipH="1" flipV="1">
            <a:off x="1807299" y="2197308"/>
            <a:ext cx="286372" cy="184946"/>
          </a:xfrm>
          <a:prstGeom prst="straightConnector1">
            <a:avLst/>
          </a:prstGeom>
          <a:solidFill>
            <a:schemeClr val="accent1"/>
          </a:solidFill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00811DCE-CE0A-8A7C-65A6-0775C0A80E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6476" y="1210893"/>
            <a:ext cx="3134859" cy="157829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360BDD2-8313-B10C-34FF-D71AE8464E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093" y="1112360"/>
            <a:ext cx="4009118" cy="1844668"/>
          </a:xfrm>
          <a:prstGeom prst="rect">
            <a:avLst/>
          </a:prstGeom>
        </p:spPr>
      </p:pic>
      <p:sp>
        <p:nvSpPr>
          <p:cNvPr id="9" name="CustomShape 58">
            <a:extLst>
              <a:ext uri="{FF2B5EF4-FFF2-40B4-BE49-F238E27FC236}">
                <a16:creationId xmlns:a16="http://schemas.microsoft.com/office/drawing/2014/main" id="{B0BBAC5A-F190-5B52-2A7B-E77D25B09320}"/>
              </a:ext>
            </a:extLst>
          </p:cNvPr>
          <p:cNvSpPr/>
          <p:nvPr/>
        </p:nvSpPr>
        <p:spPr>
          <a:xfrm>
            <a:off x="926075" y="1977739"/>
            <a:ext cx="1440177" cy="24692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1200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ASIC</a:t>
            </a:r>
            <a:endParaRPr lang="en-GB" sz="12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" name="CustomShape 96">
            <a:extLst>
              <a:ext uri="{FF2B5EF4-FFF2-40B4-BE49-F238E27FC236}">
                <a16:creationId xmlns:a16="http://schemas.microsoft.com/office/drawing/2014/main" id="{905ECB85-D9B9-0043-FAC9-96C99E868BD6}"/>
              </a:ext>
            </a:extLst>
          </p:cNvPr>
          <p:cNvSpPr/>
          <p:nvPr/>
        </p:nvSpPr>
        <p:spPr>
          <a:xfrm>
            <a:off x="1220898" y="2710102"/>
            <a:ext cx="514940" cy="24692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1200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PCB</a:t>
            </a:r>
            <a:endParaRPr lang="en-GB" sz="12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" name="CustomShape 57">
            <a:extLst>
              <a:ext uri="{FF2B5EF4-FFF2-40B4-BE49-F238E27FC236}">
                <a16:creationId xmlns:a16="http://schemas.microsoft.com/office/drawing/2014/main" id="{311B3695-6E47-9918-682F-DA1C97DB1E80}"/>
              </a:ext>
            </a:extLst>
          </p:cNvPr>
          <p:cNvSpPr/>
          <p:nvPr/>
        </p:nvSpPr>
        <p:spPr>
          <a:xfrm>
            <a:off x="1090886" y="1298124"/>
            <a:ext cx="936182" cy="24692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1200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Sensor</a:t>
            </a:r>
            <a:endParaRPr lang="en-GB" sz="12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" name="CustomShape 93">
            <a:extLst>
              <a:ext uri="{FF2B5EF4-FFF2-40B4-BE49-F238E27FC236}">
                <a16:creationId xmlns:a16="http://schemas.microsoft.com/office/drawing/2014/main" id="{F6D17AC8-2A2F-6947-B6FA-2879957ACC14}"/>
              </a:ext>
            </a:extLst>
          </p:cNvPr>
          <p:cNvSpPr/>
          <p:nvPr/>
        </p:nvSpPr>
        <p:spPr>
          <a:xfrm>
            <a:off x="3136624" y="1276028"/>
            <a:ext cx="94499" cy="181791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n-GB"/>
          </a:p>
        </p:txBody>
      </p:sp>
      <p:sp>
        <p:nvSpPr>
          <p:cNvPr id="13" name="CustomShape 94">
            <a:extLst>
              <a:ext uri="{FF2B5EF4-FFF2-40B4-BE49-F238E27FC236}">
                <a16:creationId xmlns:a16="http://schemas.microsoft.com/office/drawing/2014/main" id="{597A9E27-BB2F-A583-FD1F-19054E173158}"/>
              </a:ext>
            </a:extLst>
          </p:cNvPr>
          <p:cNvSpPr/>
          <p:nvPr/>
        </p:nvSpPr>
        <p:spPr>
          <a:xfrm>
            <a:off x="3192416" y="1210893"/>
            <a:ext cx="936182" cy="24692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1200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FC</a:t>
            </a:r>
            <a:endParaRPr lang="en-GB" sz="12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id="{C0FC6CB2-3ABE-3236-6CF8-A2A45B1BB7C4}"/>
              </a:ext>
            </a:extLst>
          </p:cNvPr>
          <p:cNvSpPr/>
          <p:nvPr/>
        </p:nvSpPr>
        <p:spPr>
          <a:xfrm>
            <a:off x="2812863" y="2266272"/>
            <a:ext cx="240279" cy="168906"/>
          </a:xfrm>
          <a:prstGeom prst="rightArrow">
            <a:avLst>
              <a:gd name="adj1" fmla="val 25422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6" name="CustomShape 93">
            <a:extLst>
              <a:ext uri="{FF2B5EF4-FFF2-40B4-BE49-F238E27FC236}">
                <a16:creationId xmlns:a16="http://schemas.microsoft.com/office/drawing/2014/main" id="{43D1E372-7EF3-16C1-7217-051F09EC46AD}"/>
              </a:ext>
            </a:extLst>
          </p:cNvPr>
          <p:cNvSpPr/>
          <p:nvPr/>
        </p:nvSpPr>
        <p:spPr>
          <a:xfrm>
            <a:off x="4921975" y="1268234"/>
            <a:ext cx="94499" cy="181791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n-GB"/>
          </a:p>
        </p:txBody>
      </p:sp>
      <p:sp>
        <p:nvSpPr>
          <p:cNvPr id="17" name="CustomShape 94">
            <a:extLst>
              <a:ext uri="{FF2B5EF4-FFF2-40B4-BE49-F238E27FC236}">
                <a16:creationId xmlns:a16="http://schemas.microsoft.com/office/drawing/2014/main" id="{7C59A248-A6CF-EC18-7BDF-30B8C62F6909}"/>
              </a:ext>
            </a:extLst>
          </p:cNvPr>
          <p:cNvSpPr/>
          <p:nvPr/>
        </p:nvSpPr>
        <p:spPr>
          <a:xfrm>
            <a:off x="4977767" y="1203099"/>
            <a:ext cx="412299" cy="24692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1200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FC</a:t>
            </a:r>
            <a:endParaRPr lang="en-GB" sz="12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" name="CustomShape 93">
            <a:extLst>
              <a:ext uri="{FF2B5EF4-FFF2-40B4-BE49-F238E27FC236}">
                <a16:creationId xmlns:a16="http://schemas.microsoft.com/office/drawing/2014/main" id="{24B22C53-2274-0BC2-F0CF-DAAB5686C208}"/>
              </a:ext>
            </a:extLst>
          </p:cNvPr>
          <p:cNvSpPr/>
          <p:nvPr/>
        </p:nvSpPr>
        <p:spPr>
          <a:xfrm>
            <a:off x="4921975" y="1552895"/>
            <a:ext cx="94499" cy="181791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n-GB"/>
          </a:p>
        </p:txBody>
      </p:sp>
      <p:sp>
        <p:nvSpPr>
          <p:cNvPr id="19" name="CustomShape 94">
            <a:extLst>
              <a:ext uri="{FF2B5EF4-FFF2-40B4-BE49-F238E27FC236}">
                <a16:creationId xmlns:a16="http://schemas.microsoft.com/office/drawing/2014/main" id="{37308607-822B-211A-E257-E667EC81FE7F}"/>
              </a:ext>
            </a:extLst>
          </p:cNvPr>
          <p:cNvSpPr/>
          <p:nvPr/>
        </p:nvSpPr>
        <p:spPr>
          <a:xfrm>
            <a:off x="4985031" y="1476004"/>
            <a:ext cx="659173" cy="25868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1200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BGA</a:t>
            </a:r>
            <a:endParaRPr lang="en-GB" sz="12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" name="Right Arrow 19">
            <a:extLst>
              <a:ext uri="{FF2B5EF4-FFF2-40B4-BE49-F238E27FC236}">
                <a16:creationId xmlns:a16="http://schemas.microsoft.com/office/drawing/2014/main" id="{AAEDEF17-8E92-C9C2-CEF6-1B02A4F13015}"/>
              </a:ext>
            </a:extLst>
          </p:cNvPr>
          <p:cNvSpPr/>
          <p:nvPr/>
        </p:nvSpPr>
        <p:spPr>
          <a:xfrm>
            <a:off x="5092621" y="2266272"/>
            <a:ext cx="240279" cy="168906"/>
          </a:xfrm>
          <a:prstGeom prst="rightArrow">
            <a:avLst>
              <a:gd name="adj1" fmla="val 25422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36623958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3" name="Straight Arrow Connector 212"/>
          <p:cNvCxnSpPr/>
          <p:nvPr/>
        </p:nvCxnSpPr>
        <p:spPr>
          <a:xfrm>
            <a:off x="7105276" y="1423110"/>
            <a:ext cx="814715" cy="0"/>
          </a:xfrm>
          <a:prstGeom prst="straightConnector1">
            <a:avLst/>
          </a:prstGeom>
          <a:noFill/>
          <a:ln w="38100" cap="flat" cmpd="sng" algn="ctr">
            <a:solidFill>
              <a:schemeClr val="bg2">
                <a:lumMod val="75000"/>
              </a:schemeClr>
            </a:solidFill>
            <a:prstDash val="solid"/>
            <a:headEnd type="arrow"/>
            <a:tailEnd type="arrow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153" name="Straight Connector 152"/>
          <p:cNvCxnSpPr/>
          <p:nvPr/>
        </p:nvCxnSpPr>
        <p:spPr>
          <a:xfrm flipV="1">
            <a:off x="5772219" y="1641496"/>
            <a:ext cx="0" cy="2805320"/>
          </a:xfrm>
          <a:prstGeom prst="line">
            <a:avLst/>
          </a:prstGeom>
          <a:noFill/>
          <a:ln w="25400" cap="flat" cmpd="sng" algn="ctr">
            <a:solidFill>
              <a:srgbClr val="4F81BD"/>
            </a:solidFill>
            <a:prstDash val="sysDash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96" name="Straight Arrow Connector 195"/>
          <p:cNvCxnSpPr>
            <a:cxnSpLocks/>
            <a:stCxn id="29" idx="1"/>
          </p:cNvCxnSpPr>
          <p:nvPr/>
        </p:nvCxnSpPr>
        <p:spPr>
          <a:xfrm flipH="1" flipV="1">
            <a:off x="5739564" y="2951581"/>
            <a:ext cx="1684008" cy="1760"/>
          </a:xfrm>
          <a:prstGeom prst="straightConnector1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headEnd type="none" w="med" len="med"/>
            <a:tailEnd type="arrow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223" name="Straight Connector 222"/>
          <p:cNvCxnSpPr/>
          <p:nvPr/>
        </p:nvCxnSpPr>
        <p:spPr>
          <a:xfrm flipV="1">
            <a:off x="7353309" y="1352785"/>
            <a:ext cx="0" cy="3105000"/>
          </a:xfrm>
          <a:prstGeom prst="line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headEnd type="none" w="med" len="med"/>
            <a:tailEnd type="arrow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905" y="1"/>
            <a:ext cx="8221695" cy="708422"/>
          </a:xfrm>
        </p:spPr>
        <p:txBody>
          <a:bodyPr>
            <a:normAutofit/>
          </a:bodyPr>
          <a:lstStyle/>
          <a:p>
            <a:r>
              <a:rPr lang="en-US" sz="2800" dirty="0"/>
              <a:t>Timepix4 Pixel Schematic</a:t>
            </a:r>
            <a:endParaRPr lang="en-GB" sz="2800" dirty="0"/>
          </a:p>
        </p:txBody>
      </p:sp>
      <p:sp>
        <p:nvSpPr>
          <p:cNvPr id="95" name="Isosceles Triangle 94"/>
          <p:cNvSpPr/>
          <p:nvPr/>
        </p:nvSpPr>
        <p:spPr>
          <a:xfrm rot="5400000">
            <a:off x="2177484" y="3138276"/>
            <a:ext cx="400050" cy="400050"/>
          </a:xfrm>
          <a:prstGeom prst="triangle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500" kern="0">
              <a:solidFill>
                <a:prstClr val="white"/>
              </a:solidFill>
              <a:latin typeface="Calibri"/>
              <a:ea typeface="Microsoft YaHei"/>
            </a:endParaRPr>
          </a:p>
        </p:txBody>
      </p:sp>
      <p:cxnSp>
        <p:nvCxnSpPr>
          <p:cNvPr id="122" name="Straight Connector 121"/>
          <p:cNvCxnSpPr/>
          <p:nvPr/>
        </p:nvCxnSpPr>
        <p:spPr>
          <a:xfrm>
            <a:off x="2200344" y="3006769"/>
            <a:ext cx="171450" cy="0"/>
          </a:xfrm>
          <a:prstGeom prst="line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23" name="Straight Connector 122"/>
          <p:cNvCxnSpPr/>
          <p:nvPr/>
        </p:nvCxnSpPr>
        <p:spPr>
          <a:xfrm flipV="1">
            <a:off x="2371794" y="2892469"/>
            <a:ext cx="0" cy="228600"/>
          </a:xfrm>
          <a:prstGeom prst="line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31" name="Straight Connector 130"/>
          <p:cNvCxnSpPr/>
          <p:nvPr/>
        </p:nvCxnSpPr>
        <p:spPr>
          <a:xfrm>
            <a:off x="2428944" y="3006769"/>
            <a:ext cx="171450" cy="0"/>
          </a:xfrm>
          <a:prstGeom prst="line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33" name="Straight Connector 132"/>
          <p:cNvCxnSpPr/>
          <p:nvPr/>
        </p:nvCxnSpPr>
        <p:spPr>
          <a:xfrm flipV="1">
            <a:off x="2428944" y="2892469"/>
            <a:ext cx="0" cy="228600"/>
          </a:xfrm>
          <a:prstGeom prst="line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35" name="Straight Connector 134"/>
          <p:cNvCxnSpPr/>
          <p:nvPr/>
        </p:nvCxnSpPr>
        <p:spPr>
          <a:xfrm>
            <a:off x="2600394" y="3006769"/>
            <a:ext cx="262890" cy="0"/>
          </a:xfrm>
          <a:prstGeom prst="line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36" name="Straight Connector 135"/>
          <p:cNvCxnSpPr/>
          <p:nvPr/>
        </p:nvCxnSpPr>
        <p:spPr>
          <a:xfrm>
            <a:off x="2863284" y="2852526"/>
            <a:ext cx="0" cy="485774"/>
          </a:xfrm>
          <a:prstGeom prst="line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tailEnd type="oval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37" name="Straight Connector 136"/>
          <p:cNvCxnSpPr>
            <a:endCxn id="95" idx="0"/>
          </p:cNvCxnSpPr>
          <p:nvPr/>
        </p:nvCxnSpPr>
        <p:spPr>
          <a:xfrm flipH="1">
            <a:off x="2577534" y="3338300"/>
            <a:ext cx="285750" cy="1"/>
          </a:xfrm>
          <a:prstGeom prst="line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39" name="Straight Connector 138"/>
          <p:cNvCxnSpPr/>
          <p:nvPr/>
        </p:nvCxnSpPr>
        <p:spPr>
          <a:xfrm>
            <a:off x="1891734" y="2852526"/>
            <a:ext cx="0" cy="485774"/>
          </a:xfrm>
          <a:prstGeom prst="line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40" name="Straight Connector 139"/>
          <p:cNvCxnSpPr>
            <a:endCxn id="95" idx="3"/>
          </p:cNvCxnSpPr>
          <p:nvPr/>
        </p:nvCxnSpPr>
        <p:spPr>
          <a:xfrm>
            <a:off x="1891734" y="3338301"/>
            <a:ext cx="285750" cy="0"/>
          </a:xfrm>
          <a:prstGeom prst="line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141" name="Isosceles Triangle 140"/>
          <p:cNvSpPr/>
          <p:nvPr/>
        </p:nvSpPr>
        <p:spPr>
          <a:xfrm rot="5400000">
            <a:off x="3125293" y="3240243"/>
            <a:ext cx="400050" cy="400050"/>
          </a:xfrm>
          <a:prstGeom prst="triangle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500" kern="0">
              <a:solidFill>
                <a:prstClr val="white"/>
              </a:solidFill>
              <a:latin typeface="Calibri"/>
              <a:ea typeface="Microsoft YaHei"/>
            </a:endParaRPr>
          </a:p>
        </p:txBody>
      </p:sp>
      <p:cxnSp>
        <p:nvCxnSpPr>
          <p:cNvPr id="142" name="Straight Connector 141"/>
          <p:cNvCxnSpPr/>
          <p:nvPr/>
        </p:nvCxnSpPr>
        <p:spPr>
          <a:xfrm>
            <a:off x="2863284" y="3338300"/>
            <a:ext cx="262009" cy="35"/>
          </a:xfrm>
          <a:prstGeom prst="line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43" name="Straight Arrow Connector 142"/>
          <p:cNvCxnSpPr/>
          <p:nvPr/>
        </p:nvCxnSpPr>
        <p:spPr>
          <a:xfrm>
            <a:off x="2993319" y="3538326"/>
            <a:ext cx="131974" cy="0"/>
          </a:xfrm>
          <a:prstGeom prst="straightConnector1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144" name="TextBox 143"/>
          <p:cNvSpPr txBox="1"/>
          <p:nvPr/>
        </p:nvSpPr>
        <p:spPr>
          <a:xfrm>
            <a:off x="2482898" y="4589094"/>
            <a:ext cx="990977" cy="2308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prstClr val="black"/>
                </a:solidFill>
                <a:latin typeface="Calibri"/>
                <a:ea typeface="Microsoft YaHei"/>
              </a:rPr>
              <a:t>Global threshold </a:t>
            </a:r>
          </a:p>
        </p:txBody>
      </p:sp>
      <p:cxnSp>
        <p:nvCxnSpPr>
          <p:cNvPr id="145" name="Elbow Connector 144"/>
          <p:cNvCxnSpPr/>
          <p:nvPr/>
        </p:nvCxnSpPr>
        <p:spPr>
          <a:xfrm rot="10800000" flipV="1">
            <a:off x="3165305" y="3368829"/>
            <a:ext cx="163286" cy="142876"/>
          </a:xfrm>
          <a:prstGeom prst="bentConnector3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47" name="Straight Connector 146"/>
          <p:cNvCxnSpPr/>
          <p:nvPr/>
        </p:nvCxnSpPr>
        <p:spPr>
          <a:xfrm>
            <a:off x="1491684" y="3338300"/>
            <a:ext cx="400050" cy="0"/>
          </a:xfrm>
          <a:prstGeom prst="line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tailEnd type="oval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49" name="Straight Connector 148"/>
          <p:cNvCxnSpPr/>
          <p:nvPr/>
        </p:nvCxnSpPr>
        <p:spPr>
          <a:xfrm flipH="1" flipV="1">
            <a:off x="3572889" y="1648170"/>
            <a:ext cx="0" cy="2798646"/>
          </a:xfrm>
          <a:prstGeom prst="line">
            <a:avLst/>
          </a:prstGeom>
          <a:noFill/>
          <a:ln w="25400" cap="flat" cmpd="sng" algn="ctr">
            <a:solidFill>
              <a:srgbClr val="4F81BD"/>
            </a:solidFill>
            <a:prstDash val="sysDash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52" name="Straight Connector 151"/>
          <p:cNvCxnSpPr>
            <a:stCxn id="141" idx="0"/>
          </p:cNvCxnSpPr>
          <p:nvPr/>
        </p:nvCxnSpPr>
        <p:spPr>
          <a:xfrm flipV="1">
            <a:off x="3525343" y="3440266"/>
            <a:ext cx="224060" cy="2"/>
          </a:xfrm>
          <a:prstGeom prst="line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55" name="Straight Connector 154"/>
          <p:cNvCxnSpPr/>
          <p:nvPr/>
        </p:nvCxnSpPr>
        <p:spPr>
          <a:xfrm>
            <a:off x="3886269" y="4325235"/>
            <a:ext cx="1885950" cy="0"/>
          </a:xfrm>
          <a:prstGeom prst="line">
            <a:avLst/>
          </a:prstGeom>
          <a:noFill/>
          <a:ln w="25400" cap="flat" cmpd="sng" algn="ctr">
            <a:solidFill>
              <a:srgbClr val="4F81BD"/>
            </a:solidFill>
            <a:prstDash val="sysDash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56" name="Straight Connector 155"/>
          <p:cNvCxnSpPr/>
          <p:nvPr/>
        </p:nvCxnSpPr>
        <p:spPr>
          <a:xfrm flipH="1">
            <a:off x="1200219" y="4325235"/>
            <a:ext cx="2686050" cy="0"/>
          </a:xfrm>
          <a:prstGeom prst="line">
            <a:avLst/>
          </a:prstGeom>
          <a:noFill/>
          <a:ln w="25400" cap="flat" cmpd="sng" algn="ctr">
            <a:solidFill>
              <a:srgbClr val="4F81BD"/>
            </a:solidFill>
            <a:prstDash val="sysDash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157" name="TextBox 156"/>
          <p:cNvSpPr txBox="1"/>
          <p:nvPr/>
        </p:nvSpPr>
        <p:spPr>
          <a:xfrm>
            <a:off x="1901033" y="1615501"/>
            <a:ext cx="95295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500" dirty="0">
                <a:solidFill>
                  <a:prstClr val="black"/>
                </a:solidFill>
                <a:latin typeface="Calibri"/>
                <a:ea typeface="Microsoft YaHei"/>
              </a:rPr>
              <a:t>Front-end</a:t>
            </a:r>
            <a:endParaRPr lang="en-GB" sz="1500" dirty="0">
              <a:solidFill>
                <a:prstClr val="black"/>
              </a:solidFill>
              <a:latin typeface="Calibri"/>
              <a:ea typeface="Microsoft YaHei"/>
            </a:endParaRPr>
          </a:p>
        </p:txBody>
      </p:sp>
      <p:sp>
        <p:nvSpPr>
          <p:cNvPr id="164" name="TextBox 163"/>
          <p:cNvSpPr txBox="1"/>
          <p:nvPr/>
        </p:nvSpPr>
        <p:spPr>
          <a:xfrm>
            <a:off x="2124289" y="2140317"/>
            <a:ext cx="627095" cy="369332"/>
          </a:xfrm>
          <a:prstGeom prst="rect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kern="0" dirty="0">
                <a:solidFill>
                  <a:prstClr val="white"/>
                </a:solidFill>
                <a:latin typeface="Calibri"/>
                <a:ea typeface="Microsoft YaHei"/>
              </a:rPr>
              <a:t>Leakage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kern="0" dirty="0">
                <a:solidFill>
                  <a:prstClr val="white"/>
                </a:solidFill>
                <a:latin typeface="Calibri"/>
                <a:ea typeface="Microsoft YaHei"/>
              </a:rPr>
              <a:t>Current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kern="0" dirty="0">
                <a:solidFill>
                  <a:prstClr val="white"/>
                </a:solidFill>
                <a:latin typeface="Calibri"/>
                <a:ea typeface="Microsoft YaHei"/>
              </a:rPr>
              <a:t>compensation</a:t>
            </a:r>
            <a:endParaRPr lang="en-GB" sz="600" kern="0" dirty="0">
              <a:solidFill>
                <a:prstClr val="white"/>
              </a:solidFill>
              <a:latin typeface="Calibri"/>
              <a:ea typeface="Microsoft YaHei"/>
            </a:endParaRPr>
          </a:p>
        </p:txBody>
      </p:sp>
      <p:cxnSp>
        <p:nvCxnSpPr>
          <p:cNvPr id="165" name="Straight Connector 164"/>
          <p:cNvCxnSpPr/>
          <p:nvPr/>
        </p:nvCxnSpPr>
        <p:spPr>
          <a:xfrm flipV="1">
            <a:off x="1891734" y="2297545"/>
            <a:ext cx="0" cy="709224"/>
          </a:xfrm>
          <a:prstGeom prst="line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headEnd type="oval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66" name="Straight Connector 165"/>
          <p:cNvCxnSpPr/>
          <p:nvPr/>
        </p:nvCxnSpPr>
        <p:spPr>
          <a:xfrm>
            <a:off x="1891734" y="2297545"/>
            <a:ext cx="232555" cy="1"/>
          </a:xfrm>
          <a:prstGeom prst="line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67" name="Straight Connector 166"/>
          <p:cNvCxnSpPr/>
          <p:nvPr/>
        </p:nvCxnSpPr>
        <p:spPr>
          <a:xfrm flipV="1">
            <a:off x="2863284" y="2297545"/>
            <a:ext cx="0" cy="709224"/>
          </a:xfrm>
          <a:prstGeom prst="line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headEnd type="oval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68" name="Straight Connector 167"/>
          <p:cNvCxnSpPr/>
          <p:nvPr/>
        </p:nvCxnSpPr>
        <p:spPr>
          <a:xfrm flipH="1">
            <a:off x="2710026" y="2297545"/>
            <a:ext cx="153258" cy="1"/>
          </a:xfrm>
          <a:prstGeom prst="line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169" name="TextBox 168"/>
          <p:cNvSpPr txBox="1"/>
          <p:nvPr/>
        </p:nvSpPr>
        <p:spPr>
          <a:xfrm>
            <a:off x="2129223" y="3229081"/>
            <a:ext cx="503664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788" dirty="0">
                <a:solidFill>
                  <a:schemeClr val="bg1"/>
                </a:solidFill>
                <a:latin typeface="Calibri"/>
                <a:ea typeface="Microsoft YaHei"/>
              </a:rPr>
              <a:t>Preamp</a:t>
            </a:r>
            <a:endParaRPr lang="en-GB" sz="788" dirty="0">
              <a:solidFill>
                <a:schemeClr val="bg1"/>
              </a:solidFill>
              <a:latin typeface="Calibri"/>
              <a:ea typeface="Microsoft YaHei"/>
            </a:endParaRPr>
          </a:p>
        </p:txBody>
      </p:sp>
      <p:sp>
        <p:nvSpPr>
          <p:cNvPr id="175" name="TextBox 174"/>
          <p:cNvSpPr txBox="1"/>
          <p:nvPr/>
        </p:nvSpPr>
        <p:spPr>
          <a:xfrm>
            <a:off x="1147541" y="2800612"/>
            <a:ext cx="474810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050" dirty="0">
                <a:solidFill>
                  <a:prstClr val="black"/>
                </a:solidFill>
                <a:latin typeface="Calibri"/>
                <a:ea typeface="Microsoft YaHei"/>
              </a:rPr>
              <a:t>Input</a:t>
            </a: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050" dirty="0">
                <a:solidFill>
                  <a:prstClr val="black"/>
                </a:solidFill>
                <a:latin typeface="Calibri"/>
                <a:ea typeface="Microsoft YaHei"/>
              </a:rPr>
              <a:t>pad</a:t>
            </a:r>
            <a:endParaRPr lang="en-GB" sz="1050" dirty="0">
              <a:solidFill>
                <a:prstClr val="black"/>
              </a:solidFill>
              <a:latin typeface="Calibri"/>
              <a:ea typeface="Microsoft YaHei"/>
            </a:endParaRPr>
          </a:p>
        </p:txBody>
      </p:sp>
      <p:cxnSp>
        <p:nvCxnSpPr>
          <p:cNvPr id="184" name="Straight Arrow Connector 183"/>
          <p:cNvCxnSpPr/>
          <p:nvPr/>
        </p:nvCxnSpPr>
        <p:spPr>
          <a:xfrm>
            <a:off x="1263084" y="1428138"/>
            <a:ext cx="4509135" cy="0"/>
          </a:xfrm>
          <a:prstGeom prst="straightConnector1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headEnd type="arrow"/>
            <a:tailEnd type="arrow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sp>
        <p:nvSpPr>
          <p:cNvPr id="185" name="TextBox 184"/>
          <p:cNvSpPr txBox="1"/>
          <p:nvPr/>
        </p:nvSpPr>
        <p:spPr>
          <a:xfrm>
            <a:off x="3350228" y="1058016"/>
            <a:ext cx="540533" cy="253916"/>
          </a:xfrm>
          <a:prstGeom prst="rect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kern="0" dirty="0">
                <a:solidFill>
                  <a:prstClr val="white"/>
                </a:solidFill>
                <a:latin typeface="Calibri"/>
              </a:rPr>
              <a:t>1 pixel</a:t>
            </a:r>
            <a:endParaRPr lang="en-GB" sz="1050" kern="0" dirty="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191" name="Straight Connector 190"/>
          <p:cNvCxnSpPr/>
          <p:nvPr/>
        </p:nvCxnSpPr>
        <p:spPr>
          <a:xfrm>
            <a:off x="2993319" y="3546724"/>
            <a:ext cx="0" cy="987946"/>
          </a:xfrm>
          <a:prstGeom prst="line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88" name="Straight Arrow Connector 187"/>
          <p:cNvCxnSpPr/>
          <p:nvPr/>
        </p:nvCxnSpPr>
        <p:spPr>
          <a:xfrm flipV="1">
            <a:off x="5291044" y="3607123"/>
            <a:ext cx="3019" cy="318376"/>
          </a:xfrm>
          <a:prstGeom prst="straightConnector1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headEnd type="none" w="med" len="med"/>
            <a:tailEnd type="arrow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154" name="TextBox 153"/>
          <p:cNvSpPr txBox="1"/>
          <p:nvPr/>
        </p:nvSpPr>
        <p:spPr>
          <a:xfrm>
            <a:off x="5835243" y="3599303"/>
            <a:ext cx="546017" cy="595802"/>
          </a:xfrm>
          <a:prstGeom prst="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lIns="0" tIns="135000" rIns="0" bIns="135000" rtlCol="0" anchor="ctr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kern="0" dirty="0">
                <a:solidFill>
                  <a:prstClr val="white"/>
                </a:solidFill>
                <a:latin typeface="Calibri"/>
                <a:ea typeface="Microsoft YaHei"/>
              </a:rPr>
              <a:t>VCO</a:t>
            </a: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kern="0" dirty="0">
                <a:solidFill>
                  <a:prstClr val="white"/>
                </a:solidFill>
                <a:latin typeface="Calibri"/>
                <a:ea typeface="Microsoft YaHei"/>
              </a:rPr>
              <a:t>@640MHz</a:t>
            </a:r>
            <a:endParaRPr lang="en-GB" sz="900" kern="0" dirty="0">
              <a:solidFill>
                <a:prstClr val="white"/>
              </a:solidFill>
              <a:latin typeface="Calibri"/>
              <a:ea typeface="Microsoft YaHei"/>
            </a:endParaRPr>
          </a:p>
        </p:txBody>
      </p:sp>
      <p:sp>
        <p:nvSpPr>
          <p:cNvPr id="159" name="TextBox 158"/>
          <p:cNvSpPr txBox="1"/>
          <p:nvPr/>
        </p:nvSpPr>
        <p:spPr>
          <a:xfrm>
            <a:off x="6078466" y="1615501"/>
            <a:ext cx="109010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500" dirty="0">
                <a:solidFill>
                  <a:prstClr val="black"/>
                </a:solidFill>
                <a:latin typeface="Calibri"/>
                <a:ea typeface="Microsoft YaHei"/>
              </a:rPr>
              <a:t>Super pixel </a:t>
            </a:r>
          </a:p>
        </p:txBody>
      </p:sp>
      <p:cxnSp>
        <p:nvCxnSpPr>
          <p:cNvPr id="172" name="Straight Arrow Connector 171"/>
          <p:cNvCxnSpPr/>
          <p:nvPr/>
        </p:nvCxnSpPr>
        <p:spPr>
          <a:xfrm>
            <a:off x="4257743" y="4114806"/>
            <a:ext cx="1583555" cy="0"/>
          </a:xfrm>
          <a:prstGeom prst="straightConnector1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73" name="Straight Connector 172"/>
          <p:cNvCxnSpPr>
            <a:endCxn id="154" idx="1"/>
          </p:cNvCxnSpPr>
          <p:nvPr/>
        </p:nvCxnSpPr>
        <p:spPr>
          <a:xfrm flipV="1">
            <a:off x="5294063" y="3897204"/>
            <a:ext cx="541180" cy="14546"/>
          </a:xfrm>
          <a:prstGeom prst="line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82" name="Straight Arrow Connector 181"/>
          <p:cNvCxnSpPr/>
          <p:nvPr/>
        </p:nvCxnSpPr>
        <p:spPr>
          <a:xfrm flipV="1">
            <a:off x="6116403" y="4206837"/>
            <a:ext cx="0" cy="331796"/>
          </a:xfrm>
          <a:prstGeom prst="straightConnector1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183" name="TextBox 182"/>
          <p:cNvSpPr txBox="1"/>
          <p:nvPr/>
        </p:nvSpPr>
        <p:spPr>
          <a:xfrm>
            <a:off x="5884595" y="4539665"/>
            <a:ext cx="505267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825" dirty="0">
                <a:solidFill>
                  <a:prstClr val="black"/>
                </a:solidFill>
                <a:latin typeface="Calibri"/>
              </a:rPr>
              <a:t>Control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825" dirty="0">
                <a:solidFill>
                  <a:prstClr val="black"/>
                </a:solidFill>
                <a:latin typeface="Calibri"/>
              </a:rPr>
              <a:t>voltage</a:t>
            </a:r>
            <a:endParaRPr lang="en-GB" sz="825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186" name="Straight Arrow Connector 185"/>
          <p:cNvCxnSpPr/>
          <p:nvPr/>
        </p:nvCxnSpPr>
        <p:spPr>
          <a:xfrm>
            <a:off x="5772219" y="1428138"/>
            <a:ext cx="1322060" cy="0"/>
          </a:xfrm>
          <a:prstGeom prst="straightConnector1">
            <a:avLst/>
          </a:prstGeom>
          <a:noFill/>
          <a:ln w="38100" cap="flat" cmpd="sng" algn="ctr">
            <a:solidFill>
              <a:srgbClr val="92D050"/>
            </a:solidFill>
            <a:prstDash val="solid"/>
            <a:headEnd type="arrow"/>
            <a:tailEnd type="arrow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sp>
        <p:nvSpPr>
          <p:cNvPr id="187" name="TextBox 186"/>
          <p:cNvSpPr txBox="1"/>
          <p:nvPr/>
        </p:nvSpPr>
        <p:spPr>
          <a:xfrm>
            <a:off x="6009598" y="1109673"/>
            <a:ext cx="880210" cy="253916"/>
          </a:xfrm>
          <a:prstGeom prst="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kern="0" dirty="0">
                <a:solidFill>
                  <a:prstClr val="white"/>
                </a:solidFill>
                <a:latin typeface="Calibri"/>
              </a:rPr>
              <a:t>8 pixels</a:t>
            </a:r>
            <a:endParaRPr lang="en-GB" sz="105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8" name="TextBox 177"/>
          <p:cNvSpPr txBox="1"/>
          <p:nvPr/>
        </p:nvSpPr>
        <p:spPr>
          <a:xfrm>
            <a:off x="5106227" y="3829430"/>
            <a:ext cx="432836" cy="175779"/>
          </a:xfrm>
          <a:prstGeom prst="rect">
            <a:avLst/>
          </a:prstGeom>
          <a:solidFill>
            <a:schemeClr val="bg1"/>
          </a:solidFill>
        </p:spPr>
        <p:txBody>
          <a:bodyPr wrap="none" lIns="27000" tIns="27000" rIns="27000" bIns="27000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88" kern="0" dirty="0">
                <a:solidFill>
                  <a:srgbClr val="000000"/>
                </a:solidFill>
              </a:rPr>
              <a:t>640MHz</a:t>
            </a:r>
            <a:endParaRPr lang="en-GB" sz="1050" kern="0" dirty="0">
              <a:solidFill>
                <a:srgbClr val="000000"/>
              </a:solidFill>
            </a:endParaRPr>
          </a:p>
        </p:txBody>
      </p:sp>
      <p:cxnSp>
        <p:nvCxnSpPr>
          <p:cNvPr id="171" name="Straight Connector 170"/>
          <p:cNvCxnSpPr/>
          <p:nvPr/>
        </p:nvCxnSpPr>
        <p:spPr>
          <a:xfrm>
            <a:off x="4257744" y="3728131"/>
            <a:ext cx="0" cy="378616"/>
          </a:xfrm>
          <a:prstGeom prst="line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3" name="Octagon 2"/>
          <p:cNvSpPr/>
          <p:nvPr/>
        </p:nvSpPr>
        <p:spPr>
          <a:xfrm>
            <a:off x="1211370" y="3193194"/>
            <a:ext cx="291465" cy="290283"/>
          </a:xfrm>
          <a:prstGeom prst="octagon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500"/>
          </a:p>
        </p:txBody>
      </p:sp>
      <p:cxnSp>
        <p:nvCxnSpPr>
          <p:cNvPr id="91" name="Straight Connector 90"/>
          <p:cNvCxnSpPr/>
          <p:nvPr/>
        </p:nvCxnSpPr>
        <p:spPr>
          <a:xfrm rot="16200000">
            <a:off x="1691709" y="3921448"/>
            <a:ext cx="171450" cy="0"/>
          </a:xfrm>
          <a:prstGeom prst="line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92" name="Straight Connector 91"/>
          <p:cNvCxnSpPr/>
          <p:nvPr/>
        </p:nvCxnSpPr>
        <p:spPr>
          <a:xfrm rot="16200000" flipV="1">
            <a:off x="1777434" y="3721423"/>
            <a:ext cx="0" cy="228600"/>
          </a:xfrm>
          <a:prstGeom prst="line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94" name="Straight Connector 93"/>
          <p:cNvCxnSpPr/>
          <p:nvPr/>
        </p:nvCxnSpPr>
        <p:spPr>
          <a:xfrm rot="16200000">
            <a:off x="1691709" y="3692848"/>
            <a:ext cx="171450" cy="0"/>
          </a:xfrm>
          <a:prstGeom prst="line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96" name="Straight Connector 95"/>
          <p:cNvCxnSpPr/>
          <p:nvPr/>
        </p:nvCxnSpPr>
        <p:spPr>
          <a:xfrm rot="16200000" flipV="1">
            <a:off x="1777434" y="3664273"/>
            <a:ext cx="0" cy="228600"/>
          </a:xfrm>
          <a:prstGeom prst="line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97" name="Straight Arrow Connector 96"/>
          <p:cNvCxnSpPr/>
          <p:nvPr/>
        </p:nvCxnSpPr>
        <p:spPr>
          <a:xfrm flipV="1">
            <a:off x="1663134" y="4134468"/>
            <a:ext cx="0" cy="405000"/>
          </a:xfrm>
          <a:prstGeom prst="straightConnector1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98" name="Straight Arrow Connector 97"/>
          <p:cNvCxnSpPr/>
          <p:nvPr/>
        </p:nvCxnSpPr>
        <p:spPr>
          <a:xfrm flipV="1">
            <a:off x="1912782" y="4134467"/>
            <a:ext cx="0" cy="405000"/>
          </a:xfrm>
          <a:prstGeom prst="straightConnector1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99" name="TextBox 98"/>
          <p:cNvSpPr txBox="1"/>
          <p:nvPr/>
        </p:nvSpPr>
        <p:spPr>
          <a:xfrm>
            <a:off x="1489909" y="4519844"/>
            <a:ext cx="369012" cy="2308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GB" sz="900" dirty="0" err="1">
                <a:solidFill>
                  <a:prstClr val="black"/>
                </a:solidFill>
                <a:latin typeface="Calibri"/>
              </a:rPr>
              <a:t>TpA</a:t>
            </a:r>
            <a:endParaRPr lang="en-GB" sz="9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1755142" y="4519844"/>
            <a:ext cx="364202" cy="2308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GB" sz="900" dirty="0" err="1">
                <a:solidFill>
                  <a:prstClr val="black"/>
                </a:solidFill>
                <a:latin typeface="Calibri"/>
              </a:rPr>
              <a:t>TpB</a:t>
            </a:r>
            <a:endParaRPr lang="en-GB" sz="900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101" name="Straight Arrow Connector 100"/>
          <p:cNvCxnSpPr/>
          <p:nvPr/>
        </p:nvCxnSpPr>
        <p:spPr>
          <a:xfrm flipH="1" flipV="1">
            <a:off x="1780375" y="4000298"/>
            <a:ext cx="132407" cy="134171"/>
          </a:xfrm>
          <a:prstGeom prst="straightConnector1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19" name="Arc 18"/>
          <p:cNvSpPr/>
          <p:nvPr/>
        </p:nvSpPr>
        <p:spPr>
          <a:xfrm rot="6582075">
            <a:off x="1673778" y="3874082"/>
            <a:ext cx="249648" cy="200891"/>
          </a:xfrm>
          <a:prstGeom prst="arc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1500"/>
          </a:p>
        </p:txBody>
      </p:sp>
      <p:cxnSp>
        <p:nvCxnSpPr>
          <p:cNvPr id="104" name="Straight Arrow Connector 103"/>
          <p:cNvCxnSpPr/>
          <p:nvPr/>
        </p:nvCxnSpPr>
        <p:spPr>
          <a:xfrm flipH="1" flipV="1">
            <a:off x="1777434" y="3470071"/>
            <a:ext cx="69145" cy="114686"/>
          </a:xfrm>
          <a:prstGeom prst="straightConnector1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06" name="Straight Arrow Connector 105"/>
          <p:cNvCxnSpPr/>
          <p:nvPr/>
        </p:nvCxnSpPr>
        <p:spPr>
          <a:xfrm flipV="1">
            <a:off x="1777433" y="3338300"/>
            <a:ext cx="0" cy="131771"/>
          </a:xfrm>
          <a:prstGeom prst="straightConnector1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headEnd type="none" w="med" len="med"/>
            <a:tailEnd type="oval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18" name="Straight Arrow Connector 117"/>
          <p:cNvCxnSpPr/>
          <p:nvPr/>
        </p:nvCxnSpPr>
        <p:spPr>
          <a:xfrm flipV="1">
            <a:off x="3749682" y="3338300"/>
            <a:ext cx="107733" cy="101969"/>
          </a:xfrm>
          <a:prstGeom prst="straightConnector1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71" name="Rectangular Callout 70"/>
          <p:cNvSpPr/>
          <p:nvPr/>
        </p:nvSpPr>
        <p:spPr>
          <a:xfrm>
            <a:off x="1108292" y="3557478"/>
            <a:ext cx="523575" cy="137610"/>
          </a:xfrm>
          <a:prstGeom prst="wedgeRectCallout">
            <a:avLst>
              <a:gd name="adj1" fmla="val 72109"/>
              <a:gd name="adj2" fmla="val -32715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750" b="1" dirty="0" err="1"/>
              <a:t>TestBit</a:t>
            </a:r>
            <a:endParaRPr lang="en-GB" sz="750" b="1" dirty="0"/>
          </a:p>
        </p:txBody>
      </p:sp>
      <p:sp>
        <p:nvSpPr>
          <p:cNvPr id="132" name="Rectangular Callout 131"/>
          <p:cNvSpPr/>
          <p:nvPr/>
        </p:nvSpPr>
        <p:spPr>
          <a:xfrm>
            <a:off x="3419850" y="3570280"/>
            <a:ext cx="587856" cy="158516"/>
          </a:xfrm>
          <a:prstGeom prst="wedgeRectCallout">
            <a:avLst>
              <a:gd name="adj1" fmla="val 19202"/>
              <a:gd name="adj2" fmla="val -138978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750" b="1" dirty="0" err="1"/>
              <a:t>MaskBit</a:t>
            </a:r>
            <a:endParaRPr lang="en-GB" sz="750" b="1" dirty="0"/>
          </a:p>
        </p:txBody>
      </p:sp>
      <p:cxnSp>
        <p:nvCxnSpPr>
          <p:cNvPr id="179" name="Straight Connector 178"/>
          <p:cNvCxnSpPr/>
          <p:nvPr/>
        </p:nvCxnSpPr>
        <p:spPr>
          <a:xfrm>
            <a:off x="5772219" y="4325235"/>
            <a:ext cx="1828800" cy="0"/>
          </a:xfrm>
          <a:prstGeom prst="line">
            <a:avLst/>
          </a:prstGeom>
          <a:noFill/>
          <a:ln w="25400" cap="flat" cmpd="sng" algn="ctr">
            <a:solidFill>
              <a:srgbClr val="4F81BD"/>
            </a:solidFill>
            <a:prstDash val="sysDash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148" name="Rectangle 147"/>
          <p:cNvSpPr/>
          <p:nvPr/>
        </p:nvSpPr>
        <p:spPr>
          <a:xfrm>
            <a:off x="4000569" y="3054285"/>
            <a:ext cx="514350" cy="539037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500" kern="0">
              <a:solidFill>
                <a:prstClr val="white"/>
              </a:solidFill>
              <a:latin typeface="Calibri"/>
              <a:ea typeface="Microsoft YaHei"/>
            </a:endParaRPr>
          </a:p>
        </p:txBody>
      </p:sp>
      <p:cxnSp>
        <p:nvCxnSpPr>
          <p:cNvPr id="125" name="Straight Connector 124"/>
          <p:cNvCxnSpPr/>
          <p:nvPr/>
        </p:nvCxnSpPr>
        <p:spPr>
          <a:xfrm flipV="1">
            <a:off x="3857415" y="3277115"/>
            <a:ext cx="135000" cy="2"/>
          </a:xfrm>
          <a:prstGeom prst="line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83" name="L-Shape 82"/>
          <p:cNvSpPr/>
          <p:nvPr/>
        </p:nvSpPr>
        <p:spPr>
          <a:xfrm rot="10800000">
            <a:off x="3776406" y="2154533"/>
            <a:ext cx="1917213" cy="1431382"/>
          </a:xfrm>
          <a:prstGeom prst="corner">
            <a:avLst>
              <a:gd name="adj1" fmla="val 58943"/>
              <a:gd name="adj2" fmla="val 7823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500"/>
          </a:p>
        </p:txBody>
      </p:sp>
      <p:cxnSp>
        <p:nvCxnSpPr>
          <p:cNvPr id="151" name="Straight Connector 150"/>
          <p:cNvCxnSpPr/>
          <p:nvPr/>
        </p:nvCxnSpPr>
        <p:spPr>
          <a:xfrm>
            <a:off x="4514919" y="3280280"/>
            <a:ext cx="152587" cy="0"/>
          </a:xfrm>
          <a:prstGeom prst="line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headEnd type="none" w="med" len="med"/>
            <a:tailEnd type="arrow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158" name="TextBox 157"/>
          <p:cNvSpPr txBox="1"/>
          <p:nvPr/>
        </p:nvSpPr>
        <p:spPr>
          <a:xfrm>
            <a:off x="4204546" y="1615501"/>
            <a:ext cx="996235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500" dirty="0">
                <a:solidFill>
                  <a:prstClr val="black"/>
                </a:solidFill>
                <a:latin typeface="Calibri"/>
                <a:ea typeface="Microsoft YaHei"/>
              </a:rPr>
              <a:t>Front-end </a:t>
            </a:r>
            <a:endParaRPr lang="en-GB" sz="1500" dirty="0">
              <a:solidFill>
                <a:prstClr val="black"/>
              </a:solidFill>
              <a:latin typeface="Calibri"/>
              <a:ea typeface="Microsoft YaHei"/>
            </a:endParaRPr>
          </a:p>
        </p:txBody>
      </p:sp>
      <p:sp>
        <p:nvSpPr>
          <p:cNvPr id="177" name="TextBox 176"/>
          <p:cNvSpPr txBox="1"/>
          <p:nvPr/>
        </p:nvSpPr>
        <p:spPr>
          <a:xfrm>
            <a:off x="3899799" y="2267944"/>
            <a:ext cx="718678" cy="5078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prstClr val="white"/>
                </a:solidFill>
                <a:latin typeface="Calibri"/>
                <a:ea typeface="Microsoft YaHei"/>
              </a:rPr>
              <a:t>Counters </a:t>
            </a: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prstClr val="white"/>
                </a:solidFill>
                <a:latin typeface="Calibri"/>
                <a:ea typeface="Microsoft YaHei"/>
              </a:rPr>
              <a:t>&amp; </a:t>
            </a: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prstClr val="white"/>
                </a:solidFill>
                <a:latin typeface="Calibri"/>
                <a:ea typeface="Microsoft YaHei"/>
              </a:rPr>
              <a:t>Latches</a:t>
            </a:r>
            <a:endParaRPr lang="en-GB" sz="900" dirty="0">
              <a:solidFill>
                <a:prstClr val="white"/>
              </a:solidFill>
              <a:latin typeface="Calibri"/>
              <a:ea typeface="Microsoft YaHei"/>
            </a:endParaRPr>
          </a:p>
        </p:txBody>
      </p:sp>
      <p:sp>
        <p:nvSpPr>
          <p:cNvPr id="194" name="TextBox 193"/>
          <p:cNvSpPr txBox="1"/>
          <p:nvPr/>
        </p:nvSpPr>
        <p:spPr>
          <a:xfrm>
            <a:off x="4559494" y="4480149"/>
            <a:ext cx="736099" cy="2308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GB" sz="900" dirty="0">
                <a:solidFill>
                  <a:prstClr val="black"/>
                </a:solidFill>
                <a:latin typeface="Calibri"/>
              </a:rPr>
              <a:t>Time stamp</a:t>
            </a:r>
          </a:p>
        </p:txBody>
      </p:sp>
      <p:sp>
        <p:nvSpPr>
          <p:cNvPr id="227" name="Down Arrow 226"/>
          <p:cNvSpPr/>
          <p:nvPr/>
        </p:nvSpPr>
        <p:spPr>
          <a:xfrm rot="10800000">
            <a:off x="4817588" y="3578533"/>
            <a:ext cx="171450" cy="886178"/>
          </a:xfrm>
          <a:prstGeom prst="downArrow">
            <a:avLst/>
          </a:prstGeom>
          <a:gradFill rotWithShape="1">
            <a:gsLst>
              <a:gs pos="0">
                <a:sysClr val="windowText" lastClr="000000">
                  <a:shade val="51000"/>
                  <a:satMod val="130000"/>
                </a:sysClr>
              </a:gs>
              <a:gs pos="80000">
                <a:sysClr val="windowText" lastClr="000000">
                  <a:shade val="93000"/>
                  <a:satMod val="130000"/>
                </a:sysClr>
              </a:gs>
              <a:gs pos="100000">
                <a:sysClr val="windowText" lastClr="000000">
                  <a:shade val="94000"/>
                  <a:satMod val="135000"/>
                </a:sys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vert270" lIns="0" tIns="0" rIns="0" bIns="0"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788" b="1" kern="0" dirty="0">
                <a:solidFill>
                  <a:prstClr val="white"/>
                </a:solidFill>
                <a:latin typeface="Calibri"/>
                <a:ea typeface="Microsoft YaHei"/>
              </a:rPr>
              <a:t>14-bits</a:t>
            </a:r>
          </a:p>
        </p:txBody>
      </p:sp>
      <p:sp>
        <p:nvSpPr>
          <p:cNvPr id="176" name="TextBox 175"/>
          <p:cNvSpPr txBox="1"/>
          <p:nvPr/>
        </p:nvSpPr>
        <p:spPr>
          <a:xfrm>
            <a:off x="3939388" y="3109531"/>
            <a:ext cx="636713" cy="4039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675" dirty="0">
                <a:solidFill>
                  <a:prstClr val="white"/>
                </a:solidFill>
                <a:latin typeface="Calibri"/>
                <a:ea typeface="Microsoft YaHei"/>
              </a:rPr>
              <a:t>Synchronizer</a:t>
            </a: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675" dirty="0">
                <a:solidFill>
                  <a:prstClr val="white"/>
                </a:solidFill>
                <a:latin typeface="Calibri"/>
                <a:ea typeface="Microsoft YaHei"/>
              </a:rPr>
              <a:t>&amp;</a:t>
            </a: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675" dirty="0">
                <a:solidFill>
                  <a:prstClr val="white"/>
                </a:solidFill>
                <a:latin typeface="Calibri"/>
                <a:ea typeface="Microsoft YaHei"/>
              </a:rPr>
              <a:t>Clock gating</a:t>
            </a:r>
            <a:endParaRPr lang="en-GB" sz="675" dirty="0">
              <a:solidFill>
                <a:prstClr val="white"/>
              </a:solidFill>
              <a:latin typeface="Calibri"/>
              <a:ea typeface="Microsoft YaHei"/>
            </a:endParaRPr>
          </a:p>
        </p:txBody>
      </p:sp>
      <p:sp>
        <p:nvSpPr>
          <p:cNvPr id="231" name="TextBox 230"/>
          <p:cNvSpPr txBox="1"/>
          <p:nvPr/>
        </p:nvSpPr>
        <p:spPr>
          <a:xfrm>
            <a:off x="5261571" y="4508524"/>
            <a:ext cx="625492" cy="2308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GB" sz="900" dirty="0">
                <a:solidFill>
                  <a:prstClr val="black"/>
                </a:solidFill>
                <a:latin typeface="Calibri"/>
              </a:rPr>
              <a:t>OP Mode</a:t>
            </a:r>
          </a:p>
        </p:txBody>
      </p:sp>
      <p:sp>
        <p:nvSpPr>
          <p:cNvPr id="88" name="Trapezoid 87"/>
          <p:cNvSpPr/>
          <p:nvPr/>
        </p:nvSpPr>
        <p:spPr>
          <a:xfrm rot="5400000">
            <a:off x="5334807" y="2515361"/>
            <a:ext cx="456248" cy="128627"/>
          </a:xfrm>
          <a:prstGeom prst="trapezoid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500"/>
          </a:p>
        </p:txBody>
      </p:sp>
      <p:cxnSp>
        <p:nvCxnSpPr>
          <p:cNvPr id="228" name="Straight Arrow Connector 227"/>
          <p:cNvCxnSpPr>
            <a:stCxn id="231" idx="0"/>
            <a:endCxn id="88" idx="3"/>
          </p:cNvCxnSpPr>
          <p:nvPr/>
        </p:nvCxnSpPr>
        <p:spPr>
          <a:xfrm flipH="1" flipV="1">
            <a:off x="5562931" y="2791721"/>
            <a:ext cx="11386" cy="1716803"/>
          </a:xfrm>
          <a:prstGeom prst="straightConnector1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244" name="Straight Arrow Connector 243"/>
          <p:cNvCxnSpPr/>
          <p:nvPr/>
        </p:nvCxnSpPr>
        <p:spPr>
          <a:xfrm>
            <a:off x="5628830" y="2580031"/>
            <a:ext cx="135000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Rectangular Callout 119"/>
          <p:cNvSpPr/>
          <p:nvPr/>
        </p:nvSpPr>
        <p:spPr>
          <a:xfrm>
            <a:off x="2804298" y="3755707"/>
            <a:ext cx="726392" cy="257777"/>
          </a:xfrm>
          <a:prstGeom prst="wedgeRectCallout">
            <a:avLst>
              <a:gd name="adj1" fmla="val 15878"/>
              <a:gd name="adj2" fmla="val -95325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750" b="1" dirty="0">
                <a:solidFill>
                  <a:prstClr val="black"/>
                </a:solidFill>
              </a:rPr>
              <a:t>5-bit Local</a:t>
            </a:r>
          </a:p>
          <a:p>
            <a:pPr algn="ctr"/>
            <a:r>
              <a:rPr lang="en-GB" sz="750" b="1" dirty="0">
                <a:solidFill>
                  <a:prstClr val="black"/>
                </a:solidFill>
              </a:rPr>
              <a:t>Threshold</a:t>
            </a:r>
          </a:p>
        </p:txBody>
      </p:sp>
      <p:sp>
        <p:nvSpPr>
          <p:cNvPr id="119" name="TextBox 118"/>
          <p:cNvSpPr txBox="1"/>
          <p:nvPr/>
        </p:nvSpPr>
        <p:spPr>
          <a:xfrm>
            <a:off x="2034474" y="3578880"/>
            <a:ext cx="82134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050" dirty="0">
                <a:solidFill>
                  <a:prstClr val="black"/>
                </a:solidFill>
                <a:latin typeface="Calibri"/>
                <a:ea typeface="Microsoft YaHei"/>
              </a:rPr>
              <a:t>~50mV/</a:t>
            </a:r>
            <a:r>
              <a:rPr lang="en-US" sz="1050" dirty="0" err="1">
                <a:solidFill>
                  <a:prstClr val="black"/>
                </a:solidFill>
                <a:latin typeface="Calibri"/>
                <a:ea typeface="Microsoft YaHei"/>
              </a:rPr>
              <a:t>ke</a:t>
            </a:r>
            <a:r>
              <a:rPr lang="en-US" sz="1050" baseline="30000" dirty="0">
                <a:solidFill>
                  <a:prstClr val="black"/>
                </a:solidFill>
                <a:latin typeface="Calibri"/>
                <a:ea typeface="Microsoft YaHei"/>
              </a:rPr>
              <a:t>-</a:t>
            </a:r>
            <a:endParaRPr lang="en-GB" sz="1050" baseline="30000" dirty="0">
              <a:solidFill>
                <a:prstClr val="black"/>
              </a:solidFill>
              <a:latin typeface="Calibri"/>
              <a:ea typeface="Microsoft YaHei"/>
            </a:endParaRPr>
          </a:p>
        </p:txBody>
      </p:sp>
      <p:sp>
        <p:nvSpPr>
          <p:cNvPr id="134" name="TextBox 133"/>
          <p:cNvSpPr txBox="1"/>
          <p:nvPr/>
        </p:nvSpPr>
        <p:spPr>
          <a:xfrm>
            <a:off x="2398524" y="2803693"/>
            <a:ext cx="49543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050" dirty="0">
                <a:solidFill>
                  <a:prstClr val="black"/>
                </a:solidFill>
                <a:latin typeface="Calibri"/>
                <a:ea typeface="Microsoft YaHei"/>
              </a:rPr>
              <a:t>2.5fF</a:t>
            </a:r>
            <a:endParaRPr lang="en-GB" sz="1050" baseline="30000" dirty="0">
              <a:solidFill>
                <a:prstClr val="black"/>
              </a:solidFill>
              <a:latin typeface="Calibri"/>
              <a:ea typeface="Microsoft YaHei"/>
            </a:endParaRPr>
          </a:p>
        </p:txBody>
      </p:sp>
      <p:sp>
        <p:nvSpPr>
          <p:cNvPr id="146" name="TextBox 145"/>
          <p:cNvSpPr txBox="1"/>
          <p:nvPr/>
        </p:nvSpPr>
        <p:spPr>
          <a:xfrm>
            <a:off x="1481151" y="3794904"/>
            <a:ext cx="35103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050" dirty="0">
                <a:solidFill>
                  <a:prstClr val="black"/>
                </a:solidFill>
                <a:latin typeface="Calibri"/>
                <a:ea typeface="Microsoft YaHei"/>
              </a:rPr>
              <a:t>3fF</a:t>
            </a:r>
            <a:endParaRPr lang="en-GB" sz="1050" baseline="30000" dirty="0">
              <a:solidFill>
                <a:prstClr val="black"/>
              </a:solidFill>
              <a:latin typeface="Calibri"/>
              <a:ea typeface="Microsoft YaHei"/>
            </a:endParaRPr>
          </a:p>
        </p:txBody>
      </p:sp>
      <p:sp>
        <p:nvSpPr>
          <p:cNvPr id="162" name="Rectangle 161"/>
          <p:cNvSpPr/>
          <p:nvPr/>
        </p:nvSpPr>
        <p:spPr>
          <a:xfrm>
            <a:off x="6351147" y="2732150"/>
            <a:ext cx="678773" cy="814574"/>
          </a:xfrm>
          <a:prstGeom prst="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kern="0" dirty="0">
                <a:solidFill>
                  <a:prstClr val="white"/>
                </a:solidFill>
                <a:latin typeface="Calibri"/>
                <a:ea typeface="Microsoft YaHei"/>
              </a:rPr>
              <a:t>Sync</a:t>
            </a: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kern="0" dirty="0">
                <a:solidFill>
                  <a:prstClr val="white"/>
                </a:solidFill>
                <a:latin typeface="Calibri"/>
                <a:ea typeface="Microsoft YaHei"/>
              </a:rPr>
              <a:t>Readout</a:t>
            </a:r>
            <a:endParaRPr lang="en-GB" sz="1050" kern="0" dirty="0">
              <a:solidFill>
                <a:prstClr val="white"/>
              </a:solidFill>
              <a:latin typeface="Calibri"/>
              <a:ea typeface="Microsoft YaHei"/>
            </a:endParaRPr>
          </a:p>
        </p:txBody>
      </p:sp>
      <p:sp>
        <p:nvSpPr>
          <p:cNvPr id="174" name="TextBox 173"/>
          <p:cNvSpPr txBox="1"/>
          <p:nvPr/>
        </p:nvSpPr>
        <p:spPr>
          <a:xfrm>
            <a:off x="6293827" y="4475672"/>
            <a:ext cx="85536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500" dirty="0">
                <a:solidFill>
                  <a:prstClr val="black"/>
                </a:solidFill>
                <a:latin typeface="Calibri"/>
                <a:ea typeface="Microsoft YaHei"/>
              </a:rPr>
              <a:t>Data out</a:t>
            </a: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500" dirty="0">
                <a:solidFill>
                  <a:prstClr val="black"/>
                </a:solidFill>
                <a:latin typeface="Calibri"/>
                <a:ea typeface="Microsoft YaHei"/>
              </a:rPr>
              <a:t>to EOC</a:t>
            </a:r>
            <a:endParaRPr lang="en-GB" sz="1500" dirty="0">
              <a:solidFill>
                <a:prstClr val="black"/>
              </a:solidFill>
              <a:latin typeface="Calibri"/>
              <a:ea typeface="Microsoft YaHei"/>
            </a:endParaRPr>
          </a:p>
        </p:txBody>
      </p:sp>
      <p:sp>
        <p:nvSpPr>
          <p:cNvPr id="180" name="Down Arrow 179"/>
          <p:cNvSpPr/>
          <p:nvPr/>
        </p:nvSpPr>
        <p:spPr>
          <a:xfrm>
            <a:off x="6586619" y="3597410"/>
            <a:ext cx="177449" cy="883082"/>
          </a:xfrm>
          <a:prstGeom prst="downArrow">
            <a:avLst/>
          </a:prstGeom>
          <a:gradFill rotWithShape="1">
            <a:gsLst>
              <a:gs pos="0">
                <a:sysClr val="windowText" lastClr="000000">
                  <a:shade val="51000"/>
                  <a:satMod val="130000"/>
                </a:sysClr>
              </a:gs>
              <a:gs pos="80000">
                <a:sysClr val="windowText" lastClr="000000">
                  <a:shade val="93000"/>
                  <a:satMod val="130000"/>
                </a:sysClr>
              </a:gs>
              <a:gs pos="100000">
                <a:sysClr val="windowText" lastClr="000000">
                  <a:shade val="94000"/>
                  <a:satMod val="135000"/>
                </a:sys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vert270" lIns="0" tIns="0" rIns="0" bIns="0"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788" b="1" kern="0" dirty="0">
                <a:solidFill>
                  <a:prstClr val="white"/>
                </a:solidFill>
                <a:latin typeface="Calibri"/>
                <a:ea typeface="Microsoft YaHei"/>
              </a:rPr>
              <a:t>8-bits</a:t>
            </a:r>
          </a:p>
        </p:txBody>
      </p:sp>
      <p:cxnSp>
        <p:nvCxnSpPr>
          <p:cNvPr id="195" name="Straight Connector 194"/>
          <p:cNvCxnSpPr>
            <a:cxnSpLocks/>
          </p:cNvCxnSpPr>
          <p:nvPr/>
        </p:nvCxnSpPr>
        <p:spPr>
          <a:xfrm flipH="1" flipV="1">
            <a:off x="7567590" y="3229081"/>
            <a:ext cx="2749" cy="1235631"/>
          </a:xfrm>
          <a:prstGeom prst="line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headEnd type="none" w="med" len="med"/>
            <a:tailEnd type="arrow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198" name="TextBox 197"/>
          <p:cNvSpPr txBox="1"/>
          <p:nvPr/>
        </p:nvSpPr>
        <p:spPr>
          <a:xfrm>
            <a:off x="7225427" y="4488503"/>
            <a:ext cx="587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GB" sz="900" dirty="0">
                <a:solidFill>
                  <a:prstClr val="black"/>
                </a:solidFill>
                <a:latin typeface="Calibri"/>
              </a:rPr>
              <a:t>clock</a:t>
            </a: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GB" sz="900" dirty="0">
                <a:solidFill>
                  <a:prstClr val="black"/>
                </a:solidFill>
                <a:latin typeface="Calibri"/>
              </a:rPr>
              <a:t>(40MHz)</a:t>
            </a:r>
          </a:p>
        </p:txBody>
      </p:sp>
      <p:sp>
        <p:nvSpPr>
          <p:cNvPr id="199" name="Down Arrow 198"/>
          <p:cNvSpPr/>
          <p:nvPr/>
        </p:nvSpPr>
        <p:spPr>
          <a:xfrm>
            <a:off x="6555400" y="2034403"/>
            <a:ext cx="166108" cy="435228"/>
          </a:xfrm>
          <a:prstGeom prst="downArrow">
            <a:avLst/>
          </a:prstGeom>
          <a:gradFill rotWithShape="1">
            <a:gsLst>
              <a:gs pos="0">
                <a:sysClr val="windowText" lastClr="000000">
                  <a:shade val="51000"/>
                  <a:satMod val="130000"/>
                </a:sysClr>
              </a:gs>
              <a:gs pos="80000">
                <a:sysClr val="windowText" lastClr="000000">
                  <a:shade val="93000"/>
                  <a:satMod val="130000"/>
                </a:sysClr>
              </a:gs>
              <a:gs pos="100000">
                <a:sysClr val="windowText" lastClr="000000">
                  <a:shade val="94000"/>
                  <a:satMod val="135000"/>
                </a:sys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vert270" lIns="0" tIns="0" rIns="0" bIns="0"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788" b="1" kern="0" dirty="0">
                <a:solidFill>
                  <a:prstClr val="white"/>
                </a:solidFill>
                <a:latin typeface="Calibri"/>
                <a:ea typeface="Microsoft YaHei"/>
              </a:rPr>
              <a:t>8-bits</a:t>
            </a:r>
          </a:p>
        </p:txBody>
      </p:sp>
      <p:pic>
        <p:nvPicPr>
          <p:cNvPr id="170" name="Picture 169"/>
          <p:cNvPicPr>
            <a:picLocks noChangeAspect="1"/>
          </p:cNvPicPr>
          <p:nvPr/>
        </p:nvPicPr>
        <p:blipFill rotWithShape="1">
          <a:blip r:embed="rId4"/>
          <a:srcRect l="82194" t="65811" r="11854" b="26501"/>
          <a:stretch/>
        </p:blipFill>
        <p:spPr>
          <a:xfrm>
            <a:off x="2154716" y="2488273"/>
            <a:ext cx="406646" cy="356248"/>
          </a:xfrm>
          <a:prstGeom prst="rect">
            <a:avLst/>
          </a:prstGeom>
        </p:spPr>
      </p:pic>
      <p:cxnSp>
        <p:nvCxnSpPr>
          <p:cNvPr id="189" name="Straight Connector 188"/>
          <p:cNvCxnSpPr/>
          <p:nvPr/>
        </p:nvCxnSpPr>
        <p:spPr>
          <a:xfrm flipV="1">
            <a:off x="2543244" y="2666397"/>
            <a:ext cx="320040" cy="0"/>
          </a:xfrm>
          <a:prstGeom prst="line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93" name="Straight Connector 192"/>
          <p:cNvCxnSpPr/>
          <p:nvPr/>
        </p:nvCxnSpPr>
        <p:spPr>
          <a:xfrm>
            <a:off x="1884099" y="2672864"/>
            <a:ext cx="150376" cy="0"/>
          </a:xfrm>
          <a:prstGeom prst="line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200" name="Straight Arrow Connector 199"/>
          <p:cNvCxnSpPr/>
          <p:nvPr/>
        </p:nvCxnSpPr>
        <p:spPr>
          <a:xfrm flipV="1">
            <a:off x="2028500" y="2577320"/>
            <a:ext cx="107733" cy="101969"/>
          </a:xfrm>
          <a:prstGeom prst="straightConnector1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201" name="Straight Connector 200"/>
          <p:cNvCxnSpPr/>
          <p:nvPr/>
        </p:nvCxnSpPr>
        <p:spPr>
          <a:xfrm>
            <a:off x="1894629" y="3004396"/>
            <a:ext cx="150376" cy="0"/>
          </a:xfrm>
          <a:prstGeom prst="line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202" name="Straight Arrow Connector 201"/>
          <p:cNvCxnSpPr/>
          <p:nvPr/>
        </p:nvCxnSpPr>
        <p:spPr>
          <a:xfrm flipV="1">
            <a:off x="2039030" y="2908853"/>
            <a:ext cx="107733" cy="101969"/>
          </a:xfrm>
          <a:prstGeom prst="straightConnector1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206" name="Straight Arrow Connector 205"/>
          <p:cNvCxnSpPr/>
          <p:nvPr/>
        </p:nvCxnSpPr>
        <p:spPr>
          <a:xfrm flipV="1">
            <a:off x="5228274" y="3719513"/>
            <a:ext cx="128521" cy="66686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207" name="TextBox 206"/>
          <p:cNvSpPr txBox="1"/>
          <p:nvPr/>
        </p:nvSpPr>
        <p:spPr>
          <a:xfrm>
            <a:off x="5343815" y="3664998"/>
            <a:ext cx="110633" cy="175779"/>
          </a:xfrm>
          <a:prstGeom prst="rect">
            <a:avLst/>
          </a:prstGeom>
          <a:solidFill>
            <a:schemeClr val="bg1"/>
          </a:solidFill>
        </p:spPr>
        <p:txBody>
          <a:bodyPr wrap="none" lIns="27000" tIns="27000" rIns="27000" bIns="27000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88" kern="0" dirty="0">
                <a:solidFill>
                  <a:srgbClr val="000000"/>
                </a:solidFill>
              </a:rPr>
              <a:t>4</a:t>
            </a:r>
          </a:p>
        </p:txBody>
      </p:sp>
      <p:sp>
        <p:nvSpPr>
          <p:cNvPr id="27" name="Trapezoid 26"/>
          <p:cNvSpPr/>
          <p:nvPr/>
        </p:nvSpPr>
        <p:spPr>
          <a:xfrm rot="10800000">
            <a:off x="6432850" y="2532647"/>
            <a:ext cx="405045" cy="192723"/>
          </a:xfrm>
          <a:prstGeom prst="trapezoid">
            <a:avLst>
              <a:gd name="adj" fmla="val 39827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208" name="Down Arrow 207"/>
          <p:cNvSpPr/>
          <p:nvPr/>
        </p:nvSpPr>
        <p:spPr>
          <a:xfrm rot="16200000" flipH="1">
            <a:off x="6014837" y="2338004"/>
            <a:ext cx="171450" cy="489848"/>
          </a:xfrm>
          <a:prstGeom prst="downArrow">
            <a:avLst/>
          </a:prstGeom>
          <a:gradFill rotWithShape="1">
            <a:gsLst>
              <a:gs pos="0">
                <a:sysClr val="windowText" lastClr="000000">
                  <a:shade val="51000"/>
                  <a:satMod val="130000"/>
                </a:sysClr>
              </a:gs>
              <a:gs pos="80000">
                <a:sysClr val="windowText" lastClr="000000">
                  <a:shade val="93000"/>
                  <a:satMod val="130000"/>
                </a:sysClr>
              </a:gs>
              <a:gs pos="100000">
                <a:sysClr val="windowText" lastClr="000000">
                  <a:shade val="94000"/>
                  <a:satMod val="135000"/>
                </a:sys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vert" lIns="0" tIns="0" rIns="0" bIns="0"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788" b="1" kern="0" dirty="0">
                <a:solidFill>
                  <a:prstClr val="white"/>
                </a:solidFill>
                <a:latin typeface="Calibri"/>
                <a:ea typeface="Microsoft YaHei"/>
              </a:rPr>
              <a:t>8-bits</a:t>
            </a:r>
          </a:p>
        </p:txBody>
      </p:sp>
      <p:sp>
        <p:nvSpPr>
          <p:cNvPr id="29" name="Isosceles Triangle 28"/>
          <p:cNvSpPr/>
          <p:nvPr/>
        </p:nvSpPr>
        <p:spPr>
          <a:xfrm>
            <a:off x="7274576" y="2672864"/>
            <a:ext cx="595985" cy="560953"/>
          </a:xfrm>
          <a:prstGeom prst="triangl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050" dirty="0"/>
              <a:t>ADB</a:t>
            </a:r>
          </a:p>
        </p:txBody>
      </p:sp>
      <p:cxnSp>
        <p:nvCxnSpPr>
          <p:cNvPr id="209" name="Straight Connector 208"/>
          <p:cNvCxnSpPr>
            <a:cxnSpLocks/>
            <a:stCxn id="29" idx="0"/>
            <a:endCxn id="212" idx="2"/>
          </p:cNvCxnSpPr>
          <p:nvPr/>
        </p:nvCxnSpPr>
        <p:spPr>
          <a:xfrm flipV="1">
            <a:off x="7572569" y="1368150"/>
            <a:ext cx="3506" cy="1304714"/>
          </a:xfrm>
          <a:prstGeom prst="line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headEnd type="none" w="med" len="med"/>
            <a:tailEnd type="arrow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211" name="Straight Connector 210"/>
          <p:cNvCxnSpPr/>
          <p:nvPr/>
        </p:nvCxnSpPr>
        <p:spPr>
          <a:xfrm flipH="1" flipV="1">
            <a:off x="7094279" y="1654962"/>
            <a:ext cx="0" cy="2798646"/>
          </a:xfrm>
          <a:prstGeom prst="line">
            <a:avLst/>
          </a:prstGeom>
          <a:noFill/>
          <a:ln w="25400" cap="flat" cmpd="sng" algn="ctr">
            <a:solidFill>
              <a:srgbClr val="4F81BD"/>
            </a:solidFill>
            <a:prstDash val="sysDash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212" name="TextBox 211"/>
          <p:cNvSpPr txBox="1"/>
          <p:nvPr/>
        </p:nvSpPr>
        <p:spPr>
          <a:xfrm>
            <a:off x="7244894" y="1114234"/>
            <a:ext cx="662361" cy="253916"/>
          </a:xfrm>
          <a:prstGeom prst="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kern="0" dirty="0">
                <a:solidFill>
                  <a:prstClr val="white"/>
                </a:solidFill>
                <a:latin typeface="Calibri"/>
              </a:rPr>
              <a:t>32 pixels</a:t>
            </a:r>
            <a:endParaRPr lang="en-GB" sz="1050" kern="0" dirty="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238" name="Straight Arrow Connector 237"/>
          <p:cNvCxnSpPr/>
          <p:nvPr/>
        </p:nvCxnSpPr>
        <p:spPr>
          <a:xfrm flipV="1">
            <a:off x="7287618" y="3564068"/>
            <a:ext cx="128521" cy="66686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239" name="TextBox 238"/>
          <p:cNvSpPr txBox="1"/>
          <p:nvPr/>
        </p:nvSpPr>
        <p:spPr>
          <a:xfrm>
            <a:off x="7173833" y="3536372"/>
            <a:ext cx="110633" cy="175779"/>
          </a:xfrm>
          <a:prstGeom prst="rect">
            <a:avLst/>
          </a:prstGeom>
          <a:solidFill>
            <a:schemeClr val="bg1"/>
          </a:solidFill>
        </p:spPr>
        <p:txBody>
          <a:bodyPr wrap="none" lIns="27000" tIns="27000" rIns="27000" bIns="27000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88" kern="0" dirty="0">
                <a:solidFill>
                  <a:srgbClr val="000000"/>
                </a:solidFill>
              </a:rPr>
              <a:t>8</a:t>
            </a:r>
          </a:p>
        </p:txBody>
      </p:sp>
      <p:sp>
        <p:nvSpPr>
          <p:cNvPr id="241" name="TextBox 240"/>
          <p:cNvSpPr txBox="1"/>
          <p:nvPr/>
        </p:nvSpPr>
        <p:spPr>
          <a:xfrm>
            <a:off x="7009999" y="2532883"/>
            <a:ext cx="304597" cy="369332"/>
          </a:xfrm>
          <a:prstGeom prst="rect">
            <a:avLst/>
          </a:prstGeom>
          <a:solidFill>
            <a:schemeClr val="bg1"/>
          </a:solidFill>
        </p:spPr>
        <p:txBody>
          <a:bodyPr wrap="none" lIns="27000" rIns="27000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GB" sz="900" dirty="0">
                <a:solidFill>
                  <a:prstClr val="black"/>
                </a:solidFill>
                <a:latin typeface="Calibri"/>
              </a:rPr>
              <a:t>Clock</a:t>
            </a: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GB" sz="900" dirty="0">
                <a:solidFill>
                  <a:prstClr val="black"/>
                </a:solidFill>
                <a:latin typeface="Calibri"/>
              </a:rPr>
              <a:t>local</a:t>
            </a:r>
          </a:p>
        </p:txBody>
      </p:sp>
      <p:graphicFrame>
        <p:nvGraphicFramePr>
          <p:cNvPr id="253" name="Table 252"/>
          <p:cNvGraphicFramePr>
            <a:graphicFrameLocks noGrp="1"/>
          </p:cNvGraphicFramePr>
          <p:nvPr/>
        </p:nvGraphicFramePr>
        <p:xfrm>
          <a:off x="4720909" y="2303829"/>
          <a:ext cx="675076" cy="1161576"/>
        </p:xfrm>
        <a:graphic>
          <a:graphicData uri="http://schemas.openxmlformats.org/drawingml/2006/table">
            <a:tbl>
              <a:tblPr firstRow="1" firstCol="1">
                <a:tableStyleId>{69CF1AB2-1976-4502-BF36-3FF5EA218861}</a:tableStyleId>
              </a:tblPr>
              <a:tblGrid>
                <a:gridCol w="417204">
                  <a:extLst>
                    <a:ext uri="{9D8B030D-6E8A-4147-A177-3AD203B41FA5}">
                      <a16:colId xmlns:a16="http://schemas.microsoft.com/office/drawing/2014/main" val="1356082551"/>
                    </a:ext>
                  </a:extLst>
                </a:gridCol>
                <a:gridCol w="257872">
                  <a:extLst>
                    <a:ext uri="{9D8B030D-6E8A-4147-A177-3AD203B41FA5}">
                      <a16:colId xmlns:a16="http://schemas.microsoft.com/office/drawing/2014/main" val="918504653"/>
                    </a:ext>
                  </a:extLst>
                </a:gridCol>
              </a:tblGrid>
              <a:tr h="125874">
                <a:tc>
                  <a:txBody>
                    <a:bodyPr/>
                    <a:lstStyle/>
                    <a:p>
                      <a:pPr algn="ctr" fontAlgn="b"/>
                      <a:endParaRPr lang="en-GB" sz="8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144" marR="7144" marT="7144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800" u="none" strike="noStrike" dirty="0">
                          <a:effectLst/>
                        </a:rPr>
                        <a:t>bits</a:t>
                      </a:r>
                      <a:endParaRPr lang="en-GB" sz="8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144" marR="7144" marT="7144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8666777"/>
                  </a:ext>
                </a:extLst>
              </a:tr>
              <a:tr h="125874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 dirty="0">
                          <a:effectLst/>
                        </a:rPr>
                        <a:t>ADDR</a:t>
                      </a:r>
                      <a:endParaRPr lang="en-GB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144" marR="7144" marT="7144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800" u="none" strike="noStrike" dirty="0">
                          <a:effectLst/>
                        </a:rPr>
                        <a:t>9</a:t>
                      </a:r>
                      <a:endParaRPr lang="en-GB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144" marR="7144" marT="7144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8132954"/>
                  </a:ext>
                </a:extLst>
              </a:tr>
              <a:tr h="125874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 dirty="0" err="1">
                          <a:effectLst/>
                        </a:rPr>
                        <a:t>ToA</a:t>
                      </a:r>
                      <a:endParaRPr lang="en-GB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144" marR="7144" marT="71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800" u="none" strike="noStrike">
                          <a:effectLst/>
                        </a:rPr>
                        <a:t>16</a:t>
                      </a:r>
                      <a:endParaRPr lang="en-GB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144" marR="7144" marT="71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4826882"/>
                  </a:ext>
                </a:extLst>
              </a:tr>
              <a:tr h="125874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 dirty="0" err="1">
                          <a:effectLst/>
                        </a:rPr>
                        <a:t>ufToA_r</a:t>
                      </a:r>
                      <a:endParaRPr lang="en-GB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144" marR="7144" marT="71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800" u="none" strike="noStrike">
                          <a:effectLst/>
                        </a:rPr>
                        <a:t>4</a:t>
                      </a:r>
                      <a:endParaRPr lang="en-GB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144" marR="7144" marT="71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1564540"/>
                  </a:ext>
                </a:extLst>
              </a:tr>
              <a:tr h="125874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 dirty="0" err="1">
                          <a:effectLst/>
                        </a:rPr>
                        <a:t>ufToA_f</a:t>
                      </a:r>
                      <a:endParaRPr lang="en-GB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144" marR="7144" marT="71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800" u="none" strike="noStrike">
                          <a:effectLst/>
                        </a:rPr>
                        <a:t>4</a:t>
                      </a:r>
                      <a:endParaRPr lang="en-GB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144" marR="7144" marT="71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4367304"/>
                  </a:ext>
                </a:extLst>
              </a:tr>
              <a:tr h="125874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 dirty="0" err="1">
                          <a:effectLst/>
                        </a:rPr>
                        <a:t>fToA_r</a:t>
                      </a:r>
                      <a:endParaRPr lang="en-GB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144" marR="7144" marT="71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800" u="none" strike="noStrike" dirty="0">
                          <a:effectLst/>
                        </a:rPr>
                        <a:t>5</a:t>
                      </a:r>
                      <a:endParaRPr lang="en-GB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144" marR="7144" marT="71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5443349"/>
                  </a:ext>
                </a:extLst>
              </a:tr>
              <a:tr h="125874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 dirty="0" err="1">
                          <a:effectLst/>
                        </a:rPr>
                        <a:t>fToA_f</a:t>
                      </a:r>
                      <a:endParaRPr lang="en-GB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800" u="none" strike="noStrike">
                          <a:effectLst/>
                        </a:rPr>
                        <a:t>5</a:t>
                      </a:r>
                      <a:endParaRPr lang="en-GB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val="994936075"/>
                  </a:ext>
                </a:extLst>
              </a:tr>
              <a:tr h="125874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 dirty="0" err="1">
                          <a:effectLst/>
                        </a:rPr>
                        <a:t>ToT</a:t>
                      </a:r>
                      <a:endParaRPr lang="en-GB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800" u="none" strike="noStrike">
                          <a:effectLst/>
                        </a:rPr>
                        <a:t>12</a:t>
                      </a:r>
                      <a:endParaRPr lang="en-GB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val="1793085386"/>
                  </a:ext>
                </a:extLst>
              </a:tr>
              <a:tr h="125874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 dirty="0">
                          <a:effectLst/>
                        </a:rPr>
                        <a:t>Pileup</a:t>
                      </a:r>
                      <a:endParaRPr lang="en-GB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144" marR="7144" marT="7144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800" u="none" strike="noStrike" dirty="0">
                          <a:effectLst/>
                        </a:rPr>
                        <a:t>1</a:t>
                      </a:r>
                      <a:endParaRPr lang="en-GB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144" marR="7144" marT="7144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947680"/>
                  </a:ext>
                </a:extLst>
              </a:tr>
            </a:tbl>
          </a:graphicData>
        </a:graphic>
      </p:graphicFrame>
      <p:sp>
        <p:nvSpPr>
          <p:cNvPr id="255" name="TextBox 254"/>
          <p:cNvSpPr txBox="1"/>
          <p:nvPr/>
        </p:nvSpPr>
        <p:spPr>
          <a:xfrm>
            <a:off x="7280058" y="1615501"/>
            <a:ext cx="416336" cy="323165"/>
          </a:xfrm>
          <a:prstGeom prst="rect">
            <a:avLst/>
          </a:prstGeom>
          <a:solidFill>
            <a:schemeClr val="bg1"/>
          </a:solidFill>
        </p:spPr>
        <p:txBody>
          <a:bodyPr wrap="square" lIns="27000" rIns="27000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500" dirty="0">
                <a:solidFill>
                  <a:prstClr val="black"/>
                </a:solidFill>
                <a:latin typeface="Calibri"/>
                <a:ea typeface="Microsoft YaHei"/>
              </a:rPr>
              <a:t>SPG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57314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8532"/>
    </mc:Choice>
    <mc:Fallback xmlns="">
      <p:transition spd="slow" advTm="208532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TextBox 345"/>
          <p:cNvSpPr txBox="1"/>
          <p:nvPr/>
        </p:nvSpPr>
        <p:spPr>
          <a:xfrm>
            <a:off x="1196625" y="971721"/>
            <a:ext cx="106319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Preamp Out</a:t>
            </a:r>
          </a:p>
        </p:txBody>
      </p:sp>
      <p:sp>
        <p:nvSpPr>
          <p:cNvPr id="347" name="TextBox 346"/>
          <p:cNvSpPr txBox="1"/>
          <p:nvPr/>
        </p:nvSpPr>
        <p:spPr>
          <a:xfrm>
            <a:off x="1196625" y="1430772"/>
            <a:ext cx="106319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Disc Out</a:t>
            </a:r>
          </a:p>
        </p:txBody>
      </p:sp>
      <p:sp>
        <p:nvSpPr>
          <p:cNvPr id="348" name="TextBox 347"/>
          <p:cNvSpPr txBox="1"/>
          <p:nvPr/>
        </p:nvSpPr>
        <p:spPr>
          <a:xfrm>
            <a:off x="1196625" y="1916826"/>
            <a:ext cx="106319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 err="1"/>
              <a:t>Clk</a:t>
            </a:r>
            <a:r>
              <a:rPr lang="en-US" sz="1200" dirty="0"/>
              <a:t> (40MHz)</a:t>
            </a:r>
          </a:p>
        </p:txBody>
      </p:sp>
      <p:sp>
        <p:nvSpPr>
          <p:cNvPr id="349" name="TextBox 348"/>
          <p:cNvSpPr txBox="1"/>
          <p:nvPr/>
        </p:nvSpPr>
        <p:spPr>
          <a:xfrm>
            <a:off x="1196625" y="2834928"/>
            <a:ext cx="1414235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VCO </a:t>
            </a:r>
            <a:r>
              <a:rPr lang="en-US" sz="1200" dirty="0" err="1"/>
              <a:t>Clk</a:t>
            </a:r>
            <a:r>
              <a:rPr lang="en-US" sz="1200" dirty="0"/>
              <a:t> (640MHz)</a:t>
            </a:r>
          </a:p>
        </p:txBody>
      </p:sp>
      <p:sp>
        <p:nvSpPr>
          <p:cNvPr id="350" name="TextBox 349"/>
          <p:cNvSpPr txBox="1"/>
          <p:nvPr/>
        </p:nvSpPr>
        <p:spPr>
          <a:xfrm>
            <a:off x="1164370" y="3759820"/>
            <a:ext cx="1414235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TOT </a:t>
            </a:r>
            <a:r>
              <a:rPr lang="en-US" sz="1200" dirty="0" err="1"/>
              <a:t>Clk</a:t>
            </a:r>
            <a:r>
              <a:rPr lang="en-US" sz="1200" dirty="0"/>
              <a:t> (40MHz)</a:t>
            </a:r>
          </a:p>
        </p:txBody>
      </p:sp>
      <p:sp>
        <p:nvSpPr>
          <p:cNvPr id="371" name="TextBox 370"/>
          <p:cNvSpPr txBox="1"/>
          <p:nvPr/>
        </p:nvSpPr>
        <p:spPr>
          <a:xfrm>
            <a:off x="1157885" y="3259514"/>
            <a:ext cx="109785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TOA (16-bit)</a:t>
            </a:r>
          </a:p>
        </p:txBody>
      </p:sp>
      <p:sp>
        <p:nvSpPr>
          <p:cNvPr id="359" name="TextBox 358"/>
          <p:cNvSpPr txBox="1"/>
          <p:nvPr/>
        </p:nvSpPr>
        <p:spPr>
          <a:xfrm>
            <a:off x="1196625" y="2321871"/>
            <a:ext cx="1485165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Global TOA (16-bit)</a:t>
            </a:r>
          </a:p>
        </p:txBody>
      </p:sp>
      <p:sp>
        <p:nvSpPr>
          <p:cNvPr id="295" name="TextBox 294"/>
          <p:cNvSpPr txBox="1"/>
          <p:nvPr/>
        </p:nvSpPr>
        <p:spPr>
          <a:xfrm>
            <a:off x="1164439" y="4145331"/>
            <a:ext cx="124214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 err="1"/>
              <a:t>UFTOA_Start</a:t>
            </a:r>
            <a:r>
              <a:rPr lang="en-US" sz="1200" dirty="0"/>
              <a:t> (4-bits)</a:t>
            </a:r>
          </a:p>
        </p:txBody>
      </p:sp>
      <p:sp>
        <p:nvSpPr>
          <p:cNvPr id="299" name="TextBox 298"/>
          <p:cNvSpPr txBox="1"/>
          <p:nvPr/>
        </p:nvSpPr>
        <p:spPr>
          <a:xfrm>
            <a:off x="1164439" y="4523727"/>
            <a:ext cx="124214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 err="1"/>
              <a:t>UFTOA_Stop</a:t>
            </a:r>
            <a:r>
              <a:rPr lang="en-US" sz="1200" dirty="0"/>
              <a:t> (4-bits)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508041" y="3232512"/>
            <a:ext cx="5400595" cy="323812"/>
            <a:chOff x="1871707" y="5444658"/>
            <a:chExt cx="7200793" cy="431749"/>
          </a:xfrm>
        </p:grpSpPr>
        <p:sp>
          <p:nvSpPr>
            <p:cNvPr id="364" name="Hexagon 363"/>
            <p:cNvSpPr/>
            <p:nvPr/>
          </p:nvSpPr>
          <p:spPr>
            <a:xfrm>
              <a:off x="3059832" y="5444831"/>
              <a:ext cx="6012668" cy="431576"/>
            </a:xfrm>
            <a:prstGeom prst="hexagon">
              <a:avLst>
                <a:gd name="adj" fmla="val 13521"/>
                <a:gd name="vf" fmla="val 115470"/>
              </a:avLst>
            </a:prstGeom>
            <a:ln>
              <a:solidFill>
                <a:srgbClr val="FF0000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GB" sz="900" dirty="0"/>
                <a:t>65534</a:t>
              </a:r>
            </a:p>
          </p:txBody>
        </p:sp>
        <p:sp>
          <p:nvSpPr>
            <p:cNvPr id="372" name="Hexagon 371"/>
            <p:cNvSpPr/>
            <p:nvPr/>
          </p:nvSpPr>
          <p:spPr>
            <a:xfrm>
              <a:off x="1871707" y="5444658"/>
              <a:ext cx="1178551" cy="431576"/>
            </a:xfrm>
            <a:prstGeom prst="hexagon">
              <a:avLst>
                <a:gd name="adj" fmla="val 13521"/>
                <a:gd name="vf" fmla="val 115470"/>
              </a:avLst>
            </a:prstGeom>
            <a:ln>
              <a:solidFill>
                <a:srgbClr val="FF0000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900" dirty="0"/>
                <a:t>X</a:t>
              </a:r>
            </a:p>
          </p:txBody>
        </p:sp>
        <p:sp>
          <p:nvSpPr>
            <p:cNvPr id="373" name="Rounded Rectangular Callout 372"/>
            <p:cNvSpPr/>
            <p:nvPr/>
          </p:nvSpPr>
          <p:spPr>
            <a:xfrm>
              <a:off x="4427984" y="5498428"/>
              <a:ext cx="1628185" cy="324036"/>
            </a:xfrm>
            <a:prstGeom prst="wedgeRoundRectCallout">
              <a:avLst>
                <a:gd name="adj1" fmla="val -71104"/>
                <a:gd name="adj2" fmla="val 1717"/>
                <a:gd name="adj3" fmla="val 16667"/>
              </a:avLst>
            </a:prstGeom>
            <a:solidFill>
              <a:schemeClr val="bg1"/>
            </a:solidFill>
            <a:ln w="63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825" dirty="0"/>
                <a:t>TOA (16 bits)=65534</a:t>
              </a:r>
            </a:p>
          </p:txBody>
        </p:sp>
      </p:grpSp>
      <p:cxnSp>
        <p:nvCxnSpPr>
          <p:cNvPr id="219" name="Curved Connector 218"/>
          <p:cNvCxnSpPr/>
          <p:nvPr/>
        </p:nvCxnSpPr>
        <p:spPr>
          <a:xfrm rot="16200000" flipH="1">
            <a:off x="5732018" y="2450936"/>
            <a:ext cx="600319" cy="31857"/>
          </a:xfrm>
          <a:prstGeom prst="curvedConnector3">
            <a:avLst/>
          </a:prstGeom>
          <a:ln w="28575">
            <a:solidFill>
              <a:schemeClr val="accent6">
                <a:lumMod val="50000"/>
              </a:schemeClr>
            </a:solidFill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8" name="Curved Connector 217"/>
          <p:cNvCxnSpPr/>
          <p:nvPr/>
        </p:nvCxnSpPr>
        <p:spPr>
          <a:xfrm rot="16200000" flipH="1">
            <a:off x="4932199" y="2207355"/>
            <a:ext cx="1091672" cy="15254"/>
          </a:xfrm>
          <a:prstGeom prst="curvedConnector3">
            <a:avLst/>
          </a:prstGeom>
          <a:ln w="28575">
            <a:solidFill>
              <a:schemeClr val="accent6">
                <a:lumMod val="50000"/>
              </a:schemeClr>
            </a:solidFill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4" name="Curved Connector 373"/>
          <p:cNvCxnSpPr/>
          <p:nvPr/>
        </p:nvCxnSpPr>
        <p:spPr>
          <a:xfrm rot="5400000">
            <a:off x="2600345" y="2973166"/>
            <a:ext cx="1634990" cy="21275"/>
          </a:xfrm>
          <a:prstGeom prst="curvedConnector3">
            <a:avLst>
              <a:gd name="adj1" fmla="val 50000"/>
            </a:avLst>
          </a:prstGeom>
          <a:ln w="28575">
            <a:solidFill>
              <a:schemeClr val="accent6">
                <a:lumMod val="50000"/>
              </a:schemeClr>
            </a:solidFill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/>
          <p:cNvCxnSpPr/>
          <p:nvPr/>
        </p:nvCxnSpPr>
        <p:spPr>
          <a:xfrm>
            <a:off x="2465766" y="1221717"/>
            <a:ext cx="324036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7029273" y="1221717"/>
            <a:ext cx="787754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2398927" y="1069880"/>
            <a:ext cx="5351261" cy="0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9" name="Straight Connector 208"/>
          <p:cNvCxnSpPr/>
          <p:nvPr/>
        </p:nvCxnSpPr>
        <p:spPr>
          <a:xfrm>
            <a:off x="3454083" y="823736"/>
            <a:ext cx="1" cy="48600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1" name="Straight Arrow Connector 210"/>
          <p:cNvCxnSpPr/>
          <p:nvPr/>
        </p:nvCxnSpPr>
        <p:spPr>
          <a:xfrm>
            <a:off x="2803269" y="985884"/>
            <a:ext cx="640892" cy="0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5" name="Rounded Rectangular Callout 214"/>
          <p:cNvSpPr/>
          <p:nvPr/>
        </p:nvSpPr>
        <p:spPr>
          <a:xfrm>
            <a:off x="1998865" y="654537"/>
            <a:ext cx="1056935" cy="243027"/>
          </a:xfrm>
          <a:prstGeom prst="wedgeRoundRectCallout">
            <a:avLst>
              <a:gd name="adj1" fmla="val 68640"/>
              <a:gd name="adj2" fmla="val 50743"/>
              <a:gd name="adj3" fmla="val 16667"/>
            </a:avLst>
          </a:prstGeom>
          <a:ln w="63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825" dirty="0" err="1"/>
              <a:t>Tpeak</a:t>
            </a:r>
            <a:r>
              <a:rPr lang="en-GB" sz="825" dirty="0"/>
              <a:t> &lt; 25ns</a:t>
            </a:r>
          </a:p>
        </p:txBody>
      </p:sp>
      <p:sp>
        <p:nvSpPr>
          <p:cNvPr id="148" name="Title 147"/>
          <p:cNvSpPr>
            <a:spLocks noGrp="1"/>
          </p:cNvSpPr>
          <p:nvPr>
            <p:ph type="title"/>
          </p:nvPr>
        </p:nvSpPr>
        <p:spPr>
          <a:xfrm>
            <a:off x="769905" y="10196"/>
            <a:ext cx="7467600" cy="708422"/>
          </a:xfrm>
        </p:spPr>
        <p:txBody>
          <a:bodyPr>
            <a:normAutofit/>
          </a:bodyPr>
          <a:lstStyle/>
          <a:p>
            <a:r>
              <a:rPr lang="en-GB" sz="2800" dirty="0"/>
              <a:t>Pixel Operation in </a:t>
            </a:r>
            <a:r>
              <a:rPr lang="en-GB" sz="2800" b="1" dirty="0"/>
              <a:t>TOA &amp; TOT </a:t>
            </a:r>
            <a:r>
              <a:rPr lang="en-GB" sz="2800" dirty="0"/>
              <a:t>[DD]</a:t>
            </a:r>
          </a:p>
        </p:txBody>
      </p:sp>
      <p:grpSp>
        <p:nvGrpSpPr>
          <p:cNvPr id="121" name="Group 120"/>
          <p:cNvGrpSpPr/>
          <p:nvPr/>
        </p:nvGrpSpPr>
        <p:grpSpPr>
          <a:xfrm>
            <a:off x="2465766" y="1842786"/>
            <a:ext cx="5351261" cy="324036"/>
            <a:chOff x="1763688" y="4581128"/>
            <a:chExt cx="7135014" cy="432048"/>
          </a:xfrm>
        </p:grpSpPr>
        <p:cxnSp>
          <p:nvCxnSpPr>
            <p:cNvPr id="63" name="Straight Connector 62"/>
            <p:cNvCxnSpPr/>
            <p:nvPr/>
          </p:nvCxnSpPr>
          <p:spPr>
            <a:xfrm>
              <a:off x="2186162" y="4581128"/>
              <a:ext cx="0" cy="432048"/>
            </a:xfrm>
            <a:prstGeom prst="line">
              <a:avLst/>
            </a:prstGeom>
            <a:ln w="28575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>
              <a:off x="2195736" y="4581128"/>
              <a:ext cx="432048" cy="0"/>
            </a:xfrm>
            <a:prstGeom prst="line">
              <a:avLst/>
            </a:prstGeom>
            <a:ln w="28575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>
              <a:off x="2627784" y="4581128"/>
              <a:ext cx="0" cy="432048"/>
            </a:xfrm>
            <a:prstGeom prst="line">
              <a:avLst/>
            </a:prstGeom>
            <a:ln w="28575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>
              <a:off x="2627784" y="5013176"/>
              <a:ext cx="432048" cy="0"/>
            </a:xfrm>
            <a:prstGeom prst="line">
              <a:avLst/>
            </a:prstGeom>
            <a:ln w="28575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>
              <a:off x="3050258" y="4581128"/>
              <a:ext cx="0" cy="432048"/>
            </a:xfrm>
            <a:prstGeom prst="line">
              <a:avLst/>
            </a:prstGeom>
            <a:ln w="28575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>
              <a:off x="3059832" y="4581128"/>
              <a:ext cx="432048" cy="0"/>
            </a:xfrm>
            <a:prstGeom prst="line">
              <a:avLst/>
            </a:prstGeom>
            <a:ln w="28575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>
              <a:off x="3491880" y="4581128"/>
              <a:ext cx="0" cy="432048"/>
            </a:xfrm>
            <a:prstGeom prst="line">
              <a:avLst/>
            </a:prstGeom>
            <a:ln w="28575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Straight Connector 179"/>
            <p:cNvCxnSpPr/>
            <p:nvPr/>
          </p:nvCxnSpPr>
          <p:spPr>
            <a:xfrm>
              <a:off x="3491880" y="5013176"/>
              <a:ext cx="432048" cy="0"/>
            </a:xfrm>
            <a:prstGeom prst="line">
              <a:avLst/>
            </a:prstGeom>
            <a:ln w="28575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/>
            <p:nvPr/>
          </p:nvCxnSpPr>
          <p:spPr>
            <a:xfrm>
              <a:off x="3914354" y="4581128"/>
              <a:ext cx="0" cy="432048"/>
            </a:xfrm>
            <a:prstGeom prst="line">
              <a:avLst/>
            </a:prstGeom>
            <a:ln w="28575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>
              <a:off x="3923928" y="4581128"/>
              <a:ext cx="432048" cy="0"/>
            </a:xfrm>
            <a:prstGeom prst="line">
              <a:avLst/>
            </a:prstGeom>
            <a:ln w="28575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>
              <a:off x="4355976" y="4581128"/>
              <a:ext cx="0" cy="432048"/>
            </a:xfrm>
            <a:prstGeom prst="line">
              <a:avLst/>
            </a:prstGeom>
            <a:ln w="28575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/>
            <p:cNvCxnSpPr/>
            <p:nvPr/>
          </p:nvCxnSpPr>
          <p:spPr>
            <a:xfrm>
              <a:off x="4355976" y="5013176"/>
              <a:ext cx="432048" cy="0"/>
            </a:xfrm>
            <a:prstGeom prst="line">
              <a:avLst/>
            </a:prstGeom>
            <a:ln w="28575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/>
          </p:nvCxnSpPr>
          <p:spPr>
            <a:xfrm>
              <a:off x="4778450" y="4581128"/>
              <a:ext cx="0" cy="432048"/>
            </a:xfrm>
            <a:prstGeom prst="line">
              <a:avLst/>
            </a:prstGeom>
            <a:ln w="28575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Straight Connector 190"/>
            <p:cNvCxnSpPr/>
            <p:nvPr/>
          </p:nvCxnSpPr>
          <p:spPr>
            <a:xfrm>
              <a:off x="5220072" y="4581128"/>
              <a:ext cx="0" cy="432048"/>
            </a:xfrm>
            <a:prstGeom prst="line">
              <a:avLst/>
            </a:prstGeom>
            <a:ln w="28575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Straight Connector 195"/>
            <p:cNvCxnSpPr/>
            <p:nvPr/>
          </p:nvCxnSpPr>
          <p:spPr>
            <a:xfrm>
              <a:off x="5220072" y="5013176"/>
              <a:ext cx="432048" cy="0"/>
            </a:xfrm>
            <a:prstGeom prst="line">
              <a:avLst/>
            </a:prstGeom>
            <a:ln w="28575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Straight Connector 198"/>
            <p:cNvCxnSpPr/>
            <p:nvPr/>
          </p:nvCxnSpPr>
          <p:spPr>
            <a:xfrm>
              <a:off x="4788024" y="4581128"/>
              <a:ext cx="432048" cy="0"/>
            </a:xfrm>
            <a:prstGeom prst="line">
              <a:avLst/>
            </a:prstGeom>
            <a:ln w="28575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/>
          </p:nvCxnSpPr>
          <p:spPr>
            <a:xfrm>
              <a:off x="1763688" y="5013176"/>
              <a:ext cx="432048" cy="0"/>
            </a:xfrm>
            <a:prstGeom prst="line">
              <a:avLst/>
            </a:prstGeom>
            <a:ln w="28575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3" name="Straight Connector 302"/>
            <p:cNvCxnSpPr/>
            <p:nvPr/>
          </p:nvCxnSpPr>
          <p:spPr>
            <a:xfrm>
              <a:off x="5642546" y="4581128"/>
              <a:ext cx="0" cy="432048"/>
            </a:xfrm>
            <a:prstGeom prst="line">
              <a:avLst/>
            </a:prstGeom>
            <a:ln w="28575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4" name="Straight Connector 303"/>
            <p:cNvCxnSpPr/>
            <p:nvPr/>
          </p:nvCxnSpPr>
          <p:spPr>
            <a:xfrm>
              <a:off x="6084168" y="4581128"/>
              <a:ext cx="0" cy="432048"/>
            </a:xfrm>
            <a:prstGeom prst="line">
              <a:avLst/>
            </a:prstGeom>
            <a:ln w="28575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5" name="Straight Connector 304"/>
            <p:cNvCxnSpPr/>
            <p:nvPr/>
          </p:nvCxnSpPr>
          <p:spPr>
            <a:xfrm>
              <a:off x="6084168" y="5013176"/>
              <a:ext cx="432048" cy="0"/>
            </a:xfrm>
            <a:prstGeom prst="line">
              <a:avLst/>
            </a:prstGeom>
            <a:ln w="28575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6" name="Straight Connector 305"/>
            <p:cNvCxnSpPr/>
            <p:nvPr/>
          </p:nvCxnSpPr>
          <p:spPr>
            <a:xfrm>
              <a:off x="5652120" y="4581128"/>
              <a:ext cx="432048" cy="0"/>
            </a:xfrm>
            <a:prstGeom prst="line">
              <a:avLst/>
            </a:prstGeom>
            <a:ln w="28575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/>
            <p:cNvCxnSpPr/>
            <p:nvPr/>
          </p:nvCxnSpPr>
          <p:spPr>
            <a:xfrm>
              <a:off x="6506642" y="4581128"/>
              <a:ext cx="0" cy="432048"/>
            </a:xfrm>
            <a:prstGeom prst="line">
              <a:avLst/>
            </a:prstGeom>
            <a:ln w="28575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8" name="Straight Connector 307"/>
            <p:cNvCxnSpPr/>
            <p:nvPr/>
          </p:nvCxnSpPr>
          <p:spPr>
            <a:xfrm>
              <a:off x="6948264" y="4581128"/>
              <a:ext cx="0" cy="432048"/>
            </a:xfrm>
            <a:prstGeom prst="line">
              <a:avLst/>
            </a:prstGeom>
            <a:ln w="28575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9" name="Straight Connector 308"/>
            <p:cNvCxnSpPr/>
            <p:nvPr/>
          </p:nvCxnSpPr>
          <p:spPr>
            <a:xfrm>
              <a:off x="6948264" y="5013176"/>
              <a:ext cx="432048" cy="0"/>
            </a:xfrm>
            <a:prstGeom prst="line">
              <a:avLst/>
            </a:prstGeom>
            <a:ln w="28575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0" name="Straight Connector 309"/>
            <p:cNvCxnSpPr/>
            <p:nvPr/>
          </p:nvCxnSpPr>
          <p:spPr>
            <a:xfrm>
              <a:off x="6516216" y="4581128"/>
              <a:ext cx="432048" cy="0"/>
            </a:xfrm>
            <a:prstGeom prst="line">
              <a:avLst/>
            </a:prstGeom>
            <a:ln w="28575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1" name="Straight Connector 310"/>
            <p:cNvCxnSpPr/>
            <p:nvPr/>
          </p:nvCxnSpPr>
          <p:spPr>
            <a:xfrm>
              <a:off x="7380312" y="4581128"/>
              <a:ext cx="0" cy="432048"/>
            </a:xfrm>
            <a:prstGeom prst="line">
              <a:avLst/>
            </a:prstGeom>
            <a:ln w="28575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2" name="Straight Connector 311"/>
            <p:cNvCxnSpPr/>
            <p:nvPr/>
          </p:nvCxnSpPr>
          <p:spPr>
            <a:xfrm>
              <a:off x="7821934" y="4581128"/>
              <a:ext cx="0" cy="432048"/>
            </a:xfrm>
            <a:prstGeom prst="line">
              <a:avLst/>
            </a:prstGeom>
            <a:ln w="28575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3" name="Straight Connector 312"/>
            <p:cNvCxnSpPr/>
            <p:nvPr/>
          </p:nvCxnSpPr>
          <p:spPr>
            <a:xfrm>
              <a:off x="7821934" y="5013176"/>
              <a:ext cx="432048" cy="0"/>
            </a:xfrm>
            <a:prstGeom prst="line">
              <a:avLst/>
            </a:prstGeom>
            <a:ln w="28575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" name="Straight Connector 313"/>
            <p:cNvCxnSpPr/>
            <p:nvPr/>
          </p:nvCxnSpPr>
          <p:spPr>
            <a:xfrm>
              <a:off x="7389886" y="4581128"/>
              <a:ext cx="432048" cy="0"/>
            </a:xfrm>
            <a:prstGeom prst="line">
              <a:avLst/>
            </a:prstGeom>
            <a:ln w="28575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5" name="Straight Connector 314"/>
            <p:cNvCxnSpPr/>
            <p:nvPr/>
          </p:nvCxnSpPr>
          <p:spPr>
            <a:xfrm>
              <a:off x="8270838" y="4581128"/>
              <a:ext cx="0" cy="432048"/>
            </a:xfrm>
            <a:prstGeom prst="line">
              <a:avLst/>
            </a:prstGeom>
            <a:ln w="28575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6" name="Straight Connector 315"/>
            <p:cNvCxnSpPr/>
            <p:nvPr/>
          </p:nvCxnSpPr>
          <p:spPr>
            <a:xfrm>
              <a:off x="8712460" y="4581128"/>
              <a:ext cx="0" cy="432048"/>
            </a:xfrm>
            <a:prstGeom prst="line">
              <a:avLst/>
            </a:prstGeom>
            <a:ln w="28575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7" name="Straight Connector 316"/>
            <p:cNvCxnSpPr/>
            <p:nvPr/>
          </p:nvCxnSpPr>
          <p:spPr>
            <a:xfrm>
              <a:off x="8712460" y="5013176"/>
              <a:ext cx="186242" cy="0"/>
            </a:xfrm>
            <a:prstGeom prst="line">
              <a:avLst/>
            </a:prstGeom>
            <a:ln w="28575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8" name="Straight Connector 317"/>
            <p:cNvCxnSpPr/>
            <p:nvPr/>
          </p:nvCxnSpPr>
          <p:spPr>
            <a:xfrm>
              <a:off x="8280412" y="4581128"/>
              <a:ext cx="432048" cy="0"/>
            </a:xfrm>
            <a:prstGeom prst="line">
              <a:avLst/>
            </a:prstGeom>
            <a:ln w="28575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/>
          <p:cNvGrpSpPr/>
          <p:nvPr/>
        </p:nvGrpSpPr>
        <p:grpSpPr>
          <a:xfrm>
            <a:off x="2433511" y="3678811"/>
            <a:ext cx="5351261" cy="324036"/>
            <a:chOff x="1763688" y="6048000"/>
            <a:chExt cx="7135014" cy="432048"/>
          </a:xfrm>
        </p:grpSpPr>
        <p:cxnSp>
          <p:nvCxnSpPr>
            <p:cNvPr id="321" name="Straight Connector 320"/>
            <p:cNvCxnSpPr/>
            <p:nvPr/>
          </p:nvCxnSpPr>
          <p:spPr>
            <a:xfrm>
              <a:off x="1763688" y="6480048"/>
              <a:ext cx="1296144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2" name="Straight Connector 321"/>
            <p:cNvCxnSpPr/>
            <p:nvPr/>
          </p:nvCxnSpPr>
          <p:spPr>
            <a:xfrm>
              <a:off x="3050258" y="6048000"/>
              <a:ext cx="0" cy="432048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3" name="Straight Connector 322"/>
            <p:cNvCxnSpPr/>
            <p:nvPr/>
          </p:nvCxnSpPr>
          <p:spPr>
            <a:xfrm>
              <a:off x="3059832" y="6048000"/>
              <a:ext cx="432048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4" name="Straight Connector 323"/>
            <p:cNvCxnSpPr/>
            <p:nvPr/>
          </p:nvCxnSpPr>
          <p:spPr>
            <a:xfrm>
              <a:off x="3491880" y="6048000"/>
              <a:ext cx="0" cy="432048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5" name="Straight Connector 324"/>
            <p:cNvCxnSpPr/>
            <p:nvPr/>
          </p:nvCxnSpPr>
          <p:spPr>
            <a:xfrm>
              <a:off x="3491880" y="6480048"/>
              <a:ext cx="432048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6" name="Straight Connector 325"/>
            <p:cNvCxnSpPr/>
            <p:nvPr/>
          </p:nvCxnSpPr>
          <p:spPr>
            <a:xfrm>
              <a:off x="3914354" y="6048000"/>
              <a:ext cx="0" cy="432048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7" name="Straight Connector 326"/>
            <p:cNvCxnSpPr/>
            <p:nvPr/>
          </p:nvCxnSpPr>
          <p:spPr>
            <a:xfrm>
              <a:off x="3923928" y="6048000"/>
              <a:ext cx="432048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8" name="Straight Connector 327"/>
            <p:cNvCxnSpPr/>
            <p:nvPr/>
          </p:nvCxnSpPr>
          <p:spPr>
            <a:xfrm>
              <a:off x="4355976" y="6048000"/>
              <a:ext cx="0" cy="432048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9" name="Straight Connector 328"/>
            <p:cNvCxnSpPr/>
            <p:nvPr/>
          </p:nvCxnSpPr>
          <p:spPr>
            <a:xfrm>
              <a:off x="4355976" y="6480048"/>
              <a:ext cx="432048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0" name="Straight Connector 329"/>
            <p:cNvCxnSpPr/>
            <p:nvPr/>
          </p:nvCxnSpPr>
          <p:spPr>
            <a:xfrm>
              <a:off x="4778450" y="6048000"/>
              <a:ext cx="0" cy="432048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1" name="Straight Connector 330"/>
            <p:cNvCxnSpPr/>
            <p:nvPr/>
          </p:nvCxnSpPr>
          <p:spPr>
            <a:xfrm>
              <a:off x="5220072" y="6048000"/>
              <a:ext cx="0" cy="432048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2" name="Straight Connector 331"/>
            <p:cNvCxnSpPr/>
            <p:nvPr/>
          </p:nvCxnSpPr>
          <p:spPr>
            <a:xfrm>
              <a:off x="5220072" y="6480048"/>
              <a:ext cx="432048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3" name="Straight Connector 332"/>
            <p:cNvCxnSpPr/>
            <p:nvPr/>
          </p:nvCxnSpPr>
          <p:spPr>
            <a:xfrm>
              <a:off x="4788024" y="6048000"/>
              <a:ext cx="432048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4" name="Straight Connector 333"/>
            <p:cNvCxnSpPr/>
            <p:nvPr/>
          </p:nvCxnSpPr>
          <p:spPr>
            <a:xfrm>
              <a:off x="5642546" y="6048000"/>
              <a:ext cx="0" cy="432048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5" name="Straight Connector 334"/>
            <p:cNvCxnSpPr/>
            <p:nvPr/>
          </p:nvCxnSpPr>
          <p:spPr>
            <a:xfrm>
              <a:off x="6084168" y="6048000"/>
              <a:ext cx="0" cy="432048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6" name="Straight Connector 335"/>
            <p:cNvCxnSpPr/>
            <p:nvPr/>
          </p:nvCxnSpPr>
          <p:spPr>
            <a:xfrm>
              <a:off x="5652120" y="6048000"/>
              <a:ext cx="432048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7" name="Straight Connector 336"/>
            <p:cNvCxnSpPr/>
            <p:nvPr/>
          </p:nvCxnSpPr>
          <p:spPr>
            <a:xfrm>
              <a:off x="6084168" y="6480048"/>
              <a:ext cx="2814534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9" name="Rounded Rectangular Callout 338"/>
            <p:cNvSpPr/>
            <p:nvPr/>
          </p:nvSpPr>
          <p:spPr>
            <a:xfrm>
              <a:off x="6444208" y="6084004"/>
              <a:ext cx="1278142" cy="324036"/>
            </a:xfrm>
            <a:prstGeom prst="wedgeRoundRectCallout">
              <a:avLst>
                <a:gd name="adj1" fmla="val -73673"/>
                <a:gd name="adj2" fmla="val 21348"/>
                <a:gd name="adj3" fmla="val 16667"/>
              </a:avLst>
            </a:prstGeom>
            <a:ln w="63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825" dirty="0"/>
                <a:t>TOT (10 bits) =4</a:t>
              </a:r>
            </a:p>
          </p:txBody>
        </p:sp>
      </p:grpSp>
      <p:cxnSp>
        <p:nvCxnSpPr>
          <p:cNvPr id="341" name="Straight Connector 340"/>
          <p:cNvCxnSpPr/>
          <p:nvPr/>
        </p:nvCxnSpPr>
        <p:spPr>
          <a:xfrm>
            <a:off x="2799711" y="823736"/>
            <a:ext cx="12" cy="48600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/>
          <p:cNvGrpSpPr/>
          <p:nvPr/>
        </p:nvGrpSpPr>
        <p:grpSpPr>
          <a:xfrm>
            <a:off x="2465766" y="1069879"/>
            <a:ext cx="5351261" cy="610889"/>
            <a:chOff x="1763688" y="2578478"/>
            <a:chExt cx="7135014" cy="814518"/>
          </a:xfrm>
        </p:grpSpPr>
        <p:cxnSp>
          <p:nvCxnSpPr>
            <p:cNvPr id="26" name="Straight Connector 25"/>
            <p:cNvCxnSpPr/>
            <p:nvPr/>
          </p:nvCxnSpPr>
          <p:spPr>
            <a:xfrm>
              <a:off x="5760132" y="2960948"/>
              <a:ext cx="0" cy="432048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" name="Group 9"/>
            <p:cNvGrpSpPr/>
            <p:nvPr/>
          </p:nvGrpSpPr>
          <p:grpSpPr>
            <a:xfrm>
              <a:off x="1763688" y="2578478"/>
              <a:ext cx="7135014" cy="814518"/>
              <a:chOff x="1763688" y="2578478"/>
              <a:chExt cx="7135014" cy="814518"/>
            </a:xfrm>
          </p:grpSpPr>
          <p:grpSp>
            <p:nvGrpSpPr>
              <p:cNvPr id="2" name="Group 1"/>
              <p:cNvGrpSpPr/>
              <p:nvPr/>
            </p:nvGrpSpPr>
            <p:grpSpPr>
              <a:xfrm>
                <a:off x="1763688" y="2960948"/>
                <a:ext cx="7135014" cy="432048"/>
                <a:chOff x="1763688" y="2960948"/>
                <a:chExt cx="7135014" cy="432048"/>
              </a:xfrm>
            </p:grpSpPr>
            <p:cxnSp>
              <p:nvCxnSpPr>
                <p:cNvPr id="19" name="Straight Connector 18"/>
                <p:cNvCxnSpPr/>
                <p:nvPr/>
              </p:nvCxnSpPr>
              <p:spPr>
                <a:xfrm>
                  <a:off x="1763688" y="3392996"/>
                  <a:ext cx="828092" cy="0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19"/>
                <p:cNvCxnSpPr/>
                <p:nvPr/>
              </p:nvCxnSpPr>
              <p:spPr>
                <a:xfrm>
                  <a:off x="2591780" y="2960948"/>
                  <a:ext cx="0" cy="432048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4"/>
                <p:cNvCxnSpPr/>
                <p:nvPr/>
              </p:nvCxnSpPr>
              <p:spPr>
                <a:xfrm>
                  <a:off x="2591780" y="2960948"/>
                  <a:ext cx="3168352" cy="0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7"/>
                <p:cNvCxnSpPr/>
                <p:nvPr/>
              </p:nvCxnSpPr>
              <p:spPr>
                <a:xfrm>
                  <a:off x="5760132" y="3392996"/>
                  <a:ext cx="3138570" cy="0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29" name="Curved Connector 128"/>
              <p:cNvCxnSpPr/>
              <p:nvPr/>
            </p:nvCxnSpPr>
            <p:spPr>
              <a:xfrm rot="16200000" flipH="1">
                <a:off x="2364911" y="2734078"/>
                <a:ext cx="382469" cy="71270"/>
              </a:xfrm>
              <a:prstGeom prst="curvedConnector3">
                <a:avLst/>
              </a:prstGeom>
              <a:ln w="28575">
                <a:solidFill>
                  <a:schemeClr val="accent6">
                    <a:lumMod val="50000"/>
                  </a:schemeClr>
                </a:solidFill>
                <a:headEnd type="oval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0" name="Curved Connector 359"/>
              <p:cNvCxnSpPr/>
              <p:nvPr/>
            </p:nvCxnSpPr>
            <p:spPr>
              <a:xfrm rot="16200000" flipH="1">
                <a:off x="5575247" y="2763363"/>
                <a:ext cx="382470" cy="12700"/>
              </a:xfrm>
              <a:prstGeom prst="curvedConnector3">
                <a:avLst/>
              </a:prstGeom>
              <a:ln w="28575">
                <a:solidFill>
                  <a:schemeClr val="accent6">
                    <a:lumMod val="50000"/>
                  </a:schemeClr>
                </a:solidFill>
                <a:headEnd type="oval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361" name="Curved Connector 360"/>
          <p:cNvCxnSpPr/>
          <p:nvPr/>
        </p:nvCxnSpPr>
        <p:spPr>
          <a:xfrm rot="16200000" flipH="1">
            <a:off x="2581511" y="2232151"/>
            <a:ext cx="1049654" cy="7820"/>
          </a:xfrm>
          <a:prstGeom prst="curvedConnector3">
            <a:avLst/>
          </a:prstGeom>
          <a:ln w="28575">
            <a:solidFill>
              <a:schemeClr val="accent6">
                <a:lumMod val="50000"/>
              </a:schemeClr>
            </a:solidFill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2" name="Curved Connector 361"/>
          <p:cNvCxnSpPr/>
          <p:nvPr/>
        </p:nvCxnSpPr>
        <p:spPr>
          <a:xfrm rot="16200000" flipH="1">
            <a:off x="3140395" y="2457123"/>
            <a:ext cx="594065" cy="13466"/>
          </a:xfrm>
          <a:prstGeom prst="curvedConnector3">
            <a:avLst/>
          </a:prstGeom>
          <a:ln w="28575">
            <a:solidFill>
              <a:schemeClr val="accent6">
                <a:lumMod val="50000"/>
              </a:schemeClr>
            </a:solidFill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3" name="Curved Connector 362"/>
          <p:cNvCxnSpPr/>
          <p:nvPr/>
        </p:nvCxnSpPr>
        <p:spPr>
          <a:xfrm rot="5400000">
            <a:off x="4383087" y="2605647"/>
            <a:ext cx="1998425" cy="147904"/>
          </a:xfrm>
          <a:prstGeom prst="curvedConnector3">
            <a:avLst>
              <a:gd name="adj1" fmla="val 50000"/>
            </a:avLst>
          </a:prstGeom>
          <a:ln w="28575">
            <a:solidFill>
              <a:schemeClr val="accent6">
                <a:lumMod val="50000"/>
              </a:schemeClr>
            </a:solidFill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9" name="Rectangle 138"/>
          <p:cNvSpPr/>
          <p:nvPr/>
        </p:nvSpPr>
        <p:spPr>
          <a:xfrm>
            <a:off x="7784771" y="3171760"/>
            <a:ext cx="183974" cy="4525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500"/>
          </a:p>
        </p:txBody>
      </p:sp>
      <p:grpSp>
        <p:nvGrpSpPr>
          <p:cNvPr id="5" name="Group 4"/>
          <p:cNvGrpSpPr/>
          <p:nvPr/>
        </p:nvGrpSpPr>
        <p:grpSpPr>
          <a:xfrm>
            <a:off x="2546781" y="2301837"/>
            <a:ext cx="5238576" cy="324461"/>
            <a:chOff x="1871708" y="4221088"/>
            <a:chExt cx="6984768" cy="432614"/>
          </a:xfrm>
        </p:grpSpPr>
        <p:sp>
          <p:nvSpPr>
            <p:cNvPr id="353" name="Hexagon 352"/>
            <p:cNvSpPr/>
            <p:nvPr/>
          </p:nvSpPr>
          <p:spPr>
            <a:xfrm>
              <a:off x="3617900" y="4221434"/>
              <a:ext cx="864096" cy="431576"/>
            </a:xfrm>
            <a:prstGeom prst="hexagon">
              <a:avLst>
                <a:gd name="adj" fmla="val 13521"/>
                <a:gd name="vf" fmla="val 115470"/>
              </a:avLst>
            </a:prstGeom>
            <a:ln>
              <a:solidFill>
                <a:srgbClr val="92D050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900" dirty="0"/>
                <a:t>65535 </a:t>
              </a:r>
            </a:p>
          </p:txBody>
        </p:sp>
        <p:sp>
          <p:nvSpPr>
            <p:cNvPr id="354" name="Hexagon 353"/>
            <p:cNvSpPr/>
            <p:nvPr/>
          </p:nvSpPr>
          <p:spPr>
            <a:xfrm>
              <a:off x="4499996" y="4221607"/>
              <a:ext cx="864096" cy="431576"/>
            </a:xfrm>
            <a:prstGeom prst="hexagon">
              <a:avLst>
                <a:gd name="adj" fmla="val 13521"/>
                <a:gd name="vf" fmla="val 115470"/>
              </a:avLst>
            </a:prstGeom>
            <a:ln>
              <a:solidFill>
                <a:srgbClr val="92D050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900" dirty="0"/>
                <a:t>0</a:t>
              </a:r>
            </a:p>
          </p:txBody>
        </p:sp>
        <p:sp>
          <p:nvSpPr>
            <p:cNvPr id="356" name="Hexagon 355"/>
            <p:cNvSpPr/>
            <p:nvPr/>
          </p:nvSpPr>
          <p:spPr>
            <a:xfrm>
              <a:off x="6246188" y="4221780"/>
              <a:ext cx="864096" cy="431576"/>
            </a:xfrm>
            <a:prstGeom prst="hexagon">
              <a:avLst>
                <a:gd name="adj" fmla="val 13521"/>
                <a:gd name="vf" fmla="val 115470"/>
              </a:avLst>
            </a:prstGeom>
            <a:ln>
              <a:solidFill>
                <a:srgbClr val="92D050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900" dirty="0"/>
                <a:t>2</a:t>
              </a:r>
            </a:p>
          </p:txBody>
        </p:sp>
        <p:sp>
          <p:nvSpPr>
            <p:cNvPr id="357" name="Hexagon 356"/>
            <p:cNvSpPr/>
            <p:nvPr/>
          </p:nvSpPr>
          <p:spPr>
            <a:xfrm>
              <a:off x="7110284" y="4221953"/>
              <a:ext cx="864096" cy="431576"/>
            </a:xfrm>
            <a:prstGeom prst="hexagon">
              <a:avLst>
                <a:gd name="adj" fmla="val 13521"/>
                <a:gd name="vf" fmla="val 115470"/>
              </a:avLst>
            </a:prstGeom>
            <a:ln>
              <a:solidFill>
                <a:srgbClr val="92D050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900" dirty="0"/>
                <a:t>3</a:t>
              </a:r>
            </a:p>
          </p:txBody>
        </p:sp>
        <p:sp>
          <p:nvSpPr>
            <p:cNvPr id="358" name="Hexagon 357"/>
            <p:cNvSpPr/>
            <p:nvPr/>
          </p:nvSpPr>
          <p:spPr>
            <a:xfrm>
              <a:off x="7992380" y="4222126"/>
              <a:ext cx="864096" cy="431576"/>
            </a:xfrm>
            <a:prstGeom prst="hexagon">
              <a:avLst>
                <a:gd name="adj" fmla="val 13521"/>
                <a:gd name="vf" fmla="val 115470"/>
              </a:avLst>
            </a:prstGeom>
            <a:ln>
              <a:solidFill>
                <a:srgbClr val="92D050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900" dirty="0"/>
                <a:t>4</a:t>
              </a:r>
            </a:p>
          </p:txBody>
        </p:sp>
        <p:sp>
          <p:nvSpPr>
            <p:cNvPr id="352" name="Hexagon 351"/>
            <p:cNvSpPr/>
            <p:nvPr/>
          </p:nvSpPr>
          <p:spPr>
            <a:xfrm>
              <a:off x="2753804" y="4221261"/>
              <a:ext cx="864096" cy="431576"/>
            </a:xfrm>
            <a:prstGeom prst="hexagon">
              <a:avLst>
                <a:gd name="adj" fmla="val 13521"/>
                <a:gd name="vf" fmla="val 115470"/>
              </a:avLst>
            </a:prstGeom>
            <a:ln>
              <a:solidFill>
                <a:srgbClr val="92D050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900" dirty="0"/>
                <a:t>65534</a:t>
              </a:r>
            </a:p>
          </p:txBody>
        </p:sp>
        <p:sp>
          <p:nvSpPr>
            <p:cNvPr id="351" name="Hexagon 350"/>
            <p:cNvSpPr/>
            <p:nvPr/>
          </p:nvSpPr>
          <p:spPr>
            <a:xfrm>
              <a:off x="1871708" y="4221088"/>
              <a:ext cx="864096" cy="431576"/>
            </a:xfrm>
            <a:prstGeom prst="hexagon">
              <a:avLst>
                <a:gd name="adj" fmla="val 13521"/>
                <a:gd name="vf" fmla="val 115470"/>
              </a:avLst>
            </a:prstGeom>
            <a:ln>
              <a:solidFill>
                <a:srgbClr val="92D050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900" dirty="0"/>
                <a:t>65533</a:t>
              </a:r>
            </a:p>
          </p:txBody>
        </p:sp>
        <p:sp>
          <p:nvSpPr>
            <p:cNvPr id="355" name="Hexagon 354"/>
            <p:cNvSpPr/>
            <p:nvPr/>
          </p:nvSpPr>
          <p:spPr>
            <a:xfrm>
              <a:off x="5364092" y="4221607"/>
              <a:ext cx="864096" cy="431576"/>
            </a:xfrm>
            <a:prstGeom prst="hexagon">
              <a:avLst>
                <a:gd name="adj" fmla="val 13521"/>
                <a:gd name="vf" fmla="val 115470"/>
              </a:avLst>
            </a:prstGeom>
            <a:ln>
              <a:solidFill>
                <a:srgbClr val="92D050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900" dirty="0"/>
                <a:t>1</a:t>
              </a:r>
            </a:p>
          </p:txBody>
        </p:sp>
      </p:grpSp>
      <p:cxnSp>
        <p:nvCxnSpPr>
          <p:cNvPr id="6" name="Straight Connector 5"/>
          <p:cNvCxnSpPr/>
          <p:nvPr/>
        </p:nvCxnSpPr>
        <p:spPr>
          <a:xfrm flipH="1" flipV="1">
            <a:off x="3440605" y="851315"/>
            <a:ext cx="3588668" cy="37795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 flipV="1">
            <a:off x="2789802" y="853693"/>
            <a:ext cx="654359" cy="3680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/>
          <p:cNvGrpSpPr/>
          <p:nvPr/>
        </p:nvGrpSpPr>
        <p:grpSpPr>
          <a:xfrm>
            <a:off x="2465766" y="2760816"/>
            <a:ext cx="5351261" cy="324108"/>
            <a:chOff x="1763688" y="3681088"/>
            <a:chExt cx="7135014" cy="432144"/>
          </a:xfrm>
        </p:grpSpPr>
        <p:cxnSp>
          <p:nvCxnSpPr>
            <p:cNvPr id="200" name="Straight Connector 199"/>
            <p:cNvCxnSpPr/>
            <p:nvPr/>
          </p:nvCxnSpPr>
          <p:spPr>
            <a:xfrm>
              <a:off x="2627784" y="3681184"/>
              <a:ext cx="0" cy="432048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Straight Connector 201"/>
            <p:cNvCxnSpPr/>
            <p:nvPr/>
          </p:nvCxnSpPr>
          <p:spPr>
            <a:xfrm>
              <a:off x="2627784" y="3689568"/>
              <a:ext cx="36000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Straight Connector 202"/>
            <p:cNvCxnSpPr/>
            <p:nvPr/>
          </p:nvCxnSpPr>
          <p:spPr>
            <a:xfrm>
              <a:off x="2663788" y="3681184"/>
              <a:ext cx="0" cy="4320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Straight Connector 203"/>
            <p:cNvCxnSpPr/>
            <p:nvPr/>
          </p:nvCxnSpPr>
          <p:spPr>
            <a:xfrm>
              <a:off x="2663792" y="4113232"/>
              <a:ext cx="36000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Straight Connector 204"/>
            <p:cNvCxnSpPr/>
            <p:nvPr/>
          </p:nvCxnSpPr>
          <p:spPr>
            <a:xfrm>
              <a:off x="2699792" y="3681184"/>
              <a:ext cx="0" cy="432048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Straight Connector 207"/>
            <p:cNvCxnSpPr/>
            <p:nvPr/>
          </p:nvCxnSpPr>
          <p:spPr>
            <a:xfrm>
              <a:off x="2699792" y="3689568"/>
              <a:ext cx="36000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/>
            <p:cNvCxnSpPr/>
            <p:nvPr/>
          </p:nvCxnSpPr>
          <p:spPr>
            <a:xfrm>
              <a:off x="2735796" y="3681184"/>
              <a:ext cx="0" cy="4320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/>
            <p:cNvCxnSpPr/>
            <p:nvPr/>
          </p:nvCxnSpPr>
          <p:spPr>
            <a:xfrm>
              <a:off x="2735800" y="4113232"/>
              <a:ext cx="36000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/>
            <p:cNvCxnSpPr/>
            <p:nvPr/>
          </p:nvCxnSpPr>
          <p:spPr>
            <a:xfrm>
              <a:off x="2780184" y="3681184"/>
              <a:ext cx="0" cy="432048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/>
            <p:cNvCxnSpPr/>
            <p:nvPr/>
          </p:nvCxnSpPr>
          <p:spPr>
            <a:xfrm>
              <a:off x="2780184" y="3689568"/>
              <a:ext cx="36000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/>
          </p:nvCxnSpPr>
          <p:spPr>
            <a:xfrm>
              <a:off x="2816188" y="3681184"/>
              <a:ext cx="0" cy="4320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/>
            <p:cNvCxnSpPr/>
            <p:nvPr/>
          </p:nvCxnSpPr>
          <p:spPr>
            <a:xfrm>
              <a:off x="2816192" y="4113232"/>
              <a:ext cx="36000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/>
            <p:nvPr/>
          </p:nvCxnSpPr>
          <p:spPr>
            <a:xfrm>
              <a:off x="2852192" y="3681184"/>
              <a:ext cx="0" cy="432048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/>
            <p:cNvCxnSpPr/>
            <p:nvPr/>
          </p:nvCxnSpPr>
          <p:spPr>
            <a:xfrm>
              <a:off x="2852192" y="3689568"/>
              <a:ext cx="36000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/>
            <p:cNvCxnSpPr/>
            <p:nvPr/>
          </p:nvCxnSpPr>
          <p:spPr>
            <a:xfrm>
              <a:off x="2888196" y="3681184"/>
              <a:ext cx="0" cy="4320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/>
            <p:cNvCxnSpPr/>
            <p:nvPr/>
          </p:nvCxnSpPr>
          <p:spPr>
            <a:xfrm>
              <a:off x="2888200" y="4113232"/>
              <a:ext cx="36000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/>
            <p:cNvCxnSpPr/>
            <p:nvPr/>
          </p:nvCxnSpPr>
          <p:spPr>
            <a:xfrm>
              <a:off x="2915816" y="3681184"/>
              <a:ext cx="0" cy="432048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/>
            <p:cNvCxnSpPr/>
            <p:nvPr/>
          </p:nvCxnSpPr>
          <p:spPr>
            <a:xfrm>
              <a:off x="2915816" y="3689568"/>
              <a:ext cx="36000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/>
          </p:nvCxnSpPr>
          <p:spPr>
            <a:xfrm>
              <a:off x="2951820" y="3681184"/>
              <a:ext cx="0" cy="4320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/>
          </p:nvCxnSpPr>
          <p:spPr>
            <a:xfrm>
              <a:off x="2951824" y="4113232"/>
              <a:ext cx="36000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/>
            <p:cNvCxnSpPr/>
            <p:nvPr/>
          </p:nvCxnSpPr>
          <p:spPr>
            <a:xfrm>
              <a:off x="2987824" y="3681184"/>
              <a:ext cx="0" cy="432048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/>
          </p:nvCxnSpPr>
          <p:spPr>
            <a:xfrm>
              <a:off x="2987824" y="3689568"/>
              <a:ext cx="36000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/>
            <p:cNvCxnSpPr/>
            <p:nvPr/>
          </p:nvCxnSpPr>
          <p:spPr>
            <a:xfrm>
              <a:off x="3023828" y="3681184"/>
              <a:ext cx="0" cy="4320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/>
          </p:nvCxnSpPr>
          <p:spPr>
            <a:xfrm>
              <a:off x="3023832" y="4113232"/>
              <a:ext cx="36000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/>
            <p:cNvCxnSpPr/>
            <p:nvPr/>
          </p:nvCxnSpPr>
          <p:spPr>
            <a:xfrm>
              <a:off x="3068216" y="3681184"/>
              <a:ext cx="0" cy="432048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3" name="Straight Connector 262"/>
            <p:cNvCxnSpPr/>
            <p:nvPr/>
          </p:nvCxnSpPr>
          <p:spPr>
            <a:xfrm>
              <a:off x="3068216" y="3689568"/>
              <a:ext cx="36000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/>
            <p:cNvCxnSpPr/>
            <p:nvPr/>
          </p:nvCxnSpPr>
          <p:spPr>
            <a:xfrm>
              <a:off x="3104220" y="3681184"/>
              <a:ext cx="0" cy="4320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/>
          </p:nvCxnSpPr>
          <p:spPr>
            <a:xfrm flipV="1">
              <a:off x="3104224" y="4113136"/>
              <a:ext cx="2683528" cy="48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/>
            <p:cNvCxnSpPr/>
            <p:nvPr/>
          </p:nvCxnSpPr>
          <p:spPr>
            <a:xfrm>
              <a:off x="1763688" y="4113184"/>
              <a:ext cx="864064" cy="48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8" name="Rounded Rectangular Callout 337"/>
            <p:cNvSpPr/>
            <p:nvPr/>
          </p:nvSpPr>
          <p:spPr>
            <a:xfrm>
              <a:off x="3473878" y="3681184"/>
              <a:ext cx="1278142" cy="324036"/>
            </a:xfrm>
            <a:prstGeom prst="wedgeRoundRectCallout">
              <a:avLst>
                <a:gd name="adj1" fmla="val -73673"/>
                <a:gd name="adj2" fmla="val 21348"/>
                <a:gd name="adj3" fmla="val 16667"/>
              </a:avLst>
            </a:prstGeom>
            <a:ln w="63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825" dirty="0"/>
                <a:t>FTOA_R (4 bits)=7</a:t>
              </a:r>
            </a:p>
          </p:txBody>
        </p:sp>
        <p:cxnSp>
          <p:nvCxnSpPr>
            <p:cNvPr id="167" name="Straight Connector 166"/>
            <p:cNvCxnSpPr/>
            <p:nvPr/>
          </p:nvCxnSpPr>
          <p:spPr>
            <a:xfrm>
              <a:off x="5787752" y="3681136"/>
              <a:ext cx="0" cy="432048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Connector 167"/>
            <p:cNvCxnSpPr/>
            <p:nvPr/>
          </p:nvCxnSpPr>
          <p:spPr>
            <a:xfrm>
              <a:off x="5787752" y="3689520"/>
              <a:ext cx="36000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>
              <a:off x="5823756" y="3681136"/>
              <a:ext cx="0" cy="4320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Straight Connector 169"/>
            <p:cNvCxnSpPr/>
            <p:nvPr/>
          </p:nvCxnSpPr>
          <p:spPr>
            <a:xfrm>
              <a:off x="5823760" y="4113184"/>
              <a:ext cx="36000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Straight Connector 170"/>
            <p:cNvCxnSpPr/>
            <p:nvPr/>
          </p:nvCxnSpPr>
          <p:spPr>
            <a:xfrm>
              <a:off x="5859760" y="3681136"/>
              <a:ext cx="0" cy="432048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Connector 171"/>
            <p:cNvCxnSpPr/>
            <p:nvPr/>
          </p:nvCxnSpPr>
          <p:spPr>
            <a:xfrm>
              <a:off x="5859760" y="3689520"/>
              <a:ext cx="36000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>
              <a:off x="5895764" y="3681136"/>
              <a:ext cx="0" cy="4320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Straight Connector 173"/>
            <p:cNvCxnSpPr/>
            <p:nvPr/>
          </p:nvCxnSpPr>
          <p:spPr>
            <a:xfrm>
              <a:off x="5895768" y="4113184"/>
              <a:ext cx="36000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Straight Connector 174"/>
            <p:cNvCxnSpPr/>
            <p:nvPr/>
          </p:nvCxnSpPr>
          <p:spPr>
            <a:xfrm>
              <a:off x="5940152" y="3681136"/>
              <a:ext cx="0" cy="432048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Straight Connector 175"/>
            <p:cNvCxnSpPr/>
            <p:nvPr/>
          </p:nvCxnSpPr>
          <p:spPr>
            <a:xfrm>
              <a:off x="5940152" y="3689520"/>
              <a:ext cx="36000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Straight Connector 178"/>
            <p:cNvCxnSpPr/>
            <p:nvPr/>
          </p:nvCxnSpPr>
          <p:spPr>
            <a:xfrm>
              <a:off x="5976156" y="3681136"/>
              <a:ext cx="0" cy="4320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/>
            <p:cNvCxnSpPr/>
            <p:nvPr/>
          </p:nvCxnSpPr>
          <p:spPr>
            <a:xfrm>
              <a:off x="5976160" y="4113184"/>
              <a:ext cx="36000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/>
          </p:nvCxnSpPr>
          <p:spPr>
            <a:xfrm>
              <a:off x="6012160" y="3681136"/>
              <a:ext cx="0" cy="432048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/>
            <p:nvPr/>
          </p:nvCxnSpPr>
          <p:spPr>
            <a:xfrm>
              <a:off x="6012160" y="3689520"/>
              <a:ext cx="36000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/>
          </p:nvCxnSpPr>
          <p:spPr>
            <a:xfrm>
              <a:off x="6048164" y="3681136"/>
              <a:ext cx="0" cy="4320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/>
            <p:nvPr/>
          </p:nvCxnSpPr>
          <p:spPr>
            <a:xfrm>
              <a:off x="6048168" y="4113184"/>
              <a:ext cx="36000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Straight Connector 191"/>
            <p:cNvCxnSpPr/>
            <p:nvPr/>
          </p:nvCxnSpPr>
          <p:spPr>
            <a:xfrm>
              <a:off x="6075784" y="3681136"/>
              <a:ext cx="0" cy="432048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Straight Connector 192"/>
            <p:cNvCxnSpPr/>
            <p:nvPr/>
          </p:nvCxnSpPr>
          <p:spPr>
            <a:xfrm>
              <a:off x="6075784" y="3689520"/>
              <a:ext cx="36000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Straight Connector 193"/>
            <p:cNvCxnSpPr/>
            <p:nvPr/>
          </p:nvCxnSpPr>
          <p:spPr>
            <a:xfrm>
              <a:off x="6111788" y="3681136"/>
              <a:ext cx="0" cy="4320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Straight Connector 194"/>
            <p:cNvCxnSpPr/>
            <p:nvPr/>
          </p:nvCxnSpPr>
          <p:spPr>
            <a:xfrm>
              <a:off x="6111792" y="4113184"/>
              <a:ext cx="36000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Straight Connector 196"/>
            <p:cNvCxnSpPr/>
            <p:nvPr/>
          </p:nvCxnSpPr>
          <p:spPr>
            <a:xfrm>
              <a:off x="6147792" y="3681136"/>
              <a:ext cx="0" cy="432048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Straight Connector 197"/>
            <p:cNvCxnSpPr/>
            <p:nvPr/>
          </p:nvCxnSpPr>
          <p:spPr>
            <a:xfrm>
              <a:off x="6147792" y="3689520"/>
              <a:ext cx="36000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Straight Connector 200"/>
            <p:cNvCxnSpPr/>
            <p:nvPr/>
          </p:nvCxnSpPr>
          <p:spPr>
            <a:xfrm>
              <a:off x="6183796" y="3681136"/>
              <a:ext cx="0" cy="4320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Straight Connector 205"/>
            <p:cNvCxnSpPr/>
            <p:nvPr/>
          </p:nvCxnSpPr>
          <p:spPr>
            <a:xfrm>
              <a:off x="6183800" y="4113184"/>
              <a:ext cx="36000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Straight Connector 206"/>
            <p:cNvCxnSpPr/>
            <p:nvPr/>
          </p:nvCxnSpPr>
          <p:spPr>
            <a:xfrm>
              <a:off x="6228184" y="3681136"/>
              <a:ext cx="0" cy="432048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/>
            <p:cNvCxnSpPr/>
            <p:nvPr/>
          </p:nvCxnSpPr>
          <p:spPr>
            <a:xfrm>
              <a:off x="6228184" y="3689520"/>
              <a:ext cx="36000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/>
            <p:cNvCxnSpPr/>
            <p:nvPr/>
          </p:nvCxnSpPr>
          <p:spPr>
            <a:xfrm>
              <a:off x="6264188" y="3681136"/>
              <a:ext cx="0" cy="4320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/>
            <p:cNvCxnSpPr/>
            <p:nvPr/>
          </p:nvCxnSpPr>
          <p:spPr>
            <a:xfrm>
              <a:off x="6255808" y="4113136"/>
              <a:ext cx="36000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6" name="Straight Connector 255"/>
            <p:cNvCxnSpPr/>
            <p:nvPr/>
          </p:nvCxnSpPr>
          <p:spPr>
            <a:xfrm>
              <a:off x="6300192" y="3681088"/>
              <a:ext cx="0" cy="432048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/>
            <p:nvPr/>
          </p:nvCxnSpPr>
          <p:spPr>
            <a:xfrm>
              <a:off x="6300192" y="3689472"/>
              <a:ext cx="36000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/>
          </p:nvCxnSpPr>
          <p:spPr>
            <a:xfrm>
              <a:off x="6336196" y="3681088"/>
              <a:ext cx="0" cy="4320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/>
            <p:cNvCxnSpPr/>
            <p:nvPr/>
          </p:nvCxnSpPr>
          <p:spPr>
            <a:xfrm>
              <a:off x="6336200" y="4113136"/>
              <a:ext cx="36000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9" name="Straight Connector 268"/>
            <p:cNvCxnSpPr/>
            <p:nvPr/>
          </p:nvCxnSpPr>
          <p:spPr>
            <a:xfrm>
              <a:off x="6372200" y="3681088"/>
              <a:ext cx="0" cy="432048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/>
            <p:nvPr/>
          </p:nvCxnSpPr>
          <p:spPr>
            <a:xfrm>
              <a:off x="6372200" y="3689472"/>
              <a:ext cx="36000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2" name="Straight Connector 271"/>
            <p:cNvCxnSpPr/>
            <p:nvPr/>
          </p:nvCxnSpPr>
          <p:spPr>
            <a:xfrm>
              <a:off x="6408204" y="3681088"/>
              <a:ext cx="0" cy="4320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3" name="Straight Connector 272"/>
            <p:cNvCxnSpPr/>
            <p:nvPr/>
          </p:nvCxnSpPr>
          <p:spPr>
            <a:xfrm>
              <a:off x="6408208" y="4113136"/>
              <a:ext cx="36000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4" name="Straight Connector 273"/>
            <p:cNvCxnSpPr/>
            <p:nvPr/>
          </p:nvCxnSpPr>
          <p:spPr>
            <a:xfrm>
              <a:off x="6435824" y="3681088"/>
              <a:ext cx="0" cy="432048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5" name="Straight Connector 274"/>
            <p:cNvCxnSpPr/>
            <p:nvPr/>
          </p:nvCxnSpPr>
          <p:spPr>
            <a:xfrm>
              <a:off x="6435824" y="3689472"/>
              <a:ext cx="36000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6" name="Straight Connector 275"/>
            <p:cNvCxnSpPr/>
            <p:nvPr/>
          </p:nvCxnSpPr>
          <p:spPr>
            <a:xfrm>
              <a:off x="6471828" y="3681088"/>
              <a:ext cx="0" cy="4320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7" name="Straight Connector 276"/>
            <p:cNvCxnSpPr/>
            <p:nvPr/>
          </p:nvCxnSpPr>
          <p:spPr>
            <a:xfrm>
              <a:off x="6471832" y="4113136"/>
              <a:ext cx="36000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/>
            <p:nvPr/>
          </p:nvCxnSpPr>
          <p:spPr>
            <a:xfrm>
              <a:off x="6507832" y="3681088"/>
              <a:ext cx="0" cy="432048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9" name="Straight Connector 278"/>
            <p:cNvCxnSpPr/>
            <p:nvPr/>
          </p:nvCxnSpPr>
          <p:spPr>
            <a:xfrm>
              <a:off x="6507832" y="3689472"/>
              <a:ext cx="36000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0" name="Straight Connector 279"/>
            <p:cNvCxnSpPr/>
            <p:nvPr/>
          </p:nvCxnSpPr>
          <p:spPr>
            <a:xfrm>
              <a:off x="6543836" y="3681088"/>
              <a:ext cx="0" cy="4320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1" name="Straight Connector 280"/>
            <p:cNvCxnSpPr/>
            <p:nvPr/>
          </p:nvCxnSpPr>
          <p:spPr>
            <a:xfrm flipV="1">
              <a:off x="6543840" y="4113088"/>
              <a:ext cx="2354862" cy="48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5" name="Rounded Rectangular Callout 284"/>
            <p:cNvSpPr/>
            <p:nvPr/>
          </p:nvSpPr>
          <p:spPr>
            <a:xfrm>
              <a:off x="6903261" y="3683391"/>
              <a:ext cx="1350722" cy="324036"/>
            </a:xfrm>
            <a:prstGeom prst="wedgeRoundRectCallout">
              <a:avLst>
                <a:gd name="adj1" fmla="val -73673"/>
                <a:gd name="adj2" fmla="val 21348"/>
                <a:gd name="adj3" fmla="val 16667"/>
              </a:avLst>
            </a:prstGeom>
            <a:ln w="63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825" dirty="0"/>
                <a:t>FTOA_F (4 bits)=11</a:t>
              </a:r>
            </a:p>
          </p:txBody>
        </p:sp>
      </p:grpSp>
      <p:grpSp>
        <p:nvGrpSpPr>
          <p:cNvPr id="286" name="Group 285"/>
          <p:cNvGrpSpPr/>
          <p:nvPr/>
        </p:nvGrpSpPr>
        <p:grpSpPr>
          <a:xfrm>
            <a:off x="2508040" y="4100160"/>
            <a:ext cx="5203406" cy="323812"/>
            <a:chOff x="1871708" y="4221088"/>
            <a:chExt cx="6937874" cy="431749"/>
          </a:xfrm>
        </p:grpSpPr>
        <p:sp>
          <p:nvSpPr>
            <p:cNvPr id="292" name="Hexagon 291"/>
            <p:cNvSpPr/>
            <p:nvPr/>
          </p:nvSpPr>
          <p:spPr>
            <a:xfrm>
              <a:off x="2753803" y="4221261"/>
              <a:ext cx="6055779" cy="431576"/>
            </a:xfrm>
            <a:prstGeom prst="hexagon">
              <a:avLst>
                <a:gd name="adj" fmla="val 13521"/>
                <a:gd name="vf" fmla="val 115470"/>
              </a:avLst>
            </a:prstGeom>
            <a:ln>
              <a:solidFill>
                <a:srgbClr val="92D050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900" dirty="0"/>
                <a:t>0</a:t>
              </a:r>
            </a:p>
          </p:txBody>
        </p:sp>
        <p:sp>
          <p:nvSpPr>
            <p:cNvPr id="293" name="Hexagon 292"/>
            <p:cNvSpPr/>
            <p:nvPr/>
          </p:nvSpPr>
          <p:spPr>
            <a:xfrm>
              <a:off x="1871708" y="4221088"/>
              <a:ext cx="864096" cy="431576"/>
            </a:xfrm>
            <a:prstGeom prst="hexagon">
              <a:avLst>
                <a:gd name="adj" fmla="val 13521"/>
                <a:gd name="vf" fmla="val 115470"/>
              </a:avLst>
            </a:prstGeom>
            <a:ln>
              <a:solidFill>
                <a:srgbClr val="92D050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900" dirty="0"/>
                <a:t>X</a:t>
              </a:r>
            </a:p>
          </p:txBody>
        </p:sp>
      </p:grpSp>
      <p:grpSp>
        <p:nvGrpSpPr>
          <p:cNvPr id="296" name="Group 295"/>
          <p:cNvGrpSpPr/>
          <p:nvPr/>
        </p:nvGrpSpPr>
        <p:grpSpPr>
          <a:xfrm>
            <a:off x="2508040" y="4478556"/>
            <a:ext cx="5203406" cy="323812"/>
            <a:chOff x="1871708" y="4221088"/>
            <a:chExt cx="6937874" cy="431749"/>
          </a:xfrm>
        </p:grpSpPr>
        <p:sp>
          <p:nvSpPr>
            <p:cNvPr id="297" name="Hexagon 296"/>
            <p:cNvSpPr/>
            <p:nvPr/>
          </p:nvSpPr>
          <p:spPr>
            <a:xfrm>
              <a:off x="3104216" y="4221261"/>
              <a:ext cx="5705366" cy="431576"/>
            </a:xfrm>
            <a:prstGeom prst="hexagon">
              <a:avLst>
                <a:gd name="adj" fmla="val 13521"/>
                <a:gd name="vf" fmla="val 115470"/>
              </a:avLst>
            </a:prstGeom>
            <a:ln>
              <a:solidFill>
                <a:srgbClr val="92D050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900" dirty="0"/>
                <a:t>8</a:t>
              </a:r>
            </a:p>
          </p:txBody>
        </p:sp>
        <p:sp>
          <p:nvSpPr>
            <p:cNvPr id="298" name="Hexagon 297"/>
            <p:cNvSpPr/>
            <p:nvPr/>
          </p:nvSpPr>
          <p:spPr>
            <a:xfrm>
              <a:off x="1871708" y="4221088"/>
              <a:ext cx="1232508" cy="431576"/>
            </a:xfrm>
            <a:prstGeom prst="hexagon">
              <a:avLst>
                <a:gd name="adj" fmla="val 13521"/>
                <a:gd name="vf" fmla="val 115470"/>
              </a:avLst>
            </a:prstGeom>
            <a:ln>
              <a:solidFill>
                <a:srgbClr val="92D050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900" dirty="0"/>
                <a:t>X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93890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Rounded Rectangle 123"/>
          <p:cNvSpPr/>
          <p:nvPr/>
        </p:nvSpPr>
        <p:spPr>
          <a:xfrm>
            <a:off x="3293097" y="1207382"/>
            <a:ext cx="1914998" cy="1863633"/>
          </a:xfrm>
          <a:prstGeom prst="roundRect">
            <a:avLst>
              <a:gd name="adj" fmla="val 1508"/>
            </a:avLst>
          </a:prstGeom>
          <a:solidFill>
            <a:schemeClr val="bg1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5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5706" y="151053"/>
            <a:ext cx="4104456" cy="395472"/>
          </a:xfrm>
        </p:spPr>
        <p:txBody>
          <a:bodyPr>
            <a:normAutofit fontScale="90000"/>
          </a:bodyPr>
          <a:lstStyle/>
          <a:p>
            <a:r>
              <a:rPr lang="en-US" dirty="0"/>
              <a:t>Full digital double column DLL</a:t>
            </a:r>
            <a:br>
              <a:rPr lang="en-US" dirty="0"/>
            </a:br>
            <a:r>
              <a:rPr lang="en-US" sz="1350" dirty="0"/>
              <a:t>[448 </a:t>
            </a:r>
            <a:r>
              <a:rPr lang="en-US" sz="1350" dirty="0" err="1"/>
              <a:t>dDLL</a:t>
            </a:r>
            <a:r>
              <a:rPr lang="en-US" sz="1350" dirty="0"/>
              <a:t>: 224 Top Matrix and 224 Bottom Matrix]</a:t>
            </a:r>
            <a:endParaRPr lang="en-GB" dirty="0"/>
          </a:p>
        </p:txBody>
      </p:sp>
      <p:pic>
        <p:nvPicPr>
          <p:cNvPr id="96" name="Picture 9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2"/>
          <a:stretch/>
        </p:blipFill>
        <p:spPr>
          <a:xfrm>
            <a:off x="846715" y="894992"/>
            <a:ext cx="2343706" cy="2478606"/>
          </a:xfrm>
          <a:prstGeom prst="rect">
            <a:avLst/>
          </a:prstGeom>
        </p:spPr>
      </p:pic>
      <p:grpSp>
        <p:nvGrpSpPr>
          <p:cNvPr id="101" name="Group 100"/>
          <p:cNvGrpSpPr/>
          <p:nvPr/>
        </p:nvGrpSpPr>
        <p:grpSpPr>
          <a:xfrm>
            <a:off x="3276985" y="1522502"/>
            <a:ext cx="1931110" cy="1778943"/>
            <a:chOff x="3131160" y="2871594"/>
            <a:chExt cx="2736984" cy="2233169"/>
          </a:xfrm>
        </p:grpSpPr>
        <p:sp>
          <p:nvSpPr>
            <p:cNvPr id="102" name="Isosceles Triangle 101"/>
            <p:cNvSpPr/>
            <p:nvPr/>
          </p:nvSpPr>
          <p:spPr>
            <a:xfrm rot="5400000">
              <a:off x="3603041" y="2780624"/>
              <a:ext cx="1798060" cy="1980000"/>
            </a:xfrm>
            <a:prstGeom prst="triangle">
              <a:avLst>
                <a:gd name="adj" fmla="val 49366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500">
                <a:solidFill>
                  <a:schemeClr val="tx1"/>
                </a:solidFill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3498417" y="3135504"/>
              <a:ext cx="792548" cy="3477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/>
                <a:t>ADB</a:t>
              </a:r>
            </a:p>
          </p:txBody>
        </p:sp>
        <p:sp>
          <p:nvSpPr>
            <p:cNvPr id="104" name="Rectangle 103"/>
            <p:cNvSpPr/>
            <p:nvPr/>
          </p:nvSpPr>
          <p:spPr>
            <a:xfrm>
              <a:off x="3646585" y="3572928"/>
              <a:ext cx="396000" cy="396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000" tIns="27000" rIns="27000" bIns="27000" rtlCol="0" anchor="ctr"/>
            <a:lstStyle/>
            <a:p>
              <a:pPr algn="ctr"/>
              <a:r>
                <a:rPr lang="en-GB" sz="500" dirty="0">
                  <a:solidFill>
                    <a:schemeClr val="tx1"/>
                  </a:solidFill>
                </a:rPr>
                <a:t>coarse</a:t>
              </a:r>
            </a:p>
            <a:p>
              <a:pPr algn="ctr"/>
              <a:r>
                <a:rPr lang="en-GB" sz="500" dirty="0">
                  <a:solidFill>
                    <a:schemeClr val="tx1"/>
                  </a:solidFill>
                </a:rPr>
                <a:t>delay</a:t>
              </a:r>
            </a:p>
            <a:p>
              <a:pPr algn="ctr"/>
              <a:r>
                <a:rPr lang="en-GB" sz="500" dirty="0">
                  <a:solidFill>
                    <a:schemeClr val="tx1"/>
                  </a:solidFill>
                </a:rPr>
                <a:t>section</a:t>
              </a:r>
            </a:p>
          </p:txBody>
        </p:sp>
        <p:sp>
          <p:nvSpPr>
            <p:cNvPr id="105" name="Rectangle 104"/>
            <p:cNvSpPr/>
            <p:nvPr/>
          </p:nvSpPr>
          <p:spPr>
            <a:xfrm>
              <a:off x="4148552" y="3572928"/>
              <a:ext cx="396000" cy="396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000" tIns="27000" rIns="27000" bIns="27000" rtlCol="0" anchor="ctr"/>
            <a:lstStyle/>
            <a:p>
              <a:pPr algn="ctr"/>
              <a:r>
                <a:rPr lang="en-GB" sz="500" dirty="0">
                  <a:solidFill>
                    <a:schemeClr val="tx1"/>
                  </a:solidFill>
                </a:rPr>
                <a:t>fine</a:t>
              </a:r>
            </a:p>
            <a:p>
              <a:pPr algn="ctr"/>
              <a:r>
                <a:rPr lang="en-GB" sz="500" dirty="0">
                  <a:solidFill>
                    <a:schemeClr val="tx1"/>
                  </a:solidFill>
                </a:rPr>
                <a:t>delay</a:t>
              </a:r>
            </a:p>
            <a:p>
              <a:pPr algn="ctr"/>
              <a:r>
                <a:rPr lang="en-GB" sz="500" dirty="0">
                  <a:solidFill>
                    <a:schemeClr val="tx1"/>
                  </a:solidFill>
                </a:rPr>
                <a:t>section</a:t>
              </a:r>
            </a:p>
          </p:txBody>
        </p:sp>
        <p:sp>
          <p:nvSpPr>
            <p:cNvPr id="106" name="Isosceles Triangle 105"/>
            <p:cNvSpPr/>
            <p:nvPr/>
          </p:nvSpPr>
          <p:spPr>
            <a:xfrm rot="5400000">
              <a:off x="4928848" y="3608928"/>
              <a:ext cx="360000" cy="324000"/>
            </a:xfrm>
            <a:prstGeom prst="triangle">
              <a:avLst>
                <a:gd name="adj" fmla="val 49366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500">
                <a:solidFill>
                  <a:schemeClr val="tx1"/>
                </a:solidFill>
              </a:endParaRPr>
            </a:p>
          </p:txBody>
        </p:sp>
        <p:sp>
          <p:nvSpPr>
            <p:cNvPr id="107" name="Isosceles Triangle 106"/>
            <p:cNvSpPr/>
            <p:nvPr/>
          </p:nvSpPr>
          <p:spPr>
            <a:xfrm rot="5400000">
              <a:off x="4760588" y="3680928"/>
              <a:ext cx="180000" cy="180000"/>
            </a:xfrm>
            <a:prstGeom prst="triangle">
              <a:avLst>
                <a:gd name="adj" fmla="val 49366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500">
                <a:solidFill>
                  <a:schemeClr val="tx1"/>
                </a:solidFill>
              </a:endParaRPr>
            </a:p>
          </p:txBody>
        </p:sp>
        <p:cxnSp>
          <p:nvCxnSpPr>
            <p:cNvPr id="108" name="Straight Arrow Connector 107"/>
            <p:cNvCxnSpPr>
              <a:cxnSpLocks/>
              <a:endCxn id="104" idx="1"/>
            </p:cNvCxnSpPr>
            <p:nvPr/>
          </p:nvCxnSpPr>
          <p:spPr>
            <a:xfrm>
              <a:off x="3214616" y="3769786"/>
              <a:ext cx="431970" cy="114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Arrow Connector 108"/>
            <p:cNvCxnSpPr>
              <a:cxnSpLocks/>
              <a:stCxn id="104" idx="3"/>
            </p:cNvCxnSpPr>
            <p:nvPr/>
          </p:nvCxnSpPr>
          <p:spPr>
            <a:xfrm flipV="1">
              <a:off x="4042585" y="3770104"/>
              <a:ext cx="105967" cy="82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Arrow Connector 109"/>
            <p:cNvCxnSpPr>
              <a:stCxn id="105" idx="3"/>
              <a:endCxn id="107" idx="3"/>
            </p:cNvCxnSpPr>
            <p:nvPr/>
          </p:nvCxnSpPr>
          <p:spPr>
            <a:xfrm flipV="1">
              <a:off x="4544552" y="3769787"/>
              <a:ext cx="216036" cy="114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Arrow Connector 110"/>
            <p:cNvCxnSpPr>
              <a:stCxn id="106" idx="0"/>
            </p:cNvCxnSpPr>
            <p:nvPr/>
          </p:nvCxnSpPr>
          <p:spPr>
            <a:xfrm flipV="1">
              <a:off x="5270848" y="3757235"/>
              <a:ext cx="50400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Arrow Connector 111"/>
            <p:cNvCxnSpPr>
              <a:cxnSpLocks/>
              <a:endCxn id="104" idx="2"/>
            </p:cNvCxnSpPr>
            <p:nvPr/>
          </p:nvCxnSpPr>
          <p:spPr>
            <a:xfrm flipV="1">
              <a:off x="3844585" y="3968929"/>
              <a:ext cx="0" cy="103907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Arrow Connector 112"/>
            <p:cNvCxnSpPr>
              <a:endCxn id="105" idx="2"/>
            </p:cNvCxnSpPr>
            <p:nvPr/>
          </p:nvCxnSpPr>
          <p:spPr>
            <a:xfrm flipV="1">
              <a:off x="4346552" y="3968928"/>
              <a:ext cx="0" cy="103907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/>
            <p:cNvCxnSpPr/>
            <p:nvPr/>
          </p:nvCxnSpPr>
          <p:spPr>
            <a:xfrm flipV="1">
              <a:off x="3779912" y="4653136"/>
              <a:ext cx="114777" cy="7200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5" name="TextBox 114"/>
            <p:cNvSpPr txBox="1"/>
            <p:nvPr/>
          </p:nvSpPr>
          <p:spPr>
            <a:xfrm>
              <a:off x="3833419" y="4581418"/>
              <a:ext cx="526789" cy="2318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600" dirty="0"/>
                <a:t>14</a:t>
              </a:r>
            </a:p>
          </p:txBody>
        </p:sp>
        <p:cxnSp>
          <p:nvCxnSpPr>
            <p:cNvPr id="116" name="Straight Connector 115"/>
            <p:cNvCxnSpPr/>
            <p:nvPr/>
          </p:nvCxnSpPr>
          <p:spPr>
            <a:xfrm flipV="1">
              <a:off x="4287404" y="4650705"/>
              <a:ext cx="114777" cy="7200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7" name="TextBox 116"/>
            <p:cNvSpPr txBox="1"/>
            <p:nvPr/>
          </p:nvSpPr>
          <p:spPr>
            <a:xfrm>
              <a:off x="4340910" y="4583678"/>
              <a:ext cx="547353" cy="2318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600" dirty="0"/>
                <a:t>15</a:t>
              </a:r>
            </a:p>
          </p:txBody>
        </p:sp>
        <p:sp>
          <p:nvSpPr>
            <p:cNvPr id="119" name="TextBox 118"/>
            <p:cNvSpPr txBox="1"/>
            <p:nvPr/>
          </p:nvSpPr>
          <p:spPr>
            <a:xfrm>
              <a:off x="4120141" y="4872945"/>
              <a:ext cx="640448" cy="23181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600" dirty="0" err="1"/>
                <a:t>ctrl_fine</a:t>
              </a:r>
              <a:endParaRPr lang="en-GB" sz="600" dirty="0"/>
            </a:p>
          </p:txBody>
        </p:sp>
        <p:sp>
          <p:nvSpPr>
            <p:cNvPr id="120" name="TextBox 119"/>
            <p:cNvSpPr txBox="1"/>
            <p:nvPr/>
          </p:nvSpPr>
          <p:spPr>
            <a:xfrm>
              <a:off x="3131160" y="3586682"/>
              <a:ext cx="288712" cy="3477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600" dirty="0"/>
                <a:t>in</a:t>
              </a:r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5450492" y="3554342"/>
              <a:ext cx="417652" cy="2318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600" dirty="0"/>
                <a:t>out</a:t>
              </a:r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4835619" y="3234515"/>
              <a:ext cx="801976" cy="3477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600" dirty="0"/>
                <a:t>output buffer</a:t>
              </a:r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3284028" y="4872945"/>
              <a:ext cx="910580" cy="23181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600" dirty="0" err="1"/>
                <a:t>ctrl_coarse</a:t>
              </a:r>
              <a:endParaRPr lang="en-GB" sz="600" dirty="0"/>
            </a:p>
          </p:txBody>
        </p:sp>
      </p:grpSp>
      <p:sp>
        <p:nvSpPr>
          <p:cNvPr id="123" name="Rounded Rectangle 122"/>
          <p:cNvSpPr/>
          <p:nvPr/>
        </p:nvSpPr>
        <p:spPr>
          <a:xfrm>
            <a:off x="2318102" y="1799248"/>
            <a:ext cx="491711" cy="453984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500"/>
          </a:p>
        </p:txBody>
      </p:sp>
      <p:cxnSp>
        <p:nvCxnSpPr>
          <p:cNvPr id="125" name="Straight Arrow Connector 124"/>
          <p:cNvCxnSpPr/>
          <p:nvPr/>
        </p:nvCxnSpPr>
        <p:spPr>
          <a:xfrm>
            <a:off x="2809813" y="1939877"/>
            <a:ext cx="459000" cy="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7DE832B5-31A2-FC4B-AB82-FD0272BDEE1D}"/>
              </a:ext>
            </a:extLst>
          </p:cNvPr>
          <p:cNvSpPr/>
          <p:nvPr/>
        </p:nvSpPr>
        <p:spPr>
          <a:xfrm>
            <a:off x="5837138" y="154110"/>
            <a:ext cx="2501006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FR" sz="1050" dirty="0">
                <a:highlight>
                  <a:srgbClr val="FFFF00"/>
                </a:highlight>
              </a:rPr>
              <a:t>iWoRID 2018</a:t>
            </a:r>
          </a:p>
          <a:p>
            <a:r>
              <a:rPr lang="en-FR" sz="1050" dirty="0">
                <a:highlight>
                  <a:srgbClr val="FFFF00"/>
                </a:highlight>
              </a:rPr>
              <a:t>X. Llopart et al 2019 JINST 14 C01024</a:t>
            </a:r>
          </a:p>
        </p:txBody>
      </p:sp>
      <p:sp>
        <p:nvSpPr>
          <p:cNvPr id="39" name="Content Placeholder 4">
            <a:extLst>
              <a:ext uri="{FF2B5EF4-FFF2-40B4-BE49-F238E27FC236}">
                <a16:creationId xmlns:a16="http://schemas.microsoft.com/office/drawing/2014/main" id="{8BCEDCA3-CE3B-7940-8CF8-F38593C43D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9279" y="3479978"/>
            <a:ext cx="4369934" cy="1252012"/>
          </a:xfrm>
        </p:spPr>
        <p:txBody>
          <a:bodyPr>
            <a:normAutofit/>
          </a:bodyPr>
          <a:lstStyle/>
          <a:p>
            <a:r>
              <a:rPr lang="en-GB" sz="135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Timepix4 ~23 </a:t>
            </a:r>
            <a:r>
              <a:rPr lang="en-GB" sz="135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mW</a:t>
            </a:r>
            <a:r>
              <a:rPr lang="en-GB" sz="135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/cm</a:t>
            </a:r>
            <a:r>
              <a:rPr lang="en-GB" sz="1350" b="0" baseline="30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GB" sz="135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@40MHz clock with a 100 </a:t>
            </a:r>
            <a:r>
              <a:rPr lang="en-GB" sz="135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ps</a:t>
            </a:r>
            <a:r>
              <a:rPr lang="en-GB" sz="1350" b="0" baseline="-25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rms</a:t>
            </a:r>
            <a:r>
              <a:rPr lang="en-GB" sz="1350" b="0" baseline="-25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en-GB" sz="135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Timepix3 ~100mW/cm</a:t>
            </a:r>
            <a:r>
              <a:rPr lang="en-GB" sz="1350" b="0" baseline="30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GB" sz="135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@40MHz clock with ~1.2ns skew</a:t>
            </a:r>
            <a:endParaRPr lang="en-GB" sz="1350" b="0" baseline="-25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135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Dynamic digital power consumption is distributed across the clock period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34343D0D-27C1-DC42-91A6-A3441DE6CC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28324" y="6581000"/>
            <a:ext cx="716184" cy="27215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en-US" smtClean="0"/>
              <a:pPr/>
              <a:t>15</a:t>
            </a:fld>
            <a:endParaRPr lang="en-US" dirty="0"/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D3585FA6-FC1D-55EF-F3D8-6A095DFF4DC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70512791"/>
              </p:ext>
            </p:extLst>
          </p:nvPr>
        </p:nvGraphicFramePr>
        <p:xfrm>
          <a:off x="5263290" y="1104453"/>
          <a:ext cx="3750151" cy="30034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C59CA152-950D-F5F4-17EA-532BC1087E6A}"/>
              </a:ext>
            </a:extLst>
          </p:cNvPr>
          <p:cNvSpPr txBox="1"/>
          <p:nvPr/>
        </p:nvSpPr>
        <p:spPr>
          <a:xfrm>
            <a:off x="6827060" y="3366293"/>
            <a:ext cx="1529686" cy="456238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/>
              <a:t>M</a:t>
            </a:r>
            <a:r>
              <a:rPr lang="en-FR" sz="1200" b="1" dirty="0"/>
              <a:t>easured in Timepix4v2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A28186F-187A-F9A2-450B-CE1BD1CD2EF5}"/>
              </a:ext>
            </a:extLst>
          </p:cNvPr>
          <p:cNvCxnSpPr>
            <a:cxnSpLocks/>
          </p:cNvCxnSpPr>
          <p:nvPr/>
        </p:nvCxnSpPr>
        <p:spPr>
          <a:xfrm flipH="1" flipV="1">
            <a:off x="6827060" y="2840585"/>
            <a:ext cx="229685" cy="52570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5-point Star 11">
            <a:extLst>
              <a:ext uri="{FF2B5EF4-FFF2-40B4-BE49-F238E27FC236}">
                <a16:creationId xmlns:a16="http://schemas.microsoft.com/office/drawing/2014/main" id="{98B3BE09-3FCB-EFEC-5047-B13D590ABD6A}"/>
              </a:ext>
            </a:extLst>
          </p:cNvPr>
          <p:cNvSpPr/>
          <p:nvPr/>
        </p:nvSpPr>
        <p:spPr bwMode="auto">
          <a:xfrm>
            <a:off x="6672390" y="2725370"/>
            <a:ext cx="154670" cy="157473"/>
          </a:xfrm>
          <a:prstGeom prst="star5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16380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321" y="-73140"/>
            <a:ext cx="8532019" cy="799307"/>
          </a:xfrm>
        </p:spPr>
        <p:txBody>
          <a:bodyPr>
            <a:normAutofit/>
          </a:bodyPr>
          <a:lstStyle/>
          <a:p>
            <a:r>
              <a:rPr lang="en-GB" dirty="0"/>
              <a:t>Analog (static) power supply distribution</a:t>
            </a: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45684463"/>
              </p:ext>
            </p:extLst>
          </p:nvPr>
        </p:nvGraphicFramePr>
        <p:xfrm>
          <a:off x="1826470" y="868804"/>
          <a:ext cx="5491059" cy="102870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513376">
                  <a:extLst>
                    <a:ext uri="{9D8B030D-6E8A-4147-A177-3AD203B41FA5}">
                      <a16:colId xmlns:a16="http://schemas.microsoft.com/office/drawing/2014/main" val="910347476"/>
                    </a:ext>
                  </a:extLst>
                </a:gridCol>
                <a:gridCol w="1008917">
                  <a:extLst>
                    <a:ext uri="{9D8B030D-6E8A-4147-A177-3AD203B41FA5}">
                      <a16:colId xmlns:a16="http://schemas.microsoft.com/office/drawing/2014/main" val="458272896"/>
                    </a:ext>
                  </a:extLst>
                </a:gridCol>
                <a:gridCol w="1346586">
                  <a:extLst>
                    <a:ext uri="{9D8B030D-6E8A-4147-A177-3AD203B41FA5}">
                      <a16:colId xmlns:a16="http://schemas.microsoft.com/office/drawing/2014/main" val="2731010971"/>
                    </a:ext>
                  </a:extLst>
                </a:gridCol>
                <a:gridCol w="811090">
                  <a:extLst>
                    <a:ext uri="{9D8B030D-6E8A-4147-A177-3AD203B41FA5}">
                      <a16:colId xmlns:a16="http://schemas.microsoft.com/office/drawing/2014/main" val="4205156434"/>
                    </a:ext>
                  </a:extLst>
                </a:gridCol>
                <a:gridCol w="811090">
                  <a:extLst>
                    <a:ext uri="{9D8B030D-6E8A-4147-A177-3AD203B41FA5}">
                      <a16:colId xmlns:a16="http://schemas.microsoft.com/office/drawing/2014/main" val="1473710037"/>
                    </a:ext>
                  </a:extLst>
                </a:gridCol>
              </a:tblGrid>
              <a:tr h="205740"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75370" marR="7537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Total</a:t>
                      </a:r>
                      <a:r>
                        <a:rPr lang="en-US" sz="900" baseline="0" dirty="0"/>
                        <a:t> I (chip)</a:t>
                      </a:r>
                      <a:endParaRPr lang="en-GB" sz="900" dirty="0"/>
                    </a:p>
                  </a:txBody>
                  <a:tcPr marL="75370" marR="7537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GB" sz="900" dirty="0"/>
                    </a:p>
                  </a:txBody>
                  <a:tcPr marL="75370" marR="7537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dirty="0"/>
                        <a:t>2 WB</a:t>
                      </a:r>
                    </a:p>
                  </a:txBody>
                  <a:tcPr marL="75370" marR="7537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dirty="0"/>
                        <a:t>3 TSV</a:t>
                      </a:r>
                    </a:p>
                  </a:txBody>
                  <a:tcPr marL="75370" marR="75370" marT="34290" marB="34290" anchor="ctr"/>
                </a:tc>
                <a:extLst>
                  <a:ext uri="{0D108BD9-81ED-4DB2-BD59-A6C34878D82A}">
                    <a16:rowId xmlns:a16="http://schemas.microsoft.com/office/drawing/2014/main" val="2004402291"/>
                  </a:ext>
                </a:extLst>
              </a:tr>
              <a:tr h="205740">
                <a:tc rowSpan="2">
                  <a:txBody>
                    <a:bodyPr/>
                    <a:lstStyle/>
                    <a:p>
                      <a:r>
                        <a:rPr lang="en-GB" sz="900" b="1" dirty="0"/>
                        <a:t>Nominal Analog</a:t>
                      </a:r>
                      <a:r>
                        <a:rPr lang="en-GB" sz="900" b="1" baseline="0" dirty="0"/>
                        <a:t> Power </a:t>
                      </a:r>
                    </a:p>
                    <a:p>
                      <a:r>
                        <a:rPr lang="en-GB" sz="900" b="1" baseline="0" dirty="0"/>
                        <a:t>[</a:t>
                      </a:r>
                      <a:r>
                        <a:rPr lang="en-GB" sz="800" b="1" dirty="0"/>
                        <a:t>10 µA/pixel]</a:t>
                      </a:r>
                      <a:endParaRPr lang="en-GB" sz="900" b="1" dirty="0"/>
                    </a:p>
                  </a:txBody>
                  <a:tcPr marL="75370" marR="75370" marT="34290" marB="34290"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900" b="1" dirty="0"/>
                        <a:t>~2300 mA</a:t>
                      </a:r>
                      <a:endParaRPr lang="en-GB" sz="900" b="1" dirty="0"/>
                    </a:p>
                  </a:txBody>
                  <a:tcPr marL="75370" marR="7537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900" dirty="0" err="1"/>
                        <a:t>V</a:t>
                      </a:r>
                      <a:r>
                        <a:rPr lang="en-GB" sz="900" baseline="-25000" dirty="0" err="1"/>
                        <a:t>drop</a:t>
                      </a:r>
                      <a:r>
                        <a:rPr lang="en-GB" sz="900" baseline="0" dirty="0"/>
                        <a:t> [VDDA-GNDA]</a:t>
                      </a:r>
                      <a:endParaRPr lang="en-GB" sz="900" dirty="0"/>
                    </a:p>
                  </a:txBody>
                  <a:tcPr marL="75370" marR="7537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b="1" dirty="0">
                          <a:solidFill>
                            <a:schemeClr val="accent2"/>
                          </a:solidFill>
                        </a:rPr>
                        <a:t>19.6 mV</a:t>
                      </a:r>
                    </a:p>
                  </a:txBody>
                  <a:tcPr marL="75370" marR="7537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b="1" dirty="0">
                          <a:solidFill>
                            <a:srgbClr val="00B050"/>
                          </a:solidFill>
                        </a:rPr>
                        <a:t>6.9 mV</a:t>
                      </a:r>
                    </a:p>
                  </a:txBody>
                  <a:tcPr marL="75370" marR="75370" marT="34290" marB="34290" anchor="ctr"/>
                </a:tc>
                <a:extLst>
                  <a:ext uri="{0D108BD9-81ED-4DB2-BD59-A6C34878D82A}">
                    <a16:rowId xmlns:a16="http://schemas.microsoft.com/office/drawing/2014/main" val="2261702130"/>
                  </a:ext>
                </a:extLst>
              </a:tr>
              <a:tr h="20574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900" dirty="0"/>
                        <a:t>Imax</a:t>
                      </a:r>
                      <a:r>
                        <a:rPr lang="en-GB" sz="900" baseline="0" dirty="0"/>
                        <a:t> pad</a:t>
                      </a:r>
                      <a:endParaRPr lang="en-GB" sz="900" dirty="0"/>
                    </a:p>
                  </a:txBody>
                  <a:tcPr marL="75370" marR="7537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b="1" dirty="0">
                          <a:solidFill>
                            <a:srgbClr val="00B050"/>
                          </a:solidFill>
                        </a:rPr>
                        <a:t>60 mA</a:t>
                      </a:r>
                    </a:p>
                  </a:txBody>
                  <a:tcPr marL="75370" marR="7537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b="1" dirty="0">
                          <a:solidFill>
                            <a:srgbClr val="00B050"/>
                          </a:solidFill>
                        </a:rPr>
                        <a:t>57 mA</a:t>
                      </a:r>
                    </a:p>
                  </a:txBody>
                  <a:tcPr marL="75370" marR="75370" marT="34290" marB="34290" anchor="ctr"/>
                </a:tc>
                <a:extLst>
                  <a:ext uri="{0D108BD9-81ED-4DB2-BD59-A6C34878D82A}">
                    <a16:rowId xmlns:a16="http://schemas.microsoft.com/office/drawing/2014/main" val="1267784830"/>
                  </a:ext>
                </a:extLst>
              </a:tr>
              <a:tr h="205740">
                <a:tc rowSpan="2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b="1" dirty="0"/>
                        <a:t>Low Analog </a:t>
                      </a:r>
                      <a:r>
                        <a:rPr lang="en-GB" sz="900" b="1" baseline="0" dirty="0"/>
                        <a:t>Power 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b="1" baseline="0" dirty="0"/>
                        <a:t>[</a:t>
                      </a:r>
                      <a:r>
                        <a:rPr lang="en-GB" sz="800" b="1" dirty="0"/>
                        <a:t>1 µA/pixel]</a:t>
                      </a:r>
                      <a:endParaRPr lang="en-GB" sz="900" b="1" dirty="0"/>
                    </a:p>
                  </a:txBody>
                  <a:tcPr marL="75370" marR="75370" marT="34290" marB="34290" anchor="ctr"/>
                </a:tc>
                <a:tc rowSpan="2"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dirty="0"/>
                        <a:t>~230 mA</a:t>
                      </a:r>
                      <a:endParaRPr lang="en-GB" sz="900" b="1" dirty="0"/>
                    </a:p>
                  </a:txBody>
                  <a:tcPr marL="75370" marR="7537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900" dirty="0" err="1"/>
                        <a:t>V</a:t>
                      </a:r>
                      <a:r>
                        <a:rPr lang="en-GB" sz="900" baseline="-25000" dirty="0" err="1"/>
                        <a:t>drop</a:t>
                      </a:r>
                      <a:r>
                        <a:rPr lang="en-GB" sz="900" baseline="0" dirty="0"/>
                        <a:t> [VDDA-GNDA]</a:t>
                      </a:r>
                      <a:endParaRPr lang="en-GB" sz="900" dirty="0"/>
                    </a:p>
                  </a:txBody>
                  <a:tcPr marL="75370" marR="7537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b="1" dirty="0">
                          <a:solidFill>
                            <a:srgbClr val="00B050"/>
                          </a:solidFill>
                        </a:rPr>
                        <a:t>1.96mV</a:t>
                      </a:r>
                    </a:p>
                  </a:txBody>
                  <a:tcPr marL="75370" marR="7537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b="1" dirty="0">
                          <a:solidFill>
                            <a:srgbClr val="00B050"/>
                          </a:solidFill>
                        </a:rPr>
                        <a:t>0.69mV</a:t>
                      </a:r>
                    </a:p>
                  </a:txBody>
                  <a:tcPr marL="75370" marR="75370" marT="34290" marB="34290" anchor="ctr"/>
                </a:tc>
                <a:extLst>
                  <a:ext uri="{0D108BD9-81ED-4DB2-BD59-A6C34878D82A}">
                    <a16:rowId xmlns:a16="http://schemas.microsoft.com/office/drawing/2014/main" val="2170801728"/>
                  </a:ext>
                </a:extLst>
              </a:tr>
              <a:tr h="20574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900" dirty="0"/>
                        <a:t>Imax</a:t>
                      </a:r>
                      <a:r>
                        <a:rPr lang="en-GB" sz="900" baseline="0" dirty="0"/>
                        <a:t> pad</a:t>
                      </a:r>
                      <a:endParaRPr lang="en-GB" sz="900" dirty="0"/>
                    </a:p>
                  </a:txBody>
                  <a:tcPr marL="75370" marR="7537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b="1" dirty="0">
                          <a:solidFill>
                            <a:srgbClr val="00B050"/>
                          </a:solidFill>
                        </a:rPr>
                        <a:t>6 mA</a:t>
                      </a:r>
                    </a:p>
                  </a:txBody>
                  <a:tcPr marL="75370" marR="7537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b="1" dirty="0">
                          <a:solidFill>
                            <a:srgbClr val="00B050"/>
                          </a:solidFill>
                        </a:rPr>
                        <a:t>5.7 mA</a:t>
                      </a:r>
                    </a:p>
                  </a:txBody>
                  <a:tcPr marL="75370" marR="75370" marT="34290" marB="34290" anchor="ctr"/>
                </a:tc>
                <a:extLst>
                  <a:ext uri="{0D108BD9-81ED-4DB2-BD59-A6C34878D82A}">
                    <a16:rowId xmlns:a16="http://schemas.microsoft.com/office/drawing/2014/main" val="3659191739"/>
                  </a:ext>
                </a:extLst>
              </a:tr>
            </a:tbl>
          </a:graphicData>
        </a:graphic>
      </p:graphicFrame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B163FD-1123-1D18-14D8-E054F239BC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101915" y="6584795"/>
            <a:ext cx="1773923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8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rgbClr val="0055A0">
                    <a:tint val="75000"/>
                  </a:srgbClr>
                </a:solidFill>
              </a:rPr>
              <a:t>10th July 2025</a:t>
            </a:r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E15B4B-5835-87C2-140B-9808DC9477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45352" y="6584795"/>
            <a:ext cx="678738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8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>
                <a:solidFill>
                  <a:srgbClr val="0055A0">
                    <a:tint val="75000"/>
                  </a:srgbClr>
                </a:solidFill>
              </a:rPr>
              <a:t>IFAE Seminar             xavier.llopart@cern.ch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BB981F9-3722-C1C9-645C-5DD33EC224C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107546" y="6584795"/>
            <a:ext cx="681254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85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Slide </a:t>
            </a:r>
            <a:fld id="{36B5EA5A-BC32-A742-B11B-8E7414D5B535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625" y="2077031"/>
            <a:ext cx="2673297" cy="25974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1086" y="2072485"/>
            <a:ext cx="2673297" cy="259749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6F4A734-594B-BE17-FFD4-863BF5BAD90B}"/>
              </a:ext>
            </a:extLst>
          </p:cNvPr>
          <p:cNvSpPr txBox="1"/>
          <p:nvPr/>
        </p:nvSpPr>
        <p:spPr>
          <a:xfrm>
            <a:off x="1955893" y="4683977"/>
            <a:ext cx="20104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2 sets of wire bonds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D392F25-F30D-1BD8-525E-1E8C2E63E39B}"/>
              </a:ext>
            </a:extLst>
          </p:cNvPr>
          <p:cNvSpPr txBox="1"/>
          <p:nvPr/>
        </p:nvSpPr>
        <p:spPr>
          <a:xfrm>
            <a:off x="5603153" y="4669980"/>
            <a:ext cx="11491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With TSVs</a:t>
            </a:r>
          </a:p>
        </p:txBody>
      </p:sp>
    </p:spTree>
    <p:extLst>
      <p:ext uri="{BB962C8B-B14F-4D97-AF65-F5344CB8AC3E}">
        <p14:creationId xmlns:p14="http://schemas.microsoft.com/office/powerpoint/2010/main" val="40269960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FFF386-2DE3-8B4D-BD63-C14B004626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FR" dirty="0"/>
              <a:t>Timepix4 submissions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52E187-C2EA-75E3-3E9A-E7D4E0CEDA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101915" y="6424993"/>
            <a:ext cx="1773923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8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10th July 2025</a:t>
            </a:r>
            <a:endParaRPr lang="en-GB"/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F7253FCC-F662-4648-0523-8B65D0D74E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45352" y="6424993"/>
            <a:ext cx="678738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8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IFAE Seminar             xavier.llopart@cern.ch</a:t>
            </a:r>
            <a:endParaRPr lang="en-GB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BF6B732B-6D79-F1BF-FA1C-8D240ECFE6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424993"/>
            <a:ext cx="681254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85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6B5EA5A-BC32-A742-B11B-8E7414D5B535}" type="slidenum">
              <a:rPr lang="en-US" smtClean="0"/>
              <a:pPr/>
              <a:t>17</a:t>
            </a:fld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3EF9BB9-5E72-1296-F8FC-4AE929298835}"/>
              </a:ext>
            </a:extLst>
          </p:cNvPr>
          <p:cNvGrpSpPr/>
          <p:nvPr/>
        </p:nvGrpSpPr>
        <p:grpSpPr>
          <a:xfrm>
            <a:off x="5016603" y="1009927"/>
            <a:ext cx="1566174" cy="3393356"/>
            <a:chOff x="6318194" y="1392613"/>
            <a:chExt cx="1898770" cy="4524475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88DD0626-4B78-D740-B2D4-7986F17B9B91}"/>
                </a:ext>
              </a:extLst>
            </p:cNvPr>
            <p:cNvGrpSpPr/>
            <p:nvPr/>
          </p:nvGrpSpPr>
          <p:grpSpPr>
            <a:xfrm>
              <a:off x="6318194" y="1392613"/>
              <a:ext cx="1898770" cy="4524475"/>
              <a:chOff x="369101" y="1657413"/>
              <a:chExt cx="2394267" cy="3223290"/>
            </a:xfrm>
          </p:grpSpPr>
          <p:sp>
            <p:nvSpPr>
              <p:cNvPr id="31" name="Rounded Rectangle 30">
                <a:extLst>
                  <a:ext uri="{FF2B5EF4-FFF2-40B4-BE49-F238E27FC236}">
                    <a16:creationId xmlns:a16="http://schemas.microsoft.com/office/drawing/2014/main" id="{9FDE61AF-4EC5-E441-9848-0BE7FA5D3B70}"/>
                  </a:ext>
                </a:extLst>
              </p:cNvPr>
              <p:cNvSpPr/>
              <p:nvPr/>
            </p:nvSpPr>
            <p:spPr>
              <a:xfrm>
                <a:off x="369101" y="1657413"/>
                <a:ext cx="2394267" cy="3223290"/>
              </a:xfrm>
              <a:prstGeom prst="roundRect">
                <a:avLst>
                  <a:gd name="adj" fmla="val 4924"/>
                </a:avLst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t"/>
              <a:lstStyle/>
              <a:p>
                <a:pPr algn="ctr"/>
                <a:endParaRPr lang="en-FR" sz="1200" dirty="0">
                  <a:solidFill>
                    <a:schemeClr val="tx1"/>
                  </a:solidFill>
                </a:endParaRPr>
              </a:p>
              <a:p>
                <a:pPr algn="ctr"/>
                <a:endParaRPr lang="en-FR" sz="1200" dirty="0">
                  <a:solidFill>
                    <a:schemeClr val="tx1"/>
                  </a:solidFill>
                </a:endParaRPr>
              </a:p>
              <a:p>
                <a:pPr algn="ctr"/>
                <a:r>
                  <a:rPr lang="en-FR" sz="1200" b="1" dirty="0">
                    <a:solidFill>
                      <a:schemeClr val="tx1"/>
                    </a:solidFill>
                  </a:rPr>
                  <a:t>Timepix4v2</a:t>
                </a:r>
              </a:p>
              <a:p>
                <a:pPr algn="ctr"/>
                <a:r>
                  <a:rPr lang="en-FR" sz="1050" dirty="0">
                    <a:solidFill>
                      <a:schemeClr val="tx1"/>
                    </a:solidFill>
                  </a:rPr>
                  <a:t>4 FEOL + 4 BEOL masks changed</a:t>
                </a:r>
              </a:p>
              <a:p>
                <a:pPr algn="ctr"/>
                <a:endParaRPr lang="en-FR" sz="1200" dirty="0">
                  <a:solidFill>
                    <a:schemeClr val="tx1"/>
                  </a:solidFill>
                </a:endParaRPr>
              </a:p>
              <a:p>
                <a:pPr algn="ctr"/>
                <a:r>
                  <a:rPr lang="en-FR" sz="1200" dirty="0">
                    <a:solidFill>
                      <a:schemeClr val="tx1"/>
                    </a:solidFill>
                  </a:rPr>
                  <a:t>19 wafers received</a:t>
                </a:r>
              </a:p>
              <a:p>
                <a:pPr algn="ctr"/>
                <a:endParaRPr lang="en-FR" sz="1200" dirty="0">
                  <a:solidFill>
                    <a:schemeClr val="tx1"/>
                  </a:solidFill>
                </a:endParaRPr>
              </a:p>
              <a:p>
                <a:pPr algn="ctr"/>
                <a:endParaRPr lang="en-FR" sz="1200" dirty="0">
                  <a:solidFill>
                    <a:schemeClr val="tx1"/>
                  </a:solidFill>
                </a:endParaRPr>
              </a:p>
              <a:p>
                <a:pPr algn="ctr"/>
                <a:endParaRPr lang="en-FR" sz="1200" dirty="0">
                  <a:solidFill>
                    <a:schemeClr val="tx1"/>
                  </a:solidFill>
                </a:endParaRPr>
              </a:p>
              <a:p>
                <a:pPr algn="ctr"/>
                <a:endParaRPr lang="en-FR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2" name="Rounded Rectangle 31">
                <a:extLst>
                  <a:ext uri="{FF2B5EF4-FFF2-40B4-BE49-F238E27FC236}">
                    <a16:creationId xmlns:a16="http://schemas.microsoft.com/office/drawing/2014/main" id="{916CFB96-72CB-8541-9878-7C639F5E9194}"/>
                  </a:ext>
                </a:extLst>
              </p:cNvPr>
              <p:cNvSpPr/>
              <p:nvPr/>
            </p:nvSpPr>
            <p:spPr>
              <a:xfrm>
                <a:off x="971727" y="1743779"/>
                <a:ext cx="1259885" cy="258821"/>
              </a:xfrm>
              <a:prstGeom prst="round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FR" sz="1200" dirty="0">
                    <a:solidFill>
                      <a:schemeClr val="tx1"/>
                    </a:solidFill>
                  </a:rPr>
                  <a:t>Q2 2021</a:t>
                </a:r>
              </a:p>
            </p:txBody>
          </p:sp>
        </p:grpSp>
        <p:sp>
          <p:nvSpPr>
            <p:cNvPr id="34" name="Rounded Rectangle 33">
              <a:extLst>
                <a:ext uri="{FF2B5EF4-FFF2-40B4-BE49-F238E27FC236}">
                  <a16:creationId xmlns:a16="http://schemas.microsoft.com/office/drawing/2014/main" id="{0A2632C2-D411-6843-9D45-66AD8DC1ED16}"/>
                </a:ext>
              </a:extLst>
            </p:cNvPr>
            <p:cNvSpPr/>
            <p:nvPr/>
          </p:nvSpPr>
          <p:spPr>
            <a:xfrm>
              <a:off x="6492680" y="3793837"/>
              <a:ext cx="1606002" cy="1676347"/>
            </a:xfrm>
            <a:prstGeom prst="roundRect">
              <a:avLst>
                <a:gd name="adj" fmla="val 5822"/>
              </a:avLst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lIns="27000" rIns="27000" rtlCol="0" anchor="ctr"/>
            <a:lstStyle/>
            <a:p>
              <a:pPr marL="135731" indent="-135731">
                <a:buFont typeface="+mj-lt"/>
                <a:buAutoNum type="arabicParenR"/>
              </a:pPr>
              <a:r>
                <a:rPr lang="en-FR" sz="825" dirty="0">
                  <a:solidFill>
                    <a:schemeClr val="tx1"/>
                  </a:solidFill>
                </a:rPr>
                <a:t>TDC and High speed links working as expected</a:t>
              </a:r>
            </a:p>
            <a:p>
              <a:pPr marL="135731" indent="-135731">
                <a:buFont typeface="+mj-lt"/>
                <a:buAutoNum type="arabicParenR"/>
              </a:pPr>
              <a:r>
                <a:rPr lang="en-FR" sz="825" dirty="0">
                  <a:solidFill>
                    <a:schemeClr val="tx1"/>
                  </a:solidFill>
                </a:rPr>
                <a:t>Further improvement in RDL shielding in peripheries</a:t>
              </a:r>
            </a:p>
            <a:p>
              <a:endParaRPr lang="en-FR" sz="825" dirty="0">
                <a:solidFill>
                  <a:schemeClr val="tx1"/>
                </a:solidFill>
              </a:endParaRPr>
            </a:p>
            <a:p>
              <a:r>
                <a:rPr lang="en-FR" sz="825" dirty="0">
                  <a:solidFill>
                    <a:schemeClr val="tx1"/>
                  </a:solidFill>
                </a:rPr>
                <a:t>Chip at its </a:t>
              </a:r>
              <a:r>
                <a:rPr lang="en-US" sz="825" dirty="0">
                  <a:solidFill>
                    <a:schemeClr val="tx1"/>
                  </a:solidFill>
                </a:rPr>
                <a:t>production</a:t>
              </a:r>
              <a:r>
                <a:rPr lang="en-FR" sz="825" dirty="0">
                  <a:solidFill>
                    <a:schemeClr val="tx1"/>
                  </a:solidFill>
                </a:rPr>
                <a:t> version</a:t>
              </a:r>
            </a:p>
            <a:p>
              <a:pPr marL="103585" indent="-103585">
                <a:buAutoNum type="arabicParenR"/>
              </a:pPr>
              <a:endParaRPr lang="en-FR" sz="825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7E3CAACB-F046-48F9-9654-46285B31264C}"/>
              </a:ext>
            </a:extLst>
          </p:cNvPr>
          <p:cNvGrpSpPr/>
          <p:nvPr/>
        </p:nvGrpSpPr>
        <p:grpSpPr>
          <a:xfrm>
            <a:off x="402332" y="1009927"/>
            <a:ext cx="1566174" cy="3393356"/>
            <a:chOff x="287524" y="1368596"/>
            <a:chExt cx="1898770" cy="4524475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4EF9D18D-0B31-2944-BC89-E81F17CBB4DF}"/>
                </a:ext>
              </a:extLst>
            </p:cNvPr>
            <p:cNvGrpSpPr/>
            <p:nvPr/>
          </p:nvGrpSpPr>
          <p:grpSpPr>
            <a:xfrm>
              <a:off x="287524" y="1368596"/>
              <a:ext cx="1898770" cy="4524475"/>
              <a:chOff x="323528" y="1628800"/>
              <a:chExt cx="2394267" cy="4572508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9EBB921C-9E21-4140-AF2A-564B277E611D}"/>
                  </a:ext>
                </a:extLst>
              </p:cNvPr>
              <p:cNvGrpSpPr/>
              <p:nvPr/>
            </p:nvGrpSpPr>
            <p:grpSpPr>
              <a:xfrm>
                <a:off x="323528" y="1628800"/>
                <a:ext cx="2394267" cy="4572508"/>
                <a:chOff x="404534" y="1628800"/>
                <a:chExt cx="2394267" cy="3861866"/>
              </a:xfrm>
            </p:grpSpPr>
            <p:sp>
              <p:nvSpPr>
                <p:cNvPr id="10" name="Rounded Rectangle 9">
                  <a:extLst>
                    <a:ext uri="{FF2B5EF4-FFF2-40B4-BE49-F238E27FC236}">
                      <a16:creationId xmlns:a16="http://schemas.microsoft.com/office/drawing/2014/main" id="{B26CA069-8C4A-3548-96DE-C190D185396A}"/>
                    </a:ext>
                  </a:extLst>
                </p:cNvPr>
                <p:cNvSpPr/>
                <p:nvPr/>
              </p:nvSpPr>
              <p:spPr>
                <a:xfrm>
                  <a:off x="404534" y="1628800"/>
                  <a:ext cx="2394267" cy="3861866"/>
                </a:xfrm>
                <a:prstGeom prst="roundRect">
                  <a:avLst>
                    <a:gd name="adj" fmla="val 4924"/>
                  </a:avLst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t"/>
                <a:lstStyle/>
                <a:p>
                  <a:pPr algn="ctr"/>
                  <a:endParaRPr lang="en-FR" sz="1200" dirty="0">
                    <a:solidFill>
                      <a:schemeClr val="tx1"/>
                    </a:solidFill>
                  </a:endParaRPr>
                </a:p>
                <a:p>
                  <a:pPr algn="ctr"/>
                  <a:endParaRPr lang="en-FR" sz="1200" dirty="0">
                    <a:solidFill>
                      <a:schemeClr val="tx1"/>
                    </a:solidFill>
                  </a:endParaRPr>
                </a:p>
                <a:p>
                  <a:pPr algn="ctr"/>
                  <a:r>
                    <a:rPr lang="en-FR" sz="1200" b="1" dirty="0">
                      <a:solidFill>
                        <a:schemeClr val="tx1"/>
                      </a:solidFill>
                    </a:rPr>
                    <a:t>Timep</a:t>
                  </a:r>
                  <a:r>
                    <a:rPr lang="en-US" sz="1200" b="1" dirty="0" err="1">
                      <a:solidFill>
                        <a:schemeClr val="tx1"/>
                      </a:solidFill>
                    </a:rPr>
                    <a:t>i</a:t>
                  </a:r>
                  <a:r>
                    <a:rPr lang="en-FR" sz="1200" b="1">
                      <a:solidFill>
                        <a:schemeClr val="tx1"/>
                      </a:solidFill>
                    </a:rPr>
                    <a:t>x4v0</a:t>
                  </a:r>
                  <a:endParaRPr lang="en-US" sz="1200" b="1" dirty="0">
                    <a:solidFill>
                      <a:schemeClr val="tx1"/>
                    </a:solidFill>
                  </a:endParaRPr>
                </a:p>
                <a:p>
                  <a:pPr algn="ctr"/>
                  <a:endParaRPr lang="en-FR" sz="1200" b="1" dirty="0">
                    <a:solidFill>
                      <a:schemeClr val="tx1"/>
                    </a:solidFill>
                  </a:endParaRPr>
                </a:p>
                <a:p>
                  <a:pPr algn="ctr"/>
                  <a:r>
                    <a:rPr lang="en-US" sz="1050" dirty="0">
                      <a:solidFill>
                        <a:schemeClr val="tx1"/>
                      </a:solidFill>
                    </a:rPr>
                    <a:t>~17 FTEE</a:t>
                  </a:r>
                </a:p>
                <a:p>
                  <a:pPr algn="ctr"/>
                  <a:r>
                    <a:rPr lang="en-FR" sz="1050" dirty="0">
                      <a:solidFill>
                        <a:schemeClr val="tx1"/>
                      </a:solidFill>
                    </a:rPr>
                    <a:t>Full mask </a:t>
                  </a:r>
                  <a:r>
                    <a:rPr lang="en-FR" sz="1050">
                      <a:solidFill>
                        <a:schemeClr val="tx1"/>
                      </a:solidFill>
                    </a:rPr>
                    <a:t>engineering run</a:t>
                  </a:r>
                  <a:endParaRPr lang="en-FR" sz="1200" dirty="0">
                    <a:solidFill>
                      <a:schemeClr val="tx1"/>
                    </a:solidFill>
                  </a:endParaRPr>
                </a:p>
                <a:p>
                  <a:pPr algn="ctr"/>
                  <a:r>
                    <a:rPr lang="en-FR" sz="1200" dirty="0">
                      <a:solidFill>
                        <a:schemeClr val="tx1"/>
                      </a:solidFill>
                    </a:rPr>
                    <a:t>6 wafers received</a:t>
                  </a:r>
                </a:p>
                <a:p>
                  <a:pPr algn="ctr"/>
                  <a:endParaRPr lang="en-FR" sz="1200" dirty="0">
                    <a:solidFill>
                      <a:schemeClr val="tx1"/>
                    </a:solidFill>
                  </a:endParaRPr>
                </a:p>
                <a:p>
                  <a:pPr algn="ctr"/>
                  <a:endParaRPr lang="en-FR" sz="1200" dirty="0">
                    <a:solidFill>
                      <a:schemeClr val="tx1"/>
                    </a:solidFill>
                  </a:endParaRPr>
                </a:p>
                <a:p>
                  <a:pPr algn="ctr"/>
                  <a:endParaRPr lang="en-FR" sz="1200" dirty="0">
                    <a:solidFill>
                      <a:schemeClr val="tx1"/>
                    </a:solidFill>
                  </a:endParaRPr>
                </a:p>
                <a:p>
                  <a:pPr algn="ctr"/>
                  <a:endParaRPr lang="en-FR" sz="12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" name="Rounded Rectangle 6">
                  <a:extLst>
                    <a:ext uri="{FF2B5EF4-FFF2-40B4-BE49-F238E27FC236}">
                      <a16:creationId xmlns:a16="http://schemas.microsoft.com/office/drawing/2014/main" id="{C4A8EBF0-D6D0-964F-81DF-F74F3052C018}"/>
                    </a:ext>
                  </a:extLst>
                </p:cNvPr>
                <p:cNvSpPr/>
                <p:nvPr/>
              </p:nvSpPr>
              <p:spPr>
                <a:xfrm>
                  <a:off x="971726" y="1736812"/>
                  <a:ext cx="1259885" cy="310096"/>
                </a:xfrm>
                <a:prstGeom prst="round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FR" sz="1200" dirty="0">
                      <a:solidFill>
                        <a:schemeClr val="tx1"/>
                      </a:solidFill>
                    </a:rPr>
                    <a:t>Q4 2019</a:t>
                  </a:r>
                </a:p>
              </p:txBody>
            </p:sp>
          </p:grpSp>
          <p:sp>
            <p:nvSpPr>
              <p:cNvPr id="20" name="Rounded Rectangle 19">
                <a:extLst>
                  <a:ext uri="{FF2B5EF4-FFF2-40B4-BE49-F238E27FC236}">
                    <a16:creationId xmlns:a16="http://schemas.microsoft.com/office/drawing/2014/main" id="{63471F74-6419-D14C-A05B-98F7C92E3F15}"/>
                  </a:ext>
                </a:extLst>
              </p:cNvPr>
              <p:cNvSpPr/>
              <p:nvPr/>
            </p:nvSpPr>
            <p:spPr>
              <a:xfrm>
                <a:off x="508112" y="4366030"/>
                <a:ext cx="2025098" cy="1638365"/>
              </a:xfrm>
              <a:prstGeom prst="roundRect">
                <a:avLst>
                  <a:gd name="adj" fmla="val 5822"/>
                </a:avLst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33350" indent="-133350">
                  <a:buAutoNum type="arabicParenR"/>
                </a:pPr>
                <a:r>
                  <a:rPr lang="en-FR" sz="825" dirty="0">
                    <a:solidFill>
                      <a:schemeClr val="tx1"/>
                    </a:solidFill>
                  </a:rPr>
                  <a:t>Excess noise coupling from peripheries to FE</a:t>
                </a:r>
              </a:p>
              <a:p>
                <a:pPr marL="133350" indent="-133350">
                  <a:buAutoNum type="arabicParenR"/>
                </a:pPr>
                <a:r>
                  <a:rPr lang="en-FR" sz="825" dirty="0">
                    <a:solidFill>
                      <a:schemeClr val="tx1"/>
                    </a:solidFill>
                  </a:rPr>
                  <a:t>640 MHz clock in edge peripheries</a:t>
                </a:r>
              </a:p>
              <a:p>
                <a:pPr marL="133350" indent="-133350">
                  <a:buAutoNum type="arabicParenR"/>
                </a:pPr>
                <a:r>
                  <a:rPr lang="en-FR" sz="825" dirty="0">
                    <a:solidFill>
                      <a:schemeClr val="tx1"/>
                    </a:solidFill>
                  </a:rPr>
                  <a:t>VCO not oscillating at nominal frequency</a:t>
                </a:r>
              </a:p>
              <a:p>
                <a:pPr marL="103585" indent="-103585">
                  <a:buAutoNum type="arabicParenR"/>
                </a:pPr>
                <a:endParaRPr lang="en-FR" sz="825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35" name="Rounded Rectangle 34">
              <a:extLst>
                <a:ext uri="{FF2B5EF4-FFF2-40B4-BE49-F238E27FC236}">
                  <a16:creationId xmlns:a16="http://schemas.microsoft.com/office/drawing/2014/main" id="{BB1DCE8A-C74A-0D43-8C65-2E4A12C68D33}"/>
                </a:ext>
              </a:extLst>
            </p:cNvPr>
            <p:cNvSpPr/>
            <p:nvPr/>
          </p:nvSpPr>
          <p:spPr>
            <a:xfrm>
              <a:off x="495173" y="3425739"/>
              <a:ext cx="1587709" cy="363301"/>
            </a:xfrm>
            <a:prstGeom prst="roundRect">
              <a:avLst>
                <a:gd name="adj" fmla="val 15284"/>
              </a:avLst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FR" sz="825" dirty="0">
                  <a:solidFill>
                    <a:schemeClr val="tx1"/>
                  </a:solidFill>
                </a:rPr>
                <a:t>Chip is operational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5F7F4384-7114-C03C-2B43-A9DCB1C4B2B1}"/>
              </a:ext>
            </a:extLst>
          </p:cNvPr>
          <p:cNvGrpSpPr/>
          <p:nvPr/>
        </p:nvGrpSpPr>
        <p:grpSpPr>
          <a:xfrm>
            <a:off x="2693263" y="1013910"/>
            <a:ext cx="1566174" cy="3372216"/>
            <a:chOff x="2421202" y="1380637"/>
            <a:chExt cx="1898770" cy="4496288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4411B642-B7B9-6646-B1A3-8B648CBC2F6B}"/>
                </a:ext>
              </a:extLst>
            </p:cNvPr>
            <p:cNvGrpSpPr/>
            <p:nvPr/>
          </p:nvGrpSpPr>
          <p:grpSpPr>
            <a:xfrm>
              <a:off x="2421202" y="1380637"/>
              <a:ext cx="1898770" cy="4496288"/>
              <a:chOff x="323528" y="1628800"/>
              <a:chExt cx="2394267" cy="3816424"/>
            </a:xfrm>
          </p:grpSpPr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F2959C8D-2695-314C-B67F-C006364225C5}"/>
                  </a:ext>
                </a:extLst>
              </p:cNvPr>
              <p:cNvGrpSpPr/>
              <p:nvPr/>
            </p:nvGrpSpPr>
            <p:grpSpPr>
              <a:xfrm>
                <a:off x="323528" y="1628800"/>
                <a:ext cx="2394267" cy="3816424"/>
                <a:chOff x="404534" y="1628800"/>
                <a:chExt cx="2394267" cy="3223290"/>
              </a:xfrm>
            </p:grpSpPr>
            <p:sp>
              <p:nvSpPr>
                <p:cNvPr id="26" name="Rounded Rectangle 25">
                  <a:extLst>
                    <a:ext uri="{FF2B5EF4-FFF2-40B4-BE49-F238E27FC236}">
                      <a16:creationId xmlns:a16="http://schemas.microsoft.com/office/drawing/2014/main" id="{0EDAF041-CE24-184C-A8A5-08C89A73EBF0}"/>
                    </a:ext>
                  </a:extLst>
                </p:cNvPr>
                <p:cNvSpPr/>
                <p:nvPr/>
              </p:nvSpPr>
              <p:spPr>
                <a:xfrm>
                  <a:off x="404534" y="1628800"/>
                  <a:ext cx="2394267" cy="3223290"/>
                </a:xfrm>
                <a:prstGeom prst="roundRect">
                  <a:avLst>
                    <a:gd name="adj" fmla="val 4924"/>
                  </a:avLst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t"/>
                <a:lstStyle/>
                <a:p>
                  <a:pPr algn="ctr"/>
                  <a:endParaRPr lang="en-FR" sz="1200" dirty="0">
                    <a:solidFill>
                      <a:schemeClr val="tx1"/>
                    </a:solidFill>
                  </a:endParaRPr>
                </a:p>
                <a:p>
                  <a:pPr algn="ctr"/>
                  <a:endParaRPr lang="en-FR" sz="1200" dirty="0">
                    <a:solidFill>
                      <a:schemeClr val="tx1"/>
                    </a:solidFill>
                  </a:endParaRPr>
                </a:p>
                <a:p>
                  <a:pPr algn="ctr"/>
                  <a:r>
                    <a:rPr lang="en-FR" sz="1200" b="1" dirty="0">
                      <a:solidFill>
                        <a:schemeClr val="tx1"/>
                      </a:solidFill>
                    </a:rPr>
                    <a:t>Timepix4v1</a:t>
                  </a:r>
                </a:p>
                <a:p>
                  <a:pPr algn="ctr"/>
                  <a:r>
                    <a:rPr lang="en-FR" sz="1050" dirty="0">
                      <a:solidFill>
                        <a:schemeClr val="tx1"/>
                      </a:solidFill>
                    </a:rPr>
                    <a:t>4 BEOL masks changed</a:t>
                  </a:r>
                </a:p>
                <a:p>
                  <a:pPr algn="ctr"/>
                  <a:endParaRPr lang="en-FR" sz="1050" dirty="0">
                    <a:solidFill>
                      <a:schemeClr val="tx1"/>
                    </a:solidFill>
                  </a:endParaRPr>
                </a:p>
                <a:p>
                  <a:pPr algn="ctr"/>
                  <a:r>
                    <a:rPr lang="en-FR" sz="1050" b="1" dirty="0">
                      <a:solidFill>
                        <a:schemeClr val="tx1"/>
                      </a:solidFill>
                    </a:rPr>
                    <a:t>Small test VCO chip</a:t>
                  </a:r>
                </a:p>
                <a:p>
                  <a:pPr algn="ctr"/>
                  <a:endParaRPr lang="en-FR" sz="1200" dirty="0">
                    <a:solidFill>
                      <a:schemeClr val="tx1"/>
                    </a:solidFill>
                  </a:endParaRPr>
                </a:p>
                <a:p>
                  <a:pPr algn="ctr"/>
                  <a:r>
                    <a:rPr lang="en-FR" sz="1200" dirty="0">
                      <a:solidFill>
                        <a:schemeClr val="tx1"/>
                      </a:solidFill>
                    </a:rPr>
                    <a:t>6 wafers received</a:t>
                  </a:r>
                </a:p>
                <a:p>
                  <a:pPr algn="ctr"/>
                  <a:endParaRPr lang="en-FR" sz="1200" dirty="0">
                    <a:solidFill>
                      <a:schemeClr val="tx1"/>
                    </a:solidFill>
                  </a:endParaRPr>
                </a:p>
                <a:p>
                  <a:pPr algn="ctr"/>
                  <a:endParaRPr lang="en-FR" sz="1200" dirty="0">
                    <a:solidFill>
                      <a:schemeClr val="tx1"/>
                    </a:solidFill>
                  </a:endParaRPr>
                </a:p>
                <a:p>
                  <a:pPr algn="ctr"/>
                  <a:endParaRPr lang="en-FR" sz="1200" dirty="0">
                    <a:solidFill>
                      <a:schemeClr val="tx1"/>
                    </a:solidFill>
                  </a:endParaRPr>
                </a:p>
                <a:p>
                  <a:pPr algn="ctr"/>
                  <a:endParaRPr lang="en-FR" sz="12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7" name="Rounded Rectangle 26">
                  <a:extLst>
                    <a:ext uri="{FF2B5EF4-FFF2-40B4-BE49-F238E27FC236}">
                      <a16:creationId xmlns:a16="http://schemas.microsoft.com/office/drawing/2014/main" id="{E0E8AEBC-5C6F-F844-A5EF-3233A98FEFAF}"/>
                    </a:ext>
                  </a:extLst>
                </p:cNvPr>
                <p:cNvSpPr/>
                <p:nvPr/>
              </p:nvSpPr>
              <p:spPr>
                <a:xfrm>
                  <a:off x="971726" y="1715709"/>
                  <a:ext cx="1259885" cy="260442"/>
                </a:xfrm>
                <a:prstGeom prst="round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FR" sz="1200" dirty="0">
                      <a:solidFill>
                        <a:schemeClr val="tx1"/>
                      </a:solidFill>
                    </a:rPr>
                    <a:t>Q3 2020</a:t>
                  </a:r>
                </a:p>
              </p:txBody>
            </p:sp>
          </p:grpSp>
          <p:sp>
            <p:nvSpPr>
              <p:cNvPr id="25" name="Rounded Rectangle 24">
                <a:extLst>
                  <a:ext uri="{FF2B5EF4-FFF2-40B4-BE49-F238E27FC236}">
                    <a16:creationId xmlns:a16="http://schemas.microsoft.com/office/drawing/2014/main" id="{EAF0E7C0-E4A7-D84B-831D-CAA0DDA1552C}"/>
                  </a:ext>
                </a:extLst>
              </p:cNvPr>
              <p:cNvSpPr/>
              <p:nvPr/>
            </p:nvSpPr>
            <p:spPr>
              <a:xfrm>
                <a:off x="508112" y="4574070"/>
                <a:ext cx="2025098" cy="642340"/>
              </a:xfrm>
              <a:prstGeom prst="roundRect">
                <a:avLst>
                  <a:gd name="adj" fmla="val 5822"/>
                </a:avLst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33350" indent="-133350">
                  <a:buAutoNum type="arabicParenR"/>
                </a:pPr>
                <a:r>
                  <a:rPr lang="en-FR" sz="825" dirty="0">
                    <a:solidFill>
                      <a:schemeClr val="tx1"/>
                    </a:solidFill>
                  </a:rPr>
                  <a:t>VCO not oscillating at nominal frequency</a:t>
                </a:r>
              </a:p>
              <a:p>
                <a:pPr marL="103585" indent="-103585">
                  <a:buAutoNum type="arabicParenR"/>
                </a:pPr>
                <a:endParaRPr lang="en-FR" sz="825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36" name="Rounded Rectangle 35">
              <a:extLst>
                <a:ext uri="{FF2B5EF4-FFF2-40B4-BE49-F238E27FC236}">
                  <a16:creationId xmlns:a16="http://schemas.microsoft.com/office/drawing/2014/main" id="{B435C10B-7B1E-C641-9FD5-5FE9926BB009}"/>
                </a:ext>
              </a:extLst>
            </p:cNvPr>
            <p:cNvSpPr/>
            <p:nvPr/>
          </p:nvSpPr>
          <p:spPr>
            <a:xfrm>
              <a:off x="2605785" y="3681028"/>
              <a:ext cx="1606001" cy="959233"/>
            </a:xfrm>
            <a:prstGeom prst="roundRect">
              <a:avLst>
                <a:gd name="adj" fmla="val 5822"/>
              </a:avLst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lIns="27000" rIns="27000" rtlCol="0" anchor="ctr"/>
            <a:lstStyle/>
            <a:p>
              <a:pPr marL="135731" indent="-135731">
                <a:buFont typeface="+mj-lt"/>
                <a:buAutoNum type="arabicParenR"/>
              </a:pPr>
              <a:r>
                <a:rPr lang="en-FR" sz="825" dirty="0">
                  <a:solidFill>
                    <a:schemeClr val="tx1"/>
                  </a:solidFill>
                </a:rPr>
                <a:t>Improved RDL shielding in peripheries</a:t>
              </a:r>
            </a:p>
            <a:p>
              <a:pPr marL="135731" indent="-135731">
                <a:buFont typeface="+mj-lt"/>
                <a:buAutoNum type="arabicParenR"/>
              </a:pPr>
              <a:r>
                <a:rPr lang="en-FR" sz="825" dirty="0">
                  <a:solidFill>
                    <a:schemeClr val="tx1"/>
                  </a:solidFill>
                </a:rPr>
                <a:t>640MHz i</a:t>
              </a:r>
              <a:r>
                <a:rPr lang="en-US" sz="825" dirty="0">
                  <a:solidFill>
                    <a:schemeClr val="tx1"/>
                  </a:solidFill>
                </a:rPr>
                <a:t>n </a:t>
              </a:r>
              <a:r>
                <a:rPr lang="en-FR" sz="825" dirty="0">
                  <a:solidFill>
                    <a:schemeClr val="tx1"/>
                  </a:solidFill>
                </a:rPr>
                <a:t>peripheries recovered </a:t>
              </a:r>
            </a:p>
            <a:p>
              <a:pPr marL="103585" indent="-103585">
                <a:buAutoNum type="arabicParenR"/>
              </a:pPr>
              <a:endParaRPr lang="en-FR" sz="825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EA998A7A-FCCF-E004-8290-A9F8EA3F286A}"/>
              </a:ext>
            </a:extLst>
          </p:cNvPr>
          <p:cNvGrpSpPr/>
          <p:nvPr/>
        </p:nvGrpSpPr>
        <p:grpSpPr>
          <a:xfrm>
            <a:off x="7219992" y="1010502"/>
            <a:ext cx="1566174" cy="3393356"/>
            <a:chOff x="6318194" y="1392613"/>
            <a:chExt cx="1898770" cy="4524475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6F98ECB3-8BA2-6DD9-E546-BE1850B43B03}"/>
                </a:ext>
              </a:extLst>
            </p:cNvPr>
            <p:cNvGrpSpPr/>
            <p:nvPr/>
          </p:nvGrpSpPr>
          <p:grpSpPr>
            <a:xfrm>
              <a:off x="6318194" y="1392613"/>
              <a:ext cx="1898770" cy="4524475"/>
              <a:chOff x="369101" y="1657413"/>
              <a:chExt cx="2394267" cy="3223290"/>
            </a:xfrm>
          </p:grpSpPr>
          <p:sp>
            <p:nvSpPr>
              <p:cNvPr id="12" name="Rounded Rectangle 30">
                <a:extLst>
                  <a:ext uri="{FF2B5EF4-FFF2-40B4-BE49-F238E27FC236}">
                    <a16:creationId xmlns:a16="http://schemas.microsoft.com/office/drawing/2014/main" id="{2F07B3E4-324F-543C-2972-853DE7B7236D}"/>
                  </a:ext>
                </a:extLst>
              </p:cNvPr>
              <p:cNvSpPr/>
              <p:nvPr/>
            </p:nvSpPr>
            <p:spPr>
              <a:xfrm>
                <a:off x="369101" y="1657413"/>
                <a:ext cx="2394267" cy="3223290"/>
              </a:xfrm>
              <a:prstGeom prst="roundRect">
                <a:avLst>
                  <a:gd name="adj" fmla="val 4924"/>
                </a:avLst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t"/>
              <a:lstStyle/>
              <a:p>
                <a:pPr algn="ctr"/>
                <a:endParaRPr lang="en-FR" sz="1200" dirty="0">
                  <a:solidFill>
                    <a:schemeClr val="tx1"/>
                  </a:solidFill>
                </a:endParaRPr>
              </a:p>
              <a:p>
                <a:pPr algn="ctr"/>
                <a:endParaRPr lang="en-FR" sz="1200" dirty="0">
                  <a:solidFill>
                    <a:schemeClr val="tx1"/>
                  </a:solidFill>
                </a:endParaRPr>
              </a:p>
              <a:p>
                <a:pPr algn="ctr"/>
                <a:r>
                  <a:rPr lang="en-FR" sz="1200" b="1" dirty="0">
                    <a:solidFill>
                      <a:schemeClr val="tx1"/>
                    </a:solidFill>
                  </a:rPr>
                  <a:t>Timepix4v</a:t>
                </a:r>
                <a:r>
                  <a:rPr lang="en-US" sz="1200" b="1" dirty="0">
                    <a:solidFill>
                      <a:schemeClr val="tx1"/>
                    </a:solidFill>
                  </a:rPr>
                  <a:t>3</a:t>
                </a:r>
                <a:endParaRPr lang="en-FR" sz="1200" b="1" dirty="0">
                  <a:solidFill>
                    <a:schemeClr val="tx1"/>
                  </a:solidFill>
                </a:endParaRPr>
              </a:p>
              <a:p>
                <a:pPr algn="ctr"/>
                <a:r>
                  <a:rPr lang="en-US" sz="1050" dirty="0">
                    <a:solidFill>
                      <a:schemeClr val="tx1"/>
                    </a:solidFill>
                  </a:rPr>
                  <a:t>2</a:t>
                </a:r>
                <a:r>
                  <a:rPr lang="en-FR" sz="1050" dirty="0">
                    <a:solidFill>
                      <a:schemeClr val="tx1"/>
                    </a:solidFill>
                  </a:rPr>
                  <a:t> BEOL masks changed</a:t>
                </a:r>
              </a:p>
              <a:p>
                <a:pPr algn="ctr"/>
                <a:endParaRPr lang="en-FR" sz="1200" dirty="0">
                  <a:solidFill>
                    <a:schemeClr val="tx1"/>
                  </a:solidFill>
                </a:endParaRPr>
              </a:p>
              <a:p>
                <a:pPr algn="ctr"/>
                <a:r>
                  <a:rPr lang="en-US" sz="1200" dirty="0">
                    <a:solidFill>
                      <a:schemeClr val="tx1"/>
                    </a:solidFill>
                  </a:rPr>
                  <a:t>25</a:t>
                </a:r>
                <a:r>
                  <a:rPr lang="en-FR" sz="1200" dirty="0">
                    <a:solidFill>
                      <a:schemeClr val="tx1"/>
                    </a:solidFill>
                  </a:rPr>
                  <a:t> wafers received</a:t>
                </a:r>
                <a:endParaRPr lang="en-US" sz="1200" dirty="0">
                  <a:solidFill>
                    <a:schemeClr val="tx1"/>
                  </a:solidFill>
                </a:endParaRPr>
              </a:p>
              <a:p>
                <a:pPr algn="ctr"/>
                <a:r>
                  <a:rPr lang="en-US" sz="1200" dirty="0">
                    <a:solidFill>
                      <a:schemeClr val="tx1"/>
                    </a:solidFill>
                  </a:rPr>
                  <a:t>+ 50 wafers (2024)</a:t>
                </a:r>
                <a:endParaRPr lang="en-FR" sz="1200" dirty="0">
                  <a:solidFill>
                    <a:schemeClr val="tx1"/>
                  </a:solidFill>
                </a:endParaRPr>
              </a:p>
              <a:p>
                <a:pPr algn="ctr"/>
                <a:endParaRPr lang="en-FR" sz="1200" dirty="0">
                  <a:solidFill>
                    <a:schemeClr val="tx1"/>
                  </a:solidFill>
                </a:endParaRPr>
              </a:p>
              <a:p>
                <a:pPr algn="ctr"/>
                <a:endParaRPr lang="en-FR" sz="1200" dirty="0">
                  <a:solidFill>
                    <a:schemeClr val="tx1"/>
                  </a:solidFill>
                </a:endParaRPr>
              </a:p>
              <a:p>
                <a:pPr algn="ctr"/>
                <a:endParaRPr lang="en-FR" sz="1200" dirty="0">
                  <a:solidFill>
                    <a:schemeClr val="tx1"/>
                  </a:solidFill>
                </a:endParaRPr>
              </a:p>
              <a:p>
                <a:pPr algn="ctr"/>
                <a:endParaRPr lang="en-FR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4" name="Rounded Rectangle 31">
                <a:extLst>
                  <a:ext uri="{FF2B5EF4-FFF2-40B4-BE49-F238E27FC236}">
                    <a16:creationId xmlns:a16="http://schemas.microsoft.com/office/drawing/2014/main" id="{BA150747-BA4B-B0E9-F134-7B3A94D7E1AF}"/>
                  </a:ext>
                </a:extLst>
              </p:cNvPr>
              <p:cNvSpPr/>
              <p:nvPr/>
            </p:nvSpPr>
            <p:spPr>
              <a:xfrm>
                <a:off x="971727" y="1753819"/>
                <a:ext cx="1259885" cy="258821"/>
              </a:xfrm>
              <a:prstGeom prst="round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FR" sz="1200" dirty="0">
                    <a:solidFill>
                      <a:schemeClr val="tx1"/>
                    </a:solidFill>
                  </a:rPr>
                  <a:t>Q</a:t>
                </a:r>
                <a:r>
                  <a:rPr lang="en-US" sz="1200" dirty="0">
                    <a:solidFill>
                      <a:schemeClr val="tx1"/>
                    </a:solidFill>
                  </a:rPr>
                  <a:t>3</a:t>
                </a:r>
                <a:r>
                  <a:rPr lang="en-FR" sz="1200" dirty="0">
                    <a:solidFill>
                      <a:schemeClr val="tx1"/>
                    </a:solidFill>
                  </a:rPr>
                  <a:t> 202</a:t>
                </a:r>
                <a:r>
                  <a:rPr lang="en-US" sz="1200" dirty="0">
                    <a:solidFill>
                      <a:schemeClr val="tx1"/>
                    </a:solidFill>
                  </a:rPr>
                  <a:t>2</a:t>
                </a:r>
                <a:endParaRPr lang="en-FR" sz="1200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1" name="Rounded Rectangle 33">
              <a:extLst>
                <a:ext uri="{FF2B5EF4-FFF2-40B4-BE49-F238E27FC236}">
                  <a16:creationId xmlns:a16="http://schemas.microsoft.com/office/drawing/2014/main" id="{734273AB-0D1F-7FE5-E7E4-DBD0853BDBA1}"/>
                </a:ext>
              </a:extLst>
            </p:cNvPr>
            <p:cNvSpPr/>
            <p:nvPr/>
          </p:nvSpPr>
          <p:spPr>
            <a:xfrm>
              <a:off x="6464578" y="3793071"/>
              <a:ext cx="1606002" cy="1676347"/>
            </a:xfrm>
            <a:prstGeom prst="roundRect">
              <a:avLst>
                <a:gd name="adj" fmla="val 5822"/>
              </a:avLst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171450" indent="-171450">
                <a:buFont typeface="+mj-lt"/>
                <a:buAutoNum type="arabicParenR"/>
              </a:pPr>
              <a:r>
                <a:rPr lang="en-US" sz="825" dirty="0">
                  <a:solidFill>
                    <a:schemeClr val="tx1"/>
                  </a:solidFill>
                </a:rPr>
                <a:t>Larger IO Pads</a:t>
              </a:r>
              <a:endParaRPr lang="en-FR" sz="825" dirty="0">
                <a:solidFill>
                  <a:schemeClr val="tx1"/>
                </a:solidFill>
              </a:endParaRPr>
            </a:p>
            <a:p>
              <a:endParaRPr lang="en-FR" sz="825" dirty="0">
                <a:solidFill>
                  <a:schemeClr val="tx1"/>
                </a:solidFill>
              </a:endParaRPr>
            </a:p>
            <a:p>
              <a:r>
                <a:rPr lang="en-FR" sz="825" dirty="0">
                  <a:solidFill>
                    <a:schemeClr val="tx1"/>
                  </a:solidFill>
                </a:rPr>
                <a:t>Chip at its </a:t>
              </a:r>
              <a:r>
                <a:rPr lang="en-US" sz="825" dirty="0">
                  <a:solidFill>
                    <a:schemeClr val="tx1"/>
                  </a:solidFill>
                </a:rPr>
                <a:t>production</a:t>
              </a:r>
              <a:r>
                <a:rPr lang="en-FR" sz="825" dirty="0">
                  <a:solidFill>
                    <a:schemeClr val="tx1"/>
                  </a:solidFill>
                </a:rPr>
                <a:t> version</a:t>
              </a:r>
            </a:p>
            <a:p>
              <a:pPr marL="103585" indent="-103585">
                <a:buAutoNum type="arabicParenR"/>
              </a:pPr>
              <a:endParaRPr lang="en-FR" sz="825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715558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554AA2-F80C-0E4B-963A-65630781F7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FR" dirty="0"/>
              <a:t>Analog pixel summary measureament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4969BA2-78F7-8647-9416-AC595B1D9A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22847" y="745583"/>
            <a:ext cx="5915025" cy="3592797"/>
          </a:xfrm>
        </p:spPr>
        <p:txBody>
          <a:bodyPr>
            <a:normAutofit/>
          </a:bodyPr>
          <a:lstStyle/>
          <a:p>
            <a:r>
              <a:rPr lang="en-FR" sz="1350" b="0" dirty="0">
                <a:solidFill>
                  <a:schemeClr val="tx1"/>
                </a:solidFill>
              </a:rPr>
              <a:t>Preliminary results</a:t>
            </a:r>
          </a:p>
          <a:p>
            <a:r>
              <a:rPr lang="en-FR" sz="1350" b="0" dirty="0">
                <a:solidFill>
                  <a:schemeClr val="tx1"/>
                </a:solidFill>
              </a:rPr>
              <a:t>FE settings in nominal power mode</a:t>
            </a:r>
          </a:p>
          <a:p>
            <a:r>
              <a:rPr lang="en-FR" sz="1350" b="0" dirty="0">
                <a:solidFill>
                  <a:schemeClr val="tx1"/>
                </a:solidFill>
              </a:rPr>
              <a:t>Pixels on top of peripheries not described here</a:t>
            </a:r>
          </a:p>
          <a:p>
            <a:r>
              <a:rPr lang="en-FR" sz="1350" b="0" dirty="0">
                <a:solidFill>
                  <a:schemeClr val="tx1"/>
                </a:solidFill>
              </a:rPr>
              <a:t>Ctest=3.2 fF assumed</a:t>
            </a:r>
          </a:p>
          <a:p>
            <a:pPr marL="0" indent="0">
              <a:buNone/>
            </a:pPr>
            <a:endParaRPr lang="en-FR" sz="1350" b="0" dirty="0">
              <a:solidFill>
                <a:schemeClr val="tx1"/>
              </a:solidFill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3E70A1EF-9361-E949-8799-D260284D7DC7}"/>
              </a:ext>
            </a:extLst>
          </p:cNvPr>
          <p:cNvGraphicFramePr>
            <a:graphicFrameLocks noGrp="1"/>
          </p:cNvGraphicFramePr>
          <p:nvPr/>
        </p:nvGraphicFramePr>
        <p:xfrm>
          <a:off x="1439652" y="1788663"/>
          <a:ext cx="6264694" cy="3124933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1566174">
                  <a:extLst>
                    <a:ext uri="{9D8B030D-6E8A-4147-A177-3AD203B41FA5}">
                      <a16:colId xmlns:a16="http://schemas.microsoft.com/office/drawing/2014/main" val="948566780"/>
                    </a:ext>
                  </a:extLst>
                </a:gridCol>
                <a:gridCol w="868180">
                  <a:extLst>
                    <a:ext uri="{9D8B030D-6E8A-4147-A177-3AD203B41FA5}">
                      <a16:colId xmlns:a16="http://schemas.microsoft.com/office/drawing/2014/main" val="3604166282"/>
                    </a:ext>
                  </a:extLst>
                </a:gridCol>
                <a:gridCol w="957585">
                  <a:extLst>
                    <a:ext uri="{9D8B030D-6E8A-4147-A177-3AD203B41FA5}">
                      <a16:colId xmlns:a16="http://schemas.microsoft.com/office/drawing/2014/main" val="3866203506"/>
                    </a:ext>
                  </a:extLst>
                </a:gridCol>
                <a:gridCol w="957585">
                  <a:extLst>
                    <a:ext uri="{9D8B030D-6E8A-4147-A177-3AD203B41FA5}">
                      <a16:colId xmlns:a16="http://schemas.microsoft.com/office/drawing/2014/main" val="3755797685"/>
                    </a:ext>
                  </a:extLst>
                </a:gridCol>
                <a:gridCol w="957585">
                  <a:extLst>
                    <a:ext uri="{9D8B030D-6E8A-4147-A177-3AD203B41FA5}">
                      <a16:colId xmlns:a16="http://schemas.microsoft.com/office/drawing/2014/main" val="1727182713"/>
                    </a:ext>
                  </a:extLst>
                </a:gridCol>
                <a:gridCol w="957585">
                  <a:extLst>
                    <a:ext uri="{9D8B030D-6E8A-4147-A177-3AD203B41FA5}">
                      <a16:colId xmlns:a16="http://schemas.microsoft.com/office/drawing/2014/main" val="4047670525"/>
                    </a:ext>
                  </a:extLst>
                </a:gridCol>
              </a:tblGrid>
              <a:tr h="237026">
                <a:tc rowSpan="2">
                  <a:txBody>
                    <a:bodyPr/>
                    <a:lstStyle/>
                    <a:p>
                      <a:endParaRPr lang="en-FR" sz="1000" dirty="0"/>
                    </a:p>
                  </a:txBody>
                  <a:tcPr marL="68580" marR="68580" marT="34290" marB="34290" anchor="ctr"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000" dirty="0"/>
                        <a:t>E</a:t>
                      </a:r>
                      <a:r>
                        <a:rPr lang="en-FR" sz="1000" dirty="0"/>
                        <a:t>lectron collection</a:t>
                      </a:r>
                      <a:endParaRPr lang="en-FR" sz="10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GB" sz="1000" dirty="0"/>
                        <a:t>H</a:t>
                      </a:r>
                      <a:r>
                        <a:rPr lang="en-FR" sz="1000" dirty="0"/>
                        <a:t>oles collection</a:t>
                      </a:r>
                      <a:endParaRPr lang="en-FR" sz="10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mpd="sng">
                      <a:noFill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FR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FR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9961600"/>
                  </a:ext>
                </a:extLst>
              </a:tr>
              <a:tr h="237026">
                <a:tc vMerge="1">
                  <a:txBody>
                    <a:bodyPr/>
                    <a:lstStyle/>
                    <a:p>
                      <a:endParaRPr lang="en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FR" sz="1000" dirty="0"/>
                        <a:t>High Gain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FR" sz="1000" dirty="0"/>
                        <a:t>Low Gain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FR" sz="1000" dirty="0"/>
                        <a:t>High Gain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FR" sz="1000" dirty="0"/>
                        <a:t>Low Gain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FR" sz="1000" dirty="0"/>
                        <a:t>Log Gain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0755345"/>
                  </a:ext>
                </a:extLst>
              </a:tr>
              <a:tr h="377190">
                <a:tc>
                  <a:txBody>
                    <a:bodyPr/>
                    <a:lstStyle/>
                    <a:p>
                      <a:r>
                        <a:rPr lang="en-GB" sz="1000" b="1" dirty="0"/>
                        <a:t>P</a:t>
                      </a:r>
                      <a:r>
                        <a:rPr lang="en-FR" sz="1000" b="1" dirty="0"/>
                        <a:t>ixel gain</a:t>
                      </a:r>
                    </a:p>
                  </a:txBody>
                  <a:tcPr marL="68580" marR="68580" marT="34290" marB="34290" anchor="ctr"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FR" sz="1000" dirty="0"/>
                        <a:t>~35.8mV/ke-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FR" sz="1000" dirty="0"/>
                        <a:t>~20.5mV/ke-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FR" sz="1000" dirty="0"/>
                        <a:t>~34.5mV/ke-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FR" sz="1000" dirty="0"/>
                        <a:t>~20.5mV/ke-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FR" sz="1000" dirty="0"/>
                        <a:t>~20.5mV/ke-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32023758"/>
                  </a:ext>
                </a:extLst>
              </a:tr>
              <a:tr h="237026">
                <a:tc>
                  <a:txBody>
                    <a:bodyPr/>
                    <a:lstStyle/>
                    <a:p>
                      <a:r>
                        <a:rPr lang="en-FR" sz="1000" b="1" dirty="0"/>
                        <a:t>Gain variation</a:t>
                      </a:r>
                    </a:p>
                  </a:txBody>
                  <a:tcPr marL="68580" marR="68580" marT="34290" marB="34290" anchor="ctr"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FR" sz="1000" dirty="0"/>
                        <a:t>&lt;2%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FR" sz="1000" dirty="0"/>
                        <a:t>&lt;2%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FR" sz="1000" dirty="0"/>
                        <a:t>&lt;2%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FR" sz="1000" dirty="0"/>
                        <a:t>&lt;2%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FR" sz="1000" dirty="0"/>
                        <a:t>&lt;2%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79860565"/>
                  </a:ext>
                </a:extLst>
              </a:tr>
              <a:tr h="237026">
                <a:tc>
                  <a:txBody>
                    <a:bodyPr/>
                    <a:lstStyle/>
                    <a:p>
                      <a:r>
                        <a:rPr lang="en-FR" sz="1000" b="1" dirty="0"/>
                        <a:t>ENC</a:t>
                      </a:r>
                    </a:p>
                  </a:txBody>
                  <a:tcPr marL="68580" marR="68580" marT="34290" marB="34290" anchor="ctr"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FR" sz="1000" dirty="0"/>
                        <a:t>~65 e</a:t>
                      </a:r>
                      <a:r>
                        <a:rPr lang="en-FR" sz="1000" baseline="30000" dirty="0"/>
                        <a:t>-</a:t>
                      </a:r>
                      <a:r>
                        <a:rPr lang="en-FR" sz="1000" baseline="-25000" dirty="0"/>
                        <a:t>rms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FR" sz="1000" dirty="0"/>
                        <a:t>~80 e</a:t>
                      </a:r>
                      <a:r>
                        <a:rPr lang="en-FR" sz="1000" baseline="30000" dirty="0"/>
                        <a:t>-</a:t>
                      </a:r>
                      <a:r>
                        <a:rPr lang="en-FR" sz="1000" baseline="-25000" dirty="0"/>
                        <a:t>rms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FR" sz="1000" dirty="0"/>
                        <a:t>~65 e</a:t>
                      </a:r>
                      <a:r>
                        <a:rPr lang="en-FR" sz="1000" baseline="30000" dirty="0"/>
                        <a:t>-</a:t>
                      </a:r>
                      <a:r>
                        <a:rPr lang="en-FR" sz="1000" baseline="-25000" dirty="0"/>
                        <a:t>rms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FR" sz="1000" dirty="0"/>
                        <a:t>~80 e</a:t>
                      </a:r>
                      <a:r>
                        <a:rPr lang="en-FR" sz="1000" baseline="30000" dirty="0"/>
                        <a:t>-</a:t>
                      </a:r>
                      <a:r>
                        <a:rPr lang="en-FR" sz="1000" baseline="-25000" dirty="0"/>
                        <a:t>rms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FR" sz="1000" dirty="0"/>
                        <a:t>~80 e</a:t>
                      </a:r>
                      <a:r>
                        <a:rPr lang="en-FR" sz="1000" baseline="30000" dirty="0"/>
                        <a:t>-</a:t>
                      </a:r>
                      <a:r>
                        <a:rPr lang="en-FR" sz="1000" baseline="-25000" dirty="0"/>
                        <a:t>rms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30581808"/>
                  </a:ext>
                </a:extLst>
              </a:tr>
              <a:tr h="237026">
                <a:tc>
                  <a:txBody>
                    <a:bodyPr/>
                    <a:lstStyle/>
                    <a:p>
                      <a:r>
                        <a:rPr lang="en-GB" sz="1000" b="1" dirty="0"/>
                        <a:t>A</a:t>
                      </a:r>
                      <a:r>
                        <a:rPr lang="en-FR" sz="1000" b="1" dirty="0"/>
                        <a:t>mplitude  Linearity</a:t>
                      </a:r>
                    </a:p>
                  </a:txBody>
                  <a:tcPr marL="68580" marR="68580" marT="34290" marB="34290" anchor="ctr"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FR" sz="1000" dirty="0"/>
                        <a:t>&lt; 7 ke-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FR" sz="1000" dirty="0"/>
                        <a:t>&lt; 12 ke-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FR" sz="1000" dirty="0"/>
                        <a:t>&lt; 7ke-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FR" sz="1000" dirty="0"/>
                        <a:t>&lt; 13 ke-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FR" sz="1000" dirty="0"/>
                        <a:t>&lt; 7ke-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47147485"/>
                  </a:ext>
                </a:extLst>
              </a:tr>
              <a:tr h="237026">
                <a:tc>
                  <a:txBody>
                    <a:bodyPr/>
                    <a:lstStyle/>
                    <a:p>
                      <a:r>
                        <a:rPr lang="en-FR" sz="1000" b="1" dirty="0"/>
                        <a:t>Threshold Eq</a:t>
                      </a:r>
                    </a:p>
                  </a:txBody>
                  <a:tcPr marL="68580" marR="68580" marT="34290" marB="34290" anchor="ctr"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FR" sz="1000" dirty="0"/>
                        <a:t>&lt; 35 e</a:t>
                      </a:r>
                      <a:r>
                        <a:rPr lang="en-FR" sz="1000" baseline="30000" dirty="0"/>
                        <a:t>-</a:t>
                      </a:r>
                      <a:r>
                        <a:rPr lang="en-FR" sz="1000" baseline="-25000" dirty="0"/>
                        <a:t>rms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FR" sz="1000" dirty="0"/>
                        <a:t>&lt; 60 e</a:t>
                      </a:r>
                      <a:r>
                        <a:rPr lang="en-FR" sz="1000" baseline="30000" dirty="0"/>
                        <a:t>-</a:t>
                      </a:r>
                      <a:r>
                        <a:rPr lang="en-FR" sz="1000" baseline="-25000" dirty="0"/>
                        <a:t>rms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FR" sz="1000" dirty="0"/>
                        <a:t>&lt; 35 e</a:t>
                      </a:r>
                      <a:r>
                        <a:rPr lang="en-FR" sz="1000" baseline="30000" dirty="0"/>
                        <a:t>-</a:t>
                      </a:r>
                      <a:r>
                        <a:rPr lang="en-FR" sz="1000" baseline="-25000" dirty="0"/>
                        <a:t>rms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FR" sz="1000" dirty="0"/>
                        <a:t>&lt; 60 e</a:t>
                      </a:r>
                      <a:r>
                        <a:rPr lang="en-FR" sz="1000" baseline="30000" dirty="0"/>
                        <a:t>-</a:t>
                      </a:r>
                      <a:r>
                        <a:rPr lang="en-FR" sz="1000" baseline="-25000" dirty="0"/>
                        <a:t>rms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FR" sz="1000" dirty="0"/>
                        <a:t>tbd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70976269"/>
                  </a:ext>
                </a:extLst>
              </a:tr>
              <a:tr h="237026">
                <a:tc>
                  <a:txBody>
                    <a:bodyPr/>
                    <a:lstStyle/>
                    <a:p>
                      <a:r>
                        <a:rPr lang="en-FR" sz="1000" b="1" dirty="0"/>
                        <a:t>Min Threshold</a:t>
                      </a:r>
                    </a:p>
                  </a:txBody>
                  <a:tcPr marL="68580" marR="68580" marT="34290" marB="34290" anchor="ctr"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FR" sz="1000" dirty="0"/>
                        <a:t>&lt; 450 e</a:t>
                      </a:r>
                      <a:r>
                        <a:rPr lang="en-FR" sz="1000" baseline="30000" dirty="0"/>
                        <a:t>-</a:t>
                      </a:r>
                      <a:endParaRPr lang="en-FR" sz="1000" baseline="-2500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FR" sz="1000" dirty="0"/>
                        <a:t>&lt; 650 e</a:t>
                      </a:r>
                      <a:r>
                        <a:rPr lang="en-FR" sz="1000" baseline="30000" dirty="0"/>
                        <a:t>-</a:t>
                      </a:r>
                      <a:endParaRPr lang="en-FR" sz="1000" baseline="-2500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FR" sz="1000" dirty="0"/>
                        <a:t>&lt; 450 e</a:t>
                      </a:r>
                      <a:r>
                        <a:rPr lang="en-FR" sz="1000" baseline="30000" dirty="0"/>
                        <a:t>-</a:t>
                      </a:r>
                      <a:endParaRPr lang="en-FR" sz="1000" baseline="-2500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FR" sz="1000" dirty="0"/>
                        <a:t>&lt; 650 e</a:t>
                      </a:r>
                      <a:r>
                        <a:rPr lang="en-FR" sz="1000" baseline="30000" dirty="0"/>
                        <a:t>-</a:t>
                      </a:r>
                      <a:endParaRPr lang="en-FR" sz="1000" baseline="-2500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FR" sz="1000" dirty="0"/>
                        <a:t>tbd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6159099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r>
                        <a:rPr lang="en-FR" sz="1000" b="1" dirty="0"/>
                        <a:t>TOT Energy resolution (Si)</a:t>
                      </a:r>
                    </a:p>
                    <a:p>
                      <a:r>
                        <a:rPr lang="en-FR" sz="800" b="1" dirty="0"/>
                        <a:t>(@ Qin &lt; ~2ke-)</a:t>
                      </a:r>
                    </a:p>
                  </a:txBody>
                  <a:tcPr marL="68580" marR="68580" marT="34290" marB="34290" anchor="ctr"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FR" sz="1000" baseline="0" dirty="0"/>
                        <a:t>&lt;1.5 keV</a:t>
                      </a:r>
                      <a:r>
                        <a:rPr lang="en-FR" sz="1000" baseline="-25000" dirty="0"/>
                        <a:t>FWHM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FR" sz="1000" baseline="0" dirty="0"/>
                        <a:t>tbd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FR" sz="1000" baseline="0" dirty="0"/>
                        <a:t>&lt;1.5 keV</a:t>
                      </a:r>
                      <a:r>
                        <a:rPr lang="en-FR" sz="1000" baseline="-25000" dirty="0"/>
                        <a:t>FWHM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FR" sz="1000" baseline="0" dirty="0"/>
                        <a:t>tbd</a:t>
                      </a:r>
                      <a:endParaRPr lang="en-FR" sz="1000" baseline="-2500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FR" sz="1000" baseline="0" dirty="0"/>
                        <a:t>tbd</a:t>
                      </a:r>
                      <a:endParaRPr lang="en-FR" sz="100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54895719"/>
                  </a:ext>
                </a:extLst>
              </a:tr>
              <a:tr h="237026">
                <a:tc>
                  <a:txBody>
                    <a:bodyPr/>
                    <a:lstStyle/>
                    <a:p>
                      <a:r>
                        <a:rPr lang="en-FR" sz="1000" b="1" dirty="0"/>
                        <a:t>TOA bin size</a:t>
                      </a:r>
                    </a:p>
                  </a:txBody>
                  <a:tcPr marL="68580" marR="68580" marT="34290" marB="34290" anchor="ctr"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FR" sz="1000" baseline="0" dirty="0"/>
                        <a:t>~160 ps (instead of 195 ps)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FR" baseline="0" dirty="0"/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FR" baseline="0" dirty="0"/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FR" baseline="-25000" dirty="0"/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FR" dirty="0"/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47919718"/>
                  </a:ext>
                </a:extLst>
              </a:tr>
              <a:tr h="348615">
                <a:tc>
                  <a:txBody>
                    <a:bodyPr/>
                    <a:lstStyle/>
                    <a:p>
                      <a:r>
                        <a:rPr lang="en-FR" sz="1000" b="1" dirty="0"/>
                        <a:t>TOA resolution </a:t>
                      </a:r>
                      <a:r>
                        <a:rPr lang="en-FR" sz="800" b="1" dirty="0"/>
                        <a:t>(@Qin&gt;~7ke-)</a:t>
                      </a:r>
                    </a:p>
                  </a:txBody>
                  <a:tcPr marL="68580" marR="68580" marT="34290" marB="34290" anchor="ctr"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FR" sz="1000" baseline="0" dirty="0"/>
                        <a:t>&lt;100 ps</a:t>
                      </a:r>
                      <a:r>
                        <a:rPr lang="en-FR" sz="1000" baseline="-25000" dirty="0"/>
                        <a:t>rms </a:t>
                      </a:r>
                      <a:endParaRPr lang="en-FR" sz="1000" baseline="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FR" sz="1000" baseline="0" dirty="0"/>
                        <a:t>tbd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FR" sz="1000" baseline="0" dirty="0"/>
                        <a:t>&lt;100 ps</a:t>
                      </a:r>
                      <a:r>
                        <a:rPr lang="en-FR" sz="1000" baseline="-25000" dirty="0"/>
                        <a:t>rms</a:t>
                      </a:r>
                      <a:endParaRPr lang="en-FR" sz="1000" baseline="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FR" sz="1000" baseline="0" dirty="0"/>
                        <a:t>tbd</a:t>
                      </a:r>
                      <a:endParaRPr lang="en-FR" sz="1000" baseline="-2500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FR" sz="1000" baseline="0" dirty="0"/>
                        <a:t>tbd</a:t>
                      </a:r>
                      <a:endParaRPr lang="en-FR" sz="100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347546509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5285223B-87FA-5704-64AB-59078A5FB893}"/>
              </a:ext>
            </a:extLst>
          </p:cNvPr>
          <p:cNvSpPr/>
          <p:nvPr/>
        </p:nvSpPr>
        <p:spPr bwMode="auto">
          <a:xfrm>
            <a:off x="1456516" y="2878990"/>
            <a:ext cx="6264694" cy="230430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24578BD-C156-F1A2-B56D-6661599C5285}"/>
              </a:ext>
            </a:extLst>
          </p:cNvPr>
          <p:cNvSpPr/>
          <p:nvPr/>
        </p:nvSpPr>
        <p:spPr bwMode="auto">
          <a:xfrm>
            <a:off x="1456516" y="3608685"/>
            <a:ext cx="6264694" cy="230430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92B422F-4E2E-4351-FC2F-413E4C2D63D4}"/>
              </a:ext>
            </a:extLst>
          </p:cNvPr>
          <p:cNvSpPr/>
          <p:nvPr/>
        </p:nvSpPr>
        <p:spPr bwMode="auto">
          <a:xfrm>
            <a:off x="1456516" y="4568810"/>
            <a:ext cx="6264694" cy="344786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890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Timepix4v2 ENC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428324" y="6581000"/>
            <a:ext cx="716184" cy="27215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9" t="8666" r="6527" b="4990"/>
          <a:stretch/>
        </p:blipFill>
        <p:spPr>
          <a:xfrm>
            <a:off x="4463988" y="897564"/>
            <a:ext cx="3430870" cy="3430870"/>
          </a:xfrm>
          <a:prstGeom prst="rect">
            <a:avLst/>
          </a:prstGeom>
        </p:spPr>
      </p:pic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9545789F-272C-CE4D-AC9B-5D882A7425CF}"/>
              </a:ext>
            </a:extLst>
          </p:cNvPr>
          <p:cNvGraphicFramePr>
            <a:graphicFrameLocks/>
          </p:cNvGraphicFramePr>
          <p:nvPr/>
        </p:nvGraphicFramePr>
        <p:xfrm>
          <a:off x="1197238" y="730523"/>
          <a:ext cx="3267362" cy="37649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6667880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2392" y="958740"/>
            <a:ext cx="3645694" cy="2430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778036" y="14288"/>
            <a:ext cx="5943600" cy="685800"/>
          </a:xfrm>
        </p:spPr>
        <p:txBody>
          <a:bodyPr/>
          <a:lstStyle/>
          <a:p>
            <a:pPr>
              <a:lnSpc>
                <a:spcPct val="95000"/>
              </a:lnSpc>
              <a:tabLst>
                <a:tab pos="0" algn="l"/>
                <a:tab pos="685800" algn="l"/>
                <a:tab pos="1371600" algn="l"/>
                <a:tab pos="2057400" algn="l"/>
                <a:tab pos="2743200" algn="l"/>
                <a:tab pos="3429000" algn="l"/>
                <a:tab pos="4114800" algn="l"/>
                <a:tab pos="4800600" algn="l"/>
                <a:tab pos="5486400" algn="l"/>
                <a:tab pos="6172200" algn="l"/>
                <a:tab pos="6858000" algn="l"/>
                <a:tab pos="7543800" algn="l"/>
              </a:tabLst>
              <a:defRPr/>
            </a:pPr>
            <a:r>
              <a:rPr lang="en-GB" dirty="0"/>
              <a:t>Hybrid Silicon Pixel Detectors</a:t>
            </a:r>
          </a:p>
        </p:txBody>
      </p:sp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29232" y="958740"/>
            <a:ext cx="2571768" cy="2673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B5C997C1-2834-CA43-82FF-F3F46AC142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7472" y="3859985"/>
            <a:ext cx="6287686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500" dirty="0"/>
              <a:t>Noise-hit free images possible (high ratio of threshold/noise)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500" dirty="0"/>
              <a:t>Standard CMOS can be used (follow industry)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500" dirty="0"/>
              <a:t>Sensor material can be changed (Si, GaAs, CdTe..)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500" dirty="0"/>
              <a:t>Semiconductor sensor can be replaced by a gas gain grid or MCP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500" dirty="0"/>
              <a:t>Permits novel fast sensor topologies</a:t>
            </a:r>
          </a:p>
          <a:p>
            <a:endParaRPr lang="en-GB" sz="1500" dirty="0"/>
          </a:p>
        </p:txBody>
      </p:sp>
    </p:spTree>
    <p:extLst>
      <p:ext uri="{BB962C8B-B14F-4D97-AF65-F5344CB8AC3E}">
        <p14:creationId xmlns:p14="http://schemas.microsoft.com/office/powerpoint/2010/main" val="267948317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FR" sz="2100" dirty="0"/>
              <a:t>Timepix4v1</a:t>
            </a:r>
            <a:r>
              <a:rPr lang="en-US" sz="2100" dirty="0"/>
              <a:t>/2</a:t>
            </a:r>
            <a:r>
              <a:rPr lang="en-FR" sz="2100" dirty="0"/>
              <a:t>: Number of Noisy pixels (&gt;1 count)</a:t>
            </a:r>
            <a:r>
              <a:rPr lang="en-US" sz="2100" dirty="0"/>
              <a:t> in DD</a:t>
            </a:r>
            <a:endParaRPr lang="en-GB" sz="2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428324" y="6581000"/>
            <a:ext cx="716184" cy="27215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en-US" smtClean="0"/>
              <a:pPr/>
              <a:t>20</a:t>
            </a:fld>
            <a:endParaRPr lang="en-US" dirty="0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24733798"/>
              </p:ext>
            </p:extLst>
          </p:nvPr>
        </p:nvGraphicFramePr>
        <p:xfrm>
          <a:off x="1250631" y="843558"/>
          <a:ext cx="6590100" cy="39556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031257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40C755-B67E-574A-BBF9-E8A1E8DC19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FR" b="0" dirty="0"/>
              <a:t>All pixels responding (448x512)</a:t>
            </a:r>
          </a:p>
          <a:p>
            <a:r>
              <a:rPr lang="en-FR" b="0" dirty="0"/>
              <a:t>11 pixels masked</a:t>
            </a:r>
          </a:p>
          <a:p>
            <a:r>
              <a:rPr lang="en-FR" b="0" dirty="0"/>
              <a:t>No observable systematic across matrix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292875-E645-6240-B9AD-1DA29D2C7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FR" dirty="0"/>
              <a:t>Equalization matrix</a:t>
            </a:r>
            <a:br>
              <a:rPr lang="en-FR" dirty="0"/>
            </a:br>
            <a:r>
              <a:rPr lang="en-FR" sz="1500" dirty="0"/>
              <a:t>[PC24bit mode, e- collection high gain]</a:t>
            </a:r>
            <a:endParaRPr lang="en-FR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917E923-A856-5E4C-9784-0F1087514D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13" b="24604"/>
          <a:stretch/>
        </p:blipFill>
        <p:spPr>
          <a:xfrm>
            <a:off x="1143000" y="2286151"/>
            <a:ext cx="6858000" cy="237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3537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13B8F2-EBE6-741D-4F12-E4DA8C8F48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5991" y="753036"/>
            <a:ext cx="8532019" cy="1076540"/>
          </a:xfrm>
        </p:spPr>
        <p:txBody>
          <a:bodyPr>
            <a:noAutofit/>
          </a:bodyPr>
          <a:lstStyle/>
          <a:p>
            <a:pPr>
              <a:spcBef>
                <a:spcPts val="936"/>
              </a:spcBef>
            </a:pPr>
            <a:r>
              <a:rPr lang="en-US" sz="1200" b="0" dirty="0">
                <a:solidFill>
                  <a:schemeClr val="tx1"/>
                </a:solidFill>
              </a:rPr>
              <a:t>Measured VCO oscillation frequency in Timepix4 using on chip Test Pulse circuitry</a:t>
            </a:r>
          </a:p>
          <a:p>
            <a:pPr>
              <a:spcBef>
                <a:spcPts val="936"/>
              </a:spcBef>
            </a:pPr>
            <a:r>
              <a:rPr lang="en-US" sz="1200" b="0" dirty="0">
                <a:solidFill>
                  <a:schemeClr val="tx1"/>
                </a:solidFill>
              </a:rPr>
              <a:t>Most of measured dispersion across chip due to power supply distribution (VCO design sensitivity of 1MHz/mV)</a:t>
            </a:r>
          </a:p>
          <a:p>
            <a:pPr>
              <a:spcBef>
                <a:spcPts val="936"/>
              </a:spcBef>
            </a:pPr>
            <a:r>
              <a:rPr lang="en-US" sz="1200" b="0" dirty="0">
                <a:solidFill>
                  <a:schemeClr val="tx1"/>
                </a:solidFill>
              </a:rPr>
              <a:t>VCO Calibration is required to get to the designed time resolution (~60psrms)</a:t>
            </a:r>
          </a:p>
          <a:p>
            <a:pPr>
              <a:spcBef>
                <a:spcPts val="936"/>
              </a:spcBef>
            </a:pPr>
            <a:r>
              <a:rPr lang="en-US" sz="1200" b="0" dirty="0">
                <a:solidFill>
                  <a:schemeClr val="tx1"/>
                </a:solidFill>
              </a:rPr>
              <a:t>Large improvement expected with TSVs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69FB4E-9ACD-0EEE-2EDF-603442E0B6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180" y="-21036"/>
            <a:ext cx="8532019" cy="799307"/>
          </a:xfrm>
        </p:spPr>
        <p:txBody>
          <a:bodyPr>
            <a:normAutofit/>
          </a:bodyPr>
          <a:lstStyle/>
          <a:p>
            <a:r>
              <a:rPr lang="en-US" dirty="0"/>
              <a:t>Timepix4 2D VCO distribution (MHz)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BF2A4B8-4EA0-3183-C918-AB509AD414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1106" y="2017554"/>
            <a:ext cx="5253599" cy="293530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1B61853-F0B1-A9D9-6668-C2E855CBF7E1}"/>
              </a:ext>
            </a:extLst>
          </p:cNvPr>
          <p:cNvSpPr txBox="1"/>
          <p:nvPr/>
        </p:nvSpPr>
        <p:spPr>
          <a:xfrm>
            <a:off x="4379976" y="2017554"/>
            <a:ext cx="537670" cy="28931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400" dirty="0"/>
              <a:t>700</a:t>
            </a:r>
          </a:p>
          <a:p>
            <a:endParaRPr lang="en-GB" sz="1400" dirty="0"/>
          </a:p>
          <a:p>
            <a:endParaRPr lang="en-GB" sz="1400" dirty="0"/>
          </a:p>
          <a:p>
            <a:endParaRPr lang="en-GB" sz="1400" dirty="0"/>
          </a:p>
          <a:p>
            <a:endParaRPr lang="en-GB" sz="1400" dirty="0"/>
          </a:p>
          <a:p>
            <a:endParaRPr lang="en-GB" sz="1400" dirty="0"/>
          </a:p>
          <a:p>
            <a:r>
              <a:rPr lang="en-GB" sz="1400" dirty="0"/>
              <a:t>650</a:t>
            </a:r>
          </a:p>
          <a:p>
            <a:endParaRPr lang="en-GB" sz="1400" dirty="0"/>
          </a:p>
          <a:p>
            <a:endParaRPr lang="en-GB" sz="1400" dirty="0"/>
          </a:p>
          <a:p>
            <a:endParaRPr lang="en-GB" sz="1400" dirty="0"/>
          </a:p>
          <a:p>
            <a:endParaRPr lang="en-GB" sz="1400" dirty="0"/>
          </a:p>
          <a:p>
            <a:endParaRPr lang="en-GB" sz="1400" dirty="0"/>
          </a:p>
          <a:p>
            <a:r>
              <a:rPr lang="en-GB" sz="1400" dirty="0"/>
              <a:t>600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3DFAB0-EFD8-0AD2-E1EF-DD4664CDD672}"/>
              </a:ext>
            </a:extLst>
          </p:cNvPr>
          <p:cNvSpPr txBox="1"/>
          <p:nvPr/>
        </p:nvSpPr>
        <p:spPr>
          <a:xfrm>
            <a:off x="5032860" y="4790855"/>
            <a:ext cx="207387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400" dirty="0"/>
              <a:t>600                         700</a:t>
            </a:r>
          </a:p>
        </p:txBody>
      </p:sp>
    </p:spTree>
    <p:extLst>
      <p:ext uri="{BB962C8B-B14F-4D97-AF65-F5344CB8AC3E}">
        <p14:creationId xmlns:p14="http://schemas.microsoft.com/office/powerpoint/2010/main" val="30620863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09C53687-DBE3-0DAA-C0C9-40223E257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9905" y="1"/>
            <a:ext cx="8221695" cy="708422"/>
          </a:xfrm>
        </p:spPr>
        <p:txBody>
          <a:bodyPr/>
          <a:lstStyle/>
          <a:p>
            <a:r>
              <a:rPr lang="en-US" dirty="0"/>
              <a:t>Timepix4 assembly (300</a:t>
            </a:r>
            <a:r>
              <a:rPr lang="en-US" dirty="0">
                <a:latin typeface="Symbol" pitchFamily="2" charset="2"/>
              </a:rPr>
              <a:t>m</a:t>
            </a:r>
            <a:r>
              <a:rPr lang="en-US" dirty="0"/>
              <a:t>m Si sensor)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39E2BE4-7C62-AE26-074E-E3E5DEFF26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30" b="19482"/>
          <a:stretch/>
        </p:blipFill>
        <p:spPr bwMode="auto">
          <a:xfrm>
            <a:off x="1447800" y="914400"/>
            <a:ext cx="7467600" cy="38862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2536907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F38E3C-0B86-AA4F-A8C9-63E46604CA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475" y="8218"/>
            <a:ext cx="8218670" cy="708422"/>
          </a:xfrm>
        </p:spPr>
        <p:txBody>
          <a:bodyPr/>
          <a:lstStyle/>
          <a:p>
            <a:r>
              <a:rPr lang="en-CH" dirty="0"/>
              <a:t>Timepix4 – works! </a:t>
            </a:r>
            <a:r>
              <a:rPr lang="en-CH" dirty="0">
                <a:sym typeface="Wingdings" pitchFamily="2" charset="2"/>
              </a:rPr>
              <a:t></a:t>
            </a:r>
            <a:endParaRPr lang="en-CH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D3A6F58-3A48-CA4D-9F86-814272B9F192}"/>
              </a:ext>
            </a:extLst>
          </p:cNvPr>
          <p:cNvSpPr/>
          <p:nvPr/>
        </p:nvSpPr>
        <p:spPr>
          <a:xfrm>
            <a:off x="1538005" y="928379"/>
            <a:ext cx="1431802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/>
              <a:t>10 s exp. </a:t>
            </a:r>
            <a:r>
              <a:rPr lang="en-US" sz="1600" baseline="30000" dirty="0"/>
              <a:t>90</a:t>
            </a:r>
            <a:r>
              <a:rPr lang="en-US" sz="1600" dirty="0"/>
              <a:t>Sr</a:t>
            </a:r>
            <a:endParaRPr lang="en-CH" sz="16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8774DC-AB4D-C74E-B23D-D73082E757BE}"/>
              </a:ext>
            </a:extLst>
          </p:cNvPr>
          <p:cNvSpPr txBox="1"/>
          <p:nvPr/>
        </p:nvSpPr>
        <p:spPr>
          <a:xfrm>
            <a:off x="7459073" y="2456535"/>
            <a:ext cx="16063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1400" dirty="0"/>
              <a:t>Threshold ~ 800e</a:t>
            </a:r>
            <a:r>
              <a:rPr lang="en-CH" sz="1400" baseline="30000" dirty="0"/>
              <a:t>-</a:t>
            </a:r>
            <a:r>
              <a:rPr lang="en-CH" sz="1400" dirty="0"/>
              <a:t> </a:t>
            </a:r>
          </a:p>
          <a:p>
            <a:endParaRPr lang="en-CH" sz="1400" dirty="0"/>
          </a:p>
          <a:p>
            <a:r>
              <a:rPr lang="en-CH" sz="1400" dirty="0"/>
              <a:t>6.1 M packets @ 5 Gbps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AAA1317-5FF0-56BB-E0A9-82926D2DE6A6}"/>
              </a:ext>
            </a:extLst>
          </p:cNvPr>
          <p:cNvGrpSpPr>
            <a:grpSpLocks noChangeAspect="1"/>
          </p:cNvGrpSpPr>
          <p:nvPr/>
        </p:nvGrpSpPr>
        <p:grpSpPr>
          <a:xfrm>
            <a:off x="669424" y="1228213"/>
            <a:ext cx="6789649" cy="3646627"/>
            <a:chOff x="1347771" y="739767"/>
            <a:chExt cx="10824021" cy="5813434"/>
          </a:xfrm>
        </p:grpSpPr>
        <p:pic>
          <p:nvPicPr>
            <p:cNvPr id="4" name="Picture 3" descr="Chart&#10;&#10;Description automatically generated with low confidence">
              <a:extLst>
                <a:ext uri="{FF2B5EF4-FFF2-40B4-BE49-F238E27FC236}">
                  <a16:creationId xmlns:a16="http://schemas.microsoft.com/office/drawing/2014/main" id="{1EF91678-18F8-B997-6E98-D08A46E062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288" t="6599" r="6097" b="3422"/>
            <a:stretch/>
          </p:blipFill>
          <p:spPr>
            <a:xfrm>
              <a:off x="6855182" y="775627"/>
              <a:ext cx="5316610" cy="5777574"/>
            </a:xfrm>
            <a:prstGeom prst="rect">
              <a:avLst/>
            </a:prstGeom>
          </p:spPr>
        </p:pic>
        <p:pic>
          <p:nvPicPr>
            <p:cNvPr id="5" name="Picture 4" descr="Chart, histogram&#10;&#10;Description automatically generated">
              <a:extLst>
                <a:ext uri="{FF2B5EF4-FFF2-40B4-BE49-F238E27FC236}">
                  <a16:creationId xmlns:a16="http://schemas.microsoft.com/office/drawing/2014/main" id="{540F7AA5-38BA-4668-63CB-F1A40B9F90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305" t="6064" b="4148"/>
            <a:stretch/>
          </p:blipFill>
          <p:spPr>
            <a:xfrm>
              <a:off x="1347771" y="739767"/>
              <a:ext cx="5634024" cy="5774593"/>
            </a:xfrm>
            <a:prstGeom prst="rect">
              <a:avLst/>
            </a:prstGeom>
          </p:spPr>
        </p:pic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A23D85E6-1CF5-6EE0-7B03-10621155D903}"/>
              </a:ext>
            </a:extLst>
          </p:cNvPr>
          <p:cNvSpPr/>
          <p:nvPr/>
        </p:nvSpPr>
        <p:spPr>
          <a:xfrm>
            <a:off x="4940490" y="920335"/>
            <a:ext cx="1484702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/>
              <a:t>5 </a:t>
            </a:r>
            <a:r>
              <a:rPr lang="en-US" sz="1600" dirty="0" err="1"/>
              <a:t>ms</a:t>
            </a:r>
            <a:r>
              <a:rPr lang="en-US" sz="1600" dirty="0"/>
              <a:t> </a:t>
            </a:r>
            <a:r>
              <a:rPr lang="en-US" sz="1600" dirty="0" err="1"/>
              <a:t>timeslice</a:t>
            </a:r>
            <a:endParaRPr lang="en-CH" sz="1600" dirty="0"/>
          </a:p>
        </p:txBody>
      </p:sp>
    </p:spTree>
    <p:extLst>
      <p:ext uri="{BB962C8B-B14F-4D97-AF65-F5344CB8AC3E}">
        <p14:creationId xmlns:p14="http://schemas.microsoft.com/office/powerpoint/2010/main" val="29901729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16B41F-65F3-30AE-342A-DD16F4F00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9905" y="1"/>
            <a:ext cx="8221695" cy="708422"/>
          </a:xfrm>
        </p:spPr>
        <p:txBody>
          <a:bodyPr/>
          <a:lstStyle/>
          <a:p>
            <a:r>
              <a:rPr lang="en-GB" dirty="0"/>
              <a:t>Photon counting image Timepix4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9345F44-CFE0-3951-9239-D7C3577204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60" t="8643" r="6416" b="6151"/>
          <a:stretch/>
        </p:blipFill>
        <p:spPr bwMode="auto">
          <a:xfrm>
            <a:off x="1447800" y="757551"/>
            <a:ext cx="7467600" cy="377285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432098A-2593-7B2D-2F01-C96A68DE23E4}"/>
              </a:ext>
            </a:extLst>
          </p:cNvPr>
          <p:cNvSpPr txBox="1"/>
          <p:nvPr/>
        </p:nvSpPr>
        <p:spPr>
          <a:xfrm>
            <a:off x="3560801" y="4508882"/>
            <a:ext cx="3241598" cy="5847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GB" sz="1600" b="0" i="0" u="none" strike="noStrike" dirty="0">
                <a:solidFill>
                  <a:srgbClr val="333333"/>
                </a:solidFill>
                <a:effectLst/>
                <a:latin typeface="-apple-system"/>
              </a:rPr>
              <a:t>Timepix4 paper:</a:t>
            </a:r>
          </a:p>
          <a:p>
            <a:r>
              <a:rPr lang="en-GB" sz="1600" b="0" i="0" u="none" strike="noStrike" dirty="0">
                <a:solidFill>
                  <a:srgbClr val="333333"/>
                </a:solidFill>
                <a:effectLst/>
                <a:latin typeface="-apple-system"/>
              </a:rPr>
              <a:t>X. Llopart </a:t>
            </a:r>
            <a:r>
              <a:rPr lang="en-GB" sz="1600" b="0" i="1" u="none" strike="noStrike" dirty="0">
                <a:solidFill>
                  <a:srgbClr val="333333"/>
                </a:solidFill>
                <a:effectLst/>
                <a:latin typeface="-apple-system"/>
              </a:rPr>
              <a:t>et al</a:t>
            </a:r>
            <a:r>
              <a:rPr lang="en-GB" sz="1600" b="0" i="0" u="none" strike="noStrike" dirty="0">
                <a:solidFill>
                  <a:srgbClr val="333333"/>
                </a:solidFill>
                <a:effectLst/>
                <a:latin typeface="-apple-system"/>
              </a:rPr>
              <a:t> 2022 </a:t>
            </a:r>
            <a:r>
              <a:rPr lang="en-GB" sz="1600" b="0" i="1" u="none" strike="noStrike" dirty="0">
                <a:solidFill>
                  <a:srgbClr val="333333"/>
                </a:solidFill>
                <a:effectLst/>
                <a:latin typeface="-apple-system"/>
              </a:rPr>
              <a:t>JINST</a:t>
            </a:r>
            <a:r>
              <a:rPr lang="en-GB" sz="1600" b="0" i="0" u="none" strike="noStrike" dirty="0">
                <a:solidFill>
                  <a:srgbClr val="333333"/>
                </a:solidFill>
                <a:effectLst/>
                <a:latin typeface="-apple-system"/>
              </a:rPr>
              <a:t> </a:t>
            </a:r>
            <a:r>
              <a:rPr lang="en-GB" sz="1600" b="1" i="0" u="none" strike="noStrike" dirty="0">
                <a:solidFill>
                  <a:srgbClr val="333333"/>
                </a:solidFill>
                <a:effectLst/>
                <a:latin typeface="-apple-system"/>
              </a:rPr>
              <a:t>17</a:t>
            </a:r>
            <a:r>
              <a:rPr lang="en-GB" sz="1600" b="0" i="0" u="none" strike="noStrike" dirty="0">
                <a:solidFill>
                  <a:srgbClr val="333333"/>
                </a:solidFill>
                <a:effectLst/>
                <a:latin typeface="-apple-system"/>
              </a:rPr>
              <a:t> C01044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7046436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0ADB33-DACD-E09D-D3C8-45BB726563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970" y="1077028"/>
            <a:ext cx="3726349" cy="2042872"/>
          </a:xfrm>
        </p:spPr>
        <p:txBody>
          <a:bodyPr>
            <a:normAutofit/>
          </a:bodyPr>
          <a:lstStyle/>
          <a:p>
            <a:r>
              <a:rPr lang="en-GB" sz="1200" b="0" dirty="0"/>
              <a:t>Setup:</a:t>
            </a:r>
          </a:p>
          <a:p>
            <a:pPr lvl="1"/>
            <a:r>
              <a:rPr lang="en-GB" sz="1200" b="0" dirty="0"/>
              <a:t>Timepix4v2 bonded to a 100 </a:t>
            </a:r>
            <a:r>
              <a:rPr lang="en-GB" sz="1200" b="0" dirty="0" err="1"/>
              <a:t>μm</a:t>
            </a:r>
            <a:r>
              <a:rPr lang="en-GB" sz="1200" b="0" dirty="0"/>
              <a:t> n-on-p Si detector:</a:t>
            </a:r>
          </a:p>
          <a:p>
            <a:pPr lvl="2"/>
            <a:r>
              <a:rPr lang="en-GB" sz="1200" b="0" dirty="0"/>
              <a:t>Biased at -150 V</a:t>
            </a:r>
          </a:p>
          <a:p>
            <a:pPr lvl="2"/>
            <a:r>
              <a:rPr lang="en-GB" sz="1200" b="0" dirty="0"/>
              <a:t>Metallization with holes pattern</a:t>
            </a:r>
          </a:p>
          <a:p>
            <a:pPr lvl="1"/>
            <a:r>
              <a:rPr lang="en-US" sz="1200" b="0" dirty="0"/>
              <a:t>Pulsed Diode Laser PDL 800-B:</a:t>
            </a:r>
          </a:p>
          <a:p>
            <a:pPr lvl="2"/>
            <a:r>
              <a:rPr lang="en-US" sz="1200" b="0" dirty="0"/>
              <a:t>1060 nm </a:t>
            </a:r>
          </a:p>
          <a:p>
            <a:pPr lvl="2"/>
            <a:r>
              <a:rPr lang="en-US" sz="1200" b="0" dirty="0"/>
              <a:t>Trigger simultaneously sent to laser and Timepix4 Trigger input</a:t>
            </a:r>
          </a:p>
          <a:p>
            <a:endParaRPr lang="en-US" sz="1200" b="0" dirty="0"/>
          </a:p>
          <a:p>
            <a:pPr lvl="1"/>
            <a:endParaRPr lang="en-US" sz="1200" b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742A42-27FF-D160-C552-0C5FC00EEB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00" y="11418"/>
            <a:ext cx="8532019" cy="799307"/>
          </a:xfrm>
        </p:spPr>
        <p:txBody>
          <a:bodyPr>
            <a:normAutofit fontScale="90000"/>
          </a:bodyPr>
          <a:lstStyle/>
          <a:p>
            <a:r>
              <a:rPr lang="en-GB" dirty="0"/>
              <a:t>Timing resolution measurements of Timepix4V2 assembly with picosecond laser setup</a:t>
            </a:r>
            <a:endParaRPr lang="en-US" dirty="0"/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FA135D6E-AB61-5003-22A1-80648F7C6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424993"/>
            <a:ext cx="681254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85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6B5EA5A-BC32-A742-B11B-8E7414D5B535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5" name="Google Shape;74;p14">
            <a:extLst>
              <a:ext uri="{FF2B5EF4-FFF2-40B4-BE49-F238E27FC236}">
                <a16:creationId xmlns:a16="http://schemas.microsoft.com/office/drawing/2014/main" id="{0D65878F-3658-D371-B347-0F4B9DC2A008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36092" t="32896" r="14519" b="21107"/>
          <a:stretch/>
        </p:blipFill>
        <p:spPr>
          <a:xfrm>
            <a:off x="7094677" y="787131"/>
            <a:ext cx="1889116" cy="2493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4190D0D-9685-F521-14CD-623DA1F6E0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4143" y="3457091"/>
            <a:ext cx="1889116" cy="1398672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F82DEFA6-0736-2272-B703-00D98ECF323F}"/>
              </a:ext>
            </a:extLst>
          </p:cNvPr>
          <p:cNvGrpSpPr/>
          <p:nvPr/>
        </p:nvGrpSpPr>
        <p:grpSpPr>
          <a:xfrm>
            <a:off x="3957520" y="1118048"/>
            <a:ext cx="3200834" cy="2256936"/>
            <a:chOff x="861919" y="3897052"/>
            <a:chExt cx="3668004" cy="2703286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0E08C24E-CA9F-8F37-1504-49DA140E5A5B}"/>
                </a:ext>
              </a:extLst>
            </p:cNvPr>
            <p:cNvSpPr/>
            <p:nvPr/>
          </p:nvSpPr>
          <p:spPr>
            <a:xfrm>
              <a:off x="861919" y="3897052"/>
              <a:ext cx="3384377" cy="2592288"/>
            </a:xfrm>
            <a:prstGeom prst="roundRect">
              <a:avLst>
                <a:gd name="adj" fmla="val 3244"/>
              </a:avLst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1C29C33-2A9A-10DE-22F2-E965CFCBC3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484" t="4065" b="3572"/>
            <a:stretch/>
          </p:blipFill>
          <p:spPr>
            <a:xfrm>
              <a:off x="971600" y="3993920"/>
              <a:ext cx="3116676" cy="1728193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0A8E70C-909D-6E96-C27A-FE78F4E8A02C}"/>
                </a:ext>
              </a:extLst>
            </p:cNvPr>
            <p:cNvSpPr txBox="1"/>
            <p:nvPr/>
          </p:nvSpPr>
          <p:spPr>
            <a:xfrm>
              <a:off x="1145547" y="5738563"/>
              <a:ext cx="3384376" cy="861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14313" indent="-214313">
                <a:buFont typeface="Arial" panose="020B0604020202020204" pitchFamily="34" charset="0"/>
                <a:buChar char="•"/>
              </a:pPr>
              <a:r>
                <a:rPr lang="en-US" sz="900" dirty="0"/>
                <a:t>σ = 1.4 pixel = 77 </a:t>
              </a:r>
              <a:r>
                <a:rPr lang="en-US" sz="900" dirty="0" err="1"/>
                <a:t>μm</a:t>
              </a:r>
              <a:endParaRPr lang="en-US" sz="900" dirty="0"/>
            </a:p>
            <a:p>
              <a:pPr marL="214313" indent="-214313">
                <a:buFont typeface="Arial" panose="020B0604020202020204" pitchFamily="34" charset="0"/>
                <a:buChar char="•"/>
              </a:pPr>
              <a:r>
                <a:rPr lang="en-US" sz="900" dirty="0"/>
                <a:t>most of the charge is released in 4-5 pixels</a:t>
              </a:r>
            </a:p>
            <a:p>
              <a:pPr marL="214313" indent="-214313">
                <a:buFont typeface="Arial" panose="020B0604020202020204" pitchFamily="34" charset="0"/>
                <a:buChar char="•"/>
              </a:pPr>
              <a:r>
                <a:rPr lang="en-US" sz="900" dirty="0"/>
                <a:t>Wide range of released charge covered</a:t>
              </a:r>
            </a:p>
          </p:txBody>
        </p:sp>
      </p:grpSp>
      <p:sp>
        <p:nvSpPr>
          <p:cNvPr id="15" name="TextBox 1">
            <a:extLst>
              <a:ext uri="{FF2B5EF4-FFF2-40B4-BE49-F238E27FC236}">
                <a16:creationId xmlns:a16="http://schemas.microsoft.com/office/drawing/2014/main" id="{F1974486-E5BF-CA1E-209D-641C6640797D}"/>
              </a:ext>
            </a:extLst>
          </p:cNvPr>
          <p:cNvSpPr txBox="1"/>
          <p:nvPr/>
        </p:nvSpPr>
        <p:spPr>
          <a:xfrm>
            <a:off x="731500" y="4809992"/>
            <a:ext cx="2319104" cy="207494"/>
          </a:xfrm>
          <a:prstGeom prst="rect">
            <a:avLst/>
          </a:prstGeom>
          <a:solidFill>
            <a:srgbClr val="FFFF00"/>
          </a:solidFill>
        </p:spPr>
        <p:txBody>
          <a:bodyPr wrap="square" rtlCol="0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b="1" dirty="0" err="1">
                <a:highlight>
                  <a:srgbClr val="FFFF00"/>
                </a:highlight>
              </a:rPr>
              <a:t>R.Bolzonella</a:t>
            </a:r>
            <a:r>
              <a:rPr lang="en-US" sz="1200" b="1" dirty="0">
                <a:highlight>
                  <a:srgbClr val="FFFF00"/>
                </a:highlight>
              </a:rPr>
              <a:t> (INFN Ferrara)</a:t>
            </a:r>
            <a:endParaRPr lang="en-FR" sz="1200" b="1" dirty="0">
              <a:highlight>
                <a:srgbClr val="FFFF00"/>
              </a:highlight>
            </a:endParaRPr>
          </a:p>
        </p:txBody>
      </p:sp>
      <p:sp>
        <p:nvSpPr>
          <p:cNvPr id="20" name="Date Placeholder 19">
            <a:extLst>
              <a:ext uri="{FF2B5EF4-FFF2-40B4-BE49-F238E27FC236}">
                <a16:creationId xmlns:a16="http://schemas.microsoft.com/office/drawing/2014/main" id="{2C9F4BD8-8B31-762B-5EAF-7BC9374489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101915" y="6424993"/>
            <a:ext cx="1773923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8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10th July 2025</a:t>
            </a:r>
            <a:endParaRPr lang="en-US" dirty="0"/>
          </a:p>
        </p:txBody>
      </p:sp>
      <p:sp>
        <p:nvSpPr>
          <p:cNvPr id="21" name="Footer Placeholder 20">
            <a:extLst>
              <a:ext uri="{FF2B5EF4-FFF2-40B4-BE49-F238E27FC236}">
                <a16:creationId xmlns:a16="http://schemas.microsoft.com/office/drawing/2014/main" id="{D70BFF44-062A-71F7-0453-C1C63EF0DC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45352" y="6424993"/>
            <a:ext cx="678738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8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IFAE Seminar             xavier.llopart@cern.ch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40D921-9BED-6C67-E59E-9C450BE4E9C6}"/>
              </a:ext>
            </a:extLst>
          </p:cNvPr>
          <p:cNvSpPr txBox="1"/>
          <p:nvPr/>
        </p:nvSpPr>
        <p:spPr>
          <a:xfrm>
            <a:off x="287134" y="3339850"/>
            <a:ext cx="4408579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Measurement: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dirty="0"/>
              <a:t>After TOT </a:t>
            </a:r>
            <a:r>
              <a:rPr lang="en-US" sz="1200" dirty="0" err="1"/>
              <a:t>timewalk</a:t>
            </a:r>
            <a:r>
              <a:rPr lang="en-US" sz="1200" dirty="0"/>
              <a:t> correction and VCO calibration: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it" sz="1200" dirty="0"/>
              <a:t>Single pixel resolution </a:t>
            </a:r>
            <a:r>
              <a:rPr lang="en-GB" sz="1200" dirty="0"/>
              <a:t>of 111 ± 1 </a:t>
            </a:r>
            <a:r>
              <a:rPr lang="en-GB" sz="1200" dirty="0" err="1"/>
              <a:t>ps</a:t>
            </a:r>
            <a:endParaRPr lang="en-GB" sz="1200" dirty="0"/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GB" sz="1200" dirty="0"/>
              <a:t>Cluster timing resolution of </a:t>
            </a:r>
            <a:r>
              <a:rPr lang="en-GB" sz="1050" dirty="0" err="1"/>
              <a:t>σToAAvg</a:t>
            </a:r>
            <a:r>
              <a:rPr lang="en-GB" sz="1050" dirty="0"/>
              <a:t> = 49 ± 1 </a:t>
            </a:r>
            <a:r>
              <a:rPr lang="en-GB" sz="1050" dirty="0" err="1"/>
              <a:t>ps</a:t>
            </a:r>
            <a:endParaRPr lang="en-GB" sz="105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460881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B410902B-3C7B-52D8-CDEC-EA802A39D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"/>
            <a:ext cx="7467600" cy="708422"/>
          </a:xfrm>
        </p:spPr>
        <p:txBody>
          <a:bodyPr/>
          <a:lstStyle/>
          <a:p>
            <a:r>
              <a:rPr lang="en-US" dirty="0"/>
              <a:t>Timepix4 telescope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2E4230-49DF-D355-F862-F54E5946D3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1750" y="871560"/>
            <a:ext cx="4762221" cy="3774060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CF69609-1EC7-B53F-9811-BEEE1F1ABA9F}"/>
              </a:ext>
            </a:extLst>
          </p:cNvPr>
          <p:cNvSpPr txBox="1"/>
          <p:nvPr/>
        </p:nvSpPr>
        <p:spPr>
          <a:xfrm>
            <a:off x="2190890" y="4645620"/>
            <a:ext cx="4762220" cy="307777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400" dirty="0"/>
              <a:t>K. Akiba et al. arXiv:2503.15207v1 [hep-ex] 19 Mar 2025</a:t>
            </a:r>
          </a:p>
        </p:txBody>
      </p:sp>
    </p:spTree>
    <p:extLst>
      <p:ext uri="{BB962C8B-B14F-4D97-AF65-F5344CB8AC3E}">
        <p14:creationId xmlns:p14="http://schemas.microsoft.com/office/powerpoint/2010/main" val="39871304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AB13AE-C96E-D134-00E6-F347D16AC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0335" y="1"/>
            <a:ext cx="7991265" cy="708422"/>
          </a:xfrm>
        </p:spPr>
        <p:txBody>
          <a:bodyPr/>
          <a:lstStyle/>
          <a:p>
            <a:r>
              <a:rPr lang="en-US" dirty="0"/>
              <a:t>Timepix4 telescope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B27ABC6-1668-9B28-66DC-8159ABE9FC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6885" y="1150765"/>
            <a:ext cx="6217519" cy="276516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3A0B328-2D52-4948-E89B-1A05162D5DE1}"/>
              </a:ext>
            </a:extLst>
          </p:cNvPr>
          <p:cNvSpPr txBox="1"/>
          <p:nvPr/>
        </p:nvSpPr>
        <p:spPr>
          <a:xfrm>
            <a:off x="2190890" y="4645620"/>
            <a:ext cx="4762220" cy="307777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400" dirty="0"/>
              <a:t>K. Akiba et al. arXiv:2503.15207v1 [hep-ex] 19 Mar 2025</a:t>
            </a:r>
          </a:p>
        </p:txBody>
      </p:sp>
    </p:spTree>
    <p:extLst>
      <p:ext uri="{BB962C8B-B14F-4D97-AF65-F5344CB8AC3E}">
        <p14:creationId xmlns:p14="http://schemas.microsoft.com/office/powerpoint/2010/main" val="27204420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DEE9A4-4869-8EF7-1152-33CC398ED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5120" y="1"/>
            <a:ext cx="8106480" cy="708422"/>
          </a:xfrm>
        </p:spPr>
        <p:txBody>
          <a:bodyPr/>
          <a:lstStyle/>
          <a:p>
            <a:r>
              <a:rPr lang="en-GB" dirty="0" err="1"/>
              <a:t>Timewalk</a:t>
            </a:r>
            <a:r>
              <a:rPr lang="en-GB" dirty="0"/>
              <a:t> correction – all pixels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038FCB-0162-F08A-80F7-59C92FC9DB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800" y="1227576"/>
            <a:ext cx="2940841" cy="23427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14FD465-3297-DC99-2DA4-FF1124CB78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2404" y="1227575"/>
            <a:ext cx="2916092" cy="23427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B6E1A7F-B1B8-CA1F-276B-8127BBD080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8181" y="1191360"/>
            <a:ext cx="2646184" cy="24173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E65DE2C-48EC-FF75-2ADF-FA96998839AE}"/>
              </a:ext>
            </a:extLst>
          </p:cNvPr>
          <p:cNvSpPr txBox="1"/>
          <p:nvPr/>
        </p:nvSpPr>
        <p:spPr>
          <a:xfrm>
            <a:off x="2190890" y="4645620"/>
            <a:ext cx="4762220" cy="307777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400" dirty="0"/>
              <a:t>K. Akiba et al. arXiv:2503.15207v1 [hep-ex] 19 Mar 2025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2E33E25-D5F1-60E8-75C9-29A43FFDFD35}"/>
              </a:ext>
            </a:extLst>
          </p:cNvPr>
          <p:cNvSpPr/>
          <p:nvPr/>
        </p:nvSpPr>
        <p:spPr bwMode="auto">
          <a:xfrm>
            <a:off x="7452375" y="3570278"/>
            <a:ext cx="422455" cy="30724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460864B-85F6-3D8F-7701-F7A57B040732}"/>
              </a:ext>
            </a:extLst>
          </p:cNvPr>
          <p:cNvSpPr txBox="1"/>
          <p:nvPr/>
        </p:nvSpPr>
        <p:spPr>
          <a:xfrm>
            <a:off x="3232307" y="3782460"/>
            <a:ext cx="32031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800" dirty="0"/>
              <a:t>Single plane (100 </a:t>
            </a:r>
            <a:r>
              <a:rPr lang="en-GB" sz="1800" dirty="0">
                <a:latin typeface="Symbol" pitchFamily="2" charset="2"/>
              </a:rPr>
              <a:t>m</a:t>
            </a:r>
            <a:r>
              <a:rPr lang="en-GB" sz="1800" dirty="0"/>
              <a:t>m sensor)</a:t>
            </a:r>
          </a:p>
          <a:p>
            <a:pPr algn="ctr"/>
            <a:r>
              <a:rPr lang="en-GB" sz="1800" dirty="0"/>
              <a:t>Temporal resolution 175 </a:t>
            </a:r>
            <a:r>
              <a:rPr lang="en-GB" sz="1800" dirty="0" err="1"/>
              <a:t>ps</a:t>
            </a:r>
            <a:r>
              <a:rPr lang="en-GB" sz="1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565846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A60667-9CBD-0B4E-8F8A-0B754480CC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5825" y="1"/>
            <a:ext cx="8105775" cy="708422"/>
          </a:xfrm>
        </p:spPr>
        <p:txBody>
          <a:bodyPr/>
          <a:lstStyle/>
          <a:p>
            <a:r>
              <a:rPr lang="en-GB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D9246F-927C-7C4F-A73F-7B2614B90E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6259" y="1344860"/>
            <a:ext cx="7874830" cy="2496325"/>
          </a:xfrm>
        </p:spPr>
        <p:txBody>
          <a:bodyPr/>
          <a:lstStyle/>
          <a:p>
            <a:r>
              <a:rPr lang="en-GB" b="0" dirty="0">
                <a:solidFill>
                  <a:schemeClr val="tx1"/>
                </a:solidFill>
                <a:cs typeface="Calibri" panose="020F0502020204030204" pitchFamily="34" charset="0"/>
              </a:rPr>
              <a:t>The Medipix and Timepix family timeline</a:t>
            </a:r>
          </a:p>
          <a:p>
            <a:r>
              <a:rPr lang="en-GB" b="0" dirty="0">
                <a:solidFill>
                  <a:schemeClr val="tx1"/>
                </a:solidFill>
                <a:cs typeface="Calibri" panose="020F0502020204030204" pitchFamily="34" charset="0"/>
              </a:rPr>
              <a:t>Timepix4 description</a:t>
            </a:r>
          </a:p>
          <a:p>
            <a:r>
              <a:rPr lang="en-GB" b="0" dirty="0">
                <a:solidFill>
                  <a:schemeClr val="tx1"/>
                </a:solidFill>
                <a:cs typeface="Calibri" panose="020F0502020204030204" pitchFamily="34" charset="0"/>
              </a:rPr>
              <a:t>Timepix4 characterisation</a:t>
            </a:r>
          </a:p>
          <a:p>
            <a:r>
              <a:rPr lang="en-GB" b="0" dirty="0">
                <a:solidFill>
                  <a:schemeClr val="tx1"/>
                </a:solidFill>
                <a:cs typeface="Calibri" panose="020F0502020204030204" pitchFamily="34" charset="0"/>
              </a:rPr>
              <a:t>Progress with Through Silicon Via processing</a:t>
            </a:r>
          </a:p>
          <a:p>
            <a:r>
              <a:rPr lang="en-GB" b="0" dirty="0" err="1">
                <a:solidFill>
                  <a:schemeClr val="tx1"/>
                </a:solidFill>
                <a:cs typeface="Calibri" panose="020F0502020204030204" pitchFamily="34" charset="0"/>
              </a:rPr>
              <a:t>Picopix</a:t>
            </a:r>
            <a:endParaRPr lang="en-GB" b="0" dirty="0">
              <a:solidFill>
                <a:schemeClr val="tx1"/>
              </a:solidFill>
              <a:cs typeface="Calibri" panose="020F0502020204030204" pitchFamily="34" charset="0"/>
            </a:endParaRPr>
          </a:p>
          <a:p>
            <a:r>
              <a:rPr lang="en-GB" b="0" dirty="0">
                <a:solidFill>
                  <a:schemeClr val="tx1"/>
                </a:solidFill>
                <a:cs typeface="Calibri" panose="020F0502020204030204" pitchFamily="34" charset="0"/>
              </a:rPr>
              <a:t>Some personal observations</a:t>
            </a:r>
          </a:p>
          <a:p>
            <a:r>
              <a:rPr lang="en-GB" b="0" dirty="0">
                <a:solidFill>
                  <a:schemeClr val="tx1"/>
                </a:solidFill>
                <a:cs typeface="Calibri" panose="020F0502020204030204" pitchFamily="34" charset="0"/>
              </a:rPr>
              <a:t>Summary and Conclusion</a:t>
            </a:r>
          </a:p>
          <a:p>
            <a:pPr marL="0" indent="0">
              <a:buNone/>
            </a:pPr>
            <a:r>
              <a:rPr lang="en-GB" b="0" dirty="0">
                <a:solidFill>
                  <a:schemeClr val="tx1"/>
                </a:solidFill>
                <a:cs typeface="Calibri" panose="020F0502020204030204" pitchFamily="34" charset="0"/>
              </a:rPr>
              <a:t>	</a:t>
            </a:r>
          </a:p>
          <a:p>
            <a:endParaRPr lang="en-GB" b="0" dirty="0">
              <a:solidFill>
                <a:schemeClr val="tx1"/>
              </a:solidFill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61379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053889-8498-6A31-F93B-2648FC83D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Timepix4 telescope summary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38133B3-AB79-BEAA-93D8-2ED347320A9B}"/>
              </a:ext>
            </a:extLst>
          </p:cNvPr>
          <p:cNvSpPr txBox="1"/>
          <p:nvPr/>
        </p:nvSpPr>
        <p:spPr>
          <a:xfrm>
            <a:off x="2190890" y="4645620"/>
            <a:ext cx="4762220" cy="307777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400" dirty="0"/>
              <a:t>K. Akiba et al. arXiv:2503.15207v1 [hep-ex] 19 Mar 2025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79552F9-6787-ED7D-6A9D-C28F7E665A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0460" y="805120"/>
            <a:ext cx="5867089" cy="317446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59A1445-468D-4F13-BA5C-1F7354ECC7F5}"/>
              </a:ext>
            </a:extLst>
          </p:cNvPr>
          <p:cNvSpPr txBox="1"/>
          <p:nvPr/>
        </p:nvSpPr>
        <p:spPr>
          <a:xfrm>
            <a:off x="2075675" y="3907225"/>
            <a:ext cx="59143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/>
              <a:t>Telescope was operated at 2 x 10</a:t>
            </a:r>
            <a:r>
              <a:rPr lang="en-GB" sz="1600" baseline="30000" dirty="0"/>
              <a:t>6</a:t>
            </a:r>
            <a:r>
              <a:rPr lang="en-GB" sz="1600" dirty="0"/>
              <a:t> particles per second (highest possible at CERN SPS) with &lt;1% loss in efficiency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8520714-768A-FDEC-54BB-C3FEFDF86B4E}"/>
              </a:ext>
            </a:extLst>
          </p:cNvPr>
          <p:cNvSpPr/>
          <p:nvPr/>
        </p:nvSpPr>
        <p:spPr bwMode="auto">
          <a:xfrm>
            <a:off x="2075674" y="1265980"/>
            <a:ext cx="5645535" cy="584775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C5F9397-781B-4954-9EAA-350FDE17C4B1}"/>
              </a:ext>
            </a:extLst>
          </p:cNvPr>
          <p:cNvSpPr/>
          <p:nvPr/>
        </p:nvSpPr>
        <p:spPr bwMode="auto">
          <a:xfrm>
            <a:off x="2071236" y="2870290"/>
            <a:ext cx="5645535" cy="584775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49097B8-4499-B9F8-FA94-E2DAB9165629}"/>
              </a:ext>
            </a:extLst>
          </p:cNvPr>
          <p:cNvSpPr/>
          <p:nvPr/>
        </p:nvSpPr>
        <p:spPr bwMode="auto">
          <a:xfrm>
            <a:off x="2071235" y="1850755"/>
            <a:ext cx="5645535" cy="1019535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E96FF60-756D-8A02-26B3-5992B9A92877}"/>
              </a:ext>
            </a:extLst>
          </p:cNvPr>
          <p:cNvSpPr/>
          <p:nvPr/>
        </p:nvSpPr>
        <p:spPr bwMode="auto">
          <a:xfrm>
            <a:off x="2071234" y="3455065"/>
            <a:ext cx="5645535" cy="422455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4A66469-F01C-4793-88BE-B699BAA81820}"/>
              </a:ext>
            </a:extLst>
          </p:cNvPr>
          <p:cNvSpPr/>
          <p:nvPr/>
        </p:nvSpPr>
        <p:spPr bwMode="auto">
          <a:xfrm>
            <a:off x="2075675" y="3935128"/>
            <a:ext cx="5645535" cy="565572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3473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8" grpId="0" animBg="1"/>
      <p:bldP spid="8" grpId="1" animBg="1"/>
      <p:bldP spid="9" grpId="0" animBg="1"/>
      <p:bldP spid="9" grpId="1" animBg="1"/>
      <p:bldP spid="1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869E0499-0E56-C1C1-E318-E82DE92227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5992" y="1194197"/>
            <a:ext cx="4461594" cy="3456384"/>
          </a:xfrm>
        </p:spPr>
        <p:txBody>
          <a:bodyPr/>
          <a:lstStyle/>
          <a:p>
            <a:r>
              <a:rPr lang="en-US" sz="1600" b="0" dirty="0"/>
              <a:t>Tested &gt; 35 Wafers</a:t>
            </a:r>
          </a:p>
          <a:p>
            <a:r>
              <a:rPr lang="en-US" sz="1600" b="0" dirty="0"/>
              <a:t>Average yield of &gt;85%</a:t>
            </a:r>
            <a:endParaRPr lang="en-GB" sz="1600" b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782444-F6A9-FA43-9F0B-1011A30113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836" y="1"/>
            <a:ext cx="8481764" cy="708422"/>
          </a:xfrm>
        </p:spPr>
        <p:txBody>
          <a:bodyPr/>
          <a:lstStyle/>
          <a:p>
            <a:r>
              <a:rPr lang="en-US" dirty="0"/>
              <a:t>Timepix4 Wafer Probing</a:t>
            </a:r>
            <a:endParaRPr lang="en-GB" dirty="0"/>
          </a:p>
        </p:txBody>
      </p:sp>
      <p:pic>
        <p:nvPicPr>
          <p:cNvPr id="9" name="Picture 8" descr="A green and red chart&#10;&#10;AI-generated content may be incorrect.">
            <a:extLst>
              <a:ext uri="{FF2B5EF4-FFF2-40B4-BE49-F238E27FC236}">
                <a16:creationId xmlns:a16="http://schemas.microsoft.com/office/drawing/2014/main" id="{549517A1-CB54-8A6B-9F8F-A6D9946E7FC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573" b="8749"/>
          <a:stretch/>
        </p:blipFill>
        <p:spPr>
          <a:xfrm>
            <a:off x="509836" y="1956544"/>
            <a:ext cx="3290891" cy="2808573"/>
          </a:xfrm>
          <a:prstGeom prst="rect">
            <a:avLst/>
          </a:prstGeom>
        </p:spPr>
      </p:pic>
      <p:pic>
        <p:nvPicPr>
          <p:cNvPr id="11" name="Picture 10" descr="A green and red chart&#10;&#10;AI-generated content may be incorrect.">
            <a:extLst>
              <a:ext uri="{FF2B5EF4-FFF2-40B4-BE49-F238E27FC236}">
                <a16:creationId xmlns:a16="http://schemas.microsoft.com/office/drawing/2014/main" id="{DBE24BAB-F11F-5EEA-6077-51B3F4D0CE7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2832" t="4898" b="62238"/>
          <a:stretch/>
        </p:blipFill>
        <p:spPr>
          <a:xfrm>
            <a:off x="3756959" y="3652742"/>
            <a:ext cx="2021254" cy="1043482"/>
          </a:xfrm>
          <a:prstGeom prst="rect">
            <a:avLst/>
          </a:prstGeom>
        </p:spPr>
      </p:pic>
      <p:pic>
        <p:nvPicPr>
          <p:cNvPr id="12" name="Picture 11" descr="A green circuit board with blue and red wires&#10;&#10;AI-generated content may be incorrect.">
            <a:extLst>
              <a:ext uri="{FF2B5EF4-FFF2-40B4-BE49-F238E27FC236}">
                <a16:creationId xmlns:a16="http://schemas.microsoft.com/office/drawing/2014/main" id="{A0ECF48D-CD50-87D4-6E31-D3E177A041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3259" y="843525"/>
            <a:ext cx="2807239" cy="374298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166632D-D591-0EA4-B035-C20FFB7F7DCB}"/>
              </a:ext>
            </a:extLst>
          </p:cNvPr>
          <p:cNvSpPr txBox="1"/>
          <p:nvPr/>
        </p:nvSpPr>
        <p:spPr>
          <a:xfrm>
            <a:off x="3800727" y="4799240"/>
            <a:ext cx="1531459" cy="276999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200" dirty="0"/>
              <a:t>Jerome </a:t>
            </a:r>
            <a:r>
              <a:rPr lang="en-GB" sz="1200" dirty="0" err="1"/>
              <a:t>Alozy</a:t>
            </a:r>
            <a:r>
              <a:rPr lang="en-GB" sz="1200" dirty="0"/>
              <a:t> et al.</a:t>
            </a:r>
          </a:p>
        </p:txBody>
      </p:sp>
    </p:spTree>
    <p:extLst>
      <p:ext uri="{BB962C8B-B14F-4D97-AF65-F5344CB8AC3E}">
        <p14:creationId xmlns:p14="http://schemas.microsoft.com/office/powerpoint/2010/main" val="224264318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39516D5-BA2D-FF17-A7A2-ACD678E72E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4260" y="1048587"/>
            <a:ext cx="8143492" cy="3456384"/>
          </a:xfrm>
        </p:spPr>
        <p:txBody>
          <a:bodyPr/>
          <a:lstStyle/>
          <a:p>
            <a:r>
              <a:rPr lang="en-US" sz="1200" b="0" dirty="0">
                <a:solidFill>
                  <a:schemeClr val="tx1"/>
                </a:solidFill>
              </a:rPr>
              <a:t>Redistribution Layer + UBM designed at CERN </a:t>
            </a:r>
          </a:p>
          <a:p>
            <a:r>
              <a:rPr lang="en-US" sz="1200" b="0" dirty="0">
                <a:solidFill>
                  <a:schemeClr val="tx1"/>
                </a:solidFill>
              </a:rPr>
              <a:t>Launched a multisite production (2 European and 1 Asian)</a:t>
            </a:r>
          </a:p>
          <a:p>
            <a:pPr lvl="1"/>
            <a:r>
              <a:rPr lang="en-US" sz="1200" b="0" dirty="0">
                <a:solidFill>
                  <a:schemeClr val="tx1"/>
                </a:solidFill>
              </a:rPr>
              <a:t>Using Timepix4V0, V1 (as setup wafers) V2 and V3 as “gold” wafers</a:t>
            </a:r>
          </a:p>
          <a:p>
            <a:pPr lvl="1"/>
            <a:r>
              <a:rPr lang="en-US" sz="1200" b="0" dirty="0">
                <a:solidFill>
                  <a:schemeClr val="tx1"/>
                </a:solidFill>
              </a:rPr>
              <a:t>Expected to receive ~300 Timepix4v3 with TSVs this month</a:t>
            </a:r>
          </a:p>
          <a:p>
            <a:pPr marL="275034" lvl="1" indent="0">
              <a:buNone/>
            </a:pPr>
            <a:endParaRPr lang="en-US" sz="1200" b="0" dirty="0">
              <a:solidFill>
                <a:schemeClr val="tx1"/>
              </a:solidFill>
            </a:endParaRPr>
          </a:p>
          <a:p>
            <a:endParaRPr lang="en-US" sz="1200" b="0" dirty="0">
              <a:solidFill>
                <a:schemeClr val="tx1"/>
              </a:solidFill>
            </a:endParaRPr>
          </a:p>
          <a:p>
            <a:endParaRPr lang="en-GB" sz="1200" b="0" dirty="0">
              <a:solidFill>
                <a:schemeClr val="tx1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131A8D7-E065-807B-4A2A-681667FFDB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1884" y="22731"/>
            <a:ext cx="7467600" cy="708422"/>
          </a:xfrm>
        </p:spPr>
        <p:txBody>
          <a:bodyPr/>
          <a:lstStyle/>
          <a:p>
            <a:r>
              <a:rPr lang="en-US" dirty="0"/>
              <a:t>Timepix4 Through-Silicon-Via (TSV)</a:t>
            </a:r>
            <a:endParaRPr lang="en-GB" dirty="0"/>
          </a:p>
        </p:txBody>
      </p:sp>
      <p:pic>
        <p:nvPicPr>
          <p:cNvPr id="7" name="Picture 6" descr="A black and white pattern&#10;&#10;AI-generated content may be incorrect.">
            <a:extLst>
              <a:ext uri="{FF2B5EF4-FFF2-40B4-BE49-F238E27FC236}">
                <a16:creationId xmlns:a16="http://schemas.microsoft.com/office/drawing/2014/main" id="{E48DAC85-EB73-3D3C-2FDD-C1767DA9C5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5" r="2" b="2"/>
          <a:stretch/>
        </p:blipFill>
        <p:spPr>
          <a:xfrm>
            <a:off x="5916175" y="875421"/>
            <a:ext cx="1515544" cy="1702288"/>
          </a:xfrm>
          <a:prstGeom prst="rect">
            <a:avLst/>
          </a:prstGeom>
        </p:spPr>
      </p:pic>
      <p:pic>
        <p:nvPicPr>
          <p:cNvPr id="9" name="Picture 8" descr="A close-up of a circuit board&#10;&#10;AI-generated content may be incorrect.">
            <a:extLst>
              <a:ext uri="{FF2B5EF4-FFF2-40B4-BE49-F238E27FC236}">
                <a16:creationId xmlns:a16="http://schemas.microsoft.com/office/drawing/2014/main" id="{302A2AB0-82D3-BE75-8EE4-2348F1DD645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663" t="18257" r="2122" b="20411"/>
          <a:stretch/>
        </p:blipFill>
        <p:spPr>
          <a:xfrm>
            <a:off x="209934" y="2735799"/>
            <a:ext cx="3577792" cy="1844743"/>
          </a:xfrm>
          <a:prstGeom prst="rect">
            <a:avLst/>
          </a:prstGeom>
        </p:spPr>
      </p:pic>
      <p:pic>
        <p:nvPicPr>
          <p:cNvPr id="11" name="Picture 10" descr="A close-up of a computer chip&#10;&#10;AI-generated content may be incorrect.">
            <a:extLst>
              <a:ext uri="{FF2B5EF4-FFF2-40B4-BE49-F238E27FC236}">
                <a16:creationId xmlns:a16="http://schemas.microsoft.com/office/drawing/2014/main" id="{50D2FE63-2123-60E4-E314-72E7D0064EF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410" t="25641" b="27590"/>
          <a:stretch/>
        </p:blipFill>
        <p:spPr>
          <a:xfrm>
            <a:off x="3878776" y="2736426"/>
            <a:ext cx="4920341" cy="184411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915CAB3-5F58-B435-82F8-92CCDEDFAC2E}"/>
              </a:ext>
            </a:extLst>
          </p:cNvPr>
          <p:cNvSpPr txBox="1"/>
          <p:nvPr/>
        </p:nvSpPr>
        <p:spPr>
          <a:xfrm>
            <a:off x="7567590" y="1304385"/>
            <a:ext cx="145939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Rear side view of TPIX4 </a:t>
            </a:r>
            <a:r>
              <a:rPr lang="en-GB" sz="1400" dirty="0" err="1"/>
              <a:t>wuth</a:t>
            </a:r>
            <a:r>
              <a:rPr lang="en-GB" sz="1400" dirty="0"/>
              <a:t> RDL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16716BD-185D-7804-5F0C-4771037EBFF4}"/>
              </a:ext>
            </a:extLst>
          </p:cNvPr>
          <p:cNvSpPr txBox="1"/>
          <p:nvPr/>
        </p:nvSpPr>
        <p:spPr>
          <a:xfrm>
            <a:off x="997190" y="4622350"/>
            <a:ext cx="17059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Naked finger board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8355A0F-7A53-0C29-478F-7A9CAB50C783}"/>
              </a:ext>
            </a:extLst>
          </p:cNvPr>
          <p:cNvSpPr txBox="1"/>
          <p:nvPr/>
        </p:nvSpPr>
        <p:spPr>
          <a:xfrm>
            <a:off x="4199157" y="4580542"/>
            <a:ext cx="36034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Finger board with TSV processed Timepix4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4D8C004-D611-57A1-890A-709DDA53C2AD}"/>
              </a:ext>
            </a:extLst>
          </p:cNvPr>
          <p:cNvSpPr txBox="1"/>
          <p:nvPr/>
        </p:nvSpPr>
        <p:spPr>
          <a:xfrm>
            <a:off x="3040541" y="4866501"/>
            <a:ext cx="2509932" cy="276999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200" dirty="0"/>
              <a:t>Fran </a:t>
            </a:r>
            <a:r>
              <a:rPr lang="en-GB" sz="1200" dirty="0" err="1"/>
              <a:t>Piernas</a:t>
            </a:r>
            <a:r>
              <a:rPr lang="en-GB" sz="1200" dirty="0"/>
              <a:t>, Jerome </a:t>
            </a:r>
            <a:r>
              <a:rPr lang="en-GB" sz="1200" dirty="0" err="1"/>
              <a:t>Alozy</a:t>
            </a:r>
            <a:r>
              <a:rPr lang="en-GB" sz="1200" dirty="0"/>
              <a:t> et al.</a:t>
            </a:r>
          </a:p>
        </p:txBody>
      </p:sp>
    </p:spTree>
    <p:extLst>
      <p:ext uri="{BB962C8B-B14F-4D97-AF65-F5344CB8AC3E}">
        <p14:creationId xmlns:p14="http://schemas.microsoft.com/office/powerpoint/2010/main" val="31375519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885825" y="113830"/>
            <a:ext cx="7450137" cy="527384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17375E"/>
                </a:solidFill>
                <a:effectLst/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17375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ranklin Gothic Medium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17375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ranklin Gothic Medium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17375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ranklin Gothic Medium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17375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ranklin Gothic Medium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ranklin Gothic Medium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ranklin Gothic Medium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ranklin Gothic Medium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ranklin Gothic Medium" pitchFamily="34" charset="0"/>
              </a:defRPr>
            </a:lvl9pPr>
          </a:lstStyle>
          <a:p>
            <a:r>
              <a:rPr lang="en-GB" sz="2400" kern="0" dirty="0"/>
              <a:t>Examples of applications outside of HEP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1192360" y="766715"/>
            <a:ext cx="7536493" cy="38862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rgbClr val="37609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b="1">
                <a:solidFill>
                  <a:srgbClr val="37609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 b="1">
                <a:solidFill>
                  <a:srgbClr val="376092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 b="1">
                <a:solidFill>
                  <a:srgbClr val="376092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rgbClr val="376092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rgbClr val="004F9E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rgbClr val="004F9E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rgbClr val="004F9E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rgbClr val="004F9E"/>
                </a:solidFill>
                <a:latin typeface="+mn-lt"/>
              </a:defRPr>
            </a:lvl9pPr>
          </a:lstStyle>
          <a:p>
            <a:pPr>
              <a:buFont typeface="Arial" charset="0"/>
              <a:buChar char="•"/>
            </a:pPr>
            <a:r>
              <a:rPr lang="en-US" sz="1800" b="0" kern="0" dirty="0">
                <a:solidFill>
                  <a:srgbClr val="000000"/>
                </a:solidFill>
              </a:rPr>
              <a:t>X-ray materials analysis with diffraction</a:t>
            </a:r>
          </a:p>
          <a:p>
            <a:pPr>
              <a:buFont typeface="Arial" charset="0"/>
              <a:buChar char="•"/>
            </a:pPr>
            <a:r>
              <a:rPr lang="en-US" sz="1800" b="0" kern="0" dirty="0">
                <a:solidFill>
                  <a:srgbClr val="000000"/>
                </a:solidFill>
              </a:rPr>
              <a:t>Photon counting cameras at synchrotrons</a:t>
            </a:r>
          </a:p>
          <a:p>
            <a:pPr>
              <a:buFont typeface="Arial" charset="0"/>
              <a:buChar char="•"/>
            </a:pPr>
            <a:r>
              <a:rPr lang="en-US" sz="1800" b="0" kern="0" dirty="0">
                <a:solidFill>
                  <a:srgbClr val="000000"/>
                </a:solidFill>
              </a:rPr>
              <a:t>Time resolved cameras at synchrotrons</a:t>
            </a:r>
          </a:p>
          <a:p>
            <a:pPr>
              <a:buFont typeface="Arial" charset="0"/>
              <a:buChar char="•"/>
            </a:pPr>
            <a:r>
              <a:rPr lang="en-US" sz="1800" b="0" kern="0" dirty="0">
                <a:solidFill>
                  <a:srgbClr val="000000"/>
                </a:solidFill>
              </a:rPr>
              <a:t>X-ray non-destructive testing</a:t>
            </a:r>
          </a:p>
          <a:p>
            <a:pPr>
              <a:buFont typeface="Arial" charset="0"/>
              <a:buChar char="•"/>
            </a:pPr>
            <a:r>
              <a:rPr lang="en-US" sz="1800" b="0" kern="0" dirty="0">
                <a:solidFill>
                  <a:srgbClr val="000000"/>
                </a:solidFill>
              </a:rPr>
              <a:t>X-ray dosimetry - </a:t>
            </a:r>
            <a:r>
              <a:rPr lang="en-US" sz="1800" b="0" kern="0" dirty="0" err="1">
                <a:solidFill>
                  <a:srgbClr val="000000"/>
                </a:solidFill>
              </a:rPr>
              <a:t>dosepix</a:t>
            </a:r>
            <a:r>
              <a:rPr lang="en-US" sz="1800" b="0" kern="0" dirty="0">
                <a:solidFill>
                  <a:srgbClr val="000000"/>
                </a:solidFill>
              </a:rPr>
              <a:t> chip development</a:t>
            </a:r>
          </a:p>
          <a:p>
            <a:pPr>
              <a:buFont typeface="Arial" charset="0"/>
              <a:buChar char="•"/>
            </a:pPr>
            <a:r>
              <a:rPr lang="en-US" sz="1800" b="0" kern="0" dirty="0">
                <a:solidFill>
                  <a:srgbClr val="000000"/>
                </a:solidFill>
              </a:rPr>
              <a:t>Waste sorting using X-rays</a:t>
            </a:r>
          </a:p>
          <a:p>
            <a:pPr>
              <a:buFont typeface="Arial" charset="0"/>
              <a:buChar char="•"/>
            </a:pPr>
            <a:r>
              <a:rPr lang="en-US" sz="1800" b="0" kern="0" dirty="0">
                <a:solidFill>
                  <a:srgbClr val="000000"/>
                </a:solidFill>
              </a:rPr>
              <a:t>Low Energy Electron Microscopy</a:t>
            </a:r>
          </a:p>
          <a:p>
            <a:pPr>
              <a:buFont typeface="Arial" charset="0"/>
              <a:buChar char="•"/>
            </a:pPr>
            <a:r>
              <a:rPr lang="en-US" sz="1800" b="0" kern="0" dirty="0">
                <a:solidFill>
                  <a:srgbClr val="000000"/>
                </a:solidFill>
              </a:rPr>
              <a:t>Transmission electron microscopy</a:t>
            </a:r>
          </a:p>
          <a:p>
            <a:pPr>
              <a:buFont typeface="Arial" charset="0"/>
              <a:buChar char="•"/>
            </a:pPr>
            <a:r>
              <a:rPr lang="en-US" sz="1800" b="0" kern="0" dirty="0">
                <a:solidFill>
                  <a:srgbClr val="000000"/>
                </a:solidFill>
              </a:rPr>
              <a:t>Dose deposition tracking in hadron therapy</a:t>
            </a:r>
          </a:p>
          <a:p>
            <a:pPr>
              <a:buFont typeface="Arial" charset="0"/>
              <a:buChar char="•"/>
            </a:pPr>
            <a:r>
              <a:rPr lang="en-US" sz="1800" b="0" kern="0" dirty="0">
                <a:solidFill>
                  <a:srgbClr val="000000"/>
                </a:solidFill>
              </a:rPr>
              <a:t>Numerous satellite systems dedicated to space weather observation</a:t>
            </a:r>
          </a:p>
          <a:p>
            <a:pPr>
              <a:buFont typeface="Arial" charset="0"/>
              <a:buChar char="•"/>
            </a:pPr>
            <a:endParaRPr lang="en-US" sz="1800" b="0" kern="0" dirty="0">
              <a:solidFill>
                <a:srgbClr val="000000"/>
              </a:solidFill>
            </a:endParaRPr>
          </a:p>
          <a:p>
            <a:pPr>
              <a:buFont typeface="Arial" charset="0"/>
              <a:buChar char="•"/>
            </a:pPr>
            <a:endParaRPr lang="en-US" sz="1800" kern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07943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05E10E9-402C-ED80-A581-AC830EEAFA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29045"/>
            <a:ext cx="7886700" cy="318740"/>
          </a:xfrm>
        </p:spPr>
        <p:txBody>
          <a:bodyPr/>
          <a:lstStyle/>
          <a:p>
            <a:r>
              <a:rPr lang="en-GB" sz="2800" dirty="0">
                <a:solidFill>
                  <a:srgbClr val="17375E"/>
                </a:solidFill>
                <a:latin typeface="+mj-lt"/>
              </a:rPr>
              <a:t>The </a:t>
            </a:r>
            <a:r>
              <a:rPr lang="en-GB" sz="2800" dirty="0" err="1">
                <a:solidFill>
                  <a:srgbClr val="17375E"/>
                </a:solidFill>
                <a:latin typeface="+mj-lt"/>
              </a:rPr>
              <a:t>Picopix</a:t>
            </a:r>
            <a:r>
              <a:rPr lang="en-GB" sz="2800" dirty="0">
                <a:solidFill>
                  <a:srgbClr val="17375E"/>
                </a:solidFill>
                <a:latin typeface="+mj-lt"/>
              </a:rPr>
              <a:t> project</a:t>
            </a:r>
            <a:endParaRPr lang="en-CH" sz="2800" dirty="0">
              <a:solidFill>
                <a:srgbClr val="17375E"/>
              </a:solidFill>
              <a:latin typeface="+mj-lt"/>
            </a:endParaRP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D5328462-4618-DD24-1EF8-E7AABEC7CB59}"/>
              </a:ext>
            </a:extLst>
          </p:cNvPr>
          <p:cNvSpPr txBox="1">
            <a:spLocks/>
          </p:cNvSpPr>
          <p:nvPr/>
        </p:nvSpPr>
        <p:spPr>
          <a:xfrm>
            <a:off x="885120" y="843585"/>
            <a:ext cx="7181735" cy="4026070"/>
          </a:xfrm>
          <a:prstGeom prst="rect">
            <a:avLst/>
          </a:prstGeom>
        </p:spPr>
        <p:txBody>
          <a:bodyPr/>
          <a:lstStyle>
            <a:lvl1pPr marL="444500" indent="-4445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6A639A"/>
              </a:buClr>
              <a:buFont typeface="Calibri" panose="020F0502020204030204" pitchFamily="34" charset="0"/>
              <a:buChar char="●"/>
              <a:defRPr sz="20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896938" indent="-3635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6A639A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252538" indent="-355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6A639A"/>
              </a:buClr>
              <a:buSzPct val="120000"/>
              <a:buFont typeface="Segoe UI" panose="020B0502040204020203" pitchFamily="34" charset="0"/>
              <a:buChar char="‒"/>
              <a:defRPr sz="16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1607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6A639A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1970088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6A639A"/>
              </a:buClr>
              <a:buFont typeface="Segoe UI" panose="020B0502040204020203" pitchFamily="34" charset="0"/>
              <a:buChar char="→"/>
              <a:defRPr sz="14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200"/>
              </a:spcBef>
              <a:spcAft>
                <a:spcPts val="600"/>
              </a:spcAft>
              <a:buFont typeface="Calibri" panose="020F0502020204030204" pitchFamily="34" charset="0"/>
              <a:buNone/>
            </a:pPr>
            <a:r>
              <a:rPr lang="en-GB" sz="1000" dirty="0" err="1">
                <a:latin typeface="+mn-lt"/>
                <a:cs typeface="Segoe UI Semibold" panose="020B0702040204020203" pitchFamily="34" charset="0"/>
              </a:rPr>
              <a:t>PicoPix</a:t>
            </a:r>
            <a:r>
              <a:rPr lang="en-GB" sz="1000" dirty="0">
                <a:latin typeface="+mn-lt"/>
                <a:cs typeface="Segoe UI Semibold" panose="020B0702040204020203" pitchFamily="34" charset="0"/>
              </a:rPr>
              <a:t> is a large-scale hybrid pixel tracking particle detector designed in 28nm CMOS:</a:t>
            </a:r>
          </a:p>
          <a:p>
            <a:pPr marL="631825">
              <a:spcBef>
                <a:spcPts val="600"/>
              </a:spcBef>
            </a:pPr>
            <a:r>
              <a:rPr lang="en-GB" sz="1000" dirty="0">
                <a:latin typeface="+mn-lt"/>
                <a:sym typeface="Wingdings" panose="05000000000000000000" pitchFamily="2" charset="2"/>
              </a:rPr>
              <a:t>Large area  3-side </a:t>
            </a:r>
            <a:r>
              <a:rPr lang="en-GB" sz="1000" dirty="0" err="1">
                <a:latin typeface="+mn-lt"/>
                <a:sym typeface="Wingdings" panose="05000000000000000000" pitchFamily="2" charset="2"/>
              </a:rPr>
              <a:t>buttable</a:t>
            </a:r>
            <a:r>
              <a:rPr lang="en-GB" sz="1000" dirty="0">
                <a:latin typeface="+mn-lt"/>
                <a:sym typeface="Wingdings" panose="05000000000000000000" pitchFamily="2" charset="2"/>
              </a:rPr>
              <a:t> with 384 x 256 pixel array </a:t>
            </a:r>
          </a:p>
          <a:p>
            <a:pPr marL="631825">
              <a:spcBef>
                <a:spcPts val="600"/>
              </a:spcBef>
            </a:pPr>
            <a:r>
              <a:rPr lang="en-GB" sz="1000" dirty="0">
                <a:latin typeface="+mn-lt"/>
                <a:sym typeface="Wingdings" panose="05000000000000000000" pitchFamily="2" charset="2"/>
              </a:rPr>
              <a:t>Spatial resolution  square pixel size of 50 </a:t>
            </a:r>
            <a:r>
              <a:rPr lang="el-GR" sz="1000" dirty="0">
                <a:latin typeface="+mn-lt"/>
                <a:sym typeface="Wingdings" panose="05000000000000000000" pitchFamily="2" charset="2"/>
              </a:rPr>
              <a:t>μ</a:t>
            </a:r>
            <a:r>
              <a:rPr lang="en-US" sz="1000" dirty="0">
                <a:latin typeface="+mn-lt"/>
                <a:sym typeface="Wingdings" panose="05000000000000000000" pitchFamily="2" charset="2"/>
              </a:rPr>
              <a:t>m</a:t>
            </a:r>
            <a:endParaRPr lang="en-GB" sz="1000" dirty="0">
              <a:latin typeface="+mn-lt"/>
              <a:sym typeface="Wingdings" panose="05000000000000000000" pitchFamily="2" charset="2"/>
            </a:endParaRPr>
          </a:p>
          <a:p>
            <a:pPr marL="631825">
              <a:spcBef>
                <a:spcPts val="600"/>
              </a:spcBef>
            </a:pPr>
            <a:r>
              <a:rPr lang="en-GB" sz="1000" dirty="0">
                <a:latin typeface="+mn-lt"/>
              </a:rPr>
              <a:t>Time measurements </a:t>
            </a:r>
            <a:r>
              <a:rPr lang="en-GB" sz="1000" dirty="0">
                <a:latin typeface="+mn-lt"/>
                <a:sym typeface="Wingdings" panose="05000000000000000000" pitchFamily="2" charset="2"/>
              </a:rPr>
              <a:t> &lt;50 </a:t>
            </a:r>
            <a:r>
              <a:rPr lang="en-GB" sz="1000" dirty="0" err="1">
                <a:latin typeface="+mn-lt"/>
                <a:sym typeface="Wingdings" panose="05000000000000000000" pitchFamily="2" charset="2"/>
              </a:rPr>
              <a:t>ps</a:t>
            </a:r>
            <a:r>
              <a:rPr lang="en-GB" sz="1000" baseline="-25000" dirty="0" err="1">
                <a:latin typeface="+mn-lt"/>
                <a:sym typeface="Wingdings" panose="05000000000000000000" pitchFamily="2" charset="2"/>
              </a:rPr>
              <a:t>rms</a:t>
            </a:r>
            <a:r>
              <a:rPr lang="en-GB" sz="1000" dirty="0">
                <a:latin typeface="+mn-lt"/>
                <a:sym typeface="Wingdings" panose="05000000000000000000" pitchFamily="2" charset="2"/>
              </a:rPr>
              <a:t> per Hybrid (ASIC + Sensor)</a:t>
            </a:r>
          </a:p>
          <a:p>
            <a:pPr marL="631825">
              <a:spcBef>
                <a:spcPts val="600"/>
              </a:spcBef>
            </a:pPr>
            <a:r>
              <a:rPr lang="en-GB" sz="1000" dirty="0">
                <a:latin typeface="+mn-lt"/>
                <a:sym typeface="Wingdings" panose="05000000000000000000" pitchFamily="2" charset="2"/>
              </a:rPr>
              <a:t>Radiation hardness  &lt; 1 Grad with full TMR (Triple Modular Redundancy) logic design</a:t>
            </a:r>
          </a:p>
          <a:p>
            <a:pPr marL="631825">
              <a:spcBef>
                <a:spcPts val="600"/>
              </a:spcBef>
            </a:pPr>
            <a:r>
              <a:rPr lang="en-US" sz="1000" dirty="0">
                <a:latin typeface="+mn-lt"/>
                <a:sym typeface="Wingdings" panose="05000000000000000000" pitchFamily="2" charset="2"/>
              </a:rPr>
              <a:t>Data reduction  On-chip programmable event clustering, veto, filtering and sorting</a:t>
            </a:r>
          </a:p>
          <a:p>
            <a:pPr marL="631825">
              <a:spcBef>
                <a:spcPts val="600"/>
              </a:spcBef>
            </a:pPr>
            <a:r>
              <a:rPr lang="en-GB" sz="1000" dirty="0">
                <a:latin typeface="+mn-lt"/>
                <a:sym typeface="Wingdings" panose="05000000000000000000" pitchFamily="2" charset="2"/>
              </a:rPr>
              <a:t>Event rate  </a:t>
            </a:r>
            <a:r>
              <a:rPr lang="en-US" sz="1000" dirty="0">
                <a:latin typeface="+mn-lt"/>
                <a:sym typeface="Wingdings" panose="05000000000000000000" pitchFamily="2" charset="2"/>
              </a:rPr>
              <a:t>Up to 96 events/chip/25ns  ≤3.84∙10</a:t>
            </a:r>
            <a:r>
              <a:rPr lang="en-US" sz="1000" baseline="30000" dirty="0">
                <a:latin typeface="+mn-lt"/>
                <a:sym typeface="Wingdings" panose="05000000000000000000" pitchFamily="2" charset="2"/>
              </a:rPr>
              <a:t>9</a:t>
            </a:r>
            <a:r>
              <a:rPr lang="en-US" sz="1000" dirty="0">
                <a:latin typeface="+mn-lt"/>
                <a:sym typeface="Wingdings" panose="05000000000000000000" pitchFamily="2" charset="2"/>
              </a:rPr>
              <a:t> events/chip</a:t>
            </a:r>
          </a:p>
          <a:p>
            <a:pPr marL="631825">
              <a:spcBef>
                <a:spcPts val="600"/>
              </a:spcBef>
            </a:pPr>
            <a:r>
              <a:rPr lang="en-US" sz="1000" dirty="0">
                <a:latin typeface="+mn-lt"/>
                <a:sym typeface="Wingdings" panose="05000000000000000000" pitchFamily="2" charset="2"/>
              </a:rPr>
              <a:t>High speed serializer  Data-driven readout with up-to 4 x 25.6 Gbps fast links</a:t>
            </a:r>
            <a:endParaRPr lang="en-GB" sz="1000" dirty="0">
              <a:latin typeface="+mn-lt"/>
              <a:sym typeface="Wingdings" panose="05000000000000000000" pitchFamily="2" charset="2"/>
            </a:endParaRPr>
          </a:p>
          <a:p>
            <a:pPr marL="187325" indent="0">
              <a:spcBef>
                <a:spcPts val="600"/>
              </a:spcBef>
              <a:buNone/>
            </a:pPr>
            <a:endParaRPr lang="en-GB" sz="1000" dirty="0">
              <a:latin typeface="+mn-lt"/>
              <a:cs typeface="Segoe UI Semibold" panose="020B0702040204020203" pitchFamily="34" charset="0"/>
              <a:sym typeface="Wingdings" panose="05000000000000000000" pitchFamily="2" charset="2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en-GB" sz="1000" dirty="0">
                <a:latin typeface="+mn-lt"/>
                <a:cs typeface="Segoe UI Semibold" panose="020B0702040204020203" pitchFamily="34" charset="0"/>
              </a:rPr>
              <a:t>Design Approach:</a:t>
            </a:r>
          </a:p>
          <a:p>
            <a:pPr marL="631825">
              <a:spcBef>
                <a:spcPts val="600"/>
              </a:spcBef>
            </a:pPr>
            <a:r>
              <a:rPr lang="en-GB" sz="1000" dirty="0">
                <a:latin typeface="+mn-lt"/>
              </a:rPr>
              <a:t>Built from gained experienced from previous hybrid pixel detectors tracking detectors designed in EP-ESE-ME:</a:t>
            </a:r>
          </a:p>
          <a:p>
            <a:pPr marL="1084263" lvl="1">
              <a:spcBef>
                <a:spcPts val="600"/>
              </a:spcBef>
            </a:pPr>
            <a:r>
              <a:rPr lang="en-GB" sz="1000" dirty="0" err="1">
                <a:latin typeface="+mn-lt"/>
              </a:rPr>
              <a:t>Timepix</a:t>
            </a:r>
            <a:r>
              <a:rPr lang="en-GB" sz="1000" dirty="0">
                <a:latin typeface="+mn-lt"/>
              </a:rPr>
              <a:t> (2007) </a:t>
            </a:r>
            <a:r>
              <a:rPr lang="en-GB" sz="1000" dirty="0">
                <a:latin typeface="+mn-lt"/>
                <a:sym typeface="Wingdings" panose="05000000000000000000" pitchFamily="2" charset="2"/>
              </a:rPr>
              <a:t> Timepix3 (2013)  Velopix1 (2016)  Timepix4 (2020)</a:t>
            </a:r>
          </a:p>
          <a:p>
            <a:pPr marL="1084263" lvl="1">
              <a:spcBef>
                <a:spcPts val="600"/>
              </a:spcBef>
            </a:pPr>
            <a:r>
              <a:rPr lang="en-GB" sz="1000" dirty="0">
                <a:latin typeface="+mn-lt"/>
                <a:sym typeface="Wingdings" panose="05000000000000000000" pitchFamily="2" charset="2"/>
              </a:rPr>
              <a:t>CERN and Nikhef design team</a:t>
            </a:r>
          </a:p>
          <a:p>
            <a:pPr marL="631825">
              <a:spcBef>
                <a:spcPts val="600"/>
              </a:spcBef>
            </a:pPr>
            <a:endParaRPr lang="en-GB" sz="1000" dirty="0">
              <a:latin typeface="+mn-lt"/>
              <a:sym typeface="Wingdings" panose="05000000000000000000" pitchFamily="2" charset="2"/>
            </a:endParaRPr>
          </a:p>
          <a:p>
            <a:pPr marL="631825">
              <a:spcBef>
                <a:spcPts val="600"/>
              </a:spcBef>
            </a:pPr>
            <a:r>
              <a:rPr lang="en-GB" sz="1000" dirty="0">
                <a:latin typeface="+mn-lt"/>
                <a:sym typeface="Wingdings" panose="05000000000000000000" pitchFamily="2" charset="2"/>
              </a:rPr>
              <a:t>Directly profiting from CERN EP-RD program:</a:t>
            </a:r>
          </a:p>
          <a:p>
            <a:pPr marL="1084263" lvl="1">
              <a:spcBef>
                <a:spcPts val="600"/>
              </a:spcBef>
            </a:pPr>
            <a:r>
              <a:rPr lang="en-GB" sz="1000" dirty="0">
                <a:latin typeface="+mn-lt"/>
                <a:sym typeface="Wingdings" panose="05000000000000000000" pitchFamily="2" charset="2"/>
              </a:rPr>
              <a:t>WP5.3: Intelligence on detector, WP5.2: IP blocks, WP5.5: 3D interconnects</a:t>
            </a:r>
          </a:p>
          <a:p>
            <a:pPr marL="1084263" lvl="1">
              <a:spcBef>
                <a:spcPts val="600"/>
              </a:spcBef>
            </a:pPr>
            <a:r>
              <a:rPr lang="en-GB" sz="1000" dirty="0">
                <a:latin typeface="+mn-lt"/>
                <a:sym typeface="Wingdings" panose="05000000000000000000" pitchFamily="2" charset="2"/>
              </a:rPr>
              <a:t>WP6: High Speed links</a:t>
            </a:r>
          </a:p>
          <a:p>
            <a:pPr marL="187325" indent="0">
              <a:spcBef>
                <a:spcPts val="600"/>
              </a:spcBef>
              <a:buNone/>
            </a:pPr>
            <a:endParaRPr lang="en-GB" sz="1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3285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>
            <a:extLst>
              <a:ext uri="{FF2B5EF4-FFF2-40B4-BE49-F238E27FC236}">
                <a16:creationId xmlns:a16="http://schemas.microsoft.com/office/drawing/2014/main" id="{9F039A88-851C-DC3B-C7EA-D5CCDBCB60DF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1447800" y="731534"/>
            <a:ext cx="7467600" cy="4251933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 b="0" dirty="0" err="1"/>
              <a:t>LHCb</a:t>
            </a:r>
            <a:r>
              <a:rPr lang="en-US" altLang="en-US" b="0" dirty="0"/>
              <a:t> VELO Upgrade 2 &amp; Fast-Sensor R&amp;D</a:t>
            </a:r>
          </a:p>
          <a:p>
            <a:pPr lvl="1"/>
            <a:r>
              <a:rPr lang="en-US" altLang="en-US" b="0" dirty="0"/>
              <a:t>High-precision tracking for High-Luminosity LHC (HL-LHC)</a:t>
            </a:r>
          </a:p>
          <a:p>
            <a:pPr lvl="1"/>
            <a:r>
              <a:rPr lang="en-US" altLang="en-US" b="0" dirty="0"/>
              <a:t>Timing resolution below 50 </a:t>
            </a:r>
            <a:r>
              <a:rPr lang="en-US" altLang="en-US" b="0" dirty="0" err="1"/>
              <a:t>ps</a:t>
            </a:r>
            <a:r>
              <a:rPr lang="en-US" altLang="en-US" b="0" dirty="0"/>
              <a:t> to distinguish multiple collisions</a:t>
            </a:r>
          </a:p>
          <a:p>
            <a:pPr lvl="1"/>
            <a:r>
              <a:rPr lang="en-US" altLang="en-US" b="0" dirty="0"/>
              <a:t>Radiation-hard hybrid silicon sensors for extreme environments</a:t>
            </a:r>
          </a:p>
          <a:p>
            <a:pPr lvl="0"/>
            <a:endParaRPr lang="en-US" altLang="en-US" b="0" dirty="0"/>
          </a:p>
          <a:p>
            <a:pPr lvl="0"/>
            <a:r>
              <a:rPr lang="en-US" altLang="en-US" b="0" dirty="0"/>
              <a:t>SY-BI Beam Loss Monitoring</a:t>
            </a:r>
          </a:p>
          <a:p>
            <a:pPr lvl="1"/>
            <a:r>
              <a:rPr lang="en-US" altLang="en-US" b="0" dirty="0"/>
              <a:t>Bunch-by-bunch beam loss detection </a:t>
            </a:r>
          </a:p>
          <a:p>
            <a:pPr lvl="1"/>
            <a:r>
              <a:rPr lang="en-US" altLang="en-US" b="0" dirty="0"/>
              <a:t>Improved diagnostics for LHC and future </a:t>
            </a:r>
            <a:r>
              <a:rPr lang="en-US" altLang="en-US" b="0" dirty="0" err="1"/>
              <a:t>e⁺e</a:t>
            </a:r>
            <a:r>
              <a:rPr lang="en-US" altLang="en-US" b="0" dirty="0"/>
              <a:t>⁻ colliders</a:t>
            </a:r>
          </a:p>
          <a:p>
            <a:pPr lvl="0"/>
            <a:endParaRPr lang="en-US" altLang="en-US" b="0" dirty="0"/>
          </a:p>
          <a:p>
            <a:pPr lvl="0"/>
            <a:r>
              <a:rPr lang="en-US" altLang="en-US" b="0" dirty="0"/>
              <a:t>Medipix3 Collaboration (Medical &amp; Industrial Applications)</a:t>
            </a:r>
          </a:p>
          <a:p>
            <a:pPr lvl="1"/>
            <a:r>
              <a:rPr lang="en-US" altLang="en-US" b="0" dirty="0"/>
              <a:t>Hadron therapy beam monitoring in cancer treatment</a:t>
            </a:r>
          </a:p>
          <a:p>
            <a:pPr lvl="1"/>
            <a:r>
              <a:rPr lang="en-US" altLang="en-US" b="0" dirty="0"/>
              <a:t>X-ray diffraction &amp; electron microscopy for material science</a:t>
            </a:r>
          </a:p>
          <a:p>
            <a:pPr lvl="1"/>
            <a:r>
              <a:rPr lang="en-US" altLang="en-US" b="0" dirty="0"/>
              <a:t>Single-layer Compton cameras for homeland security and SPECT imaging</a:t>
            </a:r>
          </a:p>
          <a:p>
            <a:pPr lvl="1"/>
            <a:r>
              <a:rPr lang="en-US" altLang="en-US" b="0" dirty="0"/>
              <a:t>Quantum sensing using entangled particle detection</a:t>
            </a:r>
          </a:p>
          <a:p>
            <a:pPr lvl="0"/>
            <a:endParaRPr lang="en-US" altLang="en-US" b="0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7F946028-D995-9D9F-2399-1140A6480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310" y="1"/>
            <a:ext cx="8183290" cy="708422"/>
          </a:xfrm>
        </p:spPr>
        <p:txBody>
          <a:bodyPr/>
          <a:lstStyle/>
          <a:p>
            <a:r>
              <a:rPr lang="en-GB" dirty="0"/>
              <a:t>Potential Applications of </a:t>
            </a:r>
            <a:r>
              <a:rPr lang="en-GB" dirty="0" err="1"/>
              <a:t>PicoPix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B609E0-3E25-5C42-CB49-7D6E0750F3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101915" y="6424993"/>
            <a:ext cx="1773923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8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10th July 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EAFF53-CC06-3A0F-E09A-3DC5C798FD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45352" y="6424993"/>
            <a:ext cx="678738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8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IFAE Seminar             xavier.llopart@cern.ch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AAB5B1-8711-3541-6D9F-051212BC4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424993"/>
            <a:ext cx="681254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85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6B5EA5A-BC32-A742-B11B-8E7414D5B535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234224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51D468C-6B7A-CBB0-79C4-63A263AD0156}"/>
              </a:ext>
            </a:extLst>
          </p:cNvPr>
          <p:cNvSpPr/>
          <p:nvPr/>
        </p:nvSpPr>
        <p:spPr>
          <a:xfrm>
            <a:off x="2514600" y="958740"/>
            <a:ext cx="4114800" cy="27432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12700">
            <a:solidFill>
              <a:srgbClr val="6A639A"/>
            </a:solidFill>
            <a:tailEnd type="non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1500" dirty="0"/>
              <a:t>Pixel Matrix</a:t>
            </a:r>
          </a:p>
          <a:p>
            <a:pPr algn="ctr"/>
            <a:r>
              <a:rPr lang="en-US" sz="1500" dirty="0"/>
              <a:t>384 x 256</a:t>
            </a:r>
          </a:p>
          <a:p>
            <a:pPr algn="ctr"/>
            <a:r>
              <a:rPr lang="en-US" sz="1500" dirty="0"/>
              <a:t>(pixel size 50</a:t>
            </a:r>
            <a:r>
              <a:rPr lang="en-US" sz="1500" dirty="0">
                <a:latin typeface="Symbol" pitchFamily="2" charset="2"/>
              </a:rPr>
              <a:t>m</a:t>
            </a:r>
            <a:r>
              <a:rPr lang="en-US" sz="1500" dirty="0"/>
              <a:t>m x 50</a:t>
            </a:r>
            <a:r>
              <a:rPr lang="en-US" sz="1500" dirty="0">
                <a:latin typeface="Symbol" pitchFamily="2" charset="2"/>
              </a:rPr>
              <a:t>m</a:t>
            </a:r>
            <a:r>
              <a:rPr lang="en-US" sz="1500" dirty="0"/>
              <a:t>m)</a:t>
            </a:r>
            <a:endParaRPr lang="en-GB" sz="15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6516447-A254-7273-93EC-3B9CB37364F5}"/>
              </a:ext>
            </a:extLst>
          </p:cNvPr>
          <p:cNvSpPr/>
          <p:nvPr/>
        </p:nvSpPr>
        <p:spPr>
          <a:xfrm>
            <a:off x="2514600" y="3701940"/>
            <a:ext cx="4114800" cy="82296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2700">
            <a:solidFill>
              <a:srgbClr val="6A639A"/>
            </a:solidFill>
            <a:tailEnd type="non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r>
              <a:rPr lang="en-US" sz="1500" dirty="0"/>
              <a:t>Periphery</a:t>
            </a:r>
            <a:endParaRPr lang="en-GB" sz="15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BB66A20-6000-F4FE-C58F-4A2D59991347}"/>
              </a:ext>
            </a:extLst>
          </p:cNvPr>
          <p:cNvSpPr/>
          <p:nvPr/>
        </p:nvSpPr>
        <p:spPr>
          <a:xfrm>
            <a:off x="4023360" y="4044840"/>
            <a:ext cx="1097280" cy="480060"/>
          </a:xfrm>
          <a:prstGeom prst="rect">
            <a:avLst/>
          </a:prstGeom>
          <a:solidFill>
            <a:schemeClr val="accent1"/>
          </a:solidFill>
          <a:ln w="12700">
            <a:solidFill>
              <a:srgbClr val="6A639A"/>
            </a:solidFill>
            <a:tailEnd type="non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1500" dirty="0"/>
              <a:t>SPRINT</a:t>
            </a:r>
            <a:endParaRPr lang="en-GB" sz="1500" dirty="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A9B8F2F-B485-B98E-EDB7-78D6FD94F39A}"/>
              </a:ext>
            </a:extLst>
          </p:cNvPr>
          <p:cNvCxnSpPr>
            <a:cxnSpLocks/>
          </p:cNvCxnSpPr>
          <p:nvPr/>
        </p:nvCxnSpPr>
        <p:spPr>
          <a:xfrm>
            <a:off x="2514600" y="3204548"/>
            <a:ext cx="4114800" cy="0"/>
          </a:xfrm>
          <a:prstGeom prst="straightConnector1">
            <a:avLst/>
          </a:prstGeom>
          <a:ln w="1270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05763253-8243-E2AB-2D3B-1B042BA5FBA2}"/>
              </a:ext>
            </a:extLst>
          </p:cNvPr>
          <p:cNvSpPr/>
          <p:nvPr/>
        </p:nvSpPr>
        <p:spPr>
          <a:xfrm>
            <a:off x="4318354" y="3136400"/>
            <a:ext cx="802285" cy="136296"/>
          </a:xfrm>
          <a:prstGeom prst="rect">
            <a:avLst/>
          </a:prstGeom>
          <a:solidFill>
            <a:schemeClr val="bg1"/>
          </a:solidFill>
          <a:ln w="12700">
            <a:solidFill>
              <a:srgbClr val="6A639A"/>
            </a:solidFill>
            <a:tailEnd type="non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900" dirty="0"/>
              <a:t>19.2 mm</a:t>
            </a:r>
            <a:endParaRPr lang="en-GB" sz="900" dirty="0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6B907B5-8DC3-C44B-EE49-028DEF4E80E3}"/>
              </a:ext>
            </a:extLst>
          </p:cNvPr>
          <p:cNvCxnSpPr>
            <a:cxnSpLocks/>
          </p:cNvCxnSpPr>
          <p:nvPr/>
        </p:nvCxnSpPr>
        <p:spPr>
          <a:xfrm flipV="1">
            <a:off x="2407209" y="958740"/>
            <a:ext cx="0" cy="2743200"/>
          </a:xfrm>
          <a:prstGeom prst="straightConnector1">
            <a:avLst/>
          </a:prstGeom>
          <a:ln w="1270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A5E75-8B50-AF09-9385-7FEFFE3750AB}"/>
              </a:ext>
            </a:extLst>
          </p:cNvPr>
          <p:cNvSpPr/>
          <p:nvPr/>
        </p:nvSpPr>
        <p:spPr>
          <a:xfrm rot="5400000" flipV="1">
            <a:off x="2081300" y="2297347"/>
            <a:ext cx="641808" cy="136296"/>
          </a:xfrm>
          <a:prstGeom prst="rect">
            <a:avLst/>
          </a:prstGeom>
          <a:solidFill>
            <a:schemeClr val="bg1"/>
          </a:solidFill>
          <a:ln w="12700">
            <a:solidFill>
              <a:srgbClr val="6A639A"/>
            </a:solidFill>
            <a:tailEnd type="non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900" dirty="0"/>
              <a:t>12.8 mm</a:t>
            </a:r>
            <a:endParaRPr lang="en-GB" sz="900" dirty="0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5BC58CBD-21B9-0AE9-C76E-DABB79B617E3}"/>
              </a:ext>
            </a:extLst>
          </p:cNvPr>
          <p:cNvCxnSpPr>
            <a:cxnSpLocks/>
          </p:cNvCxnSpPr>
          <p:nvPr/>
        </p:nvCxnSpPr>
        <p:spPr>
          <a:xfrm flipV="1">
            <a:off x="2407209" y="3701940"/>
            <a:ext cx="0" cy="822961"/>
          </a:xfrm>
          <a:prstGeom prst="straightConnector1">
            <a:avLst/>
          </a:prstGeom>
          <a:ln w="1270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E887A38F-B48E-C007-5A2D-396D8645699F}"/>
              </a:ext>
            </a:extLst>
          </p:cNvPr>
          <p:cNvSpPr/>
          <p:nvPr/>
        </p:nvSpPr>
        <p:spPr>
          <a:xfrm rot="16200000">
            <a:off x="2085007" y="4031869"/>
            <a:ext cx="641809" cy="178358"/>
          </a:xfrm>
          <a:prstGeom prst="rect">
            <a:avLst/>
          </a:prstGeom>
          <a:solidFill>
            <a:schemeClr val="bg1"/>
          </a:solidFill>
          <a:ln w="12700">
            <a:solidFill>
              <a:srgbClr val="6A639A"/>
            </a:solidFill>
            <a:tailEnd type="non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900" dirty="0"/>
              <a:t>&lt;3.5mm</a:t>
            </a:r>
            <a:endParaRPr lang="en-GB" sz="900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3826882-1274-3374-16EB-A32B6C0C5843}"/>
              </a:ext>
            </a:extLst>
          </p:cNvPr>
          <p:cNvSpPr txBox="1">
            <a:spLocks/>
          </p:cNvSpPr>
          <p:nvPr/>
        </p:nvSpPr>
        <p:spPr bwMode="auto">
          <a:xfrm>
            <a:off x="628650" y="190640"/>
            <a:ext cx="7886700" cy="418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800" b="0">
                <a:solidFill>
                  <a:srgbClr val="6A639A"/>
                </a:solidFill>
                <a:effectLst/>
                <a:latin typeface="Segoe UI Semibold" panose="020B0702040204020203" pitchFamily="34" charset="0"/>
                <a:ea typeface="Meiryo UI" panose="020B0604030504040204" pitchFamily="34" charset="-128"/>
                <a:cs typeface="Segoe UI Semibold" panose="020B0702040204020203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17375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ranklin Gothic Medium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17375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ranklin Gothic Medium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17375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ranklin Gothic Medium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17375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ranklin Gothic Medium" pitchFamily="34" charset="0"/>
              </a:defRPr>
            </a:lvl5pPr>
            <a:lvl6pPr marL="342900" algn="ctr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ranklin Gothic Medium" pitchFamily="34" charset="0"/>
              </a:defRPr>
            </a:lvl6pPr>
            <a:lvl7pPr marL="685800" algn="ctr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ranklin Gothic Medium" pitchFamily="34" charset="0"/>
              </a:defRPr>
            </a:lvl7pPr>
            <a:lvl8pPr marL="1028700" algn="ctr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ranklin Gothic Medium" pitchFamily="34" charset="0"/>
              </a:defRPr>
            </a:lvl8pPr>
            <a:lvl9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ranklin Gothic Medium" pitchFamily="34" charset="0"/>
              </a:defRPr>
            </a:lvl9pPr>
          </a:lstStyle>
          <a:p>
            <a:r>
              <a:rPr lang="en-GB" sz="2400" kern="0" dirty="0" err="1">
                <a:solidFill>
                  <a:srgbClr val="17375E"/>
                </a:solidFill>
                <a:latin typeface="+mj-lt"/>
              </a:rPr>
              <a:t>Picopix</a:t>
            </a:r>
            <a:r>
              <a:rPr lang="en-GB" sz="2400" kern="0" dirty="0">
                <a:solidFill>
                  <a:srgbClr val="17375E"/>
                </a:solidFill>
                <a:latin typeface="+mj-lt"/>
              </a:rPr>
              <a:t> Floorplan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9905B31-3B8A-B449-F5D0-679BB26A699A}"/>
              </a:ext>
            </a:extLst>
          </p:cNvPr>
          <p:cNvSpPr txBox="1"/>
          <p:nvPr/>
        </p:nvSpPr>
        <p:spPr>
          <a:xfrm>
            <a:off x="2180448" y="4683737"/>
            <a:ext cx="48878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SPRINT = </a:t>
            </a:r>
            <a:r>
              <a:rPr lang="en-US" sz="1200" dirty="0"/>
              <a:t>Silicon Photonics Radiation-tolerant Integrated Transmitter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374037709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F94D724-9047-E8D8-903A-CBB6934C52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solidFill>
                  <a:srgbClr val="17375E"/>
                </a:solidFill>
                <a:latin typeface="+mj-lt"/>
              </a:rPr>
              <a:t>Timing</a:t>
            </a:r>
            <a:endParaRPr lang="en-GB" sz="2800" dirty="0">
              <a:solidFill>
                <a:srgbClr val="17375E"/>
              </a:solidFill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Placeholder 2">
                <a:extLst>
                  <a:ext uri="{FF2B5EF4-FFF2-40B4-BE49-F238E27FC236}">
                    <a16:creationId xmlns:a16="http://schemas.microsoft.com/office/drawing/2014/main" id="{F0CE3590-BAA5-1FB9-9A71-12D439B834E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229864" y="972771"/>
                <a:ext cx="7484372" cy="3092023"/>
              </a:xfrm>
              <a:prstGeom prst="rect">
                <a:avLst/>
              </a:prstGeom>
            </p:spPr>
            <p:txBody>
              <a:bodyPr/>
              <a:lstStyle>
                <a:lvl1pPr marL="444500" indent="-4445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rgbClr val="6A639A"/>
                  </a:buClr>
                  <a:buFont typeface="Calibri" panose="020F0502020204030204" pitchFamily="34" charset="0"/>
                  <a:buChar char="●"/>
                  <a:defRPr sz="2000" kern="1200">
                    <a:solidFill>
                      <a:schemeClr val="tx1"/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lvl1pPr>
                <a:lvl2pPr marL="896938" indent="-36353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rgbClr val="6A639A"/>
                  </a:buClr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lvl2pPr>
                <a:lvl3pPr marL="1252538" indent="-355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rgbClr val="6A639A"/>
                  </a:buClr>
                  <a:buSzPct val="120000"/>
                  <a:buFont typeface="Segoe UI" panose="020B0502040204020203" pitchFamily="34" charset="0"/>
                  <a:buChar char="‒"/>
                  <a:defRPr sz="1600" kern="1200">
                    <a:solidFill>
                      <a:schemeClr val="tx1"/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lvl3pPr>
                <a:lvl4pPr marL="1616075" indent="-276225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rgbClr val="6A639A"/>
                  </a:buClr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lvl4pPr>
                <a:lvl5pPr marL="1970088" indent="-265113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rgbClr val="6A639A"/>
                  </a:buClr>
                  <a:buFont typeface="Segoe UI" panose="020B0502040204020203" pitchFamily="34" charset="0"/>
                  <a:buChar char="→"/>
                  <a:defRPr sz="1400" kern="1200">
                    <a:solidFill>
                      <a:schemeClr val="tx1"/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500" b="1" dirty="0"/>
                  <a:t>Target resolution of &lt;20ps</a:t>
                </a:r>
                <a:r>
                  <a:rPr lang="en-US" sz="1500" b="1" baseline="-25000" dirty="0"/>
                  <a:t>rms</a:t>
                </a:r>
                <a:r>
                  <a:rPr lang="en-US" sz="1500" b="1" dirty="0"/>
                  <a:t> </a:t>
                </a:r>
                <a:r>
                  <a:rPr lang="en-US" sz="1500" dirty="0"/>
                  <a:t>track time is required to distinguish PV</a:t>
                </a:r>
              </a:p>
              <a:p>
                <a:endParaRPr lang="en-US" sz="1500" dirty="0"/>
              </a:p>
              <a:p>
                <a:r>
                  <a:rPr lang="en-US" sz="1500" dirty="0"/>
                  <a:t>Single plane resolution of &lt;50ps</a:t>
                </a:r>
                <a:r>
                  <a:rPr lang="en-US" sz="1500" baseline="-25000" dirty="0"/>
                  <a:t>rms </a:t>
                </a:r>
                <a:r>
                  <a:rPr lang="en-US" sz="1500" dirty="0">
                    <a:sym typeface="Wingdings" panose="05000000000000000000" pitchFamily="2" charset="2"/>
                  </a:rPr>
                  <a:t> </a:t>
                </a:r>
                <a:r>
                  <a:rPr lang="el-GR" sz="1500" dirty="0">
                    <a:sym typeface="Wingdings" panose="05000000000000000000" pitchFamily="2" charset="2"/>
                  </a:rPr>
                  <a:t>σ</a:t>
                </a:r>
                <a:r>
                  <a:rPr lang="en-US" sz="1500" baseline="30000" dirty="0">
                    <a:sym typeface="Wingdings" panose="05000000000000000000" pitchFamily="2" charset="2"/>
                  </a:rPr>
                  <a:t>2</a:t>
                </a:r>
                <a:r>
                  <a:rPr lang="en-US" sz="1500" baseline="-25000" dirty="0">
                    <a:sym typeface="Wingdings" panose="05000000000000000000" pitchFamily="2" charset="2"/>
                  </a:rPr>
                  <a:t>sensor </a:t>
                </a:r>
                <a:r>
                  <a:rPr lang="en-US" sz="1500" dirty="0">
                    <a:sym typeface="Wingdings" panose="05000000000000000000" pitchFamily="2" charset="2"/>
                  </a:rPr>
                  <a:t>(40</a:t>
                </a:r>
                <a:r>
                  <a:rPr lang="en-US" sz="1500" dirty="0"/>
                  <a:t>ps</a:t>
                </a:r>
                <a:r>
                  <a:rPr lang="en-US" sz="1500" baseline="-25000" dirty="0"/>
                  <a:t>rms</a:t>
                </a:r>
                <a:r>
                  <a:rPr lang="en-GB" sz="1500" dirty="0"/>
                  <a:t>) +</a:t>
                </a:r>
                <a:r>
                  <a:rPr lang="en-US" sz="1500" dirty="0">
                    <a:sym typeface="Wingdings" panose="05000000000000000000" pitchFamily="2" charset="2"/>
                  </a:rPr>
                  <a:t> </a:t>
                </a:r>
                <a:r>
                  <a:rPr lang="el-GR" sz="1500" dirty="0">
                    <a:sym typeface="Wingdings" panose="05000000000000000000" pitchFamily="2" charset="2"/>
                  </a:rPr>
                  <a:t>σ</a:t>
                </a:r>
                <a:r>
                  <a:rPr lang="en-US" sz="1500" baseline="30000" dirty="0">
                    <a:sym typeface="Wingdings" panose="05000000000000000000" pitchFamily="2" charset="2"/>
                  </a:rPr>
                  <a:t>2</a:t>
                </a:r>
                <a:r>
                  <a:rPr lang="en-US" sz="1500" baseline="-25000" dirty="0">
                    <a:sym typeface="Wingdings" panose="05000000000000000000" pitchFamily="2" charset="2"/>
                  </a:rPr>
                  <a:t>ASIC </a:t>
                </a:r>
                <a:endParaRPr lang="en-GB" sz="1500" dirty="0"/>
              </a:p>
              <a:p>
                <a:endParaRPr lang="en-US" sz="1500" dirty="0">
                  <a:sym typeface="Wingdings" panose="05000000000000000000" pitchFamily="2" charset="2"/>
                </a:endParaRPr>
              </a:p>
              <a:p>
                <a:r>
                  <a:rPr lang="el-GR" sz="1500" dirty="0">
                    <a:sym typeface="Wingdings" panose="05000000000000000000" pitchFamily="2" charset="2"/>
                  </a:rPr>
                  <a:t>σ</a:t>
                </a:r>
                <a:r>
                  <a:rPr lang="en-US" sz="1500" baseline="30000" dirty="0">
                    <a:sym typeface="Wingdings" panose="05000000000000000000" pitchFamily="2" charset="2"/>
                  </a:rPr>
                  <a:t>2</a:t>
                </a:r>
                <a:r>
                  <a:rPr lang="en-US" sz="1500" baseline="-25000" dirty="0">
                    <a:sym typeface="Wingdings" panose="05000000000000000000" pitchFamily="2" charset="2"/>
                  </a:rPr>
                  <a:t>ASIC </a:t>
                </a:r>
                <a:r>
                  <a:rPr lang="en-US" sz="1500" dirty="0">
                    <a:sym typeface="Wingdings" panose="05000000000000000000" pitchFamily="2" charset="2"/>
                  </a:rPr>
                  <a:t>(30ps</a:t>
                </a:r>
                <a:r>
                  <a:rPr lang="en-US" sz="1500" baseline="-25000" dirty="0">
                    <a:sym typeface="Wingdings" panose="05000000000000000000" pitchFamily="2" charset="2"/>
                  </a:rPr>
                  <a:t>rms</a:t>
                </a:r>
                <a:r>
                  <a:rPr lang="en-US" sz="1500" dirty="0">
                    <a:sym typeface="Wingdings" panose="05000000000000000000" pitchFamily="2" charset="2"/>
                  </a:rPr>
                  <a:t>) </a:t>
                </a:r>
                <a:r>
                  <a:rPr lang="el-GR" sz="1500" dirty="0">
                    <a:sym typeface="Wingdings" panose="05000000000000000000" pitchFamily="2" charset="2"/>
                  </a:rPr>
                  <a:t>σ</a:t>
                </a:r>
                <a:r>
                  <a:rPr lang="en-US" sz="1500" baseline="30000" dirty="0">
                    <a:sym typeface="Wingdings" panose="05000000000000000000" pitchFamily="2" charset="2"/>
                  </a:rPr>
                  <a:t>2</a:t>
                </a:r>
                <a:r>
                  <a:rPr lang="en-US" sz="1500" baseline="-25000" dirty="0">
                    <a:sym typeface="Wingdings" panose="05000000000000000000" pitchFamily="2" charset="2"/>
                  </a:rPr>
                  <a:t>analogFE </a:t>
                </a:r>
                <a:r>
                  <a:rPr lang="en-US" sz="1500" dirty="0">
                    <a:sym typeface="Wingdings" panose="05000000000000000000" pitchFamily="2" charset="2"/>
                  </a:rPr>
                  <a:t>+ </a:t>
                </a:r>
                <a:r>
                  <a:rPr lang="el-GR" sz="1500" dirty="0">
                    <a:sym typeface="Wingdings" panose="05000000000000000000" pitchFamily="2" charset="2"/>
                  </a:rPr>
                  <a:t>σ</a:t>
                </a:r>
                <a:r>
                  <a:rPr lang="en-US" sz="1500" baseline="30000" dirty="0">
                    <a:sym typeface="Wingdings" panose="05000000000000000000" pitchFamily="2" charset="2"/>
                  </a:rPr>
                  <a:t>2</a:t>
                </a:r>
                <a:r>
                  <a:rPr lang="en-US" sz="1500" baseline="-25000" dirty="0">
                    <a:sym typeface="Wingdings" panose="05000000000000000000" pitchFamily="2" charset="2"/>
                  </a:rPr>
                  <a:t>conversion</a:t>
                </a:r>
                <a:r>
                  <a:rPr lang="en-US" sz="1500" dirty="0">
                    <a:sym typeface="Wingdings" panose="05000000000000000000" pitchFamily="2" charset="2"/>
                  </a:rPr>
                  <a:t> + </a:t>
                </a:r>
                <a:r>
                  <a:rPr lang="el-GR" sz="1500" dirty="0">
                    <a:sym typeface="Wingdings" panose="05000000000000000000" pitchFamily="2" charset="2"/>
                  </a:rPr>
                  <a:t>σ</a:t>
                </a:r>
                <a:r>
                  <a:rPr lang="en-US" sz="1500" baseline="30000" dirty="0">
                    <a:sym typeface="Wingdings" panose="05000000000000000000" pitchFamily="2" charset="2"/>
                  </a:rPr>
                  <a:t>2</a:t>
                </a:r>
                <a:r>
                  <a:rPr lang="en-US" sz="1500" baseline="-25000" dirty="0">
                    <a:sym typeface="Wingdings" panose="05000000000000000000" pitchFamily="2" charset="2"/>
                  </a:rPr>
                  <a:t>clock</a:t>
                </a:r>
              </a:p>
              <a:p>
                <a:endParaRPr lang="en-US" sz="1500" dirty="0">
                  <a:sym typeface="Wingdings" panose="05000000000000000000" pitchFamily="2" charset="2"/>
                </a:endParaRPr>
              </a:p>
              <a:p>
                <a:pPr lvl="1"/>
                <a:r>
                  <a:rPr lang="el-GR" sz="1200" dirty="0">
                    <a:latin typeface="+mn-lt"/>
                    <a:sym typeface="Wingdings" panose="05000000000000000000" pitchFamily="2" charset="2"/>
                  </a:rPr>
                  <a:t>σ</a:t>
                </a:r>
                <a:r>
                  <a:rPr lang="en-US" sz="1200" baseline="30000" dirty="0">
                    <a:latin typeface="+mn-lt"/>
                    <a:sym typeface="Wingdings" panose="05000000000000000000" pitchFamily="2" charset="2"/>
                  </a:rPr>
                  <a:t>2</a:t>
                </a:r>
                <a:r>
                  <a:rPr lang="en-US" sz="1200" baseline="-25000" dirty="0">
                    <a:latin typeface="+mn-lt"/>
                    <a:sym typeface="Wingdings" panose="05000000000000000000" pitchFamily="2" charset="2"/>
                  </a:rPr>
                  <a:t>conversion </a:t>
                </a:r>
                <a:r>
                  <a:rPr lang="en-US" sz="1200" dirty="0">
                    <a:latin typeface="+mn-lt"/>
                    <a:sym typeface="Wingdings" panose="05000000000000000000" pitchFamily="2" charset="2"/>
                  </a:rPr>
                  <a:t>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2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1200" i="1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sSubPr>
                          <m:e>
                            <m:r>
                              <a:rPr lang="en-US" sz="1200" i="1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𝑇𝐷𝐶</m:t>
                            </m:r>
                          </m:e>
                          <m:sub>
                            <m:r>
                              <a:rPr lang="en-US" sz="1200" i="1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𝑏𝑖𝑛</m:t>
                            </m:r>
                          </m:sub>
                        </m:sSub>
                      </m:num>
                      <m:den>
                        <m:rad>
                          <m:radPr>
                            <m:degHide m:val="on"/>
                            <m:ctrlPr>
                              <a:rPr lang="en-US" sz="1200" i="1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radPr>
                          <m:deg/>
                          <m:e>
                            <m:r>
                              <a:rPr lang="en-US" sz="1200" i="1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12</m:t>
                            </m:r>
                          </m:e>
                        </m:rad>
                      </m:den>
                    </m:f>
                  </m:oMath>
                </a14:m>
                <a:r>
                  <a:rPr lang="en-US" sz="1200" baseline="-25000" dirty="0">
                    <a:latin typeface="+mn-lt"/>
                    <a:sym typeface="Wingdings" panose="05000000000000000000" pitchFamily="2" charset="2"/>
                  </a:rPr>
                  <a:t> </a:t>
                </a:r>
                <a:r>
                  <a:rPr lang="en-US" sz="1200" dirty="0">
                    <a:latin typeface="+mn-lt"/>
                    <a:sym typeface="Wingdings" panose="05000000000000000000" pitchFamily="2" charset="2"/>
                  </a:rPr>
                  <a:t> TDC</a:t>
                </a:r>
                <a:r>
                  <a:rPr lang="en-US" sz="1200" baseline="-25000" dirty="0">
                    <a:latin typeface="+mn-lt"/>
                    <a:sym typeface="Wingdings" panose="05000000000000000000" pitchFamily="2" charset="2"/>
                  </a:rPr>
                  <a:t>bin</a:t>
                </a:r>
                <a:r>
                  <a:rPr lang="en-US" sz="1200" dirty="0">
                    <a:latin typeface="+mn-lt"/>
                    <a:sym typeface="Wingdings" panose="05000000000000000000" pitchFamily="2" charset="2"/>
                  </a:rPr>
                  <a:t> = 40ps  11.5 </a:t>
                </a:r>
                <a:r>
                  <a:rPr lang="en-US" sz="1200" dirty="0" err="1">
                    <a:latin typeface="+mn-lt"/>
                    <a:sym typeface="Wingdings" panose="05000000000000000000" pitchFamily="2" charset="2"/>
                  </a:rPr>
                  <a:t>ps</a:t>
                </a:r>
                <a:r>
                  <a:rPr lang="en-US" sz="1200" baseline="-25000" dirty="0" err="1">
                    <a:latin typeface="+mn-lt"/>
                    <a:sym typeface="Wingdings" panose="05000000000000000000" pitchFamily="2" charset="2"/>
                  </a:rPr>
                  <a:t>rms</a:t>
                </a:r>
                <a:r>
                  <a:rPr lang="en-US" sz="1200" baseline="-25000" dirty="0">
                    <a:latin typeface="+mn-lt"/>
                    <a:sym typeface="Wingdings" panose="05000000000000000000" pitchFamily="2" charset="2"/>
                  </a:rPr>
                  <a:t> </a:t>
                </a:r>
              </a:p>
              <a:p>
                <a:pPr lvl="1"/>
                <a:endParaRPr lang="en-US" sz="1200" dirty="0">
                  <a:latin typeface="+mn-lt"/>
                  <a:sym typeface="Wingdings" panose="05000000000000000000" pitchFamily="2" charset="2"/>
                </a:endParaRPr>
              </a:p>
              <a:p>
                <a:pPr lvl="1"/>
                <a:r>
                  <a:rPr lang="el-GR" sz="1200" dirty="0">
                    <a:latin typeface="+mn-lt"/>
                    <a:sym typeface="Wingdings" panose="05000000000000000000" pitchFamily="2" charset="2"/>
                  </a:rPr>
                  <a:t>σ</a:t>
                </a:r>
                <a:r>
                  <a:rPr lang="en-US" sz="1200" baseline="30000" dirty="0">
                    <a:latin typeface="+mn-lt"/>
                    <a:sym typeface="Wingdings" panose="05000000000000000000" pitchFamily="2" charset="2"/>
                  </a:rPr>
                  <a:t>2</a:t>
                </a:r>
                <a:r>
                  <a:rPr lang="en-US" sz="1200" baseline="-25000" dirty="0">
                    <a:latin typeface="+mn-lt"/>
                    <a:sym typeface="Wingdings" panose="05000000000000000000" pitchFamily="2" charset="2"/>
                  </a:rPr>
                  <a:t>clock </a:t>
                </a:r>
                <a:r>
                  <a:rPr lang="en-US" sz="1200" dirty="0">
                    <a:latin typeface="+mn-lt"/>
                    <a:sym typeface="Wingdings" panose="05000000000000000000" pitchFamily="2" charset="2"/>
                  </a:rPr>
                  <a:t> Reference clock at pixel level &lt; 10 </a:t>
                </a:r>
                <a:r>
                  <a:rPr lang="en-US" sz="1200" dirty="0" err="1">
                    <a:latin typeface="+mn-lt"/>
                    <a:sym typeface="Wingdings" panose="05000000000000000000" pitchFamily="2" charset="2"/>
                  </a:rPr>
                  <a:t>ps</a:t>
                </a:r>
                <a:r>
                  <a:rPr lang="en-US" sz="1200" baseline="-25000" dirty="0" err="1">
                    <a:latin typeface="+mn-lt"/>
                    <a:sym typeface="Wingdings" panose="05000000000000000000" pitchFamily="2" charset="2"/>
                  </a:rPr>
                  <a:t>rms</a:t>
                </a:r>
                <a:endParaRPr lang="en-US" sz="1200" dirty="0">
                  <a:latin typeface="+mn-lt"/>
                  <a:sym typeface="Wingdings" panose="05000000000000000000" pitchFamily="2" charset="2"/>
                </a:endParaRPr>
              </a:p>
              <a:p>
                <a:pPr lvl="1"/>
                <a:endParaRPr lang="en-US" sz="1200" dirty="0">
                  <a:latin typeface="+mn-lt"/>
                  <a:sym typeface="Wingdings" panose="05000000000000000000" pitchFamily="2" charset="2"/>
                </a:endParaRPr>
              </a:p>
              <a:p>
                <a:pPr lvl="1"/>
                <a:r>
                  <a:rPr lang="el-GR" sz="1200" dirty="0">
                    <a:latin typeface="+mn-lt"/>
                    <a:sym typeface="Wingdings" panose="05000000000000000000" pitchFamily="2" charset="2"/>
                  </a:rPr>
                  <a:t>σ</a:t>
                </a:r>
                <a:r>
                  <a:rPr lang="en-US" sz="1200" baseline="30000" dirty="0">
                    <a:latin typeface="+mn-lt"/>
                    <a:sym typeface="Wingdings" panose="05000000000000000000" pitchFamily="2" charset="2"/>
                  </a:rPr>
                  <a:t>2</a:t>
                </a:r>
                <a:r>
                  <a:rPr lang="en-US" sz="1200" baseline="-25000" dirty="0">
                    <a:latin typeface="+mn-lt"/>
                    <a:sym typeface="Wingdings" panose="05000000000000000000" pitchFamily="2" charset="2"/>
                  </a:rPr>
                  <a:t>analogFE </a:t>
                </a:r>
                <a:r>
                  <a:rPr lang="en-US" sz="1200" dirty="0">
                    <a:latin typeface="+mn-lt"/>
                    <a:sym typeface="Wingdings" panose="05000000000000000000" pitchFamily="2" charset="2"/>
                  </a:rPr>
                  <a:t> &lt; 25 </a:t>
                </a:r>
                <a:r>
                  <a:rPr lang="en-US" sz="1200" dirty="0" err="1">
                    <a:latin typeface="+mn-lt"/>
                    <a:sym typeface="Wingdings" panose="05000000000000000000" pitchFamily="2" charset="2"/>
                  </a:rPr>
                  <a:t>ps</a:t>
                </a:r>
                <a:r>
                  <a:rPr lang="en-US" sz="1200" baseline="-25000" dirty="0" err="1">
                    <a:latin typeface="+mn-lt"/>
                    <a:sym typeface="Wingdings" panose="05000000000000000000" pitchFamily="2" charset="2"/>
                  </a:rPr>
                  <a:t>rms</a:t>
                </a:r>
                <a:endParaRPr lang="en-GB" sz="1200" baseline="-25000" dirty="0">
                  <a:latin typeface="+mn-lt"/>
                </a:endParaRPr>
              </a:p>
              <a:p>
                <a:pPr>
                  <a:lnSpc>
                    <a:spcPct val="100000"/>
                  </a:lnSpc>
                  <a:spcBef>
                    <a:spcPts val="900"/>
                  </a:spcBef>
                </a:pPr>
                <a:endParaRPr lang="LID4096" sz="1200" dirty="0"/>
              </a:p>
            </p:txBody>
          </p:sp>
        </mc:Choice>
        <mc:Fallback xmlns="">
          <p:sp>
            <p:nvSpPr>
              <p:cNvPr id="5" name="Text Placeholder 2">
                <a:extLst>
                  <a:ext uri="{FF2B5EF4-FFF2-40B4-BE49-F238E27FC236}">
                    <a16:creationId xmlns:a16="http://schemas.microsoft.com/office/drawing/2014/main" id="{F0CE3590-BAA5-1FB9-9A71-12D439B834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9864" y="972771"/>
                <a:ext cx="7484372" cy="3092023"/>
              </a:xfrm>
              <a:prstGeom prst="rect">
                <a:avLst/>
              </a:prstGeom>
              <a:blipFill>
                <a:blip r:embed="rId2"/>
                <a:stretch>
                  <a:fillRect l="-169" t="-1224" b="-449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>
            <a:extLst>
              <a:ext uri="{FF2B5EF4-FFF2-40B4-BE49-F238E27FC236}">
                <a16:creationId xmlns:a16="http://schemas.microsoft.com/office/drawing/2014/main" id="{C518165E-D928-23B6-8A94-33CE92BEA622}"/>
              </a:ext>
            </a:extLst>
          </p:cNvPr>
          <p:cNvSpPr/>
          <p:nvPr/>
        </p:nvSpPr>
        <p:spPr>
          <a:xfrm>
            <a:off x="1493044" y="2700338"/>
            <a:ext cx="4886324" cy="160734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500"/>
          </a:p>
        </p:txBody>
      </p:sp>
    </p:spTree>
    <p:extLst>
      <p:ext uri="{BB962C8B-B14F-4D97-AF65-F5344CB8AC3E}">
        <p14:creationId xmlns:p14="http://schemas.microsoft.com/office/powerpoint/2010/main" val="51628184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000" dirty="0">
                <a:solidFill>
                  <a:srgbClr val="17375E"/>
                </a:solidFill>
                <a:latin typeface="+mj-lt"/>
              </a:rPr>
              <a:t>Fundamental limits to time resolution in analog front-end</a:t>
            </a:r>
          </a:p>
        </p:txBody>
      </p:sp>
      <p:sp>
        <p:nvSpPr>
          <p:cNvPr id="16" name="TextBox 1">
            <a:extLst>
              <a:ext uri="{FF2B5EF4-FFF2-40B4-BE49-F238E27FC236}">
                <a16:creationId xmlns:a16="http://schemas.microsoft.com/office/drawing/2014/main" id="{21BC8DDE-9C48-8348-93C0-350E8505CEAD}"/>
              </a:ext>
            </a:extLst>
          </p:cNvPr>
          <p:cNvSpPr txBox="1"/>
          <p:nvPr/>
        </p:nvSpPr>
        <p:spPr>
          <a:xfrm>
            <a:off x="4069272" y="4600121"/>
            <a:ext cx="4710397" cy="506359"/>
          </a:xfrm>
          <a:prstGeom prst="rect">
            <a:avLst/>
          </a:prstGeom>
          <a:solidFill>
            <a:srgbClr val="FFFF00"/>
          </a:solidFill>
        </p:spPr>
        <p:txBody>
          <a:bodyPr wrap="square" rtlCol="0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GB" sz="1050" b="1" dirty="0" err="1">
                <a:highlight>
                  <a:srgbClr val="FFFF00"/>
                </a:highlight>
              </a:rPr>
              <a:t>R.Ballabriga</a:t>
            </a:r>
            <a:r>
              <a:rPr lang="en-GB" sz="1050" b="1" dirty="0">
                <a:highlight>
                  <a:srgbClr val="FFFF00"/>
                </a:highlight>
              </a:rPr>
              <a:t>, </a:t>
            </a:r>
            <a:r>
              <a:rPr lang="en-GB" sz="1050" dirty="0">
                <a:highlight>
                  <a:srgbClr val="FFFF00"/>
                </a:highlight>
              </a:rPr>
              <a:t>The Timepix4 </a:t>
            </a:r>
            <a:r>
              <a:rPr lang="en-GB" sz="1050" dirty="0" err="1">
                <a:highlight>
                  <a:srgbClr val="FFFF00"/>
                </a:highlight>
              </a:rPr>
              <a:t>analog</a:t>
            </a:r>
            <a:r>
              <a:rPr lang="en-GB" sz="1050" dirty="0">
                <a:highlight>
                  <a:srgbClr val="FFFF00"/>
                </a:highlight>
              </a:rPr>
              <a:t> front-end design: Lessons learnt on fundamental limits to noise and time resolution in highly segmented hybrid pixel detectors </a:t>
            </a:r>
            <a:r>
              <a:rPr lang="en-GB" sz="1050" dirty="0">
                <a:highlight>
                  <a:srgbClr val="FFFF00"/>
                </a:highlight>
                <a:hlinkClick r:id="rId2"/>
              </a:rPr>
              <a:t>https://doi.org/10.1016/j.nima.2022.167489</a:t>
            </a:r>
            <a:r>
              <a:rPr lang="en-GB" sz="1050" dirty="0">
                <a:highlight>
                  <a:srgbClr val="FFFF00"/>
                </a:highlight>
              </a:rPr>
              <a:t> </a:t>
            </a:r>
            <a:endParaRPr lang="en-FR" sz="1050" b="1" dirty="0">
              <a:highlight>
                <a:srgbClr val="FFFF00"/>
              </a:highligh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37B0D6F5-46CC-153F-B86E-FCF8B335583B}"/>
                  </a:ext>
                </a:extLst>
              </p:cNvPr>
              <p:cNvSpPr/>
              <p:nvPr/>
            </p:nvSpPr>
            <p:spPr>
              <a:xfrm>
                <a:off x="272369" y="802422"/>
                <a:ext cx="5332728" cy="186243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5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500" i="1">
                              <a:latin typeface="Cambria Math" panose="02040503050406030204" pitchFamily="18" charset="0"/>
                            </a:rPr>
                            <m:t>𝐽𝑖𝑡𝑡𝑒𝑟</m:t>
                          </m:r>
                        </m:e>
                        <m:sub>
                          <m:r>
                            <a:rPr lang="en-US" sz="1500" i="1">
                              <a:latin typeface="Cambria Math" panose="02040503050406030204" pitchFamily="18" charset="0"/>
                            </a:rPr>
                            <m:t>𝐹𝐸</m:t>
                          </m:r>
                        </m:sub>
                      </m:sSub>
                      <m:r>
                        <a:rPr lang="en-GB" sz="15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f>
                        <m:fPr>
                          <m:ctrlPr>
                            <a:rPr lang="en-GB" sz="15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GB" sz="15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en-US" sz="15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5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n-US" sz="15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𝐷𝐸𝑇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en-US" sz="15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3/2</m:t>
                              </m:r>
                            </m:sup>
                          </m:sSup>
                          <m:rad>
                            <m:radPr>
                              <m:degHide m:val="on"/>
                              <m:ctrlPr>
                                <a:rPr lang="en-GB" sz="15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b>
                                <m:sSubPr>
                                  <m:ctrlPr>
                                    <a:rPr lang="en-US" sz="15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5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n-US" sz="15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𝑂𝑈𝑇</m:t>
                                  </m:r>
                                </m:sub>
                              </m:sSub>
                            </m:e>
                          </m:rad>
                        </m:num>
                        <m:den>
                          <m:sSub>
                            <m:sSubPr>
                              <m:ctrlPr>
                                <a:rPr lang="en-US" sz="15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5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sz="15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  <m:rad>
                            <m:radPr>
                              <m:degHide m:val="on"/>
                              <m:ctrlPr>
                                <a:rPr lang="en-GB" sz="15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b>
                                <m:sSubPr>
                                  <m:ctrlPr>
                                    <a:rPr lang="en-US" sz="15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5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n-US" sz="15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𝐹𝐵</m:t>
                                  </m:r>
                                </m:sub>
                              </m:sSub>
                            </m:e>
                          </m:rad>
                        </m:den>
                      </m:f>
                      <m:r>
                        <a:rPr lang="en-US" sz="1500" i="1">
                          <a:latin typeface="Cambria Math" panose="02040503050406030204" pitchFamily="18" charset="0"/>
                        </a:rPr>
                        <m:t>∗</m:t>
                      </m:r>
                      <m:f>
                        <m:fPr>
                          <m:ctrlPr>
                            <a:rPr lang="en-US" sz="15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>
                            <m:fPr>
                              <m:ctrlPr>
                                <a:rPr lang="en-US" sz="15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15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5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en-US" sz="15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𝐼𝑁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sz="15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5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n-US" sz="15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𝐹𝐵</m:t>
                                  </m:r>
                                </m:sub>
                              </m:sSub>
                            </m:den>
                          </m:f>
                        </m:num>
                        <m:den>
                          <m:f>
                            <m:fPr>
                              <m:ctrlPr>
                                <a:rPr lang="en-US" sz="15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15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5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en-US" sz="15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𝐼𝑁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sz="15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5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n-US" sz="15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𝐹𝐵</m:t>
                                  </m:r>
                                </m:sub>
                              </m:sSub>
                            </m:den>
                          </m:f>
                          <m:r>
                            <a:rPr lang="en-US" sz="15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15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5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15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𝑇𝐻𝑅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GB" sz="1500" i="1" dirty="0">
                  <a:latin typeface="Cambria Math" panose="02040503050406030204" pitchFamily="18" charset="0"/>
                </a:endParaRPr>
              </a:p>
              <a:p>
                <a:pPr marL="600075" lvl="1" indent="-257175">
                  <a:buFont typeface="Arial" panose="020B0604020202020204" pitchFamily="34" charset="0"/>
                  <a:buChar char="•"/>
                </a:pPr>
                <a:endParaRPr lang="en-GB" sz="1200" i="1" dirty="0">
                  <a:latin typeface="Cambria Math" panose="02040503050406030204" pitchFamily="18" charset="0"/>
                </a:endParaRPr>
              </a:p>
              <a:p>
                <a:pPr marL="600075" lvl="1" indent="-257175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sz="1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200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1200" i="1">
                            <a:latin typeface="Cambria Math" panose="02040503050406030204" pitchFamily="18" charset="0"/>
                          </a:rPr>
                          <m:t>𝐷𝐸𝑇</m:t>
                        </m:r>
                      </m:sub>
                    </m:sSub>
                  </m:oMath>
                </a14:m>
                <a:r>
                  <a:rPr lang="en-GB" sz="12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1200" i="1">
                            <a:latin typeface="Cambria Math" panose="02040503050406030204" pitchFamily="18" charset="0"/>
                          </a:rPr>
                          <m:t>𝐹𝐵</m:t>
                        </m:r>
                      </m:sub>
                    </m:sSub>
                    <m:r>
                      <a:rPr lang="en-US" sz="1200">
                        <a:latin typeface="Cambria Math" panose="02040503050406030204" pitchFamily="18" charset="0"/>
                      </a:rPr>
                      <m:t>, </m:t>
                    </m:r>
                    <m:r>
                      <m:rPr>
                        <m:sty m:val="p"/>
                      </m:rPr>
                      <a:rPr lang="en-US" sz="1200">
                        <a:latin typeface="Cambria Math" panose="02040503050406030204" pitchFamily="18" charset="0"/>
                      </a:rPr>
                      <m:t>and</m:t>
                    </m:r>
                    <m:sSub>
                      <m:sSubPr>
                        <m:ctrlPr>
                          <a:rPr lang="en-GB" sz="1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GB" sz="1200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1200" i="1">
                            <a:latin typeface="Cambria Math" panose="02040503050406030204" pitchFamily="18" charset="0"/>
                          </a:rPr>
                          <m:t>𝑂𝑈𝑇</m:t>
                        </m:r>
                      </m:sub>
                    </m:sSub>
                  </m:oMath>
                </a14:m>
                <a:r>
                  <a:rPr lang="en-GB" sz="1200" dirty="0"/>
                  <a:t> are the front-end input, feedback, and output capacitances, respectively. </a:t>
                </a:r>
              </a:p>
              <a:p>
                <a:pPr marL="600075" lvl="1" indent="-257175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sz="1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200" i="1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GB" sz="1200" i="1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</m:oMath>
                </a14:m>
                <a:r>
                  <a:rPr lang="en-GB" sz="1200" dirty="0"/>
                  <a:t> is the input transconductance</a:t>
                </a:r>
              </a:p>
              <a:p>
                <a:pPr marL="600075" lvl="1" indent="-257175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sz="1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i="1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sz="1200" i="1">
                            <a:latin typeface="Cambria Math" panose="02040503050406030204" pitchFamily="18" charset="0"/>
                          </a:rPr>
                          <m:t>𝑇𝐻𝑅</m:t>
                        </m:r>
                      </m:sub>
                    </m:sSub>
                  </m:oMath>
                </a14:m>
                <a:r>
                  <a:rPr lang="en-GB" sz="1200" dirty="0"/>
                  <a:t> is the threshold of the comparator</a:t>
                </a: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37B0D6F5-46CC-153F-B86E-FCF8B335583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369" y="802422"/>
                <a:ext cx="5332728" cy="1862433"/>
              </a:xfrm>
              <a:prstGeom prst="rect">
                <a:avLst/>
              </a:prstGeom>
              <a:blipFill>
                <a:blip r:embed="rId3"/>
                <a:stretch>
                  <a:fillRect b="-204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>
            <a:extLst>
              <a:ext uri="{FF2B5EF4-FFF2-40B4-BE49-F238E27FC236}">
                <a16:creationId xmlns:a16="http://schemas.microsoft.com/office/drawing/2014/main" id="{A75B8910-0F26-C584-1983-A784C426DECB}"/>
              </a:ext>
            </a:extLst>
          </p:cNvPr>
          <p:cNvSpPr/>
          <p:nvPr/>
        </p:nvSpPr>
        <p:spPr>
          <a:xfrm>
            <a:off x="272369" y="2684620"/>
            <a:ext cx="802243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→ </a:t>
            </a:r>
            <a:r>
              <a:rPr lang="en-GB" sz="1400" dirty="0"/>
              <a:t>Minimize the front-end output capacitance.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D620DBE-FC5D-B92A-5613-6BAFE90815CD}"/>
              </a:ext>
            </a:extLst>
          </p:cNvPr>
          <p:cNvSpPr/>
          <p:nvPr/>
        </p:nvSpPr>
        <p:spPr>
          <a:xfrm>
            <a:off x="272368" y="3580189"/>
            <a:ext cx="85992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→ </a:t>
            </a:r>
            <a:r>
              <a:rPr lang="en-GB" sz="1400" dirty="0"/>
              <a:t>Increase the analog pixel power consumption, but a large power drop over the ASIC worsens the timing performances!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BFADDD3-29FB-62C9-C1AF-DAD8C64B67CD}"/>
              </a:ext>
            </a:extLst>
          </p:cNvPr>
          <p:cNvSpPr/>
          <p:nvPr/>
        </p:nvSpPr>
        <p:spPr>
          <a:xfrm>
            <a:off x="272368" y="4273583"/>
            <a:ext cx="85992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→ </a:t>
            </a:r>
            <a:r>
              <a:rPr lang="en-GB" sz="1400" dirty="0"/>
              <a:t>The front-end input capacitance must be minimized, which depends on the choice of the sensor, pixel pitch…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3D228D8-C3D7-5B2C-0861-8C133CF35AEB}"/>
              </a:ext>
            </a:extLst>
          </p:cNvPr>
          <p:cNvSpPr/>
          <p:nvPr/>
        </p:nvSpPr>
        <p:spPr>
          <a:xfrm>
            <a:off x="272368" y="3133471"/>
            <a:ext cx="859926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→ </a:t>
            </a:r>
            <a:r>
              <a:rPr lang="en-GB" sz="1400" dirty="0"/>
              <a:t>Maximize the input charge and decrease the threshold.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7089EEEA-C65F-A18F-000E-C5694CB0A968}"/>
              </a:ext>
            </a:extLst>
          </p:cNvPr>
          <p:cNvCxnSpPr/>
          <p:nvPr/>
        </p:nvCxnSpPr>
        <p:spPr>
          <a:xfrm flipH="1">
            <a:off x="3258457" y="782657"/>
            <a:ext cx="214313" cy="285750"/>
          </a:xfrm>
          <a:prstGeom prst="straightConnector1">
            <a:avLst/>
          </a:prstGeom>
          <a:ln w="28575">
            <a:solidFill>
              <a:srgbClr val="0066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5E8FC3E4-F95F-1782-5AB7-8FBF5BC1A90F}"/>
              </a:ext>
            </a:extLst>
          </p:cNvPr>
          <p:cNvCxnSpPr/>
          <p:nvPr/>
        </p:nvCxnSpPr>
        <p:spPr>
          <a:xfrm flipH="1">
            <a:off x="2449395" y="782657"/>
            <a:ext cx="214313" cy="285750"/>
          </a:xfrm>
          <a:prstGeom prst="straightConnector1">
            <a:avLst/>
          </a:prstGeom>
          <a:ln w="28575">
            <a:solidFill>
              <a:srgbClr val="0066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5D4095FF-89FA-D846-FBB2-DA038612F5FA}"/>
              </a:ext>
            </a:extLst>
          </p:cNvPr>
          <p:cNvCxnSpPr>
            <a:cxnSpLocks/>
          </p:cNvCxnSpPr>
          <p:nvPr/>
        </p:nvCxnSpPr>
        <p:spPr>
          <a:xfrm flipV="1">
            <a:off x="2316329" y="1553847"/>
            <a:ext cx="240222" cy="282880"/>
          </a:xfrm>
          <a:prstGeom prst="straightConnector1">
            <a:avLst/>
          </a:prstGeom>
          <a:ln w="28575">
            <a:solidFill>
              <a:srgbClr val="0066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D6344895-3309-67BA-1852-E6DE0F56029F}"/>
              </a:ext>
            </a:extLst>
          </p:cNvPr>
          <p:cNvCxnSpPr>
            <a:cxnSpLocks/>
          </p:cNvCxnSpPr>
          <p:nvPr/>
        </p:nvCxnSpPr>
        <p:spPr>
          <a:xfrm flipV="1">
            <a:off x="3852236" y="1610046"/>
            <a:ext cx="240222" cy="282880"/>
          </a:xfrm>
          <a:prstGeom prst="straightConnector1">
            <a:avLst/>
          </a:prstGeom>
          <a:ln w="28575">
            <a:solidFill>
              <a:srgbClr val="0066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AF3384F6-A0EF-89E1-32DA-8967052F351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2947" y="911026"/>
            <a:ext cx="3239695" cy="24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276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18" grpId="0"/>
      <p:bldP spid="21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61B4A0-8B26-0B3E-B143-72025E18C7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997F566-A14E-44B5-97D6-01B0AC61E0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752" y="1265980"/>
            <a:ext cx="8506496" cy="2826023"/>
          </a:xfrm>
          <a:prstGeom prst="rect">
            <a:avLst/>
          </a:prstGeom>
        </p:spPr>
      </p:pic>
      <p:sp>
        <p:nvSpPr>
          <p:cNvPr id="2" name="Right Brace 1">
            <a:extLst>
              <a:ext uri="{FF2B5EF4-FFF2-40B4-BE49-F238E27FC236}">
                <a16:creationId xmlns:a16="http://schemas.microsoft.com/office/drawing/2014/main" id="{CFD35D6C-5FF6-ADA0-DDB0-329CAE9297CC}"/>
              </a:ext>
            </a:extLst>
          </p:cNvPr>
          <p:cNvSpPr/>
          <p:nvPr/>
        </p:nvSpPr>
        <p:spPr>
          <a:xfrm>
            <a:off x="4046193" y="1527142"/>
            <a:ext cx="226244" cy="417137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15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2DCF2A2-9F92-FA17-3D01-360C128A689B}"/>
              </a:ext>
            </a:extLst>
          </p:cNvPr>
          <p:cNvSpPr txBox="1"/>
          <p:nvPr/>
        </p:nvSpPr>
        <p:spPr>
          <a:xfrm>
            <a:off x="4333711" y="1597212"/>
            <a:ext cx="42656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Front-end: Charge Sensitive Amplifier</a:t>
            </a:r>
          </a:p>
        </p:txBody>
      </p:sp>
      <p:sp>
        <p:nvSpPr>
          <p:cNvPr id="6" name="Right Brace 5">
            <a:extLst>
              <a:ext uri="{FF2B5EF4-FFF2-40B4-BE49-F238E27FC236}">
                <a16:creationId xmlns:a16="http://schemas.microsoft.com/office/drawing/2014/main" id="{18D52EB4-4EAE-E75E-E502-2C75646B6A4E}"/>
              </a:ext>
            </a:extLst>
          </p:cNvPr>
          <p:cNvSpPr/>
          <p:nvPr/>
        </p:nvSpPr>
        <p:spPr>
          <a:xfrm>
            <a:off x="4054439" y="2002020"/>
            <a:ext cx="226244" cy="277000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15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9675EA8-4715-0E50-1CDA-942C566C7F58}"/>
              </a:ext>
            </a:extLst>
          </p:cNvPr>
          <p:cNvSpPr txBox="1"/>
          <p:nvPr/>
        </p:nvSpPr>
        <p:spPr>
          <a:xfrm>
            <a:off x="4341957" y="2015526"/>
            <a:ext cx="42573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Front-end: Quenching element, regeneration circuit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1A7357E-DE1D-B79D-75E2-689BB6663472}"/>
              </a:ext>
            </a:extLst>
          </p:cNvPr>
          <p:cNvSpPr txBox="1"/>
          <p:nvPr/>
        </p:nvSpPr>
        <p:spPr>
          <a:xfrm>
            <a:off x="0" y="86840"/>
            <a:ext cx="91440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300" dirty="0" err="1">
                <a:solidFill>
                  <a:srgbClr val="17375E"/>
                </a:solidFill>
                <a:latin typeface="+mj-lt"/>
              </a:rPr>
              <a:t>Picopix</a:t>
            </a:r>
            <a:r>
              <a:rPr lang="en-GB" sz="3300" dirty="0">
                <a:solidFill>
                  <a:srgbClr val="17375E"/>
                </a:solidFill>
                <a:latin typeface="+mj-lt"/>
              </a:rPr>
              <a:t> front-end</a:t>
            </a:r>
          </a:p>
        </p:txBody>
      </p:sp>
    </p:spTree>
    <p:extLst>
      <p:ext uri="{BB962C8B-B14F-4D97-AF65-F5344CB8AC3E}">
        <p14:creationId xmlns:p14="http://schemas.microsoft.com/office/powerpoint/2010/main" val="39735454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642C8E-3FCF-1642-8FAF-786CF477A0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H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7B7BDEE4-D2BF-234D-9215-FC7772D68950}"/>
              </a:ext>
            </a:extLst>
          </p:cNvPr>
          <p:cNvGraphicFramePr>
            <a:graphicFrameLocks noGrp="1"/>
          </p:cNvGraphicFramePr>
          <p:nvPr/>
        </p:nvGraphicFramePr>
        <p:xfrm>
          <a:off x="385854" y="1"/>
          <a:ext cx="8833152" cy="499126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084626">
                  <a:extLst>
                    <a:ext uri="{9D8B030D-6E8A-4147-A177-3AD203B41FA5}">
                      <a16:colId xmlns:a16="http://schemas.microsoft.com/office/drawing/2014/main" val="1557800546"/>
                    </a:ext>
                  </a:extLst>
                </a:gridCol>
                <a:gridCol w="2919131">
                  <a:extLst>
                    <a:ext uri="{9D8B030D-6E8A-4147-A177-3AD203B41FA5}">
                      <a16:colId xmlns:a16="http://schemas.microsoft.com/office/drawing/2014/main" val="2542783238"/>
                    </a:ext>
                  </a:extLst>
                </a:gridCol>
                <a:gridCol w="2829395">
                  <a:extLst>
                    <a:ext uri="{9D8B030D-6E8A-4147-A177-3AD203B41FA5}">
                      <a16:colId xmlns:a16="http://schemas.microsoft.com/office/drawing/2014/main" val="4015111255"/>
                    </a:ext>
                  </a:extLst>
                </a:gridCol>
              </a:tblGrid>
              <a:tr h="264437">
                <a:tc>
                  <a:txBody>
                    <a:bodyPr/>
                    <a:lstStyle/>
                    <a:p>
                      <a:r>
                        <a:rPr lang="en-CH" sz="1000" baseline="0" dirty="0"/>
                        <a:t>Medipix2 (1999 -&gt; )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CH" sz="1000" baseline="0" dirty="0"/>
                        <a:t>Medipix3 (2005 -&gt; 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CH" sz="1000" baseline="0" dirty="0"/>
                        <a:t>Medipix4 (2016 -&gt; 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0481286"/>
                  </a:ext>
                </a:extLst>
              </a:tr>
              <a:tr h="214856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800" b="0" baseline="0" dirty="0">
                          <a:solidFill>
                            <a:schemeClr val="tx1"/>
                          </a:solidFill>
                        </a:rPr>
                        <a:t>Albert-Ludwig Universität Freiburg, Germany </a:t>
                      </a:r>
                      <a:endParaRPr lang="en-GB" sz="800" b="0" baseline="0" dirty="0">
                        <a:solidFill>
                          <a:schemeClr val="tx1"/>
                        </a:solidFill>
                        <a:latin typeface="Arial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800" b="0" baseline="0" dirty="0">
                          <a:solidFill>
                            <a:schemeClr val="tx1"/>
                          </a:solidFill>
                        </a:rPr>
                        <a:t>Albert-Ludwig Universität Freiburg, Germany </a:t>
                      </a:r>
                      <a:endParaRPr lang="en-GB" sz="800" b="0" baseline="0" dirty="0">
                        <a:solidFill>
                          <a:schemeClr val="tx1"/>
                        </a:solidFill>
                        <a:latin typeface="Arial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800" b="0" baseline="0" dirty="0">
                          <a:solidFill>
                            <a:schemeClr val="tx1"/>
                          </a:solidFill>
                        </a:rPr>
                        <a:t>CEA, Paris, France </a:t>
                      </a:r>
                      <a:endParaRPr lang="en-GB" sz="800" b="0" baseline="0" dirty="0">
                        <a:solidFill>
                          <a:schemeClr val="tx1"/>
                        </a:solidFill>
                        <a:latin typeface="Arial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5246182"/>
                  </a:ext>
                </a:extLst>
              </a:tr>
              <a:tr h="214856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800" b="0" baseline="0" dirty="0">
                          <a:solidFill>
                            <a:schemeClr val="tx1"/>
                          </a:solidFill>
                        </a:rPr>
                        <a:t>CEA, Paris, France </a:t>
                      </a:r>
                      <a:endParaRPr lang="en-GB" sz="800" b="0" baseline="0" dirty="0">
                        <a:solidFill>
                          <a:schemeClr val="tx1"/>
                        </a:solidFill>
                        <a:latin typeface="Arial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baseline="0" dirty="0">
                          <a:solidFill>
                            <a:schemeClr val="tx1"/>
                          </a:solidFill>
                        </a:rPr>
                        <a:t>AMOLF, Amsterdam, The Netherlands</a:t>
                      </a:r>
                      <a:endParaRPr lang="en-US" sz="800" b="0" baseline="0" dirty="0">
                        <a:solidFill>
                          <a:schemeClr val="tx1"/>
                        </a:solidFill>
                        <a:latin typeface="Arial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800" b="0" baseline="0" dirty="0">
                          <a:solidFill>
                            <a:schemeClr val="tx1"/>
                          </a:solidFill>
                        </a:rPr>
                        <a:t>CERN, Geneva, Switzerland</a:t>
                      </a:r>
                      <a:endParaRPr lang="en-GB" sz="800" baseline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3156348"/>
                  </a:ext>
                </a:extLst>
              </a:tr>
              <a:tr h="214856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800" b="0" baseline="0" dirty="0">
                          <a:solidFill>
                            <a:schemeClr val="tx1"/>
                          </a:solidFill>
                        </a:rPr>
                        <a:t>CERN, Geneva, Switzerland</a:t>
                      </a:r>
                      <a:endParaRPr lang="en-GB" sz="800" baseline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baseline="0" dirty="0">
                          <a:solidFill>
                            <a:schemeClr val="tx1"/>
                          </a:solidFill>
                        </a:rPr>
                        <a:t>Brazilian Light Source, Campinas, Brazil</a:t>
                      </a:r>
                      <a:endParaRPr lang="en-GB" sz="800" b="0" baseline="0" dirty="0">
                        <a:solidFill>
                          <a:schemeClr val="tx1"/>
                        </a:solidFill>
                        <a:latin typeface="Arial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800" b="0" baseline="0" dirty="0">
                          <a:solidFill>
                            <a:schemeClr val="tx1"/>
                          </a:solidFill>
                        </a:rPr>
                        <a:t>DESY-Hamburg, Germany </a:t>
                      </a:r>
                      <a:endParaRPr lang="en-GB" sz="800" b="0" baseline="0" dirty="0">
                        <a:solidFill>
                          <a:schemeClr val="tx1"/>
                        </a:solidFill>
                        <a:latin typeface="Arial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2777296"/>
                  </a:ext>
                </a:extLst>
              </a:tr>
              <a:tr h="214856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800" b="0" baseline="0" dirty="0">
                          <a:solidFill>
                            <a:schemeClr val="tx1"/>
                          </a:solidFill>
                        </a:rPr>
                        <a:t>Czech Academy of Sciences, Prague, Czechia</a:t>
                      </a:r>
                      <a:endParaRPr lang="en-GB" sz="800" b="0" baseline="0" dirty="0">
                        <a:solidFill>
                          <a:schemeClr val="tx1"/>
                        </a:solidFill>
                        <a:latin typeface="Arial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800" b="0" baseline="0" dirty="0">
                          <a:solidFill>
                            <a:schemeClr val="tx1"/>
                          </a:solidFill>
                        </a:rPr>
                        <a:t>CEA, Paris, France </a:t>
                      </a:r>
                      <a:endParaRPr lang="en-GB" sz="800" b="0" baseline="0" dirty="0">
                        <a:solidFill>
                          <a:schemeClr val="tx1"/>
                        </a:solidFill>
                        <a:latin typeface="Arial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800" b="0" baseline="0" dirty="0">
                          <a:solidFill>
                            <a:schemeClr val="tx1"/>
                          </a:solidFill>
                        </a:rPr>
                        <a:t>Diamond Light Source, England, UK</a:t>
                      </a:r>
                      <a:endParaRPr lang="en-GB" sz="800" b="0" baseline="0" dirty="0">
                        <a:solidFill>
                          <a:schemeClr val="tx1"/>
                        </a:solidFill>
                        <a:latin typeface="Arial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0862012"/>
                  </a:ext>
                </a:extLst>
              </a:tr>
              <a:tr h="214856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800" b="0" baseline="0" dirty="0">
                          <a:solidFill>
                            <a:schemeClr val="tx1"/>
                          </a:solidFill>
                        </a:rPr>
                        <a:t>ESRF, Grenoble, France</a:t>
                      </a:r>
                      <a:endParaRPr lang="en-GB" sz="800" b="0" baseline="0" dirty="0">
                        <a:solidFill>
                          <a:schemeClr val="tx1"/>
                        </a:solidFill>
                        <a:latin typeface="Arial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800" b="0" baseline="0" dirty="0">
                          <a:solidFill>
                            <a:schemeClr val="tx1"/>
                          </a:solidFill>
                        </a:rPr>
                        <a:t>CERN, Geneva, Switzerland</a:t>
                      </a:r>
                      <a:endParaRPr lang="en-GB" sz="800" baseline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800" b="0" baseline="0" dirty="0">
                          <a:solidFill>
                            <a:schemeClr val="tx1"/>
                          </a:solidFill>
                        </a:rPr>
                        <a:t>IEAP, Czech Technical University, Prague, </a:t>
                      </a:r>
                      <a:r>
                        <a:rPr lang="en-GB" sz="800" b="0" baseline="0" dirty="0" err="1">
                          <a:solidFill>
                            <a:schemeClr val="tx1"/>
                          </a:solidFill>
                        </a:rPr>
                        <a:t>Czeciah</a:t>
                      </a:r>
                      <a:endParaRPr lang="en-GB" sz="800" b="0" baseline="0" dirty="0">
                        <a:solidFill>
                          <a:schemeClr val="tx1"/>
                        </a:solidFill>
                        <a:latin typeface="Arial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8069940"/>
                  </a:ext>
                </a:extLst>
              </a:tr>
              <a:tr h="214856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800" b="0" baseline="0" dirty="0">
                          <a:solidFill>
                            <a:schemeClr val="tx1"/>
                          </a:solidFill>
                        </a:rPr>
                        <a:t>IEAP, Czech Technical University, Prague, Czech Republic </a:t>
                      </a:r>
                      <a:endParaRPr lang="en-GB" sz="800" b="0" baseline="0" dirty="0">
                        <a:solidFill>
                          <a:schemeClr val="tx1"/>
                        </a:solidFill>
                        <a:latin typeface="Arial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800" b="0" baseline="0" dirty="0">
                          <a:solidFill>
                            <a:schemeClr val="tx1"/>
                          </a:solidFill>
                        </a:rPr>
                        <a:t>DESY-Hamburg, Germany </a:t>
                      </a:r>
                      <a:endParaRPr lang="en-GB" sz="800" b="0" baseline="0" dirty="0">
                        <a:solidFill>
                          <a:schemeClr val="tx1"/>
                        </a:solidFill>
                        <a:latin typeface="Arial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baseline="0" dirty="0"/>
                        <a:t>IFAE, Barcelona, Spain</a:t>
                      </a:r>
                      <a:endParaRPr lang="en-GB" sz="800" baseline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3392693"/>
                  </a:ext>
                </a:extLst>
              </a:tr>
              <a:tr h="214856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baseline="0" dirty="0"/>
                        <a:t>IFAE, Barcelona, Spain</a:t>
                      </a:r>
                      <a:endParaRPr lang="en-GB" sz="800" baseline="0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800" b="0" baseline="0" dirty="0">
                          <a:solidFill>
                            <a:schemeClr val="tx1"/>
                          </a:solidFill>
                        </a:rPr>
                        <a:t>Diamond Light Source, England, UK</a:t>
                      </a:r>
                      <a:endParaRPr lang="en-GB" sz="800" b="0" baseline="0" dirty="0">
                        <a:solidFill>
                          <a:schemeClr val="tx1"/>
                        </a:solidFill>
                        <a:latin typeface="Arial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800" b="0" baseline="0" dirty="0">
                          <a:solidFill>
                            <a:schemeClr val="tx1"/>
                          </a:solidFill>
                          <a:effectLst/>
                        </a:rPr>
                        <a:t>JINR, </a:t>
                      </a:r>
                      <a:r>
                        <a:rPr lang="en-GB" sz="800" b="0" baseline="0" dirty="0" err="1">
                          <a:solidFill>
                            <a:schemeClr val="tx1"/>
                          </a:solidFill>
                          <a:effectLst/>
                        </a:rPr>
                        <a:t>Dubna</a:t>
                      </a:r>
                      <a:r>
                        <a:rPr lang="en-GB" sz="800" b="0" baseline="0" dirty="0">
                          <a:solidFill>
                            <a:schemeClr val="tx1"/>
                          </a:solidFill>
                          <a:effectLst/>
                        </a:rPr>
                        <a:t>, Russian Federation</a:t>
                      </a:r>
                      <a:endParaRPr lang="en-GB" sz="800" b="0" baseline="0" dirty="0"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0077055"/>
                  </a:ext>
                </a:extLst>
              </a:tr>
              <a:tr h="214856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800" b="0" baseline="0" dirty="0">
                          <a:solidFill>
                            <a:schemeClr val="tx1"/>
                          </a:solidFill>
                        </a:rPr>
                        <a:t>Mid Sweden University, Sundsvall, Sweden </a:t>
                      </a:r>
                      <a:endParaRPr lang="en-GB" sz="800" b="0" baseline="0" dirty="0">
                        <a:solidFill>
                          <a:schemeClr val="tx1"/>
                        </a:solidFill>
                        <a:latin typeface="Arial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800" b="0" baseline="0" dirty="0">
                          <a:solidFill>
                            <a:schemeClr val="tx1"/>
                          </a:solidFill>
                        </a:rPr>
                        <a:t>ESRF, Grenoble, France</a:t>
                      </a:r>
                      <a:endParaRPr lang="en-GB" sz="800" b="0" baseline="0" dirty="0">
                        <a:solidFill>
                          <a:schemeClr val="tx1"/>
                        </a:solidFill>
                        <a:latin typeface="Arial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800" b="0" baseline="0" dirty="0">
                          <a:solidFill>
                            <a:schemeClr val="tx1"/>
                          </a:solidFill>
                          <a:effectLst/>
                        </a:rPr>
                        <a:t>NIKHEF, Amsterdam, The Netherlands </a:t>
                      </a:r>
                      <a:endParaRPr lang="en-GB" sz="800" b="0" baseline="0" dirty="0"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5591499"/>
                  </a:ext>
                </a:extLst>
              </a:tr>
              <a:tr h="214856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800" b="0" baseline="0" dirty="0">
                          <a:solidFill>
                            <a:schemeClr val="tx1"/>
                          </a:solidFill>
                          <a:effectLst/>
                        </a:rPr>
                        <a:t>MRC-LMB Cambridge, England, UK</a:t>
                      </a:r>
                      <a:endParaRPr lang="en-GB" sz="800" b="0" baseline="0" dirty="0"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800" b="0" baseline="0" dirty="0">
                          <a:solidFill>
                            <a:schemeClr val="tx1"/>
                          </a:solidFill>
                        </a:rPr>
                        <a:t>IEAP, Czech Technical University, Prague, Czech Republic </a:t>
                      </a:r>
                      <a:endParaRPr lang="en-GB" sz="800" b="0" baseline="0" dirty="0">
                        <a:solidFill>
                          <a:schemeClr val="tx1"/>
                        </a:solidFill>
                        <a:latin typeface="Arial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800" b="0" baseline="0" dirty="0">
                          <a:solidFill>
                            <a:schemeClr val="tx1"/>
                          </a:solidFill>
                          <a:effectLst/>
                        </a:rPr>
                        <a:t>University of California, Berkeley, USA </a:t>
                      </a:r>
                      <a:endParaRPr lang="en-GB" sz="800" b="0" baseline="0" dirty="0"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4421801"/>
                  </a:ext>
                </a:extLst>
              </a:tr>
              <a:tr h="214856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800" b="0" baseline="0" dirty="0">
                          <a:solidFill>
                            <a:schemeClr val="tx1"/>
                          </a:solidFill>
                          <a:effectLst/>
                        </a:rPr>
                        <a:t>NIKHEF, Amsterdam, The Netherlands </a:t>
                      </a:r>
                      <a:endParaRPr lang="en-GB" sz="800" b="0" baseline="0" dirty="0"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baseline="0" dirty="0">
                          <a:solidFill>
                            <a:schemeClr val="tx1"/>
                          </a:solidFill>
                        </a:rPr>
                        <a:t>KIT/ANKA, </a:t>
                      </a:r>
                      <a:r>
                        <a:rPr lang="de-DE" sz="800" b="0" baseline="0" dirty="0">
                          <a:solidFill>
                            <a:schemeClr val="tx1"/>
                          </a:solidFill>
                        </a:rPr>
                        <a:t>Forschungszentrum Karlsruhe, Germany</a:t>
                      </a:r>
                      <a:endParaRPr lang="de-DE" sz="800" b="0" baseline="0" dirty="0">
                        <a:solidFill>
                          <a:schemeClr val="tx1"/>
                        </a:solidFill>
                        <a:latin typeface="Arial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800" b="0" baseline="0" dirty="0">
                          <a:solidFill>
                            <a:schemeClr val="tx1"/>
                          </a:solidFill>
                        </a:rPr>
                        <a:t>University of Canterbury, Christchurch, New Zealand </a:t>
                      </a:r>
                      <a:endParaRPr lang="en-GB" sz="800" b="0" baseline="0" dirty="0">
                        <a:solidFill>
                          <a:schemeClr val="tx1"/>
                        </a:solidFill>
                        <a:latin typeface="Arial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5874435"/>
                  </a:ext>
                </a:extLst>
              </a:tr>
              <a:tr h="214856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800" b="0" baseline="0" dirty="0">
                          <a:solidFill>
                            <a:schemeClr val="tx1"/>
                          </a:solidFill>
                          <a:effectLst/>
                        </a:rPr>
                        <a:t>University of California, Berkeley, USA </a:t>
                      </a:r>
                      <a:endParaRPr lang="en-GB" sz="800" b="0" baseline="0" dirty="0"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800" b="0" baseline="0" dirty="0">
                          <a:solidFill>
                            <a:schemeClr val="tx1"/>
                          </a:solidFill>
                        </a:rPr>
                        <a:t>Mid Sweden University, Sundsvall, Sweden </a:t>
                      </a:r>
                      <a:endParaRPr lang="en-GB" sz="800" b="0" baseline="0" dirty="0">
                        <a:solidFill>
                          <a:schemeClr val="tx1"/>
                        </a:solidFill>
                        <a:latin typeface="Arial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800" b="0" baseline="0" dirty="0">
                          <a:solidFill>
                            <a:schemeClr val="tx1"/>
                          </a:solidFill>
                        </a:rPr>
                        <a:t>University of Geneva, Switzerland</a:t>
                      </a:r>
                      <a:endParaRPr lang="en-GB" sz="800" b="0" baseline="0" dirty="0">
                        <a:solidFill>
                          <a:schemeClr val="tx1"/>
                        </a:solidFill>
                        <a:latin typeface="Arial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4245778"/>
                  </a:ext>
                </a:extLst>
              </a:tr>
              <a:tr h="214856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800" b="0" baseline="0" dirty="0">
                          <a:solidFill>
                            <a:schemeClr val="tx1"/>
                          </a:solidFill>
                        </a:rPr>
                        <a:t>Universität Erlangen-Nurnberg, Erlangen, German</a:t>
                      </a:r>
                      <a:endParaRPr lang="de-DE" sz="800" b="0" baseline="0" dirty="0">
                        <a:solidFill>
                          <a:schemeClr val="tx1"/>
                        </a:solidFill>
                        <a:latin typeface="Arial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800" b="0" baseline="0" dirty="0">
                          <a:solidFill>
                            <a:schemeClr val="tx1"/>
                          </a:solidFill>
                          <a:effectLst/>
                        </a:rPr>
                        <a:t>NIKHEF, Amsterdam, The Netherlands </a:t>
                      </a:r>
                      <a:endParaRPr lang="en-GB" sz="800" b="0" baseline="0" dirty="0"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800" b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</a:rPr>
                        <a:t>University of Glasgow, Scotland, UK</a:t>
                      </a:r>
                      <a:endParaRPr kumimoji="0" lang="en-GB" sz="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4122542"/>
                  </a:ext>
                </a:extLst>
              </a:tr>
              <a:tr h="214856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800" b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</a:rPr>
                        <a:t>University of Glasgow, Scotland, UK</a:t>
                      </a:r>
                      <a:endParaRPr kumimoji="0" lang="en-GB" sz="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800" b="0" baseline="0" dirty="0" err="1">
                          <a:solidFill>
                            <a:schemeClr val="tx1"/>
                          </a:solidFill>
                          <a:effectLst/>
                        </a:rPr>
                        <a:t>Univesridad</a:t>
                      </a:r>
                      <a:r>
                        <a:rPr lang="en-GB" sz="800" b="0" baseline="0" dirty="0">
                          <a:solidFill>
                            <a:schemeClr val="tx1"/>
                          </a:solidFill>
                          <a:effectLst/>
                        </a:rPr>
                        <a:t> de los Andes, Bogota, Columbia</a:t>
                      </a:r>
                      <a:endParaRPr lang="en-GB" sz="800" b="0" baseline="0" dirty="0"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baseline="0" dirty="0">
                          <a:solidFill>
                            <a:schemeClr val="tx1"/>
                          </a:solidFill>
                        </a:rPr>
                        <a:t>University of Houston, USA</a:t>
                      </a:r>
                      <a:endParaRPr lang="en-US" sz="800" b="0" baseline="0" dirty="0">
                        <a:solidFill>
                          <a:schemeClr val="tx1"/>
                        </a:solidFill>
                        <a:latin typeface="Arial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134671"/>
                  </a:ext>
                </a:extLst>
              </a:tr>
              <a:tr h="214856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baseline="0" dirty="0">
                          <a:solidFill>
                            <a:schemeClr val="tx1"/>
                          </a:solidFill>
                        </a:rPr>
                        <a:t>University of Houston, USA</a:t>
                      </a:r>
                      <a:endParaRPr lang="en-US" sz="800" b="0" baseline="0" dirty="0">
                        <a:solidFill>
                          <a:schemeClr val="tx1"/>
                        </a:solidFill>
                        <a:latin typeface="Arial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800" b="0" baseline="0" dirty="0">
                          <a:solidFill>
                            <a:schemeClr val="tx1"/>
                          </a:solidFill>
                          <a:effectLst/>
                        </a:rPr>
                        <a:t>University of Bonn, Germany</a:t>
                      </a:r>
                      <a:endParaRPr lang="en-GB" sz="800" b="0" baseline="0" dirty="0"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baseline="0" dirty="0">
                          <a:solidFill>
                            <a:schemeClr val="tx1"/>
                          </a:solidFill>
                        </a:rPr>
                        <a:t>University of Maastricht, The Netherlands</a:t>
                      </a:r>
                      <a:endParaRPr lang="en-US" sz="800" b="0" baseline="0" dirty="0">
                        <a:solidFill>
                          <a:schemeClr val="tx1"/>
                        </a:solidFill>
                        <a:latin typeface="Arial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4813168"/>
                  </a:ext>
                </a:extLst>
              </a:tr>
              <a:tr h="214856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baseline="0" dirty="0">
                          <a:solidFill>
                            <a:schemeClr val="tx1"/>
                          </a:solidFill>
                        </a:rPr>
                        <a:t>University and INFN Section of Cagliari, Italy</a:t>
                      </a:r>
                      <a:endParaRPr lang="en-US" sz="800" b="0" baseline="0" dirty="0">
                        <a:solidFill>
                          <a:schemeClr val="tx1"/>
                        </a:solidFill>
                        <a:latin typeface="Arial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800" b="0" baseline="0" dirty="0">
                          <a:solidFill>
                            <a:schemeClr val="tx1"/>
                          </a:solidFill>
                          <a:effectLst/>
                        </a:rPr>
                        <a:t>University of California, Berkeley, USA </a:t>
                      </a:r>
                      <a:endParaRPr lang="en-GB" sz="800" b="0" baseline="0" dirty="0"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baseline="0" dirty="0">
                          <a:solidFill>
                            <a:schemeClr val="tx1"/>
                          </a:solidFill>
                        </a:rPr>
                        <a:t>University of Oxford, England, UK</a:t>
                      </a:r>
                      <a:endParaRPr lang="en-US" sz="800" b="0" baseline="0" dirty="0">
                        <a:solidFill>
                          <a:schemeClr val="tx1"/>
                        </a:solidFill>
                        <a:latin typeface="Arial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9223313"/>
                  </a:ext>
                </a:extLst>
              </a:tr>
              <a:tr h="214856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baseline="0" dirty="0">
                          <a:solidFill>
                            <a:schemeClr val="tx1"/>
                          </a:solidFill>
                        </a:rPr>
                        <a:t>University and INFN Section of Pisa, Italy</a:t>
                      </a:r>
                      <a:endParaRPr lang="en-US" sz="800" b="0" baseline="0" dirty="0">
                        <a:solidFill>
                          <a:schemeClr val="tx1"/>
                        </a:solidFill>
                        <a:latin typeface="Arial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800" b="0" baseline="0" dirty="0">
                          <a:solidFill>
                            <a:schemeClr val="tx1"/>
                          </a:solidFill>
                        </a:rPr>
                        <a:t>University of Canterbury, Christchurch, New Zealand </a:t>
                      </a:r>
                      <a:endParaRPr lang="en-GB" sz="800" b="0" baseline="0" dirty="0">
                        <a:solidFill>
                          <a:schemeClr val="tx1"/>
                        </a:solidFill>
                        <a:latin typeface="Arial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CH" sz="800" baseline="0" dirty="0"/>
                        <a:t>INFN, Italy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3962192"/>
                  </a:ext>
                </a:extLst>
              </a:tr>
              <a:tr h="214856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baseline="0" dirty="0">
                          <a:solidFill>
                            <a:schemeClr val="tx1"/>
                          </a:solidFill>
                        </a:rPr>
                        <a:t>University and INFN Section of Napoli, Italy</a:t>
                      </a:r>
                      <a:endParaRPr lang="en-US" sz="800" b="0" baseline="0" dirty="0">
                        <a:solidFill>
                          <a:schemeClr val="tx1"/>
                        </a:solidFill>
                        <a:latin typeface="Arial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800" b="0" baseline="0" dirty="0">
                          <a:solidFill>
                            <a:schemeClr val="tx1"/>
                          </a:solidFill>
                        </a:rPr>
                        <a:t>Universität Erlangen-Nurnberg, Erlangen, German</a:t>
                      </a:r>
                      <a:endParaRPr lang="de-DE" sz="800" b="0" baseline="0" dirty="0">
                        <a:solidFill>
                          <a:schemeClr val="tx1"/>
                        </a:solidFill>
                        <a:latin typeface="Arial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CH" sz="800" baseline="0" dirty="0"/>
                        <a:t>Chinese Spallation Neutron Source, </a:t>
                      </a:r>
                      <a:r>
                        <a:rPr lang="en-GB" sz="8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Dongguan </a:t>
                      </a:r>
                      <a:r>
                        <a:rPr lang="en-GB" sz="800" b="0" i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City,China</a:t>
                      </a:r>
                      <a:endParaRPr lang="en-CH" sz="800" baseline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4166331"/>
                  </a:ext>
                </a:extLst>
              </a:tr>
              <a:tr h="214856">
                <a:tc>
                  <a:txBody>
                    <a:bodyPr/>
                    <a:lstStyle/>
                    <a:p>
                      <a:endParaRPr lang="en-CH" sz="800" baseline="0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800" b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</a:rPr>
                        <a:t>University of Glasgow, Scotland, UK</a:t>
                      </a:r>
                      <a:endParaRPr kumimoji="0" lang="en-GB" sz="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baseline="0" dirty="0">
                          <a:solidFill>
                            <a:schemeClr val="tx1"/>
                          </a:solidFill>
                        </a:rPr>
                        <a:t>Brazilian Light Source, Campinas, Brazil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101816"/>
                  </a:ext>
                </a:extLst>
              </a:tr>
              <a:tr h="214856">
                <a:tc>
                  <a:txBody>
                    <a:bodyPr/>
                    <a:lstStyle/>
                    <a:p>
                      <a:endParaRPr lang="en-CH" sz="800" baseline="0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baseline="0" dirty="0">
                          <a:solidFill>
                            <a:schemeClr val="tx1"/>
                          </a:solidFill>
                        </a:rPr>
                        <a:t>University of Houston, USA</a:t>
                      </a:r>
                      <a:endParaRPr lang="en-US" sz="800" b="0" baseline="0" dirty="0">
                        <a:solidFill>
                          <a:schemeClr val="tx1"/>
                        </a:solidFill>
                        <a:latin typeface="Arial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CH" sz="800" baseline="0" dirty="0"/>
                        <a:t>Philippines Nuclear Rese</a:t>
                      </a:r>
                      <a:r>
                        <a:rPr lang="en-GB" sz="800" baseline="0" dirty="0" err="1"/>
                        <a:t>ar</a:t>
                      </a:r>
                      <a:r>
                        <a:rPr lang="en-CH" sz="800" baseline="0" dirty="0"/>
                        <a:t>ch Institute, Manila, Philippines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8770335"/>
                  </a:ext>
                </a:extLst>
              </a:tr>
              <a:tr h="214856">
                <a:tc>
                  <a:txBody>
                    <a:bodyPr/>
                    <a:lstStyle/>
                    <a:p>
                      <a:endParaRPr lang="en-CH" sz="800" baseline="0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baseline="0" dirty="0">
                          <a:solidFill>
                            <a:schemeClr val="tx1"/>
                          </a:solidFill>
                        </a:rPr>
                        <a:t>University of Leiden, The Netherlands</a:t>
                      </a:r>
                      <a:endParaRPr lang="en-US" sz="800" b="0" baseline="0" dirty="0">
                        <a:solidFill>
                          <a:schemeClr val="tx1"/>
                        </a:solidFill>
                        <a:latin typeface="Arial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H" sz="800" baseline="0" dirty="0"/>
                        <a:t>Czech Academy of Sciences, Prague, Czech Republic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8838627"/>
                  </a:ext>
                </a:extLst>
              </a:tr>
              <a:tr h="214856">
                <a:tc>
                  <a:txBody>
                    <a:bodyPr/>
                    <a:lstStyle/>
                    <a:p>
                      <a:endParaRPr lang="en-CH" sz="800" baseline="0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baseline="0" dirty="0">
                          <a:solidFill>
                            <a:schemeClr val="tx1"/>
                          </a:solidFill>
                        </a:rPr>
                        <a:t>Technical University of Munich, Germany</a:t>
                      </a:r>
                      <a:endParaRPr lang="en-US" sz="800" b="0" baseline="0" dirty="0">
                        <a:solidFill>
                          <a:schemeClr val="tx1"/>
                        </a:solidFill>
                        <a:latin typeface="Arial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H" sz="800" baseline="0" dirty="0"/>
                        <a:t>Univeristy of Tennessee, Knoxville, USA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717327"/>
                  </a:ext>
                </a:extLst>
              </a:tr>
              <a:tr h="214856">
                <a:tc>
                  <a:txBody>
                    <a:bodyPr/>
                    <a:lstStyle/>
                    <a:p>
                      <a:endParaRPr lang="en-CH" sz="800" baseline="0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800" b="0" baseline="0" dirty="0">
                          <a:solidFill>
                            <a:schemeClr val="tx1"/>
                          </a:solidFill>
                          <a:effectLst/>
                        </a:rPr>
                        <a:t>VTT Information Technology, Espoo, Finland</a:t>
                      </a:r>
                      <a:endParaRPr lang="en-GB" sz="800" b="0" baseline="0" dirty="0"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800" baseline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02688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3860921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4CAC1D7-80AD-FF8E-1EA4-F9310F7479E1}"/>
              </a:ext>
            </a:extLst>
          </p:cNvPr>
          <p:cNvSpPr/>
          <p:nvPr/>
        </p:nvSpPr>
        <p:spPr>
          <a:xfrm>
            <a:off x="378969" y="800143"/>
            <a:ext cx="8225555" cy="4215412"/>
          </a:xfrm>
          <a:prstGeom prst="rect">
            <a:avLst/>
          </a:prstGeom>
          <a:solidFill>
            <a:srgbClr val="FBF7F2"/>
          </a:solidFill>
          <a:ln w="12700">
            <a:noFill/>
            <a:tailEnd type="non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H" sz="1500" dirty="0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85E452E-690A-A3B7-1292-89CCA29FBE82}"/>
              </a:ext>
            </a:extLst>
          </p:cNvPr>
          <p:cNvGrpSpPr/>
          <p:nvPr/>
        </p:nvGrpSpPr>
        <p:grpSpPr>
          <a:xfrm>
            <a:off x="5002840" y="835351"/>
            <a:ext cx="3039805" cy="3913188"/>
            <a:chOff x="633290" y="1045512"/>
            <a:chExt cx="3039805" cy="3913188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F561BC2B-DD7D-E8E5-1E62-1A6F0B8136A9}"/>
                </a:ext>
              </a:extLst>
            </p:cNvPr>
            <p:cNvSpPr txBox="1"/>
            <p:nvPr/>
          </p:nvSpPr>
          <p:spPr>
            <a:xfrm>
              <a:off x="633290" y="1045512"/>
              <a:ext cx="296059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450"/>
                </a:spcBef>
                <a:tabLst>
                  <a:tab pos="797719" algn="l"/>
                </a:tabLst>
              </a:pPr>
              <a:r>
                <a:rPr lang="en-US" sz="900" dirty="0">
                  <a:latin typeface="Segoe UI "/>
                  <a:ea typeface="Segoe UI Historic" panose="020B0502040204020203" pitchFamily="34" charset="0"/>
                  <a:cs typeface="Segoe UI Historic" panose="020B0502040204020203" pitchFamily="34" charset="0"/>
                </a:rPr>
                <a:t>FULL ASIC</a:t>
              </a:r>
            </a:p>
          </p:txBody>
        </p:sp>
        <p:sp>
          <p:nvSpPr>
            <p:cNvPr id="39" name="Round Same-side Corner of Rectangle 123">
              <a:extLst>
                <a:ext uri="{FF2B5EF4-FFF2-40B4-BE49-F238E27FC236}">
                  <a16:creationId xmlns:a16="http://schemas.microsoft.com/office/drawing/2014/main" id="{922BE0EE-7169-29EC-B7EC-68C0AD8FF9F7}"/>
                </a:ext>
              </a:extLst>
            </p:cNvPr>
            <p:cNvSpPr/>
            <p:nvPr/>
          </p:nvSpPr>
          <p:spPr>
            <a:xfrm rot="10800000">
              <a:off x="778526" y="3807948"/>
              <a:ext cx="2894569" cy="1050144"/>
            </a:xfrm>
            <a:prstGeom prst="round2Same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tailEnd type="none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900" dirty="0">
                <a:latin typeface="Segoe UI "/>
              </a:endParaRPr>
            </a:p>
          </p:txBody>
        </p:sp>
        <p:sp>
          <p:nvSpPr>
            <p:cNvPr id="40" name="Rounded Rectangle 124">
              <a:extLst>
                <a:ext uri="{FF2B5EF4-FFF2-40B4-BE49-F238E27FC236}">
                  <a16:creationId xmlns:a16="http://schemas.microsoft.com/office/drawing/2014/main" id="{76D6782A-8F45-73A2-B82A-13B21DBE69EF}"/>
                </a:ext>
              </a:extLst>
            </p:cNvPr>
            <p:cNvSpPr/>
            <p:nvPr/>
          </p:nvSpPr>
          <p:spPr>
            <a:xfrm>
              <a:off x="882251" y="2982740"/>
              <a:ext cx="426799" cy="646104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 w="15875">
              <a:solidFill>
                <a:srgbClr val="C00000"/>
              </a:solidFill>
              <a:tailEnd type="triangle" w="lg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750" dirty="0">
                  <a:solidFill>
                    <a:schemeClr val="tx1"/>
                  </a:solidFill>
                  <a:latin typeface="Segoe UI "/>
                  <a:ea typeface="Segoe UI Historic" panose="020B0502040204020203" pitchFamily="34" charset="0"/>
                  <a:cs typeface="Segoe UI Historic" panose="020B0502040204020203" pitchFamily="34" charset="0"/>
                </a:rPr>
                <a:t>Region </a:t>
              </a:r>
            </a:p>
          </p:txBody>
        </p:sp>
        <p:sp>
          <p:nvSpPr>
            <p:cNvPr id="41" name="Rounded Rectangle 125">
              <a:extLst>
                <a:ext uri="{FF2B5EF4-FFF2-40B4-BE49-F238E27FC236}">
                  <a16:creationId xmlns:a16="http://schemas.microsoft.com/office/drawing/2014/main" id="{BCF45928-3EA2-9858-A2C0-67BB9777C2A5}"/>
                </a:ext>
              </a:extLst>
            </p:cNvPr>
            <p:cNvSpPr/>
            <p:nvPr/>
          </p:nvSpPr>
          <p:spPr>
            <a:xfrm>
              <a:off x="882251" y="2289292"/>
              <a:ext cx="426799" cy="646104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 w="15875">
              <a:solidFill>
                <a:srgbClr val="C00000"/>
              </a:solidFill>
              <a:tailEnd type="triangle" w="lg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750" dirty="0">
                  <a:solidFill>
                    <a:schemeClr val="tx1"/>
                  </a:solidFill>
                  <a:latin typeface="Segoe UI "/>
                  <a:ea typeface="Segoe UI Historic" panose="020B0502040204020203" pitchFamily="34" charset="0"/>
                  <a:cs typeface="Segoe UI Historic" panose="020B0502040204020203" pitchFamily="34" charset="0"/>
                </a:rPr>
                <a:t>Region </a:t>
              </a:r>
            </a:p>
          </p:txBody>
        </p:sp>
        <p:sp>
          <p:nvSpPr>
            <p:cNvPr id="48" name="Rounded Rectangle 126">
              <a:extLst>
                <a:ext uri="{FF2B5EF4-FFF2-40B4-BE49-F238E27FC236}">
                  <a16:creationId xmlns:a16="http://schemas.microsoft.com/office/drawing/2014/main" id="{A7AD2B5D-C006-601A-4811-AAD5A9B591E9}"/>
                </a:ext>
              </a:extLst>
            </p:cNvPr>
            <p:cNvSpPr/>
            <p:nvPr/>
          </p:nvSpPr>
          <p:spPr>
            <a:xfrm>
              <a:off x="882251" y="1366668"/>
              <a:ext cx="426799" cy="646104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 w="15875">
              <a:solidFill>
                <a:srgbClr val="C00000"/>
              </a:solidFill>
              <a:tailEnd type="triangle" w="lg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750" dirty="0">
                  <a:solidFill>
                    <a:schemeClr val="tx1"/>
                  </a:solidFill>
                  <a:latin typeface="Segoe UI "/>
                  <a:ea typeface="Segoe UI Historic" panose="020B0502040204020203" pitchFamily="34" charset="0"/>
                  <a:cs typeface="Segoe UI Historic" panose="020B0502040204020203" pitchFamily="34" charset="0"/>
                </a:rPr>
                <a:t>Region </a:t>
              </a:r>
            </a:p>
          </p:txBody>
        </p:sp>
        <p:sp>
          <p:nvSpPr>
            <p:cNvPr id="71" name="Rounded Rectangle 127">
              <a:extLst>
                <a:ext uri="{FF2B5EF4-FFF2-40B4-BE49-F238E27FC236}">
                  <a16:creationId xmlns:a16="http://schemas.microsoft.com/office/drawing/2014/main" id="{ECB3E4AC-672B-E0BD-BCB9-D91C7E4B5B68}"/>
                </a:ext>
              </a:extLst>
            </p:cNvPr>
            <p:cNvSpPr/>
            <p:nvPr/>
          </p:nvSpPr>
          <p:spPr>
            <a:xfrm>
              <a:off x="1367889" y="2991675"/>
              <a:ext cx="426799" cy="646104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 w="15875">
              <a:solidFill>
                <a:srgbClr val="C00000"/>
              </a:solidFill>
              <a:tailEnd type="triangle" w="lg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750" dirty="0">
                  <a:solidFill>
                    <a:schemeClr val="tx1"/>
                  </a:solidFill>
                  <a:latin typeface="Segoe UI "/>
                  <a:ea typeface="Segoe UI Historic" panose="020B0502040204020203" pitchFamily="34" charset="0"/>
                  <a:cs typeface="Segoe UI Historic" panose="020B0502040204020203" pitchFamily="34" charset="0"/>
                </a:rPr>
                <a:t>Region </a:t>
              </a:r>
            </a:p>
          </p:txBody>
        </p:sp>
        <p:sp>
          <p:nvSpPr>
            <p:cNvPr id="73" name="Rounded Rectangle 128">
              <a:extLst>
                <a:ext uri="{FF2B5EF4-FFF2-40B4-BE49-F238E27FC236}">
                  <a16:creationId xmlns:a16="http://schemas.microsoft.com/office/drawing/2014/main" id="{2D6EA2E9-0E76-4C84-239A-4BF77492B60E}"/>
                </a:ext>
              </a:extLst>
            </p:cNvPr>
            <p:cNvSpPr/>
            <p:nvPr/>
          </p:nvSpPr>
          <p:spPr>
            <a:xfrm>
              <a:off x="1367889" y="2298227"/>
              <a:ext cx="426799" cy="646104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 w="15875">
              <a:solidFill>
                <a:srgbClr val="C00000"/>
              </a:solidFill>
              <a:tailEnd type="triangle" w="lg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750" dirty="0">
                  <a:solidFill>
                    <a:schemeClr val="tx1"/>
                  </a:solidFill>
                  <a:latin typeface="Segoe UI "/>
                  <a:ea typeface="Segoe UI Historic" panose="020B0502040204020203" pitchFamily="34" charset="0"/>
                  <a:cs typeface="Segoe UI Historic" panose="020B0502040204020203" pitchFamily="34" charset="0"/>
                </a:rPr>
                <a:t>Region </a:t>
              </a:r>
            </a:p>
          </p:txBody>
        </p:sp>
        <p:sp>
          <p:nvSpPr>
            <p:cNvPr id="79" name="Rounded Rectangle 129">
              <a:extLst>
                <a:ext uri="{FF2B5EF4-FFF2-40B4-BE49-F238E27FC236}">
                  <a16:creationId xmlns:a16="http://schemas.microsoft.com/office/drawing/2014/main" id="{7DC423B7-7FE3-3851-4CF6-3396691B380B}"/>
                </a:ext>
              </a:extLst>
            </p:cNvPr>
            <p:cNvSpPr/>
            <p:nvPr/>
          </p:nvSpPr>
          <p:spPr>
            <a:xfrm>
              <a:off x="1367889" y="1375603"/>
              <a:ext cx="426799" cy="646104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 w="15875">
              <a:solidFill>
                <a:srgbClr val="C00000"/>
              </a:solidFill>
              <a:tailEnd type="triangle" w="lg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750" dirty="0">
                  <a:solidFill>
                    <a:schemeClr val="tx1"/>
                  </a:solidFill>
                  <a:latin typeface="Segoe UI "/>
                  <a:ea typeface="Segoe UI Historic" panose="020B0502040204020203" pitchFamily="34" charset="0"/>
                  <a:cs typeface="Segoe UI Historic" panose="020B0502040204020203" pitchFamily="34" charset="0"/>
                </a:rPr>
                <a:t>Region </a:t>
              </a:r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3A13D145-4B66-0585-42BD-9B398BC4FA66}"/>
                </a:ext>
              </a:extLst>
            </p:cNvPr>
            <p:cNvSpPr/>
            <p:nvPr/>
          </p:nvSpPr>
          <p:spPr>
            <a:xfrm>
              <a:off x="882251" y="2060117"/>
              <a:ext cx="426799" cy="186299"/>
            </a:xfrm>
            <a:prstGeom prst="rect">
              <a:avLst/>
            </a:prstGeom>
            <a:noFill/>
            <a:ln w="12700">
              <a:noFill/>
              <a:tailEnd type="triangle" w="lg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750" dirty="0">
                  <a:solidFill>
                    <a:schemeClr val="tx1"/>
                  </a:solidFill>
                  <a:latin typeface="Segoe UI "/>
                  <a:ea typeface="Segoe UI Historic" panose="020B0502040204020203" pitchFamily="34" charset="0"/>
                  <a:cs typeface="Segoe UI Historic" panose="020B0502040204020203" pitchFamily="34" charset="0"/>
                </a:rPr>
                <a:t>•••</a:t>
              </a:r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B447BA29-ED8E-9D04-5F8B-7ACE5C417327}"/>
                </a:ext>
              </a:extLst>
            </p:cNvPr>
            <p:cNvSpPr/>
            <p:nvPr/>
          </p:nvSpPr>
          <p:spPr>
            <a:xfrm>
              <a:off x="1367888" y="2060117"/>
              <a:ext cx="426799" cy="186299"/>
            </a:xfrm>
            <a:prstGeom prst="rect">
              <a:avLst/>
            </a:prstGeom>
            <a:noFill/>
            <a:ln w="12700">
              <a:noFill/>
              <a:tailEnd type="triangle" w="lg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750" dirty="0">
                  <a:solidFill>
                    <a:schemeClr val="tx1"/>
                  </a:solidFill>
                  <a:latin typeface="Segoe UI "/>
                  <a:ea typeface="Segoe UI Historic" panose="020B0502040204020203" pitchFamily="34" charset="0"/>
                  <a:cs typeface="Segoe UI Historic" panose="020B0502040204020203" pitchFamily="34" charset="0"/>
                </a:rPr>
                <a:t>•••</a:t>
              </a:r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EDFC64B4-1F51-4BA5-2711-1DA7E30F4E7C}"/>
                </a:ext>
              </a:extLst>
            </p:cNvPr>
            <p:cNvSpPr/>
            <p:nvPr/>
          </p:nvSpPr>
          <p:spPr>
            <a:xfrm>
              <a:off x="2024495" y="3212642"/>
              <a:ext cx="426799" cy="186299"/>
            </a:xfrm>
            <a:prstGeom prst="rect">
              <a:avLst/>
            </a:prstGeom>
            <a:noFill/>
            <a:ln w="12700">
              <a:noFill/>
              <a:tailEnd type="triangle" w="lg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750" dirty="0">
                  <a:solidFill>
                    <a:schemeClr val="tx1"/>
                  </a:solidFill>
                  <a:latin typeface="Segoe UI "/>
                  <a:ea typeface="Segoe UI Historic" panose="020B0502040204020203" pitchFamily="34" charset="0"/>
                  <a:cs typeface="Segoe UI Historic" panose="020B0502040204020203" pitchFamily="34" charset="0"/>
                </a:rPr>
                <a:t>•••</a:t>
              </a:r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BF33EC0A-D698-362C-DB37-63B7219EF252}"/>
                </a:ext>
              </a:extLst>
            </p:cNvPr>
            <p:cNvSpPr/>
            <p:nvPr/>
          </p:nvSpPr>
          <p:spPr>
            <a:xfrm>
              <a:off x="2024495" y="2519194"/>
              <a:ext cx="426799" cy="186299"/>
            </a:xfrm>
            <a:prstGeom prst="rect">
              <a:avLst/>
            </a:prstGeom>
            <a:noFill/>
            <a:ln w="12700">
              <a:noFill/>
              <a:tailEnd type="triangle" w="lg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750" dirty="0">
                  <a:solidFill>
                    <a:schemeClr val="tx1"/>
                  </a:solidFill>
                  <a:latin typeface="Segoe UI "/>
                  <a:ea typeface="Segoe UI Historic" panose="020B0502040204020203" pitchFamily="34" charset="0"/>
                  <a:cs typeface="Segoe UI Historic" panose="020B0502040204020203" pitchFamily="34" charset="0"/>
                </a:rPr>
                <a:t>•••</a:t>
              </a:r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22EEA90F-5C08-7424-5820-926D13A36E3F}"/>
                </a:ext>
              </a:extLst>
            </p:cNvPr>
            <p:cNvSpPr/>
            <p:nvPr/>
          </p:nvSpPr>
          <p:spPr>
            <a:xfrm>
              <a:off x="2024494" y="1605506"/>
              <a:ext cx="426799" cy="186299"/>
            </a:xfrm>
            <a:prstGeom prst="rect">
              <a:avLst/>
            </a:prstGeom>
            <a:noFill/>
            <a:ln w="12700">
              <a:noFill/>
              <a:tailEnd type="triangle" w="lg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750" dirty="0">
                  <a:solidFill>
                    <a:schemeClr val="tx1"/>
                  </a:solidFill>
                  <a:latin typeface="Segoe UI "/>
                  <a:ea typeface="Segoe UI Historic" panose="020B0502040204020203" pitchFamily="34" charset="0"/>
                  <a:cs typeface="Segoe UI Historic" panose="020B0502040204020203" pitchFamily="34" charset="0"/>
                </a:rPr>
                <a:t>•••</a:t>
              </a:r>
            </a:p>
          </p:txBody>
        </p:sp>
        <p:sp>
          <p:nvSpPr>
            <p:cNvPr id="91" name="Rounded Rectangle 137">
              <a:extLst>
                <a:ext uri="{FF2B5EF4-FFF2-40B4-BE49-F238E27FC236}">
                  <a16:creationId xmlns:a16="http://schemas.microsoft.com/office/drawing/2014/main" id="{DFCFE343-525C-F852-2F5E-85DD4D265749}"/>
                </a:ext>
              </a:extLst>
            </p:cNvPr>
            <p:cNvSpPr/>
            <p:nvPr/>
          </p:nvSpPr>
          <p:spPr>
            <a:xfrm>
              <a:off x="2647132" y="2982739"/>
              <a:ext cx="426799" cy="646104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 w="15875">
              <a:solidFill>
                <a:srgbClr val="C00000"/>
              </a:solidFill>
              <a:tailEnd type="triangle" w="lg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750" dirty="0">
                  <a:solidFill>
                    <a:schemeClr val="tx1"/>
                  </a:solidFill>
                  <a:latin typeface="Segoe UI "/>
                  <a:ea typeface="Segoe UI Historic" panose="020B0502040204020203" pitchFamily="34" charset="0"/>
                  <a:cs typeface="Segoe UI Historic" panose="020B0502040204020203" pitchFamily="34" charset="0"/>
                </a:rPr>
                <a:t>Region </a:t>
              </a:r>
            </a:p>
          </p:txBody>
        </p:sp>
        <p:sp>
          <p:nvSpPr>
            <p:cNvPr id="92" name="Rounded Rectangle 138">
              <a:extLst>
                <a:ext uri="{FF2B5EF4-FFF2-40B4-BE49-F238E27FC236}">
                  <a16:creationId xmlns:a16="http://schemas.microsoft.com/office/drawing/2014/main" id="{D799891A-50FD-8BC6-0372-887C2B4A0E45}"/>
                </a:ext>
              </a:extLst>
            </p:cNvPr>
            <p:cNvSpPr/>
            <p:nvPr/>
          </p:nvSpPr>
          <p:spPr>
            <a:xfrm>
              <a:off x="2647132" y="2289291"/>
              <a:ext cx="426799" cy="646104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 w="15875">
              <a:solidFill>
                <a:srgbClr val="C00000"/>
              </a:solidFill>
              <a:tailEnd type="triangle" w="lg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750" dirty="0">
                  <a:solidFill>
                    <a:schemeClr val="tx1"/>
                  </a:solidFill>
                  <a:latin typeface="Segoe UI "/>
                  <a:ea typeface="Segoe UI Historic" panose="020B0502040204020203" pitchFamily="34" charset="0"/>
                  <a:cs typeface="Segoe UI Historic" panose="020B0502040204020203" pitchFamily="34" charset="0"/>
                </a:rPr>
                <a:t>Region </a:t>
              </a:r>
            </a:p>
          </p:txBody>
        </p:sp>
        <p:sp>
          <p:nvSpPr>
            <p:cNvPr id="93" name="Rounded Rectangle 139">
              <a:extLst>
                <a:ext uri="{FF2B5EF4-FFF2-40B4-BE49-F238E27FC236}">
                  <a16:creationId xmlns:a16="http://schemas.microsoft.com/office/drawing/2014/main" id="{0DACB763-1652-9BC5-C6A6-E230722025BF}"/>
                </a:ext>
              </a:extLst>
            </p:cNvPr>
            <p:cNvSpPr/>
            <p:nvPr/>
          </p:nvSpPr>
          <p:spPr>
            <a:xfrm>
              <a:off x="2647132" y="1366668"/>
              <a:ext cx="426799" cy="646104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 w="15875">
              <a:solidFill>
                <a:srgbClr val="C00000"/>
              </a:solidFill>
              <a:tailEnd type="triangle" w="lg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750" dirty="0">
                  <a:solidFill>
                    <a:schemeClr val="tx1"/>
                  </a:solidFill>
                  <a:latin typeface="Segoe UI "/>
                  <a:ea typeface="Segoe UI Historic" panose="020B0502040204020203" pitchFamily="34" charset="0"/>
                  <a:cs typeface="Segoe UI Historic" panose="020B0502040204020203" pitchFamily="34" charset="0"/>
                </a:rPr>
                <a:t>Region </a:t>
              </a:r>
            </a:p>
          </p:txBody>
        </p:sp>
        <p:sp>
          <p:nvSpPr>
            <p:cNvPr id="94" name="Rounded Rectangle 140">
              <a:extLst>
                <a:ext uri="{FF2B5EF4-FFF2-40B4-BE49-F238E27FC236}">
                  <a16:creationId xmlns:a16="http://schemas.microsoft.com/office/drawing/2014/main" id="{451E0896-1F02-9168-E923-29BFE729F268}"/>
                </a:ext>
              </a:extLst>
            </p:cNvPr>
            <p:cNvSpPr/>
            <p:nvPr/>
          </p:nvSpPr>
          <p:spPr>
            <a:xfrm>
              <a:off x="3132770" y="2991674"/>
              <a:ext cx="426799" cy="646104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 w="15875">
              <a:solidFill>
                <a:srgbClr val="C00000"/>
              </a:solidFill>
              <a:tailEnd type="triangle" w="lg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750" dirty="0">
                  <a:solidFill>
                    <a:schemeClr val="tx1"/>
                  </a:solidFill>
                  <a:latin typeface="Segoe UI "/>
                  <a:ea typeface="Segoe UI Historic" panose="020B0502040204020203" pitchFamily="34" charset="0"/>
                  <a:cs typeface="Segoe UI Historic" panose="020B0502040204020203" pitchFamily="34" charset="0"/>
                </a:rPr>
                <a:t>Region </a:t>
              </a:r>
            </a:p>
          </p:txBody>
        </p:sp>
        <p:sp>
          <p:nvSpPr>
            <p:cNvPr id="95" name="Rounded Rectangle 141">
              <a:extLst>
                <a:ext uri="{FF2B5EF4-FFF2-40B4-BE49-F238E27FC236}">
                  <a16:creationId xmlns:a16="http://schemas.microsoft.com/office/drawing/2014/main" id="{1D7CBB3B-71C0-1957-5313-A818770CB027}"/>
                </a:ext>
              </a:extLst>
            </p:cNvPr>
            <p:cNvSpPr/>
            <p:nvPr/>
          </p:nvSpPr>
          <p:spPr>
            <a:xfrm>
              <a:off x="3132770" y="2298226"/>
              <a:ext cx="426799" cy="646104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 w="15875" cmpd="sng">
              <a:solidFill>
                <a:srgbClr val="C00000"/>
              </a:solidFill>
              <a:prstDash val="solid"/>
              <a:tailEnd type="triangle" w="lg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750" dirty="0">
                  <a:solidFill>
                    <a:schemeClr val="tx1"/>
                  </a:solidFill>
                  <a:latin typeface="Segoe UI "/>
                  <a:ea typeface="Segoe UI Historic" panose="020B0502040204020203" pitchFamily="34" charset="0"/>
                  <a:cs typeface="Segoe UI Historic" panose="020B0502040204020203" pitchFamily="34" charset="0"/>
                </a:rPr>
                <a:t>Region </a:t>
              </a:r>
            </a:p>
          </p:txBody>
        </p:sp>
        <p:sp>
          <p:nvSpPr>
            <p:cNvPr id="96" name="Rounded Rectangle 142">
              <a:extLst>
                <a:ext uri="{FF2B5EF4-FFF2-40B4-BE49-F238E27FC236}">
                  <a16:creationId xmlns:a16="http://schemas.microsoft.com/office/drawing/2014/main" id="{5F729963-6FEF-C194-151A-26F7B3BF4134}"/>
                </a:ext>
              </a:extLst>
            </p:cNvPr>
            <p:cNvSpPr/>
            <p:nvPr/>
          </p:nvSpPr>
          <p:spPr>
            <a:xfrm>
              <a:off x="3132770" y="1375602"/>
              <a:ext cx="426799" cy="646104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 w="15875">
              <a:solidFill>
                <a:srgbClr val="C00000"/>
              </a:solidFill>
              <a:tailEnd type="triangle" w="lg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750" dirty="0">
                  <a:solidFill>
                    <a:schemeClr val="tx1"/>
                  </a:solidFill>
                  <a:latin typeface="Segoe UI "/>
                  <a:ea typeface="Segoe UI Historic" panose="020B0502040204020203" pitchFamily="34" charset="0"/>
                  <a:cs typeface="Segoe UI Historic" panose="020B0502040204020203" pitchFamily="34" charset="0"/>
                </a:rPr>
                <a:t>Region </a:t>
              </a:r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58A2EC8C-9F6C-F2AC-B3F2-B49BD069F33F}"/>
                </a:ext>
              </a:extLst>
            </p:cNvPr>
            <p:cNvSpPr/>
            <p:nvPr/>
          </p:nvSpPr>
          <p:spPr>
            <a:xfrm>
              <a:off x="2647132" y="2060116"/>
              <a:ext cx="426799" cy="186299"/>
            </a:xfrm>
            <a:prstGeom prst="rect">
              <a:avLst/>
            </a:prstGeom>
            <a:noFill/>
            <a:ln w="12700">
              <a:noFill/>
              <a:tailEnd type="triangle" w="lg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750" dirty="0">
                  <a:solidFill>
                    <a:schemeClr val="tx1"/>
                  </a:solidFill>
                  <a:latin typeface="Segoe UI "/>
                  <a:ea typeface="Segoe UI Historic" panose="020B0502040204020203" pitchFamily="34" charset="0"/>
                  <a:cs typeface="Segoe UI Historic" panose="020B0502040204020203" pitchFamily="34" charset="0"/>
                </a:rPr>
                <a:t>•••</a:t>
              </a:r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224D1FCB-A581-E641-2EAB-FDD99FB3D590}"/>
                </a:ext>
              </a:extLst>
            </p:cNvPr>
            <p:cNvSpPr/>
            <p:nvPr/>
          </p:nvSpPr>
          <p:spPr>
            <a:xfrm>
              <a:off x="3132769" y="2060116"/>
              <a:ext cx="426799" cy="186299"/>
            </a:xfrm>
            <a:prstGeom prst="rect">
              <a:avLst/>
            </a:prstGeom>
            <a:noFill/>
            <a:ln w="12700">
              <a:noFill/>
              <a:tailEnd type="triangle" w="lg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750" dirty="0">
                  <a:solidFill>
                    <a:schemeClr val="tx1"/>
                  </a:solidFill>
                  <a:latin typeface="Segoe UI "/>
                  <a:ea typeface="Segoe UI Historic" panose="020B0502040204020203" pitchFamily="34" charset="0"/>
                  <a:cs typeface="Segoe UI Historic" panose="020B0502040204020203" pitchFamily="34" charset="0"/>
                </a:rPr>
                <a:t>•••</a:t>
              </a:r>
            </a:p>
          </p:txBody>
        </p:sp>
        <p:sp>
          <p:nvSpPr>
            <p:cNvPr id="99" name="Rounded Rectangle 135">
              <a:extLst>
                <a:ext uri="{FF2B5EF4-FFF2-40B4-BE49-F238E27FC236}">
                  <a16:creationId xmlns:a16="http://schemas.microsoft.com/office/drawing/2014/main" id="{01FD3BB8-49E2-775D-49B0-06313763B4F6}"/>
                </a:ext>
              </a:extLst>
            </p:cNvPr>
            <p:cNvSpPr/>
            <p:nvPr/>
          </p:nvSpPr>
          <p:spPr>
            <a:xfrm>
              <a:off x="882251" y="3751055"/>
              <a:ext cx="426799" cy="285796"/>
            </a:xfrm>
            <a:prstGeom prst="roundRect">
              <a:avLst/>
            </a:prstGeom>
            <a:solidFill>
              <a:schemeClr val="bg1"/>
            </a:solidFill>
            <a:ln w="15875">
              <a:solidFill>
                <a:srgbClr val="C00000"/>
              </a:solidFill>
              <a:tailEnd type="triangle" w="lg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000" tIns="27000" rIns="27000" bIns="27000" rtlCol="0" anchor="ctr"/>
            <a:lstStyle/>
            <a:p>
              <a:pPr algn="ctr"/>
              <a:r>
                <a:rPr lang="en-US" sz="900" dirty="0">
                  <a:solidFill>
                    <a:schemeClr val="tx1"/>
                  </a:solidFill>
                  <a:latin typeface="Segoe UI "/>
                  <a:ea typeface="Segoe UI Historic" panose="020B0502040204020203" pitchFamily="34" charset="0"/>
                  <a:cs typeface="Segoe UI Historic" panose="020B0502040204020203" pitchFamily="34" charset="0"/>
                </a:rPr>
                <a:t>EoC</a:t>
              </a:r>
            </a:p>
          </p:txBody>
        </p:sp>
        <p:sp>
          <p:nvSpPr>
            <p:cNvPr id="100" name="Rounded Rectangle 136">
              <a:extLst>
                <a:ext uri="{FF2B5EF4-FFF2-40B4-BE49-F238E27FC236}">
                  <a16:creationId xmlns:a16="http://schemas.microsoft.com/office/drawing/2014/main" id="{0546511D-DE29-0C17-5105-C5940D03D8D9}"/>
                </a:ext>
              </a:extLst>
            </p:cNvPr>
            <p:cNvSpPr/>
            <p:nvPr/>
          </p:nvSpPr>
          <p:spPr>
            <a:xfrm>
              <a:off x="1367888" y="3751054"/>
              <a:ext cx="426799" cy="285796"/>
            </a:xfrm>
            <a:prstGeom prst="roundRect">
              <a:avLst/>
            </a:prstGeom>
            <a:solidFill>
              <a:schemeClr val="bg1"/>
            </a:solidFill>
            <a:ln w="15875">
              <a:solidFill>
                <a:srgbClr val="C00000"/>
              </a:solidFill>
              <a:tailEnd type="triangle" w="lg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000" tIns="27000" rIns="27000" bIns="27000" rtlCol="0" anchor="ctr"/>
            <a:lstStyle/>
            <a:p>
              <a:pPr algn="ctr"/>
              <a:r>
                <a:rPr lang="en-US" sz="900" dirty="0">
                  <a:solidFill>
                    <a:schemeClr val="tx1"/>
                  </a:solidFill>
                  <a:latin typeface="Segoe UI "/>
                  <a:ea typeface="Segoe UI Historic" panose="020B0502040204020203" pitchFamily="34" charset="0"/>
                  <a:cs typeface="Segoe UI Historic" panose="020B0502040204020203" pitchFamily="34" charset="0"/>
                </a:rPr>
                <a:t>EoC</a:t>
              </a:r>
            </a:p>
          </p:txBody>
        </p:sp>
        <p:sp>
          <p:nvSpPr>
            <p:cNvPr id="101" name="Rounded Rectangle 145">
              <a:extLst>
                <a:ext uri="{FF2B5EF4-FFF2-40B4-BE49-F238E27FC236}">
                  <a16:creationId xmlns:a16="http://schemas.microsoft.com/office/drawing/2014/main" id="{80F0C056-51D7-BFEF-0C7F-960948491AA1}"/>
                </a:ext>
              </a:extLst>
            </p:cNvPr>
            <p:cNvSpPr/>
            <p:nvPr/>
          </p:nvSpPr>
          <p:spPr>
            <a:xfrm>
              <a:off x="2647132" y="3751054"/>
              <a:ext cx="426799" cy="285796"/>
            </a:xfrm>
            <a:prstGeom prst="roundRect">
              <a:avLst/>
            </a:prstGeom>
            <a:solidFill>
              <a:schemeClr val="bg1"/>
            </a:solidFill>
            <a:ln w="15875">
              <a:solidFill>
                <a:srgbClr val="C00000"/>
              </a:solidFill>
              <a:tailEnd type="triangle" w="lg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000" tIns="27000" rIns="27000" bIns="27000" rtlCol="0" anchor="ctr"/>
            <a:lstStyle/>
            <a:p>
              <a:pPr algn="ctr"/>
              <a:r>
                <a:rPr lang="en-US" sz="900" dirty="0">
                  <a:solidFill>
                    <a:schemeClr val="tx1"/>
                  </a:solidFill>
                  <a:latin typeface="Segoe UI "/>
                  <a:ea typeface="Segoe UI Historic" panose="020B0502040204020203" pitchFamily="34" charset="0"/>
                  <a:cs typeface="Segoe UI Historic" panose="020B0502040204020203" pitchFamily="34" charset="0"/>
                </a:rPr>
                <a:t>EoC</a:t>
              </a:r>
            </a:p>
          </p:txBody>
        </p:sp>
        <p:sp>
          <p:nvSpPr>
            <p:cNvPr id="102" name="Rounded Rectangle 146">
              <a:extLst>
                <a:ext uri="{FF2B5EF4-FFF2-40B4-BE49-F238E27FC236}">
                  <a16:creationId xmlns:a16="http://schemas.microsoft.com/office/drawing/2014/main" id="{5B42BE69-757C-65D6-01B7-2AA6B55890B7}"/>
                </a:ext>
              </a:extLst>
            </p:cNvPr>
            <p:cNvSpPr/>
            <p:nvPr/>
          </p:nvSpPr>
          <p:spPr>
            <a:xfrm>
              <a:off x="3132769" y="3751054"/>
              <a:ext cx="426799" cy="285796"/>
            </a:xfrm>
            <a:prstGeom prst="roundRect">
              <a:avLst/>
            </a:prstGeom>
            <a:solidFill>
              <a:schemeClr val="bg1"/>
            </a:solidFill>
            <a:ln w="15875">
              <a:solidFill>
                <a:srgbClr val="C00000"/>
              </a:solidFill>
              <a:tailEnd type="triangle" w="lg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000" tIns="27000" rIns="27000" bIns="27000" rtlCol="0" anchor="ctr"/>
            <a:lstStyle/>
            <a:p>
              <a:pPr algn="ctr"/>
              <a:r>
                <a:rPr lang="en-US" sz="900" dirty="0">
                  <a:solidFill>
                    <a:schemeClr val="tx1"/>
                  </a:solidFill>
                  <a:latin typeface="Segoe UI "/>
                  <a:ea typeface="Segoe UI Historic" panose="020B0502040204020203" pitchFamily="34" charset="0"/>
                  <a:cs typeface="Segoe UI Historic" panose="020B0502040204020203" pitchFamily="34" charset="0"/>
                </a:rPr>
                <a:t>EoC</a:t>
              </a:r>
            </a:p>
          </p:txBody>
        </p:sp>
        <p:sp>
          <p:nvSpPr>
            <p:cNvPr id="103" name="Rounded Rectangle 146">
              <a:extLst>
                <a:ext uri="{FF2B5EF4-FFF2-40B4-BE49-F238E27FC236}">
                  <a16:creationId xmlns:a16="http://schemas.microsoft.com/office/drawing/2014/main" id="{5FDC5459-565F-5635-B11E-DA10CE27B165}"/>
                </a:ext>
              </a:extLst>
            </p:cNvPr>
            <p:cNvSpPr/>
            <p:nvPr/>
          </p:nvSpPr>
          <p:spPr>
            <a:xfrm>
              <a:off x="1640639" y="4757987"/>
              <a:ext cx="1164844" cy="200713"/>
            </a:xfrm>
            <a:prstGeom prst="roundRect">
              <a:avLst/>
            </a:prstGeom>
            <a:solidFill>
              <a:schemeClr val="bg1"/>
            </a:solidFill>
            <a:ln w="15875">
              <a:solidFill>
                <a:srgbClr val="C00000"/>
              </a:solidFill>
              <a:tailEnd type="triangle" w="lg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900" dirty="0">
                  <a:solidFill>
                    <a:schemeClr val="tx1"/>
                  </a:solidFill>
                  <a:latin typeface="Segoe UI "/>
                  <a:ea typeface="Segoe UI Historic" panose="020B0502040204020203" pitchFamily="34" charset="0"/>
                  <a:cs typeface="Segoe UI Historic" panose="020B0502040204020203" pitchFamily="34" charset="0"/>
                </a:rPr>
                <a:t>High speed links</a:t>
              </a:r>
            </a:p>
          </p:txBody>
        </p:sp>
        <p:sp>
          <p:nvSpPr>
            <p:cNvPr id="104" name="Rounded Rectangle 146">
              <a:extLst>
                <a:ext uri="{FF2B5EF4-FFF2-40B4-BE49-F238E27FC236}">
                  <a16:creationId xmlns:a16="http://schemas.microsoft.com/office/drawing/2014/main" id="{7538C08B-0F82-FB7D-ABBC-C75FF211C163}"/>
                </a:ext>
              </a:extLst>
            </p:cNvPr>
            <p:cNvSpPr/>
            <p:nvPr/>
          </p:nvSpPr>
          <p:spPr>
            <a:xfrm>
              <a:off x="1548061" y="4434177"/>
              <a:ext cx="1350000" cy="200713"/>
            </a:xfrm>
            <a:prstGeom prst="roundRect">
              <a:avLst/>
            </a:prstGeom>
            <a:solidFill>
              <a:schemeClr val="bg1"/>
            </a:solidFill>
            <a:ln w="15875">
              <a:solidFill>
                <a:srgbClr val="C00000"/>
              </a:solidFill>
              <a:tailEnd type="triangle" w="lg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900" dirty="0">
                  <a:solidFill>
                    <a:schemeClr val="tx1"/>
                  </a:solidFill>
                  <a:latin typeface="Segoe UI "/>
                  <a:ea typeface="Segoe UI Historic" panose="020B0502040204020203" pitchFamily="34" charset="0"/>
                  <a:cs typeface="Segoe UI Historic" panose="020B0502040204020203" pitchFamily="34" charset="0"/>
                </a:rPr>
                <a:t>Event sorter and builder</a:t>
              </a:r>
            </a:p>
          </p:txBody>
        </p:sp>
        <p:sp>
          <p:nvSpPr>
            <p:cNvPr id="105" name="Rounded Rectangle 146">
              <a:extLst>
                <a:ext uri="{FF2B5EF4-FFF2-40B4-BE49-F238E27FC236}">
                  <a16:creationId xmlns:a16="http://schemas.microsoft.com/office/drawing/2014/main" id="{10952065-AEBC-BD0A-D432-5DEBC7214B8C}"/>
                </a:ext>
              </a:extLst>
            </p:cNvPr>
            <p:cNvSpPr/>
            <p:nvPr/>
          </p:nvSpPr>
          <p:spPr>
            <a:xfrm>
              <a:off x="1548061" y="4174593"/>
              <a:ext cx="1350000" cy="200713"/>
            </a:xfrm>
            <a:prstGeom prst="roundRect">
              <a:avLst/>
            </a:prstGeom>
            <a:solidFill>
              <a:schemeClr val="bg1"/>
            </a:solidFill>
            <a:ln w="15875">
              <a:solidFill>
                <a:srgbClr val="C00000"/>
              </a:solidFill>
              <a:prstDash val="solid"/>
              <a:tailEnd type="triangle" w="lg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900" dirty="0">
                  <a:solidFill>
                    <a:schemeClr val="tx1"/>
                  </a:solidFill>
                  <a:latin typeface="Segoe UI "/>
                  <a:ea typeface="Segoe UI Historic" panose="020B0502040204020203" pitchFamily="34" charset="0"/>
                  <a:cs typeface="Segoe UI Historic" panose="020B0502040204020203" pitchFamily="34" charset="0"/>
                </a:rPr>
                <a:t>Packet processor</a:t>
              </a:r>
            </a:p>
          </p:txBody>
        </p:sp>
        <p:sp>
          <p:nvSpPr>
            <p:cNvPr id="106" name="Rounded Rectangle 146">
              <a:extLst>
                <a:ext uri="{FF2B5EF4-FFF2-40B4-BE49-F238E27FC236}">
                  <a16:creationId xmlns:a16="http://schemas.microsoft.com/office/drawing/2014/main" id="{61FAE951-5809-8CF6-CE3B-F2916A07D62B}"/>
                </a:ext>
              </a:extLst>
            </p:cNvPr>
            <p:cNvSpPr/>
            <p:nvPr/>
          </p:nvSpPr>
          <p:spPr>
            <a:xfrm>
              <a:off x="888930" y="4159948"/>
              <a:ext cx="459000" cy="474941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ysDash"/>
              <a:tailEnd type="triangle" w="lg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900" dirty="0">
                  <a:solidFill>
                    <a:schemeClr val="tx1"/>
                  </a:solidFill>
                  <a:latin typeface="Segoe UI "/>
                  <a:ea typeface="Segoe UI Historic" panose="020B0502040204020203" pitchFamily="34" charset="0"/>
                  <a:cs typeface="Segoe UI Historic" panose="020B0502040204020203" pitchFamily="34" charset="0"/>
                </a:rPr>
                <a:t>Control</a:t>
              </a:r>
            </a:p>
          </p:txBody>
        </p:sp>
        <p:sp>
          <p:nvSpPr>
            <p:cNvPr id="107" name="Rounded Rectangle 146">
              <a:extLst>
                <a:ext uri="{FF2B5EF4-FFF2-40B4-BE49-F238E27FC236}">
                  <a16:creationId xmlns:a16="http://schemas.microsoft.com/office/drawing/2014/main" id="{9528C342-7684-70B2-D2B6-F8D688FB0F2F}"/>
                </a:ext>
              </a:extLst>
            </p:cNvPr>
            <p:cNvSpPr/>
            <p:nvPr/>
          </p:nvSpPr>
          <p:spPr>
            <a:xfrm>
              <a:off x="3098192" y="4159948"/>
              <a:ext cx="459000" cy="474941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ysDash"/>
              <a:tailEnd type="triangle" w="lg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900" dirty="0">
                  <a:solidFill>
                    <a:schemeClr val="tx1"/>
                  </a:solidFill>
                  <a:latin typeface="Segoe UI "/>
                  <a:ea typeface="Segoe UI Historic" panose="020B0502040204020203" pitchFamily="34" charset="0"/>
                  <a:cs typeface="Segoe UI Historic" panose="020B0502040204020203" pitchFamily="34" charset="0"/>
                </a:rPr>
                <a:t>Peri logic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E4665342-E720-0037-48F4-35F85B797598}"/>
              </a:ext>
            </a:extLst>
          </p:cNvPr>
          <p:cNvGrpSpPr/>
          <p:nvPr/>
        </p:nvGrpSpPr>
        <p:grpSpPr>
          <a:xfrm>
            <a:off x="748007" y="1444281"/>
            <a:ext cx="1369327" cy="2263330"/>
            <a:chOff x="6707630" y="914935"/>
            <a:chExt cx="1369327" cy="2263330"/>
          </a:xfrm>
        </p:grpSpPr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55AAC715-DA68-23B8-6FC5-5591B2F70235}"/>
                </a:ext>
              </a:extLst>
            </p:cNvPr>
            <p:cNvSpPr/>
            <p:nvPr/>
          </p:nvSpPr>
          <p:spPr>
            <a:xfrm>
              <a:off x="6707630" y="1156668"/>
              <a:ext cx="1347417" cy="2021597"/>
            </a:xfrm>
            <a:prstGeom prst="rect">
              <a:avLst/>
            </a:prstGeom>
            <a:noFill/>
            <a:ln w="158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500" dirty="0">
                <a:latin typeface="Segoe UI "/>
              </a:endParaRPr>
            </a:p>
          </p:txBody>
        </p:sp>
        <p:sp>
          <p:nvSpPr>
            <p:cNvPr id="111" name="Rounded Rectangle 157">
              <a:extLst>
                <a:ext uri="{FF2B5EF4-FFF2-40B4-BE49-F238E27FC236}">
                  <a16:creationId xmlns:a16="http://schemas.microsoft.com/office/drawing/2014/main" id="{943392E6-03CE-107A-37E1-47E078E956C1}"/>
                </a:ext>
              </a:extLst>
            </p:cNvPr>
            <p:cNvSpPr/>
            <p:nvPr/>
          </p:nvSpPr>
          <p:spPr>
            <a:xfrm>
              <a:off x="6879737" y="1302773"/>
              <a:ext cx="450243" cy="441962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 w="12700">
              <a:solidFill>
                <a:schemeClr val="tx1"/>
              </a:solidFill>
              <a:tailEnd type="triangle" w="lg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750" dirty="0">
                  <a:solidFill>
                    <a:schemeClr val="tx1"/>
                  </a:solidFill>
                  <a:latin typeface="Segoe UI "/>
                  <a:ea typeface="Segoe UI Historic" panose="020B0502040204020203" pitchFamily="34" charset="0"/>
                  <a:cs typeface="Segoe UI Historic" panose="020B0502040204020203" pitchFamily="34" charset="0"/>
                </a:rPr>
                <a:t>PIXEL</a:t>
              </a:r>
            </a:p>
          </p:txBody>
        </p:sp>
        <p:sp>
          <p:nvSpPr>
            <p:cNvPr id="112" name="Rounded Rectangle 158">
              <a:extLst>
                <a:ext uri="{FF2B5EF4-FFF2-40B4-BE49-F238E27FC236}">
                  <a16:creationId xmlns:a16="http://schemas.microsoft.com/office/drawing/2014/main" id="{66E4CD84-5A9B-A5EE-F0BF-1465EC787874}"/>
                </a:ext>
              </a:extLst>
            </p:cNvPr>
            <p:cNvSpPr/>
            <p:nvPr/>
          </p:nvSpPr>
          <p:spPr>
            <a:xfrm>
              <a:off x="7476517" y="1302773"/>
              <a:ext cx="450243" cy="441962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 w="12700">
              <a:solidFill>
                <a:schemeClr val="tx1"/>
              </a:solidFill>
              <a:tailEnd type="triangle" w="lg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750" dirty="0">
                  <a:solidFill>
                    <a:schemeClr val="tx1"/>
                  </a:solidFill>
                  <a:latin typeface="Segoe UI "/>
                  <a:ea typeface="Segoe UI Historic" panose="020B0502040204020203" pitchFamily="34" charset="0"/>
                  <a:cs typeface="Segoe UI Historic" panose="020B0502040204020203" pitchFamily="34" charset="0"/>
                </a:rPr>
                <a:t>PIXEL</a:t>
              </a:r>
            </a:p>
          </p:txBody>
        </p:sp>
        <p:sp>
          <p:nvSpPr>
            <p:cNvPr id="113" name="Rounded Rectangle 159">
              <a:extLst>
                <a:ext uri="{FF2B5EF4-FFF2-40B4-BE49-F238E27FC236}">
                  <a16:creationId xmlns:a16="http://schemas.microsoft.com/office/drawing/2014/main" id="{9BCAE54C-BDC3-9F07-880A-81E32731C446}"/>
                </a:ext>
              </a:extLst>
            </p:cNvPr>
            <p:cNvSpPr/>
            <p:nvPr/>
          </p:nvSpPr>
          <p:spPr>
            <a:xfrm>
              <a:off x="6879737" y="1839513"/>
              <a:ext cx="450243" cy="441962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 w="12700">
              <a:solidFill>
                <a:schemeClr val="tx1"/>
              </a:solidFill>
              <a:tailEnd type="triangle" w="lg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750" dirty="0">
                  <a:solidFill>
                    <a:schemeClr val="tx1"/>
                  </a:solidFill>
                  <a:latin typeface="Segoe UI "/>
                  <a:ea typeface="Segoe UI Historic" panose="020B0502040204020203" pitchFamily="34" charset="0"/>
                  <a:cs typeface="Segoe UI Historic" panose="020B0502040204020203" pitchFamily="34" charset="0"/>
                </a:rPr>
                <a:t>PIXEL</a:t>
              </a:r>
            </a:p>
          </p:txBody>
        </p:sp>
        <p:sp>
          <p:nvSpPr>
            <p:cNvPr id="114" name="Rounded Rectangle 160">
              <a:extLst>
                <a:ext uri="{FF2B5EF4-FFF2-40B4-BE49-F238E27FC236}">
                  <a16:creationId xmlns:a16="http://schemas.microsoft.com/office/drawing/2014/main" id="{B3411271-ACAC-6742-D19A-640085A8C3D2}"/>
                </a:ext>
              </a:extLst>
            </p:cNvPr>
            <p:cNvSpPr/>
            <p:nvPr/>
          </p:nvSpPr>
          <p:spPr>
            <a:xfrm>
              <a:off x="7476517" y="1843902"/>
              <a:ext cx="450243" cy="441962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 w="12700">
              <a:solidFill>
                <a:schemeClr val="tx1"/>
              </a:solidFill>
              <a:tailEnd type="triangle" w="lg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750" dirty="0">
                  <a:solidFill>
                    <a:schemeClr val="tx1"/>
                  </a:solidFill>
                  <a:latin typeface="Segoe UI "/>
                  <a:ea typeface="Segoe UI Historic" panose="020B0502040204020203" pitchFamily="34" charset="0"/>
                  <a:cs typeface="Segoe UI Historic" panose="020B0502040204020203" pitchFamily="34" charset="0"/>
                </a:rPr>
                <a:t>PIXEL</a:t>
              </a:r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2CFDE040-4688-9067-BDD8-51EA27A91E41}"/>
                </a:ext>
              </a:extLst>
            </p:cNvPr>
            <p:cNvSpPr/>
            <p:nvPr/>
          </p:nvSpPr>
          <p:spPr>
            <a:xfrm>
              <a:off x="6879737" y="2428825"/>
              <a:ext cx="1047022" cy="179408"/>
            </a:xfrm>
            <a:prstGeom prst="rect">
              <a:avLst/>
            </a:prstGeom>
            <a:solidFill>
              <a:schemeClr val="bg1"/>
            </a:solidFill>
            <a:ln w="158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dirty="0">
                  <a:solidFill>
                    <a:schemeClr val="tx1"/>
                  </a:solidFill>
                  <a:latin typeface="Segoe UI "/>
                </a:rPr>
                <a:t>TDC</a:t>
              </a:r>
            </a:p>
          </p:txBody>
        </p:sp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3E9DA690-BB3F-06BC-ADBE-1EF498F56757}"/>
                </a:ext>
              </a:extLst>
            </p:cNvPr>
            <p:cNvSpPr/>
            <p:nvPr/>
          </p:nvSpPr>
          <p:spPr>
            <a:xfrm>
              <a:off x="6879737" y="2667348"/>
              <a:ext cx="1047022" cy="17940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dirty="0">
                  <a:solidFill>
                    <a:schemeClr val="tx1"/>
                  </a:solidFill>
                  <a:latin typeface="Segoe UI "/>
                </a:rPr>
                <a:t>ARBITRATION</a:t>
              </a:r>
            </a:p>
          </p:txBody>
        </p:sp>
        <p:sp>
          <p:nvSpPr>
            <p:cNvPr id="118" name="Rectangle 117">
              <a:extLst>
                <a:ext uri="{FF2B5EF4-FFF2-40B4-BE49-F238E27FC236}">
                  <a16:creationId xmlns:a16="http://schemas.microsoft.com/office/drawing/2014/main" id="{36581766-76E8-7ED0-C4A0-FBCCBD8582B7}"/>
                </a:ext>
              </a:extLst>
            </p:cNvPr>
            <p:cNvSpPr/>
            <p:nvPr/>
          </p:nvSpPr>
          <p:spPr>
            <a:xfrm>
              <a:off x="6879737" y="2905872"/>
              <a:ext cx="1047022" cy="17940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dirty="0">
                  <a:solidFill>
                    <a:schemeClr val="tx1"/>
                  </a:solidFill>
                  <a:latin typeface="Segoe UI "/>
                </a:rPr>
                <a:t>SHARED LOGIC</a:t>
              </a:r>
            </a:p>
          </p:txBody>
        </p: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C85C6055-0A3B-22D1-9ED2-9B003515BAB3}"/>
                </a:ext>
              </a:extLst>
            </p:cNvPr>
            <p:cNvSpPr txBox="1"/>
            <p:nvPr/>
          </p:nvSpPr>
          <p:spPr>
            <a:xfrm>
              <a:off x="6729540" y="914935"/>
              <a:ext cx="1347417" cy="230832"/>
            </a:xfrm>
            <a:prstGeom prst="rect">
              <a:avLst/>
            </a:prstGeom>
            <a:noFill/>
          </p:spPr>
          <p:txBody>
            <a:bodyPr wrap="square" lIns="0" rtlCol="0">
              <a:spAutoFit/>
            </a:bodyPr>
            <a:lstStyle/>
            <a:p>
              <a:pPr>
                <a:spcBef>
                  <a:spcPts val="450"/>
                </a:spcBef>
                <a:tabLst>
                  <a:tab pos="797719" algn="l"/>
                </a:tabLst>
              </a:pPr>
              <a:r>
                <a:rPr lang="en-US" sz="900" dirty="0">
                  <a:latin typeface="Segoe UI "/>
                  <a:ea typeface="Segoe UI Historic" panose="020B0502040204020203" pitchFamily="34" charset="0"/>
                  <a:cs typeface="Segoe UI Historic" panose="020B0502040204020203" pitchFamily="34" charset="0"/>
                </a:rPr>
                <a:t>SUPER-PIXEL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B46A9212-BBDC-8E6B-3210-11169C781291}"/>
              </a:ext>
            </a:extLst>
          </p:cNvPr>
          <p:cNvGrpSpPr/>
          <p:nvPr/>
        </p:nvGrpSpPr>
        <p:grpSpPr>
          <a:xfrm>
            <a:off x="2728560" y="834971"/>
            <a:ext cx="1723998" cy="3943157"/>
            <a:chOff x="4372328" y="914935"/>
            <a:chExt cx="1723998" cy="3943157"/>
          </a:xfrm>
        </p:grpSpPr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E449C207-0A58-7DE3-8F61-29B0965D9EF0}"/>
                </a:ext>
              </a:extLst>
            </p:cNvPr>
            <p:cNvSpPr/>
            <p:nvPr/>
          </p:nvSpPr>
          <p:spPr>
            <a:xfrm>
              <a:off x="4372329" y="1156668"/>
              <a:ext cx="1723997" cy="3701424"/>
            </a:xfrm>
            <a:prstGeom prst="rect">
              <a:avLst/>
            </a:prstGeom>
            <a:noFill/>
            <a:ln w="158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500" dirty="0">
                <a:latin typeface="Segoe UI "/>
              </a:endParaRPr>
            </a:p>
          </p:txBody>
        </p:sp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A97B0F83-CE79-A230-3320-FD18EAE86072}"/>
                </a:ext>
              </a:extLst>
            </p:cNvPr>
            <p:cNvGrpSpPr/>
            <p:nvPr/>
          </p:nvGrpSpPr>
          <p:grpSpPr>
            <a:xfrm>
              <a:off x="4517247" y="1279388"/>
              <a:ext cx="1440849" cy="2320432"/>
              <a:chOff x="5990259" y="1718068"/>
              <a:chExt cx="1921132" cy="3093909"/>
            </a:xfrm>
          </p:grpSpPr>
          <p:sp>
            <p:nvSpPr>
              <p:cNvPr id="152" name="Rectangle 151">
                <a:extLst>
                  <a:ext uri="{FF2B5EF4-FFF2-40B4-BE49-F238E27FC236}">
                    <a16:creationId xmlns:a16="http://schemas.microsoft.com/office/drawing/2014/main" id="{3DC25C71-8D96-D9F0-FFE8-DACBCFEDBFD7}"/>
                  </a:ext>
                </a:extLst>
              </p:cNvPr>
              <p:cNvSpPr/>
              <p:nvPr/>
            </p:nvSpPr>
            <p:spPr>
              <a:xfrm>
                <a:off x="5990260" y="1718068"/>
                <a:ext cx="960513" cy="951167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 w="15875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500" dirty="0">
                  <a:latin typeface="Segoe UI "/>
                </a:endParaRPr>
              </a:p>
            </p:txBody>
          </p:sp>
          <p:sp>
            <p:nvSpPr>
              <p:cNvPr id="153" name="Rectangle 152">
                <a:extLst>
                  <a:ext uri="{FF2B5EF4-FFF2-40B4-BE49-F238E27FC236}">
                    <a16:creationId xmlns:a16="http://schemas.microsoft.com/office/drawing/2014/main" id="{8A488BEE-2273-0C9F-61CC-1863227F3578}"/>
                  </a:ext>
                </a:extLst>
              </p:cNvPr>
              <p:cNvSpPr/>
              <p:nvPr/>
            </p:nvSpPr>
            <p:spPr>
              <a:xfrm>
                <a:off x="6950772" y="1718069"/>
                <a:ext cx="960513" cy="951167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 w="15875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500">
                  <a:latin typeface="Segoe UI "/>
                </a:endParaRPr>
              </a:p>
            </p:txBody>
          </p:sp>
          <p:grpSp>
            <p:nvGrpSpPr>
              <p:cNvPr id="154" name="Group 153">
                <a:extLst>
                  <a:ext uri="{FF2B5EF4-FFF2-40B4-BE49-F238E27FC236}">
                    <a16:creationId xmlns:a16="http://schemas.microsoft.com/office/drawing/2014/main" id="{074ED88F-9609-51C0-7A92-95A26C1C4DDB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990259" y="2909537"/>
                <a:ext cx="1921132" cy="1902440"/>
                <a:chOff x="6214754" y="3111946"/>
                <a:chExt cx="2195255" cy="2195257"/>
              </a:xfrm>
            </p:grpSpPr>
            <p:sp>
              <p:nvSpPr>
                <p:cNvPr id="192" name="Rectangle 191">
                  <a:extLst>
                    <a:ext uri="{FF2B5EF4-FFF2-40B4-BE49-F238E27FC236}">
                      <a16:creationId xmlns:a16="http://schemas.microsoft.com/office/drawing/2014/main" id="{F33E531F-34AD-CDF2-5747-2698B138DCCE}"/>
                    </a:ext>
                  </a:extLst>
                </p:cNvPr>
                <p:cNvSpPr/>
                <p:nvPr/>
              </p:nvSpPr>
              <p:spPr>
                <a:xfrm>
                  <a:off x="6214876" y="3111946"/>
                  <a:ext cx="1097567" cy="1097567"/>
                </a:xfrm>
                <a:prstGeom prst="rect">
                  <a:avLst/>
                </a:prstGeom>
                <a:solidFill>
                  <a:schemeClr val="tx2">
                    <a:lumMod val="20000"/>
                    <a:lumOff val="80000"/>
                  </a:schemeClr>
                </a:solidFill>
                <a:ln w="15875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500" dirty="0">
                    <a:latin typeface="Segoe UI "/>
                  </a:endParaRPr>
                </a:p>
              </p:txBody>
            </p:sp>
            <p:sp>
              <p:nvSpPr>
                <p:cNvPr id="193" name="Rectangle 192">
                  <a:extLst>
                    <a:ext uri="{FF2B5EF4-FFF2-40B4-BE49-F238E27FC236}">
                      <a16:creationId xmlns:a16="http://schemas.microsoft.com/office/drawing/2014/main" id="{01AA6462-32D8-EF73-DA52-1CCD63C8C5EA}"/>
                    </a:ext>
                  </a:extLst>
                </p:cNvPr>
                <p:cNvSpPr/>
                <p:nvPr/>
              </p:nvSpPr>
              <p:spPr>
                <a:xfrm>
                  <a:off x="7312442" y="3111947"/>
                  <a:ext cx="1097567" cy="1097567"/>
                </a:xfrm>
                <a:prstGeom prst="rect">
                  <a:avLst/>
                </a:prstGeom>
                <a:solidFill>
                  <a:schemeClr val="tx2">
                    <a:lumMod val="20000"/>
                    <a:lumOff val="80000"/>
                  </a:schemeClr>
                </a:solidFill>
                <a:ln w="15875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500">
                    <a:latin typeface="Segoe UI "/>
                  </a:endParaRPr>
                </a:p>
              </p:txBody>
            </p:sp>
            <p:sp>
              <p:nvSpPr>
                <p:cNvPr id="194" name="Rectangle 193">
                  <a:extLst>
                    <a:ext uri="{FF2B5EF4-FFF2-40B4-BE49-F238E27FC236}">
                      <a16:creationId xmlns:a16="http://schemas.microsoft.com/office/drawing/2014/main" id="{88919C6B-3566-7499-3B4B-F5B69B86E059}"/>
                    </a:ext>
                  </a:extLst>
                </p:cNvPr>
                <p:cNvSpPr/>
                <p:nvPr/>
              </p:nvSpPr>
              <p:spPr>
                <a:xfrm>
                  <a:off x="6214754" y="4209635"/>
                  <a:ext cx="1097567" cy="1097567"/>
                </a:xfrm>
                <a:prstGeom prst="rect">
                  <a:avLst/>
                </a:prstGeom>
                <a:solidFill>
                  <a:schemeClr val="tx2">
                    <a:lumMod val="20000"/>
                    <a:lumOff val="80000"/>
                  </a:schemeClr>
                </a:solidFill>
                <a:ln w="15875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500">
                    <a:latin typeface="Segoe UI "/>
                  </a:endParaRPr>
                </a:p>
              </p:txBody>
            </p:sp>
            <p:sp>
              <p:nvSpPr>
                <p:cNvPr id="195" name="Rectangle 194">
                  <a:extLst>
                    <a:ext uri="{FF2B5EF4-FFF2-40B4-BE49-F238E27FC236}">
                      <a16:creationId xmlns:a16="http://schemas.microsoft.com/office/drawing/2014/main" id="{DF2B4D88-62A2-369B-5C4A-2F8DFB097AC6}"/>
                    </a:ext>
                  </a:extLst>
                </p:cNvPr>
                <p:cNvSpPr/>
                <p:nvPr/>
              </p:nvSpPr>
              <p:spPr>
                <a:xfrm>
                  <a:off x="7312321" y="4209636"/>
                  <a:ext cx="1097567" cy="1097567"/>
                </a:xfrm>
                <a:prstGeom prst="rect">
                  <a:avLst/>
                </a:prstGeom>
                <a:solidFill>
                  <a:schemeClr val="tx2">
                    <a:lumMod val="20000"/>
                    <a:lumOff val="80000"/>
                  </a:schemeClr>
                </a:solidFill>
                <a:ln w="15875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500">
                    <a:latin typeface="Segoe UI "/>
                  </a:endParaRPr>
                </a:p>
              </p:txBody>
            </p:sp>
          </p:grpSp>
          <p:grpSp>
            <p:nvGrpSpPr>
              <p:cNvPr id="155" name="Group 154">
                <a:extLst>
                  <a:ext uri="{FF2B5EF4-FFF2-40B4-BE49-F238E27FC236}">
                    <a16:creationId xmlns:a16="http://schemas.microsoft.com/office/drawing/2014/main" id="{AC521AAA-F585-843A-DDEB-9282F9BAF570}"/>
                  </a:ext>
                </a:extLst>
              </p:cNvPr>
              <p:cNvGrpSpPr/>
              <p:nvPr/>
            </p:nvGrpSpPr>
            <p:grpSpPr>
              <a:xfrm>
                <a:off x="6207096" y="1922899"/>
                <a:ext cx="511385" cy="511473"/>
                <a:chOff x="971600" y="1488480"/>
                <a:chExt cx="396036" cy="396104"/>
              </a:xfrm>
              <a:solidFill>
                <a:schemeClr val="bg1"/>
              </a:solidFill>
            </p:grpSpPr>
            <p:sp>
              <p:nvSpPr>
                <p:cNvPr id="188" name="Octagon 187">
                  <a:extLst>
                    <a:ext uri="{FF2B5EF4-FFF2-40B4-BE49-F238E27FC236}">
                      <a16:creationId xmlns:a16="http://schemas.microsoft.com/office/drawing/2014/main" id="{B0571799-3F1B-A6CE-B271-E484169AF834}"/>
                    </a:ext>
                  </a:extLst>
                </p:cNvPr>
                <p:cNvSpPr/>
                <p:nvPr/>
              </p:nvSpPr>
              <p:spPr>
                <a:xfrm>
                  <a:off x="971600" y="1488480"/>
                  <a:ext cx="72000" cy="72000"/>
                </a:xfrm>
                <a:prstGeom prst="octagon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500">
                    <a:latin typeface="Segoe UI "/>
                  </a:endParaRPr>
                </a:p>
              </p:txBody>
            </p:sp>
            <p:sp>
              <p:nvSpPr>
                <p:cNvPr id="189" name="Octagon 188">
                  <a:extLst>
                    <a:ext uri="{FF2B5EF4-FFF2-40B4-BE49-F238E27FC236}">
                      <a16:creationId xmlns:a16="http://schemas.microsoft.com/office/drawing/2014/main" id="{93C8CE5B-038D-D7D9-ED74-D593B4DAA036}"/>
                    </a:ext>
                  </a:extLst>
                </p:cNvPr>
                <p:cNvSpPr/>
                <p:nvPr/>
              </p:nvSpPr>
              <p:spPr>
                <a:xfrm>
                  <a:off x="1295636" y="1488480"/>
                  <a:ext cx="72000" cy="72000"/>
                </a:xfrm>
                <a:prstGeom prst="octagon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500">
                    <a:latin typeface="Segoe UI "/>
                  </a:endParaRPr>
                </a:p>
              </p:txBody>
            </p:sp>
            <p:sp>
              <p:nvSpPr>
                <p:cNvPr id="190" name="Octagon 189">
                  <a:extLst>
                    <a:ext uri="{FF2B5EF4-FFF2-40B4-BE49-F238E27FC236}">
                      <a16:creationId xmlns:a16="http://schemas.microsoft.com/office/drawing/2014/main" id="{A3AA8598-CC0E-12AC-5FD9-2422BE8EF9B3}"/>
                    </a:ext>
                  </a:extLst>
                </p:cNvPr>
                <p:cNvSpPr/>
                <p:nvPr/>
              </p:nvSpPr>
              <p:spPr>
                <a:xfrm>
                  <a:off x="971600" y="1812584"/>
                  <a:ext cx="72000" cy="72000"/>
                </a:xfrm>
                <a:prstGeom prst="octagon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500">
                    <a:latin typeface="Segoe UI "/>
                  </a:endParaRPr>
                </a:p>
              </p:txBody>
            </p:sp>
            <p:sp>
              <p:nvSpPr>
                <p:cNvPr id="191" name="Octagon 190">
                  <a:extLst>
                    <a:ext uri="{FF2B5EF4-FFF2-40B4-BE49-F238E27FC236}">
                      <a16:creationId xmlns:a16="http://schemas.microsoft.com/office/drawing/2014/main" id="{415D3ABE-2B17-CC9D-8E7C-4F3DA01BB16B}"/>
                    </a:ext>
                  </a:extLst>
                </p:cNvPr>
                <p:cNvSpPr/>
                <p:nvPr/>
              </p:nvSpPr>
              <p:spPr>
                <a:xfrm>
                  <a:off x="1295636" y="1812584"/>
                  <a:ext cx="72000" cy="72000"/>
                </a:xfrm>
                <a:prstGeom prst="octagon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500">
                    <a:latin typeface="Segoe UI "/>
                  </a:endParaRPr>
                </a:p>
              </p:txBody>
            </p:sp>
          </p:grpSp>
          <p:grpSp>
            <p:nvGrpSpPr>
              <p:cNvPr id="156" name="Group 155">
                <a:extLst>
                  <a:ext uri="{FF2B5EF4-FFF2-40B4-BE49-F238E27FC236}">
                    <a16:creationId xmlns:a16="http://schemas.microsoft.com/office/drawing/2014/main" id="{B5C0499C-74C2-2BCE-B0E5-CCECE5746C0C}"/>
                  </a:ext>
                </a:extLst>
              </p:cNvPr>
              <p:cNvGrpSpPr/>
              <p:nvPr/>
            </p:nvGrpSpPr>
            <p:grpSpPr>
              <a:xfrm>
                <a:off x="6207200" y="3133265"/>
                <a:ext cx="511385" cy="511473"/>
                <a:chOff x="971600" y="1488480"/>
                <a:chExt cx="396036" cy="396104"/>
              </a:xfrm>
              <a:solidFill>
                <a:schemeClr val="bg1"/>
              </a:solidFill>
            </p:grpSpPr>
            <p:sp>
              <p:nvSpPr>
                <p:cNvPr id="184" name="Octagon 183">
                  <a:extLst>
                    <a:ext uri="{FF2B5EF4-FFF2-40B4-BE49-F238E27FC236}">
                      <a16:creationId xmlns:a16="http://schemas.microsoft.com/office/drawing/2014/main" id="{3253208E-AA24-0B03-0440-1005488BF7AA}"/>
                    </a:ext>
                  </a:extLst>
                </p:cNvPr>
                <p:cNvSpPr/>
                <p:nvPr/>
              </p:nvSpPr>
              <p:spPr>
                <a:xfrm>
                  <a:off x="971600" y="1488480"/>
                  <a:ext cx="72000" cy="72000"/>
                </a:xfrm>
                <a:prstGeom prst="octagon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500">
                    <a:latin typeface="Segoe UI "/>
                  </a:endParaRPr>
                </a:p>
              </p:txBody>
            </p:sp>
            <p:sp>
              <p:nvSpPr>
                <p:cNvPr id="185" name="Octagon 184">
                  <a:extLst>
                    <a:ext uri="{FF2B5EF4-FFF2-40B4-BE49-F238E27FC236}">
                      <a16:creationId xmlns:a16="http://schemas.microsoft.com/office/drawing/2014/main" id="{1D6AA1C8-0153-DD08-9A73-199C2FD93424}"/>
                    </a:ext>
                  </a:extLst>
                </p:cNvPr>
                <p:cNvSpPr/>
                <p:nvPr/>
              </p:nvSpPr>
              <p:spPr>
                <a:xfrm>
                  <a:off x="1295636" y="1488480"/>
                  <a:ext cx="72000" cy="72000"/>
                </a:xfrm>
                <a:prstGeom prst="octagon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500">
                    <a:latin typeface="Segoe UI "/>
                  </a:endParaRPr>
                </a:p>
              </p:txBody>
            </p:sp>
            <p:sp>
              <p:nvSpPr>
                <p:cNvPr id="186" name="Octagon 185">
                  <a:extLst>
                    <a:ext uri="{FF2B5EF4-FFF2-40B4-BE49-F238E27FC236}">
                      <a16:creationId xmlns:a16="http://schemas.microsoft.com/office/drawing/2014/main" id="{646BDDFF-7EDF-6FAB-6B29-30768110E0A7}"/>
                    </a:ext>
                  </a:extLst>
                </p:cNvPr>
                <p:cNvSpPr/>
                <p:nvPr/>
              </p:nvSpPr>
              <p:spPr>
                <a:xfrm>
                  <a:off x="971600" y="1812584"/>
                  <a:ext cx="72000" cy="72000"/>
                </a:xfrm>
                <a:prstGeom prst="octagon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500">
                    <a:latin typeface="Segoe UI "/>
                  </a:endParaRPr>
                </a:p>
              </p:txBody>
            </p:sp>
            <p:sp>
              <p:nvSpPr>
                <p:cNvPr id="187" name="Octagon 186">
                  <a:extLst>
                    <a:ext uri="{FF2B5EF4-FFF2-40B4-BE49-F238E27FC236}">
                      <a16:creationId xmlns:a16="http://schemas.microsoft.com/office/drawing/2014/main" id="{0A5BA89C-BDE1-688E-466B-8027AEE78758}"/>
                    </a:ext>
                  </a:extLst>
                </p:cNvPr>
                <p:cNvSpPr/>
                <p:nvPr/>
              </p:nvSpPr>
              <p:spPr>
                <a:xfrm>
                  <a:off x="1295636" y="1812584"/>
                  <a:ext cx="72000" cy="72000"/>
                </a:xfrm>
                <a:prstGeom prst="octagon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500">
                    <a:latin typeface="Segoe UI "/>
                  </a:endParaRPr>
                </a:p>
              </p:txBody>
            </p:sp>
          </p:grpSp>
          <p:grpSp>
            <p:nvGrpSpPr>
              <p:cNvPr id="162" name="Group 161">
                <a:extLst>
                  <a:ext uri="{FF2B5EF4-FFF2-40B4-BE49-F238E27FC236}">
                    <a16:creationId xmlns:a16="http://schemas.microsoft.com/office/drawing/2014/main" id="{1223CE6C-3923-0617-D561-C2A606CBD344}"/>
                  </a:ext>
                </a:extLst>
              </p:cNvPr>
              <p:cNvGrpSpPr/>
              <p:nvPr/>
            </p:nvGrpSpPr>
            <p:grpSpPr>
              <a:xfrm>
                <a:off x="6207096" y="4085858"/>
                <a:ext cx="511385" cy="511473"/>
                <a:chOff x="971600" y="1488480"/>
                <a:chExt cx="396036" cy="396104"/>
              </a:xfrm>
              <a:solidFill>
                <a:schemeClr val="bg1"/>
              </a:solidFill>
            </p:grpSpPr>
            <p:sp>
              <p:nvSpPr>
                <p:cNvPr id="180" name="Octagon 179">
                  <a:extLst>
                    <a:ext uri="{FF2B5EF4-FFF2-40B4-BE49-F238E27FC236}">
                      <a16:creationId xmlns:a16="http://schemas.microsoft.com/office/drawing/2014/main" id="{9F7DCBD1-60F6-E487-8186-DAF79CE032A1}"/>
                    </a:ext>
                  </a:extLst>
                </p:cNvPr>
                <p:cNvSpPr/>
                <p:nvPr/>
              </p:nvSpPr>
              <p:spPr>
                <a:xfrm>
                  <a:off x="971600" y="1488480"/>
                  <a:ext cx="72000" cy="72000"/>
                </a:xfrm>
                <a:prstGeom prst="octagon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500">
                    <a:latin typeface="Segoe UI "/>
                  </a:endParaRPr>
                </a:p>
              </p:txBody>
            </p:sp>
            <p:sp>
              <p:nvSpPr>
                <p:cNvPr id="181" name="Octagon 180">
                  <a:extLst>
                    <a:ext uri="{FF2B5EF4-FFF2-40B4-BE49-F238E27FC236}">
                      <a16:creationId xmlns:a16="http://schemas.microsoft.com/office/drawing/2014/main" id="{470EE992-F71A-3AFA-5467-ECA2C53A8861}"/>
                    </a:ext>
                  </a:extLst>
                </p:cNvPr>
                <p:cNvSpPr/>
                <p:nvPr/>
              </p:nvSpPr>
              <p:spPr>
                <a:xfrm>
                  <a:off x="1295636" y="1488480"/>
                  <a:ext cx="72000" cy="72000"/>
                </a:xfrm>
                <a:prstGeom prst="octagon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500">
                    <a:latin typeface="Segoe UI "/>
                  </a:endParaRPr>
                </a:p>
              </p:txBody>
            </p:sp>
            <p:sp>
              <p:nvSpPr>
                <p:cNvPr id="182" name="Octagon 181">
                  <a:extLst>
                    <a:ext uri="{FF2B5EF4-FFF2-40B4-BE49-F238E27FC236}">
                      <a16:creationId xmlns:a16="http://schemas.microsoft.com/office/drawing/2014/main" id="{5AB61396-A142-23BE-E127-5F59B9421AB1}"/>
                    </a:ext>
                  </a:extLst>
                </p:cNvPr>
                <p:cNvSpPr/>
                <p:nvPr/>
              </p:nvSpPr>
              <p:spPr>
                <a:xfrm>
                  <a:off x="971600" y="1812584"/>
                  <a:ext cx="72000" cy="72000"/>
                </a:xfrm>
                <a:prstGeom prst="octagon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500">
                    <a:latin typeface="Segoe UI "/>
                  </a:endParaRPr>
                </a:p>
              </p:txBody>
            </p:sp>
            <p:sp>
              <p:nvSpPr>
                <p:cNvPr id="183" name="Octagon 182">
                  <a:extLst>
                    <a:ext uri="{FF2B5EF4-FFF2-40B4-BE49-F238E27FC236}">
                      <a16:creationId xmlns:a16="http://schemas.microsoft.com/office/drawing/2014/main" id="{B5BE5D97-4EAA-BCA7-B435-05C3DC1D857D}"/>
                    </a:ext>
                  </a:extLst>
                </p:cNvPr>
                <p:cNvSpPr/>
                <p:nvPr/>
              </p:nvSpPr>
              <p:spPr>
                <a:xfrm>
                  <a:off x="1295636" y="1812584"/>
                  <a:ext cx="72000" cy="72000"/>
                </a:xfrm>
                <a:prstGeom prst="octagon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500">
                    <a:latin typeface="Segoe UI "/>
                  </a:endParaRPr>
                </a:p>
              </p:txBody>
            </p:sp>
          </p:grpSp>
          <p:grpSp>
            <p:nvGrpSpPr>
              <p:cNvPr id="163" name="Group 162">
                <a:extLst>
                  <a:ext uri="{FF2B5EF4-FFF2-40B4-BE49-F238E27FC236}">
                    <a16:creationId xmlns:a16="http://schemas.microsoft.com/office/drawing/2014/main" id="{B6A5583E-0B45-0E42-C546-ED4435BF4C0C}"/>
                  </a:ext>
                </a:extLst>
              </p:cNvPr>
              <p:cNvGrpSpPr/>
              <p:nvPr/>
            </p:nvGrpSpPr>
            <p:grpSpPr>
              <a:xfrm>
                <a:off x="7182363" y="1922899"/>
                <a:ext cx="511385" cy="511473"/>
                <a:chOff x="971600" y="1488480"/>
                <a:chExt cx="396036" cy="396104"/>
              </a:xfrm>
              <a:solidFill>
                <a:schemeClr val="bg1"/>
              </a:solidFill>
            </p:grpSpPr>
            <p:sp>
              <p:nvSpPr>
                <p:cNvPr id="176" name="Octagon 175">
                  <a:extLst>
                    <a:ext uri="{FF2B5EF4-FFF2-40B4-BE49-F238E27FC236}">
                      <a16:creationId xmlns:a16="http://schemas.microsoft.com/office/drawing/2014/main" id="{46763154-4688-2A08-614D-43A21DF3FF73}"/>
                    </a:ext>
                  </a:extLst>
                </p:cNvPr>
                <p:cNvSpPr/>
                <p:nvPr/>
              </p:nvSpPr>
              <p:spPr>
                <a:xfrm>
                  <a:off x="971600" y="1488480"/>
                  <a:ext cx="72000" cy="72000"/>
                </a:xfrm>
                <a:prstGeom prst="octagon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500">
                    <a:latin typeface="Segoe UI "/>
                  </a:endParaRPr>
                </a:p>
              </p:txBody>
            </p:sp>
            <p:sp>
              <p:nvSpPr>
                <p:cNvPr id="177" name="Octagon 176">
                  <a:extLst>
                    <a:ext uri="{FF2B5EF4-FFF2-40B4-BE49-F238E27FC236}">
                      <a16:creationId xmlns:a16="http://schemas.microsoft.com/office/drawing/2014/main" id="{8C234BB5-D317-E9B1-15CC-6507EF36ECA9}"/>
                    </a:ext>
                  </a:extLst>
                </p:cNvPr>
                <p:cNvSpPr/>
                <p:nvPr/>
              </p:nvSpPr>
              <p:spPr>
                <a:xfrm>
                  <a:off x="1295636" y="1488480"/>
                  <a:ext cx="72000" cy="72000"/>
                </a:xfrm>
                <a:prstGeom prst="octagon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500">
                    <a:latin typeface="Segoe UI "/>
                  </a:endParaRPr>
                </a:p>
              </p:txBody>
            </p:sp>
            <p:sp>
              <p:nvSpPr>
                <p:cNvPr id="178" name="Octagon 177">
                  <a:extLst>
                    <a:ext uri="{FF2B5EF4-FFF2-40B4-BE49-F238E27FC236}">
                      <a16:creationId xmlns:a16="http://schemas.microsoft.com/office/drawing/2014/main" id="{2D803220-3DEC-82BB-764B-FBA7C611F165}"/>
                    </a:ext>
                  </a:extLst>
                </p:cNvPr>
                <p:cNvSpPr/>
                <p:nvPr/>
              </p:nvSpPr>
              <p:spPr>
                <a:xfrm>
                  <a:off x="971600" y="1812584"/>
                  <a:ext cx="72000" cy="72000"/>
                </a:xfrm>
                <a:prstGeom prst="octagon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500">
                    <a:latin typeface="Segoe UI "/>
                  </a:endParaRPr>
                </a:p>
              </p:txBody>
            </p:sp>
            <p:sp>
              <p:nvSpPr>
                <p:cNvPr id="179" name="Octagon 178">
                  <a:extLst>
                    <a:ext uri="{FF2B5EF4-FFF2-40B4-BE49-F238E27FC236}">
                      <a16:creationId xmlns:a16="http://schemas.microsoft.com/office/drawing/2014/main" id="{94B63AAB-E35C-3339-C0B1-E2EC13F4C65B}"/>
                    </a:ext>
                  </a:extLst>
                </p:cNvPr>
                <p:cNvSpPr/>
                <p:nvPr/>
              </p:nvSpPr>
              <p:spPr>
                <a:xfrm>
                  <a:off x="1295636" y="1812584"/>
                  <a:ext cx="72000" cy="72000"/>
                </a:xfrm>
                <a:prstGeom prst="octagon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500">
                    <a:latin typeface="Segoe UI "/>
                  </a:endParaRPr>
                </a:p>
              </p:txBody>
            </p:sp>
          </p:grpSp>
          <p:grpSp>
            <p:nvGrpSpPr>
              <p:cNvPr id="164" name="Group 163">
                <a:extLst>
                  <a:ext uri="{FF2B5EF4-FFF2-40B4-BE49-F238E27FC236}">
                    <a16:creationId xmlns:a16="http://schemas.microsoft.com/office/drawing/2014/main" id="{B2E038FA-A1D4-E1C2-8045-317CDB26C9F6}"/>
                  </a:ext>
                </a:extLst>
              </p:cNvPr>
              <p:cNvGrpSpPr/>
              <p:nvPr/>
            </p:nvGrpSpPr>
            <p:grpSpPr>
              <a:xfrm>
                <a:off x="7182466" y="3133265"/>
                <a:ext cx="511385" cy="511473"/>
                <a:chOff x="971600" y="1488480"/>
                <a:chExt cx="396036" cy="396104"/>
              </a:xfrm>
              <a:solidFill>
                <a:schemeClr val="bg1"/>
              </a:solidFill>
            </p:grpSpPr>
            <p:sp>
              <p:nvSpPr>
                <p:cNvPr id="172" name="Octagon 171">
                  <a:extLst>
                    <a:ext uri="{FF2B5EF4-FFF2-40B4-BE49-F238E27FC236}">
                      <a16:creationId xmlns:a16="http://schemas.microsoft.com/office/drawing/2014/main" id="{A998097E-E374-3E5E-D08A-52E639A43533}"/>
                    </a:ext>
                  </a:extLst>
                </p:cNvPr>
                <p:cNvSpPr/>
                <p:nvPr/>
              </p:nvSpPr>
              <p:spPr>
                <a:xfrm>
                  <a:off x="971600" y="1488480"/>
                  <a:ext cx="72000" cy="72000"/>
                </a:xfrm>
                <a:prstGeom prst="octagon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500">
                    <a:latin typeface="Segoe UI "/>
                  </a:endParaRPr>
                </a:p>
              </p:txBody>
            </p:sp>
            <p:sp>
              <p:nvSpPr>
                <p:cNvPr id="173" name="Octagon 172">
                  <a:extLst>
                    <a:ext uri="{FF2B5EF4-FFF2-40B4-BE49-F238E27FC236}">
                      <a16:creationId xmlns:a16="http://schemas.microsoft.com/office/drawing/2014/main" id="{C0E6DE56-5532-954A-42EA-63BEE16B71A1}"/>
                    </a:ext>
                  </a:extLst>
                </p:cNvPr>
                <p:cNvSpPr/>
                <p:nvPr/>
              </p:nvSpPr>
              <p:spPr>
                <a:xfrm>
                  <a:off x="1295636" y="1488480"/>
                  <a:ext cx="72000" cy="72000"/>
                </a:xfrm>
                <a:prstGeom prst="octagon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500">
                    <a:latin typeface="Segoe UI "/>
                  </a:endParaRPr>
                </a:p>
              </p:txBody>
            </p:sp>
            <p:sp>
              <p:nvSpPr>
                <p:cNvPr id="174" name="Octagon 173">
                  <a:extLst>
                    <a:ext uri="{FF2B5EF4-FFF2-40B4-BE49-F238E27FC236}">
                      <a16:creationId xmlns:a16="http://schemas.microsoft.com/office/drawing/2014/main" id="{04F86F46-1522-3711-C237-583E2E042AFC}"/>
                    </a:ext>
                  </a:extLst>
                </p:cNvPr>
                <p:cNvSpPr/>
                <p:nvPr/>
              </p:nvSpPr>
              <p:spPr>
                <a:xfrm>
                  <a:off x="971600" y="1812584"/>
                  <a:ext cx="72000" cy="72000"/>
                </a:xfrm>
                <a:prstGeom prst="octagon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500">
                    <a:latin typeface="Segoe UI "/>
                  </a:endParaRPr>
                </a:p>
              </p:txBody>
            </p:sp>
            <p:sp>
              <p:nvSpPr>
                <p:cNvPr id="175" name="Octagon 174">
                  <a:extLst>
                    <a:ext uri="{FF2B5EF4-FFF2-40B4-BE49-F238E27FC236}">
                      <a16:creationId xmlns:a16="http://schemas.microsoft.com/office/drawing/2014/main" id="{83958113-03B3-8E48-334B-0C1AB422A060}"/>
                    </a:ext>
                  </a:extLst>
                </p:cNvPr>
                <p:cNvSpPr/>
                <p:nvPr/>
              </p:nvSpPr>
              <p:spPr>
                <a:xfrm>
                  <a:off x="1295636" y="1812584"/>
                  <a:ext cx="72000" cy="72000"/>
                </a:xfrm>
                <a:prstGeom prst="octagon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500">
                    <a:latin typeface="Segoe UI "/>
                  </a:endParaRPr>
                </a:p>
              </p:txBody>
            </p:sp>
          </p:grpSp>
          <p:grpSp>
            <p:nvGrpSpPr>
              <p:cNvPr id="165" name="Group 164">
                <a:extLst>
                  <a:ext uri="{FF2B5EF4-FFF2-40B4-BE49-F238E27FC236}">
                    <a16:creationId xmlns:a16="http://schemas.microsoft.com/office/drawing/2014/main" id="{7FC48CE4-74BD-9EA2-BB23-74082F6CC7CF}"/>
                  </a:ext>
                </a:extLst>
              </p:cNvPr>
              <p:cNvGrpSpPr/>
              <p:nvPr/>
            </p:nvGrpSpPr>
            <p:grpSpPr>
              <a:xfrm>
                <a:off x="7182363" y="4085858"/>
                <a:ext cx="511385" cy="511473"/>
                <a:chOff x="971600" y="1488480"/>
                <a:chExt cx="396036" cy="396104"/>
              </a:xfrm>
              <a:solidFill>
                <a:schemeClr val="bg1"/>
              </a:solidFill>
            </p:grpSpPr>
            <p:sp>
              <p:nvSpPr>
                <p:cNvPr id="168" name="Octagon 167">
                  <a:extLst>
                    <a:ext uri="{FF2B5EF4-FFF2-40B4-BE49-F238E27FC236}">
                      <a16:creationId xmlns:a16="http://schemas.microsoft.com/office/drawing/2014/main" id="{A6EB6285-31B9-1244-EA88-1A678AAB16A0}"/>
                    </a:ext>
                  </a:extLst>
                </p:cNvPr>
                <p:cNvSpPr/>
                <p:nvPr/>
              </p:nvSpPr>
              <p:spPr>
                <a:xfrm>
                  <a:off x="971600" y="1488480"/>
                  <a:ext cx="72000" cy="72000"/>
                </a:xfrm>
                <a:prstGeom prst="octagon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500">
                    <a:latin typeface="Segoe UI "/>
                  </a:endParaRPr>
                </a:p>
              </p:txBody>
            </p:sp>
            <p:sp>
              <p:nvSpPr>
                <p:cNvPr id="169" name="Octagon 168">
                  <a:extLst>
                    <a:ext uri="{FF2B5EF4-FFF2-40B4-BE49-F238E27FC236}">
                      <a16:creationId xmlns:a16="http://schemas.microsoft.com/office/drawing/2014/main" id="{2D43BA6C-B7B8-B717-347B-22F1AD443561}"/>
                    </a:ext>
                  </a:extLst>
                </p:cNvPr>
                <p:cNvSpPr/>
                <p:nvPr/>
              </p:nvSpPr>
              <p:spPr>
                <a:xfrm>
                  <a:off x="1295636" y="1488480"/>
                  <a:ext cx="72000" cy="72000"/>
                </a:xfrm>
                <a:prstGeom prst="octagon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500">
                    <a:latin typeface="Segoe UI "/>
                  </a:endParaRPr>
                </a:p>
              </p:txBody>
            </p:sp>
            <p:sp>
              <p:nvSpPr>
                <p:cNvPr id="170" name="Octagon 169">
                  <a:extLst>
                    <a:ext uri="{FF2B5EF4-FFF2-40B4-BE49-F238E27FC236}">
                      <a16:creationId xmlns:a16="http://schemas.microsoft.com/office/drawing/2014/main" id="{4C3E07A7-5CD7-15C1-E4CE-755954AD57C3}"/>
                    </a:ext>
                  </a:extLst>
                </p:cNvPr>
                <p:cNvSpPr/>
                <p:nvPr/>
              </p:nvSpPr>
              <p:spPr>
                <a:xfrm>
                  <a:off x="971600" y="1812584"/>
                  <a:ext cx="72000" cy="72000"/>
                </a:xfrm>
                <a:prstGeom prst="octagon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500">
                    <a:latin typeface="Segoe UI "/>
                  </a:endParaRPr>
                </a:p>
              </p:txBody>
            </p:sp>
            <p:sp>
              <p:nvSpPr>
                <p:cNvPr id="171" name="Octagon 170">
                  <a:extLst>
                    <a:ext uri="{FF2B5EF4-FFF2-40B4-BE49-F238E27FC236}">
                      <a16:creationId xmlns:a16="http://schemas.microsoft.com/office/drawing/2014/main" id="{CB5EC95B-6BD7-4D40-7842-CA1944AF60E9}"/>
                    </a:ext>
                  </a:extLst>
                </p:cNvPr>
                <p:cNvSpPr/>
                <p:nvPr/>
              </p:nvSpPr>
              <p:spPr>
                <a:xfrm>
                  <a:off x="1295636" y="1812584"/>
                  <a:ext cx="72000" cy="72000"/>
                </a:xfrm>
                <a:prstGeom prst="octagon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500">
                    <a:latin typeface="Segoe UI "/>
                  </a:endParaRPr>
                </a:p>
              </p:txBody>
            </p:sp>
          </p:grpSp>
          <p:sp>
            <p:nvSpPr>
              <p:cNvPr id="166" name="Rectangle 165">
                <a:extLst>
                  <a:ext uri="{FF2B5EF4-FFF2-40B4-BE49-F238E27FC236}">
                    <a16:creationId xmlns:a16="http://schemas.microsoft.com/office/drawing/2014/main" id="{A5559DD4-8C91-F821-85DC-4417453EACA2}"/>
                  </a:ext>
                </a:extLst>
              </p:cNvPr>
              <p:cNvSpPr/>
              <p:nvPr/>
            </p:nvSpPr>
            <p:spPr>
              <a:xfrm>
                <a:off x="5990259" y="2636991"/>
                <a:ext cx="960512" cy="289181"/>
              </a:xfrm>
              <a:prstGeom prst="rect">
                <a:avLst/>
              </a:prstGeom>
              <a:noFill/>
              <a:ln w="12700">
                <a:noFill/>
                <a:tailEnd type="triangle" w="lg" len="med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900" dirty="0">
                    <a:solidFill>
                      <a:schemeClr val="tx1"/>
                    </a:solidFill>
                    <a:latin typeface="Segoe UI "/>
                    <a:ea typeface="Segoe UI Historic" panose="020B0502040204020203" pitchFamily="34" charset="0"/>
                    <a:cs typeface="Segoe UI Historic" panose="020B0502040204020203" pitchFamily="34" charset="0"/>
                  </a:rPr>
                  <a:t>•••</a:t>
                </a:r>
              </a:p>
            </p:txBody>
          </p:sp>
          <p:sp>
            <p:nvSpPr>
              <p:cNvPr id="167" name="Rectangle 166">
                <a:extLst>
                  <a:ext uri="{FF2B5EF4-FFF2-40B4-BE49-F238E27FC236}">
                    <a16:creationId xmlns:a16="http://schemas.microsoft.com/office/drawing/2014/main" id="{4C12B520-232E-FC40-BE0D-6A34F8F18899}"/>
                  </a:ext>
                </a:extLst>
              </p:cNvPr>
              <p:cNvSpPr/>
              <p:nvPr/>
            </p:nvSpPr>
            <p:spPr>
              <a:xfrm>
                <a:off x="6950771" y="2637520"/>
                <a:ext cx="960514" cy="289181"/>
              </a:xfrm>
              <a:prstGeom prst="rect">
                <a:avLst/>
              </a:prstGeom>
              <a:noFill/>
              <a:ln w="12700">
                <a:noFill/>
                <a:tailEnd type="triangle" w="lg" len="med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900" dirty="0">
                    <a:solidFill>
                      <a:schemeClr val="tx1"/>
                    </a:solidFill>
                    <a:latin typeface="Segoe UI "/>
                    <a:ea typeface="Segoe UI Historic" panose="020B0502040204020203" pitchFamily="34" charset="0"/>
                    <a:cs typeface="Segoe UI Historic" panose="020B0502040204020203" pitchFamily="34" charset="0"/>
                  </a:rPr>
                  <a:t>•••</a:t>
                </a:r>
              </a:p>
            </p:txBody>
          </p:sp>
        </p:grpSp>
        <p:sp>
          <p:nvSpPr>
            <p:cNvPr id="122" name="Rectangle 121">
              <a:extLst>
                <a:ext uri="{FF2B5EF4-FFF2-40B4-BE49-F238E27FC236}">
                  <a16:creationId xmlns:a16="http://schemas.microsoft.com/office/drawing/2014/main" id="{A7BF7508-BB49-C8D7-8378-DBB170A2DF60}"/>
                </a:ext>
              </a:extLst>
            </p:cNvPr>
            <p:cNvSpPr/>
            <p:nvPr/>
          </p:nvSpPr>
          <p:spPr>
            <a:xfrm>
              <a:off x="4517942" y="3731530"/>
              <a:ext cx="1432895" cy="17940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dirty="0">
                  <a:solidFill>
                    <a:schemeClr val="tx1"/>
                  </a:solidFill>
                  <a:latin typeface="Segoe UI "/>
                </a:rPr>
                <a:t>Data manager</a:t>
              </a:r>
            </a:p>
          </p:txBody>
        </p:sp>
        <p:sp>
          <p:nvSpPr>
            <p:cNvPr id="123" name="Rectangle 122">
              <a:extLst>
                <a:ext uri="{FF2B5EF4-FFF2-40B4-BE49-F238E27FC236}">
                  <a16:creationId xmlns:a16="http://schemas.microsoft.com/office/drawing/2014/main" id="{2484637F-A764-4C06-FA12-8B3F07E0AEB9}"/>
                </a:ext>
              </a:extLst>
            </p:cNvPr>
            <p:cNvSpPr/>
            <p:nvPr/>
          </p:nvSpPr>
          <p:spPr>
            <a:xfrm>
              <a:off x="4525121" y="4009116"/>
              <a:ext cx="1432895" cy="17940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dirty="0">
                  <a:solidFill>
                    <a:schemeClr val="tx1"/>
                  </a:solidFill>
                  <a:latin typeface="Segoe UI "/>
                </a:rPr>
                <a:t>Slow-control</a:t>
              </a:r>
            </a:p>
          </p:txBody>
        </p:sp>
        <p:sp>
          <p:nvSpPr>
            <p:cNvPr id="148" name="Rectangle 147">
              <a:extLst>
                <a:ext uri="{FF2B5EF4-FFF2-40B4-BE49-F238E27FC236}">
                  <a16:creationId xmlns:a16="http://schemas.microsoft.com/office/drawing/2014/main" id="{201081B4-CE1A-A86F-D850-F88EF65B1C7D}"/>
                </a:ext>
              </a:extLst>
            </p:cNvPr>
            <p:cNvSpPr/>
            <p:nvPr/>
          </p:nvSpPr>
          <p:spPr>
            <a:xfrm>
              <a:off x="4517942" y="4278201"/>
              <a:ext cx="1432895" cy="179408"/>
            </a:xfrm>
            <a:prstGeom prst="rect">
              <a:avLst/>
            </a:prstGeom>
            <a:solidFill>
              <a:schemeClr val="bg1"/>
            </a:solidFill>
            <a:ln w="158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dirty="0">
                  <a:solidFill>
                    <a:schemeClr val="tx1"/>
                  </a:solidFill>
                  <a:latin typeface="Segoe UI "/>
                </a:rPr>
                <a:t>Clock distribution logic</a:t>
              </a:r>
            </a:p>
          </p:txBody>
        </p:sp>
        <p:sp>
          <p:nvSpPr>
            <p:cNvPr id="149" name="Rectangle 148">
              <a:extLst>
                <a:ext uri="{FF2B5EF4-FFF2-40B4-BE49-F238E27FC236}">
                  <a16:creationId xmlns:a16="http://schemas.microsoft.com/office/drawing/2014/main" id="{8EC3F59C-3A44-2DBF-D763-A0AD4AC4C4F9}"/>
                </a:ext>
              </a:extLst>
            </p:cNvPr>
            <p:cNvSpPr/>
            <p:nvPr/>
          </p:nvSpPr>
          <p:spPr>
            <a:xfrm>
              <a:off x="4517942" y="4571926"/>
              <a:ext cx="1432895" cy="179408"/>
            </a:xfrm>
            <a:prstGeom prst="rect">
              <a:avLst/>
            </a:prstGeom>
            <a:solidFill>
              <a:schemeClr val="bg1"/>
            </a:solidFill>
            <a:ln w="158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dirty="0">
                  <a:solidFill>
                    <a:schemeClr val="tx1"/>
                  </a:solidFill>
                  <a:latin typeface="Segoe UI "/>
                </a:rPr>
                <a:t>digital PLL</a:t>
              </a:r>
            </a:p>
          </p:txBody>
        </p:sp>
        <p:sp>
          <p:nvSpPr>
            <p:cNvPr id="150" name="TextBox 149">
              <a:extLst>
                <a:ext uri="{FF2B5EF4-FFF2-40B4-BE49-F238E27FC236}">
                  <a16:creationId xmlns:a16="http://schemas.microsoft.com/office/drawing/2014/main" id="{9F0E07D7-D86C-4A0B-4072-38F2367982B1}"/>
                </a:ext>
              </a:extLst>
            </p:cNvPr>
            <p:cNvSpPr txBox="1"/>
            <p:nvPr/>
          </p:nvSpPr>
          <p:spPr>
            <a:xfrm>
              <a:off x="4372328" y="914935"/>
              <a:ext cx="1723998" cy="230832"/>
            </a:xfrm>
            <a:prstGeom prst="rect">
              <a:avLst/>
            </a:prstGeom>
            <a:noFill/>
          </p:spPr>
          <p:txBody>
            <a:bodyPr wrap="square" lIns="0" rtlCol="0">
              <a:spAutoFit/>
            </a:bodyPr>
            <a:lstStyle/>
            <a:p>
              <a:pPr>
                <a:spcBef>
                  <a:spcPts val="450"/>
                </a:spcBef>
                <a:tabLst>
                  <a:tab pos="797719" algn="l"/>
                </a:tabLst>
              </a:pPr>
              <a:r>
                <a:rPr lang="en-US" sz="900" dirty="0">
                  <a:latin typeface="Segoe UI "/>
                  <a:ea typeface="Segoe UI Historic" panose="020B0502040204020203" pitchFamily="34" charset="0"/>
                  <a:cs typeface="Segoe UI Historic" panose="020B0502040204020203" pitchFamily="34" charset="0"/>
                </a:rPr>
                <a:t>PIXEL REGION</a:t>
              </a:r>
            </a:p>
          </p:txBody>
        </p:sp>
      </p:grp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CD0D502-B85F-1F78-1A1F-8C6286FBDCEB}"/>
              </a:ext>
            </a:extLst>
          </p:cNvPr>
          <p:cNvCxnSpPr>
            <a:cxnSpLocks/>
          </p:cNvCxnSpPr>
          <p:nvPr/>
        </p:nvCxnSpPr>
        <p:spPr>
          <a:xfrm>
            <a:off x="2229295" y="2634836"/>
            <a:ext cx="377470" cy="0"/>
          </a:xfrm>
          <a:prstGeom prst="line">
            <a:avLst/>
          </a:prstGeom>
          <a:ln w="12700">
            <a:solidFill>
              <a:schemeClr val="tx1"/>
            </a:solidFill>
            <a:headEnd type="none" w="lg" len="med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itle 1">
            <a:extLst>
              <a:ext uri="{FF2B5EF4-FFF2-40B4-BE49-F238E27FC236}">
                <a16:creationId xmlns:a16="http://schemas.microsoft.com/office/drawing/2014/main" id="{4A5CFF75-888E-CD6C-E9D4-1F141C34F10B}"/>
              </a:ext>
            </a:extLst>
          </p:cNvPr>
          <p:cNvSpPr txBox="1">
            <a:spLocks/>
          </p:cNvSpPr>
          <p:nvPr/>
        </p:nvSpPr>
        <p:spPr bwMode="auto">
          <a:xfrm>
            <a:off x="870755" y="137674"/>
            <a:ext cx="7886700" cy="418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800" b="0">
                <a:solidFill>
                  <a:srgbClr val="6A639A"/>
                </a:solidFill>
                <a:effectLst/>
                <a:latin typeface="Segoe UI Semibold" panose="020B0702040204020203" pitchFamily="34" charset="0"/>
                <a:ea typeface="Meiryo UI" panose="020B0604030504040204" pitchFamily="34" charset="-128"/>
                <a:cs typeface="Segoe UI Semibold" panose="020B0702040204020203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17375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ranklin Gothic Medium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17375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ranklin Gothic Medium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17375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ranklin Gothic Medium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17375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ranklin Gothic Medium" pitchFamily="34" charset="0"/>
              </a:defRPr>
            </a:lvl5pPr>
            <a:lvl6pPr marL="342900" algn="ctr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ranklin Gothic Medium" pitchFamily="34" charset="0"/>
              </a:defRPr>
            </a:lvl6pPr>
            <a:lvl7pPr marL="685800" algn="ctr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ranklin Gothic Medium" pitchFamily="34" charset="0"/>
              </a:defRPr>
            </a:lvl7pPr>
            <a:lvl8pPr marL="1028700" algn="ctr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ranklin Gothic Medium" pitchFamily="34" charset="0"/>
              </a:defRPr>
            </a:lvl8pPr>
            <a:lvl9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ranklin Gothic Medium" pitchFamily="34" charset="0"/>
              </a:defRPr>
            </a:lvl9pPr>
          </a:lstStyle>
          <a:p>
            <a:r>
              <a:rPr lang="en-GB" sz="2400" kern="0" dirty="0" err="1">
                <a:solidFill>
                  <a:srgbClr val="17375E"/>
                </a:solidFill>
                <a:latin typeface="+mj-lt"/>
              </a:rPr>
              <a:t>Picopix</a:t>
            </a:r>
            <a:r>
              <a:rPr lang="en-GB" sz="2400" kern="0" dirty="0">
                <a:solidFill>
                  <a:srgbClr val="17375E"/>
                </a:solidFill>
                <a:latin typeface="+mj-lt"/>
              </a:rPr>
              <a:t> Architecture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1267EE65-E425-D9AB-A15A-F4A58B6F7770}"/>
              </a:ext>
            </a:extLst>
          </p:cNvPr>
          <p:cNvSpPr/>
          <p:nvPr/>
        </p:nvSpPr>
        <p:spPr>
          <a:xfrm>
            <a:off x="5085695" y="1097817"/>
            <a:ext cx="3098497" cy="3701423"/>
          </a:xfrm>
          <a:prstGeom prst="rect">
            <a:avLst/>
          </a:prstGeom>
          <a:noFill/>
          <a:ln w="158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500" dirty="0">
              <a:latin typeface="Segoe UI "/>
            </a:endParaRPr>
          </a:p>
        </p:txBody>
      </p:sp>
      <p:cxnSp>
        <p:nvCxnSpPr>
          <p:cNvPr id="196" name="Straight Connector 195">
            <a:extLst>
              <a:ext uri="{FF2B5EF4-FFF2-40B4-BE49-F238E27FC236}">
                <a16:creationId xmlns:a16="http://schemas.microsoft.com/office/drawing/2014/main" id="{479C54F2-75FC-053A-DC06-B64379E1D376}"/>
              </a:ext>
            </a:extLst>
          </p:cNvPr>
          <p:cNvCxnSpPr>
            <a:cxnSpLocks/>
          </p:cNvCxnSpPr>
          <p:nvPr/>
        </p:nvCxnSpPr>
        <p:spPr>
          <a:xfrm>
            <a:off x="4625370" y="2696812"/>
            <a:ext cx="377470" cy="0"/>
          </a:xfrm>
          <a:prstGeom prst="line">
            <a:avLst/>
          </a:prstGeom>
          <a:ln w="12700">
            <a:solidFill>
              <a:schemeClr val="tx1"/>
            </a:solidFill>
            <a:headEnd type="none" w="lg" len="med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7" name="TextBox 196">
            <a:extLst>
              <a:ext uri="{FF2B5EF4-FFF2-40B4-BE49-F238E27FC236}">
                <a16:creationId xmlns:a16="http://schemas.microsoft.com/office/drawing/2014/main" id="{48D549B0-06E3-537D-2457-210AF82A36DB}"/>
              </a:ext>
            </a:extLst>
          </p:cNvPr>
          <p:cNvSpPr txBox="1"/>
          <p:nvPr/>
        </p:nvSpPr>
        <p:spPr>
          <a:xfrm>
            <a:off x="1019525" y="3766726"/>
            <a:ext cx="8050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>
                <a:latin typeface="Segoe UI" panose="020B0502040204020203" pitchFamily="34" charset="0"/>
                <a:cs typeface="Segoe UI" panose="020B0502040204020203" pitchFamily="34" charset="0"/>
              </a:rPr>
              <a:t>2 x 2 pixels</a:t>
            </a:r>
          </a:p>
        </p:txBody>
      </p:sp>
      <p:sp>
        <p:nvSpPr>
          <p:cNvPr id="198" name="TextBox 197">
            <a:extLst>
              <a:ext uri="{FF2B5EF4-FFF2-40B4-BE49-F238E27FC236}">
                <a16:creationId xmlns:a16="http://schemas.microsoft.com/office/drawing/2014/main" id="{94FCC3F6-2B10-CA58-C6BF-2F2142448ACE}"/>
              </a:ext>
            </a:extLst>
          </p:cNvPr>
          <p:cNvSpPr txBox="1"/>
          <p:nvPr/>
        </p:nvSpPr>
        <p:spPr>
          <a:xfrm>
            <a:off x="2995062" y="4769334"/>
            <a:ext cx="115448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>
                <a:latin typeface="Segoe UI" panose="020B0502040204020203" pitchFamily="34" charset="0"/>
                <a:cs typeface="Segoe UI" panose="020B0502040204020203" pitchFamily="34" charset="0"/>
              </a:rPr>
              <a:t>2 x 8 super pixels</a:t>
            </a:r>
          </a:p>
        </p:txBody>
      </p:sp>
      <p:sp>
        <p:nvSpPr>
          <p:cNvPr id="199" name="TextBox 198">
            <a:extLst>
              <a:ext uri="{FF2B5EF4-FFF2-40B4-BE49-F238E27FC236}">
                <a16:creationId xmlns:a16="http://schemas.microsoft.com/office/drawing/2014/main" id="{9714F88B-1E9A-02F1-B0AE-B3D384D25892}"/>
              </a:ext>
            </a:extLst>
          </p:cNvPr>
          <p:cNvSpPr txBox="1"/>
          <p:nvPr/>
        </p:nvSpPr>
        <p:spPr>
          <a:xfrm>
            <a:off x="6031390" y="4778128"/>
            <a:ext cx="134363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>
                <a:latin typeface="Segoe UI" panose="020B0502040204020203" pitchFamily="34" charset="0"/>
                <a:cs typeface="Segoe UI" panose="020B0502040204020203" pitchFamily="34" charset="0"/>
              </a:rPr>
              <a:t>96 x 16 pixel regions</a:t>
            </a:r>
          </a:p>
        </p:txBody>
      </p:sp>
    </p:spTree>
    <p:extLst>
      <p:ext uri="{BB962C8B-B14F-4D97-AF65-F5344CB8AC3E}">
        <p14:creationId xmlns:p14="http://schemas.microsoft.com/office/powerpoint/2010/main" val="35004963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7" name="Content Placeholder 3136">
            <a:extLst>
              <a:ext uri="{FF2B5EF4-FFF2-40B4-BE49-F238E27FC236}">
                <a16:creationId xmlns:a16="http://schemas.microsoft.com/office/drawing/2014/main" id="{6257D239-9D54-8BAE-E9AC-8B9ACA3F3D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5991" y="2807558"/>
            <a:ext cx="8532019" cy="1843023"/>
          </a:xfrm>
        </p:spPr>
        <p:txBody>
          <a:bodyPr/>
          <a:lstStyle/>
          <a:p>
            <a:pPr lvl="1"/>
            <a:r>
              <a:rPr lang="en-GB" sz="1400" b="0" dirty="0"/>
              <a:t>Free running Digital Control Oscillator </a:t>
            </a:r>
          </a:p>
          <a:p>
            <a:pPr lvl="2"/>
            <a:r>
              <a:rPr lang="en-GB" sz="1400" b="0" dirty="0"/>
              <a:t>Period 400ps (2.5GHz)</a:t>
            </a:r>
          </a:p>
          <a:p>
            <a:pPr lvl="2"/>
            <a:r>
              <a:rPr lang="en-GB" sz="1400" b="0" dirty="0"/>
              <a:t>UFTOA: ~30-40 </a:t>
            </a:r>
            <a:r>
              <a:rPr lang="en-GB" sz="1400" b="0" dirty="0" err="1"/>
              <a:t>ps</a:t>
            </a:r>
            <a:r>
              <a:rPr lang="en-GB" sz="1400" b="0" dirty="0"/>
              <a:t> bin derived from state of inner nodes of VCO</a:t>
            </a:r>
          </a:p>
          <a:p>
            <a:pPr lvl="1"/>
            <a:r>
              <a:rPr lang="en-GB" sz="1400" b="0" dirty="0"/>
              <a:t>Auto-calibrated TDC at each measurement:</a:t>
            </a:r>
          </a:p>
          <a:p>
            <a:pPr lvl="2"/>
            <a:r>
              <a:rPr lang="en-GB" sz="1400" b="0" dirty="0"/>
              <a:t>P, V, T, Rad and On-chip variations on a large-scale chip are critical for this resolution</a:t>
            </a:r>
          </a:p>
          <a:p>
            <a:pPr lvl="1"/>
            <a:r>
              <a:rPr lang="en-GB" sz="1400" b="0" dirty="0"/>
              <a:t>Clock40 designed as a</a:t>
            </a:r>
            <a:r>
              <a:rPr lang="en-GB" sz="1400" b="0" dirty="0">
                <a:sym typeface="Wingdings" panose="05000000000000000000" pitchFamily="2" charset="2"/>
              </a:rPr>
              <a:t>n improved precision Timing Clock Tree with Digital DLL (~10 </a:t>
            </a:r>
            <a:r>
              <a:rPr lang="en-GB" sz="1400" b="0" dirty="0" err="1">
                <a:sym typeface="Wingdings" panose="05000000000000000000" pitchFamily="2" charset="2"/>
              </a:rPr>
              <a:t>ps</a:t>
            </a:r>
            <a:r>
              <a:rPr lang="en-GB" sz="1400" b="0" dirty="0">
                <a:sym typeface="Wingdings" panose="05000000000000000000" pitchFamily="2" charset="2"/>
              </a:rPr>
              <a:t> clock skew)</a:t>
            </a:r>
            <a:endParaRPr lang="en-GB" sz="1400" b="0" dirty="0"/>
          </a:p>
          <a:p>
            <a:pPr lvl="1"/>
            <a:r>
              <a:rPr lang="en-GB" sz="1400" b="0" dirty="0"/>
              <a:t>Clock320 used to operate the TDC faster. 1 Measurement in &lt;50ns (Timepix4 was ~300ns)</a:t>
            </a:r>
          </a:p>
          <a:p>
            <a:endParaRPr lang="en-GB" sz="1400" b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7E4822-9F31-FFFC-1BBA-12D1644BE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991" y="-11027"/>
            <a:ext cx="8532019" cy="799307"/>
          </a:xfrm>
        </p:spPr>
        <p:txBody>
          <a:bodyPr/>
          <a:lstStyle/>
          <a:p>
            <a:r>
              <a:rPr lang="en-US" dirty="0" err="1"/>
              <a:t>Picopix</a:t>
            </a:r>
            <a:r>
              <a:rPr lang="en-US" dirty="0"/>
              <a:t> Time Measurement </a:t>
            </a:r>
            <a:r>
              <a:rPr lang="en-US" dirty="0">
                <a:sym typeface="Wingdings" panose="05000000000000000000" pitchFamily="2" charset="2"/>
              </a:rPr>
              <a:t> 1 TDC every 4 pixels</a:t>
            </a:r>
            <a:endParaRPr lang="en-GB" dirty="0"/>
          </a:p>
        </p:txBody>
      </p:sp>
      <p:pic>
        <p:nvPicPr>
          <p:cNvPr id="3133" name="Picture 3132">
            <a:extLst>
              <a:ext uri="{FF2B5EF4-FFF2-40B4-BE49-F238E27FC236}">
                <a16:creationId xmlns:a16="http://schemas.microsoft.com/office/drawing/2014/main" id="{0D8DB557-DC61-F449-B2E6-BDD462B5FC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15705"/>
            <a:ext cx="9144000" cy="1256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44170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94019ED5-A700-6D7D-132F-98FB30A7907C}"/>
              </a:ext>
            </a:extLst>
          </p:cNvPr>
          <p:cNvSpPr txBox="1"/>
          <p:nvPr/>
        </p:nvSpPr>
        <p:spPr>
          <a:xfrm>
            <a:off x="669978" y="812423"/>
            <a:ext cx="3971872" cy="959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spcBef>
                <a:spcPts val="450"/>
              </a:spcBef>
              <a:buClr>
                <a:srgbClr val="6A639A"/>
              </a:buClr>
              <a:buFont typeface="Wingdings" pitchFamily="2" charset="2"/>
              <a:buChar char="§"/>
            </a:pPr>
            <a:r>
              <a:rPr lang="en-GB" sz="1350" dirty="0">
                <a:solidFill>
                  <a:schemeClr val="tx2"/>
                </a:solidFill>
              </a:rPr>
              <a:t>Data filtered already at the level of the pixel-array</a:t>
            </a:r>
            <a:endParaRPr lang="en-US" sz="1500" dirty="0">
              <a:solidFill>
                <a:schemeClr val="tx2"/>
              </a:solidFill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pPr marL="557213" lvl="1" indent="-214313">
              <a:spcBef>
                <a:spcPts val="450"/>
              </a:spcBef>
              <a:buClr>
                <a:srgbClr val="6A639A"/>
              </a:buClr>
              <a:buFont typeface="Courier New" panose="02070309020205020404" pitchFamily="49" charset="0"/>
              <a:buChar char="o"/>
            </a:pPr>
            <a:r>
              <a:rPr lang="en-US" sz="1050" dirty="0">
                <a:solidFill>
                  <a:schemeClr val="tx2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Bandwidth reduction towards the periphery</a:t>
            </a:r>
          </a:p>
          <a:p>
            <a:pPr marL="557213" lvl="1" indent="-214313">
              <a:spcBef>
                <a:spcPts val="450"/>
              </a:spcBef>
              <a:buClr>
                <a:srgbClr val="6A639A"/>
              </a:buClr>
              <a:buFont typeface="Courier New" panose="02070309020205020404" pitchFamily="49" charset="0"/>
              <a:buChar char="o"/>
            </a:pPr>
            <a:r>
              <a:rPr lang="en-US" sz="1050" dirty="0">
                <a:solidFill>
                  <a:schemeClr val="tx2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Significant power and IR-drop reduction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18C8982-25FD-A2FF-30A2-9362597DCBBA}"/>
              </a:ext>
            </a:extLst>
          </p:cNvPr>
          <p:cNvSpPr txBox="1"/>
          <p:nvPr/>
        </p:nvSpPr>
        <p:spPr>
          <a:xfrm>
            <a:off x="4558553" y="805120"/>
            <a:ext cx="459486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4313" indent="-214313">
              <a:spcBef>
                <a:spcPts val="450"/>
              </a:spcBef>
              <a:buClr>
                <a:srgbClr val="6A639A"/>
              </a:buClr>
              <a:buFont typeface="Wingdings" pitchFamily="2" charset="2"/>
              <a:buChar char="§"/>
            </a:pPr>
            <a:r>
              <a:rPr lang="en-US" sz="1500" dirty="0">
                <a:solidFill>
                  <a:schemeClr val="tx2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Further reduction and compression in the periphery </a:t>
            </a:r>
            <a:endParaRPr lang="en-GB" sz="1500" dirty="0">
              <a:solidFill>
                <a:schemeClr val="tx2"/>
              </a:solidFill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1CE74A7-AF0C-262A-978F-58D9F084FF23}"/>
              </a:ext>
            </a:extLst>
          </p:cNvPr>
          <p:cNvSpPr txBox="1"/>
          <p:nvPr/>
        </p:nvSpPr>
        <p:spPr>
          <a:xfrm>
            <a:off x="2203381" y="380106"/>
            <a:ext cx="4594860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450"/>
              </a:spcBef>
              <a:buClr>
                <a:srgbClr val="6A639A"/>
              </a:buClr>
            </a:pPr>
            <a:endParaRPr lang="en-US" sz="1500" dirty="0"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3D6FE685-87B5-EA47-70FD-5358E1E170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On pixel event processing ➞ Data reduction</a:t>
            </a:r>
            <a:endParaRPr lang="LID4096" dirty="0"/>
          </a:p>
        </p:txBody>
      </p:sp>
      <p:sp>
        <p:nvSpPr>
          <p:cNvPr id="32" name="Rounded Rectangle 22">
            <a:extLst>
              <a:ext uri="{FF2B5EF4-FFF2-40B4-BE49-F238E27FC236}">
                <a16:creationId xmlns:a16="http://schemas.microsoft.com/office/drawing/2014/main" id="{6C15CD6B-80C9-4C1A-343D-75470D3325B6}"/>
              </a:ext>
            </a:extLst>
          </p:cNvPr>
          <p:cNvSpPr/>
          <p:nvPr/>
        </p:nvSpPr>
        <p:spPr>
          <a:xfrm>
            <a:off x="272301" y="1787351"/>
            <a:ext cx="6399962" cy="2800551"/>
          </a:xfrm>
          <a:prstGeom prst="roundRect">
            <a:avLst>
              <a:gd name="adj" fmla="val 6150"/>
            </a:avLst>
          </a:prstGeom>
          <a:noFill/>
          <a:ln w="9525">
            <a:solidFill>
              <a:srgbClr val="6A639A"/>
            </a:solidFill>
            <a:tailEnd type="non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EFD7DB2-68E3-9372-330A-3FE91A9EF261}"/>
              </a:ext>
            </a:extLst>
          </p:cNvPr>
          <p:cNvSpPr txBox="1"/>
          <p:nvPr/>
        </p:nvSpPr>
        <p:spPr>
          <a:xfrm>
            <a:off x="435663" y="2019892"/>
            <a:ext cx="6155294" cy="2562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33375" indent="-333375" defTabSz="685800" fontAlgn="auto">
              <a:spcBef>
                <a:spcPts val="900"/>
              </a:spcBef>
              <a:spcAft>
                <a:spcPts val="0"/>
              </a:spcAft>
              <a:buClr>
                <a:srgbClr val="6A639A"/>
              </a:buClr>
              <a:buFont typeface="Calibri" panose="020F0502020204030204" pitchFamily="34" charset="0"/>
              <a:buChar char="●"/>
              <a:defRPr/>
            </a:pPr>
            <a:r>
              <a:rPr lang="en-GB" sz="12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Arbitration logic (from Medipix3/4) </a:t>
            </a:r>
          </a:p>
          <a:p>
            <a:pPr marL="672704" lvl="1" indent="-272654" defTabSz="685800" fontAlgn="auto">
              <a:spcBef>
                <a:spcPts val="225"/>
              </a:spcBef>
              <a:spcAft>
                <a:spcPts val="0"/>
              </a:spcAft>
              <a:buClr>
                <a:srgbClr val="6A639A"/>
              </a:buClr>
              <a:buFont typeface="Wingdings" panose="05000000000000000000" pitchFamily="2" charset="2"/>
              <a:buChar char="§"/>
              <a:defRPr/>
            </a:pPr>
            <a:r>
              <a:rPr lang="en-GB" sz="105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Transmit only Master pixel packet (can be disabled)</a:t>
            </a:r>
          </a:p>
          <a:p>
            <a:pPr marL="672704" lvl="1" indent="-272654" defTabSz="685800" fontAlgn="auto">
              <a:spcBef>
                <a:spcPts val="225"/>
              </a:spcBef>
              <a:spcAft>
                <a:spcPts val="0"/>
              </a:spcAft>
              <a:buClr>
                <a:srgbClr val="6A639A"/>
              </a:buClr>
              <a:buFont typeface="Wingdings" panose="05000000000000000000" pitchFamily="2" charset="2"/>
              <a:buChar char="§"/>
              <a:defRPr/>
            </a:pPr>
            <a:r>
              <a:rPr lang="en-GB" sz="105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ToA on master provide the highest resolution</a:t>
            </a:r>
          </a:p>
          <a:p>
            <a:pPr marL="672704" lvl="1" indent="-272654" defTabSz="685800" fontAlgn="auto">
              <a:spcBef>
                <a:spcPts val="225"/>
              </a:spcBef>
              <a:spcAft>
                <a:spcPts val="0"/>
              </a:spcAft>
              <a:buClr>
                <a:srgbClr val="6A639A"/>
              </a:buClr>
              <a:buFont typeface="Wingdings" panose="05000000000000000000" pitchFamily="2" charset="2"/>
              <a:buChar char="§"/>
              <a:defRPr/>
            </a:pPr>
            <a:r>
              <a:rPr lang="en-GB" sz="1050" i="1" dirty="0">
                <a:solidFill>
                  <a:srgbClr val="6A639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Design status: RTL complete</a:t>
            </a:r>
          </a:p>
          <a:p>
            <a:pPr marL="333375" indent="-333375" defTabSz="685800" fontAlgn="auto">
              <a:spcBef>
                <a:spcPts val="900"/>
              </a:spcBef>
              <a:spcAft>
                <a:spcPts val="0"/>
              </a:spcAft>
              <a:buClr>
                <a:srgbClr val="6A639A"/>
              </a:buClr>
              <a:buFont typeface="Calibri" panose="020F0502020204030204" pitchFamily="34" charset="0"/>
              <a:buChar char="●"/>
              <a:defRPr/>
            </a:pPr>
            <a:r>
              <a:rPr lang="en-GB" sz="12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Hit-Map:</a:t>
            </a:r>
          </a:p>
          <a:p>
            <a:pPr marL="672704" lvl="1" indent="-272654" defTabSz="685800" fontAlgn="auto">
              <a:spcBef>
                <a:spcPts val="225"/>
              </a:spcBef>
              <a:spcAft>
                <a:spcPts val="0"/>
              </a:spcAft>
              <a:buClr>
                <a:srgbClr val="6A639A"/>
              </a:buClr>
              <a:buFont typeface="Wingdings" panose="05000000000000000000" pitchFamily="2" charset="2"/>
              <a:buChar char="§"/>
              <a:defRPr/>
            </a:pPr>
            <a:r>
              <a:rPr lang="en-GB" sz="105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Hit-Map of all the pixels around the master </a:t>
            </a:r>
          </a:p>
          <a:p>
            <a:pPr marL="672704" lvl="1" indent="-272654" defTabSz="685800" fontAlgn="auto">
              <a:spcBef>
                <a:spcPts val="225"/>
              </a:spcBef>
              <a:spcAft>
                <a:spcPts val="0"/>
              </a:spcAft>
              <a:buClr>
                <a:srgbClr val="6A639A"/>
              </a:buClr>
              <a:buFont typeface="Wingdings" panose="05000000000000000000" pitchFamily="2" charset="2"/>
              <a:buChar char="§"/>
              <a:defRPr/>
            </a:pPr>
            <a:r>
              <a:rPr lang="en-GB" sz="105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Or Hit-Map of the super-pixels around the master (when transmitting all ToT)</a:t>
            </a:r>
          </a:p>
          <a:p>
            <a:pPr marL="672704" lvl="1" indent="-272654" defTabSz="685800" fontAlgn="auto">
              <a:spcBef>
                <a:spcPts val="225"/>
              </a:spcBef>
              <a:spcAft>
                <a:spcPts val="0"/>
              </a:spcAft>
              <a:buClr>
                <a:srgbClr val="6A639A"/>
              </a:buClr>
              <a:buFont typeface="Wingdings" panose="05000000000000000000" pitchFamily="2" charset="2"/>
              <a:buChar char="§"/>
              <a:defRPr/>
            </a:pPr>
            <a:r>
              <a:rPr lang="en-GB" sz="1050" i="1" dirty="0">
                <a:solidFill>
                  <a:srgbClr val="6A639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Design status: RTL complete</a:t>
            </a:r>
          </a:p>
          <a:p>
            <a:pPr marL="333375" indent="-333375" defTabSz="685800" fontAlgn="auto">
              <a:spcBef>
                <a:spcPts val="900"/>
              </a:spcBef>
              <a:spcAft>
                <a:spcPts val="0"/>
              </a:spcAft>
              <a:buClr>
                <a:srgbClr val="6A639A"/>
              </a:buClr>
              <a:buFont typeface="Calibri" panose="020F0502020204030204" pitchFamily="34" charset="0"/>
              <a:buChar char="●"/>
              <a:defRPr/>
            </a:pPr>
            <a:r>
              <a:rPr lang="en-GB" sz="12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Advanced on-pixel data filtering:</a:t>
            </a:r>
          </a:p>
          <a:p>
            <a:pPr marL="672704" lvl="1" indent="-272654" defTabSz="685800" fontAlgn="auto">
              <a:spcBef>
                <a:spcPts val="225"/>
              </a:spcBef>
              <a:spcAft>
                <a:spcPts val="0"/>
              </a:spcAft>
              <a:buClr>
                <a:srgbClr val="6A639A"/>
              </a:buClr>
              <a:buFont typeface="Wingdings" panose="05000000000000000000" pitchFamily="2" charset="2"/>
              <a:buChar char="§"/>
              <a:defRPr/>
            </a:pPr>
            <a:r>
              <a:rPr lang="en-GB" sz="1050" dirty="0" err="1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ToT</a:t>
            </a:r>
            <a:r>
              <a:rPr lang="en-GB" sz="105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range</a:t>
            </a:r>
          </a:p>
          <a:p>
            <a:pPr marL="672704" lvl="1" indent="-272654" defTabSz="685800" fontAlgn="auto">
              <a:spcBef>
                <a:spcPts val="225"/>
              </a:spcBef>
              <a:spcAft>
                <a:spcPts val="0"/>
              </a:spcAft>
              <a:buClr>
                <a:srgbClr val="6A639A"/>
              </a:buClr>
              <a:buFont typeface="Wingdings" panose="05000000000000000000" pitchFamily="2" charset="2"/>
              <a:buChar char="§"/>
              <a:defRPr/>
            </a:pPr>
            <a:r>
              <a:rPr lang="en-GB" sz="1050" dirty="0" err="1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ToA</a:t>
            </a:r>
            <a:r>
              <a:rPr lang="en-GB" sz="105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range</a:t>
            </a:r>
          </a:p>
          <a:p>
            <a:pPr marL="672704" lvl="1" indent="-272654" defTabSz="685800" fontAlgn="auto">
              <a:spcBef>
                <a:spcPts val="225"/>
              </a:spcBef>
              <a:spcAft>
                <a:spcPts val="0"/>
              </a:spcAft>
              <a:buClr>
                <a:srgbClr val="6A639A"/>
              </a:buClr>
              <a:buFont typeface="Wingdings" panose="05000000000000000000" pitchFamily="2" charset="2"/>
              <a:buChar char="§"/>
              <a:defRPr/>
            </a:pPr>
            <a:r>
              <a:rPr lang="en-GB" sz="105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Hit-Map shape (single pixel, 2, 2x2,…)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4624ACA-9690-ED6A-37C3-CC9D382D9E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9173" y="2019892"/>
            <a:ext cx="1729164" cy="17264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95B0002-1F82-3E73-2287-B586FDEFCE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78130" y="2019892"/>
            <a:ext cx="1256535" cy="125381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703165C-150E-46CF-7724-DB506B71D510}"/>
              </a:ext>
            </a:extLst>
          </p:cNvPr>
          <p:cNvSpPr/>
          <p:nvPr/>
        </p:nvSpPr>
        <p:spPr>
          <a:xfrm>
            <a:off x="4994455" y="1803650"/>
            <a:ext cx="1256535" cy="3156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>
                <a:solidFill>
                  <a:schemeClr val="tx1"/>
                </a:solidFill>
                <a:highlight>
                  <a:srgbClr val="FFFF00"/>
                </a:highlight>
              </a:rPr>
              <a:t>3x3 Veto</a:t>
            </a:r>
            <a:endParaRPr lang="en-GB" sz="1500" b="1" dirty="0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61E4A52-BDC6-5A7F-F6E1-157C03EBC120}"/>
              </a:ext>
            </a:extLst>
          </p:cNvPr>
          <p:cNvSpPr/>
          <p:nvPr/>
        </p:nvSpPr>
        <p:spPr>
          <a:xfrm>
            <a:off x="7331301" y="1872070"/>
            <a:ext cx="1119604" cy="979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>
                <a:solidFill>
                  <a:schemeClr val="tx1"/>
                </a:solidFill>
                <a:highlight>
                  <a:srgbClr val="FFFF00"/>
                </a:highlight>
              </a:rPr>
              <a:t>5x5 Veto</a:t>
            </a:r>
            <a:endParaRPr lang="en-GB" sz="1500" b="1" dirty="0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D66A74E-D5F3-469B-D96F-344F9360EDAE}"/>
              </a:ext>
            </a:extLst>
          </p:cNvPr>
          <p:cNvSpPr/>
          <p:nvPr/>
        </p:nvSpPr>
        <p:spPr>
          <a:xfrm>
            <a:off x="6835625" y="3879057"/>
            <a:ext cx="2155975" cy="636872"/>
          </a:xfrm>
          <a:prstGeom prst="rect">
            <a:avLst/>
          </a:prstGeom>
          <a:ln w="12700">
            <a:solidFill>
              <a:srgbClr val="6A639A"/>
            </a:solidFill>
            <a:tailEnd type="non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1400" dirty="0">
                <a:highlight>
                  <a:srgbClr val="FFFF00"/>
                </a:highlight>
              </a:rPr>
              <a:t>5x5 is an added mode</a:t>
            </a:r>
          </a:p>
          <a:p>
            <a:pPr algn="ctr"/>
            <a:r>
              <a:rPr lang="en-US" sz="1400" i="1" dirty="0" err="1"/>
              <a:t>Hitmap</a:t>
            </a:r>
            <a:r>
              <a:rPr lang="en-US" sz="1400" i="1" dirty="0"/>
              <a:t> is always 8bits !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DD53B6E-7080-588C-4CDC-F1AD6A014E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101915" y="6424993"/>
            <a:ext cx="1773923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8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10th July 2025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B771F4-E9A0-1401-C755-45CBC69260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45352" y="6424993"/>
            <a:ext cx="678738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8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IFAE Seminar             xavier.llopart@cern.ch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722333-2642-C322-6E51-5B94B9AD1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424993"/>
            <a:ext cx="681254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85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6B5EA5A-BC32-A742-B11B-8E7414D5B535}" type="slidenum">
              <a:rPr lang="en-US" smtClean="0"/>
              <a:pPr/>
              <a:t>42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1734432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3D6FE685-87B5-EA47-70FD-5358E1E17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543" y="-78195"/>
            <a:ext cx="8532019" cy="799307"/>
          </a:xfrm>
        </p:spPr>
        <p:txBody>
          <a:bodyPr/>
          <a:lstStyle/>
          <a:p>
            <a:r>
              <a:rPr lang="en-GB" dirty="0"/>
              <a:t>On pixel event processing ➞ Data reduction</a:t>
            </a:r>
            <a:endParaRPr lang="LID4096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B2293FF-D8CD-F2A3-4382-095D367DF8C3}"/>
              </a:ext>
            </a:extLst>
          </p:cNvPr>
          <p:cNvSpPr txBox="1"/>
          <p:nvPr/>
        </p:nvSpPr>
        <p:spPr>
          <a:xfrm>
            <a:off x="669978" y="812423"/>
            <a:ext cx="3971872" cy="959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spcBef>
                <a:spcPts val="450"/>
              </a:spcBef>
              <a:buClr>
                <a:srgbClr val="6A639A"/>
              </a:buClr>
              <a:buFont typeface="Wingdings" pitchFamily="2" charset="2"/>
              <a:buChar char="§"/>
            </a:pPr>
            <a:r>
              <a:rPr lang="en-GB" sz="1350" dirty="0">
                <a:solidFill>
                  <a:schemeClr val="tx2"/>
                </a:solidFill>
              </a:rPr>
              <a:t>Data filtered already at the level of the pixel-array</a:t>
            </a:r>
            <a:endParaRPr lang="en-US" sz="1500" dirty="0">
              <a:solidFill>
                <a:schemeClr val="tx2"/>
              </a:solidFill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pPr marL="557213" lvl="1" indent="-214313">
              <a:spcBef>
                <a:spcPts val="450"/>
              </a:spcBef>
              <a:buClr>
                <a:srgbClr val="6A639A"/>
              </a:buClr>
              <a:buFont typeface="Courier New" panose="02070309020205020404" pitchFamily="49" charset="0"/>
              <a:buChar char="o"/>
            </a:pPr>
            <a:r>
              <a:rPr lang="en-US" sz="1050" dirty="0">
                <a:solidFill>
                  <a:schemeClr val="tx2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Bandwidth reduction towards the periphery</a:t>
            </a:r>
          </a:p>
          <a:p>
            <a:pPr marL="557213" lvl="1" indent="-214313">
              <a:spcBef>
                <a:spcPts val="450"/>
              </a:spcBef>
              <a:buClr>
                <a:srgbClr val="6A639A"/>
              </a:buClr>
              <a:buFont typeface="Courier New" panose="02070309020205020404" pitchFamily="49" charset="0"/>
              <a:buChar char="o"/>
            </a:pPr>
            <a:r>
              <a:rPr lang="en-US" sz="1050" dirty="0">
                <a:solidFill>
                  <a:schemeClr val="tx2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Significant power and IR-drop reduction 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086A3A3-7BF6-A05D-724D-E94E9CB9654C}"/>
              </a:ext>
            </a:extLst>
          </p:cNvPr>
          <p:cNvSpPr txBox="1"/>
          <p:nvPr/>
        </p:nvSpPr>
        <p:spPr>
          <a:xfrm>
            <a:off x="4558553" y="812423"/>
            <a:ext cx="459486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4313" indent="-214313">
              <a:spcBef>
                <a:spcPts val="450"/>
              </a:spcBef>
              <a:buClr>
                <a:srgbClr val="6A639A"/>
              </a:buClr>
              <a:buFont typeface="Wingdings" pitchFamily="2" charset="2"/>
              <a:buChar char="§"/>
            </a:pPr>
            <a:r>
              <a:rPr lang="en-US" sz="1500" dirty="0">
                <a:solidFill>
                  <a:schemeClr val="tx2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Further reduction and compression in the periphery </a:t>
            </a:r>
            <a:endParaRPr lang="en-GB" sz="1500" dirty="0">
              <a:solidFill>
                <a:schemeClr val="tx2"/>
              </a:solidFill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5769488-5E59-5B0B-9372-84C06C8B02C7}"/>
              </a:ext>
            </a:extLst>
          </p:cNvPr>
          <p:cNvGrpSpPr/>
          <p:nvPr/>
        </p:nvGrpSpPr>
        <p:grpSpPr>
          <a:xfrm>
            <a:off x="504878" y="1660882"/>
            <a:ext cx="8296275" cy="3241319"/>
            <a:chOff x="673170" y="2214508"/>
            <a:chExt cx="11061700" cy="4321759"/>
          </a:xfrm>
        </p:grpSpPr>
        <p:sp>
          <p:nvSpPr>
            <p:cNvPr id="32" name="Rounded Rectangle 22">
              <a:extLst>
                <a:ext uri="{FF2B5EF4-FFF2-40B4-BE49-F238E27FC236}">
                  <a16:creationId xmlns:a16="http://schemas.microsoft.com/office/drawing/2014/main" id="{6C15CD6B-80C9-4C1A-343D-75470D3325B6}"/>
                </a:ext>
              </a:extLst>
            </p:cNvPr>
            <p:cNvSpPr/>
            <p:nvPr/>
          </p:nvSpPr>
          <p:spPr>
            <a:xfrm>
              <a:off x="673170" y="2422248"/>
              <a:ext cx="11061700" cy="4114019"/>
            </a:xfrm>
            <a:prstGeom prst="roundRect">
              <a:avLst>
                <a:gd name="adj" fmla="val 6150"/>
              </a:avLst>
            </a:prstGeom>
            <a:solidFill>
              <a:srgbClr val="FBF7F2"/>
            </a:solidFill>
            <a:ln w="12700">
              <a:solidFill>
                <a:srgbClr val="6A639A"/>
              </a:solidFill>
              <a:tailEnd type="none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500">
                <a:solidFill>
                  <a:schemeClr val="tx2"/>
                </a:solidFill>
              </a:endParaRPr>
            </a:p>
          </p:txBody>
        </p: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9603A94F-4061-64E8-0B67-170AFD72EEE2}"/>
                </a:ext>
              </a:extLst>
            </p:cNvPr>
            <p:cNvGrpSpPr/>
            <p:nvPr/>
          </p:nvGrpSpPr>
          <p:grpSpPr>
            <a:xfrm>
              <a:off x="924985" y="2761302"/>
              <a:ext cx="3519981" cy="3363813"/>
              <a:chOff x="893303" y="3129061"/>
              <a:chExt cx="3519981" cy="3363813"/>
            </a:xfrm>
          </p:grpSpPr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id="{959C2263-D4B8-0A45-5860-10392EB57C4B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893303" y="3567416"/>
                <a:ext cx="3519981" cy="2925458"/>
                <a:chOff x="8153858" y="79635"/>
                <a:chExt cx="3772103" cy="3229426"/>
              </a:xfrm>
            </p:grpSpPr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BF88E9B2-E3E5-AAD9-1B80-08CCF2DD5861}"/>
                    </a:ext>
                  </a:extLst>
                </p:cNvPr>
                <p:cNvSpPr/>
                <p:nvPr/>
              </p:nvSpPr>
              <p:spPr>
                <a:xfrm>
                  <a:off x="8607287" y="255618"/>
                  <a:ext cx="2723322" cy="2721282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noFill/>
                  <a:tailEnd type="none" w="med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1500">
                    <a:solidFill>
                      <a:schemeClr val="tx2"/>
                    </a:solidFill>
                  </a:endParaRPr>
                </a:p>
              </p:txBody>
            </p:sp>
            <p:pic>
              <p:nvPicPr>
                <p:cNvPr id="10" name="Picture 9">
                  <a:extLst>
                    <a:ext uri="{FF2B5EF4-FFF2-40B4-BE49-F238E27FC236}">
                      <a16:creationId xmlns:a16="http://schemas.microsoft.com/office/drawing/2014/main" id="{BDD2093D-C69E-90EC-FD98-F21A22358E2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8153858" y="79635"/>
                  <a:ext cx="3772103" cy="3229426"/>
                </a:xfrm>
                <a:prstGeom prst="rect">
                  <a:avLst/>
                </a:prstGeom>
              </p:spPr>
            </p:pic>
          </p:grpSp>
          <p:sp>
            <p:nvSpPr>
              <p:cNvPr id="24" name="Rectangle: Rounded Corners 23">
                <a:extLst>
                  <a:ext uri="{FF2B5EF4-FFF2-40B4-BE49-F238E27FC236}">
                    <a16:creationId xmlns:a16="http://schemas.microsoft.com/office/drawing/2014/main" id="{19E028F0-5566-E4D8-51D0-13DA1AE4B5CE}"/>
                  </a:ext>
                </a:extLst>
              </p:cNvPr>
              <p:cNvSpPr/>
              <p:nvPr/>
            </p:nvSpPr>
            <p:spPr>
              <a:xfrm>
                <a:off x="1316425" y="3129061"/>
                <a:ext cx="2541299" cy="272924"/>
              </a:xfrm>
              <a:prstGeom prst="roundRect">
                <a:avLst/>
              </a:prstGeom>
              <a:noFill/>
              <a:ln w="19050">
                <a:noFill/>
                <a:tailEnd type="none" w="med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r>
                  <a:rPr lang="en-GB" sz="1050" dirty="0">
                    <a:solidFill>
                      <a:schemeClr val="tx2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Filtering disable</a:t>
                </a:r>
                <a:endParaRPr lang="LID4096" sz="1050" dirty="0">
                  <a:solidFill>
                    <a:schemeClr val="tx2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EAA655B1-1863-EB54-7795-DBCDBCD1F067}"/>
                </a:ext>
              </a:extLst>
            </p:cNvPr>
            <p:cNvGrpSpPr/>
            <p:nvPr/>
          </p:nvGrpSpPr>
          <p:grpSpPr>
            <a:xfrm>
              <a:off x="4462618" y="2755287"/>
              <a:ext cx="3519980" cy="3369828"/>
              <a:chOff x="4467435" y="3123046"/>
              <a:chExt cx="3519980" cy="3369828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41D44CB2-BDC7-CEBD-1B05-EE3706EF6BF6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4467435" y="3567416"/>
                <a:ext cx="3519980" cy="2925458"/>
                <a:chOff x="8162476" y="3331239"/>
                <a:chExt cx="3776715" cy="3271143"/>
              </a:xfrm>
            </p:grpSpPr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461A37C3-0158-078E-3BFE-CFC588AFBC92}"/>
                    </a:ext>
                  </a:extLst>
                </p:cNvPr>
                <p:cNvSpPr/>
                <p:nvPr/>
              </p:nvSpPr>
              <p:spPr>
                <a:xfrm>
                  <a:off x="8577469" y="3514862"/>
                  <a:ext cx="2753139" cy="2736852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noFill/>
                  <a:tailEnd type="none" w="med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1500">
                    <a:solidFill>
                      <a:schemeClr val="tx2"/>
                    </a:solidFill>
                  </a:endParaRPr>
                </a:p>
              </p:txBody>
            </p:sp>
            <p:pic>
              <p:nvPicPr>
                <p:cNvPr id="14" name="Picture 13">
                  <a:extLst>
                    <a:ext uri="{FF2B5EF4-FFF2-40B4-BE49-F238E27FC236}">
                      <a16:creationId xmlns:a16="http://schemas.microsoft.com/office/drawing/2014/main" id="{D1671240-DE7F-B42D-8F40-F943164C48C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8162476" y="3331239"/>
                  <a:ext cx="3776715" cy="3271143"/>
                </a:xfrm>
                <a:prstGeom prst="rect">
                  <a:avLst/>
                </a:prstGeom>
              </p:spPr>
            </p:pic>
          </p:grpSp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id="{DAF04149-7811-9D32-F922-C1F85AB123A9}"/>
                  </a:ext>
                </a:extLst>
              </p:cNvPr>
              <p:cNvSpPr/>
              <p:nvPr/>
            </p:nvSpPr>
            <p:spPr>
              <a:xfrm>
                <a:off x="4849738" y="3123046"/>
                <a:ext cx="2541299" cy="272924"/>
              </a:xfrm>
              <a:prstGeom prst="roundRect">
                <a:avLst/>
              </a:prstGeom>
              <a:noFill/>
              <a:ln w="19050">
                <a:noFill/>
                <a:tailEnd type="none" w="med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r>
                  <a:rPr lang="en-GB" sz="1050" dirty="0">
                    <a:solidFill>
                      <a:schemeClr val="tx2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Filtering large clusters</a:t>
                </a:r>
                <a:endParaRPr lang="LID4096" sz="1050" dirty="0">
                  <a:solidFill>
                    <a:schemeClr val="tx2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3376F3E9-77B6-8346-542E-26246EC86CCC}"/>
                </a:ext>
              </a:extLst>
            </p:cNvPr>
            <p:cNvGrpSpPr/>
            <p:nvPr/>
          </p:nvGrpSpPr>
          <p:grpSpPr>
            <a:xfrm>
              <a:off x="7996091" y="2755287"/>
              <a:ext cx="3522739" cy="3369829"/>
              <a:chOff x="7964409" y="3123046"/>
              <a:chExt cx="3522739" cy="3369829"/>
            </a:xfrm>
          </p:grpSpPr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BC390CC8-4EA8-CA72-C45B-88797A745952}"/>
                  </a:ext>
                </a:extLst>
              </p:cNvPr>
              <p:cNvGrpSpPr/>
              <p:nvPr/>
            </p:nvGrpSpPr>
            <p:grpSpPr>
              <a:xfrm>
                <a:off x="8369718" y="3123046"/>
                <a:ext cx="2563269" cy="3066892"/>
                <a:chOff x="8369718" y="3123046"/>
                <a:chExt cx="2563269" cy="3066892"/>
              </a:xfrm>
            </p:grpSpPr>
            <p:sp>
              <p:nvSpPr>
                <p:cNvPr id="31" name="Rectangle: Rounded Corners 30">
                  <a:extLst>
                    <a:ext uri="{FF2B5EF4-FFF2-40B4-BE49-F238E27FC236}">
                      <a16:creationId xmlns:a16="http://schemas.microsoft.com/office/drawing/2014/main" id="{62D44344-4711-0964-B365-74D50D4E150A}"/>
                    </a:ext>
                  </a:extLst>
                </p:cNvPr>
                <p:cNvSpPr/>
                <p:nvPr/>
              </p:nvSpPr>
              <p:spPr>
                <a:xfrm>
                  <a:off x="8369718" y="3123046"/>
                  <a:ext cx="2541299" cy="272924"/>
                </a:xfrm>
                <a:prstGeom prst="roundRect">
                  <a:avLst/>
                </a:prstGeom>
                <a:noFill/>
                <a:ln w="19050">
                  <a:noFill/>
                  <a:tailEnd type="none" w="med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GB" sz="1050" dirty="0">
                      <a:solidFill>
                        <a:schemeClr val="tx2"/>
                      </a:solidFill>
                      <a:latin typeface="Segoe UI" panose="020B0502040204020203" pitchFamily="34" charset="0"/>
                      <a:cs typeface="Segoe UI" panose="020B0502040204020203" pitchFamily="34" charset="0"/>
                    </a:rPr>
                    <a:t>Filtering small clusters</a:t>
                  </a:r>
                  <a:endParaRPr lang="LID4096" sz="1050" dirty="0">
                    <a:solidFill>
                      <a:schemeClr val="tx2"/>
                    </a:solidFill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91AC6CD8-19F9-2284-376C-58E10436A2E5}"/>
                    </a:ext>
                  </a:extLst>
                </p:cNvPr>
                <p:cNvSpPr/>
                <p:nvPr/>
              </p:nvSpPr>
              <p:spPr>
                <a:xfrm>
                  <a:off x="8391688" y="3724795"/>
                  <a:ext cx="2541299" cy="2465143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noFill/>
                  <a:tailEnd type="none" w="med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1500">
                    <a:solidFill>
                      <a:schemeClr val="tx2"/>
                    </a:solidFill>
                  </a:endParaRPr>
                </a:p>
              </p:txBody>
            </p:sp>
          </p:grpSp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F711FF95-574C-E7AF-08F3-B1B6D28809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964409" y="3567417"/>
                <a:ext cx="3522739" cy="2925458"/>
              </a:xfrm>
              <a:prstGeom prst="rect">
                <a:avLst/>
              </a:prstGeom>
            </p:spPr>
          </p:pic>
        </p:grp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7F2DEAE2-F96D-7FD3-78DF-A6179941C789}"/>
                </a:ext>
              </a:extLst>
            </p:cNvPr>
            <p:cNvSpPr txBox="1"/>
            <p:nvPr/>
          </p:nvSpPr>
          <p:spPr>
            <a:xfrm>
              <a:off x="754729" y="6091872"/>
              <a:ext cx="612648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557213" lvl="1" indent="-214313">
                <a:spcBef>
                  <a:spcPts val="225"/>
                </a:spcBef>
                <a:buFont typeface="Wingdings" panose="05000000000000000000" pitchFamily="2" charset="2"/>
                <a:buChar char="§"/>
              </a:pPr>
              <a:r>
                <a:rPr lang="en-GB" sz="1200" i="1" dirty="0">
                  <a:solidFill>
                    <a:schemeClr val="tx2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Design Status: RTL complete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C40C400-D7D4-AF2B-431D-E1C9D956ED43}"/>
                </a:ext>
              </a:extLst>
            </p:cNvPr>
            <p:cNvSpPr txBox="1"/>
            <p:nvPr/>
          </p:nvSpPr>
          <p:spPr>
            <a:xfrm>
              <a:off x="7933023" y="2214508"/>
              <a:ext cx="3267360" cy="43088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500" dirty="0">
                  <a:solidFill>
                    <a:schemeClr val="tx2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Clustering and filtering</a:t>
              </a:r>
              <a:endParaRPr lang="LID4096" sz="1500" dirty="0">
                <a:solidFill>
                  <a:schemeClr val="tx2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01130A-C4C3-12B6-D14A-6F38B29BCC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101915" y="6424993"/>
            <a:ext cx="1773923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8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10th July 2025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C135D4-F7D9-C902-A0E6-B756064F30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45352" y="6424993"/>
            <a:ext cx="678738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8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IFAE Seminar             xavier.llopart@cern.ch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EB6E8B-F590-643D-93A0-A4D21F891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424993"/>
            <a:ext cx="681254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85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6B5EA5A-BC32-A742-B11B-8E7414D5B535}" type="slidenum">
              <a:rPr lang="en-US" smtClean="0"/>
              <a:pPr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4337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449"/>
    </mc:Choice>
    <mc:Fallback xmlns="">
      <p:transition spd="slow" advTm="30449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16F695-DA8F-E3B2-2B9C-705C21BE8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00" y="29017"/>
            <a:ext cx="8005270" cy="708422"/>
          </a:xfrm>
        </p:spPr>
        <p:txBody>
          <a:bodyPr/>
          <a:lstStyle/>
          <a:p>
            <a:r>
              <a:rPr lang="en-GB" dirty="0"/>
              <a:t>Periphery data-path</a:t>
            </a:r>
            <a:endParaRPr lang="LID4096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15ED5B4-D74F-057C-E753-D82E49E6A8BB}"/>
              </a:ext>
            </a:extLst>
          </p:cNvPr>
          <p:cNvSpPr txBox="1"/>
          <p:nvPr/>
        </p:nvSpPr>
        <p:spPr>
          <a:xfrm>
            <a:off x="4901553" y="932701"/>
            <a:ext cx="3973915" cy="353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33375" indent="-333375" defTabSz="685800" fontAlgn="auto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6A639A"/>
              </a:buClr>
              <a:buFont typeface="Calibri" panose="020F0502020204030204" pitchFamily="34" charset="0"/>
              <a:buChar char="●"/>
              <a:defRPr/>
            </a:pPr>
            <a:endParaRPr lang="en-GB" sz="1050" dirty="0">
              <a:solidFill>
                <a:prstClr val="black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defTabSz="685800" fontAlgn="auto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6A639A"/>
              </a:buClr>
              <a:defRPr/>
            </a:pPr>
            <a:r>
              <a:rPr lang="en-GB" sz="1050" u="sng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Full Time calibration:</a:t>
            </a:r>
          </a:p>
          <a:p>
            <a:pPr marL="532275" lvl="1" indent="-333375">
              <a:spcBef>
                <a:spcPts val="300"/>
              </a:spcBef>
              <a:buClr>
                <a:srgbClr val="6A639A"/>
              </a:buClr>
              <a:buFont typeface="Calibri" panose="020F0502020204030204" pitchFamily="34" charset="0"/>
              <a:buChar char="●"/>
              <a:defRPr/>
            </a:pPr>
            <a:r>
              <a:rPr lang="en-GB" sz="105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DLL clock skew calibration (Row and Column)</a:t>
            </a:r>
          </a:p>
          <a:p>
            <a:pPr marL="532275" lvl="1" indent="-333375">
              <a:spcBef>
                <a:spcPts val="300"/>
              </a:spcBef>
              <a:buClr>
                <a:srgbClr val="6A639A"/>
              </a:buClr>
              <a:buFont typeface="Calibri" panose="020F0502020204030204" pitchFamily="34" charset="0"/>
              <a:buChar char="●"/>
              <a:defRPr/>
            </a:pPr>
            <a:r>
              <a:rPr lang="en-GB" sz="105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Unique time-walk correction (programable LUT 32x32)</a:t>
            </a:r>
          </a:p>
          <a:p>
            <a:pPr marL="532275" lvl="1" indent="-333375">
              <a:spcBef>
                <a:spcPts val="300"/>
              </a:spcBef>
              <a:buClr>
                <a:srgbClr val="6A639A"/>
              </a:buClr>
              <a:buFont typeface="Calibri" panose="020F0502020204030204" pitchFamily="34" charset="0"/>
              <a:buChar char="●"/>
              <a:defRPr/>
            </a:pPr>
            <a:r>
              <a:rPr lang="en-GB" sz="105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TOA event calibration (24.4ps bin)</a:t>
            </a:r>
          </a:p>
          <a:p>
            <a:pPr marL="532275" lvl="1" indent="-333375">
              <a:spcBef>
                <a:spcPts val="300"/>
              </a:spcBef>
              <a:buClr>
                <a:srgbClr val="6A639A"/>
              </a:buClr>
              <a:buFont typeface="Calibri" panose="020F0502020204030204" pitchFamily="34" charset="0"/>
              <a:buChar char="●"/>
              <a:defRPr/>
            </a:pPr>
            <a:r>
              <a:rPr lang="en-GB" sz="105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10b or 6b fine-time output</a:t>
            </a:r>
          </a:p>
          <a:p>
            <a:pPr marL="532275" lvl="1" indent="-333375">
              <a:spcBef>
                <a:spcPts val="300"/>
              </a:spcBef>
              <a:buClr>
                <a:srgbClr val="6A639A"/>
              </a:buClr>
              <a:buFont typeface="Calibri" panose="020F0502020204030204" pitchFamily="34" charset="0"/>
              <a:buChar char="●"/>
              <a:defRPr/>
            </a:pPr>
            <a:r>
              <a:rPr lang="en-GB" sz="105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Built-in TOA extender up to 32-bits(@40MHz)</a:t>
            </a:r>
          </a:p>
          <a:p>
            <a:pPr marL="532275" lvl="1" indent="-333375">
              <a:spcBef>
                <a:spcPts val="300"/>
              </a:spcBef>
              <a:buClr>
                <a:srgbClr val="6A639A"/>
              </a:buClr>
              <a:buFont typeface="Calibri" panose="020F0502020204030204" pitchFamily="34" charset="0"/>
              <a:buChar char="●"/>
              <a:defRPr/>
            </a:pPr>
            <a:r>
              <a:rPr lang="en-GB" sz="105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Digital T0Sync shift adjustment (24.4ps bin and 100ns range)</a:t>
            </a:r>
          </a:p>
          <a:p>
            <a:pPr>
              <a:lnSpc>
                <a:spcPct val="90000"/>
              </a:lnSpc>
              <a:spcBef>
                <a:spcPts val="750"/>
              </a:spcBef>
              <a:buClr>
                <a:srgbClr val="6A639A"/>
              </a:buClr>
              <a:defRPr/>
            </a:pPr>
            <a:r>
              <a:rPr lang="en-GB" sz="1050" u="sng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Event Filtering:</a:t>
            </a:r>
          </a:p>
          <a:p>
            <a:pPr marL="532800" lvl="1" indent="-333375">
              <a:lnSpc>
                <a:spcPct val="90000"/>
              </a:lnSpc>
              <a:spcBef>
                <a:spcPts val="300"/>
              </a:spcBef>
              <a:buClr>
                <a:srgbClr val="6A639A"/>
              </a:buClr>
              <a:buFont typeface="Calibri" panose="020F0502020204030204" pitchFamily="34" charset="0"/>
              <a:buChar char="●"/>
              <a:defRPr/>
            </a:pPr>
            <a:r>
              <a:rPr lang="en-GB" sz="11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Configurable TOT range</a:t>
            </a:r>
          </a:p>
          <a:p>
            <a:pPr marL="532800" lvl="1" indent="-333375">
              <a:lnSpc>
                <a:spcPct val="90000"/>
              </a:lnSpc>
              <a:spcBef>
                <a:spcPts val="300"/>
              </a:spcBef>
              <a:buClr>
                <a:srgbClr val="6A639A"/>
              </a:buClr>
              <a:buFont typeface="Calibri" panose="020F0502020204030204" pitchFamily="34" charset="0"/>
              <a:buChar char="●"/>
              <a:defRPr/>
            </a:pPr>
            <a:r>
              <a:rPr lang="en-GB" sz="11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Configurable TOA range</a:t>
            </a:r>
          </a:p>
          <a:p>
            <a:pPr marL="532800" lvl="1" indent="-333375">
              <a:lnSpc>
                <a:spcPct val="90000"/>
              </a:lnSpc>
              <a:spcBef>
                <a:spcPts val="300"/>
              </a:spcBef>
              <a:buClr>
                <a:srgbClr val="6A639A"/>
              </a:buClr>
              <a:buFont typeface="Calibri" panose="020F0502020204030204" pitchFamily="34" charset="0"/>
              <a:buChar char="●"/>
              <a:defRPr/>
            </a:pPr>
            <a:r>
              <a:rPr lang="en-GB" sz="1100" dirty="0" err="1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Hitmap</a:t>
            </a:r>
            <a:r>
              <a:rPr lang="en-GB" sz="11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shape (single pixels, L shape, + shape,…)</a:t>
            </a:r>
          </a:p>
          <a:p>
            <a:pPr>
              <a:lnSpc>
                <a:spcPct val="90000"/>
              </a:lnSpc>
              <a:spcBef>
                <a:spcPts val="750"/>
              </a:spcBef>
              <a:buClr>
                <a:srgbClr val="6A639A"/>
              </a:buClr>
              <a:defRPr/>
            </a:pPr>
            <a:r>
              <a:rPr lang="en-GB" sz="1050" u="sng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On-chip XY decoding</a:t>
            </a:r>
          </a:p>
          <a:p>
            <a:pPr defTabSz="685800" fontAlgn="auto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6A639A"/>
              </a:buClr>
              <a:defRPr/>
            </a:pPr>
            <a:r>
              <a:rPr lang="en-GB" sz="1050" u="sng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Single packet formatting</a:t>
            </a:r>
            <a:r>
              <a:rPr lang="en-GB" sz="105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:</a:t>
            </a:r>
          </a:p>
          <a:p>
            <a:pPr marL="532800" lvl="1" indent="-333375">
              <a:lnSpc>
                <a:spcPct val="90000"/>
              </a:lnSpc>
              <a:spcBef>
                <a:spcPts val="300"/>
              </a:spcBef>
              <a:buClr>
                <a:srgbClr val="6A639A"/>
              </a:buClr>
              <a:buFont typeface="Calibri" panose="020F0502020204030204" pitchFamily="34" charset="0"/>
              <a:buChar char="●"/>
              <a:defRPr/>
            </a:pPr>
            <a:r>
              <a:rPr lang="en-GB" sz="105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To Sorter: 24-bit, 36-bit, 72-bit</a:t>
            </a:r>
          </a:p>
          <a:p>
            <a:pPr marL="532800" lvl="1" indent="-333375">
              <a:lnSpc>
                <a:spcPct val="90000"/>
              </a:lnSpc>
              <a:spcBef>
                <a:spcPts val="300"/>
              </a:spcBef>
              <a:buClr>
                <a:srgbClr val="6A639A"/>
              </a:buClr>
              <a:buFont typeface="Calibri" panose="020F0502020204030204" pitchFamily="34" charset="0"/>
              <a:buChar char="●"/>
              <a:defRPr/>
            </a:pPr>
            <a:r>
              <a:rPr lang="en-GB" sz="105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To FIFO: 72b_PC_iTOT, 72b_raw and Jumbo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348EE1-13AD-18F9-D6FD-891CF814A4A1}"/>
              </a:ext>
            </a:extLst>
          </p:cNvPr>
          <p:cNvSpPr txBox="1"/>
          <p:nvPr/>
        </p:nvSpPr>
        <p:spPr>
          <a:xfrm>
            <a:off x="4902847" y="793047"/>
            <a:ext cx="1743075" cy="27930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defTabSz="685800" fontAlgn="auto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6A639A"/>
              </a:buClr>
              <a:defRPr/>
            </a:pPr>
            <a:r>
              <a:rPr lang="en-GB" sz="1350" dirty="0">
                <a:latin typeface="Segoe UI" panose="020B0502040204020203" pitchFamily="34" charset="0"/>
                <a:cs typeface="Segoe UI" panose="020B0502040204020203" pitchFamily="34" charset="0"/>
              </a:rPr>
              <a:t>PACKET PROCESSOR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42852BAA-2A08-0A32-D3F2-B9F5AA10E2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101915" y="6700010"/>
            <a:ext cx="1773923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8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10th July 2025</a:t>
            </a:r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F8D6116A-A52A-DC1F-0DC2-24F9D1BA8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45352" y="6700010"/>
            <a:ext cx="678738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8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IFAE Seminar             xavier.llopart@cern.ch</a:t>
            </a:r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6BD85EA5-7E27-58BE-C4C8-7E407910D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700010"/>
            <a:ext cx="681254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85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6B5EA5A-BC32-A742-B11B-8E7414D5B535}" type="slidenum">
              <a:rPr lang="en-US" smtClean="0"/>
              <a:pPr/>
              <a:t>44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1B2EBF-BA79-CA9F-FBFA-F26B968416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293" y="806682"/>
            <a:ext cx="4472574" cy="395924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00225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01"/>
    </mc:Choice>
    <mc:Fallback xmlns="">
      <p:transition spd="slow" advTm="2701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83FD1D9-09BB-7604-C062-0F67A4F8BF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Picopix operating modes</a:t>
            </a:r>
            <a:endParaRPr lang="LID4096" dirty="0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456B12B8-20C1-2FA3-B79C-6E8CFCC177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8772847"/>
              </p:ext>
            </p:extLst>
          </p:nvPr>
        </p:nvGraphicFramePr>
        <p:xfrm>
          <a:off x="4670425" y="1168784"/>
          <a:ext cx="3286101" cy="123228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98576">
                  <a:extLst>
                    <a:ext uri="{9D8B030D-6E8A-4147-A177-3AD203B41FA5}">
                      <a16:colId xmlns:a16="http://schemas.microsoft.com/office/drawing/2014/main" val="1625153685"/>
                    </a:ext>
                  </a:extLst>
                </a:gridCol>
                <a:gridCol w="1987525">
                  <a:extLst>
                    <a:ext uri="{9D8B030D-6E8A-4147-A177-3AD203B41FA5}">
                      <a16:colId xmlns:a16="http://schemas.microsoft.com/office/drawing/2014/main" val="1823559337"/>
                    </a:ext>
                  </a:extLst>
                </a:gridCol>
              </a:tblGrid>
              <a:tr h="228600">
                <a:tc gridSpan="2"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CLUSTER FILTERING</a:t>
                      </a:r>
                      <a:endParaRPr lang="LID4096" sz="1100" dirty="0">
                        <a:solidFill>
                          <a:schemeClr val="tx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34290" marR="34290" marT="34290" marB="34290">
                    <a:lnL w="2857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LID4096" sz="14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5720" marR="45720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34350836"/>
                  </a:ext>
                </a:extLst>
              </a:tr>
              <a:tr h="323982">
                <a:tc>
                  <a:txBody>
                    <a:bodyPr/>
                    <a:lstStyle/>
                    <a:p>
                      <a:pPr marL="269875" indent="-269875">
                        <a:buFont typeface="Courier New" panose="02070309020205020404" pitchFamily="49" charset="0"/>
                        <a:buChar char="o"/>
                      </a:pPr>
                      <a:r>
                        <a:rPr lang="en-GB" sz="900" dirty="0">
                          <a:solidFill>
                            <a:schemeClr val="tx1"/>
                          </a:solidFill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Filter large clusters</a:t>
                      </a:r>
                    </a:p>
                  </a:txBody>
                  <a:tcPr marL="34290" marR="34290" marT="34290" marB="34290">
                    <a:lnL w="2857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Courier New" panose="02070309020205020404" pitchFamily="49" charset="0"/>
                        <a:buNone/>
                      </a:pPr>
                      <a:r>
                        <a:rPr lang="en-GB" sz="9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Clusters large than 3x3 around master</a:t>
                      </a:r>
                    </a:p>
                  </a:txBody>
                  <a:tcPr marL="34290" marR="34290" marT="34290" marB="34290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9482053"/>
                  </a:ext>
                </a:extLst>
              </a:tr>
              <a:tr h="310268">
                <a:tc>
                  <a:txBody>
                    <a:bodyPr/>
                    <a:lstStyle/>
                    <a:p>
                      <a:pPr marL="269875" indent="-269875">
                        <a:buFont typeface="Courier New" panose="02070309020205020404" pitchFamily="49" charset="0"/>
                        <a:buChar char="o"/>
                      </a:pPr>
                      <a:r>
                        <a:rPr lang="en-GB" sz="900" dirty="0">
                          <a:solidFill>
                            <a:schemeClr val="tx1"/>
                          </a:solidFill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Filter small clusters</a:t>
                      </a:r>
                    </a:p>
                  </a:txBody>
                  <a:tcPr marL="34290" marR="34290" marT="34290" marB="34290">
                    <a:lnL w="2857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Courier New" panose="02070309020205020404" pitchFamily="49" charset="0"/>
                        <a:buNone/>
                      </a:pPr>
                      <a:r>
                        <a:rPr lang="en-GB" sz="9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Clusters smaller than 3x3</a:t>
                      </a:r>
                    </a:p>
                  </a:txBody>
                  <a:tcPr marL="34290" marR="34290" marT="34290" marB="34290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66006672"/>
                  </a:ext>
                </a:extLst>
              </a:tr>
              <a:tr h="310268">
                <a:tc>
                  <a:txBody>
                    <a:bodyPr/>
                    <a:lstStyle/>
                    <a:p>
                      <a:pPr marL="269875" indent="-269875">
                        <a:buFont typeface="Courier New" panose="02070309020205020404" pitchFamily="49" charset="0"/>
                        <a:buChar char="o"/>
                      </a:pPr>
                      <a:r>
                        <a:rPr lang="en-GB" sz="900" dirty="0">
                          <a:solidFill>
                            <a:schemeClr val="tx1"/>
                          </a:solidFill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No filtering</a:t>
                      </a:r>
                    </a:p>
                  </a:txBody>
                  <a:tcPr marL="34290" marR="34290" marT="34290" marB="34290">
                    <a:lnL w="2857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Courier New" panose="02070309020205020404" pitchFamily="49" charset="0"/>
                        <a:buNone/>
                      </a:pPr>
                      <a:r>
                        <a:rPr lang="en-GB" sz="9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Transmits all clusters </a:t>
                      </a:r>
                    </a:p>
                  </a:txBody>
                  <a:tcPr marL="34290" marR="34290" marT="34290" marB="34290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0230888"/>
                  </a:ext>
                </a:extLst>
              </a:tr>
            </a:tbl>
          </a:graphicData>
        </a:graphic>
      </p:graphicFrame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50036459-95B5-F1C8-3CF4-ECBB310A81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2315207"/>
              </p:ext>
            </p:extLst>
          </p:nvPr>
        </p:nvGraphicFramePr>
        <p:xfrm>
          <a:off x="936525" y="1167704"/>
          <a:ext cx="3634425" cy="14097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61109">
                  <a:extLst>
                    <a:ext uri="{9D8B030D-6E8A-4147-A177-3AD203B41FA5}">
                      <a16:colId xmlns:a16="http://schemas.microsoft.com/office/drawing/2014/main" val="1625153685"/>
                    </a:ext>
                  </a:extLst>
                </a:gridCol>
                <a:gridCol w="2273316">
                  <a:extLst>
                    <a:ext uri="{9D8B030D-6E8A-4147-A177-3AD203B41FA5}">
                      <a16:colId xmlns:a16="http://schemas.microsoft.com/office/drawing/2014/main" val="2519538408"/>
                    </a:ext>
                  </a:extLst>
                </a:gridCol>
              </a:tblGrid>
              <a:tr h="228600">
                <a:tc gridSpan="2"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TRACKING MODE</a:t>
                      </a:r>
                      <a:endParaRPr lang="LID4096" sz="1100" dirty="0">
                        <a:solidFill>
                          <a:schemeClr val="tx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34290" marR="34290" marT="34290" marB="34290">
                    <a:lnL w="2857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LID4096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4502072"/>
                  </a:ext>
                </a:extLst>
              </a:tr>
              <a:tr h="405000">
                <a:tc>
                  <a:txBody>
                    <a:bodyPr/>
                    <a:lstStyle/>
                    <a:p>
                      <a:pPr marL="269875" indent="-269875">
                        <a:buFont typeface="Courier New" panose="02070309020205020404" pitchFamily="49" charset="0"/>
                        <a:buChar char="o"/>
                      </a:pPr>
                      <a:r>
                        <a:rPr lang="en-GB" sz="900" dirty="0">
                          <a:solidFill>
                            <a:schemeClr val="tx1"/>
                          </a:solidFill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Tracking mode</a:t>
                      </a:r>
                    </a:p>
                  </a:txBody>
                  <a:tcPr marL="34290" marR="34290" marT="34290" marB="34290">
                    <a:lnL w="2857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>
                        <a:spcBef>
                          <a:spcPts val="600"/>
                        </a:spcBef>
                        <a:buFont typeface="Courier New" panose="02070309020205020404" pitchFamily="49" charset="0"/>
                        <a:buNone/>
                      </a:pPr>
                      <a:r>
                        <a:rPr lang="en-GB" sz="9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The packet includes: </a:t>
                      </a:r>
                    </a:p>
                    <a:p>
                      <a:pPr marL="0" indent="0">
                        <a:spcBef>
                          <a:spcPts val="600"/>
                        </a:spcBef>
                        <a:buFont typeface="Courier New" panose="02070309020205020404" pitchFamily="49" charset="0"/>
                        <a:buNone/>
                      </a:pPr>
                      <a:r>
                        <a:rPr lang="en-GB" sz="8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▪ MASTER ADDRESS ▪ ULTRA-FINE TOA ▪ HIT-MAP</a:t>
                      </a:r>
                    </a:p>
                  </a:txBody>
                  <a:tcPr marL="34290" marR="34290" marT="34290" marB="34290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36138568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marL="269875" indent="-269875">
                        <a:buFont typeface="Courier New" panose="02070309020205020404" pitchFamily="49" charset="0"/>
                        <a:buChar char="o"/>
                      </a:pPr>
                      <a:r>
                        <a:rPr lang="en-GB" sz="900" dirty="0">
                          <a:solidFill>
                            <a:schemeClr val="tx1"/>
                          </a:solidFill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Tracking + ToT</a:t>
                      </a:r>
                      <a:endParaRPr lang="LID4096" sz="900" dirty="0">
                        <a:solidFill>
                          <a:schemeClr val="tx1"/>
                        </a:solidFill>
                        <a:latin typeface="Segoe UI Semibold" panose="020B0702040204020203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34290" marR="34290" marT="34290" marB="34290">
                    <a:lnL w="2857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>
                        <a:spcBef>
                          <a:spcPts val="600"/>
                        </a:spcBef>
                        <a:buFont typeface="Courier New" panose="02070309020205020404" pitchFamily="49" charset="0"/>
                        <a:buNone/>
                      </a:pPr>
                      <a:r>
                        <a:rPr lang="en-GB" sz="9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The packet includes: </a:t>
                      </a:r>
                    </a:p>
                    <a:p>
                      <a:pPr marL="0" indent="0">
                        <a:spcBef>
                          <a:spcPts val="600"/>
                        </a:spcBef>
                        <a:buFont typeface="Courier New" panose="02070309020205020404" pitchFamily="49" charset="0"/>
                        <a:buNone/>
                      </a:pPr>
                      <a:r>
                        <a:rPr lang="en-GB" sz="8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▪ MASTER ADDRESS ▪ ULTRA-FINE TOA ▪ HIT-MAP</a:t>
                      </a:r>
                      <a:br>
                        <a:rPr lang="en-GB" sz="8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</a:br>
                      <a:r>
                        <a:rPr lang="en-GB" sz="8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▪ TOT OF ALL THE PIXELS</a:t>
                      </a:r>
                    </a:p>
                  </a:txBody>
                  <a:tcPr marL="34290" marR="34290" marT="34290" marB="34290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8765951"/>
                  </a:ext>
                </a:extLst>
              </a:tr>
            </a:tbl>
          </a:graphicData>
        </a:graphic>
      </p:graphicFrame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9ADFD998-7A35-2C9E-A335-75FB30A3BD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5515308"/>
              </p:ext>
            </p:extLst>
          </p:nvPr>
        </p:nvGraphicFramePr>
        <p:xfrm>
          <a:off x="936525" y="3488744"/>
          <a:ext cx="7020000" cy="109531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20000">
                  <a:extLst>
                    <a:ext uri="{9D8B030D-6E8A-4147-A177-3AD203B41FA5}">
                      <a16:colId xmlns:a16="http://schemas.microsoft.com/office/drawing/2014/main" val="3859105104"/>
                    </a:ext>
                  </a:extLst>
                </a:gridCol>
                <a:gridCol w="1215000">
                  <a:extLst>
                    <a:ext uri="{9D8B030D-6E8A-4147-A177-3AD203B41FA5}">
                      <a16:colId xmlns:a16="http://schemas.microsoft.com/office/drawing/2014/main" val="3545366583"/>
                    </a:ext>
                  </a:extLst>
                </a:gridCol>
                <a:gridCol w="1485000">
                  <a:extLst>
                    <a:ext uri="{9D8B030D-6E8A-4147-A177-3AD203B41FA5}">
                      <a16:colId xmlns:a16="http://schemas.microsoft.com/office/drawing/2014/main" val="4172864710"/>
                    </a:ext>
                  </a:extLst>
                </a:gridCol>
                <a:gridCol w="1215000">
                  <a:extLst>
                    <a:ext uri="{9D8B030D-6E8A-4147-A177-3AD203B41FA5}">
                      <a16:colId xmlns:a16="http://schemas.microsoft.com/office/drawing/2014/main" val="3184094310"/>
                    </a:ext>
                  </a:extLst>
                </a:gridCol>
                <a:gridCol w="1485000">
                  <a:extLst>
                    <a:ext uri="{9D8B030D-6E8A-4147-A177-3AD203B41FA5}">
                      <a16:colId xmlns:a16="http://schemas.microsoft.com/office/drawing/2014/main" val="2553935938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Courier New" panose="02070309020205020404" pitchFamily="49" charset="0"/>
                        <a:buNone/>
                        <a:tabLst/>
                        <a:defRPr/>
                      </a:pPr>
                      <a:r>
                        <a:rPr lang="en-GB" sz="1100" b="0" u="none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EVENT PACKET</a:t>
                      </a:r>
                      <a:endParaRPr lang="LID4096" sz="1100" b="0" u="none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34290" marR="34290" marT="34290" marB="34290" anchor="b">
                    <a:lnL w="2857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Courier New" panose="02070309020205020404" pitchFamily="49" charset="0"/>
                        <a:buNone/>
                        <a:tabLst/>
                        <a:defRPr/>
                      </a:pPr>
                      <a:r>
                        <a:rPr kumimoji="0" lang="en-GB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Tracking mode</a:t>
                      </a:r>
                    </a:p>
                  </a:txBody>
                  <a:tcPr marL="34290" marR="34290" marT="34290" marB="34290" anchor="b">
                    <a:lnL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Courier New" panose="02070309020205020404" pitchFamily="49" charset="0"/>
                        <a:buNone/>
                        <a:tabLst/>
                        <a:defRPr/>
                      </a:pPr>
                      <a:endParaRPr kumimoji="0" lang="en-GB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marL="45720" marR="45720" anchor="b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Courier New" panose="02070309020205020404" pitchFamily="49" charset="0"/>
                        <a:buNone/>
                        <a:tabLst/>
                        <a:defRPr/>
                      </a:pPr>
                      <a:r>
                        <a:rPr kumimoji="0" lang="en-GB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Tracking mode + ToT</a:t>
                      </a:r>
                      <a:endParaRPr kumimoji="0" lang="LID4096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marL="34290" marR="34290" marT="34290" marB="34290" anchor="b">
                    <a:lnL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Courier New" panose="02070309020205020404" pitchFamily="49" charset="0"/>
                        <a:buNone/>
                        <a:tabLst/>
                        <a:defRPr/>
                      </a:pPr>
                      <a:endParaRPr kumimoji="0" lang="LID4096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marL="45720" marR="45720" anchor="b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3796101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marL="269875" indent="-269875">
                        <a:buFont typeface="Courier New" panose="02070309020205020404" pitchFamily="49" charset="0"/>
                        <a:buChar char="o"/>
                      </a:pPr>
                      <a:endParaRPr lang="en-GB" sz="900" dirty="0">
                        <a:solidFill>
                          <a:schemeClr val="tx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34290" marR="34290" marT="34290" marB="34290">
                    <a:lnL w="2857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Font typeface="Courier New" panose="02070309020205020404" pitchFamily="49" charset="0"/>
                        <a:buNone/>
                      </a:pPr>
                      <a:r>
                        <a:rPr lang="en-GB" sz="9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Packet size</a:t>
                      </a:r>
                    </a:p>
                  </a:txBody>
                  <a:tcPr marL="34290" marR="34290" marT="34290" marB="34290" anchor="b">
                    <a:lnL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9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Max N of packets</a:t>
                      </a:r>
                      <a:endParaRPr lang="LID4096" sz="900" dirty="0">
                        <a:solidFill>
                          <a:schemeClr val="tx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34290" marR="34290" marT="34290" marB="34290" anchor="b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Font typeface="Courier New" panose="02070309020205020404" pitchFamily="49" charset="0"/>
                        <a:buNone/>
                      </a:pPr>
                      <a:r>
                        <a:rPr lang="en-GB" sz="9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Packet size</a:t>
                      </a:r>
                    </a:p>
                  </a:txBody>
                  <a:tcPr marL="34290" marR="34290" marT="34290" marB="34290" anchor="b">
                    <a:lnL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9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Max N of packets</a:t>
                      </a:r>
                      <a:endParaRPr lang="LID4096" sz="900" dirty="0">
                        <a:solidFill>
                          <a:schemeClr val="tx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34290" marR="34290" marT="34290" marB="34290" anchor="b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09978927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marL="269875" indent="-269875">
                        <a:buFont typeface="Courier New" panose="02070309020205020404" pitchFamily="49" charset="0"/>
                        <a:buChar char="o"/>
                      </a:pPr>
                      <a:r>
                        <a:rPr lang="en-GB" sz="900" dirty="0">
                          <a:solidFill>
                            <a:schemeClr val="tx1"/>
                          </a:solidFill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Raw data format</a:t>
                      </a:r>
                    </a:p>
                  </a:txBody>
                  <a:tcPr marL="34290" marR="34290" marT="34290" marB="34290">
                    <a:lnL w="2857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Courier New" panose="02070309020205020404" pitchFamily="49" charset="0"/>
                        <a:buNone/>
                      </a:pPr>
                      <a:r>
                        <a:rPr lang="en-GB" sz="9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72 bits  out-of-order   </a:t>
                      </a:r>
                    </a:p>
                  </a:txBody>
                  <a:tcPr marL="34290" marR="34290" marT="34290" marB="34290">
                    <a:lnL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9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1.28 G</a:t>
                      </a:r>
                      <a:r>
                        <a:rPr lang="en-GB" sz="5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EVENTS</a:t>
                      </a:r>
                      <a:r>
                        <a:rPr lang="en-GB" sz="9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s</a:t>
                      </a:r>
                      <a:r>
                        <a:rPr lang="en-GB" sz="900" baseline="300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−1 </a:t>
                      </a:r>
                      <a:r>
                        <a:rPr lang="en-GB" sz="9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 (32 Bx</a:t>
                      </a:r>
                      <a:r>
                        <a:rPr lang="en-GB" sz="900" baseline="300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−1</a:t>
                      </a:r>
                      <a:r>
                        <a:rPr lang="en-GB" sz="9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) </a:t>
                      </a:r>
                      <a:endParaRPr lang="LID4096" sz="900" dirty="0">
                        <a:solidFill>
                          <a:schemeClr val="tx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34290" marR="34290" marT="34290" marB="34290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Courier New" panose="02070309020205020404" pitchFamily="49" charset="0"/>
                        <a:buNone/>
                      </a:pPr>
                      <a:r>
                        <a:rPr lang="en-GB" sz="9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144 bits  out-of-order   </a:t>
                      </a:r>
                    </a:p>
                  </a:txBody>
                  <a:tcPr marL="34290" marR="34290" marT="34290" marB="34290">
                    <a:lnL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9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640 M</a:t>
                      </a:r>
                      <a:r>
                        <a:rPr lang="en-GB" sz="5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EVENTS</a:t>
                      </a:r>
                      <a:r>
                        <a:rPr lang="en-GB" sz="9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s</a:t>
                      </a:r>
                      <a:r>
                        <a:rPr lang="en-GB" sz="900" baseline="300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−1 </a:t>
                      </a:r>
                      <a:r>
                        <a:rPr lang="en-GB" sz="9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 (16 Bx</a:t>
                      </a:r>
                      <a:r>
                        <a:rPr lang="en-GB" sz="900" baseline="300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−1</a:t>
                      </a:r>
                      <a:r>
                        <a:rPr lang="en-GB" sz="9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) </a:t>
                      </a:r>
                      <a:endParaRPr lang="LID4096" sz="900" dirty="0">
                        <a:solidFill>
                          <a:schemeClr val="tx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34290" marR="34290" marT="34290" marB="34290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57078312"/>
                  </a:ext>
                </a:extLst>
              </a:tr>
              <a:tr h="211097">
                <a:tc>
                  <a:txBody>
                    <a:bodyPr/>
                    <a:lstStyle/>
                    <a:p>
                      <a:pPr marL="269875" indent="-269875">
                        <a:buFont typeface="Courier New" panose="02070309020205020404" pitchFamily="49" charset="0"/>
                        <a:buChar char="o"/>
                      </a:pPr>
                      <a:r>
                        <a:rPr lang="en-GB" sz="900" dirty="0">
                          <a:solidFill>
                            <a:schemeClr val="tx1"/>
                          </a:solidFill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Standard format</a:t>
                      </a:r>
                    </a:p>
                  </a:txBody>
                  <a:tcPr marL="34290" marR="34290" marT="34290" marB="34290">
                    <a:lnL w="2857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Courier New" panose="02070309020205020404" pitchFamily="49" charset="0"/>
                        <a:buNone/>
                      </a:pPr>
                      <a:r>
                        <a:rPr lang="en-GB" sz="9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36 bits  SORTED</a:t>
                      </a:r>
                    </a:p>
                  </a:txBody>
                  <a:tcPr marL="34290" marR="34290" marT="34290" marB="34290">
                    <a:lnL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2.56 G</a:t>
                      </a:r>
                      <a:r>
                        <a:rPr lang="en-GB" sz="5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EVENTS</a:t>
                      </a:r>
                      <a:r>
                        <a:rPr lang="en-GB" sz="9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s</a:t>
                      </a:r>
                      <a:r>
                        <a:rPr lang="en-GB" sz="900" baseline="300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−1 </a:t>
                      </a:r>
                      <a:r>
                        <a:rPr lang="en-GB" sz="9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 (64 Bx</a:t>
                      </a:r>
                      <a:r>
                        <a:rPr lang="en-GB" sz="900" baseline="300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−1</a:t>
                      </a:r>
                      <a:r>
                        <a:rPr lang="en-GB" sz="9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) </a:t>
                      </a:r>
                      <a:endParaRPr lang="LID4096" sz="900" dirty="0">
                        <a:solidFill>
                          <a:schemeClr val="tx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34290" marR="34290" marT="34290" marB="34290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Courier New" panose="02070309020205020404" pitchFamily="49" charset="0"/>
                        <a:buNone/>
                      </a:pPr>
                      <a:r>
                        <a:rPr lang="en-GB" sz="9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72 bits  SORTED</a:t>
                      </a:r>
                    </a:p>
                  </a:txBody>
                  <a:tcPr marL="34290" marR="34290" marT="34290" marB="34290">
                    <a:lnL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1.28 G</a:t>
                      </a:r>
                      <a:r>
                        <a:rPr lang="en-GB" sz="5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EVENTS</a:t>
                      </a:r>
                      <a:r>
                        <a:rPr lang="en-GB" sz="9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s</a:t>
                      </a:r>
                      <a:r>
                        <a:rPr lang="en-GB" sz="900" baseline="300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−1 </a:t>
                      </a:r>
                      <a:r>
                        <a:rPr lang="en-GB" sz="9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 (32 Bx</a:t>
                      </a:r>
                      <a:r>
                        <a:rPr lang="en-GB" sz="900" baseline="300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−1</a:t>
                      </a:r>
                      <a:r>
                        <a:rPr lang="en-GB" sz="9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) </a:t>
                      </a:r>
                      <a:endParaRPr lang="LID4096" sz="900" dirty="0">
                        <a:solidFill>
                          <a:schemeClr val="tx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34290" marR="34290" marT="34290" marB="34290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43268089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marL="269875" indent="-269875">
                        <a:buFont typeface="Courier New" panose="02070309020205020404" pitchFamily="49" charset="0"/>
                        <a:buChar char="o"/>
                      </a:pPr>
                      <a:r>
                        <a:rPr lang="en-GB" sz="900" dirty="0">
                          <a:solidFill>
                            <a:schemeClr val="tx1"/>
                          </a:solidFill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Reduced- format</a:t>
                      </a:r>
                    </a:p>
                  </a:txBody>
                  <a:tcPr marL="34290" marR="34290" marT="34290" marB="34290">
                    <a:lnL w="2857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Courier New" panose="02070309020205020404" pitchFamily="49" charset="0"/>
                        <a:buNone/>
                      </a:pPr>
                      <a:r>
                        <a:rPr lang="en-GB" sz="9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24 bits  SORTED</a:t>
                      </a:r>
                    </a:p>
                  </a:txBody>
                  <a:tcPr marL="34290" marR="34290" marT="34290" marB="34290">
                    <a:lnL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3.84 G</a:t>
                      </a:r>
                      <a:r>
                        <a:rPr lang="en-GB" sz="5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EVENTS</a:t>
                      </a:r>
                      <a:r>
                        <a:rPr lang="en-GB" sz="9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s</a:t>
                      </a:r>
                      <a:r>
                        <a:rPr lang="en-GB" sz="900" baseline="300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−1 </a:t>
                      </a:r>
                      <a:r>
                        <a:rPr lang="en-GB" sz="9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 (96 Bx</a:t>
                      </a:r>
                      <a:r>
                        <a:rPr lang="en-GB" sz="900" baseline="300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−1</a:t>
                      </a:r>
                      <a:r>
                        <a:rPr lang="en-GB" sz="9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) </a:t>
                      </a:r>
                      <a:endParaRPr lang="LID4096" sz="900" dirty="0">
                        <a:solidFill>
                          <a:schemeClr val="tx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34290" marR="34290" marT="34290" marB="34290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Courier New" panose="02070309020205020404" pitchFamily="49" charset="0"/>
                        <a:buNone/>
                      </a:pPr>
                      <a:endParaRPr lang="en-GB" sz="900" dirty="0">
                        <a:solidFill>
                          <a:schemeClr val="tx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34290" marR="34290" marT="34290" marB="34290">
                    <a:lnL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LID4096" sz="900" dirty="0">
                        <a:solidFill>
                          <a:schemeClr val="tx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34290" marR="34290" marT="34290" marB="34290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28500306"/>
                  </a:ext>
                </a:extLst>
              </a:tr>
            </a:tbl>
          </a:graphicData>
        </a:graphic>
      </p:graphicFrame>
      <p:graphicFrame>
        <p:nvGraphicFramePr>
          <p:cNvPr id="23" name="Table 22">
            <a:extLst>
              <a:ext uri="{FF2B5EF4-FFF2-40B4-BE49-F238E27FC236}">
                <a16:creationId xmlns:a16="http://schemas.microsoft.com/office/drawing/2014/main" id="{654930C3-5AB7-9858-ED1D-4316B795AF8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0686581"/>
              </p:ext>
            </p:extLst>
          </p:nvPr>
        </p:nvGraphicFramePr>
        <p:xfrm>
          <a:off x="936525" y="2585022"/>
          <a:ext cx="7020000" cy="6682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20000">
                  <a:extLst>
                    <a:ext uri="{9D8B030D-6E8A-4147-A177-3AD203B41FA5}">
                      <a16:colId xmlns:a16="http://schemas.microsoft.com/office/drawing/2014/main" val="3859105104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354536658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3184094310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MASTER EXTRACTION</a:t>
                      </a:r>
                      <a:endParaRPr lang="LID4096" sz="1100" dirty="0">
                        <a:solidFill>
                          <a:schemeClr val="tx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34290" marR="34290" marT="34290" marB="34290" anchor="b">
                    <a:lnL w="2857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Courier New" panose="02070309020205020404" pitchFamily="49" charset="0"/>
                        <a:buNone/>
                        <a:tabLst/>
                        <a:defRPr/>
                      </a:pPr>
                      <a:r>
                        <a:rPr kumimoji="0" lang="en-GB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Tracking mode</a:t>
                      </a:r>
                    </a:p>
                  </a:txBody>
                  <a:tcPr marL="34290" marR="34290" marT="34290" marB="34290" anchor="b">
                    <a:lnL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Courier New" panose="02070309020205020404" pitchFamily="49" charset="0"/>
                        <a:buNone/>
                        <a:tabLst/>
                        <a:defRPr/>
                      </a:pPr>
                      <a:r>
                        <a:rPr kumimoji="0" lang="en-GB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Tracking mode + ToT</a:t>
                      </a:r>
                      <a:endParaRPr kumimoji="0" lang="LID4096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marL="34290" marR="34290" marT="34290" marB="34290" anchor="b">
                    <a:lnL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3796101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marL="269875" indent="-269875">
                        <a:buFont typeface="Courier New" panose="02070309020205020404" pitchFamily="49" charset="0"/>
                        <a:buChar char="o"/>
                      </a:pPr>
                      <a:r>
                        <a:rPr lang="en-GB" sz="900" dirty="0">
                          <a:solidFill>
                            <a:schemeClr val="tx1"/>
                          </a:solidFill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Send cluster master</a:t>
                      </a:r>
                    </a:p>
                  </a:txBody>
                  <a:tcPr marL="34290" marR="34290" marT="34290" marB="34290">
                    <a:lnL w="2857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Courier New" panose="02070309020205020404" pitchFamily="49" charset="0"/>
                        <a:buNone/>
                      </a:pPr>
                      <a:r>
                        <a:rPr lang="en-GB" sz="9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Full 3X3 Hit-Map</a:t>
                      </a:r>
                      <a:r>
                        <a:rPr lang="en-GB" sz="900" dirty="0">
                          <a:solidFill>
                            <a:schemeClr val="tx1"/>
                          </a:solidFill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 </a:t>
                      </a:r>
                      <a:r>
                        <a:rPr lang="en-GB" sz="9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around master pixel</a:t>
                      </a:r>
                    </a:p>
                  </a:txBody>
                  <a:tcPr marL="34290" marR="34290" marT="34290" marB="34290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>
                  <a:txBody>
                    <a:bodyPr/>
                    <a:lstStyle/>
                    <a:p>
                      <a:pPr marL="87313" indent="0">
                        <a:buFont typeface="Courier New" panose="02070309020205020404" pitchFamily="49" charset="0"/>
                        <a:buNone/>
                      </a:pPr>
                      <a:r>
                        <a:rPr lang="en-GB" sz="9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Full 3x3 Hit-Map around the super-pixel </a:t>
                      </a:r>
                      <a:br>
                        <a:rPr lang="en-GB" sz="9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</a:br>
                      <a:r>
                        <a:rPr lang="en-GB" sz="9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simplifying the off-chip re-clustering </a:t>
                      </a:r>
                    </a:p>
                  </a:txBody>
                  <a:tcPr marL="34290" marR="3429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57078312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marL="269875" indent="-269875">
                        <a:buFont typeface="Courier New" panose="02070309020205020404" pitchFamily="49" charset="0"/>
                        <a:buChar char="o"/>
                      </a:pPr>
                      <a:r>
                        <a:rPr lang="en-GB" sz="900" dirty="0">
                          <a:solidFill>
                            <a:schemeClr val="tx1"/>
                          </a:solidFill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Send all super-pixels   </a:t>
                      </a:r>
                      <a:endParaRPr lang="LID4096" sz="900" dirty="0">
                        <a:solidFill>
                          <a:schemeClr val="tx1"/>
                        </a:solidFill>
                        <a:latin typeface="Segoe UI Semibold" panose="020B0702040204020203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34290" marR="34290" marT="34290" marB="34290">
                    <a:lnL w="2857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Courier New" panose="02070309020205020404" pitchFamily="49" charset="0"/>
                        <a:buNone/>
                      </a:pPr>
                      <a:r>
                        <a:rPr lang="en-GB" sz="9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Local 2x2 Hit-Map within super-pixel </a:t>
                      </a:r>
                      <a:endParaRPr lang="LID4096" sz="900" dirty="0">
                        <a:solidFill>
                          <a:schemeClr val="tx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34290" marR="34290" marT="34290" marB="34290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 marL="45720" marR="4572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43268089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155B7AE9-A2D4-508B-36B9-9B70BD51855E}"/>
              </a:ext>
            </a:extLst>
          </p:cNvPr>
          <p:cNvSpPr txBox="1"/>
          <p:nvPr/>
        </p:nvSpPr>
        <p:spPr>
          <a:xfrm>
            <a:off x="628650" y="725979"/>
            <a:ext cx="4902735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500" dirty="0">
                <a:latin typeface="Segoe UI" panose="020B0502040204020203" pitchFamily="34" charset="0"/>
                <a:cs typeface="Segoe UI" panose="020B0502040204020203" pitchFamily="34" charset="0"/>
              </a:rPr>
              <a:t>Main </a:t>
            </a:r>
            <a:r>
              <a:rPr lang="en-GB" sz="1500" b="1" dirty="0">
                <a:latin typeface="Segoe UI" panose="020B0502040204020203" pitchFamily="34" charset="0"/>
                <a:cs typeface="Segoe UI" panose="020B0502040204020203" pitchFamily="34" charset="0"/>
              </a:rPr>
              <a:t>data-driven</a:t>
            </a:r>
            <a:r>
              <a:rPr lang="en-GB" sz="1500" dirty="0">
                <a:latin typeface="Segoe UI" panose="020B0502040204020203" pitchFamily="34" charset="0"/>
                <a:cs typeface="Segoe UI" panose="020B0502040204020203" pitchFamily="34" charset="0"/>
              </a:rPr>
              <a:t> readout modes implemented:</a:t>
            </a:r>
            <a:endParaRPr lang="LID4096" sz="15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1464EA-F591-4371-F028-FA461FC6A6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101915" y="6424993"/>
            <a:ext cx="1773923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8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10th July 2025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1C751C-2DF5-A680-67DC-633346F37E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45352" y="6424993"/>
            <a:ext cx="678738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8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IFAE Seminar             xavier.llopart@cern.ch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19B506-CFFB-A734-BCC3-C114F38A8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424993"/>
            <a:ext cx="681254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85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6B5EA5A-BC32-A742-B11B-8E7414D5B535}" type="slidenum">
              <a:rPr lang="en-US" smtClean="0"/>
              <a:pPr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3997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53"/>
    </mc:Choice>
    <mc:Fallback xmlns="">
      <p:transition spd="slow" advTm="2253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A53228-20CD-9FDB-362D-A107F0596DE7}"/>
              </a:ext>
            </a:extLst>
          </p:cNvPr>
          <p:cNvSpPr txBox="1">
            <a:spLocks/>
          </p:cNvSpPr>
          <p:nvPr/>
        </p:nvSpPr>
        <p:spPr>
          <a:xfrm>
            <a:off x="885825" y="113830"/>
            <a:ext cx="7450137" cy="527384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17375E"/>
                </a:solidFill>
                <a:effectLst/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17375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ranklin Gothic Medium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17375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ranklin Gothic Medium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17375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ranklin Gothic Medium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17375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ranklin Gothic Medium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ranklin Gothic Medium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ranklin Gothic Medium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ranklin Gothic Medium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ranklin Gothic Medium" pitchFamily="34" charset="0"/>
              </a:defRPr>
            </a:lvl9pPr>
          </a:lstStyle>
          <a:p>
            <a:r>
              <a:rPr lang="en-GB" sz="2400" kern="0" dirty="0"/>
              <a:t>Some personal observations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A7D4462-EB3C-73BC-2287-C9F010F0AE18}"/>
              </a:ext>
            </a:extLst>
          </p:cNvPr>
          <p:cNvSpPr txBox="1"/>
          <p:nvPr/>
        </p:nvSpPr>
        <p:spPr>
          <a:xfrm>
            <a:off x="1307575" y="766715"/>
            <a:ext cx="722014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The success of Timepix4 is based on a collaborative model where institutes agree to fund a generic development </a:t>
            </a:r>
          </a:p>
          <a:p>
            <a:endParaRPr lang="en-GB" sz="1400" dirty="0"/>
          </a:p>
          <a:p>
            <a:r>
              <a:rPr lang="en-GB" sz="1400" dirty="0"/>
              <a:t>Access to high end and ‘standard vanilla’ CMOS makes this possible and affordable </a:t>
            </a:r>
          </a:p>
          <a:p>
            <a:endParaRPr lang="en-GB" sz="1400" dirty="0"/>
          </a:p>
          <a:p>
            <a:r>
              <a:rPr lang="en-GB" sz="1400" dirty="0"/>
              <a:t>High volume bump deposition provider reduces bumping costs by almost an order of magnitude. Similarly, TSV processing becomes possible (and relatively cheap) if high volume producers can be found</a:t>
            </a:r>
          </a:p>
          <a:p>
            <a:endParaRPr lang="en-GB" sz="1400" dirty="0"/>
          </a:p>
          <a:p>
            <a:r>
              <a:rPr lang="en-GB" sz="1400" dirty="0"/>
              <a:t>The old HEP model of 1 (or even multiple) ASICs per sub-detector is dead because of design complexity and engineering run cost.</a:t>
            </a:r>
          </a:p>
          <a:p>
            <a:endParaRPr lang="en-GB" sz="1400" dirty="0"/>
          </a:p>
          <a:p>
            <a:r>
              <a:rPr lang="en-GB" sz="1400" dirty="0"/>
              <a:t>New funding models (such as proposed by </a:t>
            </a:r>
            <a:r>
              <a:rPr lang="en-GB" sz="1400" dirty="0" err="1"/>
              <a:t>Picopix</a:t>
            </a:r>
            <a:r>
              <a:rPr lang="en-GB" sz="1400" dirty="0"/>
              <a:t>) show a way forward</a:t>
            </a:r>
          </a:p>
          <a:p>
            <a:endParaRPr lang="en-GB" sz="1400" dirty="0"/>
          </a:p>
          <a:p>
            <a:r>
              <a:rPr lang="en-GB" sz="1400" dirty="0"/>
              <a:t>However, to reach sustainable solutions in future the HEP community will need to reach out beyond its present silo (as the Medipix Collaborations have done)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B3E43C0-F3D5-03D3-3499-77929C157DA9}"/>
              </a:ext>
            </a:extLst>
          </p:cNvPr>
          <p:cNvSpPr txBox="1"/>
          <p:nvPr/>
        </p:nvSpPr>
        <p:spPr>
          <a:xfrm>
            <a:off x="2458478" y="4708645"/>
            <a:ext cx="4918334" cy="307777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1400" dirty="0"/>
              <a:t>https://</a:t>
            </a:r>
            <a:r>
              <a:rPr lang="en-GB" sz="1400" dirty="0" err="1"/>
              <a:t>indico.cern.ch</a:t>
            </a:r>
            <a:r>
              <a:rPr lang="en-GB" sz="1400" dirty="0"/>
              <a:t>/event/1439855/contributions/6461557/</a:t>
            </a:r>
          </a:p>
        </p:txBody>
      </p:sp>
    </p:spTree>
    <p:extLst>
      <p:ext uri="{BB962C8B-B14F-4D97-AF65-F5344CB8AC3E}">
        <p14:creationId xmlns:p14="http://schemas.microsoft.com/office/powerpoint/2010/main" val="183276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5825" y="1"/>
            <a:ext cx="7450137" cy="708422"/>
          </a:xfrm>
        </p:spPr>
        <p:txBody>
          <a:bodyPr/>
          <a:lstStyle/>
          <a:p>
            <a:r>
              <a:rPr lang="en-GB" dirty="0"/>
              <a:t>Summary and Conclusions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7145" y="708423"/>
            <a:ext cx="7777612" cy="3886200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endParaRPr lang="en-GB" sz="1400" b="0" dirty="0">
              <a:solidFill>
                <a:srgbClr val="000000"/>
              </a:solidFill>
            </a:endParaRPr>
          </a:p>
          <a:p>
            <a:pPr>
              <a:spcBef>
                <a:spcPts val="0"/>
              </a:spcBef>
            </a:pPr>
            <a:r>
              <a:rPr lang="en-GB" sz="1400" b="0" dirty="0">
                <a:solidFill>
                  <a:srgbClr val="000000"/>
                </a:solidFill>
              </a:rPr>
              <a:t>The Timepix family of chips spans 20 years. Each generation provides improved time stamping</a:t>
            </a:r>
          </a:p>
          <a:p>
            <a:pPr>
              <a:spcBef>
                <a:spcPts val="0"/>
              </a:spcBef>
            </a:pPr>
            <a:endParaRPr lang="en-GB" sz="1400" b="0" dirty="0">
              <a:solidFill>
                <a:srgbClr val="000000"/>
              </a:solidFill>
            </a:endParaRPr>
          </a:p>
          <a:p>
            <a:pPr>
              <a:spcBef>
                <a:spcPts val="0"/>
              </a:spcBef>
            </a:pPr>
            <a:r>
              <a:rPr lang="en-GB" sz="1400" b="0" dirty="0">
                <a:solidFill>
                  <a:srgbClr val="000000"/>
                </a:solidFill>
              </a:rPr>
              <a:t>Timepix4 can tag hits in bins of 195ps after careful calibration and is 4-side </a:t>
            </a:r>
            <a:r>
              <a:rPr lang="en-GB" sz="1400" b="0" dirty="0" err="1">
                <a:solidFill>
                  <a:srgbClr val="000000"/>
                </a:solidFill>
              </a:rPr>
              <a:t>buttable</a:t>
            </a:r>
            <a:endParaRPr lang="en-GB" sz="1400" b="0" dirty="0">
              <a:solidFill>
                <a:srgbClr val="000000"/>
              </a:solidFill>
            </a:endParaRPr>
          </a:p>
          <a:p>
            <a:pPr>
              <a:spcBef>
                <a:spcPts val="0"/>
              </a:spcBef>
            </a:pPr>
            <a:endParaRPr lang="en-GB" sz="1400" b="0" dirty="0">
              <a:solidFill>
                <a:srgbClr val="000000"/>
              </a:solidFill>
            </a:endParaRPr>
          </a:p>
          <a:p>
            <a:pPr>
              <a:spcBef>
                <a:spcPts val="0"/>
              </a:spcBef>
            </a:pPr>
            <a:r>
              <a:rPr lang="en-GB" sz="1400" b="0" dirty="0" err="1">
                <a:solidFill>
                  <a:srgbClr val="000000"/>
                </a:solidFill>
              </a:rPr>
              <a:t>Picopix</a:t>
            </a:r>
            <a:r>
              <a:rPr lang="en-GB" sz="1400" b="0" dirty="0">
                <a:solidFill>
                  <a:srgbClr val="000000"/>
                </a:solidFill>
              </a:rPr>
              <a:t> implements a number of architectural novelties permitting improved performance and ease of use</a:t>
            </a:r>
          </a:p>
          <a:p>
            <a:pPr lvl="1">
              <a:spcBef>
                <a:spcPts val="0"/>
              </a:spcBef>
            </a:pPr>
            <a:r>
              <a:rPr lang="en-GB" sz="1400" b="0" dirty="0">
                <a:solidFill>
                  <a:srgbClr val="000000"/>
                </a:solidFill>
              </a:rPr>
              <a:t>Compatible with various sensors including SPADs</a:t>
            </a:r>
          </a:p>
          <a:p>
            <a:pPr lvl="1">
              <a:spcBef>
                <a:spcPts val="0"/>
              </a:spcBef>
            </a:pPr>
            <a:r>
              <a:rPr lang="en-GB" sz="1400" b="0" dirty="0">
                <a:solidFill>
                  <a:srgbClr val="000000"/>
                </a:solidFill>
              </a:rPr>
              <a:t>Improved time stamping (40ps TDC time bin)</a:t>
            </a:r>
          </a:p>
          <a:p>
            <a:pPr lvl="1">
              <a:spcBef>
                <a:spcPts val="0"/>
              </a:spcBef>
            </a:pPr>
            <a:r>
              <a:rPr lang="en-GB" sz="1400" b="0" dirty="0">
                <a:solidFill>
                  <a:srgbClr val="000000"/>
                </a:solidFill>
              </a:rPr>
              <a:t>Optional programmable on-pixel data filtering</a:t>
            </a:r>
          </a:p>
          <a:p>
            <a:pPr lvl="1">
              <a:spcBef>
                <a:spcPts val="0"/>
              </a:spcBef>
            </a:pPr>
            <a:r>
              <a:rPr lang="en-GB" sz="1400" b="0" dirty="0">
                <a:solidFill>
                  <a:srgbClr val="000000"/>
                </a:solidFill>
              </a:rPr>
              <a:t>Optional on-chip time walk and clock skew correction</a:t>
            </a:r>
          </a:p>
          <a:p>
            <a:pPr lvl="1">
              <a:spcBef>
                <a:spcPts val="0"/>
              </a:spcBef>
            </a:pPr>
            <a:r>
              <a:rPr lang="en-GB" sz="1400" b="0" dirty="0">
                <a:solidFill>
                  <a:srgbClr val="000000"/>
                </a:solidFill>
              </a:rPr>
              <a:t>Optional on-chip packet sorting</a:t>
            </a:r>
          </a:p>
          <a:p>
            <a:pPr>
              <a:spcBef>
                <a:spcPts val="0"/>
              </a:spcBef>
            </a:pPr>
            <a:endParaRPr lang="en-GB" sz="1400" b="0" dirty="0">
              <a:solidFill>
                <a:srgbClr val="000000"/>
              </a:solidFill>
            </a:endParaRPr>
          </a:p>
          <a:p>
            <a:pPr>
              <a:spcBef>
                <a:spcPts val="0"/>
              </a:spcBef>
            </a:pPr>
            <a:r>
              <a:rPr lang="en-GB" sz="1400" b="0" dirty="0">
                <a:solidFill>
                  <a:srgbClr val="000000"/>
                </a:solidFill>
              </a:rPr>
              <a:t>The HEP community needs to find a new model for working with others to enable future developments</a:t>
            </a:r>
          </a:p>
          <a:p>
            <a:pPr>
              <a:spcBef>
                <a:spcPts val="0"/>
              </a:spcBef>
            </a:pPr>
            <a:endParaRPr lang="en-GB" sz="1400" b="0" dirty="0">
              <a:solidFill>
                <a:srgbClr val="000000"/>
              </a:solidFill>
            </a:endParaRPr>
          </a:p>
          <a:p>
            <a:pPr>
              <a:spcBef>
                <a:spcPts val="0"/>
              </a:spcBef>
            </a:pPr>
            <a:endParaRPr lang="en-GB" sz="1400" b="0" dirty="0">
              <a:solidFill>
                <a:srgbClr val="000000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en-GB" sz="1400" b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4773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UME2b 0 HM 0 HS 0_1.035 FS 0_0.04_Bildperfekt_bf2_LIN_slm500_slf16000_blume2b_.txt_dusk_0       0.35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776" y="786480"/>
            <a:ext cx="3241598" cy="4320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85825" y="123432"/>
            <a:ext cx="740321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700">
                <a:solidFill>
                  <a:srgbClr val="17375E"/>
                </a:solidFill>
                <a:latin typeface="+mj-lt"/>
              </a:rPr>
              <a:t>Thank you for your attention!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805" y="4376785"/>
            <a:ext cx="6858000" cy="1110854"/>
            <a:chOff x="1805" y="5886920"/>
            <a:chExt cx="9144000" cy="1481138"/>
          </a:xfrm>
        </p:grpSpPr>
        <p:pic>
          <p:nvPicPr>
            <p:cNvPr id="4" name="Picture 20" descr="Bild1b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346" r="-82346"/>
            <a:stretch/>
          </p:blipFill>
          <p:spPr bwMode="auto">
            <a:xfrm>
              <a:off x="1805" y="5886920"/>
              <a:ext cx="9144000" cy="1481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1669529" y="6245367"/>
              <a:ext cx="3862596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350"/>
                <a:t>Medipix3RX images: S. </a:t>
              </a:r>
              <a:r>
                <a:rPr lang="en-GB" sz="1350" dirty="0"/>
                <a:t>Procz et al.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5FABE0FB-5D88-3BE2-8283-8153A0C4EACF}"/>
              </a:ext>
            </a:extLst>
          </p:cNvPr>
          <p:cNvSpPr txBox="1"/>
          <p:nvPr/>
        </p:nvSpPr>
        <p:spPr>
          <a:xfrm>
            <a:off x="5685745" y="2279362"/>
            <a:ext cx="3241598" cy="5847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GB" sz="1600" b="0" i="0" u="none" strike="noStrike" dirty="0">
                <a:solidFill>
                  <a:srgbClr val="333333"/>
                </a:solidFill>
                <a:effectLst/>
                <a:latin typeface="-apple-system"/>
              </a:rPr>
              <a:t>Timepix4 paper:</a:t>
            </a:r>
          </a:p>
          <a:p>
            <a:r>
              <a:rPr lang="en-GB" sz="1600" b="0" i="0" u="none" strike="noStrike" dirty="0">
                <a:solidFill>
                  <a:srgbClr val="333333"/>
                </a:solidFill>
                <a:effectLst/>
                <a:latin typeface="-apple-system"/>
              </a:rPr>
              <a:t>X. Llopart </a:t>
            </a:r>
            <a:r>
              <a:rPr lang="en-GB" sz="1600" b="0" i="1" u="none" strike="noStrike" dirty="0">
                <a:solidFill>
                  <a:srgbClr val="333333"/>
                </a:solidFill>
                <a:effectLst/>
                <a:latin typeface="-apple-system"/>
              </a:rPr>
              <a:t>et al</a:t>
            </a:r>
            <a:r>
              <a:rPr lang="en-GB" sz="1600" b="0" i="0" u="none" strike="noStrike" dirty="0">
                <a:solidFill>
                  <a:srgbClr val="333333"/>
                </a:solidFill>
                <a:effectLst/>
                <a:latin typeface="-apple-system"/>
              </a:rPr>
              <a:t> 2022 </a:t>
            </a:r>
            <a:r>
              <a:rPr lang="en-GB" sz="1600" b="0" i="1" u="none" strike="noStrike" dirty="0">
                <a:solidFill>
                  <a:srgbClr val="333333"/>
                </a:solidFill>
                <a:effectLst/>
                <a:latin typeface="-apple-system"/>
              </a:rPr>
              <a:t>JINST</a:t>
            </a:r>
            <a:r>
              <a:rPr lang="en-GB" sz="1600" b="0" i="0" u="none" strike="noStrike" dirty="0">
                <a:solidFill>
                  <a:srgbClr val="333333"/>
                </a:solidFill>
                <a:effectLst/>
                <a:latin typeface="-apple-system"/>
              </a:rPr>
              <a:t> </a:t>
            </a:r>
            <a:r>
              <a:rPr lang="en-GB" sz="1600" b="1" i="0" u="none" strike="noStrike" dirty="0">
                <a:solidFill>
                  <a:srgbClr val="333333"/>
                </a:solidFill>
                <a:effectLst/>
                <a:latin typeface="-apple-system"/>
              </a:rPr>
              <a:t>17</a:t>
            </a:r>
            <a:r>
              <a:rPr lang="en-GB" sz="1600" b="0" i="0" u="none" strike="noStrike" dirty="0">
                <a:solidFill>
                  <a:srgbClr val="333333"/>
                </a:solidFill>
                <a:effectLst/>
                <a:latin typeface="-apple-system"/>
              </a:rPr>
              <a:t> C01044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1724450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7C674D-D419-C344-892B-B62BB7A2F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5825" y="-9950"/>
            <a:ext cx="8105775" cy="708422"/>
          </a:xfrm>
        </p:spPr>
        <p:txBody>
          <a:bodyPr/>
          <a:lstStyle/>
          <a:p>
            <a:r>
              <a:rPr lang="en-GB" dirty="0"/>
              <a:t>Commercial Partners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22D2AD4-9F0E-A143-9C6E-2DCF5A3C8F67}"/>
              </a:ext>
            </a:extLst>
          </p:cNvPr>
          <p:cNvGraphicFramePr>
            <a:graphicFrameLocks noGrp="1"/>
          </p:cNvGraphicFramePr>
          <p:nvPr/>
        </p:nvGraphicFramePr>
        <p:xfrm>
          <a:off x="97817" y="766715"/>
          <a:ext cx="8948365" cy="41674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96324">
                  <a:extLst>
                    <a:ext uri="{9D8B030D-6E8A-4147-A177-3AD203B41FA5}">
                      <a16:colId xmlns:a16="http://schemas.microsoft.com/office/drawing/2014/main" val="1286552511"/>
                    </a:ext>
                  </a:extLst>
                </a:gridCol>
                <a:gridCol w="921720">
                  <a:extLst>
                    <a:ext uri="{9D8B030D-6E8A-4147-A177-3AD203B41FA5}">
                      <a16:colId xmlns:a16="http://schemas.microsoft.com/office/drawing/2014/main" val="3160722872"/>
                    </a:ext>
                  </a:extLst>
                </a:gridCol>
                <a:gridCol w="921720">
                  <a:extLst>
                    <a:ext uri="{9D8B030D-6E8A-4147-A177-3AD203B41FA5}">
                      <a16:colId xmlns:a16="http://schemas.microsoft.com/office/drawing/2014/main" val="183866860"/>
                    </a:ext>
                  </a:extLst>
                </a:gridCol>
                <a:gridCol w="844910">
                  <a:extLst>
                    <a:ext uri="{9D8B030D-6E8A-4147-A177-3AD203B41FA5}">
                      <a16:colId xmlns:a16="http://schemas.microsoft.com/office/drawing/2014/main" val="2677864517"/>
                    </a:ext>
                  </a:extLst>
                </a:gridCol>
                <a:gridCol w="998530">
                  <a:extLst>
                    <a:ext uri="{9D8B030D-6E8A-4147-A177-3AD203B41FA5}">
                      <a16:colId xmlns:a16="http://schemas.microsoft.com/office/drawing/2014/main" val="2306619254"/>
                    </a:ext>
                  </a:extLst>
                </a:gridCol>
                <a:gridCol w="998530">
                  <a:extLst>
                    <a:ext uri="{9D8B030D-6E8A-4147-A177-3AD203B41FA5}">
                      <a16:colId xmlns:a16="http://schemas.microsoft.com/office/drawing/2014/main" val="2699937375"/>
                    </a:ext>
                  </a:extLst>
                </a:gridCol>
                <a:gridCol w="844910">
                  <a:extLst>
                    <a:ext uri="{9D8B030D-6E8A-4147-A177-3AD203B41FA5}">
                      <a16:colId xmlns:a16="http://schemas.microsoft.com/office/drawing/2014/main" val="2111864934"/>
                    </a:ext>
                  </a:extLst>
                </a:gridCol>
                <a:gridCol w="921721">
                  <a:extLst>
                    <a:ext uri="{9D8B030D-6E8A-4147-A177-3AD203B41FA5}">
                      <a16:colId xmlns:a16="http://schemas.microsoft.com/office/drawing/2014/main" val="3641392986"/>
                    </a:ext>
                  </a:extLst>
                </a:gridCol>
              </a:tblGrid>
              <a:tr h="337251">
                <a:tc>
                  <a:txBody>
                    <a:bodyPr/>
                    <a:lstStyle/>
                    <a:p>
                      <a:r>
                        <a:rPr lang="en-GB" sz="1000" dirty="0">
                          <a:latin typeface="+mn-lt"/>
                        </a:rPr>
                        <a:t>COLLABORATION NAME</a:t>
                      </a:r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GB" sz="1000" dirty="0">
                          <a:solidFill>
                            <a:srgbClr val="FFFF00"/>
                          </a:solidFill>
                          <a:latin typeface="+mn-lt"/>
                        </a:rPr>
                        <a:t>Medipix2 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000" dirty="0">
                          <a:solidFill>
                            <a:srgbClr val="00B050"/>
                          </a:solidFill>
                          <a:latin typeface="+mn-lt"/>
                        </a:rPr>
                        <a:t>Medipix3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000" dirty="0">
                          <a:solidFill>
                            <a:srgbClr val="FFC000"/>
                          </a:solidFill>
                          <a:latin typeface="+mn-lt"/>
                        </a:rPr>
                        <a:t>Medipix4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626164"/>
                  </a:ext>
                </a:extLst>
              </a:tr>
              <a:tr h="418382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1" dirty="0">
                          <a:solidFill>
                            <a:schemeClr val="bg1"/>
                          </a:solidFill>
                          <a:latin typeface="+mn-lt"/>
                        </a:rPr>
                        <a:t>ASICS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1" dirty="0">
                          <a:solidFill>
                            <a:srgbClr val="FFFF00"/>
                          </a:solidFill>
                          <a:latin typeface="+mn-lt"/>
                        </a:rPr>
                        <a:t>Medipix2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1" dirty="0">
                          <a:solidFill>
                            <a:srgbClr val="FFFF00"/>
                          </a:solidFill>
                          <a:latin typeface="+mn-lt"/>
                        </a:rPr>
                        <a:t>Timepix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1" dirty="0">
                          <a:solidFill>
                            <a:srgbClr val="FFFF00"/>
                          </a:solidFill>
                          <a:latin typeface="+mn-lt"/>
                        </a:rPr>
                        <a:t>Timepix2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1" dirty="0">
                          <a:solidFill>
                            <a:srgbClr val="00B050"/>
                          </a:solidFill>
                          <a:latin typeface="+mn-lt"/>
                        </a:rPr>
                        <a:t>Medipix3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1" dirty="0">
                          <a:solidFill>
                            <a:srgbClr val="00B050"/>
                          </a:solidFill>
                          <a:latin typeface="+mn-lt"/>
                        </a:rPr>
                        <a:t>Timepix3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1" dirty="0">
                          <a:solidFill>
                            <a:srgbClr val="FFC000"/>
                          </a:solidFill>
                          <a:latin typeface="+mn-lt"/>
                        </a:rPr>
                        <a:t>Medipix4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1" dirty="0">
                          <a:solidFill>
                            <a:srgbClr val="FFC000"/>
                          </a:solidFill>
                          <a:latin typeface="+mn-lt"/>
                        </a:rPr>
                        <a:t>Timepix4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1351424"/>
                  </a:ext>
                </a:extLst>
              </a:tr>
              <a:tr h="284633">
                <a:tc>
                  <a:txBody>
                    <a:bodyPr/>
                    <a:lstStyle/>
                    <a:p>
                      <a:pPr marL="0" indent="0">
                        <a:spcBef>
                          <a:spcPts val="300"/>
                        </a:spcBef>
                        <a:buFontTx/>
                        <a:buNone/>
                      </a:pPr>
                      <a:r>
                        <a:rPr lang="en-GB" sz="1000" b="0" dirty="0">
                          <a:solidFill>
                            <a:schemeClr val="tx1"/>
                          </a:solidFill>
                          <a:latin typeface="+mn-lt"/>
                        </a:rPr>
                        <a:t>ADVACAM </a:t>
                      </a:r>
                      <a:r>
                        <a:rPr lang="en-GB" sz="1000" b="0" dirty="0" err="1">
                          <a:solidFill>
                            <a:schemeClr val="tx1"/>
                          </a:solidFill>
                          <a:latin typeface="+mn-lt"/>
                        </a:rPr>
                        <a:t>s.r.o.</a:t>
                      </a:r>
                      <a:r>
                        <a:rPr lang="en-GB" sz="1000" b="0" dirty="0">
                          <a:solidFill>
                            <a:schemeClr val="tx1"/>
                          </a:solidFill>
                          <a:latin typeface="+mn-lt"/>
                        </a:rPr>
                        <a:t>, CZ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>
                          <a:latin typeface="+mn-lt"/>
                        </a:rPr>
                        <a:t>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>
                          <a:latin typeface="+mn-lt"/>
                        </a:rPr>
                        <a:t>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>
                          <a:latin typeface="+mn-lt"/>
                        </a:rPr>
                        <a:t>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>
                          <a:latin typeface="+mn-lt"/>
                        </a:rPr>
                        <a:t>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>
                          <a:latin typeface="+mn-lt"/>
                        </a:rPr>
                        <a:t>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0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dirty="0">
                          <a:solidFill>
                            <a:srgbClr val="00B0F0"/>
                          </a:solidFill>
                          <a:latin typeface="+mn-lt"/>
                        </a:rPr>
                        <a:t>X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27433781"/>
                  </a:ext>
                </a:extLst>
              </a:tr>
              <a:tr h="281577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Amsterdam Scientific Instruments, NL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>
                          <a:latin typeface="+mn-lt"/>
                        </a:rPr>
                        <a:t>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>
                          <a:latin typeface="+mn-lt"/>
                        </a:rPr>
                        <a:t>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0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>
                          <a:latin typeface="+mn-lt"/>
                        </a:rPr>
                        <a:t>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>
                          <a:latin typeface="+mn-lt"/>
                        </a:rPr>
                        <a:t>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0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dirty="0">
                          <a:solidFill>
                            <a:srgbClr val="00B0F0"/>
                          </a:solidFill>
                          <a:latin typeface="+mn-lt"/>
                        </a:rPr>
                        <a:t>X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86832288"/>
                  </a:ext>
                </a:extLst>
              </a:tr>
              <a:tr h="192025">
                <a:tc>
                  <a:txBody>
                    <a:bodyPr/>
                    <a:lstStyle/>
                    <a:p>
                      <a:pPr marL="0" indent="0">
                        <a:spcBef>
                          <a:spcPts val="300"/>
                        </a:spcBef>
                        <a:buFontTx/>
                        <a:buNone/>
                      </a:pPr>
                      <a:r>
                        <a:rPr lang="en-US" sz="1000" b="0" dirty="0">
                          <a:solidFill>
                            <a:schemeClr val="tx1"/>
                          </a:solidFill>
                          <a:latin typeface="+mn-lt"/>
                        </a:rPr>
                        <a:t>Kromek, UK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>
                          <a:latin typeface="+mn-lt"/>
                        </a:rPr>
                        <a:t>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>
                          <a:latin typeface="+mn-lt"/>
                        </a:rPr>
                        <a:t>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>
                          <a:latin typeface="+mn-lt"/>
                        </a:rPr>
                        <a:t>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0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dirty="0">
                          <a:solidFill>
                            <a:srgbClr val="00B0F0"/>
                          </a:solidFill>
                          <a:latin typeface="+mn-lt"/>
                        </a:rPr>
                        <a:t>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0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000" dirty="0">
                        <a:solidFill>
                          <a:srgbClr val="00B0F0"/>
                        </a:solidFill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73815498"/>
                  </a:ext>
                </a:extLst>
              </a:tr>
              <a:tr h="255331">
                <a:tc>
                  <a:txBody>
                    <a:bodyPr/>
                    <a:lstStyle/>
                    <a:p>
                      <a:pPr marL="0" indent="0">
                        <a:spcBef>
                          <a:spcPts val="300"/>
                        </a:spcBef>
                        <a:buFontTx/>
                        <a:buNone/>
                      </a:pPr>
                      <a:r>
                        <a:rPr lang="en-US" sz="1000" b="0" dirty="0">
                          <a:solidFill>
                            <a:schemeClr val="tx1"/>
                          </a:solidFill>
                          <a:latin typeface="+mn-lt"/>
                        </a:rPr>
                        <a:t>Malvern-</a:t>
                      </a:r>
                      <a:r>
                        <a:rPr lang="en-US" sz="1000" b="0" dirty="0" err="1">
                          <a:solidFill>
                            <a:schemeClr val="tx1"/>
                          </a:solidFill>
                          <a:latin typeface="+mn-lt"/>
                        </a:rPr>
                        <a:t>Panalytical</a:t>
                      </a:r>
                      <a:r>
                        <a:rPr lang="en-US" sz="1000" b="0" dirty="0">
                          <a:solidFill>
                            <a:schemeClr val="tx1"/>
                          </a:solidFill>
                          <a:latin typeface="+mn-lt"/>
                        </a:rPr>
                        <a:t>, NL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>
                          <a:latin typeface="+mn-lt"/>
                        </a:rPr>
                        <a:t>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>
                          <a:latin typeface="+mn-lt"/>
                        </a:rPr>
                        <a:t>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0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>
                          <a:latin typeface="+mn-lt"/>
                        </a:rPr>
                        <a:t>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0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0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000" dirty="0">
                        <a:solidFill>
                          <a:srgbClr val="00B0F0"/>
                        </a:solidFill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36640252"/>
                  </a:ext>
                </a:extLst>
              </a:tr>
              <a:tr h="271725">
                <a:tc>
                  <a:txBody>
                    <a:bodyPr/>
                    <a:lstStyle/>
                    <a:p>
                      <a:pPr marL="0" indent="0">
                        <a:spcBef>
                          <a:spcPts val="300"/>
                        </a:spcBef>
                        <a:buFontTx/>
                        <a:buNone/>
                      </a:pPr>
                      <a:r>
                        <a:rPr lang="en-US" sz="1000" b="0" dirty="0">
                          <a:solidFill>
                            <a:schemeClr val="tx1"/>
                          </a:solidFill>
                          <a:latin typeface="+mn-lt"/>
                        </a:rPr>
                        <a:t>MARS Bio Imaging, New Zealand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0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0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0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>
                          <a:latin typeface="+mn-lt"/>
                        </a:rPr>
                        <a:t>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0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0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000" dirty="0">
                        <a:solidFill>
                          <a:srgbClr val="00B0F0"/>
                        </a:solidFill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5320135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>
                        <a:spcBef>
                          <a:spcPts val="300"/>
                        </a:spcBef>
                        <a:buFontTx/>
                        <a:buNone/>
                      </a:pPr>
                      <a:r>
                        <a:rPr lang="en-US" sz="1000" b="0" dirty="0">
                          <a:solidFill>
                            <a:schemeClr val="tx1"/>
                          </a:solidFill>
                          <a:latin typeface="+mn-lt"/>
                        </a:rPr>
                        <a:t>PITEC, Brazil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0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0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>
                          <a:latin typeface="+mn-lt"/>
                        </a:rPr>
                        <a:t>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>
                          <a:latin typeface="+mn-lt"/>
                        </a:rPr>
                        <a:t>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0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0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dirty="0">
                          <a:solidFill>
                            <a:srgbClr val="00B0F0"/>
                          </a:solidFill>
                          <a:latin typeface="+mn-lt"/>
                        </a:rPr>
                        <a:t>X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11013703"/>
                  </a:ext>
                </a:extLst>
              </a:tr>
              <a:tr h="311946">
                <a:tc>
                  <a:txBody>
                    <a:bodyPr/>
                    <a:lstStyle/>
                    <a:p>
                      <a:pPr marL="0" indent="0">
                        <a:spcBef>
                          <a:spcPts val="300"/>
                        </a:spcBef>
                        <a:buFontTx/>
                        <a:buNone/>
                      </a:pPr>
                      <a:r>
                        <a:rPr lang="en-US" sz="1000" b="0" dirty="0">
                          <a:solidFill>
                            <a:schemeClr val="tx1"/>
                          </a:solidFill>
                          <a:latin typeface="+mn-lt"/>
                        </a:rPr>
                        <a:t>Quantum Detectors, UK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0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0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0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>
                          <a:latin typeface="+mn-lt"/>
                        </a:rPr>
                        <a:t>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0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0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dirty="0">
                          <a:solidFill>
                            <a:schemeClr val="tx1"/>
                          </a:solidFill>
                          <a:latin typeface="+mn-lt"/>
                        </a:rPr>
                        <a:t>X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4671437"/>
                  </a:ext>
                </a:extLst>
              </a:tr>
              <a:tr h="311946">
                <a:tc>
                  <a:txBody>
                    <a:bodyPr/>
                    <a:lstStyle/>
                    <a:p>
                      <a:pPr marL="0" indent="0">
                        <a:spcBef>
                          <a:spcPts val="300"/>
                        </a:spcBef>
                        <a:buFontTx/>
                        <a:buNone/>
                      </a:pPr>
                      <a:r>
                        <a:rPr lang="en-US" sz="1000" b="0" dirty="0">
                          <a:solidFill>
                            <a:schemeClr val="tx1"/>
                          </a:solidFill>
                          <a:latin typeface="+mn-lt"/>
                        </a:rPr>
                        <a:t>Sequent Logic, USA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0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0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0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0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0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0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dirty="0">
                          <a:solidFill>
                            <a:srgbClr val="00B0F0"/>
                          </a:solidFill>
                          <a:latin typeface="+mn-lt"/>
                        </a:rPr>
                        <a:t>X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2999211"/>
                  </a:ext>
                </a:extLst>
              </a:tr>
              <a:tr h="311946">
                <a:tc>
                  <a:txBody>
                    <a:bodyPr/>
                    <a:lstStyle/>
                    <a:p>
                      <a:pPr marL="0" indent="0">
                        <a:spcBef>
                          <a:spcPts val="300"/>
                        </a:spcBef>
                        <a:buFontTx/>
                        <a:buNone/>
                      </a:pPr>
                      <a:r>
                        <a:rPr lang="en-US" sz="1000" b="0" dirty="0">
                          <a:solidFill>
                            <a:schemeClr val="tx1"/>
                          </a:solidFill>
                          <a:latin typeface="+mn-lt"/>
                        </a:rPr>
                        <a:t>Sydor Technologies, USA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0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0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0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0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0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0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dirty="0">
                          <a:solidFill>
                            <a:srgbClr val="00B0F0"/>
                          </a:solidFill>
                          <a:latin typeface="+mn-lt"/>
                        </a:rPr>
                        <a:t>X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08822436"/>
                  </a:ext>
                </a:extLst>
              </a:tr>
              <a:tr h="311946">
                <a:tc>
                  <a:txBody>
                    <a:bodyPr/>
                    <a:lstStyle/>
                    <a:p>
                      <a:pPr marL="0" indent="0">
                        <a:spcBef>
                          <a:spcPts val="300"/>
                        </a:spcBef>
                        <a:buFontTx/>
                        <a:buNone/>
                      </a:pPr>
                      <a:r>
                        <a:rPr lang="en-US" sz="1000" b="0" dirty="0" err="1">
                          <a:solidFill>
                            <a:schemeClr val="tx1"/>
                          </a:solidFill>
                          <a:latin typeface="+mn-lt"/>
                        </a:rPr>
                        <a:t>Thermo</a:t>
                      </a:r>
                      <a:r>
                        <a:rPr lang="en-US" sz="1000" b="0" dirty="0">
                          <a:solidFill>
                            <a:schemeClr val="tx1"/>
                          </a:solidFill>
                          <a:latin typeface="+mn-lt"/>
                        </a:rPr>
                        <a:t> Fischer Scientific, CZ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0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0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0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0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0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0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dirty="0">
                          <a:solidFill>
                            <a:srgbClr val="00B0F0"/>
                          </a:solidFill>
                          <a:latin typeface="+mn-lt"/>
                        </a:rPr>
                        <a:t>X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52952578"/>
                  </a:ext>
                </a:extLst>
              </a:tr>
              <a:tr h="311946">
                <a:tc>
                  <a:txBody>
                    <a:bodyPr/>
                    <a:lstStyle/>
                    <a:p>
                      <a:pPr marL="0" indent="0">
                        <a:spcBef>
                          <a:spcPts val="300"/>
                        </a:spcBef>
                        <a:buFontTx/>
                        <a:buNone/>
                      </a:pPr>
                      <a:r>
                        <a:rPr lang="en-US" sz="1000" b="0" dirty="0">
                          <a:solidFill>
                            <a:schemeClr val="tx1"/>
                          </a:solidFill>
                          <a:latin typeface="+mn-lt"/>
                        </a:rPr>
                        <a:t>X-ray Imaging Europe, Germany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>
                          <a:latin typeface="+mn-lt"/>
                        </a:rPr>
                        <a:t>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>
                          <a:latin typeface="+mn-lt"/>
                        </a:rPr>
                        <a:t>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0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0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0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0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000" dirty="0">
                        <a:solidFill>
                          <a:srgbClr val="00B0F0"/>
                        </a:solidFill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84233594"/>
                  </a:ext>
                </a:extLst>
              </a:tr>
              <a:tr h="271162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dirty="0">
                          <a:solidFill>
                            <a:schemeClr val="tx1"/>
                          </a:solidFill>
                          <a:latin typeface="+mn-lt"/>
                        </a:rPr>
                        <a:t>X-spectrum, Germany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0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0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0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>
                          <a:latin typeface="+mn-lt"/>
                        </a:rPr>
                        <a:t>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0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0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dirty="0">
                          <a:solidFill>
                            <a:srgbClr val="00B0F0"/>
                          </a:solidFill>
                          <a:latin typeface="+mn-lt"/>
                        </a:rPr>
                        <a:t>X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353707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BAAC81A9-D2CF-7227-4051-DA9DCED2A330}"/>
              </a:ext>
            </a:extLst>
          </p:cNvPr>
          <p:cNvSpPr txBox="1"/>
          <p:nvPr/>
        </p:nvSpPr>
        <p:spPr>
          <a:xfrm>
            <a:off x="5362294" y="4866501"/>
            <a:ext cx="36439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X = commercial licensee       </a:t>
            </a:r>
            <a:r>
              <a:rPr lang="en-GB" sz="1200" dirty="0">
                <a:solidFill>
                  <a:srgbClr val="00B0F0"/>
                </a:solidFill>
              </a:rPr>
              <a:t>X </a:t>
            </a:r>
            <a:r>
              <a:rPr lang="en-GB" sz="1200" dirty="0"/>
              <a:t> = R and D licensee</a:t>
            </a:r>
          </a:p>
        </p:txBody>
      </p:sp>
    </p:spTree>
    <p:extLst>
      <p:ext uri="{BB962C8B-B14F-4D97-AF65-F5344CB8AC3E}">
        <p14:creationId xmlns:p14="http://schemas.microsoft.com/office/powerpoint/2010/main" val="36218255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6E9547-A534-1535-92C7-09D70785A0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070" y="1"/>
            <a:ext cx="8490530" cy="708422"/>
          </a:xfrm>
        </p:spPr>
        <p:txBody>
          <a:bodyPr/>
          <a:lstStyle/>
          <a:p>
            <a:r>
              <a:rPr lang="en-GB" dirty="0"/>
              <a:t>Motivation for Medipix/Timepix Developments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85D542-48D1-D317-CDD1-2C53E20C69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25244"/>
            <a:ext cx="7467600" cy="3886200"/>
          </a:xfrm>
        </p:spPr>
        <p:txBody>
          <a:bodyPr/>
          <a:lstStyle/>
          <a:p>
            <a:r>
              <a:rPr lang="en-GB" b="0" dirty="0">
                <a:solidFill>
                  <a:schemeClr val="tx1"/>
                </a:solidFill>
              </a:rPr>
              <a:t>Hybrid pixel detectors for the LHC are designed to do one thing extremely well</a:t>
            </a:r>
          </a:p>
          <a:p>
            <a:pPr lvl="1"/>
            <a:r>
              <a:rPr lang="en-GB" sz="1600" b="0" dirty="0">
                <a:solidFill>
                  <a:schemeClr val="tx1"/>
                </a:solidFill>
              </a:rPr>
              <a:t>Tag each traversing particle to one bunch crossing (25ns)</a:t>
            </a:r>
          </a:p>
          <a:p>
            <a:pPr lvl="1"/>
            <a:r>
              <a:rPr lang="en-GB" sz="1600" b="0" dirty="0">
                <a:solidFill>
                  <a:schemeClr val="tx1"/>
                </a:solidFill>
              </a:rPr>
              <a:t>On-chip (or on-pixel) hit buffering and selection (only triggered events are read out)</a:t>
            </a:r>
          </a:p>
          <a:p>
            <a:pPr lvl="1"/>
            <a:r>
              <a:rPr lang="en-GB" sz="1600" b="0" dirty="0">
                <a:solidFill>
                  <a:schemeClr val="tx1"/>
                </a:solidFill>
              </a:rPr>
              <a:t>Tolerate extreme radiation environment</a:t>
            </a:r>
          </a:p>
          <a:p>
            <a:r>
              <a:rPr lang="en-GB" b="0" dirty="0">
                <a:solidFill>
                  <a:schemeClr val="tx1"/>
                </a:solidFill>
              </a:rPr>
              <a:t>The Medipix/Timepix chips were intended to use the same technology for other applications</a:t>
            </a:r>
          </a:p>
          <a:p>
            <a:pPr lvl="1"/>
            <a:r>
              <a:rPr lang="en-GB" sz="1600" b="0" dirty="0">
                <a:solidFill>
                  <a:schemeClr val="tx1"/>
                </a:solidFill>
              </a:rPr>
              <a:t>Not so Application Specific Integrated Circuit</a:t>
            </a:r>
          </a:p>
          <a:p>
            <a:r>
              <a:rPr lang="en-GB" b="0" dirty="0">
                <a:solidFill>
                  <a:schemeClr val="tx1"/>
                </a:solidFill>
              </a:rPr>
              <a:t>The Medipix family aims primarily at high flux spectroscopic X-ray imaging </a:t>
            </a:r>
          </a:p>
          <a:p>
            <a:r>
              <a:rPr lang="en-GB" b="0" dirty="0">
                <a:solidFill>
                  <a:schemeClr val="tx1"/>
                </a:solidFill>
              </a:rPr>
              <a:t>The Timepix family is better suited to detecting single particles</a:t>
            </a:r>
          </a:p>
          <a:p>
            <a:r>
              <a:rPr lang="en-GB" b="0" dirty="0">
                <a:solidFill>
                  <a:schemeClr val="tx1"/>
                </a:solidFill>
              </a:rPr>
              <a:t>The experience gathered has led to innovative solutions for the LHC machine and experiments (</a:t>
            </a:r>
            <a:r>
              <a:rPr lang="en-GB" b="0" dirty="0" err="1">
                <a:solidFill>
                  <a:schemeClr val="tx1"/>
                </a:solidFill>
              </a:rPr>
              <a:t>VELOpix</a:t>
            </a:r>
            <a:r>
              <a:rPr lang="en-GB" b="0" dirty="0">
                <a:solidFill>
                  <a:schemeClr val="tx1"/>
                </a:solidFill>
              </a:rPr>
              <a:t>, </a:t>
            </a:r>
            <a:r>
              <a:rPr lang="en-GB" b="0" dirty="0" err="1">
                <a:solidFill>
                  <a:schemeClr val="tx1"/>
                </a:solidFill>
              </a:rPr>
              <a:t>Picopix</a:t>
            </a:r>
            <a:r>
              <a:rPr lang="en-GB" b="0" dirty="0">
                <a:solidFill>
                  <a:schemeClr val="tx1"/>
                </a:solidFill>
              </a:rPr>
              <a:t> etc)</a:t>
            </a:r>
          </a:p>
        </p:txBody>
      </p:sp>
    </p:spTree>
    <p:extLst>
      <p:ext uri="{BB962C8B-B14F-4D97-AF65-F5344CB8AC3E}">
        <p14:creationId xmlns:p14="http://schemas.microsoft.com/office/powerpoint/2010/main" val="3898247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21EF4E28-4048-8A40-82C3-528BDF6C6B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6283694"/>
              </p:ext>
            </p:extLst>
          </p:nvPr>
        </p:nvGraphicFramePr>
        <p:xfrm>
          <a:off x="140830" y="1312553"/>
          <a:ext cx="8957590" cy="21506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75340">
                  <a:extLst>
                    <a:ext uri="{9D8B030D-6E8A-4147-A177-3AD203B41FA5}">
                      <a16:colId xmlns:a16="http://schemas.microsoft.com/office/drawing/2014/main" val="1480770850"/>
                    </a:ext>
                  </a:extLst>
                </a:gridCol>
                <a:gridCol w="821100">
                  <a:extLst>
                    <a:ext uri="{9D8B030D-6E8A-4147-A177-3AD203B41FA5}">
                      <a16:colId xmlns:a16="http://schemas.microsoft.com/office/drawing/2014/main" val="248122647"/>
                    </a:ext>
                  </a:extLst>
                </a:gridCol>
                <a:gridCol w="790837">
                  <a:extLst>
                    <a:ext uri="{9D8B030D-6E8A-4147-A177-3AD203B41FA5}">
                      <a16:colId xmlns:a16="http://schemas.microsoft.com/office/drawing/2014/main" val="1983364253"/>
                    </a:ext>
                  </a:extLst>
                </a:gridCol>
                <a:gridCol w="895759">
                  <a:extLst>
                    <a:ext uri="{9D8B030D-6E8A-4147-A177-3AD203B41FA5}">
                      <a16:colId xmlns:a16="http://schemas.microsoft.com/office/drawing/2014/main" val="2584505974"/>
                    </a:ext>
                  </a:extLst>
                </a:gridCol>
                <a:gridCol w="895759">
                  <a:extLst>
                    <a:ext uri="{9D8B030D-6E8A-4147-A177-3AD203B41FA5}">
                      <a16:colId xmlns:a16="http://schemas.microsoft.com/office/drawing/2014/main" val="2336014653"/>
                    </a:ext>
                  </a:extLst>
                </a:gridCol>
                <a:gridCol w="895759">
                  <a:extLst>
                    <a:ext uri="{9D8B030D-6E8A-4147-A177-3AD203B41FA5}">
                      <a16:colId xmlns:a16="http://schemas.microsoft.com/office/drawing/2014/main" val="2772053359"/>
                    </a:ext>
                  </a:extLst>
                </a:gridCol>
                <a:gridCol w="895759">
                  <a:extLst>
                    <a:ext uri="{9D8B030D-6E8A-4147-A177-3AD203B41FA5}">
                      <a16:colId xmlns:a16="http://schemas.microsoft.com/office/drawing/2014/main" val="2484995074"/>
                    </a:ext>
                  </a:extLst>
                </a:gridCol>
                <a:gridCol w="895759">
                  <a:extLst>
                    <a:ext uri="{9D8B030D-6E8A-4147-A177-3AD203B41FA5}">
                      <a16:colId xmlns:a16="http://schemas.microsoft.com/office/drawing/2014/main" val="2054457513"/>
                    </a:ext>
                  </a:extLst>
                </a:gridCol>
                <a:gridCol w="895759">
                  <a:extLst>
                    <a:ext uri="{9D8B030D-6E8A-4147-A177-3AD203B41FA5}">
                      <a16:colId xmlns:a16="http://schemas.microsoft.com/office/drawing/2014/main" val="2246181629"/>
                    </a:ext>
                  </a:extLst>
                </a:gridCol>
                <a:gridCol w="895759">
                  <a:extLst>
                    <a:ext uri="{9D8B030D-6E8A-4147-A177-3AD203B41FA5}">
                      <a16:colId xmlns:a16="http://schemas.microsoft.com/office/drawing/2014/main" val="1753714045"/>
                    </a:ext>
                  </a:extLst>
                </a:gridCol>
              </a:tblGrid>
              <a:tr h="430136">
                <a:tc>
                  <a:txBody>
                    <a:bodyPr/>
                    <a:lstStyle/>
                    <a:p>
                      <a:pPr algn="l"/>
                      <a:r>
                        <a:rPr lang="en-GB" sz="1200" dirty="0"/>
                        <a:t>Collaboration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2003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2006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2013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2014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2017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2018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2020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/>
                        <a:t>2022</a:t>
                      </a:r>
                      <a:endParaRPr lang="en-GB" sz="12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2025?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36506285"/>
                  </a:ext>
                </a:extLst>
              </a:tr>
              <a:tr h="430136">
                <a:tc>
                  <a:txBody>
                    <a:bodyPr/>
                    <a:lstStyle/>
                    <a:p>
                      <a:pPr algn="l"/>
                      <a:r>
                        <a:rPr lang="en-GB" sz="1200" dirty="0"/>
                        <a:t>Medipix2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Medipix2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Timepix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Timepix2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03896641"/>
                  </a:ext>
                </a:extLst>
              </a:tr>
              <a:tr h="430136">
                <a:tc>
                  <a:txBody>
                    <a:bodyPr/>
                    <a:lstStyle/>
                    <a:p>
                      <a:pPr algn="l"/>
                      <a:r>
                        <a:rPr lang="en-GB" sz="1200" dirty="0"/>
                        <a:t>Medipix3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Medipix3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Timepix3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49459744"/>
                  </a:ext>
                </a:extLst>
              </a:tr>
              <a:tr h="430136">
                <a:tc>
                  <a:txBody>
                    <a:bodyPr/>
                    <a:lstStyle/>
                    <a:p>
                      <a:pPr algn="l"/>
                      <a:r>
                        <a:rPr lang="en-GB" sz="1200" dirty="0"/>
                        <a:t>Medipix4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Timepix4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/>
                        <a:t>Medipix4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35590406"/>
                  </a:ext>
                </a:extLst>
              </a:tr>
              <a:tr h="430136">
                <a:tc>
                  <a:txBody>
                    <a:bodyPr/>
                    <a:lstStyle/>
                    <a:p>
                      <a:pPr algn="l"/>
                      <a:r>
                        <a:rPr lang="en-GB" sz="12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LHCb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VELOpix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 err="1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Picopix</a:t>
                      </a:r>
                      <a:endParaRPr lang="en-GB" sz="12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87208731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6E2D1C34-D23F-8B4D-B07F-21886474A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5825" y="37020"/>
            <a:ext cx="7467600" cy="708422"/>
          </a:xfrm>
        </p:spPr>
        <p:txBody>
          <a:bodyPr/>
          <a:lstStyle/>
          <a:p>
            <a:r>
              <a:rPr lang="en-GB" dirty="0"/>
              <a:t>The Medipix and Timepix ASICs - Timeline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7CDAAEE2-395E-EC4E-96B1-954F097D12B6}"/>
              </a:ext>
            </a:extLst>
          </p:cNvPr>
          <p:cNvCxnSpPr>
            <a:cxnSpLocks/>
          </p:cNvCxnSpPr>
          <p:nvPr/>
        </p:nvCxnSpPr>
        <p:spPr bwMode="auto">
          <a:xfrm>
            <a:off x="4418380" y="2533345"/>
            <a:ext cx="384050" cy="652885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43F15B64-6038-9E4F-B5EE-82995604DBCE}"/>
              </a:ext>
            </a:extLst>
          </p:cNvPr>
          <p:cNvCxnSpPr>
            <a:cxnSpLocks/>
          </p:cNvCxnSpPr>
          <p:nvPr/>
        </p:nvCxnSpPr>
        <p:spPr bwMode="auto">
          <a:xfrm>
            <a:off x="7221945" y="2821382"/>
            <a:ext cx="1075340" cy="364848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ED6E1353-E4DB-F74F-B1EE-2CE3BF598D31}"/>
              </a:ext>
            </a:extLst>
          </p:cNvPr>
          <p:cNvSpPr/>
          <p:nvPr/>
        </p:nvSpPr>
        <p:spPr bwMode="auto">
          <a:xfrm>
            <a:off x="154037" y="3032610"/>
            <a:ext cx="9003170" cy="61448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6E2677-6A1F-E049-B9A9-A5A8DE37964A}"/>
              </a:ext>
            </a:extLst>
          </p:cNvPr>
          <p:cNvSpPr txBox="1"/>
          <p:nvPr/>
        </p:nvSpPr>
        <p:spPr>
          <a:xfrm>
            <a:off x="245099" y="3455065"/>
            <a:ext cx="89226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Medipix chips aim at energy sensitive photon counting and typically use frame-based readout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Timepix chips are more oriented towards single particle detection</a:t>
            </a:r>
          </a:p>
        </p:txBody>
      </p:sp>
    </p:spTree>
    <p:extLst>
      <p:ext uri="{BB962C8B-B14F-4D97-AF65-F5344CB8AC3E}">
        <p14:creationId xmlns:p14="http://schemas.microsoft.com/office/powerpoint/2010/main" val="770256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2D1C34-D23F-8B4D-B07F-21886474A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5825" y="37020"/>
            <a:ext cx="7467600" cy="708422"/>
          </a:xfrm>
        </p:spPr>
        <p:txBody>
          <a:bodyPr/>
          <a:lstStyle/>
          <a:p>
            <a:r>
              <a:rPr lang="en-GB" dirty="0"/>
              <a:t>The Medipix and Timepix ASICs - Timeline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AE4A792-648A-F84D-AB45-8D46A0381F3A}"/>
              </a:ext>
            </a:extLst>
          </p:cNvPr>
          <p:cNvSpPr txBox="1"/>
          <p:nvPr/>
        </p:nvSpPr>
        <p:spPr>
          <a:xfrm>
            <a:off x="245099" y="3455065"/>
            <a:ext cx="892263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Medipix chips aim at energy sensitive photon counting and typically use frame-based readout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Timepix chips are more oriented towards single particle detection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This talk will focus on the Timepix4 and </a:t>
            </a:r>
            <a:r>
              <a:rPr lang="en-GB" sz="1600" dirty="0" err="1"/>
              <a:t>Picopix</a:t>
            </a:r>
            <a:r>
              <a:rPr lang="en-GB" sz="1600" dirty="0"/>
              <a:t> chips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7C76FAE9-3C78-214A-9004-16F37165A2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3964844"/>
              </p:ext>
            </p:extLst>
          </p:nvPr>
        </p:nvGraphicFramePr>
        <p:xfrm>
          <a:off x="140830" y="1312553"/>
          <a:ext cx="8968657" cy="21506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75340">
                  <a:extLst>
                    <a:ext uri="{9D8B030D-6E8A-4147-A177-3AD203B41FA5}">
                      <a16:colId xmlns:a16="http://schemas.microsoft.com/office/drawing/2014/main" val="1480770850"/>
                    </a:ext>
                  </a:extLst>
                </a:gridCol>
                <a:gridCol w="832167">
                  <a:extLst>
                    <a:ext uri="{9D8B030D-6E8A-4147-A177-3AD203B41FA5}">
                      <a16:colId xmlns:a16="http://schemas.microsoft.com/office/drawing/2014/main" val="248122647"/>
                    </a:ext>
                  </a:extLst>
                </a:gridCol>
                <a:gridCol w="790837">
                  <a:extLst>
                    <a:ext uri="{9D8B030D-6E8A-4147-A177-3AD203B41FA5}">
                      <a16:colId xmlns:a16="http://schemas.microsoft.com/office/drawing/2014/main" val="1983364253"/>
                    </a:ext>
                  </a:extLst>
                </a:gridCol>
                <a:gridCol w="895759">
                  <a:extLst>
                    <a:ext uri="{9D8B030D-6E8A-4147-A177-3AD203B41FA5}">
                      <a16:colId xmlns:a16="http://schemas.microsoft.com/office/drawing/2014/main" val="2584505974"/>
                    </a:ext>
                  </a:extLst>
                </a:gridCol>
                <a:gridCol w="895759">
                  <a:extLst>
                    <a:ext uri="{9D8B030D-6E8A-4147-A177-3AD203B41FA5}">
                      <a16:colId xmlns:a16="http://schemas.microsoft.com/office/drawing/2014/main" val="2336014653"/>
                    </a:ext>
                  </a:extLst>
                </a:gridCol>
                <a:gridCol w="895759">
                  <a:extLst>
                    <a:ext uri="{9D8B030D-6E8A-4147-A177-3AD203B41FA5}">
                      <a16:colId xmlns:a16="http://schemas.microsoft.com/office/drawing/2014/main" val="2772053359"/>
                    </a:ext>
                  </a:extLst>
                </a:gridCol>
                <a:gridCol w="895759">
                  <a:extLst>
                    <a:ext uri="{9D8B030D-6E8A-4147-A177-3AD203B41FA5}">
                      <a16:colId xmlns:a16="http://schemas.microsoft.com/office/drawing/2014/main" val="2484995074"/>
                    </a:ext>
                  </a:extLst>
                </a:gridCol>
                <a:gridCol w="895759">
                  <a:extLst>
                    <a:ext uri="{9D8B030D-6E8A-4147-A177-3AD203B41FA5}">
                      <a16:colId xmlns:a16="http://schemas.microsoft.com/office/drawing/2014/main" val="2054457513"/>
                    </a:ext>
                  </a:extLst>
                </a:gridCol>
                <a:gridCol w="895759">
                  <a:extLst>
                    <a:ext uri="{9D8B030D-6E8A-4147-A177-3AD203B41FA5}">
                      <a16:colId xmlns:a16="http://schemas.microsoft.com/office/drawing/2014/main" val="2246181629"/>
                    </a:ext>
                  </a:extLst>
                </a:gridCol>
                <a:gridCol w="895759">
                  <a:extLst>
                    <a:ext uri="{9D8B030D-6E8A-4147-A177-3AD203B41FA5}">
                      <a16:colId xmlns:a16="http://schemas.microsoft.com/office/drawing/2014/main" val="1753714045"/>
                    </a:ext>
                  </a:extLst>
                </a:gridCol>
              </a:tblGrid>
              <a:tr h="430136">
                <a:tc>
                  <a:txBody>
                    <a:bodyPr/>
                    <a:lstStyle/>
                    <a:p>
                      <a:pPr algn="l"/>
                      <a:r>
                        <a:rPr lang="en-GB" sz="1200" dirty="0"/>
                        <a:t>Collaboration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2003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2006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2013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2014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2017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2018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2020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2021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2026?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36506285"/>
                  </a:ext>
                </a:extLst>
              </a:tr>
              <a:tr h="430136">
                <a:tc>
                  <a:txBody>
                    <a:bodyPr/>
                    <a:lstStyle/>
                    <a:p>
                      <a:pPr algn="l"/>
                      <a:r>
                        <a:rPr lang="en-GB" sz="1200" dirty="0"/>
                        <a:t>Medipix2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Medipix2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solidFill>
                            <a:schemeClr val="tx1"/>
                          </a:solidFill>
                        </a:rPr>
                        <a:t>Timepix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Timepix2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03896641"/>
                  </a:ext>
                </a:extLst>
              </a:tr>
              <a:tr h="430136">
                <a:tc>
                  <a:txBody>
                    <a:bodyPr/>
                    <a:lstStyle/>
                    <a:p>
                      <a:pPr algn="l"/>
                      <a:r>
                        <a:rPr lang="en-GB" sz="1200" dirty="0"/>
                        <a:t>Medipix3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Medipix3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Timepix3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49459744"/>
                  </a:ext>
                </a:extLst>
              </a:tr>
              <a:tr h="430136">
                <a:tc>
                  <a:txBody>
                    <a:bodyPr/>
                    <a:lstStyle/>
                    <a:p>
                      <a:pPr algn="l"/>
                      <a:r>
                        <a:rPr lang="en-GB" sz="1200" dirty="0"/>
                        <a:t>Medipix4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Timepix4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/>
                        <a:t>Medipix4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35590406"/>
                  </a:ext>
                </a:extLst>
              </a:tr>
              <a:tr h="430136">
                <a:tc>
                  <a:txBody>
                    <a:bodyPr/>
                    <a:lstStyle/>
                    <a:p>
                      <a:pPr algn="l"/>
                      <a:r>
                        <a:rPr lang="en-GB" sz="12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LHCb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VELOpix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 err="1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Picopix</a:t>
                      </a:r>
                      <a:endParaRPr lang="en-GB" sz="12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72087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533489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095" y="1"/>
            <a:ext cx="8298505" cy="708422"/>
          </a:xfrm>
        </p:spPr>
        <p:txBody>
          <a:bodyPr/>
          <a:lstStyle/>
          <a:p>
            <a:r>
              <a:rPr lang="en-GB" sz="2800" dirty="0">
                <a:sym typeface="Wingdings" panose="05000000000000000000" pitchFamily="2" charset="2"/>
              </a:rPr>
              <a:t>Timepix4</a:t>
            </a:r>
            <a:endParaRPr lang="en-GB" sz="2800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8589256"/>
              </p:ext>
            </p:extLst>
          </p:nvPr>
        </p:nvGraphicFramePr>
        <p:xfrm>
          <a:off x="693094" y="817199"/>
          <a:ext cx="7335355" cy="4298927"/>
        </p:xfrm>
        <a:graphic>
          <a:graphicData uri="http://schemas.openxmlformats.org/drawingml/2006/table">
            <a:tbl>
              <a:tblPr firstRow="1" firstCol="1" bandRow="1">
                <a:tableStyleId>{69CF1AB2-1976-4502-BF36-3FF5EA218861}</a:tableStyleId>
              </a:tblPr>
              <a:tblGrid>
                <a:gridCol w="4482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882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94959">
                  <a:extLst>
                    <a:ext uri="{9D8B030D-6E8A-4147-A177-3AD203B41FA5}">
                      <a16:colId xmlns:a16="http://schemas.microsoft.com/office/drawing/2014/main" val="4240013848"/>
                    </a:ext>
                  </a:extLst>
                </a:gridCol>
                <a:gridCol w="3703888">
                  <a:extLst>
                    <a:ext uri="{9D8B030D-6E8A-4147-A177-3AD203B41FA5}">
                      <a16:colId xmlns:a16="http://schemas.microsoft.com/office/drawing/2014/main" val="3653774321"/>
                    </a:ext>
                  </a:extLst>
                </a:gridCol>
              </a:tblGrid>
              <a:tr h="345220">
                <a:tc gridSpan="3"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GB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576" marR="38576" marT="0" marB="0"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Specifications</a:t>
                      </a:r>
                      <a:endParaRPr lang="en-GB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576" marR="38576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7131">
                <a:tc gridSpan="3">
                  <a:txBody>
                    <a:bodyPr/>
                    <a:lstStyle/>
                    <a:p>
                      <a:pPr indent="0" algn="l"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Technology</a:t>
                      </a:r>
                    </a:p>
                  </a:txBody>
                  <a:tcPr marL="38576" marR="38576" marT="0" marB="0"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65nm – 10 metal</a:t>
                      </a:r>
                    </a:p>
                  </a:txBody>
                  <a:tcPr marL="38576" marR="38576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7131">
                <a:tc gridSpan="3">
                  <a:txBody>
                    <a:bodyPr/>
                    <a:lstStyle/>
                    <a:p>
                      <a:pPr indent="0" algn="l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Pixel Size</a:t>
                      </a:r>
                      <a:endParaRPr lang="en-GB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576" marR="38576" marT="0" marB="0"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+mn-lt"/>
                        </a:rPr>
                        <a:t>55 x 55 µm</a:t>
                      </a:r>
                      <a:endParaRPr lang="en-GB" sz="12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8576" marR="38576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4262">
                <a:tc gridSpan="3">
                  <a:txBody>
                    <a:bodyPr/>
                    <a:lstStyle/>
                    <a:p>
                      <a:pPr indent="0" algn="l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Pixel arrangement</a:t>
                      </a:r>
                      <a:endParaRPr lang="en-GB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576" marR="38576" marT="0" marB="0"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+mn-lt"/>
                        </a:rPr>
                        <a:t>4-side </a:t>
                      </a:r>
                      <a:r>
                        <a:rPr lang="en-GB" sz="1200" dirty="0" err="1">
                          <a:effectLst/>
                          <a:latin typeface="+mn-lt"/>
                        </a:rPr>
                        <a:t>buttable</a:t>
                      </a:r>
                      <a:endParaRPr lang="en-GB" sz="1200" dirty="0">
                        <a:effectLst/>
                        <a:latin typeface="+mn-lt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effectLst/>
                          <a:latin typeface="+mn-lt"/>
                        </a:rPr>
                        <a:t>512 x 448</a:t>
                      </a:r>
                      <a:endParaRPr lang="en-GB" sz="12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8576" marR="38576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7131">
                <a:tc gridSpan="3">
                  <a:txBody>
                    <a:bodyPr/>
                    <a:lstStyle/>
                    <a:p>
                      <a:pPr indent="0" algn="l"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Sensitive area</a:t>
                      </a:r>
                    </a:p>
                  </a:txBody>
                  <a:tcPr marL="38576" marR="38576" marT="0" marB="0"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6.94</a:t>
                      </a:r>
                      <a:r>
                        <a:rPr lang="en-GB" sz="1200" baseline="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GB" sz="12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cm</a:t>
                      </a:r>
                      <a:r>
                        <a:rPr lang="en-GB" sz="1200" baseline="300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2</a:t>
                      </a:r>
                      <a:endParaRPr lang="en-GB" sz="12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8576" marR="38576" marT="0" marB="0" anchor="ctr"/>
                </a:tc>
                <a:extLst>
                  <a:ext uri="{0D108BD9-81ED-4DB2-BD59-A6C34878D82A}">
                    <a16:rowId xmlns:a16="http://schemas.microsoft.com/office/drawing/2014/main" val="3098437675"/>
                  </a:ext>
                </a:extLst>
              </a:tr>
              <a:tr h="207131">
                <a:tc rowSpan="7"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Readout Modes</a:t>
                      </a:r>
                      <a:endParaRPr lang="en-GB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576" marR="38576" marT="0" marB="0" vert="vert270" anchor="ctr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rowSpan="4">
                  <a:txBody>
                    <a:bodyPr/>
                    <a:lstStyle/>
                    <a:p>
                      <a:pPr indent="0" algn="l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Data driven</a:t>
                      </a:r>
                    </a:p>
                    <a:p>
                      <a:pPr indent="0" algn="l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(Tracking)</a:t>
                      </a:r>
                      <a:endParaRPr lang="en-GB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576" marR="38576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indent="0" algn="l"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Mode</a:t>
                      </a:r>
                    </a:p>
                  </a:txBody>
                  <a:tcPr marL="38576" marR="38576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 err="1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ToT</a:t>
                      </a:r>
                      <a:r>
                        <a:rPr lang="en-GB" sz="12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 and </a:t>
                      </a:r>
                      <a:r>
                        <a:rPr lang="en-GB" sz="1200" dirty="0" err="1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ToA</a:t>
                      </a:r>
                      <a:endParaRPr lang="en-GB" sz="12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8576" marR="38576" marT="0" marB="0" anchor="ctr"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7131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indent="0" algn="l">
                        <a:spcAft>
                          <a:spcPts val="0"/>
                        </a:spcAft>
                      </a:pPr>
                      <a:endParaRPr lang="en-GB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indent="0" algn="l"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Event Packet</a:t>
                      </a:r>
                    </a:p>
                  </a:txBody>
                  <a:tcPr marL="38576" marR="38576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>
                          <a:effectLst/>
                          <a:latin typeface="+mn-lt"/>
                        </a:rPr>
                        <a:t>64-bit</a:t>
                      </a:r>
                      <a:endParaRPr lang="en-GB" sz="1200" dirty="0">
                        <a:effectLst/>
                        <a:latin typeface="+mn-lt"/>
                      </a:endParaRPr>
                    </a:p>
                  </a:txBody>
                  <a:tcPr marL="38576" marR="38576" marT="0" marB="0"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713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Max rate</a:t>
                      </a:r>
                    </a:p>
                  </a:txBody>
                  <a:tcPr marL="38576" marR="38576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aseline="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&lt;3.58 </a:t>
                      </a:r>
                      <a:r>
                        <a:rPr lang="en-GB" sz="1200" baseline="0" dirty="0" err="1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Mhits</a:t>
                      </a:r>
                      <a:r>
                        <a:rPr lang="en-GB" sz="1200" baseline="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/mm</a:t>
                      </a:r>
                      <a:r>
                        <a:rPr lang="en-GB" sz="1200" baseline="300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2</a:t>
                      </a:r>
                      <a:r>
                        <a:rPr lang="en-GB" sz="1200" baseline="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/s</a:t>
                      </a:r>
                    </a:p>
                  </a:txBody>
                  <a:tcPr marL="38576" marR="38576" marT="0" marB="0" anchor="ctr"/>
                </a:tc>
                <a:extLst>
                  <a:ext uri="{0D108BD9-81ED-4DB2-BD59-A6C34878D82A}">
                    <a16:rowId xmlns:a16="http://schemas.microsoft.com/office/drawing/2014/main" val="1070856624"/>
                  </a:ext>
                </a:extLst>
              </a:tr>
              <a:tr h="20713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indent="0" algn="l">
                        <a:spcAft>
                          <a:spcPts val="0"/>
                        </a:spcAft>
                      </a:pPr>
                      <a:endParaRPr lang="en-GB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Max </a:t>
                      </a:r>
                      <a:r>
                        <a:rPr lang="en-GB" sz="1200" dirty="0" err="1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pix</a:t>
                      </a:r>
                      <a:r>
                        <a:rPr lang="en-GB" sz="12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 rate</a:t>
                      </a:r>
                    </a:p>
                  </a:txBody>
                  <a:tcPr marL="38576" marR="38576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>
                          <a:effectLst/>
                          <a:latin typeface="+mn-lt"/>
                          <a:cs typeface="Times New Roman"/>
                        </a:rPr>
                        <a:t>10.6kHz/pixel</a:t>
                      </a:r>
                      <a:endParaRPr lang="en-GB" sz="1200" baseline="300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8576" marR="38576" marT="0" marB="0" anchor="ctr"/>
                </a:tc>
                <a:extLst>
                  <a:ext uri="{0D108BD9-81ED-4DB2-BD59-A6C34878D82A}">
                    <a16:rowId xmlns:a16="http://schemas.microsoft.com/office/drawing/2014/main" val="3451308996"/>
                  </a:ext>
                </a:extLst>
              </a:tr>
              <a:tr h="356182">
                <a:tc vMerge="1">
                  <a:txBody>
                    <a:bodyPr/>
                    <a:lstStyle/>
                    <a:p>
                      <a:pPr indent="0" algn="l">
                        <a:spcAft>
                          <a:spcPts val="0"/>
                        </a:spcAft>
                      </a:pPr>
                      <a:endParaRPr lang="en-GB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 rowSpan="3">
                  <a:txBody>
                    <a:bodyPr/>
                    <a:lstStyle/>
                    <a:p>
                      <a:pPr indent="0" algn="l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Frame based</a:t>
                      </a:r>
                    </a:p>
                    <a:p>
                      <a:pPr indent="0" algn="l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(Imaging)</a:t>
                      </a:r>
                      <a:endParaRPr lang="en-GB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576" marR="38576" marT="0" marB="0" anchor="ctr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indent="0" algn="l"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Mode</a:t>
                      </a:r>
                      <a:endParaRPr lang="en-GB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576" marR="38576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effectLst/>
                          <a:latin typeface="+mn-lt"/>
                        </a:rPr>
                        <a:t>CRW: PC (8 or 16-bit)</a:t>
                      </a:r>
                      <a:endParaRPr lang="en-GB" sz="1200" dirty="0">
                        <a:effectLst/>
                        <a:latin typeface="+mn-lt"/>
                      </a:endParaRPr>
                    </a:p>
                  </a:txBody>
                  <a:tcPr marL="38576" marR="38576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34273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indent="0" algn="l">
                        <a:spcAft>
                          <a:spcPts val="0"/>
                        </a:spcAft>
                      </a:pPr>
                      <a:endParaRPr lang="en-GB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ctr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Frame </a:t>
                      </a:r>
                    </a:p>
                  </a:txBody>
                  <a:tcPr marL="38576" marR="38576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effectLst/>
                          <a:latin typeface="+mn-lt"/>
                          <a:sym typeface="Wingdings" panose="05000000000000000000" pitchFamily="2" charset="2"/>
                        </a:rPr>
                        <a:t>Full Frame </a:t>
                      </a:r>
                      <a:r>
                        <a:rPr lang="en-US" sz="900" dirty="0">
                          <a:effectLst/>
                          <a:latin typeface="+mn-lt"/>
                          <a:sym typeface="Wingdings" panose="05000000000000000000" pitchFamily="2" charset="2"/>
                        </a:rPr>
                        <a:t>(without pixel </a:t>
                      </a:r>
                      <a:r>
                        <a:rPr lang="en-US" sz="900" dirty="0" err="1">
                          <a:effectLst/>
                          <a:latin typeface="+mn-lt"/>
                          <a:sym typeface="Wingdings" panose="05000000000000000000" pitchFamily="2" charset="2"/>
                        </a:rPr>
                        <a:t>addr</a:t>
                      </a:r>
                      <a:r>
                        <a:rPr lang="en-US" sz="900" dirty="0">
                          <a:effectLst/>
                          <a:latin typeface="+mn-lt"/>
                          <a:sym typeface="Wingdings" panose="05000000000000000000" pitchFamily="2" charset="2"/>
                        </a:rPr>
                        <a:t>)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effectLst/>
                          <a:latin typeface="+mn-lt"/>
                          <a:sym typeface="Wingdings" panose="05000000000000000000" pitchFamily="2" charset="2"/>
                        </a:rPr>
                        <a:t>CRW (8-bit</a:t>
                      </a:r>
                      <a:r>
                        <a:rPr lang="en-US" sz="1200" baseline="0" dirty="0">
                          <a:effectLst/>
                          <a:latin typeface="+mn-lt"/>
                          <a:sym typeface="Wingdings" panose="05000000000000000000" pitchFamily="2" charset="2"/>
                        </a:rPr>
                        <a:t> / 16-bit)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effectLst/>
                          <a:latin typeface="+mn-lt"/>
                          <a:sym typeface="Wingdings" panose="05000000000000000000" pitchFamily="2" charset="2"/>
                        </a:rPr>
                        <a:t>Up to</a:t>
                      </a:r>
                      <a:r>
                        <a:rPr lang="en-US" sz="1200" baseline="0" dirty="0">
                          <a:effectLst/>
                          <a:latin typeface="+mn-lt"/>
                          <a:sym typeface="Wingdings" panose="05000000000000000000" pitchFamily="2" charset="2"/>
                        </a:rPr>
                        <a:t> 44 </a:t>
                      </a:r>
                      <a:r>
                        <a:rPr lang="en-US" sz="1200" baseline="0" dirty="0" err="1">
                          <a:effectLst/>
                          <a:latin typeface="+mn-lt"/>
                          <a:sym typeface="Wingdings" panose="05000000000000000000" pitchFamily="2" charset="2"/>
                        </a:rPr>
                        <a:t>KHz</a:t>
                      </a:r>
                      <a:r>
                        <a:rPr lang="en-US" sz="1200" baseline="0" dirty="0">
                          <a:effectLst/>
                          <a:latin typeface="+mn-lt"/>
                          <a:sym typeface="Wingdings" panose="05000000000000000000" pitchFamily="2" charset="2"/>
                        </a:rPr>
                        <a:t> frame @8b</a:t>
                      </a:r>
                      <a:endParaRPr lang="en-US" sz="1200" dirty="0">
                        <a:effectLst/>
                        <a:latin typeface="+mn-lt"/>
                        <a:sym typeface="Wingdings" panose="05000000000000000000" pitchFamily="2" charset="2"/>
                      </a:endParaRPr>
                    </a:p>
                  </a:txBody>
                  <a:tcPr marL="38576" marR="38576" marT="0" marB="0" anchor="ctr"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713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l"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Max count</a:t>
                      </a:r>
                      <a:r>
                        <a:rPr lang="en-GB" sz="1200" baseline="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 r</a:t>
                      </a:r>
                      <a:r>
                        <a:rPr lang="en-GB" sz="12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ate</a:t>
                      </a:r>
                    </a:p>
                  </a:txBody>
                  <a:tcPr marL="38576" marR="38576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+mn-lt"/>
                          <a:ea typeface="Times New Roman"/>
                          <a:cs typeface="Times New Roman"/>
                          <a:sym typeface="Wingdings" panose="05000000000000000000" pitchFamily="2" charset="2"/>
                        </a:rPr>
                        <a:t>~800 </a:t>
                      </a:r>
                      <a:r>
                        <a:rPr lang="en-US" sz="12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Ghits</a:t>
                      </a:r>
                      <a:r>
                        <a:rPr kumimoji="0" lang="en-US" sz="12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/cm</a:t>
                      </a:r>
                      <a:r>
                        <a:rPr kumimoji="0" lang="en-US" sz="1200" b="0" i="0" u="none" strike="noStrike" kern="1200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en-US" sz="12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/s</a:t>
                      </a:r>
                      <a:endParaRPr lang="en-GB" sz="12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8576" marR="38576" marT="0" marB="0"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659288567"/>
                  </a:ext>
                </a:extLst>
              </a:tr>
              <a:tr h="207131">
                <a:tc gridSpan="3">
                  <a:txBody>
                    <a:bodyPr/>
                    <a:lstStyle/>
                    <a:p>
                      <a:pPr indent="0" algn="l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TOT energy resolution</a:t>
                      </a:r>
                      <a:endParaRPr lang="en-GB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576" marR="38576" marT="0" marB="0"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en-US" sz="1200" b="0">
                          <a:effectLst/>
                          <a:latin typeface="+mn-lt"/>
                        </a:rPr>
                        <a:t>&lt; 1Kev</a:t>
                      </a:r>
                      <a:endParaRPr lang="en-GB" sz="1200" b="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8576" marR="38576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07131">
                <a:tc gridSpan="3">
                  <a:txBody>
                    <a:bodyPr/>
                    <a:lstStyle/>
                    <a:p>
                      <a:pPr indent="0" algn="l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Time resolution (bin size)</a:t>
                      </a:r>
                      <a:endParaRPr lang="en-GB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576" marR="38576" marT="0" marB="0"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en-US" sz="1200" b="0">
                          <a:effectLst/>
                          <a:latin typeface="+mn-lt"/>
                          <a:sym typeface="Wingdings" panose="05000000000000000000" pitchFamily="2" charset="2"/>
                        </a:rPr>
                        <a:t>~200ps</a:t>
                      </a:r>
                      <a:endParaRPr lang="en-GB" sz="1200" b="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8576" marR="38576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6182">
                <a:tc gridSpan="3">
                  <a:txBody>
                    <a:bodyPr/>
                    <a:lstStyle/>
                    <a:p>
                      <a:pPr indent="0" algn="l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Readout bandwidth</a:t>
                      </a:r>
                      <a:endParaRPr lang="en-GB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576" marR="38576" marT="0" marB="0"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</a:rPr>
                        <a:t>≤163 Gbps (16 x 10.24 Gbps)</a:t>
                      </a:r>
                      <a:endParaRPr lang="en-GB" sz="12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8576" marR="38576" marT="0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07131">
                <a:tc gridSpan="3">
                  <a:txBody>
                    <a:bodyPr/>
                    <a:lstStyle/>
                    <a:p>
                      <a:pPr indent="0" algn="l"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Target</a:t>
                      </a:r>
                      <a:r>
                        <a:rPr lang="en-GB" sz="1200" baseline="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 global minimum threshold</a:t>
                      </a:r>
                      <a:endParaRPr lang="en-GB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576" marR="38576" marT="0" marB="0"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&lt;500 e</a:t>
                      </a:r>
                      <a:r>
                        <a:rPr lang="en-GB" sz="1200" baseline="300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38576" marR="38576" marT="0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5ABAFF3D-F38E-564B-8492-3201E8EECA2C}"/>
              </a:ext>
            </a:extLst>
          </p:cNvPr>
          <p:cNvSpPr/>
          <p:nvPr/>
        </p:nvSpPr>
        <p:spPr bwMode="auto">
          <a:xfrm>
            <a:off x="693095" y="1573220"/>
            <a:ext cx="7335355" cy="429178"/>
          </a:xfrm>
          <a:prstGeom prst="rect">
            <a:avLst/>
          </a:prstGeom>
          <a:solidFill>
            <a:schemeClr val="accent2">
              <a:lumMod val="60000"/>
              <a:lumOff val="40000"/>
              <a:alpha val="20000"/>
            </a:schemeClr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F2C4769-5D04-E043-96B6-B5573510CEDF}"/>
              </a:ext>
            </a:extLst>
          </p:cNvPr>
          <p:cNvSpPr/>
          <p:nvPr/>
        </p:nvSpPr>
        <p:spPr bwMode="auto">
          <a:xfrm>
            <a:off x="693095" y="2000909"/>
            <a:ext cx="7335356" cy="225196"/>
          </a:xfrm>
          <a:prstGeom prst="rect">
            <a:avLst/>
          </a:prstGeom>
          <a:solidFill>
            <a:schemeClr val="accent2">
              <a:lumMod val="60000"/>
              <a:lumOff val="40000"/>
              <a:alpha val="20000"/>
            </a:schemeClr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A647914-5CDC-5142-91E6-B0DF5F5C9715}"/>
              </a:ext>
            </a:extLst>
          </p:cNvPr>
          <p:cNvSpPr/>
          <p:nvPr/>
        </p:nvSpPr>
        <p:spPr bwMode="auto">
          <a:xfrm>
            <a:off x="1115549" y="3051945"/>
            <a:ext cx="6912902" cy="1094410"/>
          </a:xfrm>
          <a:prstGeom prst="rect">
            <a:avLst/>
          </a:prstGeom>
          <a:solidFill>
            <a:schemeClr val="accent2">
              <a:lumMod val="60000"/>
              <a:lumOff val="40000"/>
              <a:alpha val="20000"/>
            </a:schemeClr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11979FE-6E30-4A48-BAF3-987F97BF7AC4}"/>
              </a:ext>
            </a:extLst>
          </p:cNvPr>
          <p:cNvSpPr/>
          <p:nvPr/>
        </p:nvSpPr>
        <p:spPr bwMode="auto">
          <a:xfrm>
            <a:off x="1115549" y="2209303"/>
            <a:ext cx="6912902" cy="823307"/>
          </a:xfrm>
          <a:prstGeom prst="rect">
            <a:avLst/>
          </a:prstGeom>
          <a:solidFill>
            <a:schemeClr val="accent2">
              <a:lumMod val="60000"/>
              <a:lumOff val="40000"/>
              <a:alpha val="20000"/>
            </a:schemeClr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80A10DA-2C58-BB4C-B591-C19A59C4430D}"/>
              </a:ext>
            </a:extLst>
          </p:cNvPr>
          <p:cNvSpPr/>
          <p:nvPr/>
        </p:nvSpPr>
        <p:spPr bwMode="auto">
          <a:xfrm>
            <a:off x="693094" y="4345047"/>
            <a:ext cx="7335355" cy="192025"/>
          </a:xfrm>
          <a:prstGeom prst="rect">
            <a:avLst/>
          </a:prstGeom>
          <a:solidFill>
            <a:schemeClr val="accent2">
              <a:lumMod val="60000"/>
              <a:lumOff val="40000"/>
              <a:alpha val="20000"/>
            </a:schemeClr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FA8F643-55B0-EB42-84F7-FBC8867F9B76}"/>
              </a:ext>
            </a:extLst>
          </p:cNvPr>
          <p:cNvSpPr/>
          <p:nvPr/>
        </p:nvSpPr>
        <p:spPr bwMode="auto">
          <a:xfrm>
            <a:off x="693094" y="4570243"/>
            <a:ext cx="7335355" cy="338978"/>
          </a:xfrm>
          <a:prstGeom prst="rect">
            <a:avLst/>
          </a:prstGeom>
          <a:solidFill>
            <a:schemeClr val="accent2">
              <a:lumMod val="60000"/>
              <a:lumOff val="40000"/>
              <a:alpha val="20000"/>
            </a:schemeClr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1894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5.6|83.9|46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"/>
</p:tagLst>
</file>

<file path=ppt/theme/theme1.xml><?xml version="1.0" encoding="utf-8"?>
<a:theme xmlns:a="http://schemas.openxmlformats.org/drawingml/2006/main" name="Medipix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Default Design">
      <a:majorFont>
        <a:latin typeface="Franklin Gothic Medium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MedipixTemplate</Template>
  <TotalTime>136529</TotalTime>
  <Words>4064</Words>
  <Application>Microsoft Macintosh PowerPoint</Application>
  <PresentationFormat>On-screen Show (16:9)</PresentationFormat>
  <Paragraphs>930</Paragraphs>
  <Slides>48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61" baseType="lpstr">
      <vt:lpstr>-apple-system</vt:lpstr>
      <vt:lpstr>Arial</vt:lpstr>
      <vt:lpstr>Calibri</vt:lpstr>
      <vt:lpstr>Cambria Math</vt:lpstr>
      <vt:lpstr>Courier New</vt:lpstr>
      <vt:lpstr>Franklin Gothic Medium</vt:lpstr>
      <vt:lpstr>Segoe UI</vt:lpstr>
      <vt:lpstr>Segoe UI </vt:lpstr>
      <vt:lpstr>Segoe UI Historic</vt:lpstr>
      <vt:lpstr>Segoe UI Semibold</vt:lpstr>
      <vt:lpstr>Symbol</vt:lpstr>
      <vt:lpstr>Wingdings</vt:lpstr>
      <vt:lpstr>MedipixTemplate</vt:lpstr>
      <vt:lpstr>Progress with precise on-pixel time stamping and event selection with Timepix4 and Picopix</vt:lpstr>
      <vt:lpstr>Hybrid Silicon Pixel Detectors</vt:lpstr>
      <vt:lpstr>Outline</vt:lpstr>
      <vt:lpstr>PowerPoint Presentation</vt:lpstr>
      <vt:lpstr>Commercial Partners</vt:lpstr>
      <vt:lpstr>Motivation for Medipix/Timepix Developments </vt:lpstr>
      <vt:lpstr>The Medipix and Timepix ASICs - Timeline</vt:lpstr>
      <vt:lpstr>The Medipix and Timepix ASICs - Timeline</vt:lpstr>
      <vt:lpstr>Timepix4</vt:lpstr>
      <vt:lpstr>Timepix4 Floorplan</vt:lpstr>
      <vt:lpstr>Timepix4 Bottom left detail</vt:lpstr>
      <vt:lpstr>Tiling larger areas</vt:lpstr>
      <vt:lpstr>Timepix4 Pixel Schematic</vt:lpstr>
      <vt:lpstr>Pixel Operation in TOA &amp; TOT [DD]</vt:lpstr>
      <vt:lpstr>Full digital double column DLL [448 dDLL: 224 Top Matrix and 224 Bottom Matrix]</vt:lpstr>
      <vt:lpstr>Analog (static) power supply distribution</vt:lpstr>
      <vt:lpstr>Timepix4 submissions</vt:lpstr>
      <vt:lpstr>Analog pixel summary measureament</vt:lpstr>
      <vt:lpstr>Timepix4v2 ENC</vt:lpstr>
      <vt:lpstr>Timepix4v1/2: Number of Noisy pixels (&gt;1 count) in DD</vt:lpstr>
      <vt:lpstr>Equalization matrix [PC24bit mode, e- collection high gain]</vt:lpstr>
      <vt:lpstr>Timepix4 2D VCO distribution (MHz)</vt:lpstr>
      <vt:lpstr>Timepix4 assembly (300mm Si sensor)</vt:lpstr>
      <vt:lpstr>Timepix4 – works! </vt:lpstr>
      <vt:lpstr>Photon counting image Timepix4</vt:lpstr>
      <vt:lpstr>Timing resolution measurements of Timepix4V2 assembly with picosecond laser setup</vt:lpstr>
      <vt:lpstr>Timepix4 telescope</vt:lpstr>
      <vt:lpstr>Timepix4 telescope</vt:lpstr>
      <vt:lpstr>Timewalk correction – all pixels</vt:lpstr>
      <vt:lpstr>Timepix4 telescope summary</vt:lpstr>
      <vt:lpstr>Timepix4 Wafer Probing</vt:lpstr>
      <vt:lpstr>Timepix4 Through-Silicon-Via (TSV)</vt:lpstr>
      <vt:lpstr>PowerPoint Presentation</vt:lpstr>
      <vt:lpstr>The Picopix project</vt:lpstr>
      <vt:lpstr>Potential Applications of PicoPix</vt:lpstr>
      <vt:lpstr>PowerPoint Presentation</vt:lpstr>
      <vt:lpstr>Timing</vt:lpstr>
      <vt:lpstr>Fundamental limits to time resolution in analog front-end</vt:lpstr>
      <vt:lpstr>PowerPoint Presentation</vt:lpstr>
      <vt:lpstr>PowerPoint Presentation</vt:lpstr>
      <vt:lpstr>Picopix Time Measurement  1 TDC every 4 pixels</vt:lpstr>
      <vt:lpstr>On pixel event processing ➞ Data reduction</vt:lpstr>
      <vt:lpstr>On pixel event processing ➞ Data reduction</vt:lpstr>
      <vt:lpstr>Periphery data-path</vt:lpstr>
      <vt:lpstr>Picopix operating modes</vt:lpstr>
      <vt:lpstr>PowerPoint Presentation</vt:lpstr>
      <vt:lpstr>Summary and Conclusions</vt:lpstr>
      <vt:lpstr>PowerPoint Presentation</vt:lpstr>
    </vt:vector>
  </TitlesOfParts>
  <Company>CERN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Medipix3 Test set up</dc:title>
  <dc:creator>Xavier Llopart</dc:creator>
  <cp:lastModifiedBy>Michael Campbell</cp:lastModifiedBy>
  <cp:revision>1384</cp:revision>
  <cp:lastPrinted>2019-06-14T08:12:59Z</cp:lastPrinted>
  <dcterms:created xsi:type="dcterms:W3CDTF">2009-01-28T08:24:25Z</dcterms:created>
  <dcterms:modified xsi:type="dcterms:W3CDTF">2025-08-26T14:07:02Z</dcterms:modified>
</cp:coreProperties>
</file>