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907" r:id="rId2"/>
    <p:sldMasterId id="2147483920" r:id="rId3"/>
    <p:sldMasterId id="2147483932" r:id="rId4"/>
  </p:sldMasterIdLst>
  <p:notesMasterIdLst>
    <p:notesMasterId r:id="rId47"/>
  </p:notesMasterIdLst>
  <p:handoutMasterIdLst>
    <p:handoutMasterId r:id="rId48"/>
  </p:handoutMasterIdLst>
  <p:sldIdLst>
    <p:sldId id="796" r:id="rId5"/>
    <p:sldId id="874" r:id="rId6"/>
    <p:sldId id="857" r:id="rId7"/>
    <p:sldId id="884" r:id="rId8"/>
    <p:sldId id="885" r:id="rId9"/>
    <p:sldId id="879" r:id="rId10"/>
    <p:sldId id="900" r:id="rId11"/>
    <p:sldId id="901" r:id="rId12"/>
    <p:sldId id="870" r:id="rId13"/>
    <p:sldId id="886" r:id="rId14"/>
    <p:sldId id="414" r:id="rId15"/>
    <p:sldId id="893" r:id="rId16"/>
    <p:sldId id="402" r:id="rId17"/>
    <p:sldId id="894" r:id="rId18"/>
    <p:sldId id="895" r:id="rId19"/>
    <p:sldId id="896" r:id="rId20"/>
    <p:sldId id="897" r:id="rId21"/>
    <p:sldId id="406" r:id="rId22"/>
    <p:sldId id="898" r:id="rId23"/>
    <p:sldId id="887" r:id="rId24"/>
    <p:sldId id="888" r:id="rId25"/>
    <p:sldId id="890" r:id="rId26"/>
    <p:sldId id="892" r:id="rId27"/>
    <p:sldId id="868" r:id="rId28"/>
    <p:sldId id="883" r:id="rId29"/>
    <p:sldId id="880" r:id="rId30"/>
    <p:sldId id="865" r:id="rId31"/>
    <p:sldId id="903" r:id="rId32"/>
    <p:sldId id="904" r:id="rId33"/>
    <p:sldId id="871" r:id="rId34"/>
    <p:sldId id="877" r:id="rId35"/>
    <p:sldId id="602" r:id="rId36"/>
    <p:sldId id="889" r:id="rId37"/>
    <p:sldId id="882" r:id="rId38"/>
    <p:sldId id="902" r:id="rId39"/>
    <p:sldId id="265" r:id="rId40"/>
    <p:sldId id="415" r:id="rId41"/>
    <p:sldId id="408" r:id="rId42"/>
    <p:sldId id="420" r:id="rId43"/>
    <p:sldId id="424" r:id="rId44"/>
    <p:sldId id="426" r:id="rId45"/>
    <p:sldId id="427" r:id="rId4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2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2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2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2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FF0080"/>
    <a:srgbClr val="004C2B"/>
    <a:srgbClr val="009051"/>
    <a:srgbClr val="FF9300"/>
    <a:srgbClr val="CCFFCD"/>
    <a:srgbClr val="FFCA82"/>
    <a:srgbClr val="000080"/>
    <a:srgbClr val="800080"/>
    <a:srgbClr val="0625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52"/>
    <p:restoredTop sz="89727"/>
  </p:normalViewPr>
  <p:slideViewPr>
    <p:cSldViewPr snapToGrid="0">
      <p:cViewPr varScale="1">
        <p:scale>
          <a:sx n="115" d="100"/>
          <a:sy n="115" d="100"/>
        </p:scale>
        <p:origin x="344" y="2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8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-1304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 sz="1200" smtClean="0"/>
            </a:lvl1pPr>
          </a:lstStyle>
          <a:p>
            <a:pPr>
              <a:defRPr/>
            </a:pPr>
            <a:fld id="{C32029D0-633A-B34C-A8B3-0985DE558E9F}" type="datetime1">
              <a:rPr lang="en-US" altLang="en-US"/>
              <a:pPr>
                <a:defRPr/>
              </a:pPr>
              <a:t>8/26/25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 sz="1200" smtClean="0"/>
            </a:lvl1pPr>
          </a:lstStyle>
          <a:p>
            <a:pPr>
              <a:defRPr/>
            </a:pPr>
            <a:fld id="{75DBA185-E648-C848-8E7E-05CC7C58CF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i="1" smtClean="0"/>
            </a:lvl1pPr>
          </a:lstStyle>
          <a:p>
            <a:pPr>
              <a:defRPr/>
            </a:pPr>
            <a:fld id="{C694B489-7974-694C-932D-503225FC47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fastml.slack.com/archives/D045EHW2HFD/p1731622996069619" TargetMode="External"/><Relationship Id="rId7" Type="http://schemas.openxmlformats.org/officeDocument/2006/relationships/hyperlink" Target="https://fastml.slack.com/archives/D045EHW2HFD/p1731623197251429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fastml.slack.com/archives/D045EHW2HFD/p1731623167387659" TargetMode="External"/><Relationship Id="rId5" Type="http://schemas.openxmlformats.org/officeDocument/2006/relationships/hyperlink" Target="https://fastml.slack.com/archives/D045EHW2HFD/p1731623138829229" TargetMode="External"/><Relationship Id="rId4" Type="http://schemas.openxmlformats.org/officeDocument/2006/relationships/hyperlink" Target="https://fastml.slack.com/archives/D045EHW2HFD/p1731623127157459" TargetMode="Externa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94B489-7974-694C-932D-503225FC4751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0053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66749-688E-202E-E033-5454AA7A3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4BB845-7169-24B2-0394-C739093A03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CC4D8D-45FA-CA57-80C5-95AD1C8766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F17EC-F019-A062-F5FC-FE408614AA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BE165B-8EBF-E041-9994-0FAB5376AEB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73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7EEF1-8958-88AB-9D4B-1754F1163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A0BEB1-75EA-7B53-BB99-B55002EE5E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96D344-D500-3CD4-DD92-8EECC5A11B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20F255-0089-61E2-283D-BCF1FC46D2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BE165B-8EBF-E041-9994-0FAB5376AEB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58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Obs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94B489-7974-694C-932D-503225FC4751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1184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94B489-7974-694C-932D-503225FC4751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9758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L: “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ＭＳ Ｐゴシック" charset="-128"/>
                <a:cs typeface="ＭＳ Ｐゴシック" charset="-128"/>
              </a:rPr>
              <a:t>we'll find whatever does the job well enough for the L1 trigger”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94B489-7974-694C-932D-503225FC4751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6406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Meanwhile, we’re asking a lot of the same questions with the regression network as the filter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94B489-7974-694C-932D-503225FC4751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19905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2F05134-AB81-844B-B7B0-4D3341DC1E43}" type="slidenum">
              <a:rPr lang="en-US" altLang="en-US" sz="1200"/>
              <a:pPr/>
              <a:t>32</a:t>
            </a:fld>
            <a:endParaRPr lang="en-US" altLang="en-US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5d0f920cf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25d0f920cf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Siemens Catapult HLS come with a full suite for verification that includes (don't say the name of the tools but just tentatively what they do)</a:t>
            </a:r>
            <a:b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</a:br>
            <a:endParaRPr lang="en-US" b="0" i="0" dirty="0">
              <a:solidFill>
                <a:srgbClr val="1D1C1D"/>
              </a:solidFill>
              <a:effectLst/>
              <a:latin typeface="Slack-Lato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1D1C1D"/>
                </a:solidFill>
                <a:effectLst/>
                <a:latin typeface="Slack-Lato"/>
              </a:rPr>
              <a:t>CDesignChecker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, static verification on the C++ code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1D1C1D"/>
                </a:solidFill>
                <a:effectLst/>
                <a:latin typeface="Slack-Lato"/>
              </a:rPr>
              <a:t>CCoverage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, code coverage on the C++ specifications [X]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1D1C1D"/>
                </a:solidFill>
                <a:effectLst/>
                <a:latin typeface="Slack-Lato"/>
              </a:rPr>
              <a:t>SCverify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/Questa, simulation-based verification (both C++ and C++/RTL simulation) [X]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1D1C1D"/>
                </a:solidFill>
                <a:effectLst/>
                <a:latin typeface="Slack-Lato"/>
              </a:rPr>
              <a:t>CFormalApps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, formal verification</a:t>
            </a:r>
          </a:p>
          <a:p>
            <a:pPr algn="l"/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Those are a bunch of tools for which we had normal or temporary licenses (I marked with [X] what we have permanently)</a:t>
            </a:r>
          </a:p>
          <a:p>
            <a:pPr algn="l">
              <a:spcAft>
                <a:spcPts val="300"/>
              </a:spcAft>
            </a:pPr>
            <a:endParaRPr lang="en-US" b="0" i="0" dirty="0">
              <a:solidFill>
                <a:srgbClr val="1D1C1D"/>
              </a:solidFill>
              <a:effectLst/>
              <a:latin typeface="Slack-Lato"/>
            </a:endParaRPr>
          </a:p>
          <a:p>
            <a:pPr algn="l">
              <a:spcAft>
                <a:spcPts val="300"/>
              </a:spcAft>
            </a:pPr>
            <a:endParaRPr lang="en-US" b="0" i="0" dirty="0">
              <a:solidFill>
                <a:srgbClr val="1D1C1D"/>
              </a:solidFill>
              <a:effectLst/>
              <a:latin typeface="Slack-Lato"/>
            </a:endParaRPr>
          </a:p>
          <a:p>
            <a:pPr algn="l">
              <a:spcAft>
                <a:spcPts val="300"/>
              </a:spcAft>
            </a:pPr>
            <a:r>
              <a:rPr lang="en-US" b="0" i="0" dirty="0" err="1">
                <a:solidFill>
                  <a:srgbClr val="1D1C1D"/>
                </a:solidFill>
                <a:effectLst/>
                <a:latin typeface="Slack-Lato"/>
              </a:rPr>
              <a:t>QKeras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 does quantization-aware training, give a certain model trained with a software traditional ML framework (</a:t>
            </a:r>
            <a:r>
              <a:rPr lang="en-US" b="0" i="0" dirty="0" err="1">
                <a:solidFill>
                  <a:srgbClr val="1D1C1D"/>
                </a:solidFill>
                <a:effectLst/>
                <a:latin typeface="Slack-Lato"/>
              </a:rPr>
              <a:t>Tensorflow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/</a:t>
            </a:r>
            <a:r>
              <a:rPr lang="en-US" b="0" i="0" dirty="0" err="1">
                <a:solidFill>
                  <a:srgbClr val="1D1C1D"/>
                </a:solidFill>
                <a:effectLst/>
                <a:latin typeface="Slack-Lato"/>
              </a:rPr>
              <a:t>Keras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), </a:t>
            </a:r>
            <a:r>
              <a:rPr lang="en-US" b="0" i="0" dirty="0" err="1">
                <a:solidFill>
                  <a:srgbClr val="1D1C1D"/>
                </a:solidFill>
                <a:effectLst/>
                <a:latin typeface="Slack-Lato"/>
              </a:rPr>
              <a:t>QKeras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 introduce in the flow the fact that weights/biases are represented with fewer bits in a fixed-point representation rather than a floating point representation as in </a:t>
            </a:r>
            <a:r>
              <a:rPr lang="en-US" b="0" i="0" dirty="0" err="1">
                <a:solidFill>
                  <a:srgbClr val="1D1C1D"/>
                </a:solidFill>
                <a:effectLst/>
                <a:latin typeface="Slack-Lato"/>
              </a:rPr>
              <a:t>Tensorflow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/</a:t>
            </a:r>
            <a:r>
              <a:rPr lang="en-US" b="0" i="0" dirty="0" err="1">
                <a:solidFill>
                  <a:srgbClr val="1D1C1D"/>
                </a:solidFill>
                <a:effectLst/>
                <a:latin typeface="Slack-Lato"/>
              </a:rPr>
              <a:t>Keraas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. This way the </a:t>
            </a:r>
            <a:r>
              <a:rPr lang="en-US" b="0" i="0" dirty="0" err="1">
                <a:solidFill>
                  <a:srgbClr val="1D1C1D"/>
                </a:solidFill>
                <a:effectLst/>
                <a:latin typeface="Slack-Lato"/>
              </a:rPr>
              <a:t>QKeras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 trained model will be something that is more easily ported in hardware.</a:t>
            </a:r>
            <a:br>
              <a:rPr lang="en-US" dirty="0"/>
            </a:b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If you instead were using a normal </a:t>
            </a:r>
            <a:r>
              <a:rPr lang="en-US" b="0" i="0" dirty="0" err="1">
                <a:solidFill>
                  <a:srgbClr val="1D1C1D"/>
                </a:solidFill>
                <a:effectLst/>
                <a:latin typeface="Slack-Lato"/>
              </a:rPr>
              <a:t>Tensorflow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/</a:t>
            </a:r>
            <a:r>
              <a:rPr lang="en-US" b="0" i="0" dirty="0" err="1">
                <a:solidFill>
                  <a:srgbClr val="1D1C1D"/>
                </a:solidFill>
                <a:effectLst/>
                <a:latin typeface="Slack-Lato"/>
              </a:rPr>
              <a:t>Keras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 approach and then post training quantize the model, you would loose overall precision/quality in the model</a:t>
            </a:r>
          </a:p>
          <a:p>
            <a:pPr algn="l">
              <a:spcAft>
                <a:spcPts val="300"/>
              </a:spcAft>
            </a:pPr>
            <a:endParaRPr lang="en-US" b="0" i="0" dirty="0">
              <a:solidFill>
                <a:srgbClr val="1D1C1D"/>
              </a:solidFill>
              <a:effectLst/>
              <a:latin typeface="Slack-Lato"/>
            </a:endParaRPr>
          </a:p>
          <a:p>
            <a:pPr algn="l">
              <a:spcAft>
                <a:spcPts val="300"/>
              </a:spcAft>
            </a:pPr>
            <a:endParaRPr lang="en-US" b="0" i="0" dirty="0">
              <a:solidFill>
                <a:srgbClr val="1D1C1D"/>
              </a:solidFill>
              <a:effectLst/>
              <a:latin typeface="Slack-Lato"/>
            </a:endParaRPr>
          </a:p>
          <a:p>
            <a:pPr algn="l">
              <a:spcAft>
                <a:spcPts val="300"/>
              </a:spcAft>
            </a:pPr>
            <a:endParaRPr lang="en-US" b="0" i="0" dirty="0">
              <a:solidFill>
                <a:srgbClr val="1D1C1D"/>
              </a:solidFill>
              <a:effectLst/>
              <a:latin typeface="Slack-Lato"/>
            </a:endParaRPr>
          </a:p>
          <a:p>
            <a:pPr algn="l">
              <a:spcAft>
                <a:spcPts val="300"/>
              </a:spcAft>
            </a:pP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The 70% fidelity between C++ and python comes from some tuning of the accumulators, in the sense at the time of the design, </a:t>
            </a:r>
            <a:r>
              <a:rPr lang="en-US" b="0" i="0" dirty="0" err="1">
                <a:solidFill>
                  <a:srgbClr val="1D1C1D"/>
                </a:solidFill>
                <a:effectLst/>
                <a:latin typeface="Slack-Lato"/>
              </a:rPr>
              <a:t>QKeras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 produce the bit precision of weights, biases, and activation functions, it does not tell us what is the size of accumulators (for each layer)</a:t>
            </a:r>
          </a:p>
          <a:p>
            <a:pPr algn="r"/>
            <a:r>
              <a:rPr lang="en-US" b="0" i="0" u="none" strike="noStrike" dirty="0">
                <a:solidFill>
                  <a:srgbClr val="1D1C1D"/>
                </a:solidFill>
                <a:effectLst/>
                <a:latin typeface="Slack-Lato"/>
                <a:hlinkClick r:id="rId3"/>
              </a:rPr>
              <a:t>4:23</a:t>
            </a:r>
            <a:endParaRPr lang="en-US" b="0" i="0" dirty="0">
              <a:solidFill>
                <a:srgbClr val="1D1C1D"/>
              </a:solidFill>
              <a:effectLst/>
              <a:latin typeface="Slack-Lato"/>
            </a:endParaRPr>
          </a:p>
          <a:p>
            <a:pPr algn="l">
              <a:spcAft>
                <a:spcPts val="300"/>
              </a:spcAft>
            </a:pP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you may need that extra fine tuning to make the </a:t>
            </a:r>
            <a:r>
              <a:rPr lang="en-US" b="0" i="0" dirty="0" err="1">
                <a:solidFill>
                  <a:srgbClr val="1D1C1D"/>
                </a:solidFill>
                <a:effectLst/>
                <a:latin typeface="Slack-Lato"/>
              </a:rPr>
              <a:t>QKeras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 and C++ be "close enough"</a:t>
            </a:r>
          </a:p>
          <a:p>
            <a:pPr algn="l">
              <a:spcAft>
                <a:spcPts val="300"/>
              </a:spcAft>
            </a:pPr>
            <a:endParaRPr lang="en-US" b="0" i="0" dirty="0">
              <a:solidFill>
                <a:srgbClr val="1D1C1D"/>
              </a:solidFill>
              <a:effectLst/>
              <a:latin typeface="Slack-Lato"/>
            </a:endParaRPr>
          </a:p>
          <a:p>
            <a:pPr algn="l">
              <a:spcAft>
                <a:spcPts val="300"/>
              </a:spcAft>
            </a:pPr>
            <a:endParaRPr lang="en-US" b="0" i="0" dirty="0">
              <a:solidFill>
                <a:srgbClr val="1D1C1D"/>
              </a:solidFill>
              <a:effectLst/>
              <a:latin typeface="Slack-Lato"/>
            </a:endParaRPr>
          </a:p>
          <a:p>
            <a:pPr algn="l">
              <a:spcAft>
                <a:spcPts val="300"/>
              </a:spcAft>
            </a:pP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let's say you have something like a = [1, 3, 5], w = [2, 3, 6], b = 4 the C++ code is more or less</a:t>
            </a:r>
            <a:b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</a:b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acc = b;</a:t>
            </a:r>
            <a:b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</a:b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for (</a:t>
            </a:r>
            <a:r>
              <a:rPr lang="en-US" b="0" i="0" dirty="0" err="1">
                <a:solidFill>
                  <a:srgbClr val="1D1C1D"/>
                </a:solidFill>
                <a:effectLst/>
                <a:latin typeface="Slack-Lato"/>
              </a:rPr>
              <a:t>i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 = 0; </a:t>
            </a:r>
            <a:r>
              <a:rPr lang="en-US" b="0" i="0" dirty="0" err="1">
                <a:solidFill>
                  <a:srgbClr val="1D1C1D"/>
                </a:solidFill>
                <a:effectLst/>
                <a:latin typeface="Slack-Lato"/>
              </a:rPr>
              <a:t>i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 &lt; 3; </a:t>
            </a:r>
            <a:r>
              <a:rPr lang="en-US" b="0" i="0" dirty="0" err="1">
                <a:solidFill>
                  <a:srgbClr val="1D1C1D"/>
                </a:solidFill>
                <a:effectLst/>
                <a:latin typeface="Slack-Lato"/>
              </a:rPr>
              <a:t>i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++)</a:t>
            </a:r>
            <a:b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</a:b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  acc += a[</a:t>
            </a:r>
            <a:r>
              <a:rPr lang="en-US" b="0" i="0" dirty="0" err="1">
                <a:solidFill>
                  <a:srgbClr val="1D1C1D"/>
                </a:solidFill>
                <a:effectLst/>
                <a:latin typeface="Slack-Lato"/>
              </a:rPr>
              <a:t>i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] * b[</a:t>
            </a:r>
            <a:r>
              <a:rPr lang="en-US" b="0" i="0" dirty="0" err="1">
                <a:solidFill>
                  <a:srgbClr val="1D1C1D"/>
                </a:solidFill>
                <a:effectLst/>
                <a:latin typeface="Slack-Lato"/>
              </a:rPr>
              <a:t>i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];</a:t>
            </a:r>
          </a:p>
          <a:p>
            <a:pPr algn="r"/>
            <a:r>
              <a:rPr lang="en-US" b="0" i="0" u="none" strike="noStrike" dirty="0">
                <a:solidFill>
                  <a:srgbClr val="1D1C1D"/>
                </a:solidFill>
                <a:effectLst/>
                <a:latin typeface="Slack-Lato"/>
                <a:hlinkClick r:id="rId4"/>
              </a:rPr>
              <a:t>4:25</a:t>
            </a:r>
            <a:endParaRPr lang="en-US" b="0" i="0" dirty="0">
              <a:solidFill>
                <a:srgbClr val="1D1C1D"/>
              </a:solidFill>
              <a:effectLst/>
              <a:latin typeface="Slack-Lato"/>
            </a:endParaRPr>
          </a:p>
          <a:p>
            <a:pPr algn="l">
              <a:spcAft>
                <a:spcPts val="300"/>
              </a:spcAft>
            </a:pP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now </a:t>
            </a:r>
            <a:r>
              <a:rPr lang="en-US" b="0" i="0" dirty="0" err="1">
                <a:solidFill>
                  <a:srgbClr val="1D1C1D"/>
                </a:solidFill>
                <a:effectLst/>
                <a:latin typeface="Slack-Lato"/>
              </a:rPr>
              <a:t>QKeras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 tells us the bit precision (fixed point) for w and b</a:t>
            </a:r>
          </a:p>
          <a:p>
            <a:pPr algn="r"/>
            <a:r>
              <a:rPr lang="en-US" b="0" i="0" u="none" strike="noStrike" dirty="0">
                <a:solidFill>
                  <a:srgbClr val="1D1C1D"/>
                </a:solidFill>
                <a:effectLst/>
                <a:latin typeface="Slack-Lato"/>
                <a:hlinkClick r:id="rId5"/>
              </a:rPr>
              <a:t>4:25</a:t>
            </a:r>
            <a:endParaRPr lang="en-US" b="0" i="0" dirty="0">
              <a:solidFill>
                <a:srgbClr val="1D1C1D"/>
              </a:solidFill>
              <a:effectLst/>
              <a:latin typeface="Slack-Lato"/>
            </a:endParaRPr>
          </a:p>
          <a:p>
            <a:pPr algn="l">
              <a:spcAft>
                <a:spcPts val="300"/>
              </a:spcAft>
            </a:pP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the bit precision of the inputs a is given</a:t>
            </a:r>
          </a:p>
          <a:p>
            <a:pPr algn="r"/>
            <a:r>
              <a:rPr lang="en-US" b="0" i="0" u="none" strike="noStrike" dirty="0">
                <a:solidFill>
                  <a:srgbClr val="1D1C1D"/>
                </a:solidFill>
                <a:effectLst/>
                <a:latin typeface="Slack-Lato"/>
                <a:hlinkClick r:id="rId6"/>
              </a:rPr>
              <a:t>4:26</a:t>
            </a:r>
            <a:endParaRPr lang="en-US" b="0" i="0" dirty="0">
              <a:solidFill>
                <a:srgbClr val="1D1C1D"/>
              </a:solidFill>
              <a:effectLst/>
              <a:latin typeface="Slack-Lato"/>
            </a:endParaRPr>
          </a:p>
          <a:p>
            <a:pPr algn="l">
              <a:spcAft>
                <a:spcPts val="300"/>
              </a:spcAft>
            </a:pP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acc has to be fine tuned, too big, we consume in resources, too small, we overflow or get lost of precision</a:t>
            </a:r>
          </a:p>
          <a:p>
            <a:pPr algn="r"/>
            <a:r>
              <a:rPr lang="en-US" b="0" i="0" u="none" strike="noStrike" dirty="0">
                <a:solidFill>
                  <a:srgbClr val="1D1C1D"/>
                </a:solidFill>
                <a:effectLst/>
                <a:latin typeface="Slack-Lato"/>
                <a:hlinkClick r:id="rId7"/>
              </a:rPr>
              <a:t>4:26</a:t>
            </a:r>
            <a:endParaRPr lang="en-US" b="0" i="0" dirty="0">
              <a:solidFill>
                <a:srgbClr val="1D1C1D"/>
              </a:solidFill>
              <a:effectLst/>
              <a:latin typeface="Slack-Lato"/>
            </a:endParaRPr>
          </a:p>
          <a:p>
            <a:pPr algn="l">
              <a:spcAft>
                <a:spcPts val="300"/>
              </a:spcAft>
            </a:pPr>
            <a:r>
              <a:rPr lang="en-US" b="0" i="0" dirty="0" err="1">
                <a:solidFill>
                  <a:srgbClr val="1D1C1D"/>
                </a:solidFill>
                <a:effectLst/>
                <a:latin typeface="Slack-Lato"/>
              </a:rPr>
              <a:t>Giuseppewe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 are having improvements in both hls4ml and Catapult to handle it, but at the time I had to fine tune it manually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Bottom right figure: Non-linear region at low Vth is understood. The linear region is directly proportional to the conversion gain of the analog front-end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BE165B-8EBF-E041-9994-0FAB5376AEB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19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machine learning needs something to learn _from_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94B489-7974-694C-932D-503225FC4751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5268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94B489-7974-694C-932D-503225FC4751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9969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Everything is in the text  think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5B7E6-92DC-BE38-CEA0-61A0FE5EBE4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Smart Pixels for HEP: Physics Motivation and Technology Development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
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3F26B73-A461-C81C-8FF4-FCBB8864AD1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BB7BD5-D6F8-E647-B502-4523C4CE7FE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8/27/25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447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BE165B-8EBF-E041-9994-0FAB5376AEB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395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8F570-99BD-AF5E-F19C-7F46BDE63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FBA202-36ED-1361-86C4-134B9E173D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72F659-62A5-60CB-F9C8-0A74E4F4F4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9A6FC6-D382-2425-0BCC-0C244947FF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BE165B-8EBF-E041-9994-0FAB5376AEB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450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BE165B-8EBF-E041-9994-0FAB5376AEB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902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0E1A1-4542-CF87-4FB1-ECBDC4717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189969-E3D4-64B2-789D-69AFD7721A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475C34-121B-6C9A-80B6-0300FCD691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FF065-05BA-D039-1034-9402EFCD71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BE165B-8EBF-E041-9994-0FAB5376AEB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251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5B57C-234D-3872-358B-975DE9958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9DD651-4FA3-53D8-F04B-78001871EC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0F6B5E-CCBD-36CD-A4C1-A0ED860601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57AD0-755F-A480-6E04-231A237405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BE165B-8EBF-E041-9994-0FAB5376AEB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90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4229" y="143644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375" y="3744894"/>
            <a:ext cx="5939863" cy="1893906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84928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5131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0"/>
            <a:ext cx="3048000" cy="6324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940800" cy="6324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3272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Content, Logo">
  <p:cSld name="Title, Content, Logo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304804" y="971552"/>
            <a:ext cx="11563200" cy="50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marR="0" lvl="0" indent="-457189" algn="l" rtl="0">
              <a:spcBef>
                <a:spcPts val="1312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1312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1312"/>
              </a:spcBef>
              <a:spcAft>
                <a:spcPts val="0"/>
              </a:spcAft>
              <a:buClr>
                <a:srgbClr val="50505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1312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1312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04800" y="251752"/>
            <a:ext cx="11582400" cy="4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33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67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67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67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67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67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67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67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67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296333" y="6504215"/>
            <a:ext cx="552400" cy="2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5" name="Google Shape;25;p3" descr="A picture containing 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22041" y="6229315"/>
            <a:ext cx="1477859" cy="265532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3"/>
          <p:cNvSpPr/>
          <p:nvPr/>
        </p:nvSpPr>
        <p:spPr>
          <a:xfrm>
            <a:off x="292100" y="6316133"/>
            <a:ext cx="10041600" cy="97200"/>
          </a:xfrm>
          <a:prstGeom prst="rect">
            <a:avLst/>
          </a:prstGeom>
          <a:solidFill>
            <a:srgbClr val="97D7EB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9143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14"/>
          <p:cNvSpPr>
            <a:spLocks noChangeShapeType="1"/>
          </p:cNvSpPr>
          <p:nvPr userDrawn="1"/>
        </p:nvSpPr>
        <p:spPr bwMode="auto">
          <a:xfrm>
            <a:off x="0" y="1557052"/>
            <a:ext cx="12192000" cy="0"/>
          </a:xfrm>
          <a:prstGeom prst="line">
            <a:avLst/>
          </a:prstGeom>
          <a:noFill/>
          <a:ln w="12700">
            <a:solidFill>
              <a:srgbClr val="021B3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063" y="547442"/>
            <a:ext cx="11301573" cy="14700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375" y="3744894"/>
            <a:ext cx="5939863" cy="1893906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 descr="A black background with blue letters&#10;&#10;AI-generated content may be incorrect.">
            <a:extLst>
              <a:ext uri="{FF2B5EF4-FFF2-40B4-BE49-F238E27FC236}">
                <a16:creationId xmlns:a16="http://schemas.microsoft.com/office/drawing/2014/main" id="{5552C80F-AEF0-28EC-EF64-2DC9F43E39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86599" y="5300948"/>
            <a:ext cx="481404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71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AMP.LOCKA.LG.RE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8" y="5545139"/>
            <a:ext cx="1350433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CMSlogo_color_label_1024_May2014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768" y="0"/>
            <a:ext cx="1147233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13"/>
          <p:cNvSpPr>
            <a:spLocks noChangeShapeType="1"/>
          </p:cNvSpPr>
          <p:nvPr userDrawn="1"/>
        </p:nvSpPr>
        <p:spPr bwMode="auto">
          <a:xfrm>
            <a:off x="0" y="693738"/>
            <a:ext cx="1082886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8" name="Text Box 11"/>
          <p:cNvSpPr txBox="1">
            <a:spLocks noChangeArrowheads="1"/>
          </p:cNvSpPr>
          <p:nvPr userDrawn="1"/>
        </p:nvSpPr>
        <p:spPr bwMode="auto">
          <a:xfrm>
            <a:off x="11317817" y="6457950"/>
            <a:ext cx="66886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fld id="{438357B8-AAC9-164B-ACEB-4D3AEC0C9896}" type="slidenum">
              <a:rPr lang="en-US" altLang="en-US" sz="1600" smtClean="0">
                <a:solidFill>
                  <a:schemeClr val="accent2"/>
                </a:solidFill>
              </a:rPr>
              <a:pPr algn="ct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en-US" sz="1600">
              <a:solidFill>
                <a:schemeClr val="accent2"/>
              </a:solidFill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auto">
          <a:xfrm>
            <a:off x="5510249" y="6447909"/>
            <a:ext cx="889987" cy="36933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800" b="0">
                <a:solidFill>
                  <a:schemeClr val="accent2"/>
                </a:solidFill>
                <a:latin typeface="Arial"/>
                <a:cs typeface="Arial"/>
              </a:rPr>
              <a:t>c. mills</a:t>
            </a:r>
          </a:p>
        </p:txBody>
      </p:sp>
      <p:sp>
        <p:nvSpPr>
          <p:cNvPr id="10" name="Text Box 12"/>
          <p:cNvSpPr txBox="1">
            <a:spLocks noChangeArrowheads="1"/>
          </p:cNvSpPr>
          <p:nvPr userDrawn="1"/>
        </p:nvSpPr>
        <p:spPr bwMode="auto">
          <a:xfrm>
            <a:off x="7516285" y="6483350"/>
            <a:ext cx="3009900" cy="338138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 eaLnBrk="0" hangingPunct="0">
              <a:defRPr sz="2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600" b="0" dirty="0">
                <a:solidFill>
                  <a:srgbClr val="113C83"/>
                </a:solidFill>
                <a:latin typeface="Arial"/>
                <a:cs typeface="Arial"/>
              </a:rPr>
              <a:t>18 Jul 2024</a:t>
            </a:r>
          </a:p>
        </p:txBody>
      </p:sp>
      <p:sp>
        <p:nvSpPr>
          <p:cNvPr id="11" name="Line 14"/>
          <p:cNvSpPr>
            <a:spLocks noChangeShapeType="1"/>
          </p:cNvSpPr>
          <p:nvPr userDrawn="1"/>
        </p:nvSpPr>
        <p:spPr bwMode="auto">
          <a:xfrm>
            <a:off x="1107017" y="6472238"/>
            <a:ext cx="10428816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9832" y="952500"/>
            <a:ext cx="10561891" cy="5372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4331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0061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143000"/>
            <a:ext cx="5080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43000"/>
            <a:ext cx="5080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5239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78438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32454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35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3"/>
          <p:cNvSpPr>
            <a:spLocks noChangeShapeType="1"/>
          </p:cNvSpPr>
          <p:nvPr userDrawn="1"/>
        </p:nvSpPr>
        <p:spPr bwMode="auto">
          <a:xfrm>
            <a:off x="0" y="693738"/>
            <a:ext cx="12192000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8" name="Text Box 11"/>
          <p:cNvSpPr txBox="1">
            <a:spLocks noChangeArrowheads="1"/>
          </p:cNvSpPr>
          <p:nvPr userDrawn="1"/>
        </p:nvSpPr>
        <p:spPr bwMode="auto">
          <a:xfrm>
            <a:off x="11317817" y="6457950"/>
            <a:ext cx="66886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fld id="{438357B8-AAC9-164B-ACEB-4D3AEC0C9896}" type="slidenum">
              <a:rPr lang="en-US" altLang="en-US" sz="1600" smtClean="0">
                <a:solidFill>
                  <a:schemeClr val="accent2"/>
                </a:solidFill>
              </a:rPr>
              <a:pPr algn="ct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en-US" sz="1600">
              <a:solidFill>
                <a:schemeClr val="accent2"/>
              </a:solidFill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auto">
          <a:xfrm>
            <a:off x="5588795" y="6478687"/>
            <a:ext cx="732893" cy="307777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400" b="0" dirty="0">
                <a:solidFill>
                  <a:schemeClr val="accent2"/>
                </a:solidFill>
                <a:latin typeface="Arial"/>
                <a:cs typeface="Arial"/>
              </a:rPr>
              <a:t>c. mills</a:t>
            </a:r>
          </a:p>
        </p:txBody>
      </p:sp>
      <p:sp>
        <p:nvSpPr>
          <p:cNvPr id="10" name="Text Box 12"/>
          <p:cNvSpPr txBox="1">
            <a:spLocks noChangeArrowheads="1"/>
          </p:cNvSpPr>
          <p:nvPr userDrawn="1"/>
        </p:nvSpPr>
        <p:spPr bwMode="auto">
          <a:xfrm>
            <a:off x="7516285" y="6498531"/>
            <a:ext cx="3009900" cy="307777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 eaLnBrk="0" hangingPunct="0">
              <a:defRPr sz="2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400" b="0" dirty="0">
                <a:solidFill>
                  <a:srgbClr val="113C83"/>
                </a:solidFill>
                <a:latin typeface="Arial"/>
                <a:cs typeface="Arial"/>
              </a:rPr>
              <a:t>August 28, 2025</a:t>
            </a:r>
          </a:p>
        </p:txBody>
      </p:sp>
      <p:sp>
        <p:nvSpPr>
          <p:cNvPr id="11" name="Line 14"/>
          <p:cNvSpPr>
            <a:spLocks noChangeShapeType="1"/>
          </p:cNvSpPr>
          <p:nvPr userDrawn="1"/>
        </p:nvSpPr>
        <p:spPr bwMode="auto">
          <a:xfrm flipV="1">
            <a:off x="3009900" y="6478685"/>
            <a:ext cx="9182099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40" y="0"/>
            <a:ext cx="12010860" cy="800100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3920" y="952500"/>
            <a:ext cx="10917804" cy="5256215"/>
          </a:xfrm>
        </p:spPr>
        <p:txBody>
          <a:bodyPr/>
          <a:lstStyle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The UIC official logo">
            <a:extLst>
              <a:ext uri="{FF2B5EF4-FFF2-40B4-BE49-F238E27FC236}">
                <a16:creationId xmlns:a16="http://schemas.microsoft.com/office/drawing/2014/main" id="{B511DA49-4E2E-B08F-8DA9-D5ED0ED00C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140" y="6229449"/>
            <a:ext cx="2624324" cy="49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773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69706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5948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4046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0"/>
            <a:ext cx="3048000" cy="6324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940800" cy="6324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92159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/>
          <p:cNvSpPr/>
          <p:nvPr/>
        </p:nvSpPr>
        <p:spPr>
          <a:xfrm>
            <a:off x="609600" y="971550"/>
            <a:ext cx="10972800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45720" tIns="45720" rIns="45720" bIns="45720" anchor="ctr"/>
          <a:lstStyle/>
          <a:p>
            <a:pPr defTabSz="411480" eaLnBrk="1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080" b="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320041" y="72397"/>
            <a:ext cx="9083651" cy="8115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25781" y="1120140"/>
            <a:ext cx="5708095" cy="5646420"/>
          </a:xfrm>
          <a:prstGeom prst="rect">
            <a:avLst/>
          </a:prstGeom>
        </p:spPr>
        <p:txBody>
          <a:bodyPr/>
          <a:lstStyle>
            <a:lvl1pPr>
              <a:spcBef>
                <a:spcPts val="1260"/>
              </a:spcBef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lvl1pPr>
            <a:lvl2pPr>
              <a:spcBef>
                <a:spcPts val="1260"/>
              </a:spcBef>
              <a:defRPr i="1">
                <a:solidFill>
                  <a:srgbClr val="000000"/>
                </a:solidFill>
              </a:defRPr>
            </a:lvl2pPr>
            <a:lvl3pPr>
              <a:spcBef>
                <a:spcPts val="1260"/>
              </a:spcBef>
              <a:defRPr>
                <a:solidFill>
                  <a:srgbClr val="444444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>
              <a:spcBef>
                <a:spcPts val="1260"/>
              </a:spcBef>
              <a:defRPr i="1">
                <a:solidFill>
                  <a:srgbClr val="000000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4pPr>
            <a:lvl5pPr>
              <a:spcBef>
                <a:spcPts val="1260"/>
              </a:spcBef>
              <a:defRPr>
                <a:solidFill>
                  <a:srgbClr val="000000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5" name="TheOhioStateUniversity-Stacked-RGBHEX.jpg" descr="TheOhioStateUniversity-Stacked-RGBHE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4198" y="153592"/>
            <a:ext cx="1315876" cy="657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CMS_logo_col.png" descr="CMS_logo_co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5481" y="87218"/>
            <a:ext cx="1056929" cy="79069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95260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1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30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6"/>
            <a:ext cx="12014381" cy="3108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F90A9C-921C-4743-AA63-CC95F69C93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4799"/>
          <a:stretch/>
        </p:blipFill>
        <p:spPr>
          <a:xfrm>
            <a:off x="-23683" y="808130"/>
            <a:ext cx="12215684" cy="334522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44B8D11-3E00-4C07-A9CE-3169228D3402}"/>
              </a:ext>
            </a:extLst>
          </p:cNvPr>
          <p:cNvCxnSpPr>
            <a:cxnSpLocks/>
          </p:cNvCxnSpPr>
          <p:nvPr userDrawn="1"/>
        </p:nvCxnSpPr>
        <p:spPr>
          <a:xfrm>
            <a:off x="287867" y="6362283"/>
            <a:ext cx="7992533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8067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6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8D280B-00B4-4D1C-BE0C-92EDA7F50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87AAF-1782-4FF6-A2B3-8275FF073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2024 CPAD</a:t>
            </a:r>
            <a:endParaRPr lang="en-US" b="1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536A2B6-1B87-40E1-A9AF-78986DDDC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4347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9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E3B58A-C91D-4DDB-92B2-FF1C86F92C7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094DB7-9B48-4AE7-B625-D26D70E847B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2024 CPAD</a:t>
            </a:r>
            <a:endParaRPr lang="en-US" b="1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1105862-28E8-4A94-B195-804EA992B69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1857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2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1C7F8F3-48C8-4B3B-97D7-8A34A269D4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0ED644C-D19A-409A-841D-2B5B3C57A18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2024 CPAD</a:t>
            </a:r>
            <a:endParaRPr lang="en-US" b="1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329E631-2E12-41EC-AE68-E471BD6EB8C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4233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3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6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8A9F5-2453-4BA3-85B2-52916742EF6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ADED61-A311-4DF3-A3B6-C2997397F3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2024 CPAD</a:t>
            </a:r>
            <a:endParaRPr lang="en-US" b="1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2944B99-D7A9-4501-954B-C51F1C2134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84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93296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2"/>
            <a:ext cx="11567584" cy="5802923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8F7FA59-9CD1-4611-A71D-BE0EA5696CC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93DC2C8-C41D-42DD-8E0E-C7ECECD8191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2024 CPAD</a:t>
            </a:r>
            <a:endParaRPr lang="en-US" b="1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471B08F-570F-446E-8E8E-2673392EDCB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0288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44D3C03-96A7-4EED-B62E-F4018BAA1C59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93565BA-A7CA-4AFE-AF3D-A073EAD8E3E2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2024 CPAD</a:t>
            </a:r>
            <a:endParaRPr lang="en-US" b="1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201574C-CCF7-48E9-ACE0-32A9EEED691C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664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1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189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378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566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754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900" y="4316831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23683" y="817014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6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690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Content, Free space, Logo 1">
  <p:cSld name="Title, Content, Free space, Logo 1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304800" y="971567"/>
            <a:ext cx="7010800" cy="50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❏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Char char="❏"/>
              <a:defRPr sz="16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500"/>
              <a:buFont typeface="Arial"/>
              <a:buChar char="❏"/>
              <a:defRPr sz="15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❏"/>
              <a:defRPr sz="1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❏"/>
              <a:defRPr sz="1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❏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❏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❏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❏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304800" y="251752"/>
            <a:ext cx="11582400" cy="4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296333" y="6504215"/>
            <a:ext cx="552400" cy="2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6" name="Google Shape;46;p6" descr="A picture containing 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22041" y="6229315"/>
            <a:ext cx="1477859" cy="26553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/>
          <p:nvPr/>
        </p:nvSpPr>
        <p:spPr>
          <a:xfrm>
            <a:off x="292100" y="6316133"/>
            <a:ext cx="10041600" cy="97200"/>
          </a:xfrm>
          <a:prstGeom prst="rect">
            <a:avLst/>
          </a:prstGeom>
          <a:solidFill>
            <a:srgbClr val="97D7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13463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Content, Logo">
  <p:cSld name="Title, Content, Logo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304804" y="971552"/>
            <a:ext cx="11563200" cy="50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04800" y="251752"/>
            <a:ext cx="11582400" cy="4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296333" y="6504215"/>
            <a:ext cx="552400" cy="2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5" name="Google Shape;25;p3" descr="A picture containing 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22041" y="6229315"/>
            <a:ext cx="1477859" cy="265532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3"/>
          <p:cNvSpPr/>
          <p:nvPr/>
        </p:nvSpPr>
        <p:spPr>
          <a:xfrm>
            <a:off x="292100" y="6316133"/>
            <a:ext cx="10041600" cy="97200"/>
          </a:xfrm>
          <a:prstGeom prst="rect">
            <a:avLst/>
          </a:prstGeom>
          <a:solidFill>
            <a:srgbClr val="97D7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83048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7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F90A9C-921C-4743-AA63-CC95F69C93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4799"/>
          <a:stretch/>
        </p:blipFill>
        <p:spPr>
          <a:xfrm>
            <a:off x="-23685" y="808129"/>
            <a:ext cx="12215684" cy="334522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44B8D11-3E00-4C07-A9CE-3169228D3402}"/>
              </a:ext>
            </a:extLst>
          </p:cNvPr>
          <p:cNvCxnSpPr>
            <a:cxnSpLocks/>
          </p:cNvCxnSpPr>
          <p:nvPr userDrawn="1"/>
        </p:nvCxnSpPr>
        <p:spPr>
          <a:xfrm>
            <a:off x="287867" y="6362283"/>
            <a:ext cx="7992533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4218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8D280B-00B4-4D1C-BE0C-92EDA7F50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87AAF-1782-4FF6-A2B3-8275FF073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2024 CPAD</a:t>
            </a:r>
            <a:endParaRPr lang="en-US" b="1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536A2B6-1B87-40E1-A9AF-78986DDDC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222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E3B58A-C91D-4DDB-92B2-FF1C86F92C7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094DB7-9B48-4AE7-B625-D26D70E847B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2024 CPAD</a:t>
            </a:r>
            <a:endParaRPr lang="en-US" b="1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1105862-28E8-4A94-B195-804EA992B69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9802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1C7F8F3-48C8-4B3B-97D7-8A34A269D4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0ED644C-D19A-409A-841D-2B5B3C57A18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2024 CPAD</a:t>
            </a:r>
            <a:endParaRPr lang="en-US" b="1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329E631-2E12-41EC-AE68-E471BD6EB8C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428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8A9F5-2453-4BA3-85B2-52916742EF6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ADED61-A311-4DF3-A3B6-C2997397F3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2024 CPAD</a:t>
            </a:r>
            <a:endParaRPr lang="en-US" b="1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2944B99-D7A9-4501-954B-C51F1C2134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08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143000"/>
            <a:ext cx="5080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43000"/>
            <a:ext cx="5080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46378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8F7FA59-9CD1-4611-A71D-BE0EA5696CC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93DC2C8-C41D-42DD-8E0E-C7ECECD8191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2024 CPAD</a:t>
            </a:r>
            <a:endParaRPr lang="en-US" b="1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471B08F-570F-446E-8E8E-2673392EDCB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803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44D3C03-96A7-4EED-B62E-F4018BAA1C59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93565BA-A7CA-4AFE-AF3D-A073EAD8E3E2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2024 CPAD</a:t>
            </a:r>
            <a:endParaRPr lang="en-US" b="1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201574C-CCF7-48E9-ACE0-32A9EEED691C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888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4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0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278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900" y="4316830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23683" y="817014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24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Content, Free space, Logo 1">
  <p:cSld name="Title, Content, Free space, Logo 1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304800" y="971567"/>
            <a:ext cx="7010800" cy="50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marR="0" lvl="0" indent="-457189" algn="l" rtl="0">
              <a:spcBef>
                <a:spcPts val="1312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❏"/>
              <a:defRPr sz="2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1312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Char char="❏"/>
              <a:defRPr sz="2133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828754" marR="0" lvl="2" indent="-431789" algn="l" rtl="0">
              <a:lnSpc>
                <a:spcPct val="100000"/>
              </a:lnSpc>
              <a:spcBef>
                <a:spcPts val="1312"/>
              </a:spcBef>
              <a:spcAft>
                <a:spcPts val="0"/>
              </a:spcAft>
              <a:buClr>
                <a:srgbClr val="505050"/>
              </a:buClr>
              <a:buSzPts val="1500"/>
              <a:buFont typeface="Arial"/>
              <a:buChar char="❏"/>
              <a:defRPr sz="20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438339" marR="0" lvl="3" indent="-423323" algn="l" rtl="0">
              <a:lnSpc>
                <a:spcPct val="100000"/>
              </a:lnSpc>
              <a:spcBef>
                <a:spcPts val="1312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❏"/>
              <a:defRPr sz="1867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047924" marR="0" lvl="4" indent="-423323" algn="l" rtl="0">
              <a:lnSpc>
                <a:spcPct val="100000"/>
              </a:lnSpc>
              <a:spcBef>
                <a:spcPts val="1312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❏"/>
              <a:defRPr sz="1867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❏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❏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❏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❏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304800" y="251752"/>
            <a:ext cx="11582400" cy="4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33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67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67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67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67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67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67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67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67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296333" y="6504215"/>
            <a:ext cx="552400" cy="2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6" name="Google Shape;46;p6" descr="A picture containing 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22041" y="6229315"/>
            <a:ext cx="1477859" cy="26553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/>
          <p:nvPr/>
        </p:nvSpPr>
        <p:spPr>
          <a:xfrm>
            <a:off x="292100" y="6316133"/>
            <a:ext cx="10041600" cy="97200"/>
          </a:xfrm>
          <a:prstGeom prst="rect">
            <a:avLst/>
          </a:prstGeom>
          <a:solidFill>
            <a:srgbClr val="97D7EB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18580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Content, Logo">
  <p:cSld name="Title, Content, Logo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304804" y="971552"/>
            <a:ext cx="11563200" cy="50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marR="0" lvl="0" indent="-457189" algn="l" rtl="0">
              <a:spcBef>
                <a:spcPts val="1312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1312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1312"/>
              </a:spcBef>
              <a:spcAft>
                <a:spcPts val="0"/>
              </a:spcAft>
              <a:buClr>
                <a:srgbClr val="50505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1312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1312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04800" y="251752"/>
            <a:ext cx="11582400" cy="4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33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67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67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67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67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67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67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67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67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296333" y="6504215"/>
            <a:ext cx="552400" cy="2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5" name="Google Shape;25;p3" descr="A picture containing 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22041" y="6229315"/>
            <a:ext cx="1477859" cy="265532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3"/>
          <p:cNvSpPr/>
          <p:nvPr/>
        </p:nvSpPr>
        <p:spPr>
          <a:xfrm>
            <a:off x="292100" y="6316133"/>
            <a:ext cx="10041600" cy="97200"/>
          </a:xfrm>
          <a:prstGeom prst="rect">
            <a:avLst/>
          </a:prstGeom>
          <a:solidFill>
            <a:srgbClr val="97D7EB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1299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9483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2900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9816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7780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6037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0816167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52500"/>
            <a:ext cx="103632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9"/>
          <p:cNvSpPr>
            <a:spLocks noChangeArrowheads="1"/>
          </p:cNvSpPr>
          <p:nvPr/>
        </p:nvSpPr>
        <p:spPr bwMode="auto">
          <a:xfrm>
            <a:off x="6096000" y="114300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altLang="en-US" sz="20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31" r:id="rId12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"/>
          <a:ea typeface="ＭＳ Ｐゴシック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i="1">
          <a:solidFill>
            <a:srgbClr val="A11420"/>
          </a:solidFill>
          <a:effectLst>
            <a:outerShdw blurRad="38100" dist="38100" dir="2700000" algn="tl">
              <a:srgbClr val="DDDDDD"/>
            </a:outerShdw>
          </a:effectLst>
          <a:latin typeface="Opti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i="1">
          <a:solidFill>
            <a:srgbClr val="A11420"/>
          </a:solidFill>
          <a:effectLst>
            <a:outerShdw blurRad="38100" dist="38100" dir="2700000" algn="tl">
              <a:srgbClr val="DDDDDD"/>
            </a:outerShdw>
          </a:effectLst>
          <a:latin typeface="Opti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i="1">
          <a:solidFill>
            <a:srgbClr val="A11420"/>
          </a:solidFill>
          <a:effectLst>
            <a:outerShdw blurRad="38100" dist="38100" dir="2700000" algn="tl">
              <a:srgbClr val="DDDDDD"/>
            </a:outerShdw>
          </a:effectLst>
          <a:latin typeface="Opti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i="1">
          <a:solidFill>
            <a:srgbClr val="A11420"/>
          </a:solidFill>
          <a:effectLst>
            <a:outerShdw blurRad="38100" dist="38100" dir="2700000" algn="tl">
              <a:srgbClr val="DDDDDD"/>
            </a:outerShdw>
          </a:effectLst>
          <a:latin typeface="Opti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10000"/>
        </a:spcAft>
        <a:buSzPct val="90000"/>
        <a:buFont typeface="Times" charset="0"/>
        <a:buChar char="•"/>
        <a:defRPr sz="20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571500" indent="-342900" algn="l" rtl="0" eaLnBrk="0" fontAlgn="base" hangingPunct="0">
        <a:spcBef>
          <a:spcPct val="20000"/>
        </a:spcBef>
        <a:spcAft>
          <a:spcPct val="10000"/>
        </a:spcAft>
        <a:buFont typeface="Symbol" charset="2"/>
        <a:buChar char="®"/>
        <a:defRPr i="1">
          <a:solidFill>
            <a:srgbClr val="595959"/>
          </a:solidFill>
          <a:latin typeface="Arial"/>
          <a:ea typeface="ＭＳ Ｐゴシック" charset="-128"/>
          <a:cs typeface="Arial"/>
        </a:defRPr>
      </a:lvl2pPr>
      <a:lvl3pPr marL="804863" indent="-227013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§"/>
        <a:defRPr sz="1600">
          <a:solidFill>
            <a:schemeClr val="accent2"/>
          </a:solidFill>
          <a:latin typeface="Arial"/>
          <a:ea typeface="ＭＳ Ｐゴシック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0816167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52500"/>
            <a:ext cx="103632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9"/>
          <p:cNvSpPr>
            <a:spLocks noChangeArrowheads="1"/>
          </p:cNvSpPr>
          <p:nvPr/>
        </p:nvSpPr>
        <p:spPr bwMode="auto">
          <a:xfrm>
            <a:off x="6096000" y="114300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altLang="en-US" sz="2000"/>
          </a:p>
        </p:txBody>
      </p:sp>
    </p:spTree>
    <p:extLst>
      <p:ext uri="{BB962C8B-B14F-4D97-AF65-F5344CB8AC3E}">
        <p14:creationId xmlns:p14="http://schemas.microsoft.com/office/powerpoint/2010/main" val="654514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"/>
          <a:ea typeface="ＭＳ Ｐゴシック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i="1">
          <a:solidFill>
            <a:srgbClr val="A11420"/>
          </a:solidFill>
          <a:effectLst>
            <a:outerShdw blurRad="38100" dist="38100" dir="2700000" algn="tl">
              <a:srgbClr val="DDDDDD"/>
            </a:outerShdw>
          </a:effectLst>
          <a:latin typeface="Opti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i="1">
          <a:solidFill>
            <a:srgbClr val="A11420"/>
          </a:solidFill>
          <a:effectLst>
            <a:outerShdw blurRad="38100" dist="38100" dir="2700000" algn="tl">
              <a:srgbClr val="DDDDDD"/>
            </a:outerShdw>
          </a:effectLst>
          <a:latin typeface="Opti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i="1">
          <a:solidFill>
            <a:srgbClr val="A11420"/>
          </a:solidFill>
          <a:effectLst>
            <a:outerShdw blurRad="38100" dist="38100" dir="2700000" algn="tl">
              <a:srgbClr val="DDDDDD"/>
            </a:outerShdw>
          </a:effectLst>
          <a:latin typeface="Opti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i="1">
          <a:solidFill>
            <a:srgbClr val="A11420"/>
          </a:solidFill>
          <a:effectLst>
            <a:outerShdw blurRad="38100" dist="38100" dir="2700000" algn="tl">
              <a:srgbClr val="DDDDDD"/>
            </a:outerShdw>
          </a:effectLst>
          <a:latin typeface="Opti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10000"/>
        </a:spcAft>
        <a:buSzPct val="90000"/>
        <a:buFont typeface="Times" charset="0"/>
        <a:buChar char="•"/>
        <a:defRPr sz="20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571500" indent="-342900" algn="l" rtl="0" eaLnBrk="0" fontAlgn="base" hangingPunct="0">
        <a:spcBef>
          <a:spcPct val="20000"/>
        </a:spcBef>
        <a:spcAft>
          <a:spcPct val="10000"/>
        </a:spcAft>
        <a:buFont typeface="Symbol" charset="2"/>
        <a:buChar char="®"/>
        <a:defRPr i="1">
          <a:solidFill>
            <a:srgbClr val="595959"/>
          </a:solidFill>
          <a:latin typeface="Arial"/>
          <a:ea typeface="ＭＳ Ｐゴシック" charset="-128"/>
          <a:cs typeface="Arial"/>
        </a:defRPr>
      </a:lvl2pPr>
      <a:lvl3pPr marL="804863" indent="-227013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§"/>
        <a:defRPr sz="1600">
          <a:solidFill>
            <a:schemeClr val="accent2"/>
          </a:solidFill>
          <a:latin typeface="Arial"/>
          <a:ea typeface="ＭＳ Ｐゴシック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8" y="6504217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2024 CPAD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6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3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240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87867" y="6362283"/>
            <a:ext cx="9270661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6" descr="FermiLogo_RGB_NALBlue.png"/>
          <p:cNvPicPr>
            <a:picLocks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4555" y="6220234"/>
            <a:ext cx="1459621" cy="269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128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7" y="6504216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2024 CPAD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87867" y="6362283"/>
            <a:ext cx="9270661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6" descr="FermiLogo_RGB_NALBlue.png"/>
          <p:cNvPicPr>
            <a:picLocks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4555" y="6220233"/>
            <a:ext cx="1459621" cy="269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7678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</p:sldLayoutIdLst>
  <p:hf hdr="0" ftr="0" dt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arxiv.org/pdf/physics/0411143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814728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tlas.web.cern.ch/Atlas/GROUPS/PHYSICS/PUBNOTES/ATL-PHYS-PUB-2015-022/" TargetMode="Externa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12.11676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69.png"/><Relationship Id="rId2" Type="http://schemas.openxmlformats.org/officeDocument/2006/relationships/image" Target="../media/image55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7.png"/><Relationship Id="rId10" Type="http://schemas.openxmlformats.org/officeDocument/2006/relationships/image" Target="../media/image63.jpe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10.02474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81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https://zenodo.org/records/10783560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opscience.iop.org/article/10.1088/2632-2153/ad6a00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opscience.iop.org/article/10.1088/2632-2153/ad6a0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iopscience.iop.org/article/10.1088/2632-2153/ad6a00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524000" y="547689"/>
            <a:ext cx="9144000" cy="1470025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Status of the </a:t>
            </a:r>
            <a:r>
              <a:rPr lang="en-US" altLang="en-US" i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smartpixels</a:t>
            </a: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project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B266E92E-9DF1-6645-A2C5-405A12B2D8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4250" y="2449513"/>
            <a:ext cx="7662636" cy="2633662"/>
          </a:xfrm>
        </p:spPr>
        <p:txBody>
          <a:bodyPr/>
          <a:lstStyle/>
          <a:p>
            <a:r>
              <a:rPr lang="en-US" altLang="en-US" sz="2400" b="1" dirty="0" err="1">
                <a:latin typeface="Arial" charset="0"/>
                <a:cs typeface="Arial" charset="0"/>
              </a:rPr>
              <a:t>corrinne</a:t>
            </a:r>
            <a:r>
              <a:rPr lang="en-US" altLang="en-US" sz="2400" b="1" dirty="0">
                <a:latin typeface="Arial" charset="0"/>
                <a:cs typeface="Arial" charset="0"/>
              </a:rPr>
              <a:t> mills</a:t>
            </a:r>
            <a:endParaRPr lang="en-US" altLang="en-US" sz="2400" dirty="0">
              <a:latin typeface="Arial" charset="0"/>
              <a:cs typeface="Arial" charset="0"/>
            </a:endParaRPr>
          </a:p>
          <a:p>
            <a:r>
              <a:rPr lang="en-US" altLang="en-US" dirty="0">
                <a:latin typeface="Arial" charset="0"/>
                <a:cs typeface="Arial" charset="0"/>
              </a:rPr>
              <a:t>on behalf of the </a:t>
            </a:r>
            <a:r>
              <a:rPr lang="en-US" altLang="en-US" i="1" dirty="0">
                <a:latin typeface="Arial" charset="0"/>
                <a:cs typeface="Arial" charset="0"/>
              </a:rPr>
              <a:t>smartpixels</a:t>
            </a:r>
            <a:r>
              <a:rPr lang="en-US" altLang="en-US" dirty="0">
                <a:latin typeface="Arial" charset="0"/>
                <a:cs typeface="Arial" charset="0"/>
              </a:rPr>
              <a:t> team</a:t>
            </a:r>
          </a:p>
          <a:p>
            <a:endParaRPr lang="en-US" altLang="en-US" sz="1400" dirty="0">
              <a:latin typeface="Arial" charset="0"/>
              <a:cs typeface="Arial" charset="0"/>
            </a:endParaRPr>
          </a:p>
          <a:p>
            <a:r>
              <a:rPr lang="en-US" altLang="en-US" sz="1800" b="1" dirty="0">
                <a:latin typeface="Arial" charset="0"/>
                <a:cs typeface="Arial" charset="0"/>
              </a:rPr>
              <a:t>Vertex workshop</a:t>
            </a:r>
          </a:p>
          <a:p>
            <a:r>
              <a:rPr lang="en-US" altLang="en-US" sz="1800" dirty="0">
                <a:latin typeface="Arial" charset="0"/>
                <a:cs typeface="Arial" charset="0"/>
              </a:rPr>
              <a:t>August 28, 2025</a:t>
            </a:r>
          </a:p>
        </p:txBody>
      </p:sp>
      <p:pic>
        <p:nvPicPr>
          <p:cNvPr id="2" name="smartpixels.pdf" descr="smartpixels.pdf">
            <a:extLst>
              <a:ext uri="{FF2B5EF4-FFF2-40B4-BE49-F238E27FC236}">
                <a16:creationId xmlns:a16="http://schemas.microsoft.com/office/drawing/2014/main" id="{395797AC-6D6B-07A9-A636-17D1627E86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21"/>
          <a:stretch/>
        </p:blipFill>
        <p:spPr>
          <a:xfrm>
            <a:off x="3710325" y="5210583"/>
            <a:ext cx="2954495" cy="1231491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790615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D3BEE0-D7E0-B19D-AE12-1AC361854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sz="3200" dirty="0"/>
              <a:t>Front-End Pixel Overview</a:t>
            </a:r>
            <a:endParaRPr lang="en-US" dirty="0"/>
          </a:p>
        </p:txBody>
      </p:sp>
      <p:sp>
        <p:nvSpPr>
          <p:cNvPr id="12" name="Google Shape;287;p45">
            <a:extLst>
              <a:ext uri="{FF2B5EF4-FFF2-40B4-BE49-F238E27FC236}">
                <a16:creationId xmlns:a16="http://schemas.microsoft.com/office/drawing/2014/main" id="{DEC78651-11F7-03DC-E204-D6B99C370A2D}"/>
              </a:ext>
            </a:extLst>
          </p:cNvPr>
          <p:cNvSpPr txBox="1">
            <a:spLocks/>
          </p:cNvSpPr>
          <p:nvPr/>
        </p:nvSpPr>
        <p:spPr>
          <a:xfrm>
            <a:off x="6276925" y="110913"/>
            <a:ext cx="5915075" cy="709040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defTabSz="609585">
              <a:buFont typeface="Wingdings" pitchFamily="2" charset="2"/>
              <a:buChar char="q"/>
            </a:pPr>
            <a:r>
              <a:rPr lang="en-US" sz="1867" b="0" dirty="0">
                <a:solidFill>
                  <a:srgbClr val="003087"/>
                </a:solidFill>
                <a:latin typeface="Calibri" charset="0"/>
              </a:rPr>
              <a:t>25µm  × 25µm pixel sizes</a:t>
            </a:r>
          </a:p>
          <a:p>
            <a:pPr marL="457189" indent="-457189" defTabSz="609585">
              <a:buFont typeface="Wingdings" pitchFamily="2" charset="2"/>
              <a:buChar char="q"/>
            </a:pPr>
            <a:r>
              <a:rPr lang="en-US" sz="1867" b="0" dirty="0">
                <a:solidFill>
                  <a:srgbClr val="003087"/>
                </a:solidFill>
                <a:latin typeface="Calibri"/>
              </a:rPr>
              <a:t>Power about ~6.25uW [majority of it used at the front-end] per pixel</a:t>
            </a:r>
            <a:endParaRPr lang="en-US" sz="1867" b="0" dirty="0">
              <a:solidFill>
                <a:srgbClr val="003087"/>
              </a:solidFill>
              <a:latin typeface="Calibri" charset="0"/>
            </a:endParaRPr>
          </a:p>
          <a:p>
            <a:pPr marL="457189" indent="-457189" defTabSz="609585">
              <a:buFont typeface="Wingdings" pitchFamily="2" charset="2"/>
              <a:buChar char="q"/>
            </a:pPr>
            <a:r>
              <a:rPr lang="en-US" sz="1867" b="0" dirty="0">
                <a:solidFill>
                  <a:srgbClr val="003087"/>
                </a:solidFill>
                <a:latin typeface="Calibri"/>
              </a:rPr>
              <a:t>AC coupled 40MSPS in-pixel 2-bit flash ADC </a:t>
            </a:r>
          </a:p>
          <a:p>
            <a:pPr marL="609585" lvl="1" indent="-405543" defTabSz="609585">
              <a:buFont typeface="Courier New" panose="02070309020205020404" pitchFamily="49" charset="0"/>
              <a:buChar char="o"/>
            </a:pPr>
            <a:r>
              <a:rPr lang="en-US" sz="1867" b="0" dirty="0">
                <a:solidFill>
                  <a:srgbClr val="003087"/>
                </a:solidFill>
                <a:latin typeface="Calibri" charset="0"/>
                <a:ea typeface="Geneva" charset="0"/>
              </a:rPr>
              <a:t>insensitive to pile-up</a:t>
            </a:r>
          </a:p>
          <a:p>
            <a:pPr marL="457189" indent="-457189" defTabSz="609585">
              <a:buFont typeface="Wingdings" pitchFamily="2" charset="2"/>
              <a:buChar char="q"/>
            </a:pPr>
            <a:r>
              <a:rPr lang="en-US" sz="1867" b="0" dirty="0">
                <a:solidFill>
                  <a:srgbClr val="003087"/>
                </a:solidFill>
                <a:latin typeface="Calibri" charset="0"/>
              </a:rPr>
              <a:t>2-bit ADC: </a:t>
            </a:r>
          </a:p>
          <a:p>
            <a:pPr marL="609585" lvl="1" indent="-405543" defTabSz="609585">
              <a:buFont typeface="Courier New" panose="02070309020205020404" pitchFamily="49" charset="0"/>
              <a:buChar char="o"/>
            </a:pPr>
            <a:r>
              <a:rPr lang="en-US" sz="1867" b="0" dirty="0">
                <a:solidFill>
                  <a:srgbClr val="003087"/>
                </a:solidFill>
                <a:latin typeface="Calibri" charset="0"/>
                <a:ea typeface="Geneva" charset="0"/>
              </a:rPr>
              <a:t>version 1: Single ended</a:t>
            </a:r>
          </a:p>
          <a:p>
            <a:pPr marL="609585" lvl="1" indent="-405543" defTabSz="609585">
              <a:buFont typeface="Courier New" panose="02070309020205020404" pitchFamily="49" charset="0"/>
              <a:buChar char="o"/>
            </a:pPr>
            <a:r>
              <a:rPr lang="en-US" sz="1867" b="0" dirty="0">
                <a:solidFill>
                  <a:srgbClr val="003087"/>
                </a:solidFill>
                <a:latin typeface="Calibri" charset="0"/>
                <a:ea typeface="Geneva" charset="0"/>
              </a:rPr>
              <a:t>version 2: Differential</a:t>
            </a:r>
          </a:p>
          <a:p>
            <a:pPr marL="457189" indent="-457189" defTabSz="609585">
              <a:spcBef>
                <a:spcPts val="1600"/>
              </a:spcBef>
              <a:buFont typeface="Wingdings" pitchFamily="2" charset="2"/>
              <a:buChar char="q"/>
            </a:pPr>
            <a:r>
              <a:rPr lang="en-US" sz="1867" b="0" dirty="0">
                <a:solidFill>
                  <a:srgbClr val="003087"/>
                </a:solidFill>
                <a:latin typeface="Calibri" charset="0"/>
              </a:rPr>
              <a:t>Charge injection cap array ( 2 or more) for injecting different signals across the pixel matrix for testing Neural network performance</a:t>
            </a:r>
          </a:p>
          <a:p>
            <a:pPr marL="457189" indent="-457189" defTabSz="609585">
              <a:spcBef>
                <a:spcPts val="1600"/>
              </a:spcBef>
              <a:buFont typeface="Wingdings" pitchFamily="2" charset="2"/>
              <a:buChar char="q"/>
            </a:pPr>
            <a:r>
              <a:rPr lang="en-US" sz="1867" b="0" dirty="0">
                <a:solidFill>
                  <a:srgbClr val="003087"/>
                </a:solidFill>
                <a:latin typeface="Calibri" charset="0"/>
              </a:rPr>
              <a:t>Auto-Zero (AZ) in every pixel for threshold correction</a:t>
            </a:r>
          </a:p>
          <a:p>
            <a:pPr marL="457189" indent="-457189" defTabSz="609585">
              <a:spcBef>
                <a:spcPts val="1600"/>
              </a:spcBef>
              <a:buFont typeface="Wingdings" pitchFamily="2" charset="2"/>
              <a:buChar char="q"/>
            </a:pPr>
            <a:r>
              <a:rPr lang="en-US" sz="1867" b="0" dirty="0">
                <a:solidFill>
                  <a:srgbClr val="003087"/>
                </a:solidFill>
                <a:latin typeface="Calibri" charset="0"/>
              </a:rPr>
              <a:t>Test Structures exploring non-AZ options</a:t>
            </a:r>
          </a:p>
        </p:txBody>
      </p:sp>
      <p:pic>
        <p:nvPicPr>
          <p:cNvPr id="23" name="Picture 8" descr="Screen Shot 2022-11-02 at 6.17.41 PM.png">
            <a:extLst>
              <a:ext uri="{FF2B5EF4-FFF2-40B4-BE49-F238E27FC236}">
                <a16:creationId xmlns:a16="http://schemas.microsoft.com/office/drawing/2014/main" id="{A890F3D8-F117-4896-B7E9-8AA73273A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81" y="1236031"/>
            <a:ext cx="5398409" cy="471178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924359A-4AF6-0530-2938-FFA6B5C60880}"/>
              </a:ext>
            </a:extLst>
          </p:cNvPr>
          <p:cNvSpPr txBox="1"/>
          <p:nvPr/>
        </p:nvSpPr>
        <p:spPr>
          <a:xfrm>
            <a:off x="1147585" y="1096914"/>
            <a:ext cx="1004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eaLnBrk="1" hangingPunct="1"/>
            <a:r>
              <a:rPr lang="en-US" sz="2400" dirty="0">
                <a:solidFill>
                  <a:srgbClr val="00B0F0"/>
                </a:solidFill>
                <a:latin typeface="Calibri" charset="0"/>
                <a:ea typeface="Geneva" charset="0"/>
              </a:rPr>
              <a:t>CSA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85422DDD-CCB5-16C0-3726-B0730202AC20}"/>
              </a:ext>
            </a:extLst>
          </p:cNvPr>
          <p:cNvSpPr/>
          <p:nvPr/>
        </p:nvSpPr>
        <p:spPr>
          <a:xfrm>
            <a:off x="186257" y="1087472"/>
            <a:ext cx="2818200" cy="4860341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hangingPunct="1"/>
            <a:endParaRPr lang="en-US" sz="2400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9462DF-8DA1-ADA9-FB9F-7AD123AA8243}"/>
              </a:ext>
            </a:extLst>
          </p:cNvPr>
          <p:cNvSpPr txBox="1"/>
          <p:nvPr/>
        </p:nvSpPr>
        <p:spPr>
          <a:xfrm>
            <a:off x="3706196" y="1096914"/>
            <a:ext cx="1825337" cy="379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09585" eaLnBrk="1" hangingPunct="1"/>
            <a:r>
              <a:rPr lang="en-US" sz="1867" dirty="0">
                <a:solidFill>
                  <a:srgbClr val="FF0000"/>
                </a:solidFill>
                <a:latin typeface="Calibri" charset="0"/>
                <a:ea typeface="Geneva" charset="0"/>
              </a:rPr>
              <a:t>2-bit flash ADC</a:t>
            </a:r>
            <a:endParaRPr lang="en-US" sz="1867" dirty="0">
              <a:solidFill>
                <a:srgbClr val="FF0000"/>
              </a:solidFill>
              <a:latin typeface="Calibri" charset="0"/>
              <a:ea typeface="Geneva" charset="0"/>
              <a:cs typeface="Calibri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6B04886A-E97B-8CC9-E56D-EC3184ABB46D}"/>
              </a:ext>
            </a:extLst>
          </p:cNvPr>
          <p:cNvSpPr/>
          <p:nvPr/>
        </p:nvSpPr>
        <p:spPr>
          <a:xfrm>
            <a:off x="3004458" y="1087472"/>
            <a:ext cx="2793265" cy="486034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hangingPunct="1"/>
            <a:endParaRPr lang="en-US" sz="2400" b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1479DE-1B0C-289D-CB4B-F6DA04899A96}"/>
              </a:ext>
            </a:extLst>
          </p:cNvPr>
          <p:cNvSpPr txBox="1"/>
          <p:nvPr/>
        </p:nvSpPr>
        <p:spPr>
          <a:xfrm>
            <a:off x="6485458" y="5380791"/>
            <a:ext cx="5706543" cy="913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eaLnBrk="1" hangingPunct="1"/>
            <a:r>
              <a:rPr lang="en-US" sz="1067" b="0" i="1" dirty="0">
                <a:solidFill>
                  <a:srgbClr val="333333"/>
                </a:solidFill>
                <a:latin typeface="HelveticaNeue Regular"/>
                <a:ea typeface="Geneva" charset="0"/>
              </a:rPr>
              <a:t>B. Parpillon, A. R. Trivedi and F. Fahim, "Readout IC with 40 MSPS in-pixel ADC for future vertex detector upgrades of Large Hadron Collider," 2023 IEEE International Symposium on Circuits and Systems (ISCAS), Monterey, CA, USA, 2023, pp. 1-5, </a:t>
            </a:r>
            <a:r>
              <a:rPr lang="en-US" sz="1067" b="0" i="1" dirty="0" err="1">
                <a:solidFill>
                  <a:srgbClr val="333333"/>
                </a:solidFill>
                <a:latin typeface="HelveticaNeue Regular"/>
                <a:ea typeface="Geneva" charset="0"/>
              </a:rPr>
              <a:t>doi</a:t>
            </a:r>
            <a:r>
              <a:rPr lang="en-US" sz="1067" b="0" i="1" dirty="0">
                <a:solidFill>
                  <a:srgbClr val="333333"/>
                </a:solidFill>
                <a:latin typeface="HelveticaNeue Regular"/>
                <a:ea typeface="Geneva" charset="0"/>
              </a:rPr>
              <a:t>: 10.1109/ISCAS46773.2023.10182033</a:t>
            </a:r>
            <a:br>
              <a:rPr lang="en-US" sz="1067" b="0" dirty="0">
                <a:solidFill>
                  <a:srgbClr val="003087"/>
                </a:solidFill>
                <a:latin typeface="Calibri" charset="0"/>
                <a:ea typeface="Geneva" charset="0"/>
              </a:rPr>
            </a:br>
            <a:endParaRPr lang="en-US" sz="1067" b="0" dirty="0">
              <a:solidFill>
                <a:srgbClr val="003087"/>
              </a:solidFill>
              <a:latin typeface="Calibri" charset="0"/>
              <a:ea typeface="Geneva" charset="0"/>
            </a:endParaRPr>
          </a:p>
        </p:txBody>
      </p:sp>
      <p:sp>
        <p:nvSpPr>
          <p:cNvPr id="13" name="Google Shape;524;p31">
            <a:extLst>
              <a:ext uri="{FF2B5EF4-FFF2-40B4-BE49-F238E27FC236}">
                <a16:creationId xmlns:a16="http://schemas.microsoft.com/office/drawing/2014/main" id="{2E80A534-BB25-F2A0-983C-F4C92514EB0D}"/>
              </a:ext>
            </a:extLst>
          </p:cNvPr>
          <p:cNvSpPr txBox="1"/>
          <p:nvPr/>
        </p:nvSpPr>
        <p:spPr>
          <a:xfrm>
            <a:off x="8104915" y="6427896"/>
            <a:ext cx="40000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 defTabSz="609585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933" b="0" dirty="0">
                <a:solidFill>
                  <a:srgbClr val="004C97"/>
                </a:solidFill>
                <a:latin typeface="Helvetica Neue"/>
                <a:ea typeface="Helvetica Neue"/>
                <a:cs typeface="Arial"/>
              </a:rPr>
              <a:t>FERMILAB-CONF-24-0838-CMS</a:t>
            </a:r>
            <a:endParaRPr sz="933" b="0" dirty="0">
              <a:solidFill>
                <a:srgbClr val="004C97"/>
              </a:solidFill>
              <a:latin typeface="Helvetica Neue"/>
              <a:ea typeface="Helvetica Neue"/>
              <a:cs typeface="Arial"/>
              <a:sym typeface="Helvetica Neue"/>
            </a:endParaRP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0283F5BB-9387-BB1F-EAFB-8276A12718D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296333" y="6504215"/>
            <a:ext cx="552400" cy="237200"/>
          </a:xfrm>
        </p:spPr>
        <p:txBody>
          <a:bodyPr/>
          <a:lstStyle/>
          <a:p>
            <a:pPr defTabSz="609585" eaLnBrk="1" hangingPunct="1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US" b="0">
                <a:ea typeface="Geneva" charset="0"/>
              </a:rPr>
              <a:pPr defTabSz="609585" eaLnBrk="1" hangingPunct="1">
                <a:spcBef>
                  <a:spcPts val="0"/>
                </a:spcBef>
                <a:spcAft>
                  <a:spcPts val="0"/>
                </a:spcAft>
              </a:pPr>
              <a:t>10</a:t>
            </a:fld>
            <a:endParaRPr lang="en-US" b="0" dirty="0">
              <a:ea typeface="Geneva" charset="0"/>
            </a:endParaRPr>
          </a:p>
        </p:txBody>
      </p:sp>
      <p:sp>
        <p:nvSpPr>
          <p:cNvPr id="4" name="Google Shape;131;p17">
            <a:extLst>
              <a:ext uri="{FF2B5EF4-FFF2-40B4-BE49-F238E27FC236}">
                <a16:creationId xmlns:a16="http://schemas.microsoft.com/office/drawing/2014/main" id="{5AEF8706-0F3B-6D9D-EC1A-B554C47AD8D1}"/>
              </a:ext>
            </a:extLst>
          </p:cNvPr>
          <p:cNvSpPr txBox="1"/>
          <p:nvPr/>
        </p:nvSpPr>
        <p:spPr>
          <a:xfrm>
            <a:off x="304800" y="6407400"/>
            <a:ext cx="11800115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585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srgbClr val="004C97"/>
                </a:solidFill>
                <a:latin typeface="Helvetica Neue"/>
                <a:ea typeface="Helvetica Neue"/>
                <a:cs typeface="Arial"/>
                <a:sym typeface="Helvetica Neue"/>
              </a:rPr>
              <a:t>2024 CPAD</a:t>
            </a:r>
            <a:endParaRPr lang="en-US" sz="1200" b="0" dirty="0">
              <a:solidFill>
                <a:srgbClr val="004C97"/>
              </a:solidFill>
              <a:latin typeface="Helvetica Neue"/>
              <a:ea typeface="Helvetica Neue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6E0218-29A9-B77C-34E5-8F792AE137C4}"/>
              </a:ext>
            </a:extLst>
          </p:cNvPr>
          <p:cNvSpPr txBox="1"/>
          <p:nvPr/>
        </p:nvSpPr>
        <p:spPr>
          <a:xfrm>
            <a:off x="638995" y="6407399"/>
            <a:ext cx="40256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Credit: Anthony Badea and Ben </a:t>
            </a:r>
            <a:r>
              <a:rPr lang="en-US" sz="1400" i="1" dirty="0" err="1"/>
              <a:t>Parpillon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4249645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diagram of a computer system&#10;&#10;AI-generated content may be incorrect.">
            <a:extLst>
              <a:ext uri="{FF2B5EF4-FFF2-40B4-BE49-F238E27FC236}">
                <a16:creationId xmlns:a16="http://schemas.microsoft.com/office/drawing/2014/main" id="{7299927A-05C7-02C4-5C7B-7CB5C7998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40" y="1291168"/>
            <a:ext cx="7035695" cy="29757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2F3943-F1A3-4F9D-831A-010D85304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ASIC analog front-end characterization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89DCCE-A992-EA9E-7F05-3BF90E07A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5495" y="1491808"/>
            <a:ext cx="3757373" cy="3346410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D26B71-5884-EBF3-13AD-4298140006D1}"/>
              </a:ext>
            </a:extLst>
          </p:cNvPr>
          <p:cNvSpPr txBox="1"/>
          <p:nvPr/>
        </p:nvSpPr>
        <p:spPr>
          <a:xfrm>
            <a:off x="7114572" y="952614"/>
            <a:ext cx="3258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S-curve for 3-bits from arbitrary pixel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F24626F-015E-2F1F-C667-E124BC64A2ED}"/>
              </a:ext>
            </a:extLst>
          </p:cNvPr>
          <p:cNvSpPr txBox="1"/>
          <p:nvPr/>
        </p:nvSpPr>
        <p:spPr>
          <a:xfrm>
            <a:off x="1176148" y="4958664"/>
            <a:ext cx="79194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Three comparators correspond to 2-bit flash ADC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For each pixel, three S-curves, which can be fit to extract the mean and the sigma (ENC)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9760D6-1437-DA91-9B6D-173E9804A79D}"/>
              </a:ext>
            </a:extLst>
          </p:cNvPr>
          <p:cNvSpPr txBox="1"/>
          <p:nvPr/>
        </p:nvSpPr>
        <p:spPr>
          <a:xfrm>
            <a:off x="906286" y="1121891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Analog front end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47E94E-6FCE-2BE6-D978-5CF097CB6876}"/>
              </a:ext>
            </a:extLst>
          </p:cNvPr>
          <p:cNvSpPr txBox="1"/>
          <p:nvPr/>
        </p:nvSpPr>
        <p:spPr>
          <a:xfrm>
            <a:off x="7485495" y="6184077"/>
            <a:ext cx="4566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/>
              <a:t>credit: Anthony Badea, Ben </a:t>
            </a:r>
            <a:r>
              <a:rPr lang="en-US" sz="1400" b="0" dirty="0" err="1"/>
              <a:t>Parpillon</a:t>
            </a:r>
            <a:r>
              <a:rPr lang="en-US" sz="1400" b="0" dirty="0"/>
              <a:t>, Danush Shekar</a:t>
            </a:r>
          </a:p>
        </p:txBody>
      </p:sp>
    </p:spTree>
    <p:extLst>
      <p:ext uri="{BB962C8B-B14F-4D97-AF65-F5344CB8AC3E}">
        <p14:creationId xmlns:p14="http://schemas.microsoft.com/office/powerpoint/2010/main" val="1245797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0FF7D-EB08-AD69-CB1F-5699A4C38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4948E57-CEF4-8BEC-72A6-86E4078B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547" y="1173022"/>
            <a:ext cx="3866875" cy="30067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CBCA829-CCFD-765C-3F37-98C3ADA4C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3160" y="1204748"/>
            <a:ext cx="3294400" cy="31041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04B070-0994-5822-6F4B-E66BA2AD6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ASIC front-end characterization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B6F3F-A22A-B468-D09B-4C39842FC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E66175-7D07-AF4E-844C-A8E65F64ECE5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BD77D2-9607-3EF7-CC97-E14555A354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936" y="1600125"/>
            <a:ext cx="2779873" cy="2475824"/>
          </a:xfrm>
          <a:prstGeom prst="rect">
            <a:avLst/>
          </a:prstGeom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A5EDFCB-6B5B-8E2A-5DA3-D516BC154C4A}"/>
              </a:ext>
            </a:extLst>
          </p:cNvPr>
          <p:cNvSpPr txBox="1"/>
          <p:nvPr/>
        </p:nvSpPr>
        <p:spPr>
          <a:xfrm>
            <a:off x="4233671" y="2491093"/>
            <a:ext cx="3069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Threshold dispersion Q</a:t>
            </a:r>
            <a:r>
              <a:rPr lang="en-US" sz="1600" baseline="-25000" dirty="0">
                <a:solidFill>
                  <a:schemeClr val="bg1"/>
                </a:solidFill>
              </a:rPr>
              <a:t>TH </a:t>
            </a:r>
            <a:r>
              <a:rPr lang="en-US" sz="1600" dirty="0">
                <a:solidFill>
                  <a:schemeClr val="bg1"/>
                </a:solidFill>
              </a:rPr>
              <a:t>across pixels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4D1694D-325D-144A-4D26-DFB505A8DD85}"/>
              </a:ext>
            </a:extLst>
          </p:cNvPr>
          <p:cNvCxnSpPr>
            <a:cxnSpLocks/>
          </p:cNvCxnSpPr>
          <p:nvPr/>
        </p:nvCxnSpPr>
        <p:spPr>
          <a:xfrm>
            <a:off x="2654565" y="2783480"/>
            <a:ext cx="1082982" cy="0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2D79F17-24F8-E06C-93F8-0F042D9340C6}"/>
              </a:ext>
            </a:extLst>
          </p:cNvPr>
          <p:cNvSpPr txBox="1"/>
          <p:nvPr/>
        </p:nvSpPr>
        <p:spPr>
          <a:xfrm>
            <a:off x="8261217" y="901048"/>
            <a:ext cx="2983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Distribution of threshold values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D4C7C23-1B2A-5444-980B-3D47161FDEF1}"/>
              </a:ext>
            </a:extLst>
          </p:cNvPr>
          <p:cNvSpPr txBox="1"/>
          <p:nvPr/>
        </p:nvSpPr>
        <p:spPr>
          <a:xfrm>
            <a:off x="358936" y="4287598"/>
            <a:ext cx="106601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/>
              <a:t>Combine S-curve fit results across all pixels to obtain threshold dispersion (Q</a:t>
            </a:r>
            <a:r>
              <a:rPr lang="en-US" sz="1800" b="0" baseline="-25000" dirty="0"/>
              <a:t>TH</a:t>
            </a:r>
            <a:r>
              <a:rPr lang="en-US" sz="1800" b="0" dirty="0"/>
              <a:t>) and Equivalent Noise Charge (ENC). </a:t>
            </a:r>
          </a:p>
          <a:p>
            <a:r>
              <a:rPr lang="en-US" sz="1800" b="0" dirty="0"/>
              <a:t>Threshold distribution has larger tails than expected.  Two issues identified:</a:t>
            </a:r>
            <a:br>
              <a:rPr lang="en-US" sz="1800" b="0" dirty="0"/>
            </a:br>
            <a:r>
              <a:rPr lang="en-US" sz="1800" b="0" dirty="0"/>
              <a:t>1. Degradation of injected pulse characteristics across pixel matrix due to parasitic RC components</a:t>
            </a:r>
          </a:p>
          <a:p>
            <a:r>
              <a:rPr lang="en-US" sz="1800" b="0" dirty="0"/>
              <a:t>2. High leakage currents on 3 V</a:t>
            </a:r>
            <a:r>
              <a:rPr lang="en-US" sz="1800" b="0" baseline="-25000" dirty="0"/>
              <a:t>TH</a:t>
            </a:r>
            <a:r>
              <a:rPr lang="en-US" sz="1800" b="0" dirty="0"/>
              <a:t> bias lines -&gt; IR drop -&gt; change in V</a:t>
            </a:r>
            <a:r>
              <a:rPr lang="en-US" sz="1800" b="0" baseline="-25000" dirty="0"/>
              <a:t>TH</a:t>
            </a:r>
          </a:p>
          <a:p>
            <a:endParaRPr lang="en-US" sz="1800" b="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FFA88D4-5AC8-1E23-ABAF-1DB3CFB8D4D5}"/>
              </a:ext>
            </a:extLst>
          </p:cNvPr>
          <p:cNvSpPr txBox="1"/>
          <p:nvPr/>
        </p:nvSpPr>
        <p:spPr>
          <a:xfrm>
            <a:off x="3073951" y="5806821"/>
            <a:ext cx="6806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Improvements planned for future ASIC iterations!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D4644C-C9C5-D8A7-F97E-D6D28CFBFCB3}"/>
              </a:ext>
            </a:extLst>
          </p:cNvPr>
          <p:cNvSpPr txBox="1"/>
          <p:nvPr/>
        </p:nvSpPr>
        <p:spPr>
          <a:xfrm>
            <a:off x="801592" y="1047786"/>
            <a:ext cx="18277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per-pixel s-curve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6464A0-B015-FCB4-2614-1413661796AF}"/>
              </a:ext>
            </a:extLst>
          </p:cNvPr>
          <p:cNvSpPr txBox="1"/>
          <p:nvPr/>
        </p:nvSpPr>
        <p:spPr>
          <a:xfrm>
            <a:off x="8314268" y="1985628"/>
            <a:ext cx="2983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Q</a:t>
            </a:r>
            <a:r>
              <a:rPr lang="en-US" sz="1600" baseline="-25000" dirty="0"/>
              <a:t>TH</a:t>
            </a:r>
            <a:r>
              <a:rPr lang="en-US" sz="1600" dirty="0"/>
              <a:t> = 77.5 e-</a:t>
            </a:r>
          </a:p>
          <a:p>
            <a:pPr algn="r"/>
            <a:r>
              <a:rPr lang="en-US" sz="1600" dirty="0"/>
              <a:t>ENC = ~55 e-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01CD9AA-9C81-EB68-2FD9-138090C17B01}"/>
              </a:ext>
            </a:extLst>
          </p:cNvPr>
          <p:cNvCxnSpPr>
            <a:cxnSpLocks/>
          </p:cNvCxnSpPr>
          <p:nvPr/>
        </p:nvCxnSpPr>
        <p:spPr>
          <a:xfrm>
            <a:off x="7619954" y="2649166"/>
            <a:ext cx="1082982" cy="0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D65AE75-0117-A441-0C87-E7B40067CA48}"/>
              </a:ext>
            </a:extLst>
          </p:cNvPr>
          <p:cNvSpPr txBox="1"/>
          <p:nvPr/>
        </p:nvSpPr>
        <p:spPr>
          <a:xfrm>
            <a:off x="7485495" y="6184077"/>
            <a:ext cx="4566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/>
              <a:t>credit: Anthony Badea, Ben </a:t>
            </a:r>
            <a:r>
              <a:rPr lang="en-US" sz="1400" b="0" dirty="0" err="1"/>
              <a:t>Parpillon</a:t>
            </a:r>
            <a:r>
              <a:rPr lang="en-US" sz="1400" b="0" dirty="0"/>
              <a:t>, Danush Shekar</a:t>
            </a:r>
          </a:p>
        </p:txBody>
      </p:sp>
    </p:spTree>
    <p:extLst>
      <p:ext uri="{BB962C8B-B14F-4D97-AF65-F5344CB8AC3E}">
        <p14:creationId xmlns:p14="http://schemas.microsoft.com/office/powerpoint/2010/main" val="2295439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D8F61-E1B8-26A3-5F8D-CDE03A426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verifying classification on ASIC</a:t>
            </a:r>
          </a:p>
        </p:txBody>
      </p:sp>
      <p:pic>
        <p:nvPicPr>
          <p:cNvPr id="6" name="Content Placeholder 5" descr="A graph of a graph showing a model&#10;&#10;AI-generated content may be incorrect.">
            <a:extLst>
              <a:ext uri="{FF2B5EF4-FFF2-40B4-BE49-F238E27FC236}">
                <a16:creationId xmlns:a16="http://schemas.microsoft.com/office/drawing/2014/main" id="{8E669D91-B2D2-ED1E-DD2B-67BF53D6E3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65721" y="1254370"/>
            <a:ext cx="4636198" cy="34565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5C51A-F528-F202-1092-1CD82A4D8E9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E66175-7D07-AF4E-844C-A8E65F64ECE5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B3D9BE-4F99-486B-D58E-55450EC89AC2}"/>
              </a:ext>
            </a:extLst>
          </p:cNvPr>
          <p:cNvSpPr txBox="1"/>
          <p:nvPr/>
        </p:nvSpPr>
        <p:spPr>
          <a:xfrm>
            <a:off x="524595" y="1087711"/>
            <a:ext cx="6313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Reproducing the efficiency is one of the objectives from ongoing chip-test measurements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9B33347-B072-3C65-1BDA-F0BA4E253739}"/>
              </a:ext>
            </a:extLst>
          </p:cNvPr>
          <p:cNvCxnSpPr>
            <a:cxnSpLocks/>
          </p:cNvCxnSpPr>
          <p:nvPr/>
        </p:nvCxnSpPr>
        <p:spPr>
          <a:xfrm flipH="1">
            <a:off x="2986742" y="3055335"/>
            <a:ext cx="653143" cy="690011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C5BEB68-9D48-8ED6-A67C-9AE04463A55D}"/>
              </a:ext>
            </a:extLst>
          </p:cNvPr>
          <p:cNvCxnSpPr>
            <a:cxnSpLocks/>
          </p:cNvCxnSpPr>
          <p:nvPr/>
        </p:nvCxnSpPr>
        <p:spPr>
          <a:xfrm>
            <a:off x="3639885" y="3055335"/>
            <a:ext cx="653143" cy="690011"/>
          </a:xfrm>
          <a:prstGeom prst="straightConnector1">
            <a:avLst/>
          </a:prstGeom>
          <a:ln w="19050"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1F9554A-EF3A-0C3B-21A0-AA620F27438F}"/>
              </a:ext>
            </a:extLst>
          </p:cNvPr>
          <p:cNvSpPr txBox="1"/>
          <p:nvPr/>
        </p:nvSpPr>
        <p:spPr>
          <a:xfrm>
            <a:off x="597915" y="3821941"/>
            <a:ext cx="31818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Measure noise profile from experiments, and</a:t>
            </a:r>
            <a:br>
              <a:rPr lang="en-US" b="0" dirty="0"/>
            </a:br>
            <a:r>
              <a:rPr lang="en-US" b="0" dirty="0"/>
              <a:t>inject noise at simulation level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5E07FE-E9F5-99AA-AC5C-715D94FC8622}"/>
              </a:ext>
            </a:extLst>
          </p:cNvPr>
          <p:cNvSpPr txBox="1"/>
          <p:nvPr/>
        </p:nvSpPr>
        <p:spPr>
          <a:xfrm>
            <a:off x="3847140" y="3839353"/>
            <a:ext cx="34318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Increase noise threshold in pixels of chip (Quick, but comes with a cost: lose cluster charges)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4636D8-0C55-D396-6718-66C21222B89A}"/>
              </a:ext>
            </a:extLst>
          </p:cNvPr>
          <p:cNvSpPr txBox="1"/>
          <p:nvPr/>
        </p:nvSpPr>
        <p:spPr>
          <a:xfrm>
            <a:off x="524595" y="2358152"/>
            <a:ext cx="6313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Caveat: No noise injected in simulations, unavoidable in experiment. How do we deal with noise?</a:t>
            </a:r>
          </a:p>
          <a:p>
            <a:endParaRPr lang="en-US" b="0" dirty="0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D2C31C17-560F-230A-5267-DC04AE30D8D4}"/>
              </a:ext>
            </a:extLst>
          </p:cNvPr>
          <p:cNvSpPr/>
          <p:nvPr/>
        </p:nvSpPr>
        <p:spPr>
          <a:xfrm rot="5400000">
            <a:off x="3536729" y="2081101"/>
            <a:ext cx="553426" cy="6629735"/>
          </a:xfrm>
          <a:prstGeom prst="rightBrace">
            <a:avLst>
              <a:gd name="adj1" fmla="val 41190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E2764-5552-1737-F846-A15A7A36C03D}"/>
              </a:ext>
            </a:extLst>
          </p:cNvPr>
          <p:cNvSpPr txBox="1"/>
          <p:nvPr/>
        </p:nvSpPr>
        <p:spPr>
          <a:xfrm>
            <a:off x="2188829" y="5690093"/>
            <a:ext cx="5142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Pursuing both strategies, with work ongoing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4EFB371-C911-9EC4-FD2E-2DBA5A32A2A0}"/>
              </a:ext>
            </a:extLst>
          </p:cNvPr>
          <p:cNvCxnSpPr>
            <a:cxnSpLocks/>
          </p:cNvCxnSpPr>
          <p:nvPr/>
        </p:nvCxnSpPr>
        <p:spPr>
          <a:xfrm>
            <a:off x="6008914" y="1816925"/>
            <a:ext cx="1674421" cy="736270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C798F26-6FAA-6A61-E17E-A7D7506355FC}"/>
              </a:ext>
            </a:extLst>
          </p:cNvPr>
          <p:cNvSpPr txBox="1"/>
          <p:nvPr/>
        </p:nvSpPr>
        <p:spPr>
          <a:xfrm>
            <a:off x="7485495" y="6184077"/>
            <a:ext cx="4566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/>
              <a:t>credit: Anthony Badea, Ben </a:t>
            </a:r>
            <a:r>
              <a:rPr lang="en-US" sz="1400" b="0" dirty="0" err="1"/>
              <a:t>Parpillon</a:t>
            </a:r>
            <a:r>
              <a:rPr lang="en-US" sz="1400" b="0" dirty="0"/>
              <a:t>, Danush Shekar</a:t>
            </a:r>
          </a:p>
        </p:txBody>
      </p:sp>
    </p:spTree>
    <p:extLst>
      <p:ext uri="{BB962C8B-B14F-4D97-AF65-F5344CB8AC3E}">
        <p14:creationId xmlns:p14="http://schemas.microsoft.com/office/powerpoint/2010/main" val="1011678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BB94D-2ECD-1152-8CCF-79002091B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7A951-1A1D-2755-8503-71AB5AA7D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verifying classification on ASIC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4C99F-9DD6-BD5C-CC21-6E1F1EA45BF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E66175-7D07-AF4E-844C-A8E65F64ECE5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5ACC88-607E-31FA-4A52-BBDE6B7BFE2A}"/>
              </a:ext>
            </a:extLst>
          </p:cNvPr>
          <p:cNvSpPr txBox="1"/>
          <p:nvPr/>
        </p:nvSpPr>
        <p:spPr>
          <a:xfrm>
            <a:off x="524595" y="1087711"/>
            <a:ext cx="6313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Reproducing the efficiency is one of the objectives from ongoing chip-test measurements</a:t>
            </a:r>
          </a:p>
        </p:txBody>
      </p:sp>
      <p:pic>
        <p:nvPicPr>
          <p:cNvPr id="7" name="Picture 6" descr="A graph of a function&#10;&#10;AI-generated content may be incorrect.">
            <a:extLst>
              <a:ext uri="{FF2B5EF4-FFF2-40B4-BE49-F238E27FC236}">
                <a16:creationId xmlns:a16="http://schemas.microsoft.com/office/drawing/2014/main" id="{E09929B5-8C37-B096-187F-AE430A63A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0051" y="953222"/>
            <a:ext cx="3821898" cy="28664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F3BE64-8C69-8EC5-6053-D602551E7C07}"/>
              </a:ext>
            </a:extLst>
          </p:cNvPr>
          <p:cNvSpPr txBox="1"/>
          <p:nvPr/>
        </p:nvSpPr>
        <p:spPr>
          <a:xfrm>
            <a:off x="527605" y="2104536"/>
            <a:ext cx="6210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Workflow: </a:t>
            </a:r>
            <a:br>
              <a:rPr lang="en-US" b="0" dirty="0"/>
            </a:br>
            <a:r>
              <a:rPr lang="en-US" b="0" dirty="0"/>
              <a:t>1. </a:t>
            </a:r>
            <a:r>
              <a:rPr lang="en-US" dirty="0"/>
              <a:t>Use simulation data to get realistic clusters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7E7B1A-D3CF-9F23-C9BC-3EDE707595D5}"/>
              </a:ext>
            </a:extLst>
          </p:cNvPr>
          <p:cNvSpPr txBox="1"/>
          <p:nvPr/>
        </p:nvSpPr>
        <p:spPr>
          <a:xfrm>
            <a:off x="7485495" y="3973949"/>
            <a:ext cx="4307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Transverse-momentum (p</a:t>
            </a:r>
            <a:r>
              <a:rPr lang="en-US" b="0" baseline="-25000" dirty="0"/>
              <a:t>T</a:t>
            </a:r>
            <a:r>
              <a:rPr lang="en-US" b="0" dirty="0"/>
              <a:t>) distribution of tracks from dataset 14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A1B7A1-0151-80EF-B9F2-F836566135BC}"/>
              </a:ext>
            </a:extLst>
          </p:cNvPr>
          <p:cNvSpPr txBox="1"/>
          <p:nvPr/>
        </p:nvSpPr>
        <p:spPr>
          <a:xfrm>
            <a:off x="399206" y="3472160"/>
            <a:ext cx="64364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“Dataset 14” contains sensor output (21x13 pixels) for 2M events where kinematic properties of the incident particles are taken from fitted tracks in CMS 13 TeV collision data.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7E7461-6204-C4B2-A248-D44120B713A0}"/>
              </a:ext>
            </a:extLst>
          </p:cNvPr>
          <p:cNvSpPr txBox="1"/>
          <p:nvPr/>
        </p:nvSpPr>
        <p:spPr>
          <a:xfrm>
            <a:off x="7485495" y="6184077"/>
            <a:ext cx="4566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/>
              <a:t>credit: Anthony Badea, Ben </a:t>
            </a:r>
            <a:r>
              <a:rPr lang="en-US" sz="1400" b="0" dirty="0" err="1"/>
              <a:t>Parpillon</a:t>
            </a:r>
            <a:r>
              <a:rPr lang="en-US" sz="1400" b="0" dirty="0"/>
              <a:t>, Danush Shekar</a:t>
            </a:r>
          </a:p>
        </p:txBody>
      </p:sp>
    </p:spTree>
    <p:extLst>
      <p:ext uri="{BB962C8B-B14F-4D97-AF65-F5344CB8AC3E}">
        <p14:creationId xmlns:p14="http://schemas.microsoft.com/office/powerpoint/2010/main" val="1732485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D45D9-230A-6AFC-5541-E0ED5ED17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75135-E74C-BBA4-AB5F-5581122F2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verifying classification on ASIC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3E3FC0-A496-88AF-BBBF-8F175382E0B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E66175-7D07-AF4E-844C-A8E65F64ECE5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E9EB0F-8055-E7C9-7E55-7EF64E6E558C}"/>
              </a:ext>
            </a:extLst>
          </p:cNvPr>
          <p:cNvSpPr txBox="1"/>
          <p:nvPr/>
        </p:nvSpPr>
        <p:spPr>
          <a:xfrm>
            <a:off x="524595" y="1087711"/>
            <a:ext cx="6313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Reproducing the efficiency is one of the objectives from ongoing chip-test measurements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496FC9-744C-4AF6-A234-585DA8E69369}"/>
              </a:ext>
            </a:extLst>
          </p:cNvPr>
          <p:cNvSpPr txBox="1"/>
          <p:nvPr/>
        </p:nvSpPr>
        <p:spPr>
          <a:xfrm>
            <a:off x="527605" y="2104536"/>
            <a:ext cx="62100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Workflow: </a:t>
            </a:r>
            <a:br>
              <a:rPr lang="en-US" b="0" dirty="0"/>
            </a:br>
            <a:r>
              <a:rPr lang="en-US" b="0" dirty="0"/>
              <a:t>1. Use simulation data to get realistic clusters</a:t>
            </a:r>
          </a:p>
          <a:p>
            <a:r>
              <a:rPr lang="en-US" b="0" dirty="0"/>
              <a:t>2. </a:t>
            </a:r>
            <a:r>
              <a:rPr lang="en-US" dirty="0"/>
              <a:t>Quantize data at fixed thresholds </a:t>
            </a:r>
          </a:p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578C32-398C-8A32-EC10-324F97614DB2}"/>
              </a:ext>
            </a:extLst>
          </p:cNvPr>
          <p:cNvSpPr txBox="1"/>
          <p:nvPr/>
        </p:nvSpPr>
        <p:spPr>
          <a:xfrm>
            <a:off x="7485495" y="6184077"/>
            <a:ext cx="4566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/>
              <a:t>credit: Anthony Badea, Ben </a:t>
            </a:r>
            <a:r>
              <a:rPr lang="en-US" sz="1400" b="0" dirty="0" err="1"/>
              <a:t>Parpillon</a:t>
            </a:r>
            <a:r>
              <a:rPr lang="en-US" sz="1400" b="0" dirty="0"/>
              <a:t>, Danush Shekar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9C91B4A-1413-9CBD-1704-DA7BFB3E0F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640814"/>
              </p:ext>
            </p:extLst>
          </p:nvPr>
        </p:nvGraphicFramePr>
        <p:xfrm>
          <a:off x="7139250" y="2319783"/>
          <a:ext cx="3559314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1535">
                  <a:extLst>
                    <a:ext uri="{9D8B030D-6E8A-4147-A177-3AD203B41FA5}">
                      <a16:colId xmlns:a16="http://schemas.microsoft.com/office/drawing/2014/main" val="3088033964"/>
                    </a:ext>
                  </a:extLst>
                </a:gridCol>
                <a:gridCol w="2147779">
                  <a:extLst>
                    <a:ext uri="{9D8B030D-6E8A-4147-A177-3AD203B41FA5}">
                      <a16:colId xmlns:a16="http://schemas.microsoft.com/office/drawing/2014/main" val="1731899592"/>
                    </a:ext>
                  </a:extLst>
                </a:gridCol>
              </a:tblGrid>
              <a:tr h="321627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ADC output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Charge interval [e-]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4325683"/>
                  </a:ext>
                </a:extLst>
              </a:tr>
              <a:tr h="321627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x</a:t>
                      </a:r>
                      <a:r>
                        <a:rPr lang="en-US" sz="16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4466609"/>
                  </a:ext>
                </a:extLst>
              </a:tr>
              <a:tr h="321627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16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x</a:t>
                      </a:r>
                      <a:r>
                        <a:rPr lang="en-US" sz="16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1167314"/>
                  </a:ext>
                </a:extLst>
              </a:tr>
              <a:tr h="321627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16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x</a:t>
                      </a:r>
                      <a:r>
                        <a:rPr lang="en-US" sz="16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8188046"/>
                  </a:ext>
                </a:extLst>
              </a:tr>
              <a:tr h="321627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x</a:t>
                      </a:r>
                      <a:r>
                        <a:rPr lang="en-US" sz="16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185458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630C84D-A486-E6B0-5F42-A11A983BEE04}"/>
              </a:ext>
            </a:extLst>
          </p:cNvPr>
          <p:cNvSpPr txBox="1"/>
          <p:nvPr/>
        </p:nvSpPr>
        <p:spPr>
          <a:xfrm>
            <a:off x="527605" y="3860509"/>
            <a:ext cx="621001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The charge from each pixel is discretized emulating an analog-to-digital converter. </a:t>
            </a:r>
            <a:br>
              <a:rPr lang="en-US" b="0" dirty="0"/>
            </a:br>
            <a:r>
              <a:rPr lang="en-US" b="0" dirty="0"/>
              <a:t>The baseline quantized model uses a 2-bit quantization represented by the following table for fixed threshold [x</a:t>
            </a:r>
            <a:r>
              <a:rPr lang="en-US" b="0" baseline="-25000" dirty="0"/>
              <a:t>1</a:t>
            </a:r>
            <a:r>
              <a:rPr lang="en-US" b="0" dirty="0"/>
              <a:t>, x</a:t>
            </a:r>
            <a:r>
              <a:rPr lang="en-US" b="0" baseline="-25000" dirty="0"/>
              <a:t>2</a:t>
            </a:r>
            <a:r>
              <a:rPr lang="en-US" b="0" dirty="0"/>
              <a:t>, x</a:t>
            </a:r>
            <a:r>
              <a:rPr lang="en-US" b="0" baseline="-25000" dirty="0"/>
              <a:t>3</a:t>
            </a:r>
            <a:r>
              <a:rPr lang="en-US" b="0" dirty="0"/>
              <a:t>]:</a:t>
            </a:r>
          </a:p>
        </p:txBody>
      </p:sp>
    </p:spTree>
    <p:extLst>
      <p:ext uri="{BB962C8B-B14F-4D97-AF65-F5344CB8AC3E}">
        <p14:creationId xmlns:p14="http://schemas.microsoft.com/office/powerpoint/2010/main" val="3278981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5C8DE-2C48-190F-753C-3AC1AA90B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48575-6694-4C3A-A5D7-F1097BE8E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verifying classification on ASIC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1C619-9AF9-0106-071F-6129163F770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E66175-7D07-AF4E-844C-A8E65F64ECE5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88099B-F23C-58A3-8B7B-8A83E5D26A6E}"/>
              </a:ext>
            </a:extLst>
          </p:cNvPr>
          <p:cNvSpPr txBox="1"/>
          <p:nvPr/>
        </p:nvSpPr>
        <p:spPr>
          <a:xfrm>
            <a:off x="524595" y="1087711"/>
            <a:ext cx="6313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Reproducing the efficiency is one of the objectives from ongoing chip-test measurements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D9C9E0-AB99-2B2B-80E9-CBFC9D3CF03E}"/>
              </a:ext>
            </a:extLst>
          </p:cNvPr>
          <p:cNvSpPr txBox="1"/>
          <p:nvPr/>
        </p:nvSpPr>
        <p:spPr>
          <a:xfrm>
            <a:off x="527605" y="2104536"/>
            <a:ext cx="621001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Workflow: </a:t>
            </a:r>
            <a:br>
              <a:rPr lang="en-US" b="0" dirty="0"/>
            </a:br>
            <a:r>
              <a:rPr lang="en-US" b="0" dirty="0"/>
              <a:t>1. Use simulation data to get realistic clusters</a:t>
            </a:r>
          </a:p>
          <a:p>
            <a:r>
              <a:rPr lang="en-US" b="0" dirty="0"/>
              <a:t>2. Quantize data at fixed thresholds </a:t>
            </a:r>
          </a:p>
          <a:p>
            <a:r>
              <a:rPr lang="en-US" b="0" dirty="0"/>
              <a:t>3.</a:t>
            </a:r>
            <a:r>
              <a:rPr lang="en-US" dirty="0"/>
              <a:t> Obtain subset of data for a fixed y-local range </a:t>
            </a:r>
            <a:r>
              <a:rPr lang="en-US" b="0" dirty="0"/>
              <a:t>[0.00, 1.35 mm)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0EBD9E-13B0-E2E5-2F2C-5D30B8B0F797}"/>
              </a:ext>
            </a:extLst>
          </p:cNvPr>
          <p:cNvSpPr txBox="1"/>
          <p:nvPr/>
        </p:nvSpPr>
        <p:spPr>
          <a:xfrm>
            <a:off x="7485495" y="6184077"/>
            <a:ext cx="4566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/>
              <a:t>credit: Anthony Badea, Ben </a:t>
            </a:r>
            <a:r>
              <a:rPr lang="en-US" sz="1400" b="0" dirty="0" err="1"/>
              <a:t>Parpillon</a:t>
            </a:r>
            <a:r>
              <a:rPr lang="en-US" sz="1400" b="0" dirty="0"/>
              <a:t>, Danush Shekar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468139-D007-9474-EC0E-0ADF1ACF9BA0}"/>
              </a:ext>
            </a:extLst>
          </p:cNvPr>
          <p:cNvSpPr txBox="1"/>
          <p:nvPr/>
        </p:nvSpPr>
        <p:spPr>
          <a:xfrm>
            <a:off x="669329" y="4118624"/>
            <a:ext cx="6068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To optimize ASIC requirements and to fit the network on-chip, instead of passing y-local information to the network, algorithm is re-trained for each y-local bin.</a:t>
            </a:r>
          </a:p>
        </p:txBody>
      </p:sp>
      <p:pic>
        <p:nvPicPr>
          <p:cNvPr id="7" name="Content Placeholder 5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669CF9CD-37A6-B60A-5552-0D25504F2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911489" y="1637599"/>
            <a:ext cx="5140848" cy="3142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4B71E3-C1F6-8498-09E0-C24A3A11C221}"/>
              </a:ext>
            </a:extLst>
          </p:cNvPr>
          <p:cNvCxnSpPr/>
          <p:nvPr/>
        </p:nvCxnSpPr>
        <p:spPr bwMode="auto">
          <a:xfrm flipV="1">
            <a:off x="9382169" y="2045704"/>
            <a:ext cx="0" cy="2330657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4423435-88D5-D199-1971-262E1C35707A}"/>
              </a:ext>
            </a:extLst>
          </p:cNvPr>
          <p:cNvCxnSpPr/>
          <p:nvPr/>
        </p:nvCxnSpPr>
        <p:spPr bwMode="auto">
          <a:xfrm flipV="1">
            <a:off x="9708943" y="2045704"/>
            <a:ext cx="0" cy="2330657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949479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55693-EB62-F1AC-22C5-5927A97D2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CADAA-E6CA-71C8-67A7-1636FC28E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verifying classification on ASIC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D5FE8F-3D16-5B85-7B5B-FE8B2482E6E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E66175-7D07-AF4E-844C-A8E65F64ECE5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AB90DE-879B-AACF-8650-C5727E47F205}"/>
              </a:ext>
            </a:extLst>
          </p:cNvPr>
          <p:cNvSpPr txBox="1"/>
          <p:nvPr/>
        </p:nvSpPr>
        <p:spPr>
          <a:xfrm>
            <a:off x="524595" y="1087711"/>
            <a:ext cx="6313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Reproducing the efficiency is one of the objectives from ongoing chip-test measurements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F48C2E-7EF7-AD11-AE5B-AF036C510CF4}"/>
              </a:ext>
            </a:extLst>
          </p:cNvPr>
          <p:cNvSpPr txBox="1"/>
          <p:nvPr/>
        </p:nvSpPr>
        <p:spPr>
          <a:xfrm>
            <a:off x="527605" y="2104536"/>
            <a:ext cx="62100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Workflow: </a:t>
            </a:r>
            <a:br>
              <a:rPr lang="en-US" b="0" dirty="0"/>
            </a:br>
            <a:r>
              <a:rPr lang="en-US" b="0" dirty="0"/>
              <a:t>1. Use simulation data to get realistic clusters</a:t>
            </a:r>
          </a:p>
          <a:p>
            <a:r>
              <a:rPr lang="en-US" b="0" dirty="0"/>
              <a:t>2. Quantize data at fixed thresholds </a:t>
            </a:r>
          </a:p>
          <a:p>
            <a:r>
              <a:rPr lang="en-US" b="0" dirty="0"/>
              <a:t>3.</a:t>
            </a:r>
            <a:r>
              <a:rPr lang="en-US" dirty="0"/>
              <a:t> </a:t>
            </a:r>
            <a:r>
              <a:rPr lang="en-US" b="0" dirty="0"/>
              <a:t>Obtain subset of data for a fixed y-local range [0.00, 1.35 mm)</a:t>
            </a:r>
          </a:p>
          <a:p>
            <a:r>
              <a:rPr lang="en-US" dirty="0"/>
              <a:t>4a. Evaluate performance of pre-trained model (</a:t>
            </a:r>
            <a:r>
              <a:rPr lang="en-US" dirty="0" err="1"/>
              <a:t>Keras</a:t>
            </a:r>
            <a:r>
              <a:rPr lang="en-US" dirty="0"/>
              <a:t> and </a:t>
            </a:r>
            <a:r>
              <a:rPr lang="en-US" dirty="0" err="1"/>
              <a:t>QKeras</a:t>
            </a:r>
            <a:r>
              <a:rPr lang="en-US" dirty="0"/>
              <a:t>) on this subset for comparison</a:t>
            </a:r>
            <a:br>
              <a:rPr lang="en-US" dirty="0"/>
            </a:br>
            <a:r>
              <a:rPr lang="en-US" dirty="0"/>
              <a:t>4b. Convert subset data to ASIC inputs and pulse ASIC </a:t>
            </a:r>
            <a:br>
              <a:rPr lang="en-US" dirty="0"/>
            </a:br>
            <a:r>
              <a:rPr lang="en-US" dirty="0"/>
              <a:t>      (~40 </a:t>
            </a:r>
            <a:r>
              <a:rPr lang="en-US" dirty="0" err="1"/>
              <a:t>hrs</a:t>
            </a:r>
            <a:r>
              <a:rPr lang="en-US" dirty="0"/>
              <a:t> of data-taking for 300k events)</a:t>
            </a:r>
          </a:p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16F45C-6E62-6D8E-73E4-DD07E0DC1E17}"/>
              </a:ext>
            </a:extLst>
          </p:cNvPr>
          <p:cNvSpPr txBox="1"/>
          <p:nvPr/>
        </p:nvSpPr>
        <p:spPr>
          <a:xfrm>
            <a:off x="7485495" y="6184077"/>
            <a:ext cx="4566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/>
              <a:t>credit: Anthony Badea, Ben </a:t>
            </a:r>
            <a:r>
              <a:rPr lang="en-US" sz="1400" b="0" dirty="0" err="1"/>
              <a:t>Parpillon</a:t>
            </a:r>
            <a:r>
              <a:rPr lang="en-US" sz="1400" b="0" dirty="0"/>
              <a:t>, Danush Shekar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E4996C-DC77-69AC-A6D5-AF24F5F53E70}"/>
              </a:ext>
            </a:extLst>
          </p:cNvPr>
          <p:cNvSpPr txBox="1"/>
          <p:nvPr/>
        </p:nvSpPr>
        <p:spPr>
          <a:xfrm>
            <a:off x="7165379" y="2235909"/>
            <a:ext cx="45668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Each input charge profile was loaded onto the ROIC by configuring</a:t>
            </a:r>
          </a:p>
          <a:p>
            <a:r>
              <a:rPr lang="en-US" b="0" dirty="0"/>
              <a:t>charge-injection for each pixel. </a:t>
            </a:r>
            <a:br>
              <a:rPr lang="en-US" b="0" dirty="0"/>
            </a:br>
            <a:r>
              <a:rPr lang="en-US" b="0" dirty="0"/>
              <a:t>The injected charge propagates through the analog circuit and is summed into a y-profile.</a:t>
            </a:r>
          </a:p>
          <a:p>
            <a:r>
              <a:rPr lang="en-US" b="0" dirty="0"/>
              <a:t>This profile is passed to the digital neural network for further calculations.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FCDA16D-CBBA-B1C2-0B95-9D8B84D8B872}"/>
              </a:ext>
            </a:extLst>
          </p:cNvPr>
          <p:cNvCxnSpPr>
            <a:cxnSpLocks/>
          </p:cNvCxnSpPr>
          <p:nvPr/>
        </p:nvCxnSpPr>
        <p:spPr>
          <a:xfrm flipV="1">
            <a:off x="6516547" y="2442258"/>
            <a:ext cx="648832" cy="2187615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2248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76B57-0B77-9CE4-31ED-7F368AFD6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a graph of a number of labels&#10;&#10;AI-generated content may be incorrect.">
            <a:extLst>
              <a:ext uri="{FF2B5EF4-FFF2-40B4-BE49-F238E27FC236}">
                <a16:creationId xmlns:a16="http://schemas.microsoft.com/office/drawing/2014/main" id="{2566A48F-03C9-BB11-338F-3C9F76BED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3326" y="1317626"/>
            <a:ext cx="4799468" cy="48593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89C9E5-A9DE-73C1-F70F-88D643691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Measured classification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4E525-D37E-B233-89BF-50E27DA6F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E66175-7D07-AF4E-844C-A8E65F64ECE5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E46A7F-5606-FF1C-7883-0F005C59740A}"/>
              </a:ext>
            </a:extLst>
          </p:cNvPr>
          <p:cNvSpPr txBox="1"/>
          <p:nvPr/>
        </p:nvSpPr>
        <p:spPr>
          <a:xfrm>
            <a:off x="7485495" y="6184077"/>
            <a:ext cx="4566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/>
              <a:t>credit: Anthony Badea, Ben </a:t>
            </a:r>
            <a:r>
              <a:rPr lang="en-US" sz="1400" b="0" dirty="0" err="1"/>
              <a:t>Parpillon</a:t>
            </a:r>
            <a:r>
              <a:rPr lang="en-US" sz="1400" b="0" dirty="0"/>
              <a:t>, Danush Shekar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Content Placeholder 12">
                <a:extLst>
                  <a:ext uri="{FF2B5EF4-FFF2-40B4-BE49-F238E27FC236}">
                    <a16:creationId xmlns:a16="http://schemas.microsoft.com/office/drawing/2014/main" id="{DD69FBD4-FCA9-ACB3-C7E6-6A0B1DD9D3A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4391" y="1825625"/>
                <a:ext cx="5692790" cy="37649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On-chip implementation: Unique weights and biases for different y-local bins. Current choice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[0.0, 1.35) mm.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In plot:</a:t>
                </a: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True performance/labels</a:t>
                </a: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51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Performance results from the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251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Keras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51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model (no ASIC)</a:t>
                </a: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Performance results from the Quantized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Keras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model (no ASIC)</a:t>
                </a: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Experimental results from model on chip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Also in plot:</a:t>
                </a: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Performance for ~400 e- noise threshold</a:t>
                </a: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Performance for ~1300 e- noise threshold</a:t>
                </a:r>
              </a:p>
            </p:txBody>
          </p:sp>
        </mc:Choice>
        <mc:Fallback>
          <p:sp>
            <p:nvSpPr>
              <p:cNvPr id="24" name="Content Placeholder 12">
                <a:extLst>
                  <a:ext uri="{FF2B5EF4-FFF2-40B4-BE49-F238E27FC236}">
                    <a16:creationId xmlns:a16="http://schemas.microsoft.com/office/drawing/2014/main" id="{DD69FBD4-FCA9-ACB3-C7E6-6A0B1DD9D3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391" y="1825625"/>
                <a:ext cx="5692790" cy="3764947"/>
              </a:xfrm>
              <a:prstGeom prst="rect">
                <a:avLst/>
              </a:prstGeom>
              <a:blipFill>
                <a:blip r:embed="rId3"/>
                <a:stretch>
                  <a:fillRect l="-891" t="-1678" r="-1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E22016E-B462-A21D-EFE6-CB5B5BBA85CF}"/>
              </a:ext>
            </a:extLst>
          </p:cNvPr>
          <p:cNvCxnSpPr>
            <a:cxnSpLocks/>
          </p:cNvCxnSpPr>
          <p:nvPr/>
        </p:nvCxnSpPr>
        <p:spPr>
          <a:xfrm flipV="1">
            <a:off x="5198675" y="2239810"/>
            <a:ext cx="3195048" cy="2940877"/>
          </a:xfrm>
          <a:prstGeom prst="straightConnector1">
            <a:avLst/>
          </a:prstGeom>
          <a:noFill/>
          <a:ln w="19050" cap="flat" cmpd="sng" algn="ctr">
            <a:solidFill>
              <a:srgbClr val="4472C4"/>
            </a:solidFill>
            <a:prstDash val="solid"/>
            <a:miter lim="800000"/>
            <a:tailEnd type="triangle" w="lg" len="lg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8827ADB-9B02-88F5-B118-1AE90B42D1EE}"/>
              </a:ext>
            </a:extLst>
          </p:cNvPr>
          <p:cNvCxnSpPr>
            <a:cxnSpLocks/>
          </p:cNvCxnSpPr>
          <p:nvPr/>
        </p:nvCxnSpPr>
        <p:spPr>
          <a:xfrm flipV="1">
            <a:off x="5046562" y="1824423"/>
            <a:ext cx="3347161" cy="3106392"/>
          </a:xfrm>
          <a:prstGeom prst="straightConnector1">
            <a:avLst/>
          </a:prstGeom>
          <a:noFill/>
          <a:ln w="19050" cap="flat" cmpd="sng" algn="ctr">
            <a:solidFill>
              <a:srgbClr val="4472C4">
                <a:alpha val="50000"/>
              </a:srgbClr>
            </a:solidFill>
            <a:prstDash val="solid"/>
            <a:miter lim="800000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47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80262-5FAA-D3A0-62A6-E661F69D1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a graph of a number of labels&#10;&#10;AI-generated content may be incorrect.">
            <a:extLst>
              <a:ext uri="{FF2B5EF4-FFF2-40B4-BE49-F238E27FC236}">
                <a16:creationId xmlns:a16="http://schemas.microsoft.com/office/drawing/2014/main" id="{9F13EA9C-CA34-D8D1-8860-2A29938F5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3326" y="1317626"/>
            <a:ext cx="4799468" cy="48593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57EFCF-0634-DE01-A9A3-DF1F2B15A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Measured classification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685EB-A879-9FA1-F8F5-4E91EF7C7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E66175-7D07-AF4E-844C-A8E65F64ECE5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A99F53-1711-C30D-66C7-6EC30F1CE019}"/>
              </a:ext>
            </a:extLst>
          </p:cNvPr>
          <p:cNvSpPr txBox="1"/>
          <p:nvPr/>
        </p:nvSpPr>
        <p:spPr>
          <a:xfrm>
            <a:off x="399206" y="1214542"/>
            <a:ext cx="6256237" cy="2031325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0" dirty="0"/>
              <a:t>Increasing threshold (slightly) improves performance in experimental results (due to lower noise levels) but lowers performance in simulation (due to loss in charge information).</a:t>
            </a:r>
          </a:p>
          <a:p>
            <a:endParaRPr lang="en-US" sz="1800" b="0" dirty="0"/>
          </a:p>
          <a:p>
            <a:r>
              <a:rPr lang="en-US" sz="1800" b="0" dirty="0"/>
              <a:t>Asymmetry arises from actual asymmetry in cluster size and its interaction with threshold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AA4782-1569-ED9F-564C-AF5339557C34}"/>
              </a:ext>
            </a:extLst>
          </p:cNvPr>
          <p:cNvSpPr txBox="1"/>
          <p:nvPr/>
        </p:nvSpPr>
        <p:spPr>
          <a:xfrm>
            <a:off x="7485495" y="6184077"/>
            <a:ext cx="4566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/>
              <a:t>credit: Anthony Badea, Ben </a:t>
            </a:r>
            <a:r>
              <a:rPr lang="en-US" sz="1400" b="0" dirty="0" err="1"/>
              <a:t>Parpillon</a:t>
            </a:r>
            <a:r>
              <a:rPr lang="en-US" sz="1400" b="0" dirty="0"/>
              <a:t>, Danush Shekar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0FC4DD-4229-F0F8-31EC-B24443602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293" y="3567976"/>
            <a:ext cx="3345400" cy="251086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13C3D3B-87A9-BE6B-BDAD-0AC6C806821C}"/>
                  </a:ext>
                </a:extLst>
              </p:cNvPr>
              <p:cNvSpPr txBox="1"/>
              <p:nvPr/>
            </p:nvSpPr>
            <p:spPr>
              <a:xfrm>
                <a:off x="931641" y="4823408"/>
                <a:ext cx="174211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0" dirty="0"/>
                  <a:t>Cluster size of events with </a:t>
                </a:r>
                <a:br>
                  <a:rPr lang="en-US" sz="1600" b="0" dirty="0"/>
                </a:br>
                <a:r>
                  <a:rPr lang="en-US" sz="1600" b="0" dirty="0"/>
                  <a:t>y-local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1600" b="0" dirty="0"/>
                  <a:t> [0.0, 1.35) mm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13C3D3B-87A9-BE6B-BDAD-0AC6C80682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641" y="4823408"/>
                <a:ext cx="1742110" cy="1077218"/>
              </a:xfrm>
              <a:prstGeom prst="rect">
                <a:avLst/>
              </a:prstGeom>
              <a:blipFill>
                <a:blip r:embed="rId4"/>
                <a:stretch>
                  <a:fillRect l="-1449" t="-1163" b="-5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9443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02952-88E0-2495-6E55-8EFD5693F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CF318-9F5C-059A-606F-B92C22C77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cluster shape in the pixel detector contains information about the particle trajectory</a:t>
            </a:r>
          </a:p>
          <a:p>
            <a:r>
              <a:rPr lang="en-US" i="1" dirty="0"/>
              <a:t>smartpixels</a:t>
            </a:r>
            <a:r>
              <a:rPr lang="en-US" dirty="0"/>
              <a:t> uses that to </a:t>
            </a:r>
            <a:r>
              <a:rPr lang="en-US" b="1" dirty="0"/>
              <a:t>filter out low-momentum </a:t>
            </a:r>
            <a:r>
              <a:rPr lang="en-US" dirty="0"/>
              <a:t>tracks and/or </a:t>
            </a:r>
            <a:r>
              <a:rPr lang="en-US" b="1" dirty="0"/>
              <a:t>regress the track parameters </a:t>
            </a:r>
            <a:r>
              <a:rPr lang="en-US" dirty="0"/>
              <a:t>(position and angle)</a:t>
            </a:r>
          </a:p>
          <a:p>
            <a:r>
              <a:rPr lang="en-US" dirty="0"/>
              <a:t>Physics-motivated </a:t>
            </a:r>
            <a:r>
              <a:rPr lang="en-US" i="1" dirty="0"/>
              <a:t>data reduction on the ASIC</a:t>
            </a:r>
            <a:r>
              <a:rPr lang="en-US" dirty="0"/>
              <a:t>: read out a subset of clusters instead of individual pixel hits</a:t>
            </a:r>
          </a:p>
          <a:p>
            <a:pPr lvl="1"/>
            <a:r>
              <a:rPr lang="en-US" dirty="0"/>
              <a:t>Can we get around bandwidth constraints on the pixel pitch?</a:t>
            </a:r>
          </a:p>
          <a:p>
            <a:pPr lvl="1"/>
            <a:r>
              <a:rPr lang="en-US" dirty="0"/>
              <a:t>What if we could put pixel info in the first layer of the trigger?</a:t>
            </a:r>
          </a:p>
          <a:p>
            <a:r>
              <a:rPr lang="en-US" dirty="0"/>
              <a:t>Outline</a:t>
            </a:r>
          </a:p>
          <a:p>
            <a:pPr lvl="1"/>
            <a:r>
              <a:rPr lang="en-US" dirty="0"/>
              <a:t>How does it work?</a:t>
            </a:r>
          </a:p>
          <a:p>
            <a:pPr lvl="2"/>
            <a:r>
              <a:rPr lang="en-US" dirty="0"/>
              <a:t>First implementation: demonstration of transverse momentum (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) filter in simulation</a:t>
            </a:r>
          </a:p>
          <a:p>
            <a:pPr lvl="1"/>
            <a:r>
              <a:rPr lang="en-US" dirty="0"/>
              <a:t>But really, can it work in real life?</a:t>
            </a:r>
          </a:p>
          <a:p>
            <a:pPr lvl="2"/>
            <a:r>
              <a:rPr lang="en-US" dirty="0"/>
              <a:t>Results from testing the algorithm on a </a:t>
            </a:r>
            <a:r>
              <a:rPr lang="en-US" b="1" dirty="0"/>
              <a:t>physical ASIC</a:t>
            </a:r>
          </a:p>
          <a:p>
            <a:pPr lvl="2"/>
            <a:r>
              <a:rPr lang="en-US" dirty="0"/>
              <a:t>Dependence on detector configuration</a:t>
            </a:r>
          </a:p>
          <a:p>
            <a:pPr lvl="2"/>
            <a:r>
              <a:rPr lang="en-US" dirty="0"/>
              <a:t>Radiation damage and noise</a:t>
            </a:r>
          </a:p>
          <a:p>
            <a:pPr lvl="1"/>
            <a:r>
              <a:rPr lang="en-US" dirty="0"/>
              <a:t>Regression algorithm and working towards a pixel trigger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25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AB751-D2BB-6F7E-651D-D40C68CF3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Dependence on sensor geometry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E4A18-CD2E-2A3F-F46B-E1DAC9BE0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920" y="952500"/>
            <a:ext cx="10917804" cy="3225961"/>
          </a:xfrm>
        </p:spPr>
        <p:txBody>
          <a:bodyPr/>
          <a:lstStyle/>
          <a:p>
            <a:r>
              <a:rPr lang="en-US" sz="1800" dirty="0"/>
              <a:t>Benchmark default 12.5 x 50 </a:t>
            </a:r>
            <a:r>
              <a:rPr lang="en-US" sz="1800" dirty="0">
                <a:latin typeface="Symbol" pitchFamily="2" charset="2"/>
              </a:rPr>
              <a:t>m</a:t>
            </a:r>
            <a:r>
              <a:rPr lang="en-US" sz="1800" dirty="0"/>
              <a:t>m</a:t>
            </a:r>
            <a:r>
              <a:rPr lang="en-US" sz="1800" baseline="30000" dirty="0"/>
              <a:t>2</a:t>
            </a:r>
            <a:r>
              <a:rPr lang="en-US" sz="1800" dirty="0"/>
              <a:t> sensor pitch and 100 </a:t>
            </a:r>
            <a:r>
              <a:rPr lang="en-US" sz="1800" dirty="0">
                <a:latin typeface="Symbol" pitchFamily="2" charset="2"/>
              </a:rPr>
              <a:t>m</a:t>
            </a:r>
            <a:r>
              <a:rPr lang="en-US" sz="1800" dirty="0"/>
              <a:t>m thickness</a:t>
            </a:r>
          </a:p>
          <a:p>
            <a:r>
              <a:rPr lang="en-US" sz="1800" dirty="0"/>
              <a:t>Reran TCAD and </a:t>
            </a:r>
            <a:r>
              <a:rPr lang="en-US" sz="1800" dirty="0" err="1"/>
              <a:t>pixelAV</a:t>
            </a:r>
            <a:r>
              <a:rPr lang="en-US" sz="1800" dirty="0"/>
              <a:t> simulations with different pixel pitch and re-trained the algorithm</a:t>
            </a:r>
            <a:endParaRPr lang="en-US" sz="1600" dirty="0"/>
          </a:p>
          <a:p>
            <a:pPr lvl="3"/>
            <a:endParaRPr lang="en-US" sz="1400" dirty="0"/>
          </a:p>
          <a:p>
            <a:pPr lvl="2"/>
            <a:endParaRPr lang="en-US" sz="14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lvl="2"/>
            <a:endParaRPr lang="en-US" sz="14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5" name="Picture 4" descr="A graph with different colored lines&#10;&#10;AI-generated content may be incorrect.">
            <a:extLst>
              <a:ext uri="{FF2B5EF4-FFF2-40B4-BE49-F238E27FC236}">
                <a16:creationId xmlns:a16="http://schemas.microsoft.com/office/drawing/2014/main" id="{76D67B91-2634-77B2-15A8-5CDC3E696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42" y="1610839"/>
            <a:ext cx="11364982" cy="30083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EF59BA-5A5C-EEFA-2F13-187D53109A5D}"/>
              </a:ext>
            </a:extLst>
          </p:cNvPr>
          <p:cNvSpPr txBox="1"/>
          <p:nvPr/>
        </p:nvSpPr>
        <p:spPr>
          <a:xfrm>
            <a:off x="743920" y="4648650"/>
            <a:ext cx="4501347" cy="1384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0" dirty="0"/>
              <a:t>Reminder:</a:t>
            </a:r>
          </a:p>
          <a:p>
            <a:r>
              <a:rPr lang="en-US" sz="1400" b="0" dirty="0"/>
              <a:t>Signal </a:t>
            </a:r>
            <a:r>
              <a:rPr lang="en-US" sz="1400" dirty="0"/>
              <a:t>efficiency</a:t>
            </a:r>
            <a:r>
              <a:rPr lang="en-US" sz="1400" b="0" dirty="0"/>
              <a:t> = fraction of tracks with p</a:t>
            </a:r>
            <a:r>
              <a:rPr lang="en-US" sz="1400" b="0" baseline="-25000" dirty="0"/>
              <a:t>T</a:t>
            </a:r>
            <a:r>
              <a:rPr lang="en-US" sz="1400" b="0" dirty="0"/>
              <a:t> &gt; 2 GeV that are classified as high </a:t>
            </a:r>
            <a:r>
              <a:rPr lang="en-US" sz="1400" b="0" dirty="0" err="1"/>
              <a:t>p</a:t>
            </a:r>
            <a:r>
              <a:rPr lang="en-US" sz="1400" b="0" baseline="-25000" dirty="0" err="1"/>
              <a:t>T</a:t>
            </a:r>
            <a:r>
              <a:rPr lang="en-US" sz="1400" b="0" dirty="0" err="1"/>
              <a:t>.</a:t>
            </a:r>
            <a:endParaRPr lang="en-US" sz="1400" b="0" dirty="0"/>
          </a:p>
          <a:p>
            <a:r>
              <a:rPr lang="en-US" sz="1400" b="0" dirty="0"/>
              <a:t>Background </a:t>
            </a:r>
            <a:r>
              <a:rPr lang="en-US" sz="1400" dirty="0"/>
              <a:t>rejection</a:t>
            </a:r>
            <a:r>
              <a:rPr lang="en-US" sz="1400" b="0" dirty="0"/>
              <a:t> = fraction of tracks with </a:t>
            </a:r>
            <a:r>
              <a:rPr lang="en-US" sz="1400" b="0" dirty="0" err="1"/>
              <a:t>p</a:t>
            </a:r>
            <a:r>
              <a:rPr lang="en-US" sz="1400" b="0" baseline="-25000" dirty="0" err="1"/>
              <a:t>T</a:t>
            </a:r>
            <a:r>
              <a:rPr lang="en-US" sz="1400" b="0" dirty="0"/>
              <a:t> &lt; 2 GeV that are classified as low </a:t>
            </a:r>
            <a:r>
              <a:rPr lang="en-US" sz="1400" b="0" dirty="0" err="1"/>
              <a:t>p</a:t>
            </a:r>
            <a:r>
              <a:rPr lang="en-US" sz="1400" b="0" baseline="-25000" dirty="0" err="1"/>
              <a:t>T</a:t>
            </a:r>
            <a:r>
              <a:rPr lang="en-US" sz="1400" b="0" dirty="0" err="1"/>
              <a:t>.</a:t>
            </a:r>
            <a:endParaRPr lang="en-US" sz="1400" b="0" dirty="0"/>
          </a:p>
          <a:p>
            <a:r>
              <a:rPr lang="en-US" sz="1400" b="0" dirty="0"/>
              <a:t>Data </a:t>
            </a:r>
            <a:r>
              <a:rPr lang="en-US" sz="1400" dirty="0"/>
              <a:t>reduction</a:t>
            </a:r>
            <a:r>
              <a:rPr lang="en-US" sz="1400" b="0" dirty="0"/>
              <a:t> = total fraction of tracks rejected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DFF71F-BB9C-A193-D3A4-02D43BFB0BBE}"/>
              </a:ext>
            </a:extLst>
          </p:cNvPr>
          <p:cNvSpPr txBox="1"/>
          <p:nvPr/>
        </p:nvSpPr>
        <p:spPr>
          <a:xfrm>
            <a:off x="5561866" y="4640507"/>
            <a:ext cx="6099858" cy="15788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10000"/>
              </a:spcAft>
              <a:buClrTx/>
              <a:buSzPct val="90000"/>
              <a:buFont typeface="Times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Key observations</a:t>
            </a:r>
          </a:p>
          <a:p>
            <a:pPr marL="5715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10000"/>
              </a:spcAft>
              <a:buClrTx/>
              <a:buSzTx/>
              <a:buFont typeface="Symbol" charset="2"/>
              <a:buChar char="®"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113C83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Benchmark has highest performance</a:t>
            </a:r>
          </a:p>
          <a:p>
            <a:pPr marL="5715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10000"/>
              </a:spcAft>
              <a:buClrTx/>
              <a:buSzTx/>
              <a:buFont typeface="Symbol" charset="2"/>
              <a:buChar char="®"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113C83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CMS HL-LHC geometry (100 x 25 x 150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113C83"/>
                </a:solidFill>
                <a:effectLst/>
                <a:uLnTx/>
                <a:uFillTx/>
                <a:latin typeface="Symbol" pitchFamily="2" charset="2"/>
                <a:ea typeface="ＭＳ Ｐゴシック" charset="-128"/>
                <a:cs typeface="Arial"/>
              </a:rPr>
              <a:t>m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113C83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m</a:t>
            </a:r>
            <a:r>
              <a:rPr kumimoji="0" lang="en-US" sz="1600" b="0" i="1" u="none" strike="noStrike" kern="0" cap="none" spc="0" normalizeH="0" baseline="30000" noProof="0" dirty="0">
                <a:ln>
                  <a:noFill/>
                </a:ln>
                <a:solidFill>
                  <a:srgbClr val="113C83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3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113C83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) performs well due to pitch/depth ratio</a:t>
            </a:r>
          </a:p>
          <a:p>
            <a:pPr marL="5715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10000"/>
              </a:spcAft>
              <a:buClrTx/>
              <a:buSzTx/>
              <a:buFont typeface="Symbol" charset="2"/>
              <a:buChar char="®"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113C83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Non-bending pitch doesn’t matter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D93F0F-4B95-22AB-18B7-91A16BC22371}"/>
              </a:ext>
            </a:extLst>
          </p:cNvPr>
          <p:cNvSpPr txBox="1"/>
          <p:nvPr/>
        </p:nvSpPr>
        <p:spPr>
          <a:xfrm>
            <a:off x="2994048" y="6171605"/>
            <a:ext cx="2030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/>
              <a:t>plots: </a:t>
            </a:r>
            <a:r>
              <a:rPr lang="en-US" sz="1400" b="0" dirty="0" err="1"/>
              <a:t>Danush</a:t>
            </a:r>
            <a:r>
              <a:rPr lang="en-US" sz="1400" b="0" dirty="0"/>
              <a:t> Shekar</a:t>
            </a:r>
          </a:p>
        </p:txBody>
      </p:sp>
    </p:spTree>
    <p:extLst>
      <p:ext uri="{BB962C8B-B14F-4D97-AF65-F5344CB8AC3E}">
        <p14:creationId xmlns:p14="http://schemas.microsoft.com/office/powerpoint/2010/main" val="3110788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89F6E-36A8-8941-5075-7AE7CA178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it work in the endcaps?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E43E86-5654-B4CB-FCA1-A6C55D5CBC5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43920" y="1157468"/>
                <a:ext cx="3712333" cy="5051247"/>
              </a:xfrm>
            </p:spPr>
            <p:txBody>
              <a:bodyPr/>
              <a:lstStyle/>
              <a:p>
                <a:r>
                  <a:rPr lang="en-US" dirty="0"/>
                  <a:t>No Lorentz drift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∥</m:t>
                    </m:r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Smaller clusters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E43E86-5654-B4CB-FCA1-A6C55D5CBC5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3920" y="1157468"/>
                <a:ext cx="3712333" cy="5051247"/>
              </a:xfrm>
              <a:blipFill>
                <a:blip r:embed="rId2"/>
                <a:stretch>
                  <a:fillRect l="-1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diagram of a magnetic field&#10;&#10;AI-generated content may be incorrect.">
            <a:extLst>
              <a:ext uri="{FF2B5EF4-FFF2-40B4-BE49-F238E27FC236}">
                <a16:creationId xmlns:a16="http://schemas.microsoft.com/office/drawing/2014/main" id="{EAB09F24-E2B0-0337-28E0-C938567BC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40" y="3067016"/>
            <a:ext cx="5737556" cy="3037529"/>
          </a:xfrm>
          <a:prstGeom prst="rect">
            <a:avLst/>
          </a:prstGeom>
        </p:spPr>
      </p:pic>
      <p:pic>
        <p:nvPicPr>
          <p:cNvPr id="5" name="Picture 4" descr="A graph with different colored lines&#10;&#10;AI-generated content may be incorrect.">
            <a:extLst>
              <a:ext uri="{FF2B5EF4-FFF2-40B4-BE49-F238E27FC236}">
                <a16:creationId xmlns:a16="http://schemas.microsoft.com/office/drawing/2014/main" id="{4EA84F49-FE99-D336-C3E1-0BA5C64F5F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3324"/>
          <a:stretch>
            <a:fillRect/>
          </a:stretch>
        </p:blipFill>
        <p:spPr>
          <a:xfrm>
            <a:off x="4267068" y="857352"/>
            <a:ext cx="7591426" cy="293363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A0AC5B9-79E9-AD6D-A469-9760A01AC19D}"/>
              </a:ext>
            </a:extLst>
          </p:cNvPr>
          <p:cNvSpPr txBox="1">
            <a:spLocks/>
          </p:cNvSpPr>
          <p:nvPr/>
        </p:nvSpPr>
        <p:spPr bwMode="auto">
          <a:xfrm>
            <a:off x="6096000" y="4091101"/>
            <a:ext cx="5582856" cy="190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10000"/>
              </a:spcAft>
              <a:buSzPct val="90000"/>
              <a:buFont typeface="Times" charset="0"/>
              <a:buChar char="•"/>
              <a:defRPr sz="20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1pPr>
            <a:lvl2pPr marL="571500" indent="-342900" algn="l" rtl="0" eaLnBrk="0" fontAlgn="base" hangingPunct="0">
              <a:spcBef>
                <a:spcPct val="20000"/>
              </a:spcBef>
              <a:spcAft>
                <a:spcPct val="10000"/>
              </a:spcAft>
              <a:buFont typeface="Symbol" charset="2"/>
              <a:buChar char="®"/>
              <a:defRPr i="1">
                <a:solidFill>
                  <a:schemeClr val="accent2"/>
                </a:solidFill>
                <a:latin typeface="Arial"/>
                <a:ea typeface="ＭＳ Ｐゴシック" charset="-128"/>
                <a:cs typeface="Arial"/>
              </a:defRPr>
            </a:lvl2pPr>
            <a:lvl3pPr marL="80486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ＭＳ Ｐゴシック" charset="-128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b="0" kern="0" dirty="0"/>
              <a:t>Efficient for high-</a:t>
            </a:r>
            <a:r>
              <a:rPr lang="en-US" b="0" kern="0" dirty="0" err="1"/>
              <a:t>p</a:t>
            </a:r>
            <a:r>
              <a:rPr lang="en-US" b="0" kern="0" baseline="-25000" dirty="0" err="1"/>
              <a:t>T</a:t>
            </a:r>
            <a:r>
              <a:rPr lang="en-US" b="0" kern="0" dirty="0"/>
              <a:t> particles, though slightly worse for benchmark training boundary of 0.20 GeV</a:t>
            </a:r>
          </a:p>
          <a:p>
            <a:r>
              <a:rPr lang="en-US" b="0" kern="0" dirty="0"/>
              <a:t>Poor background rejection (compare ~30% for benchmark)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D7518A-99F9-29A4-FD6E-989BF96A758F}"/>
              </a:ext>
            </a:extLst>
          </p:cNvPr>
          <p:cNvSpPr txBox="1"/>
          <p:nvPr/>
        </p:nvSpPr>
        <p:spPr>
          <a:xfrm>
            <a:off x="2994048" y="6171605"/>
            <a:ext cx="2924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/>
              <a:t>plots and figure: Danush Shekar</a:t>
            </a:r>
          </a:p>
        </p:txBody>
      </p:sp>
    </p:spTree>
    <p:extLst>
      <p:ext uri="{BB962C8B-B14F-4D97-AF65-F5344CB8AC3E}">
        <p14:creationId xmlns:p14="http://schemas.microsoft.com/office/powerpoint/2010/main" val="1050128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7E076-ED13-49A5-A8DB-B55CAFB8A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Retraining can mitigate radiation damage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97CDA-824D-AD34-5B52-9BE0129E68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HL-LHC will reach unprecedented radiation levels, highest in barrel pixel layer 1, 3 cm from collisions</a:t>
            </a:r>
          </a:p>
          <a:p>
            <a:r>
              <a:rPr lang="en-US" sz="1800" dirty="0"/>
              <a:t>Generate datasets with simulated radiation damage (models from </a:t>
            </a:r>
            <a:r>
              <a:rPr lang="en-US" sz="1800" dirty="0">
                <a:hlinkClick r:id="rId2"/>
              </a:rPr>
              <a:t>PixelAV</a:t>
            </a:r>
            <a:r>
              <a:rPr lang="en-US" sz="1800" dirty="0"/>
              <a:t>)</a:t>
            </a:r>
          </a:p>
          <a:p>
            <a:pPr lvl="1"/>
            <a:r>
              <a:rPr lang="en-US" sz="1600" dirty="0"/>
              <a:t>3.3 x 10</a:t>
            </a:r>
            <a:r>
              <a:rPr lang="en-US" sz="1600" baseline="30000" dirty="0"/>
              <a:t>15</a:t>
            </a:r>
            <a:r>
              <a:rPr lang="en-US" sz="1600" dirty="0"/>
              <a:t> </a:t>
            </a:r>
            <a:r>
              <a:rPr lang="en-US" sz="1600" dirty="0" err="1"/>
              <a:t>n</a:t>
            </a:r>
            <a:r>
              <a:rPr lang="en-US" sz="1600" baseline="-25000" dirty="0" err="1"/>
              <a:t>eq</a:t>
            </a:r>
            <a:r>
              <a:rPr lang="en-US" sz="1600" dirty="0"/>
              <a:t>/cm</a:t>
            </a:r>
            <a:r>
              <a:rPr lang="en-US" sz="1600" baseline="30000" dirty="0"/>
              <a:t>2</a:t>
            </a:r>
            <a:r>
              <a:rPr lang="en-US" sz="1600" dirty="0"/>
              <a:t> (370 fb</a:t>
            </a:r>
            <a:r>
              <a:rPr lang="en-US" sz="1600" baseline="30000" dirty="0"/>
              <a:t>-1</a:t>
            </a:r>
            <a:r>
              <a:rPr lang="en-US" sz="1600" dirty="0"/>
              <a:t> (Run 3) at Layer 1)</a:t>
            </a:r>
          </a:p>
          <a:p>
            <a:pPr lvl="1"/>
            <a:r>
              <a:rPr lang="en-US" sz="1600" dirty="0"/>
              <a:t>1.0 x 10</a:t>
            </a:r>
            <a:r>
              <a:rPr lang="en-US" sz="1600" baseline="30000" dirty="0"/>
              <a:t>16</a:t>
            </a:r>
            <a:r>
              <a:rPr lang="en-US" sz="1600" dirty="0"/>
              <a:t> </a:t>
            </a:r>
            <a:r>
              <a:rPr lang="en-US" sz="1600" dirty="0" err="1"/>
              <a:t>n</a:t>
            </a:r>
            <a:r>
              <a:rPr lang="en-US" sz="1600" baseline="-25000" dirty="0" err="1"/>
              <a:t>eq</a:t>
            </a:r>
            <a:r>
              <a:rPr lang="en-US" sz="1600" dirty="0"/>
              <a:t>/cm</a:t>
            </a:r>
            <a:r>
              <a:rPr lang="en-US" sz="1600" baseline="30000" dirty="0"/>
              <a:t>2</a:t>
            </a:r>
            <a:r>
              <a:rPr lang="en-US" sz="1600" dirty="0"/>
              <a:t> (1100 fb</a:t>
            </a:r>
            <a:r>
              <a:rPr lang="en-US" sz="1600" baseline="30000" dirty="0"/>
              <a:t>-1</a:t>
            </a:r>
            <a:r>
              <a:rPr lang="en-US" sz="1600" dirty="0"/>
              <a:t> (half of HL-LHC) at Layer 1)</a:t>
            </a:r>
          </a:p>
          <a:p>
            <a:r>
              <a:rPr lang="en-US" sz="1800" dirty="0"/>
              <a:t>Retraining (new weights, same structure) recovers most performance for both benchmark and HL-LHC sensor geometry, and will be possible for an eventual detector</a:t>
            </a:r>
          </a:p>
        </p:txBody>
      </p:sp>
      <p:pic>
        <p:nvPicPr>
          <p:cNvPr id="5" name="Picture 4" descr="A graph of different types of data&#10;&#10;AI-generated content may be incorrect.">
            <a:extLst>
              <a:ext uri="{FF2B5EF4-FFF2-40B4-BE49-F238E27FC236}">
                <a16:creationId xmlns:a16="http://schemas.microsoft.com/office/drawing/2014/main" id="{97B6765A-5132-D04D-C5A9-371E801FC3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27" b="4398"/>
          <a:stretch>
            <a:fillRect/>
          </a:stretch>
        </p:blipFill>
        <p:spPr>
          <a:xfrm>
            <a:off x="1578944" y="2981446"/>
            <a:ext cx="8868231" cy="33131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95A040-6789-18FD-EA5F-6F5E49E1268D}"/>
              </a:ext>
            </a:extLst>
          </p:cNvPr>
          <p:cNvSpPr txBox="1"/>
          <p:nvPr/>
        </p:nvSpPr>
        <p:spPr>
          <a:xfrm>
            <a:off x="9572100" y="6207226"/>
            <a:ext cx="2089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/>
              <a:t>plots: Danush Shekar</a:t>
            </a:r>
          </a:p>
        </p:txBody>
      </p:sp>
    </p:spTree>
    <p:extLst>
      <p:ext uri="{BB962C8B-B14F-4D97-AF65-F5344CB8AC3E}">
        <p14:creationId xmlns:p14="http://schemas.microsoft.com/office/powerpoint/2010/main" val="9256202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45F1B-2D3A-C85F-41FC-00134704B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Promising first results on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12C17-3148-A966-9220-622988FB3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Noise is complex, but we start out with a simple model: for each pixel, sample from a gaussian of mean 0 and sigma of 80 electrons, then add the result to the charge for that pixel</a:t>
            </a:r>
          </a:p>
          <a:p>
            <a:r>
              <a:rPr lang="en-US" dirty="0"/>
              <a:t>Unsurprisingly, performance degrades with added noise but can be recovered through retraining and application of a charge threshold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FAC139-A575-8805-4A0C-F9A013303EAB}"/>
              </a:ext>
            </a:extLst>
          </p:cNvPr>
          <p:cNvSpPr txBox="1"/>
          <p:nvPr/>
        </p:nvSpPr>
        <p:spPr>
          <a:xfrm>
            <a:off x="2994048" y="6171605"/>
            <a:ext cx="3534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/>
              <a:t>plots: Ben Weiss and Jennet Dickinson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A0CCBB-1052-7DA6-909C-10A38CBE1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030" y="3036183"/>
            <a:ext cx="7123128" cy="274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2631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6E668-6EF3-F38B-C5DA-34DD1885B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Physics case: Level-1 b-tagging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0B7A5-B93C-8AFD-E4C0-735BDFBFE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920" y="952500"/>
            <a:ext cx="5260036" cy="5256215"/>
          </a:xfrm>
        </p:spPr>
        <p:txBody>
          <a:bodyPr/>
          <a:lstStyle/>
          <a:p>
            <a:r>
              <a:rPr lang="en-US" dirty="0"/>
              <a:t>CMS will have a track trigger at L1 for HL-LHC, based on outer tracker layers</a:t>
            </a:r>
          </a:p>
          <a:p>
            <a:pPr lvl="1"/>
            <a:r>
              <a:rPr lang="en-US" dirty="0"/>
              <a:t>Even at much higher radius than pixels, effective b-tagging in the trigger</a:t>
            </a:r>
          </a:p>
          <a:p>
            <a:r>
              <a:rPr lang="en-US" dirty="0">
                <a:sym typeface="Wingdings" pitchFamily="2" charset="2"/>
              </a:rPr>
              <a:t>Headline physics at HL-LHC, HH 4b, relies on jet triggers, and b-tagging improves them dramatically</a:t>
            </a:r>
            <a:endParaRPr lang="en-US" dirty="0"/>
          </a:p>
          <a:p>
            <a:pPr lvl="1"/>
            <a:r>
              <a:rPr lang="en-US" dirty="0"/>
              <a:t>Benefit concentrated at low </a:t>
            </a:r>
            <a:r>
              <a:rPr lang="en-US" dirty="0" err="1"/>
              <a:t>m</a:t>
            </a:r>
            <a:r>
              <a:rPr lang="en-US" baseline="-25000" dirty="0" err="1"/>
              <a:t>HH</a:t>
            </a:r>
            <a:r>
              <a:rPr lang="en-US" dirty="0"/>
              <a:t>, most relevant for </a:t>
            </a:r>
            <a:r>
              <a:rPr lang="en-US" dirty="0" err="1">
                <a:latin typeface="Symbol" pitchFamily="2" charset="2"/>
              </a:rPr>
              <a:t>l</a:t>
            </a:r>
            <a:r>
              <a:rPr lang="en-US" baseline="-25000" dirty="0" err="1"/>
              <a:t>hhh</a:t>
            </a:r>
            <a:r>
              <a:rPr lang="en-US" dirty="0"/>
              <a:t> measurement</a:t>
            </a:r>
          </a:p>
          <a:p>
            <a:r>
              <a:rPr lang="en-US" dirty="0"/>
              <a:t>Pixel hits will improve this, impact across CMS physics program</a:t>
            </a:r>
          </a:p>
          <a:p>
            <a:pPr lvl="1"/>
            <a:r>
              <a:rPr lang="en-US" dirty="0"/>
              <a:t>Potential for other capabilities including vertex-specific isolation and impact parameter cuts on leptons</a:t>
            </a:r>
          </a:p>
        </p:txBody>
      </p:sp>
      <p:pic>
        <p:nvPicPr>
          <p:cNvPr id="6" name="Picture 5" descr="A graph of a diagram&#10;&#10;Description automatically generated with medium confidence">
            <a:extLst>
              <a:ext uri="{FF2B5EF4-FFF2-40B4-BE49-F238E27FC236}">
                <a16:creationId xmlns:a16="http://schemas.microsoft.com/office/drawing/2014/main" id="{2FFFBB39-D575-D38A-5822-3F1EC1FAC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170" y="952500"/>
            <a:ext cx="5808556" cy="430678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B706A72-1812-1586-17A0-1163918F83D3}"/>
              </a:ext>
            </a:extLst>
          </p:cNvPr>
          <p:cNvSpPr/>
          <p:nvPr/>
        </p:nvSpPr>
        <p:spPr bwMode="auto">
          <a:xfrm>
            <a:off x="6392389" y="3580607"/>
            <a:ext cx="1611497" cy="1346248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55C4F5-35DC-683A-C928-E38940F5FA28}"/>
              </a:ext>
            </a:extLst>
          </p:cNvPr>
          <p:cNvSpPr txBox="1"/>
          <p:nvPr/>
        </p:nvSpPr>
        <p:spPr>
          <a:xfrm>
            <a:off x="8090243" y="3842923"/>
            <a:ext cx="2428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rgbClr val="0432FF"/>
                </a:solidFill>
              </a:rPr>
              <a:t>improvement at low </a:t>
            </a:r>
            <a:r>
              <a:rPr lang="en-US" sz="1600" b="0" dirty="0" err="1">
                <a:solidFill>
                  <a:srgbClr val="0432FF"/>
                </a:solidFill>
              </a:rPr>
              <a:t>m</a:t>
            </a:r>
            <a:r>
              <a:rPr lang="en-US" sz="1600" b="0" baseline="-25000" dirty="0" err="1">
                <a:solidFill>
                  <a:srgbClr val="0432FF"/>
                </a:solidFill>
              </a:rPr>
              <a:t>HH</a:t>
            </a:r>
            <a:endParaRPr lang="en-US" sz="1600" b="0" baseline="-25000" dirty="0">
              <a:solidFill>
                <a:srgbClr val="0432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A77379-A4EA-43CB-5B46-444DAB84572E}"/>
              </a:ext>
            </a:extLst>
          </p:cNvPr>
          <p:cNvSpPr txBox="1"/>
          <p:nvPr/>
        </p:nvSpPr>
        <p:spPr>
          <a:xfrm>
            <a:off x="10265802" y="6164471"/>
            <a:ext cx="2163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>
                <a:hlinkClick r:id="rId3"/>
              </a:rPr>
              <a:t>CMS-DP-2022-021</a:t>
            </a:r>
            <a:endParaRPr lang="en-US" sz="1400" b="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3C2190-89D3-4F0E-6181-51D33E188E72}"/>
              </a:ext>
            </a:extLst>
          </p:cNvPr>
          <p:cNvSpPr txBox="1"/>
          <p:nvPr/>
        </p:nvSpPr>
        <p:spPr>
          <a:xfrm>
            <a:off x="5589638" y="5199665"/>
            <a:ext cx="55341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10000"/>
              </a:spcAft>
              <a:buClrTx/>
              <a:buSzTx/>
              <a:buFont typeface="Symbol" charset="2"/>
              <a:buChar char="®"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113C83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Adding sum of jet tag scores to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113C83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HT+jets+muon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113C83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 trigger cocktail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113C83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  <a:sym typeface="Wingdings" pitchFamily="2" charset="2"/>
              </a:rPr>
              <a:t> i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113C83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mproves efficiency 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113C83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67 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113C83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  <a:sym typeface="Wingdings" pitchFamily="2" charset="2"/>
              </a:rPr>
              <a:t> 73% per-event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113C83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  <a:sym typeface="Wingdings" pitchFamily="2" charset="2"/>
              </a:rPr>
              <a:t>for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113C83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m</a:t>
            </a:r>
            <a:r>
              <a:rPr kumimoji="0" lang="en-US" sz="1800" b="0" i="1" u="none" strike="noStrike" kern="0" cap="none" spc="0" normalizeH="0" baseline="-25000" noProof="0" dirty="0" err="1">
                <a:ln>
                  <a:noFill/>
                </a:ln>
                <a:solidFill>
                  <a:srgbClr val="113C83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HH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113C83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 &lt; 500 GeV, only 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113C83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0.6% increase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113C83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in trigger rate</a:t>
            </a:r>
          </a:p>
        </p:txBody>
      </p:sp>
    </p:spTree>
    <p:extLst>
      <p:ext uri="{BB962C8B-B14F-4D97-AF65-F5344CB8AC3E}">
        <p14:creationId xmlns:p14="http://schemas.microsoft.com/office/powerpoint/2010/main" val="1723801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7D519-3B47-8FFA-2CBE-199BD6D58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Relevant example: ATLAS IBL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83D749B-7A04-07AF-9272-34C0D5AEE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323" y="952500"/>
            <a:ext cx="6655442" cy="5578602"/>
          </a:xfrm>
        </p:spPr>
        <p:txBody>
          <a:bodyPr/>
          <a:lstStyle/>
          <a:p>
            <a:r>
              <a:rPr lang="en-US" sz="1800" dirty="0"/>
              <a:t>“Insertable Barrel Layer” placed between previous innermost layer in 2014</a:t>
            </a:r>
          </a:p>
          <a:p>
            <a:r>
              <a:rPr lang="en-US" sz="1800" dirty="0"/>
              <a:t>Improvement in b-tagging, particularly at lower </a:t>
            </a:r>
            <a:r>
              <a:rPr lang="en-US" sz="1800" dirty="0" err="1"/>
              <a:t>p</a:t>
            </a:r>
            <a:r>
              <a:rPr lang="en-US" sz="1800" baseline="-25000" dirty="0" err="1"/>
              <a:t>T</a:t>
            </a:r>
            <a:endParaRPr lang="en-US" sz="1800" baseline="-25000" dirty="0"/>
          </a:p>
          <a:p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D14B16-8D75-FE5F-A26E-1D5F7A553A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296"/>
          <a:stretch/>
        </p:blipFill>
        <p:spPr>
          <a:xfrm>
            <a:off x="181140" y="781462"/>
            <a:ext cx="4273106" cy="23651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D908EB-10E6-19F9-D125-ADE700C2E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1749" y="2320922"/>
            <a:ext cx="3728566" cy="3584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911C91-0381-AE0C-6F96-B0E387AE2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0444" y="2238706"/>
            <a:ext cx="3887089" cy="37369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A4377B-9F9E-68F0-9FB9-21CC9B377050}"/>
              </a:ext>
            </a:extLst>
          </p:cNvPr>
          <p:cNvSpPr txBox="1"/>
          <p:nvPr/>
        </p:nvSpPr>
        <p:spPr>
          <a:xfrm>
            <a:off x="4949147" y="6064412"/>
            <a:ext cx="22937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hlinkClick r:id="rId5"/>
              </a:rPr>
              <a:t>ATL-PHYS-PUB-2015-022</a:t>
            </a:r>
            <a:endParaRPr lang="en-US" sz="1400" b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8B9C7E-AD72-CDD7-831C-DFACA939CE8E}"/>
              </a:ext>
            </a:extLst>
          </p:cNvPr>
          <p:cNvSpPr txBox="1"/>
          <p:nvPr/>
        </p:nvSpPr>
        <p:spPr>
          <a:xfrm>
            <a:off x="535348" y="3429000"/>
            <a:ext cx="2802193" cy="224676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b="0" dirty="0"/>
              <a:t>These plots include algorithmic effects, too, but:</a:t>
            </a:r>
          </a:p>
          <a:p>
            <a:endParaRPr lang="en-US" b="0" dirty="0"/>
          </a:p>
          <a:p>
            <a:r>
              <a:rPr lang="en-US" i="1" dirty="0"/>
              <a:t>Getting closer to the beam, even by a little bit, matters</a:t>
            </a:r>
          </a:p>
        </p:txBody>
      </p:sp>
    </p:spTree>
    <p:extLst>
      <p:ext uri="{BB962C8B-B14F-4D97-AF65-F5344CB8AC3E}">
        <p14:creationId xmlns:p14="http://schemas.microsoft.com/office/powerpoint/2010/main" val="28479537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 shot of a diagram&#10;&#10;Description automatically generated">
            <a:extLst>
              <a:ext uri="{FF2B5EF4-FFF2-40B4-BE49-F238E27FC236}">
                <a16:creationId xmlns:a16="http://schemas.microsoft.com/office/drawing/2014/main" id="{343CD0A3-2170-B070-3C75-36798D2C2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886" y="1579360"/>
            <a:ext cx="4151228" cy="3699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1A06DC-5F4D-9697-507E-3F4B7CA07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How might pixels work in L1?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125A4-BBC3-8D05-79BE-4BDF52AFD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CMS HL-LHC L1 tracking uses “</a:t>
            </a:r>
            <a:r>
              <a:rPr lang="en-US" sz="1800" dirty="0" err="1"/>
              <a:t>tracklets</a:t>
            </a:r>
            <a:r>
              <a:rPr lang="en-US" sz="1800" dirty="0"/>
              <a:t>” from </a:t>
            </a:r>
            <a:r>
              <a:rPr lang="en-US" sz="1800" dirty="0" err="1"/>
              <a:t>p</a:t>
            </a:r>
            <a:r>
              <a:rPr lang="en-US" sz="1800" baseline="-25000" dirty="0" err="1"/>
              <a:t>T</a:t>
            </a:r>
            <a:r>
              <a:rPr lang="en-US" sz="1800" dirty="0"/>
              <a:t> layers that point out to the rest of the OT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lvl="2"/>
            <a:endParaRPr lang="en-US" sz="1400" dirty="0"/>
          </a:p>
          <a:p>
            <a:r>
              <a:rPr lang="en-US" sz="1800" dirty="0"/>
              <a:t>Combinatorics in busy HL-LHC environment will be formidable, “outside-in” tracking may be best bet</a:t>
            </a:r>
          </a:p>
          <a:p>
            <a:r>
              <a:rPr lang="en-US" sz="1800" dirty="0"/>
              <a:t>Position and direction info from the cluster reduces combinatorics by rejecting clusters in the search road but pointing in the wrong direction </a:t>
            </a:r>
            <a:r>
              <a:rPr lang="en-US" sz="1800" dirty="0">
                <a:sym typeface="Wingdings" pitchFamily="2" charset="2"/>
              </a:rPr>
              <a:t> </a:t>
            </a:r>
            <a:r>
              <a:rPr lang="en-US" sz="1800" b="1" dirty="0">
                <a:sym typeface="Wingdings" pitchFamily="2" charset="2"/>
              </a:rPr>
              <a:t>regression</a:t>
            </a:r>
            <a:r>
              <a:rPr lang="en-US" sz="1800" dirty="0">
                <a:sym typeface="Wingdings" pitchFamily="2" charset="2"/>
              </a:rPr>
              <a:t> of track parameters</a:t>
            </a:r>
            <a:endParaRPr lang="en-US" sz="1800" dirty="0"/>
          </a:p>
        </p:txBody>
      </p:sp>
      <p:pic>
        <p:nvPicPr>
          <p:cNvPr id="5" name="Picture 4" descr="A diagram of a graph&#10;&#10;Description automatically generated">
            <a:extLst>
              <a:ext uri="{FF2B5EF4-FFF2-40B4-BE49-F238E27FC236}">
                <a16:creationId xmlns:a16="http://schemas.microsoft.com/office/drawing/2014/main" id="{A35CE0B6-3686-FB1A-0CDC-5BC46C0D6D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364"/>
          <a:stretch/>
        </p:blipFill>
        <p:spPr>
          <a:xfrm>
            <a:off x="2503152" y="1579360"/>
            <a:ext cx="3358525" cy="302820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0AF6623-EC64-9483-68CF-71DB5CC13204}"/>
              </a:ext>
            </a:extLst>
          </p:cNvPr>
          <p:cNvSpPr/>
          <p:nvPr/>
        </p:nvSpPr>
        <p:spPr bwMode="auto">
          <a:xfrm>
            <a:off x="6275308" y="3732628"/>
            <a:ext cx="949385" cy="949385"/>
          </a:xfrm>
          <a:prstGeom prst="ellipse">
            <a:avLst/>
          </a:prstGeom>
          <a:noFill/>
          <a:ln w="28575" cap="flat" cmpd="sng" algn="ctr">
            <a:solidFill>
              <a:srgbClr val="FF0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FDB07CA-4718-08E2-5501-83A205567D78}"/>
              </a:ext>
            </a:extLst>
          </p:cNvPr>
          <p:cNvSpPr/>
          <p:nvPr/>
        </p:nvSpPr>
        <p:spPr bwMode="auto">
          <a:xfrm>
            <a:off x="5946001" y="3383385"/>
            <a:ext cx="1590457" cy="1590457"/>
          </a:xfrm>
          <a:prstGeom prst="ellipse">
            <a:avLst/>
          </a:prstGeom>
          <a:noFill/>
          <a:ln w="28575" cap="flat" cmpd="sng" algn="ctr">
            <a:solidFill>
              <a:srgbClr val="FF0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938BFC-7F4C-CF54-829F-4372A04425BE}"/>
              </a:ext>
            </a:extLst>
          </p:cNvPr>
          <p:cNvSpPr/>
          <p:nvPr/>
        </p:nvSpPr>
        <p:spPr bwMode="auto">
          <a:xfrm rot="18679884">
            <a:off x="7275630" y="3629773"/>
            <a:ext cx="393544" cy="161684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ECEC625-D2C3-C868-7009-5124EC4EA3B1}"/>
              </a:ext>
            </a:extLst>
          </p:cNvPr>
          <p:cNvSpPr/>
          <p:nvPr/>
        </p:nvSpPr>
        <p:spPr bwMode="auto">
          <a:xfrm rot="21057840">
            <a:off x="6898873" y="3836447"/>
            <a:ext cx="393544" cy="161684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0289CAA-EA4B-7160-EC84-B81473488BF8}"/>
              </a:ext>
            </a:extLst>
          </p:cNvPr>
          <p:cNvSpPr/>
          <p:nvPr/>
        </p:nvSpPr>
        <p:spPr bwMode="auto">
          <a:xfrm rot="21304404">
            <a:off x="6971609" y="3453862"/>
            <a:ext cx="393544" cy="161684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1A1CC3-D85E-DD68-5FE0-F35947EC6138}"/>
              </a:ext>
            </a:extLst>
          </p:cNvPr>
          <p:cNvCxnSpPr/>
          <p:nvPr/>
        </p:nvCxnSpPr>
        <p:spPr bwMode="auto">
          <a:xfrm>
            <a:off x="7073026" y="3356860"/>
            <a:ext cx="171828" cy="329164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5C37B3F-925E-89D9-0F2C-5D1B05A2B1C1}"/>
              </a:ext>
            </a:extLst>
          </p:cNvPr>
          <p:cNvCxnSpPr>
            <a:cxnSpLocks/>
          </p:cNvCxnSpPr>
          <p:nvPr/>
        </p:nvCxnSpPr>
        <p:spPr bwMode="auto">
          <a:xfrm flipH="1">
            <a:off x="7090605" y="3335032"/>
            <a:ext cx="212194" cy="37282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A4DC081F-533C-D5C0-F1A5-D1D6B870148E}"/>
              </a:ext>
            </a:extLst>
          </p:cNvPr>
          <p:cNvSpPr/>
          <p:nvPr/>
        </p:nvSpPr>
        <p:spPr bwMode="auto">
          <a:xfrm>
            <a:off x="2412504" y="2911074"/>
            <a:ext cx="1896789" cy="1576471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AC4F161-7A56-282D-DDA8-CFA587663E23}"/>
              </a:ext>
            </a:extLst>
          </p:cNvPr>
          <p:cNvCxnSpPr>
            <a:cxnSpLocks/>
          </p:cNvCxnSpPr>
          <p:nvPr/>
        </p:nvCxnSpPr>
        <p:spPr bwMode="auto">
          <a:xfrm flipV="1">
            <a:off x="2412504" y="1652653"/>
            <a:ext cx="4233863" cy="1243493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1978364-CBA0-6587-31AB-20959BEB9791}"/>
              </a:ext>
            </a:extLst>
          </p:cNvPr>
          <p:cNvCxnSpPr>
            <a:cxnSpLocks/>
          </p:cNvCxnSpPr>
          <p:nvPr/>
        </p:nvCxnSpPr>
        <p:spPr bwMode="auto">
          <a:xfrm flipV="1">
            <a:off x="2356804" y="4344187"/>
            <a:ext cx="4289563" cy="14499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413641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D94AD-79A5-7084-9BDC-4AEBA6578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 parameter regression works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1E08EF-16BF-002C-9EB9-61A8CB5E7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4313" y="964425"/>
            <a:ext cx="3998363" cy="1614561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Use time-sliced information with convolutional layers to predict </a:t>
            </a:r>
            <a:r>
              <a:rPr lang="en-US" sz="1800" b="1" dirty="0"/>
              <a:t>not just local position and angles but their uncertainties as well.  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BB1D85-E97D-88D9-DBE7-FCBA04C6C92F}"/>
              </a:ext>
            </a:extLst>
          </p:cNvPr>
          <p:cNvSpPr txBox="1"/>
          <p:nvPr/>
        </p:nvSpPr>
        <p:spPr>
          <a:xfrm>
            <a:off x="8149584" y="5893575"/>
            <a:ext cx="35505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dirty="0">
                <a:hlinkClick r:id="rId3"/>
              </a:rPr>
              <a:t>https://arxiv.org/abs/2312.11676</a:t>
            </a:r>
            <a:r>
              <a:rPr lang="en-US" sz="1600" b="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AD9086-4EB4-D3E5-059B-D5D59CD25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81" y="971395"/>
            <a:ext cx="6453216" cy="46252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6607BB-784E-E6D5-3324-F4A3D557A497}"/>
              </a:ext>
            </a:extLst>
          </p:cNvPr>
          <p:cNvSpPr txBox="1"/>
          <p:nvPr/>
        </p:nvSpPr>
        <p:spPr>
          <a:xfrm>
            <a:off x="2909294" y="5708909"/>
            <a:ext cx="418964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0" dirty="0"/>
              <a:t>Colors represent hls4ml synthesized (orange cross-hatched) vs. </a:t>
            </a:r>
            <a:r>
              <a:rPr lang="en-US" sz="1400" b="0" dirty="0" err="1"/>
              <a:t>QKeras</a:t>
            </a:r>
            <a:r>
              <a:rPr lang="en-US" sz="1400" b="0" dirty="0"/>
              <a:t> (blue) – both quantized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6E0FE3-03CF-384D-A0EF-32331002F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4313" y="2466828"/>
            <a:ext cx="4587502" cy="276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548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EF2D4-CAAF-90D4-179B-27BFD34DC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the regression model on an ASIC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3F095-8389-C218-8F6C-9D437F147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Same design flow as filter algorithm: </a:t>
            </a:r>
            <a:r>
              <a:rPr lang="en-US" dirty="0" err="1"/>
              <a:t>QKeras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hls4ml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Siemens Catapult</a:t>
            </a:r>
          </a:p>
        </p:txBody>
      </p:sp>
      <p:pic>
        <p:nvPicPr>
          <p:cNvPr id="5" name="Picture 4" descr="Track parameter regression models">
            <a:extLst>
              <a:ext uri="{FF2B5EF4-FFF2-40B4-BE49-F238E27FC236}">
                <a16:creationId xmlns:a16="http://schemas.microsoft.com/office/drawing/2014/main" id="{B56D9C83-8BDD-7244-9ED1-AA3D79730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159" y="1646814"/>
            <a:ext cx="6297327" cy="459130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7176E94-CDCD-7464-7F6B-55A6F64435A2}"/>
              </a:ext>
            </a:extLst>
          </p:cNvPr>
          <p:cNvSpPr txBox="1">
            <a:spLocks/>
          </p:cNvSpPr>
          <p:nvPr/>
        </p:nvSpPr>
        <p:spPr bwMode="auto">
          <a:xfrm>
            <a:off x="743920" y="1355623"/>
            <a:ext cx="4255784" cy="473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10000"/>
              </a:spcAft>
              <a:buSzPct val="90000"/>
              <a:buFont typeface="Times" charset="0"/>
              <a:buChar char="•"/>
              <a:defRPr sz="20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1pPr>
            <a:lvl2pPr marL="571500" indent="-342900" algn="l" rtl="0" eaLnBrk="0" fontAlgn="base" hangingPunct="0">
              <a:spcBef>
                <a:spcPct val="20000"/>
              </a:spcBef>
              <a:spcAft>
                <a:spcPct val="10000"/>
              </a:spcAft>
              <a:buFont typeface="Symbol" charset="2"/>
              <a:buChar char="®"/>
              <a:defRPr i="1">
                <a:solidFill>
                  <a:schemeClr val="accent2"/>
                </a:solidFill>
                <a:latin typeface="Arial"/>
                <a:ea typeface="ＭＳ Ｐゴシック" charset="-128"/>
                <a:cs typeface="Arial"/>
              </a:defRPr>
            </a:lvl2pPr>
            <a:lvl3pPr marL="80486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ＭＳ Ｐゴシック" charset="-128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b="0" kern="0" dirty="0"/>
              <a:t>Successful synthesis with 45 nm CMOS</a:t>
            </a:r>
          </a:p>
          <a:p>
            <a:r>
              <a:rPr lang="en-US" b="0" kern="0" dirty="0"/>
              <a:t>Work towards 28 nm process with better latency, initiation interval</a:t>
            </a:r>
          </a:p>
          <a:p>
            <a:pPr lvl="1"/>
            <a:r>
              <a:rPr lang="en-US" b="0" kern="0" dirty="0"/>
              <a:t>New features needed in hls4ml</a:t>
            </a:r>
          </a:p>
          <a:p>
            <a:pPr lvl="1"/>
            <a:r>
              <a:rPr lang="en-US" b="0" kern="0" dirty="0"/>
              <a:t>Reduce complexity (and therefore floorspace) of model</a:t>
            </a:r>
          </a:p>
          <a:p>
            <a:pPr lvl="2"/>
            <a:r>
              <a:rPr lang="en-US" b="0" kern="0" dirty="0"/>
              <a:t>tradeoff with performance needs study</a:t>
            </a:r>
          </a:p>
        </p:txBody>
      </p:sp>
      <p:pic>
        <p:nvPicPr>
          <p:cNvPr id="4100" name="Picture 4" descr="Truefitt &amp; Hill Medium Shoe Horn | Gents">
            <a:extLst>
              <a:ext uri="{FF2B5EF4-FFF2-40B4-BE49-F238E27FC236}">
                <a16:creationId xmlns:a16="http://schemas.microsoft.com/office/drawing/2014/main" id="{B436AAFC-C8E3-AE49-975C-4A2ABB4AA8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9" b="7922"/>
          <a:stretch>
            <a:fillRect/>
          </a:stretch>
        </p:blipFill>
        <p:spPr bwMode="auto">
          <a:xfrm>
            <a:off x="3402195" y="4782188"/>
            <a:ext cx="1962202" cy="145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9538DF-9005-0A9A-DA84-746318C35CFF}"/>
              </a:ext>
            </a:extLst>
          </p:cNvPr>
          <p:cNvSpPr txBox="1"/>
          <p:nvPr/>
        </p:nvSpPr>
        <p:spPr>
          <a:xfrm>
            <a:off x="1662618" y="5272737"/>
            <a:ext cx="2152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/>
              <a:t>we’ll find the right shoehorn</a:t>
            </a:r>
          </a:p>
        </p:txBody>
      </p:sp>
    </p:spTree>
    <p:extLst>
      <p:ext uri="{BB962C8B-B14F-4D97-AF65-F5344CB8AC3E}">
        <p14:creationId xmlns:p14="http://schemas.microsoft.com/office/powerpoint/2010/main" val="36858597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9F5E6-C897-8567-B3E9-56909161A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and realism: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BEF0E-5F4A-9B0F-5FFB-45DED33FC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Noise is potentially a significant issue for the regression, which needs information from small-charge pixels.  Can’t yet recover no-noise performance but just starting to explore mitigation:</a:t>
            </a:r>
          </a:p>
        </p:txBody>
      </p:sp>
      <p:pic>
        <p:nvPicPr>
          <p:cNvPr id="8" name="Picture 7" descr="A graph of different colored dots and numbers&#10;&#10;AI-generated content may be incorrect.">
            <a:extLst>
              <a:ext uri="{FF2B5EF4-FFF2-40B4-BE49-F238E27FC236}">
                <a16:creationId xmlns:a16="http://schemas.microsoft.com/office/drawing/2014/main" id="{0BE8AB63-0A21-1E2D-9B8F-D640E09EA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994" y="1769349"/>
            <a:ext cx="9277815" cy="43241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E50756-E34B-8BD0-053D-4C721C5155A1}"/>
              </a:ext>
            </a:extLst>
          </p:cNvPr>
          <p:cNvSpPr txBox="1"/>
          <p:nvPr/>
        </p:nvSpPr>
        <p:spPr>
          <a:xfrm>
            <a:off x="6880302" y="2832410"/>
            <a:ext cx="1579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906705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59E6F-3F38-CA22-421B-5CE635A3E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i="1" dirty="0"/>
              <a:t>smartpixels</a:t>
            </a:r>
            <a:r>
              <a:rPr lang="en-US" sz="4400" dirty="0"/>
              <a:t> analyze clusters on-chip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3D28F-565A-27C2-54AE-0413E741C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6460" y="1423686"/>
            <a:ext cx="4025143" cy="4903631"/>
          </a:xfrm>
        </p:spPr>
        <p:txBody>
          <a:bodyPr/>
          <a:lstStyle/>
          <a:p>
            <a:r>
              <a:rPr lang="en-US" dirty="0"/>
              <a:t>Cluster shape depends on angle, momentum, position in the detector in a nontrivial but predictable way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04EFAC2F-B59D-EF2C-3DA5-2F1B70EB8C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8887"/>
          <a:stretch/>
        </p:blipFill>
        <p:spPr>
          <a:xfrm rot="5400000">
            <a:off x="3810100" y="2614353"/>
            <a:ext cx="839858" cy="296506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55E4DC9-B4A0-B8A4-59CF-F02699B640FF}"/>
              </a:ext>
            </a:extLst>
          </p:cNvPr>
          <p:cNvSpPr/>
          <p:nvPr/>
        </p:nvSpPr>
        <p:spPr>
          <a:xfrm>
            <a:off x="2667998" y="4200661"/>
            <a:ext cx="1081453" cy="6018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57BA94E-4ECA-3ED8-6431-0C411E9F03B2}"/>
              </a:ext>
            </a:extLst>
          </p:cNvPr>
          <p:cNvCxnSpPr>
            <a:cxnSpLocks/>
          </p:cNvCxnSpPr>
          <p:nvPr/>
        </p:nvCxnSpPr>
        <p:spPr>
          <a:xfrm>
            <a:off x="3364729" y="6066756"/>
            <a:ext cx="99617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BE7023A-BE5F-7B62-4B1C-C0C1ACC36DBE}"/>
              </a:ext>
            </a:extLst>
          </p:cNvPr>
          <p:cNvSpPr txBox="1"/>
          <p:nvPr/>
        </p:nvSpPr>
        <p:spPr>
          <a:xfrm>
            <a:off x="3686672" y="5721451"/>
            <a:ext cx="32573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β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DD67DB1-5E35-A9EA-6742-515DC5E755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39"/>
          <a:stretch/>
        </p:blipFill>
        <p:spPr>
          <a:xfrm>
            <a:off x="1769443" y="1174100"/>
            <a:ext cx="3819036" cy="2604291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C6E9163-EB78-5881-6B10-21A3852A6DFB}"/>
              </a:ext>
            </a:extLst>
          </p:cNvPr>
          <p:cNvCxnSpPr>
            <a:cxnSpLocks/>
          </p:cNvCxnSpPr>
          <p:nvPr/>
        </p:nvCxnSpPr>
        <p:spPr>
          <a:xfrm flipH="1">
            <a:off x="3792115" y="3429838"/>
            <a:ext cx="1585135" cy="928735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3B3C7126-CC63-2D2F-E83C-5AB608381195}"/>
              </a:ext>
            </a:extLst>
          </p:cNvPr>
          <p:cNvSpPr/>
          <p:nvPr/>
        </p:nvSpPr>
        <p:spPr>
          <a:xfrm>
            <a:off x="3459905" y="4166222"/>
            <a:ext cx="303464" cy="131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8EDE964-73A7-3DB0-31A0-143528CFED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71" t="76036" r="30929" b="7663"/>
          <a:stretch/>
        </p:blipFill>
        <p:spPr>
          <a:xfrm>
            <a:off x="4415478" y="5191761"/>
            <a:ext cx="502877" cy="346083"/>
          </a:xfrm>
          <a:prstGeom prst="rect">
            <a:avLst/>
          </a:prstGeom>
        </p:spPr>
      </p:pic>
      <p:sp>
        <p:nvSpPr>
          <p:cNvPr id="30" name="Arc 29">
            <a:extLst>
              <a:ext uri="{FF2B5EF4-FFF2-40B4-BE49-F238E27FC236}">
                <a16:creationId xmlns:a16="http://schemas.microsoft.com/office/drawing/2014/main" id="{2313B39B-E1C7-7601-1415-708F87BAF87C}"/>
              </a:ext>
            </a:extLst>
          </p:cNvPr>
          <p:cNvSpPr/>
          <p:nvPr/>
        </p:nvSpPr>
        <p:spPr>
          <a:xfrm rot="14789265">
            <a:off x="3989790" y="5704835"/>
            <a:ext cx="438615" cy="468351"/>
          </a:xfrm>
          <a:prstGeom prst="arc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Diagram&#10;&#10;Description automatically generated">
            <a:extLst>
              <a:ext uri="{FF2B5EF4-FFF2-40B4-BE49-F238E27FC236}">
                <a16:creationId xmlns:a16="http://schemas.microsoft.com/office/drawing/2014/main" id="{F7FC4BC7-A27D-C46D-A5DB-C7531F724A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8887" b="54236"/>
          <a:stretch/>
        </p:blipFill>
        <p:spPr>
          <a:xfrm rot="16200000">
            <a:off x="2664921" y="4096252"/>
            <a:ext cx="839858" cy="1356953"/>
          </a:xfrm>
          <a:prstGeom prst="rect">
            <a:avLst/>
          </a:prstGeom>
        </p:spPr>
      </p:pic>
      <p:sp>
        <p:nvSpPr>
          <p:cNvPr id="32" name="Arc 31">
            <a:extLst>
              <a:ext uri="{FF2B5EF4-FFF2-40B4-BE49-F238E27FC236}">
                <a16:creationId xmlns:a16="http://schemas.microsoft.com/office/drawing/2014/main" id="{7CAECBF3-0262-F256-032F-C1A76E3046D5}"/>
              </a:ext>
            </a:extLst>
          </p:cNvPr>
          <p:cNvSpPr/>
          <p:nvPr/>
        </p:nvSpPr>
        <p:spPr>
          <a:xfrm rot="16654390" flipH="1">
            <a:off x="3368261" y="2582302"/>
            <a:ext cx="3657600" cy="3657600"/>
          </a:xfrm>
          <a:prstGeom prst="arc">
            <a:avLst>
              <a:gd name="adj1" fmla="val 15721599"/>
              <a:gd name="adj2" fmla="val 20460817"/>
            </a:avLst>
          </a:prstGeom>
          <a:ln w="28575">
            <a:solidFill>
              <a:srgbClr val="0432FF"/>
            </a:solidFill>
            <a:headEnd type="arrow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71CD1B2-EBBF-1F0B-FC3E-7A111B65DDD9}"/>
              </a:ext>
            </a:extLst>
          </p:cNvPr>
          <p:cNvCxnSpPr>
            <a:cxnSpLocks/>
          </p:cNvCxnSpPr>
          <p:nvPr/>
        </p:nvCxnSpPr>
        <p:spPr>
          <a:xfrm flipH="1" flipV="1">
            <a:off x="3129455" y="3992278"/>
            <a:ext cx="1231449" cy="2061345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B7C4D11-7926-5D09-769B-8B131415C3BA}"/>
              </a:ext>
            </a:extLst>
          </p:cNvPr>
          <p:cNvCxnSpPr>
            <a:cxnSpLocks/>
          </p:cNvCxnSpPr>
          <p:nvPr/>
        </p:nvCxnSpPr>
        <p:spPr>
          <a:xfrm>
            <a:off x="2406374" y="3443637"/>
            <a:ext cx="723081" cy="911162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5" name="Arc 34">
            <a:extLst>
              <a:ext uri="{FF2B5EF4-FFF2-40B4-BE49-F238E27FC236}">
                <a16:creationId xmlns:a16="http://schemas.microsoft.com/office/drawing/2014/main" id="{FA9B22CE-A350-CFD7-1D63-B57FA3D11B13}"/>
              </a:ext>
            </a:extLst>
          </p:cNvPr>
          <p:cNvSpPr/>
          <p:nvPr/>
        </p:nvSpPr>
        <p:spPr>
          <a:xfrm rot="1154018">
            <a:off x="707762" y="4217388"/>
            <a:ext cx="3657600" cy="3657600"/>
          </a:xfrm>
          <a:prstGeom prst="arc">
            <a:avLst>
              <a:gd name="adj1" fmla="val 15721599"/>
              <a:gd name="adj2" fmla="val 20460817"/>
            </a:avLst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0AFFBE4-2F66-39C5-DFDB-9E1F01BC3574}"/>
              </a:ext>
            </a:extLst>
          </p:cNvPr>
          <p:cNvSpPr/>
          <p:nvPr/>
        </p:nvSpPr>
        <p:spPr>
          <a:xfrm>
            <a:off x="3654365" y="3923227"/>
            <a:ext cx="303464" cy="131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D9C2B5D-C2B8-BCE7-4FB8-23C78A90B97E}"/>
              </a:ext>
            </a:extLst>
          </p:cNvPr>
          <p:cNvSpPr txBox="1"/>
          <p:nvPr/>
        </p:nvSpPr>
        <p:spPr>
          <a:xfrm>
            <a:off x="3578218" y="3768714"/>
            <a:ext cx="39786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y</a:t>
            </a:r>
            <a:r>
              <a:rPr lang="en-US" sz="1800" baseline="-25000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0</a:t>
            </a:r>
          </a:p>
        </p:txBody>
      </p:sp>
      <p:pic>
        <p:nvPicPr>
          <p:cNvPr id="4" name="Content Placeholder 5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848F5F1C-AA6C-3C44-B18D-4AF883082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767137" y="2904462"/>
            <a:ext cx="4864100" cy="2973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15093215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7ADFB-21F5-D429-3FF4-16F82CF47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07B3D5-93FE-CC21-63D3-21A0F5922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Program has branched out from initial demonstration to increasingly realistic simulation, hardware testing, and development of more powerful algorithms (regression)</a:t>
            </a:r>
          </a:p>
          <a:p>
            <a:pPr lvl="1"/>
            <a:r>
              <a:rPr lang="en-US" dirty="0"/>
              <a:t>Simulation studies show resilience against noise and radiation damage</a:t>
            </a:r>
          </a:p>
          <a:p>
            <a:pPr lvl="1"/>
            <a:r>
              <a:rPr lang="en-US" dirty="0"/>
              <a:t>Bench testing demonstrates:</a:t>
            </a:r>
          </a:p>
          <a:p>
            <a:pPr lvl="2"/>
            <a:r>
              <a:rPr lang="en-US" dirty="0"/>
              <a:t>Good performance of analog front-end, with some understood issues to be addressed in next iteration</a:t>
            </a:r>
          </a:p>
          <a:p>
            <a:pPr lvl="2"/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filter model has been successfully transferred to hardware</a:t>
            </a:r>
          </a:p>
          <a:p>
            <a:pPr lvl="1"/>
            <a:r>
              <a:rPr lang="en-US" dirty="0"/>
              <a:t>Progress on regression model, which could allow inclusion of pixel data in L1 trigger</a:t>
            </a:r>
          </a:p>
          <a:p>
            <a:pPr lvl="2"/>
            <a:endParaRPr lang="en-US" dirty="0"/>
          </a:p>
          <a:p>
            <a:r>
              <a:rPr lang="en-US" dirty="0"/>
              <a:t>Next steps: </a:t>
            </a:r>
          </a:p>
          <a:p>
            <a:pPr lvl="1"/>
            <a:r>
              <a:rPr lang="en-US" dirty="0"/>
              <a:t>Physics case for pixels in the trigger</a:t>
            </a:r>
          </a:p>
          <a:p>
            <a:pPr lvl="2"/>
            <a:r>
              <a:rPr lang="en-US" dirty="0"/>
              <a:t>hh</a:t>
            </a:r>
            <a:r>
              <a:rPr lang="en-US" dirty="0">
                <a:sym typeface="Wingdings" pitchFamily="2" charset="2"/>
              </a:rPr>
              <a:t>4b and beyond</a:t>
            </a:r>
            <a:endParaRPr lang="en-US" sz="1400" dirty="0"/>
          </a:p>
          <a:p>
            <a:pPr lvl="2"/>
            <a:r>
              <a:rPr lang="en-US" dirty="0"/>
              <a:t>Better understand data rates and integration to L1 track trigger (CMS-specific)</a:t>
            </a:r>
            <a:endParaRPr lang="en-US" sz="1050" dirty="0"/>
          </a:p>
          <a:p>
            <a:pPr lvl="1"/>
            <a:r>
              <a:rPr lang="en-US" dirty="0"/>
              <a:t>Continue exploring design space for regression and aim at </a:t>
            </a:r>
            <a:r>
              <a:rPr lang="en-US" dirty="0" err="1"/>
              <a:t>tapeout</a:t>
            </a:r>
            <a:r>
              <a:rPr lang="en-US" dirty="0"/>
              <a:t> in next 1-2 years </a:t>
            </a:r>
          </a:p>
          <a:p>
            <a:pPr lvl="1"/>
            <a:r>
              <a:rPr lang="en-US" dirty="0"/>
              <a:t>Continue developing ROIC testing and improving simulation</a:t>
            </a:r>
          </a:p>
          <a:p>
            <a:pPr lvl="2"/>
            <a:r>
              <a:rPr lang="en-US" dirty="0"/>
              <a:t>Definitive test of particle reconstruction will be in beam</a:t>
            </a:r>
          </a:p>
        </p:txBody>
      </p:sp>
    </p:spTree>
    <p:extLst>
      <p:ext uri="{BB962C8B-B14F-4D97-AF65-F5344CB8AC3E}">
        <p14:creationId xmlns:p14="http://schemas.microsoft.com/office/powerpoint/2010/main" val="1566694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DBAAF-AC51-A43B-C63A-CB5D2716D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i="1" dirty="0" err="1"/>
              <a:t>smartpixels</a:t>
            </a:r>
            <a:r>
              <a:rPr lang="en-US" dirty="0"/>
              <a:t>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BC13B-98BD-DDA3-D6E9-971C6A2D4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137" y="952500"/>
            <a:ext cx="5829808" cy="5372100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/>
              <a:t>Fermi National Accelerator Laboratory</a:t>
            </a:r>
            <a:r>
              <a:rPr lang="en-US" sz="1400" dirty="0"/>
              <a:t>: </a:t>
            </a:r>
            <a:r>
              <a:rPr lang="en-US" sz="1400" dirty="0" err="1"/>
              <a:t>Abhijith</a:t>
            </a:r>
            <a:r>
              <a:rPr lang="en-US" sz="1400" dirty="0"/>
              <a:t> </a:t>
            </a:r>
            <a:r>
              <a:rPr lang="en-US" sz="1400" dirty="0" err="1"/>
              <a:t>Gandrakota</a:t>
            </a:r>
            <a:r>
              <a:rPr lang="en-US" sz="1400" dirty="0"/>
              <a:t>, Benjamin </a:t>
            </a:r>
            <a:r>
              <a:rPr lang="en-US" sz="1400" dirty="0" err="1"/>
              <a:t>Parpillon</a:t>
            </a:r>
            <a:r>
              <a:rPr lang="en-US" sz="1400" dirty="0"/>
              <a:t>, Chinar </a:t>
            </a:r>
            <a:r>
              <a:rPr lang="en-US" sz="1400" dirty="0" err="1"/>
              <a:t>Syal</a:t>
            </a:r>
            <a:r>
              <a:rPr lang="en-US" sz="1400" dirty="0"/>
              <a:t>, Douglas Berry, Farah Fahim, Gauri Pradhan, Giuseppe Di Guglielmo, James </a:t>
            </a:r>
            <a:r>
              <a:rPr lang="en-US" sz="1400" dirty="0" err="1"/>
              <a:t>Hirschauer</a:t>
            </a:r>
            <a:r>
              <a:rPr lang="en-US" sz="1400" dirty="0"/>
              <a:t>, Jennet Dickinson, Lindsey Gray, Nhan Tran, Ron Lipton</a:t>
            </a:r>
          </a:p>
          <a:p>
            <a:pPr marL="0" indent="0">
              <a:buNone/>
            </a:pPr>
            <a:r>
              <a:rPr lang="en-US" sz="1400" b="1" dirty="0"/>
              <a:t>Cornell University</a:t>
            </a:r>
            <a:r>
              <a:rPr lang="en-US" sz="1400" dirty="0"/>
              <a:t>: Jennet Dickinson, Ben Weiss</a:t>
            </a:r>
            <a:endParaRPr lang="en-US" sz="1400" b="1" dirty="0"/>
          </a:p>
          <a:p>
            <a:pPr marL="0" indent="0">
              <a:buNone/>
            </a:pPr>
            <a:r>
              <a:rPr lang="en-US" sz="1400" b="1" dirty="0"/>
              <a:t>Johns Hopkins University</a:t>
            </a:r>
            <a:r>
              <a:rPr lang="en-US" sz="1400" dirty="0"/>
              <a:t>: </a:t>
            </a:r>
            <a:r>
              <a:rPr lang="en-US" sz="1400" dirty="0" err="1"/>
              <a:t>Dahai</a:t>
            </a:r>
            <a:r>
              <a:rPr lang="en-US" sz="1400" dirty="0"/>
              <a:t> Wen, Morris Swartz, Petar Maksimovic </a:t>
            </a:r>
          </a:p>
          <a:p>
            <a:pPr marL="0" indent="0">
              <a:buNone/>
            </a:pPr>
            <a:r>
              <a:rPr lang="en-US" sz="1400" b="1" dirty="0"/>
              <a:t>Northeastern University</a:t>
            </a:r>
            <a:r>
              <a:rPr lang="en-US" sz="1400" dirty="0"/>
              <a:t>: Nick Manganelli</a:t>
            </a:r>
          </a:p>
          <a:p>
            <a:pPr marL="0" indent="0">
              <a:buNone/>
            </a:pPr>
            <a:r>
              <a:rPr lang="en-US" sz="1400" b="1" dirty="0"/>
              <a:t>Northwestern University</a:t>
            </a:r>
            <a:r>
              <a:rPr lang="en-US" sz="1400" dirty="0"/>
              <a:t>: Manuel Blanco Valentin</a:t>
            </a:r>
          </a:p>
          <a:p>
            <a:pPr marL="0" indent="0">
              <a:buNone/>
            </a:pPr>
            <a:r>
              <a:rPr lang="en-US" sz="1400" b="1" dirty="0"/>
              <a:t>Oak Ridge National Laboratory</a:t>
            </a:r>
            <a:r>
              <a:rPr lang="en-US" sz="1400" dirty="0"/>
              <a:t>: Aaron Young, Shruti R. Kulkarni</a:t>
            </a:r>
          </a:p>
          <a:p>
            <a:pPr marL="0" indent="0">
              <a:buNone/>
            </a:pPr>
            <a:r>
              <a:rPr lang="en-US" sz="1400" b="1" dirty="0"/>
              <a:t>Purdue University</a:t>
            </a:r>
            <a:r>
              <a:rPr lang="en-US" sz="1400" dirty="0"/>
              <a:t>: Mia Liu, Arghya Das </a:t>
            </a:r>
          </a:p>
          <a:p>
            <a:pPr marL="0" indent="0">
              <a:buNone/>
            </a:pPr>
            <a:r>
              <a:rPr lang="en-US" sz="1400" b="1" dirty="0"/>
              <a:t>University of Chicago</a:t>
            </a:r>
            <a:r>
              <a:rPr lang="en-US" sz="1400" dirty="0"/>
              <a:t>: Karri DiPetrillo, Anthony Badea, Carissa Kumar, Emily Pan, Rachel Kovach-Fuentes, Aidan Nicholas, Eliza Howard, Eric You</a:t>
            </a:r>
          </a:p>
          <a:p>
            <a:pPr marL="0" indent="0">
              <a:buNone/>
            </a:pPr>
            <a:r>
              <a:rPr lang="en-US" sz="1400" b="1" dirty="0"/>
              <a:t>University of Colorado Boulder</a:t>
            </a:r>
            <a:r>
              <a:rPr lang="en-US" sz="1400" dirty="0"/>
              <a:t>: Jannicke Pearkes, Ricardo Silvestre</a:t>
            </a:r>
          </a:p>
          <a:p>
            <a:pPr marL="0" indent="0">
              <a:buNone/>
            </a:pPr>
            <a:r>
              <a:rPr lang="en-US" sz="1400" b="1" dirty="0"/>
              <a:t>University of Illinois Chicago</a:t>
            </a:r>
            <a:r>
              <a:rPr lang="en-US" sz="1400" dirty="0"/>
              <a:t>: Corrinne Mills, </a:t>
            </a:r>
            <a:r>
              <a:rPr lang="en-US" sz="1400" dirty="0" err="1"/>
              <a:t>Danush</a:t>
            </a:r>
            <a:r>
              <a:rPr lang="en-US" sz="1400" dirty="0"/>
              <a:t> Shekar, </a:t>
            </a:r>
            <a:r>
              <a:rPr lang="en-US" sz="1400" dirty="0" err="1"/>
              <a:t>Jieun</a:t>
            </a:r>
            <a:r>
              <a:rPr lang="en-US" sz="1400" dirty="0"/>
              <a:t> Yoo, Mohammad Abrar </a:t>
            </a:r>
            <a:r>
              <a:rPr lang="en-US" sz="1400" dirty="0" err="1"/>
              <a:t>Wadud</a:t>
            </a:r>
            <a:endParaRPr lang="en-US" sz="1400" dirty="0"/>
          </a:p>
          <a:p>
            <a:pPr marL="0" indent="0">
              <a:buNone/>
            </a:pPr>
            <a:r>
              <a:rPr lang="en-US" sz="1400" b="1" dirty="0"/>
              <a:t>University of Illinois Urbana-Champaign</a:t>
            </a:r>
            <a:r>
              <a:rPr lang="en-US" sz="1400" dirty="0"/>
              <a:t>: Mark S. Neubauer, David Jiang</a:t>
            </a:r>
          </a:p>
          <a:p>
            <a:pPr marL="0" indent="0">
              <a:buNone/>
            </a:pPr>
            <a:r>
              <a:rPr lang="en-US" sz="1400" b="1" dirty="0"/>
              <a:t>University of Kansas</a:t>
            </a:r>
            <a:r>
              <a:rPr lang="en-US" sz="1400" dirty="0"/>
              <a:t>: Alice Bean</a:t>
            </a:r>
          </a:p>
        </p:txBody>
      </p:sp>
      <p:pic>
        <p:nvPicPr>
          <p:cNvPr id="18" name="EFI_2.png.png" descr="EFI_2.png.png">
            <a:extLst>
              <a:ext uri="{FF2B5EF4-FFF2-40B4-BE49-F238E27FC236}">
                <a16:creationId xmlns:a16="http://schemas.microsoft.com/office/drawing/2014/main" id="{E7C441C1-39F9-B3C0-5636-24006A372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3883" y="5603106"/>
            <a:ext cx="1253048" cy="71642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9" name="University_of_Chicago_Coat_of_arms.png" descr="University_of_Chicago_Coat_of_arms.png">
            <a:extLst>
              <a:ext uri="{FF2B5EF4-FFF2-40B4-BE49-F238E27FC236}">
                <a16:creationId xmlns:a16="http://schemas.microsoft.com/office/drawing/2014/main" id="{0ACCB585-DB7F-C9BE-61A0-7B8AEC7F7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450" y="3432611"/>
            <a:ext cx="603862" cy="76624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0" name="schmidtsciences_primary_color.png" descr="schmidtsciences_primary_color.png">
            <a:extLst>
              <a:ext uri="{FF2B5EF4-FFF2-40B4-BE49-F238E27FC236}">
                <a16:creationId xmlns:a16="http://schemas.microsoft.com/office/drawing/2014/main" id="{7F2EBF2B-A092-C1C8-90AD-2D21E0632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4994" y="4368116"/>
            <a:ext cx="1740569" cy="69622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1" name="Seal_of_the_United_States_Department_of_Energy.svg.png" descr="Seal_of_the_United_States_Department_of_Energy.svg.png">
            <a:extLst>
              <a:ext uri="{FF2B5EF4-FFF2-40B4-BE49-F238E27FC236}">
                <a16:creationId xmlns:a16="http://schemas.microsoft.com/office/drawing/2014/main" id="{A17B5925-32E2-6A90-F8A9-6D7E007533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4910" y="1105040"/>
            <a:ext cx="1065682" cy="106568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2" name="FNAL-Logo-NAL-Blue-2.pdf" descr="FNAL-Logo-NAL-Blue-2.pdf">
            <a:extLst>
              <a:ext uri="{FF2B5EF4-FFF2-40B4-BE49-F238E27FC236}">
                <a16:creationId xmlns:a16="http://schemas.microsoft.com/office/drawing/2014/main" id="{CE238C86-3D91-49A7-5F78-4C1EE5FEFB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3855" y="2623567"/>
            <a:ext cx="3243896" cy="58591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3" name="KULogo.png" descr="KULogo.png">
            <a:extLst>
              <a:ext uri="{FF2B5EF4-FFF2-40B4-BE49-F238E27FC236}">
                <a16:creationId xmlns:a16="http://schemas.microsoft.com/office/drawing/2014/main" id="{19E40F4F-C2EE-9786-94BA-88CC55DD1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0806" y="5518141"/>
            <a:ext cx="1253048" cy="70484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4" name="Color-Variation-Orange-Block-I-White-Background.png" descr="Color-Variation-Orange-Block-I-White-Background.png">
            <a:extLst>
              <a:ext uri="{FF2B5EF4-FFF2-40B4-BE49-F238E27FC236}">
                <a16:creationId xmlns:a16="http://schemas.microsoft.com/office/drawing/2014/main" id="{1590FE99-FA9F-4B61-CC23-3791B97844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3071" y="4400712"/>
            <a:ext cx="845867" cy="8458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5" name="CAMP.CIRC.SM.RED.PNG" descr="CAMP.CIRC.SM.RED.PNG">
            <a:extLst>
              <a:ext uri="{FF2B5EF4-FFF2-40B4-BE49-F238E27FC236}">
                <a16:creationId xmlns:a16="http://schemas.microsoft.com/office/drawing/2014/main" id="{45C9F547-C152-EB28-9D94-2D6D245BC6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46312" y="4306333"/>
            <a:ext cx="1013099" cy="10131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6" name="Oak-Ridge-National-Laboratory-logo.jpg" descr="Oak-Ridge-National-Laboratory-logo.jpg">
            <a:extLst>
              <a:ext uri="{FF2B5EF4-FFF2-40B4-BE49-F238E27FC236}">
                <a16:creationId xmlns:a16="http://schemas.microsoft.com/office/drawing/2014/main" id="{B549D440-A010-03D0-64CA-962F69610E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7282" y="5550689"/>
            <a:ext cx="1303311" cy="67229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7" name="images-4.png" descr="images-4.png">
            <a:extLst>
              <a:ext uri="{FF2B5EF4-FFF2-40B4-BE49-F238E27FC236}">
                <a16:creationId xmlns:a16="http://schemas.microsoft.com/office/drawing/2014/main" id="{FAC11F7F-1B32-D8D3-CA25-D15B04ACAA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55966" y="4521396"/>
            <a:ext cx="845867" cy="4518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8" name="1200px-Northwestern_Wildcats_logo.svg.png" descr="1200px-Northwestern_Wildcats_logo.svg.png">
            <a:extLst>
              <a:ext uri="{FF2B5EF4-FFF2-40B4-BE49-F238E27FC236}">
                <a16:creationId xmlns:a16="http://schemas.microsoft.com/office/drawing/2014/main" id="{51CE3117-735B-B6EE-AE8D-483D479229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76895" y="4359505"/>
            <a:ext cx="457936" cy="70483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9" name="university.shield.small_.blue_.png" descr="university.shield.small_.blue_.png">
            <a:extLst>
              <a:ext uri="{FF2B5EF4-FFF2-40B4-BE49-F238E27FC236}">
                <a16:creationId xmlns:a16="http://schemas.microsoft.com/office/drawing/2014/main" id="{67842109-507E-21A2-D87F-E1E5583384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71812" y="5459847"/>
            <a:ext cx="760838" cy="81392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0" name="smartpixels.pdf" descr="smartpixels.pdf">
            <a:extLst>
              <a:ext uri="{FF2B5EF4-FFF2-40B4-BE49-F238E27FC236}">
                <a16:creationId xmlns:a16="http://schemas.microsoft.com/office/drawing/2014/main" id="{E500B93D-B172-35DA-39EF-75AC37AB06B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4421"/>
          <a:stretch/>
        </p:blipFill>
        <p:spPr>
          <a:xfrm>
            <a:off x="6717317" y="991192"/>
            <a:ext cx="2954495" cy="123149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50" name="Picture 2" descr="Colorado Buffaloes - Wikipedia">
            <a:extLst>
              <a:ext uri="{FF2B5EF4-FFF2-40B4-BE49-F238E27FC236}">
                <a16:creationId xmlns:a16="http://schemas.microsoft.com/office/drawing/2014/main" id="{E93E7E35-C7EF-BF8E-5AE6-3EA6BE52D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624" y="3351157"/>
            <a:ext cx="1153412" cy="84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ndefined">
            <a:extLst>
              <a:ext uri="{FF2B5EF4-FFF2-40B4-BE49-F238E27FC236}">
                <a16:creationId xmlns:a16="http://schemas.microsoft.com/office/drawing/2014/main" id="{91A70D94-86E9-44AA-8786-051EC1D4B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861" y="3378278"/>
            <a:ext cx="902685" cy="90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0CBB8ADB-D2C2-4B67-6FA5-D4D612544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724" y="3394383"/>
            <a:ext cx="902685" cy="90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1261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ctrTitle" idx="4294967295"/>
          </p:nvPr>
        </p:nvSpPr>
        <p:spPr>
          <a:xfrm>
            <a:off x="1524000" y="194945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Arial" charset="0"/>
              </a:rPr>
              <a:t>backup</a:t>
            </a:r>
            <a:endParaRPr lang="en-US" sz="3600" baseline="300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7410" name="Rectangle 10"/>
          <p:cNvSpPr>
            <a:spLocks noChangeArrowheads="1"/>
          </p:cNvSpPr>
          <p:nvPr/>
        </p:nvSpPr>
        <p:spPr bwMode="auto">
          <a:xfrm>
            <a:off x="1524000" y="595313"/>
            <a:ext cx="9144000" cy="273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10000"/>
              </a:spcAft>
              <a:buSzPct val="90000"/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10000"/>
              </a:spcAft>
              <a:buFont typeface="Symbol" charset="2"/>
              <a:buChar char="®"/>
              <a:defRPr i="1">
                <a:solidFill>
                  <a:srgbClr val="595959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1600">
                <a:solidFill>
                  <a:schemeClr val="accent2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0"/>
              </a:spcAft>
              <a:buSzTx/>
              <a:buFontTx/>
              <a:buChar char="•"/>
            </a:pPr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17411" name="Rectangle 13"/>
          <p:cNvSpPr>
            <a:spLocks noChangeArrowheads="1"/>
          </p:cNvSpPr>
          <p:nvPr/>
        </p:nvSpPr>
        <p:spPr bwMode="auto">
          <a:xfrm>
            <a:off x="1524000" y="6219826"/>
            <a:ext cx="9144000" cy="638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10000"/>
              </a:spcAft>
              <a:buSzPct val="90000"/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10000"/>
              </a:spcAft>
              <a:buFont typeface="Symbol" charset="2"/>
              <a:buChar char="®"/>
              <a:defRPr i="1">
                <a:solidFill>
                  <a:srgbClr val="595959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1600">
                <a:solidFill>
                  <a:schemeClr val="accent2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0"/>
              </a:spcAft>
              <a:buSzTx/>
              <a:buFontTx/>
              <a:buChar char="•"/>
            </a:pPr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17412" name="Line 14"/>
          <p:cNvSpPr>
            <a:spLocks noChangeShapeType="1"/>
          </p:cNvSpPr>
          <p:nvPr/>
        </p:nvSpPr>
        <p:spPr bwMode="auto">
          <a:xfrm>
            <a:off x="0" y="2835014"/>
            <a:ext cx="12188952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3" name="Line 14"/>
          <p:cNvSpPr>
            <a:spLocks noChangeShapeType="1"/>
          </p:cNvSpPr>
          <p:nvPr/>
        </p:nvSpPr>
        <p:spPr bwMode="auto">
          <a:xfrm>
            <a:off x="0" y="2169851"/>
            <a:ext cx="12188952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33BE1-B5DE-BC4F-689B-5F89079D7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sensor geometry</a:t>
            </a:r>
          </a:p>
        </p:txBody>
      </p:sp>
      <p:pic>
        <p:nvPicPr>
          <p:cNvPr id="5" name="Picture 4" descr="Signal efficiency, background rejection, and data reduction for all geometries tested.">
            <a:extLst>
              <a:ext uri="{FF2B5EF4-FFF2-40B4-BE49-F238E27FC236}">
                <a16:creationId xmlns:a16="http://schemas.microsoft.com/office/drawing/2014/main" id="{A412A468-9E16-9906-F3B9-C3424BD22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89" y="907338"/>
            <a:ext cx="8276221" cy="2669239"/>
          </a:xfrm>
          <a:prstGeom prst="rect">
            <a:avLst/>
          </a:prstGeom>
        </p:spPr>
      </p:pic>
      <p:pic>
        <p:nvPicPr>
          <p:cNvPr id="7" name="Picture 6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2B716514-EF61-76FA-6770-68B4F73B3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032" y="3429000"/>
            <a:ext cx="7772400" cy="294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733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F8A51-3580-AEFA-8C34-3A9872021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the filter</a:t>
            </a:r>
          </a:p>
        </p:txBody>
      </p:sp>
      <p:pic>
        <p:nvPicPr>
          <p:cNvPr id="7" name="Picture 6" descr="A graph with colorful lines&#10;&#10;Description automatically generated">
            <a:extLst>
              <a:ext uri="{FF2B5EF4-FFF2-40B4-BE49-F238E27FC236}">
                <a16:creationId xmlns:a16="http://schemas.microsoft.com/office/drawing/2014/main" id="{C38B978E-919A-9748-B0AB-0115C06DC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629" y="800101"/>
            <a:ext cx="4379854" cy="33593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6D43D0-7A09-F5DE-D21D-91FFA21884B1}"/>
              </a:ext>
            </a:extLst>
          </p:cNvPr>
          <p:cNvSpPr txBox="1"/>
          <p:nvPr/>
        </p:nvSpPr>
        <p:spPr>
          <a:xfrm>
            <a:off x="6687016" y="1370813"/>
            <a:ext cx="2776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/>
              <a:t>performance vs ADC bits for charge digitization (Model 2)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50B0A1-3AE5-629F-6DCA-B871A618321C}"/>
              </a:ext>
            </a:extLst>
          </p:cNvPr>
          <p:cNvSpPr txBox="1"/>
          <p:nvPr/>
        </p:nvSpPr>
        <p:spPr>
          <a:xfrm>
            <a:off x="6445837" y="2263954"/>
            <a:ext cx="32590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dirty="0">
                <a:hlinkClick r:id="rId3"/>
              </a:rPr>
              <a:t>https://arxiv.org/abs/2310.02474</a:t>
            </a:r>
            <a:r>
              <a:rPr lang="en-US" sz="1600" b="0" dirty="0"/>
              <a:t> </a:t>
            </a:r>
          </a:p>
        </p:txBody>
      </p:sp>
      <p:pic>
        <p:nvPicPr>
          <p:cNvPr id="11" name="Picture 10" descr="A table with numbers and text&#10;&#10;Description automatically generated">
            <a:extLst>
              <a:ext uri="{FF2B5EF4-FFF2-40B4-BE49-F238E27FC236}">
                <a16:creationId xmlns:a16="http://schemas.microsoft.com/office/drawing/2014/main" id="{F9B2AC6E-30EF-680B-6637-6F1A1E297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8853" y="4580363"/>
            <a:ext cx="6418134" cy="156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22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E139E-6014-F3F3-6857-A5B2A958E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the regression network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AD658C-367D-AB46-DA29-6B89FEE1E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73" y="1501644"/>
            <a:ext cx="3111500" cy="4241800"/>
          </a:xfrm>
          <a:prstGeom prst="rect">
            <a:avLst/>
          </a:prstGeom>
        </p:spPr>
      </p:pic>
      <p:pic>
        <p:nvPicPr>
          <p:cNvPr id="6" name="Picture 5" descr="A diagram of a network&#10;&#10;AI-generated content may be incorrect.">
            <a:extLst>
              <a:ext uri="{FF2B5EF4-FFF2-40B4-BE49-F238E27FC236}">
                <a16:creationId xmlns:a16="http://schemas.microsoft.com/office/drawing/2014/main" id="{CBB945A5-7BC3-DB7A-8F45-E3D39CCFD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660" y="800100"/>
            <a:ext cx="7772400" cy="564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608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17">
            <a:extLst>
              <a:ext uri="{FF2B5EF4-FFF2-40B4-BE49-F238E27FC236}">
                <a16:creationId xmlns:a16="http://schemas.microsoft.com/office/drawing/2014/main" id="{AD19D4CB-529D-7A1F-6546-C7D9F9E4231C}"/>
              </a:ext>
            </a:extLst>
          </p:cNvPr>
          <p:cNvSpPr txBox="1"/>
          <p:nvPr/>
        </p:nvSpPr>
        <p:spPr>
          <a:xfrm>
            <a:off x="304800" y="6407400"/>
            <a:ext cx="11800115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4C97"/>
                </a:solidFill>
                <a:latin typeface="Helvetica Neue"/>
                <a:ea typeface="Helvetica Neue"/>
                <a:cs typeface="Arial"/>
                <a:sym typeface="Helvetica Neue"/>
              </a:rPr>
              <a:t>2024 CPAD</a:t>
            </a:r>
            <a:endParaRPr lang="en-US" sz="1200" dirty="0">
              <a:solidFill>
                <a:srgbClr val="004C97"/>
              </a:solidFill>
              <a:latin typeface="Helvetica Neue"/>
              <a:ea typeface="Helvetica Neue"/>
              <a:cs typeface="Arial"/>
            </a:endParaRPr>
          </a:p>
        </p:txBody>
      </p:sp>
      <p:sp>
        <p:nvSpPr>
          <p:cNvPr id="404" name="Google Shape;404;p25"/>
          <p:cNvSpPr txBox="1">
            <a:spLocks noGrp="1"/>
          </p:cNvSpPr>
          <p:nvPr>
            <p:ph type="title"/>
          </p:nvPr>
        </p:nvSpPr>
        <p:spPr>
          <a:xfrm>
            <a:off x="304800" y="251752"/>
            <a:ext cx="11582400" cy="428000"/>
          </a:xfrm>
          <a:prstGeom prst="rect">
            <a:avLst/>
          </a:prstGeom>
        </p:spPr>
        <p:txBody>
          <a:bodyPr spcFirstLastPara="1"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/>
              <a:t>HLS-based hardware design flow</a:t>
            </a:r>
            <a:endParaRPr/>
          </a:p>
        </p:txBody>
      </p:sp>
      <p:pic>
        <p:nvPicPr>
          <p:cNvPr id="405" name="Google Shape;40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30133" y="5904834"/>
            <a:ext cx="1457067" cy="231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9" name="Google Shape;409;p25"/>
          <p:cNvGrpSpPr/>
          <p:nvPr/>
        </p:nvGrpSpPr>
        <p:grpSpPr>
          <a:xfrm>
            <a:off x="121667" y="4545133"/>
            <a:ext cx="11867133" cy="1591000"/>
            <a:chOff x="91250" y="3408850"/>
            <a:chExt cx="8900350" cy="1193250"/>
          </a:xfrm>
        </p:grpSpPr>
        <p:sp>
          <p:nvSpPr>
            <p:cNvPr id="410" name="Google Shape;410;p25"/>
            <p:cNvSpPr txBox="1"/>
            <p:nvPr/>
          </p:nvSpPr>
          <p:spPr>
            <a:xfrm>
              <a:off x="91250" y="3455875"/>
              <a:ext cx="1482000" cy="8924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333">
                  <a:solidFill>
                    <a:srgbClr val="747474"/>
                  </a:solidFill>
                </a:rPr>
                <a:t>Pre-HLs Validation</a:t>
              </a:r>
              <a:endParaRPr sz="1333">
                <a:solidFill>
                  <a:srgbClr val="747474"/>
                </a:solidFill>
              </a:endParaRPr>
            </a:p>
            <a:p>
              <a:pPr marL="365751" indent="-145623">
                <a:spcBef>
                  <a:spcPts val="0"/>
                </a:spcBef>
                <a:spcAft>
                  <a:spcPts val="0"/>
                </a:spcAft>
                <a:buClr>
                  <a:srgbClr val="747474"/>
                </a:buClr>
                <a:buSzPts val="1000"/>
                <a:buChar char="●"/>
              </a:pPr>
              <a:r>
                <a:rPr lang="en-US" sz="1333">
                  <a:solidFill>
                    <a:srgbClr val="747474"/>
                  </a:solidFill>
                </a:rPr>
                <a:t>Static Checks</a:t>
              </a:r>
              <a:endParaRPr sz="1333">
                <a:solidFill>
                  <a:srgbClr val="747474"/>
                </a:solidFill>
              </a:endParaRPr>
            </a:p>
            <a:p>
              <a:pPr marL="365751" indent="-145623">
                <a:spcBef>
                  <a:spcPts val="0"/>
                </a:spcBef>
                <a:spcAft>
                  <a:spcPts val="0"/>
                </a:spcAft>
                <a:buClr>
                  <a:srgbClr val="747474"/>
                </a:buClr>
                <a:buSzPts val="1000"/>
                <a:buChar char="●"/>
              </a:pPr>
              <a:r>
                <a:rPr lang="en-US" sz="1333">
                  <a:solidFill>
                    <a:srgbClr val="747474"/>
                  </a:solidFill>
                </a:rPr>
                <a:t>Code Coverage</a:t>
              </a:r>
              <a:br>
                <a:rPr lang="en-US" sz="1333">
                  <a:solidFill>
                    <a:srgbClr val="747474"/>
                  </a:solidFill>
                </a:rPr>
              </a:br>
              <a:r>
                <a:rPr lang="en-US" sz="1067">
                  <a:solidFill>
                    <a:srgbClr val="747474"/>
                  </a:solidFill>
                </a:rPr>
                <a:t>(100-1000x faster than RTL coverage)</a:t>
              </a:r>
              <a:endParaRPr sz="1067">
                <a:solidFill>
                  <a:srgbClr val="747474"/>
                </a:solidFill>
              </a:endParaRPr>
            </a:p>
          </p:txBody>
        </p:sp>
        <p:sp>
          <p:nvSpPr>
            <p:cNvPr id="411" name="Google Shape;411;p25"/>
            <p:cNvSpPr txBox="1"/>
            <p:nvPr/>
          </p:nvSpPr>
          <p:spPr>
            <a:xfrm>
              <a:off x="7213500" y="3455875"/>
              <a:ext cx="1778100" cy="799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333">
                  <a:solidFill>
                    <a:srgbClr val="747474"/>
                  </a:solidFill>
                </a:rPr>
                <a:t>Post-HLS Validation</a:t>
              </a:r>
              <a:endParaRPr sz="1333">
                <a:solidFill>
                  <a:srgbClr val="747474"/>
                </a:solidFill>
              </a:endParaRPr>
            </a:p>
            <a:p>
              <a:pPr marL="365751" indent="-145623">
                <a:spcBef>
                  <a:spcPts val="0"/>
                </a:spcBef>
                <a:spcAft>
                  <a:spcPts val="0"/>
                </a:spcAft>
                <a:buClr>
                  <a:srgbClr val="747474"/>
                </a:buClr>
                <a:buSzPts val="1000"/>
                <a:buChar char="●"/>
              </a:pPr>
              <a:r>
                <a:rPr lang="en-US" sz="1333">
                  <a:solidFill>
                    <a:srgbClr val="747474"/>
                  </a:solidFill>
                </a:rPr>
                <a:t>C vs RTL Simulation</a:t>
              </a:r>
              <a:endParaRPr sz="1333">
                <a:solidFill>
                  <a:srgbClr val="747474"/>
                </a:solidFill>
              </a:endParaRPr>
            </a:p>
            <a:p>
              <a:pPr marL="365751" indent="-145623">
                <a:spcBef>
                  <a:spcPts val="0"/>
                </a:spcBef>
                <a:spcAft>
                  <a:spcPts val="0"/>
                </a:spcAft>
                <a:buClr>
                  <a:srgbClr val="747474"/>
                </a:buClr>
                <a:buSzPts val="1000"/>
                <a:buChar char="●"/>
              </a:pPr>
              <a:r>
                <a:rPr lang="en-US" sz="1333">
                  <a:solidFill>
                    <a:srgbClr val="747474"/>
                  </a:solidFill>
                </a:rPr>
                <a:t>RTL Coverage</a:t>
              </a:r>
              <a:endParaRPr sz="1333">
                <a:solidFill>
                  <a:srgbClr val="747474"/>
                </a:solidFill>
              </a:endParaRPr>
            </a:p>
            <a:p>
              <a:pPr marL="365751" indent="-145623">
                <a:spcBef>
                  <a:spcPts val="0"/>
                </a:spcBef>
                <a:spcAft>
                  <a:spcPts val="0"/>
                </a:spcAft>
                <a:buClr>
                  <a:srgbClr val="747474"/>
                </a:buClr>
                <a:buSzPts val="1000"/>
                <a:buChar char="●"/>
              </a:pPr>
              <a:r>
                <a:rPr lang="en-US" sz="1333">
                  <a:solidFill>
                    <a:srgbClr val="747474"/>
                  </a:solidFill>
                </a:rPr>
                <a:t>UVM Support</a:t>
              </a:r>
              <a:endParaRPr sz="1333">
                <a:solidFill>
                  <a:srgbClr val="747474"/>
                </a:solidFill>
              </a:endParaRPr>
            </a:p>
          </p:txBody>
        </p:sp>
        <p:pic>
          <p:nvPicPr>
            <p:cNvPr id="412" name="Google Shape;412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482900" y="3408850"/>
              <a:ext cx="5730599" cy="11932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3" name="Google Shape;413;p25"/>
          <p:cNvGrpSpPr/>
          <p:nvPr/>
        </p:nvGrpSpPr>
        <p:grpSpPr>
          <a:xfrm>
            <a:off x="287867" y="576401"/>
            <a:ext cx="11887200" cy="3987033"/>
            <a:chOff x="215900" y="432300"/>
            <a:chExt cx="8915400" cy="2990275"/>
          </a:xfrm>
        </p:grpSpPr>
        <p:sp>
          <p:nvSpPr>
            <p:cNvPr id="414" name="Google Shape;414;p25"/>
            <p:cNvSpPr txBox="1"/>
            <p:nvPr/>
          </p:nvSpPr>
          <p:spPr>
            <a:xfrm>
              <a:off x="339675" y="471550"/>
              <a:ext cx="1589100" cy="799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333">
                  <a:solidFill>
                    <a:srgbClr val="747474"/>
                  </a:solidFill>
                </a:rPr>
                <a:t>Model Development</a:t>
              </a:r>
              <a:endParaRPr sz="1333">
                <a:solidFill>
                  <a:srgbClr val="747474"/>
                </a:solidFill>
              </a:endParaRPr>
            </a:p>
            <a:p>
              <a:pPr marL="365751" indent="-145623">
                <a:spcBef>
                  <a:spcPts val="0"/>
                </a:spcBef>
                <a:spcAft>
                  <a:spcPts val="0"/>
                </a:spcAft>
                <a:buClr>
                  <a:srgbClr val="747474"/>
                </a:buClr>
                <a:buSzPts val="1000"/>
                <a:buChar char="●"/>
              </a:pPr>
              <a:r>
                <a:rPr lang="en-US" sz="1333">
                  <a:solidFill>
                    <a:srgbClr val="747474"/>
                  </a:solidFill>
                </a:rPr>
                <a:t>Optimization</a:t>
              </a:r>
              <a:endParaRPr sz="1333">
                <a:solidFill>
                  <a:srgbClr val="747474"/>
                </a:solidFill>
              </a:endParaRPr>
            </a:p>
            <a:p>
              <a:pPr marL="365751" indent="-145623">
                <a:spcBef>
                  <a:spcPts val="0"/>
                </a:spcBef>
                <a:spcAft>
                  <a:spcPts val="0"/>
                </a:spcAft>
                <a:buClr>
                  <a:srgbClr val="747474"/>
                </a:buClr>
                <a:buSzPts val="1000"/>
                <a:buChar char="●"/>
              </a:pPr>
              <a:r>
                <a:rPr lang="en-US" sz="1333">
                  <a:solidFill>
                    <a:srgbClr val="747474"/>
                  </a:solidFill>
                </a:rPr>
                <a:t>Quantization</a:t>
              </a:r>
              <a:endParaRPr sz="1333">
                <a:solidFill>
                  <a:srgbClr val="747474"/>
                </a:solidFill>
              </a:endParaRPr>
            </a:p>
            <a:p>
              <a:pPr marL="365751" indent="-145623">
                <a:spcBef>
                  <a:spcPts val="0"/>
                </a:spcBef>
                <a:spcAft>
                  <a:spcPts val="0"/>
                </a:spcAft>
                <a:buClr>
                  <a:srgbClr val="747474"/>
                </a:buClr>
                <a:buSzPts val="1000"/>
                <a:buChar char="●"/>
              </a:pPr>
              <a:r>
                <a:rPr lang="en-US" sz="1333">
                  <a:solidFill>
                    <a:srgbClr val="747474"/>
                  </a:solidFill>
                </a:rPr>
                <a:t>Training</a:t>
              </a:r>
              <a:endParaRPr sz="1333">
                <a:solidFill>
                  <a:srgbClr val="747474"/>
                </a:solidFill>
              </a:endParaRPr>
            </a:p>
          </p:txBody>
        </p:sp>
        <p:sp>
          <p:nvSpPr>
            <p:cNvPr id="415" name="Google Shape;415;p25"/>
            <p:cNvSpPr txBox="1"/>
            <p:nvPr/>
          </p:nvSpPr>
          <p:spPr>
            <a:xfrm>
              <a:off x="2049475" y="471550"/>
              <a:ext cx="1589100" cy="12615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333">
                  <a:solidFill>
                    <a:srgbClr val="747474"/>
                  </a:solidFill>
                </a:rPr>
                <a:t>Model Conversion</a:t>
              </a:r>
              <a:endParaRPr sz="1333">
                <a:solidFill>
                  <a:srgbClr val="747474"/>
                </a:solidFill>
              </a:endParaRPr>
            </a:p>
            <a:p>
              <a:pPr marL="365751" indent="-145623">
                <a:spcBef>
                  <a:spcPts val="0"/>
                </a:spcBef>
                <a:spcAft>
                  <a:spcPts val="0"/>
                </a:spcAft>
                <a:buClr>
                  <a:srgbClr val="747474"/>
                </a:buClr>
                <a:buSzPts val="1000"/>
                <a:buChar char="●"/>
              </a:pPr>
              <a:r>
                <a:rPr lang="en-US" sz="1333">
                  <a:solidFill>
                    <a:srgbClr val="747474"/>
                  </a:solidFill>
                </a:rPr>
                <a:t>Parallelism</a:t>
              </a:r>
              <a:endParaRPr sz="1333">
                <a:solidFill>
                  <a:srgbClr val="747474"/>
                </a:solidFill>
              </a:endParaRPr>
            </a:p>
            <a:p>
              <a:pPr marL="365751" indent="-145623">
                <a:spcBef>
                  <a:spcPts val="0"/>
                </a:spcBef>
                <a:spcAft>
                  <a:spcPts val="0"/>
                </a:spcAft>
                <a:buClr>
                  <a:srgbClr val="747474"/>
                </a:buClr>
                <a:buSzPts val="1000"/>
                <a:buChar char="●"/>
              </a:pPr>
              <a:r>
                <a:rPr lang="en-US" sz="1333">
                  <a:solidFill>
                    <a:srgbClr val="747474"/>
                  </a:solidFill>
                </a:rPr>
                <a:t>I/O Style/BRAM</a:t>
              </a:r>
              <a:endParaRPr sz="1333">
                <a:solidFill>
                  <a:srgbClr val="747474"/>
                </a:solidFill>
              </a:endParaRPr>
            </a:p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333">
                  <a:solidFill>
                    <a:srgbClr val="747474"/>
                  </a:solidFill>
                </a:rPr>
                <a:t>C++ Model Gen</a:t>
              </a:r>
              <a:endParaRPr sz="1333">
                <a:solidFill>
                  <a:srgbClr val="747474"/>
                </a:solidFill>
              </a:endParaRPr>
            </a:p>
            <a:p>
              <a:pPr marL="365751" indent="-145623">
                <a:spcBef>
                  <a:spcPts val="0"/>
                </a:spcBef>
                <a:spcAft>
                  <a:spcPts val="0"/>
                </a:spcAft>
                <a:buClr>
                  <a:srgbClr val="747474"/>
                </a:buClr>
                <a:buSzPts val="1000"/>
                <a:buChar char="●"/>
              </a:pPr>
              <a:r>
                <a:rPr lang="en-US" sz="1333">
                  <a:solidFill>
                    <a:srgbClr val="747474"/>
                  </a:solidFill>
                </a:rPr>
                <a:t>AC Datatypes</a:t>
              </a:r>
              <a:endParaRPr sz="1333">
                <a:solidFill>
                  <a:srgbClr val="747474"/>
                </a:solidFill>
              </a:endParaRPr>
            </a:p>
            <a:p>
              <a:pPr marL="365751" indent="-145623">
                <a:spcBef>
                  <a:spcPts val="0"/>
                </a:spcBef>
                <a:spcAft>
                  <a:spcPts val="0"/>
                </a:spcAft>
                <a:buClr>
                  <a:srgbClr val="747474"/>
                </a:buClr>
                <a:buSzPts val="1000"/>
                <a:buChar char="●"/>
              </a:pPr>
              <a:r>
                <a:rPr lang="en-US" sz="1333">
                  <a:solidFill>
                    <a:srgbClr val="747474"/>
                  </a:solidFill>
                </a:rPr>
                <a:t>AC Math/Linebuffer</a:t>
              </a:r>
              <a:endParaRPr sz="1333">
                <a:solidFill>
                  <a:srgbClr val="747474"/>
                </a:solidFill>
              </a:endParaRPr>
            </a:p>
          </p:txBody>
        </p:sp>
        <p:sp>
          <p:nvSpPr>
            <p:cNvPr id="416" name="Google Shape;416;p25"/>
            <p:cNvSpPr txBox="1"/>
            <p:nvPr/>
          </p:nvSpPr>
          <p:spPr>
            <a:xfrm>
              <a:off x="4542400" y="471550"/>
              <a:ext cx="1938300" cy="11076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333">
                  <a:solidFill>
                    <a:srgbClr val="747474"/>
                  </a:solidFill>
                </a:rPr>
                <a:t>High-Level Synthesis</a:t>
              </a:r>
              <a:endParaRPr sz="1333">
                <a:solidFill>
                  <a:srgbClr val="747474"/>
                </a:solidFill>
              </a:endParaRPr>
            </a:p>
            <a:p>
              <a:pPr marL="365751" indent="-145623">
                <a:spcBef>
                  <a:spcPts val="0"/>
                </a:spcBef>
                <a:spcAft>
                  <a:spcPts val="0"/>
                </a:spcAft>
                <a:buClr>
                  <a:srgbClr val="747474"/>
                </a:buClr>
                <a:buSzPts val="1000"/>
                <a:buChar char="●"/>
              </a:pPr>
              <a:r>
                <a:rPr lang="en-US" sz="1333">
                  <a:solidFill>
                    <a:srgbClr val="747474"/>
                  </a:solidFill>
                </a:rPr>
                <a:t>Micro-Architecture</a:t>
              </a:r>
              <a:endParaRPr sz="1333">
                <a:solidFill>
                  <a:srgbClr val="747474"/>
                </a:solidFill>
              </a:endParaRPr>
            </a:p>
            <a:p>
              <a:pPr marL="365751" indent="-145623">
                <a:spcBef>
                  <a:spcPts val="0"/>
                </a:spcBef>
                <a:spcAft>
                  <a:spcPts val="0"/>
                </a:spcAft>
                <a:buClr>
                  <a:srgbClr val="747474"/>
                </a:buClr>
                <a:buSzPts val="1000"/>
                <a:buChar char="●"/>
              </a:pPr>
              <a:r>
                <a:rPr lang="en-US" sz="1333">
                  <a:solidFill>
                    <a:srgbClr val="747474"/>
                  </a:solidFill>
                </a:rPr>
                <a:t>Memory Opt</a:t>
              </a:r>
              <a:endParaRPr sz="1333">
                <a:solidFill>
                  <a:srgbClr val="747474"/>
                </a:solidFill>
              </a:endParaRPr>
            </a:p>
            <a:p>
              <a:pPr marL="365751" indent="-145623">
                <a:spcBef>
                  <a:spcPts val="0"/>
                </a:spcBef>
                <a:spcAft>
                  <a:spcPts val="0"/>
                </a:spcAft>
                <a:buClr>
                  <a:srgbClr val="747474"/>
                </a:buClr>
                <a:buSzPts val="1000"/>
                <a:buChar char="●"/>
              </a:pPr>
              <a:r>
                <a:rPr lang="en-US" sz="1333">
                  <a:solidFill>
                    <a:srgbClr val="747474"/>
                  </a:solidFill>
                </a:rPr>
                <a:t>Pipelining</a:t>
              </a:r>
              <a:endParaRPr sz="1333">
                <a:solidFill>
                  <a:srgbClr val="747474"/>
                </a:solidFill>
              </a:endParaRPr>
            </a:p>
            <a:p>
              <a:pPr marL="365751" indent="-145623">
                <a:spcBef>
                  <a:spcPts val="0"/>
                </a:spcBef>
                <a:spcAft>
                  <a:spcPts val="0"/>
                </a:spcAft>
                <a:buClr>
                  <a:srgbClr val="747474"/>
                </a:buClr>
                <a:buSzPts val="1000"/>
                <a:buChar char="●"/>
              </a:pPr>
              <a:r>
                <a:rPr lang="en-US" sz="1333">
                  <a:solidFill>
                    <a:srgbClr val="747474"/>
                  </a:solidFill>
                </a:rPr>
                <a:t>PPA</a:t>
              </a:r>
              <a:endParaRPr sz="1333">
                <a:solidFill>
                  <a:srgbClr val="747474"/>
                </a:solidFill>
              </a:endParaRPr>
            </a:p>
            <a:p>
              <a:pPr marL="365751" indent="-145623">
                <a:spcBef>
                  <a:spcPts val="0"/>
                </a:spcBef>
                <a:spcAft>
                  <a:spcPts val="0"/>
                </a:spcAft>
                <a:buClr>
                  <a:srgbClr val="747474"/>
                </a:buClr>
                <a:buSzPts val="1000"/>
                <a:buChar char="●"/>
              </a:pPr>
              <a:r>
                <a:rPr lang="en-US" sz="1333">
                  <a:solidFill>
                    <a:srgbClr val="747474"/>
                  </a:solidFill>
                </a:rPr>
                <a:t>ASIC or FPGA Target</a:t>
              </a:r>
              <a:endParaRPr sz="1333">
                <a:solidFill>
                  <a:srgbClr val="747474"/>
                </a:solidFill>
              </a:endParaRPr>
            </a:p>
          </p:txBody>
        </p:sp>
        <p:sp>
          <p:nvSpPr>
            <p:cNvPr id="417" name="Google Shape;417;p25"/>
            <p:cNvSpPr txBox="1"/>
            <p:nvPr/>
          </p:nvSpPr>
          <p:spPr>
            <a:xfrm>
              <a:off x="7213500" y="432300"/>
              <a:ext cx="1701900" cy="799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333">
                  <a:solidFill>
                    <a:srgbClr val="747474"/>
                  </a:solidFill>
                </a:rPr>
                <a:t>RTL Synthesis</a:t>
              </a:r>
              <a:endParaRPr sz="1333">
                <a:solidFill>
                  <a:srgbClr val="747474"/>
                </a:solidFill>
              </a:endParaRPr>
            </a:p>
            <a:p>
              <a:pPr marL="365751" indent="-145623">
                <a:spcBef>
                  <a:spcPts val="0"/>
                </a:spcBef>
                <a:spcAft>
                  <a:spcPts val="0"/>
                </a:spcAft>
                <a:buClr>
                  <a:srgbClr val="747474"/>
                </a:buClr>
                <a:buSzPts val="1000"/>
                <a:buChar char="●"/>
              </a:pPr>
              <a:r>
                <a:rPr lang="en-US" sz="1333">
                  <a:solidFill>
                    <a:srgbClr val="747474"/>
                  </a:solidFill>
                </a:rPr>
                <a:t>Timing Closure</a:t>
              </a:r>
              <a:endParaRPr sz="1333">
                <a:solidFill>
                  <a:srgbClr val="747474"/>
                </a:solidFill>
              </a:endParaRPr>
            </a:p>
            <a:p>
              <a:pPr marL="365751" indent="-145623">
                <a:spcBef>
                  <a:spcPts val="0"/>
                </a:spcBef>
                <a:spcAft>
                  <a:spcPts val="0"/>
                </a:spcAft>
                <a:buClr>
                  <a:srgbClr val="747474"/>
                </a:buClr>
                <a:buSzPts val="1000"/>
                <a:buChar char="●"/>
              </a:pPr>
              <a:r>
                <a:rPr lang="en-US" sz="1333">
                  <a:solidFill>
                    <a:srgbClr val="747474"/>
                  </a:solidFill>
                </a:rPr>
                <a:t>Gate Netlist/ Bitstream</a:t>
              </a:r>
              <a:endParaRPr sz="1333">
                <a:solidFill>
                  <a:srgbClr val="747474"/>
                </a:solidFill>
              </a:endParaRPr>
            </a:p>
          </p:txBody>
        </p:sp>
        <p:pic>
          <p:nvPicPr>
            <p:cNvPr id="418" name="Google Shape;418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15900" y="1515865"/>
              <a:ext cx="8915400" cy="19067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Google Shape;524;p31">
            <a:extLst>
              <a:ext uri="{FF2B5EF4-FFF2-40B4-BE49-F238E27FC236}">
                <a16:creationId xmlns:a16="http://schemas.microsoft.com/office/drawing/2014/main" id="{FAF621FD-E650-E96F-749C-728F8833553F}"/>
              </a:ext>
            </a:extLst>
          </p:cNvPr>
          <p:cNvSpPr txBox="1"/>
          <p:nvPr/>
        </p:nvSpPr>
        <p:spPr>
          <a:xfrm>
            <a:off x="8104915" y="6427896"/>
            <a:ext cx="40000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933" dirty="0">
                <a:solidFill>
                  <a:srgbClr val="004C97"/>
                </a:solidFill>
                <a:latin typeface="Helvetica Neue"/>
                <a:ea typeface="Helvetica Neue"/>
                <a:cs typeface="Arial"/>
              </a:rPr>
              <a:t>FERMILAB-CONF-24-0838-CMS</a:t>
            </a:r>
            <a:endParaRPr sz="933" dirty="0">
              <a:solidFill>
                <a:srgbClr val="004C97"/>
              </a:solidFill>
              <a:latin typeface="Helvetica Neue"/>
              <a:ea typeface="Helvetica Neue"/>
              <a:cs typeface="Arial"/>
              <a:sym typeface="Helvetica Neue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F7430097-94B4-5892-9517-FF969C12E4B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296333" y="6504215"/>
            <a:ext cx="552400" cy="237200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61D70-CCEB-0647-605B-75B3B68F4BBD}"/>
              </a:ext>
            </a:extLst>
          </p:cNvPr>
          <p:cNvSpPr txBox="1"/>
          <p:nvPr/>
        </p:nvSpPr>
        <p:spPr>
          <a:xfrm>
            <a:off x="638995" y="6407399"/>
            <a:ext cx="3238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Credit: Giuseppe Di Guglielmo</a:t>
            </a:r>
          </a:p>
        </p:txBody>
      </p:sp>
      <p:pic>
        <p:nvPicPr>
          <p:cNvPr id="3" name="Google Shape;374;p23">
            <a:extLst>
              <a:ext uri="{FF2B5EF4-FFF2-40B4-BE49-F238E27FC236}">
                <a16:creationId xmlns:a16="http://schemas.microsoft.com/office/drawing/2014/main" id="{8FC3F006-BBA1-6DE0-E093-821816B0B83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6200000">
            <a:off x="-156504" y="3225521"/>
            <a:ext cx="1591001" cy="886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6686D-88CC-50BF-33E6-182ADAB7A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769A1FE-058F-19BC-AA30-23EC3FEFD906}"/>
              </a:ext>
            </a:extLst>
          </p:cNvPr>
          <p:cNvSpPr txBox="1"/>
          <p:nvPr/>
        </p:nvSpPr>
        <p:spPr>
          <a:xfrm>
            <a:off x="344912" y="4024485"/>
            <a:ext cx="79194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/>
              <a:t>Tails in threshold distribution observed.</a:t>
            </a:r>
          </a:p>
          <a:p>
            <a:r>
              <a:rPr lang="en-US" sz="1800" b="0" dirty="0"/>
              <a:t>Two issues identified:</a:t>
            </a:r>
            <a:br>
              <a:rPr lang="en-US" sz="1800" b="0" dirty="0"/>
            </a:br>
            <a:r>
              <a:rPr lang="en-US" sz="1800" b="0" dirty="0"/>
              <a:t>1. Degradation of injected pulse characteristics across 		pixel matrix due to parasitic RC components</a:t>
            </a:r>
          </a:p>
          <a:p>
            <a:r>
              <a:rPr lang="en-US" sz="1800" b="0" dirty="0"/>
              <a:t>2. High leakage currents on 3 V</a:t>
            </a:r>
            <a:r>
              <a:rPr lang="en-US" sz="1800" b="0" baseline="-25000" dirty="0"/>
              <a:t>TH</a:t>
            </a:r>
            <a:r>
              <a:rPr lang="en-US" sz="1800" b="0" dirty="0"/>
              <a:t> bias lines -&gt; IR drop -&gt; change in V</a:t>
            </a:r>
            <a:r>
              <a:rPr lang="en-US" sz="1800" b="0" baseline="-25000" dirty="0"/>
              <a:t>TH</a:t>
            </a:r>
          </a:p>
          <a:p>
            <a:endParaRPr lang="en-US" sz="1800" b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A99585-74B9-6D6A-D89A-2CA505FEA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ASIC front-end characterization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FE752B-F12E-5F8C-AB01-87643B204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E66175-7D07-AF4E-844C-A8E65F64ECE5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692F42-171B-1C4B-8107-D319746852F7}"/>
              </a:ext>
            </a:extLst>
          </p:cNvPr>
          <p:cNvSpPr txBox="1"/>
          <p:nvPr/>
        </p:nvSpPr>
        <p:spPr>
          <a:xfrm>
            <a:off x="752373" y="5681361"/>
            <a:ext cx="6806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Improvements planned for future ASIC iterations!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2BD8F4-E3D3-A812-760A-F66CA9CAB081}"/>
              </a:ext>
            </a:extLst>
          </p:cNvPr>
          <p:cNvSpPr txBox="1"/>
          <p:nvPr/>
        </p:nvSpPr>
        <p:spPr>
          <a:xfrm>
            <a:off x="7832847" y="902023"/>
            <a:ext cx="2948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Leakage current vs VTH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E943130-14BD-1A53-3FA4-CB6F44DBD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537" y="1302133"/>
            <a:ext cx="2524824" cy="25248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B9BB34E-96BF-6773-ED8E-5C6181A08716}"/>
              </a:ext>
            </a:extLst>
          </p:cNvPr>
          <p:cNvSpPr txBox="1"/>
          <p:nvPr/>
        </p:nvSpPr>
        <p:spPr>
          <a:xfrm>
            <a:off x="10257693" y="1318049"/>
            <a:ext cx="17684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High leakage current reduces supplied V</a:t>
            </a:r>
            <a:r>
              <a:rPr lang="en-US" sz="1600" baseline="-25000" dirty="0"/>
              <a:t>TH</a:t>
            </a:r>
            <a:r>
              <a:rPr lang="en-US" sz="1600" dirty="0"/>
              <a:t> at some pixels by 50% (simulation result)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015F22A-2CDA-FDBD-55FA-A40860DDC513}"/>
              </a:ext>
            </a:extLst>
          </p:cNvPr>
          <p:cNvCxnSpPr>
            <a:cxnSpLocks/>
          </p:cNvCxnSpPr>
          <p:nvPr/>
        </p:nvCxnSpPr>
        <p:spPr>
          <a:xfrm flipV="1">
            <a:off x="7026054" y="3752603"/>
            <a:ext cx="1068849" cy="1305534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F110D72B-7993-0206-7BE8-2CC1DFCCD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716" y="4196651"/>
            <a:ext cx="2846739" cy="252482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E0E1DAD-E857-D283-E0CB-4CB2678B4FC3}"/>
              </a:ext>
            </a:extLst>
          </p:cNvPr>
          <p:cNvSpPr txBox="1"/>
          <p:nvPr/>
        </p:nvSpPr>
        <p:spPr>
          <a:xfrm>
            <a:off x="10598254" y="2921606"/>
            <a:ext cx="15914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This effect trickles down to impact S-curve results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8A73818-845D-E25B-1DE4-D28CB4DF16F2}"/>
              </a:ext>
            </a:extLst>
          </p:cNvPr>
          <p:cNvCxnSpPr>
            <a:cxnSpLocks/>
          </p:cNvCxnSpPr>
          <p:nvPr/>
        </p:nvCxnSpPr>
        <p:spPr>
          <a:xfrm>
            <a:off x="10548477" y="2921606"/>
            <a:ext cx="0" cy="1312881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F1855F54-0AD7-D18A-8A96-76FBD35AC4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903" y="980321"/>
            <a:ext cx="3866875" cy="300676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B520C48-A848-4EFF-2C3D-DD0FEEFC5D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8779" y="1032047"/>
            <a:ext cx="3294400" cy="310419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08CC92D-134C-A69D-2DA3-B872F4E3C01E}"/>
              </a:ext>
            </a:extLst>
          </p:cNvPr>
          <p:cNvSpPr txBox="1"/>
          <p:nvPr/>
        </p:nvSpPr>
        <p:spPr>
          <a:xfrm>
            <a:off x="662027" y="2298392"/>
            <a:ext cx="3069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Threshold dispersion Q</a:t>
            </a:r>
            <a:r>
              <a:rPr lang="en-US" sz="1600" baseline="-25000" dirty="0">
                <a:solidFill>
                  <a:schemeClr val="bg1"/>
                </a:solidFill>
              </a:rPr>
              <a:t>TH </a:t>
            </a:r>
            <a:r>
              <a:rPr lang="en-US" sz="1600" dirty="0">
                <a:solidFill>
                  <a:schemeClr val="bg1"/>
                </a:solidFill>
              </a:rPr>
              <a:t>across pixels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678AEC-4819-96B2-4BA4-96F23660BA7D}"/>
              </a:ext>
            </a:extLst>
          </p:cNvPr>
          <p:cNvSpPr txBox="1"/>
          <p:nvPr/>
        </p:nvSpPr>
        <p:spPr>
          <a:xfrm>
            <a:off x="4441129" y="751297"/>
            <a:ext cx="2983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Distribution of threshold values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D8EEFCF-B153-60B5-F038-D0C877DFD5C3}"/>
              </a:ext>
            </a:extLst>
          </p:cNvPr>
          <p:cNvSpPr txBox="1"/>
          <p:nvPr/>
        </p:nvSpPr>
        <p:spPr>
          <a:xfrm>
            <a:off x="4524296" y="1783344"/>
            <a:ext cx="2983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Q</a:t>
            </a:r>
            <a:r>
              <a:rPr lang="en-US" sz="1600" baseline="-25000" dirty="0"/>
              <a:t>TH</a:t>
            </a:r>
            <a:r>
              <a:rPr lang="en-US" sz="1600" dirty="0"/>
              <a:t> = 77.5 e-</a:t>
            </a:r>
          </a:p>
          <a:p>
            <a:pPr algn="r"/>
            <a:r>
              <a:rPr lang="en-US" sz="1600" dirty="0"/>
              <a:t>ENC = ~55 e-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133BEDA-CF4C-9201-0D86-D3CBEC21AB8A}"/>
              </a:ext>
            </a:extLst>
          </p:cNvPr>
          <p:cNvCxnSpPr>
            <a:cxnSpLocks/>
          </p:cNvCxnSpPr>
          <p:nvPr/>
        </p:nvCxnSpPr>
        <p:spPr>
          <a:xfrm>
            <a:off x="4048310" y="2456465"/>
            <a:ext cx="1082982" cy="0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53409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F8120-AD1B-A9F2-39D2-1521E840F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DF9B1AFA-AC5F-FFDD-A085-14358B160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006" y="1247586"/>
            <a:ext cx="4515320" cy="33889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9F1915-61B4-874E-5645-ED4153E81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609" y="4354982"/>
            <a:ext cx="3345400" cy="2510864"/>
          </a:xfrm>
          <a:prstGeom prst="rect">
            <a:avLst/>
          </a:prstGeom>
        </p:spPr>
      </p:pic>
      <p:pic>
        <p:nvPicPr>
          <p:cNvPr id="7" name="Picture 6" descr="A graph of a graph of a number of labels&#10;&#10;AI-generated content may be incorrect.">
            <a:extLst>
              <a:ext uri="{FF2B5EF4-FFF2-40B4-BE49-F238E27FC236}">
                <a16:creationId xmlns:a16="http://schemas.microsoft.com/office/drawing/2014/main" id="{4953816D-8CD8-368B-E50D-EED3CE326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3326" y="1317626"/>
            <a:ext cx="4799468" cy="48593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FD360C-DD0F-D95D-7C66-1651FD764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Measured classification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2C5ACF-3734-0C2C-B5CB-4466F40A7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E66175-7D07-AF4E-844C-A8E65F64ECE5}" type="slidenum">
              <a:rPr lang="en-US" smtClean="0"/>
              <a:pPr/>
              <a:t>38</a:t>
            </a:fld>
            <a:endParaRPr lang="en-US"/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3FF90817-9119-BAF3-61D1-60A7DD2E72C8}"/>
              </a:ext>
            </a:extLst>
          </p:cNvPr>
          <p:cNvCxnSpPr>
            <a:cxnSpLocks/>
          </p:cNvCxnSpPr>
          <p:nvPr/>
        </p:nvCxnSpPr>
        <p:spPr>
          <a:xfrm rot="5400000">
            <a:off x="4850971" y="4228772"/>
            <a:ext cx="1205193" cy="902976"/>
          </a:xfrm>
          <a:prstGeom prst="bentConnector2">
            <a:avLst/>
          </a:pr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46DB332-78DF-77AE-B174-9EF2A784DB3F}"/>
                  </a:ext>
                </a:extLst>
              </p:cNvPr>
              <p:cNvSpPr txBox="1"/>
              <p:nvPr/>
            </p:nvSpPr>
            <p:spPr>
              <a:xfrm>
                <a:off x="4676291" y="4403053"/>
                <a:ext cx="241910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Filter for events with </a:t>
                </a:r>
                <a:br>
                  <a:rPr lang="en-US" dirty="0"/>
                </a:br>
                <a:r>
                  <a:rPr lang="en-US" dirty="0"/>
                  <a:t>y-local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dirty="0"/>
                  <a:t> [0.0, 1.35) mm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46DB332-78DF-77AE-B174-9EF2A784DB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6291" y="4403053"/>
                <a:ext cx="2419108" cy="646331"/>
              </a:xfrm>
              <a:prstGeom prst="rect">
                <a:avLst/>
              </a:prstGeom>
              <a:blipFill>
                <a:blip r:embed="rId5"/>
                <a:stretch>
                  <a:fillRect l="-2094" t="-3846" r="-1047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C1B0F883-1583-B363-4883-B28EF8CC3724}"/>
              </a:ext>
            </a:extLst>
          </p:cNvPr>
          <p:cNvSpPr txBox="1"/>
          <p:nvPr/>
        </p:nvSpPr>
        <p:spPr>
          <a:xfrm>
            <a:off x="78743" y="1868821"/>
            <a:ext cx="31751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Cluster size impacted by factors like track properties, Lorentz force from electric field of silicon sensor and external magnetic field, etc.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6686E06-2611-6DBC-6F0C-861EF8565179}"/>
              </a:ext>
            </a:extLst>
          </p:cNvPr>
          <p:cNvCxnSpPr>
            <a:cxnSpLocks/>
          </p:cNvCxnSpPr>
          <p:nvPr/>
        </p:nvCxnSpPr>
        <p:spPr>
          <a:xfrm flipH="1" flipV="1">
            <a:off x="2755075" y="2541319"/>
            <a:ext cx="1282535" cy="391886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487A7A5-A97A-3757-02E2-069AEC5841A6}"/>
              </a:ext>
            </a:extLst>
          </p:cNvPr>
          <p:cNvSpPr txBox="1"/>
          <p:nvPr/>
        </p:nvSpPr>
        <p:spPr>
          <a:xfrm>
            <a:off x="1591301" y="6133021"/>
            <a:ext cx="6009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Arbitrarily chosen thresholds to help explain observed trends</a:t>
            </a:r>
          </a:p>
        </p:txBody>
      </p:sp>
    </p:spTree>
    <p:extLst>
      <p:ext uri="{BB962C8B-B14F-4D97-AF65-F5344CB8AC3E}">
        <p14:creationId xmlns:p14="http://schemas.microsoft.com/office/powerpoint/2010/main" val="18710182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E1400-EEF2-295D-7F28-80B8EDE84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EA7B02-55BA-628F-D6E2-2A3F2E7B3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654" y="1575143"/>
            <a:ext cx="4398426" cy="3301205"/>
          </a:xfrm>
          <a:prstGeom prst="rect">
            <a:avLst/>
          </a:prstGeom>
        </p:spPr>
      </p:pic>
      <p:pic>
        <p:nvPicPr>
          <p:cNvPr id="7" name="Picture 6" descr="A graph of a graph of a number of labels&#10;&#10;AI-generated content may be incorrect.">
            <a:extLst>
              <a:ext uri="{FF2B5EF4-FFF2-40B4-BE49-F238E27FC236}">
                <a16:creationId xmlns:a16="http://schemas.microsoft.com/office/drawing/2014/main" id="{C0638B77-D175-8FA5-022A-3E3A88B19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326" y="1317626"/>
            <a:ext cx="4799468" cy="48593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136092-0989-FB7D-E88F-CA1B35C38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Measured classification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8CFFF-BC13-EC71-F7AB-5C43477B9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E66175-7D07-AF4E-844C-A8E65F64ECE5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2249F4-5C29-5001-39A1-0820B00C660F}"/>
              </a:ext>
            </a:extLst>
          </p:cNvPr>
          <p:cNvSpPr/>
          <p:nvPr/>
        </p:nvSpPr>
        <p:spPr>
          <a:xfrm>
            <a:off x="1169842" y="2307335"/>
            <a:ext cx="1384840" cy="1978344"/>
          </a:xfrm>
          <a:prstGeom prst="rect">
            <a:avLst/>
          </a:prstGeom>
          <a:solidFill>
            <a:srgbClr val="FF4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337EA1-4C46-9522-C9A3-55F90A66524F}"/>
              </a:ext>
            </a:extLst>
          </p:cNvPr>
          <p:cNvSpPr/>
          <p:nvPr/>
        </p:nvSpPr>
        <p:spPr>
          <a:xfrm>
            <a:off x="7918180" y="1474405"/>
            <a:ext cx="1463326" cy="3976367"/>
          </a:xfrm>
          <a:prstGeom prst="rect">
            <a:avLst/>
          </a:prstGeom>
          <a:solidFill>
            <a:srgbClr val="FF4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69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graph with a red and blue line&#10;&#10;Description automatically generated">
            <a:extLst>
              <a:ext uri="{FF2B5EF4-FFF2-40B4-BE49-F238E27FC236}">
                <a16:creationId xmlns:a16="http://schemas.microsoft.com/office/drawing/2014/main" id="{5AE49980-19DE-1125-3692-CA39028C3D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816" r="4932"/>
          <a:stretch>
            <a:fillRect/>
          </a:stretch>
        </p:blipFill>
        <p:spPr>
          <a:xfrm>
            <a:off x="5986109" y="876635"/>
            <a:ext cx="4985614" cy="36576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06E7E1-0CA7-3DEF-9476-20954DBBAF1E}"/>
              </a:ext>
            </a:extLst>
          </p:cNvPr>
          <p:cNvSpPr/>
          <p:nvPr/>
        </p:nvSpPr>
        <p:spPr bwMode="auto">
          <a:xfrm>
            <a:off x="6784196" y="3856952"/>
            <a:ext cx="2504329" cy="31238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CDBF4FF-70B1-63CC-D856-FA8E5935ADE2}"/>
              </a:ext>
            </a:extLst>
          </p:cNvPr>
          <p:cNvCxnSpPr>
            <a:cxnSpLocks/>
          </p:cNvCxnSpPr>
          <p:nvPr/>
        </p:nvCxnSpPr>
        <p:spPr bwMode="auto">
          <a:xfrm flipV="1">
            <a:off x="9807837" y="3856952"/>
            <a:ext cx="0" cy="220719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9E4A93-E2C1-7FE3-73A2-11FB92825976}"/>
              </a:ext>
            </a:extLst>
          </p:cNvPr>
          <p:cNvCxnSpPr>
            <a:cxnSpLocks/>
          </p:cNvCxnSpPr>
          <p:nvPr/>
        </p:nvCxnSpPr>
        <p:spPr bwMode="auto">
          <a:xfrm flipV="1">
            <a:off x="6785340" y="3869789"/>
            <a:ext cx="0" cy="220719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BBDECD-A0A9-D783-5D3F-01B7ECF44011}"/>
              </a:ext>
            </a:extLst>
          </p:cNvPr>
          <p:cNvGrpSpPr/>
          <p:nvPr/>
        </p:nvGrpSpPr>
        <p:grpSpPr>
          <a:xfrm>
            <a:off x="6784195" y="3830780"/>
            <a:ext cx="3023642" cy="338554"/>
            <a:chOff x="5039710" y="3713184"/>
            <a:chExt cx="2413269" cy="33855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1F0C3A3-DE48-4EEF-32C3-83B9CFDD8A1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39710" y="3862551"/>
              <a:ext cx="667407" cy="0"/>
            </a:xfrm>
            <a:prstGeom prst="line">
              <a:avLst/>
            </a:prstGeom>
            <a:noFill/>
            <a:ln w="22225" cap="flat" cmpd="sng" algn="ctr">
              <a:solidFill>
                <a:schemeClr val="tx1"/>
              </a:solidFill>
              <a:prstDash val="solid"/>
              <a:round/>
              <a:headEnd type="arrow" w="lg" len="med"/>
              <a:tailEnd type="none" w="med" len="me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DAA58C2-9EE9-65E4-A0B8-09B58B06F6A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710855" y="3862551"/>
              <a:ext cx="742124" cy="0"/>
            </a:xfrm>
            <a:prstGeom prst="line">
              <a:avLst/>
            </a:prstGeom>
            <a:noFill/>
            <a:ln w="22225" cap="flat" cmpd="sng" algn="ctr">
              <a:solidFill>
                <a:schemeClr val="tx1"/>
              </a:solidFill>
              <a:prstDash val="solid"/>
              <a:round/>
              <a:headEnd type="arrow" w="lg" len="med"/>
              <a:tailEnd type="none" w="med" len="med"/>
            </a:ln>
            <a:effectLst/>
          </p:spPr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B6C57C-2716-BB24-AF02-4F78A8BC01B9}"/>
                </a:ext>
              </a:extLst>
            </p:cNvPr>
            <p:cNvSpPr txBox="1"/>
            <p:nvPr/>
          </p:nvSpPr>
          <p:spPr>
            <a:xfrm>
              <a:off x="5755560" y="3713184"/>
              <a:ext cx="7858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/>
                <a:t>1.05 mm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69010D7-5B92-4938-5408-3C9A49D0A8B9}"/>
              </a:ext>
            </a:extLst>
          </p:cNvPr>
          <p:cNvSpPr txBox="1"/>
          <p:nvPr/>
        </p:nvSpPr>
        <p:spPr>
          <a:xfrm>
            <a:off x="5150733" y="4534319"/>
            <a:ext cx="674804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dirty="0"/>
              <a:t>“Futuristic” 50 x 12.5 </a:t>
            </a:r>
            <a:r>
              <a:rPr lang="en-US" sz="1800" b="0" dirty="0">
                <a:latin typeface="Symbol" pitchFamily="2" charset="2"/>
              </a:rPr>
              <a:t>m</a:t>
            </a:r>
            <a:r>
              <a:rPr lang="en-US" sz="1800" b="0" dirty="0"/>
              <a:t>m</a:t>
            </a:r>
            <a:r>
              <a:rPr lang="en-US" sz="1800" b="0" baseline="30000" dirty="0"/>
              <a:t>2</a:t>
            </a:r>
            <a:r>
              <a:rPr lang="en-US" sz="1800" b="0" dirty="0"/>
              <a:t> pitch pixels (100 </a:t>
            </a:r>
            <a:r>
              <a:rPr lang="en-US" sz="1800" b="0" dirty="0">
                <a:latin typeface="Symbol" pitchFamily="2" charset="2"/>
              </a:rPr>
              <a:t>m</a:t>
            </a:r>
            <a:r>
              <a:rPr lang="en-US" sz="1800" b="0" dirty="0"/>
              <a:t>m thickness)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dirty="0"/>
              <a:t>TCAD simulation of semiconductor structures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dirty="0" err="1"/>
              <a:t>PixelAV</a:t>
            </a:r>
            <a:r>
              <a:rPr lang="en-US" sz="1800" b="0" dirty="0"/>
              <a:t> to produce realistic energy patterns in detector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dirty="0"/>
              <a:t>Training data at </a:t>
            </a:r>
            <a:r>
              <a:rPr lang="en-US" sz="1800" b="0" dirty="0">
                <a:hlinkClick r:id="rId4"/>
              </a:rPr>
              <a:t>https://zenodo.org/records/10783560</a:t>
            </a:r>
            <a:r>
              <a:rPr lang="en-US" sz="1800" b="0" dirty="0"/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964493-B46F-FB44-2876-7C97B8CC3C85}"/>
              </a:ext>
            </a:extLst>
          </p:cNvPr>
          <p:cNvSpPr txBox="1"/>
          <p:nvPr/>
        </p:nvSpPr>
        <p:spPr>
          <a:xfrm>
            <a:off x="10110953" y="6474373"/>
            <a:ext cx="441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222AE0-1643-0647-99EC-9637700973D5}" type="slidenum">
              <a:rPr lang="en-US" sz="1600" b="0"/>
              <a:t>4</a:t>
            </a:fld>
            <a:endParaRPr lang="en-US" b="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D0177F-9BCC-FF6C-B5A3-8505FA607A43}"/>
              </a:ext>
            </a:extLst>
          </p:cNvPr>
          <p:cNvSpPr txBox="1"/>
          <p:nvPr/>
        </p:nvSpPr>
        <p:spPr>
          <a:xfrm>
            <a:off x="5737777" y="6109389"/>
            <a:ext cx="46810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image credits: </a:t>
            </a:r>
            <a:r>
              <a:rPr lang="en-US" sz="1400" b="0" dirty="0" err="1"/>
              <a:t>Danush</a:t>
            </a:r>
            <a:r>
              <a:rPr lang="en-US" sz="1400" b="0" dirty="0"/>
              <a:t> Shekar and the </a:t>
            </a:r>
            <a:r>
              <a:rPr lang="en-US" sz="1400" b="0" dirty="0" err="1"/>
              <a:t>smartpixels</a:t>
            </a:r>
            <a:r>
              <a:rPr lang="en-US" sz="1400" b="0" dirty="0"/>
              <a:t> team </a:t>
            </a:r>
          </a:p>
        </p:txBody>
      </p:sp>
      <p:pic>
        <p:nvPicPr>
          <p:cNvPr id="26" name="Picture 25" descr="A diagram of a rectangular object&#10;&#10;Description automatically generated">
            <a:extLst>
              <a:ext uri="{FF2B5EF4-FFF2-40B4-BE49-F238E27FC236}">
                <a16:creationId xmlns:a16="http://schemas.microsoft.com/office/drawing/2014/main" id="{5524E836-DFEE-70EE-C132-62B78CAA2F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1385" y="1824951"/>
            <a:ext cx="3335669" cy="325958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E15F0A-EF8D-7076-0ABF-C3231531B88E}"/>
              </a:ext>
            </a:extLst>
          </p:cNvPr>
          <p:cNvCxnSpPr>
            <a:cxnSpLocks/>
          </p:cNvCxnSpPr>
          <p:nvPr/>
        </p:nvCxnSpPr>
        <p:spPr bwMode="auto">
          <a:xfrm>
            <a:off x="5986109" y="1519036"/>
            <a:ext cx="209062" cy="0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58D4BD-2D74-3B38-EDE1-EDC7A767C111}"/>
              </a:ext>
            </a:extLst>
          </p:cNvPr>
          <p:cNvCxnSpPr>
            <a:cxnSpLocks/>
          </p:cNvCxnSpPr>
          <p:nvPr/>
        </p:nvCxnSpPr>
        <p:spPr bwMode="auto">
          <a:xfrm>
            <a:off x="5986109" y="3335994"/>
            <a:ext cx="209062" cy="0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B27760-F867-A571-E95E-FAE180D5B962}"/>
              </a:ext>
            </a:extLst>
          </p:cNvPr>
          <p:cNvCxnSpPr>
            <a:cxnSpLocks/>
          </p:cNvCxnSpPr>
          <p:nvPr/>
        </p:nvCxnSpPr>
        <p:spPr bwMode="auto">
          <a:xfrm flipV="1">
            <a:off x="6090640" y="3098042"/>
            <a:ext cx="0" cy="223998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arrow" w="lg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5EB4142-7340-D62F-0382-3CF860A23321}"/>
              </a:ext>
            </a:extLst>
          </p:cNvPr>
          <p:cNvCxnSpPr>
            <a:cxnSpLocks/>
          </p:cNvCxnSpPr>
          <p:nvPr/>
        </p:nvCxnSpPr>
        <p:spPr bwMode="auto">
          <a:xfrm>
            <a:off x="6090640" y="1519037"/>
            <a:ext cx="0" cy="231225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arrow" w="lg" len="med"/>
            <a:tailEnd type="none" w="med" len="med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7EC29C5-C2F3-68D4-B9A3-344B9F1F255A}"/>
              </a:ext>
            </a:extLst>
          </p:cNvPr>
          <p:cNvSpPr txBox="1"/>
          <p:nvPr/>
        </p:nvSpPr>
        <p:spPr>
          <a:xfrm rot="16200000">
            <a:off x="5484546" y="2322670"/>
            <a:ext cx="1212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0.1625 mm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3F0674-3DDE-B767-EF72-F17E3D414E03}"/>
              </a:ext>
            </a:extLst>
          </p:cNvPr>
          <p:cNvSpPr txBox="1"/>
          <p:nvPr/>
        </p:nvSpPr>
        <p:spPr>
          <a:xfrm>
            <a:off x="727182" y="910618"/>
            <a:ext cx="392651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0" dirty="0"/>
              <a:t>ML is only as good as its training data</a:t>
            </a:r>
          </a:p>
          <a:p>
            <a:pPr>
              <a:spcAft>
                <a:spcPts val="600"/>
              </a:spcAft>
            </a:pPr>
            <a:endParaRPr lang="en-US" b="0" dirty="0"/>
          </a:p>
          <a:p>
            <a:pPr>
              <a:spcAft>
                <a:spcPts val="600"/>
              </a:spcAft>
            </a:pPr>
            <a:endParaRPr lang="en-US" b="0" dirty="0"/>
          </a:p>
          <a:p>
            <a:pPr>
              <a:spcAft>
                <a:spcPts val="600"/>
              </a:spcAft>
            </a:pPr>
            <a:endParaRPr lang="en-US" b="0" dirty="0"/>
          </a:p>
          <a:p>
            <a:pPr>
              <a:spcAft>
                <a:spcPts val="600"/>
              </a:spcAft>
            </a:pPr>
            <a:endParaRPr lang="en-US" b="0" dirty="0"/>
          </a:p>
          <a:p>
            <a:pPr>
              <a:spcAft>
                <a:spcPts val="600"/>
              </a:spcAft>
            </a:pPr>
            <a:endParaRPr lang="en-US" b="0" dirty="0"/>
          </a:p>
          <a:p>
            <a:pPr>
              <a:spcAft>
                <a:spcPts val="600"/>
              </a:spcAft>
            </a:pPr>
            <a:endParaRPr lang="en-US" b="0" dirty="0"/>
          </a:p>
          <a:p>
            <a:pPr>
              <a:spcAft>
                <a:spcPts val="600"/>
              </a:spcAft>
            </a:pPr>
            <a:endParaRPr lang="en-US" b="0" dirty="0"/>
          </a:p>
          <a:p>
            <a:pPr>
              <a:spcAft>
                <a:spcPts val="600"/>
              </a:spcAft>
            </a:pPr>
            <a:endParaRPr lang="en-US" b="0" dirty="0"/>
          </a:p>
          <a:p>
            <a:pPr>
              <a:spcAft>
                <a:spcPts val="600"/>
              </a:spcAft>
            </a:pPr>
            <a:endParaRPr lang="en-US" b="0" dirty="0"/>
          </a:p>
          <a:p>
            <a:pPr>
              <a:spcAft>
                <a:spcPts val="600"/>
              </a:spcAft>
            </a:pPr>
            <a:endParaRPr lang="en-US" b="0" dirty="0"/>
          </a:p>
          <a:p>
            <a:pPr>
              <a:spcAft>
                <a:spcPts val="600"/>
              </a:spcAft>
            </a:pPr>
            <a:r>
              <a:rPr lang="en-US" b="0" dirty="0"/>
              <a:t>Input to simulation: </a:t>
            </a:r>
          </a:p>
          <a:p>
            <a:pPr>
              <a:spcAft>
                <a:spcPts val="600"/>
              </a:spcAft>
            </a:pPr>
            <a:r>
              <a:rPr lang="en-US" b="0" dirty="0"/>
              <a:t>Doping profile of ¼ pixel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D9ABF8A-199C-9649-B886-1B37F8210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data: simulation</a:t>
            </a:r>
          </a:p>
        </p:txBody>
      </p:sp>
    </p:spTree>
    <p:extLst>
      <p:ext uri="{BB962C8B-B14F-4D97-AF65-F5344CB8AC3E}">
        <p14:creationId xmlns:p14="http://schemas.microsoft.com/office/powerpoint/2010/main" val="11168331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79943-7428-3F1E-EA14-CDEAD9D65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D4C9718-FC22-DFBF-DACC-79A681233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654" y="1575143"/>
            <a:ext cx="4398426" cy="3301205"/>
          </a:xfrm>
          <a:prstGeom prst="rect">
            <a:avLst/>
          </a:prstGeom>
        </p:spPr>
      </p:pic>
      <p:pic>
        <p:nvPicPr>
          <p:cNvPr id="7" name="Picture 6" descr="A graph of a graph of a number of labels&#10;&#10;AI-generated content may be incorrect.">
            <a:extLst>
              <a:ext uri="{FF2B5EF4-FFF2-40B4-BE49-F238E27FC236}">
                <a16:creationId xmlns:a16="http://schemas.microsoft.com/office/drawing/2014/main" id="{FEC1278E-F40A-C1FD-E4C4-92593E0CA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326" y="1317626"/>
            <a:ext cx="4799468" cy="48593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38C45C-3F46-7886-B4D3-2BECFFF29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Measured classification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9FCE71-A900-B12F-69DB-D09A4B7AA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E66175-7D07-AF4E-844C-A8E65F64ECE5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34F162-194E-42C7-BAA3-80E4B2E74762}"/>
              </a:ext>
            </a:extLst>
          </p:cNvPr>
          <p:cNvSpPr/>
          <p:nvPr/>
        </p:nvSpPr>
        <p:spPr>
          <a:xfrm>
            <a:off x="1169842" y="2307335"/>
            <a:ext cx="1384840" cy="1978344"/>
          </a:xfrm>
          <a:prstGeom prst="rect">
            <a:avLst/>
          </a:prstGeom>
          <a:solidFill>
            <a:srgbClr val="FF4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7493883-6AF6-AB31-4931-C76F04BE191A}"/>
              </a:ext>
            </a:extLst>
          </p:cNvPr>
          <p:cNvCxnSpPr>
            <a:cxnSpLocks/>
          </p:cNvCxnSpPr>
          <p:nvPr/>
        </p:nvCxnSpPr>
        <p:spPr>
          <a:xfrm>
            <a:off x="8414230" y="1865129"/>
            <a:ext cx="0" cy="452657"/>
          </a:xfrm>
          <a:prstGeom prst="straightConnector1">
            <a:avLst/>
          </a:prstGeom>
          <a:ln w="19050">
            <a:solidFill>
              <a:schemeClr val="tx1"/>
            </a:solidFill>
            <a:prstDash val="lg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64815B1-8F2F-4F85-503E-31F2E5585011}"/>
              </a:ext>
            </a:extLst>
          </p:cNvPr>
          <p:cNvCxnSpPr>
            <a:cxnSpLocks/>
          </p:cNvCxnSpPr>
          <p:nvPr/>
        </p:nvCxnSpPr>
        <p:spPr>
          <a:xfrm>
            <a:off x="8685448" y="1867715"/>
            <a:ext cx="0" cy="452657"/>
          </a:xfrm>
          <a:prstGeom prst="straightConnector1">
            <a:avLst/>
          </a:prstGeom>
          <a:ln w="19050">
            <a:solidFill>
              <a:schemeClr val="tx1"/>
            </a:solidFill>
            <a:prstDash val="lg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387E7C5-A889-7604-7725-43084533B49A}"/>
              </a:ext>
            </a:extLst>
          </p:cNvPr>
          <p:cNvCxnSpPr>
            <a:cxnSpLocks/>
          </p:cNvCxnSpPr>
          <p:nvPr/>
        </p:nvCxnSpPr>
        <p:spPr>
          <a:xfrm>
            <a:off x="8943755" y="1872881"/>
            <a:ext cx="0" cy="452657"/>
          </a:xfrm>
          <a:prstGeom prst="straightConnector1">
            <a:avLst/>
          </a:prstGeom>
          <a:ln w="19050">
            <a:solidFill>
              <a:schemeClr val="tx1"/>
            </a:solidFill>
            <a:prstDash val="lg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2C61946-E1A0-5E17-C1EB-970CA7C4AC49}"/>
              </a:ext>
            </a:extLst>
          </p:cNvPr>
          <p:cNvCxnSpPr>
            <a:cxnSpLocks/>
          </p:cNvCxnSpPr>
          <p:nvPr/>
        </p:nvCxnSpPr>
        <p:spPr>
          <a:xfrm>
            <a:off x="1384011" y="3016088"/>
            <a:ext cx="0" cy="338365"/>
          </a:xfrm>
          <a:prstGeom prst="straightConnector1">
            <a:avLst/>
          </a:prstGeom>
          <a:ln w="19050">
            <a:solidFill>
              <a:schemeClr val="tx1"/>
            </a:solidFill>
            <a:prstDash val="lg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B67FAC2-5C83-DDEF-87D1-23F8FD1E7043}"/>
              </a:ext>
            </a:extLst>
          </p:cNvPr>
          <p:cNvCxnSpPr>
            <a:cxnSpLocks/>
          </p:cNvCxnSpPr>
          <p:nvPr/>
        </p:nvCxnSpPr>
        <p:spPr>
          <a:xfrm>
            <a:off x="1680029" y="3015296"/>
            <a:ext cx="0" cy="338365"/>
          </a:xfrm>
          <a:prstGeom prst="straightConnector1">
            <a:avLst/>
          </a:prstGeom>
          <a:ln w="19050">
            <a:solidFill>
              <a:schemeClr val="tx1"/>
            </a:solidFill>
            <a:prstDash val="lg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058CDA3-9AC9-E1AD-C04B-B747B1921D1B}"/>
              </a:ext>
            </a:extLst>
          </p:cNvPr>
          <p:cNvCxnSpPr>
            <a:cxnSpLocks/>
          </p:cNvCxnSpPr>
          <p:nvPr/>
        </p:nvCxnSpPr>
        <p:spPr>
          <a:xfrm>
            <a:off x="1938555" y="3015292"/>
            <a:ext cx="0" cy="338365"/>
          </a:xfrm>
          <a:prstGeom prst="straightConnector1">
            <a:avLst/>
          </a:prstGeom>
          <a:ln w="19050">
            <a:solidFill>
              <a:schemeClr val="tx1"/>
            </a:solidFill>
            <a:prstDash val="lg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27BCDC7-6EC3-EF1A-53EB-F8012F1176CA}"/>
              </a:ext>
            </a:extLst>
          </p:cNvPr>
          <p:cNvCxnSpPr>
            <a:cxnSpLocks/>
          </p:cNvCxnSpPr>
          <p:nvPr/>
        </p:nvCxnSpPr>
        <p:spPr>
          <a:xfrm>
            <a:off x="1250576" y="3404286"/>
            <a:ext cx="1670754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9596779-A025-08C5-6D79-0D19416C2CB8}"/>
              </a:ext>
            </a:extLst>
          </p:cNvPr>
          <p:cNvCxnSpPr>
            <a:cxnSpLocks/>
          </p:cNvCxnSpPr>
          <p:nvPr/>
        </p:nvCxnSpPr>
        <p:spPr>
          <a:xfrm>
            <a:off x="1259357" y="2959035"/>
            <a:ext cx="1721349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C681EDE-BB81-2247-135C-0F11CAA49EEF}"/>
              </a:ext>
            </a:extLst>
          </p:cNvPr>
          <p:cNvSpPr txBox="1"/>
          <p:nvPr/>
        </p:nvSpPr>
        <p:spPr>
          <a:xfrm>
            <a:off x="114666" y="4926663"/>
            <a:ext cx="5739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Upon increasing threshold, high p</a:t>
            </a:r>
            <a:r>
              <a:rPr lang="en-US" baseline="-25000" dirty="0"/>
              <a:t>T </a:t>
            </a:r>
            <a:r>
              <a:rPr lang="en-US" dirty="0"/>
              <a:t>cluster size is similar to (no-threshold) low p</a:t>
            </a:r>
            <a:r>
              <a:rPr lang="en-US" baseline="-25000" dirty="0"/>
              <a:t>T  </a:t>
            </a:r>
            <a:r>
              <a:rPr lang="en-US" dirty="0"/>
              <a:t>cluster size.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36D56A1-B0B3-1860-8F1E-AA43E4BA7A6F}"/>
              </a:ext>
            </a:extLst>
          </p:cNvPr>
          <p:cNvSpPr/>
          <p:nvPr/>
        </p:nvSpPr>
        <p:spPr>
          <a:xfrm>
            <a:off x="7918180" y="1474405"/>
            <a:ext cx="1463326" cy="3976367"/>
          </a:xfrm>
          <a:prstGeom prst="rect">
            <a:avLst/>
          </a:prstGeom>
          <a:solidFill>
            <a:srgbClr val="FF4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7340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33060-838D-E5E0-3D01-1094ADC89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27A9D6-0306-76B1-AED3-9DA6855E4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654" y="1575143"/>
            <a:ext cx="4398426" cy="3301205"/>
          </a:xfrm>
          <a:prstGeom prst="rect">
            <a:avLst/>
          </a:prstGeom>
        </p:spPr>
      </p:pic>
      <p:pic>
        <p:nvPicPr>
          <p:cNvPr id="7" name="Picture 6" descr="A graph of a graph of a number of labels&#10;&#10;AI-generated content may be incorrect.">
            <a:extLst>
              <a:ext uri="{FF2B5EF4-FFF2-40B4-BE49-F238E27FC236}">
                <a16:creationId xmlns:a16="http://schemas.microsoft.com/office/drawing/2014/main" id="{FCFD0A73-D143-5924-312F-DA660918D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326" y="1317626"/>
            <a:ext cx="4799468" cy="48593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0B7BDF-DF4C-C3EB-579B-FC1F59F63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Measured classification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381191-DE6E-55EF-A848-640C9B91D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E66175-7D07-AF4E-844C-A8E65F64ECE5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F41791-75DB-33F9-8FAA-FF1129D6D25B}"/>
              </a:ext>
            </a:extLst>
          </p:cNvPr>
          <p:cNvSpPr/>
          <p:nvPr/>
        </p:nvSpPr>
        <p:spPr>
          <a:xfrm>
            <a:off x="3390527" y="2307335"/>
            <a:ext cx="1384840" cy="1978344"/>
          </a:xfrm>
          <a:prstGeom prst="rect">
            <a:avLst/>
          </a:prstGeom>
          <a:solidFill>
            <a:srgbClr val="FF4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C9E0E2-3DF6-C52B-E0E4-10BE03CC3106}"/>
              </a:ext>
            </a:extLst>
          </p:cNvPr>
          <p:cNvSpPr/>
          <p:nvPr/>
        </p:nvSpPr>
        <p:spPr>
          <a:xfrm>
            <a:off x="9901362" y="1474405"/>
            <a:ext cx="1463326" cy="3976367"/>
          </a:xfrm>
          <a:prstGeom prst="rect">
            <a:avLst/>
          </a:prstGeom>
          <a:solidFill>
            <a:srgbClr val="FF4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32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13316-8173-9903-5EEB-7D42E21B7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7FB2125-65A2-6CEF-F974-9D20021F7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654" y="1575143"/>
            <a:ext cx="4398426" cy="3301205"/>
          </a:xfrm>
          <a:prstGeom prst="rect">
            <a:avLst/>
          </a:prstGeom>
        </p:spPr>
      </p:pic>
      <p:pic>
        <p:nvPicPr>
          <p:cNvPr id="7" name="Picture 6" descr="A graph of a graph of a number of labels&#10;&#10;AI-generated content may be incorrect.">
            <a:extLst>
              <a:ext uri="{FF2B5EF4-FFF2-40B4-BE49-F238E27FC236}">
                <a16:creationId xmlns:a16="http://schemas.microsoft.com/office/drawing/2014/main" id="{196E4013-27D1-1BDF-C45F-2962C8D1C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326" y="1317626"/>
            <a:ext cx="4799468" cy="48593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519C0C-6182-7A96-CD79-1A65153F8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Measured classification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9D7033-47CF-1148-087D-C962D9ABE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E66175-7D07-AF4E-844C-A8E65F64ECE5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9F8226-FE47-FC5F-D8C7-D4933850FAD9}"/>
              </a:ext>
            </a:extLst>
          </p:cNvPr>
          <p:cNvSpPr/>
          <p:nvPr/>
        </p:nvSpPr>
        <p:spPr>
          <a:xfrm>
            <a:off x="3390527" y="2307335"/>
            <a:ext cx="1384840" cy="1978344"/>
          </a:xfrm>
          <a:prstGeom prst="rect">
            <a:avLst/>
          </a:prstGeom>
          <a:solidFill>
            <a:srgbClr val="FF4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1A773B-9266-38AF-DDC0-A03813E64E8D}"/>
              </a:ext>
            </a:extLst>
          </p:cNvPr>
          <p:cNvSpPr/>
          <p:nvPr/>
        </p:nvSpPr>
        <p:spPr>
          <a:xfrm>
            <a:off x="9901362" y="1474405"/>
            <a:ext cx="1463326" cy="3976367"/>
          </a:xfrm>
          <a:prstGeom prst="rect">
            <a:avLst/>
          </a:prstGeom>
          <a:solidFill>
            <a:srgbClr val="FF4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7632EBC-79AA-8510-4E66-140A81A7B9BD}"/>
              </a:ext>
            </a:extLst>
          </p:cNvPr>
          <p:cNvCxnSpPr>
            <a:cxnSpLocks/>
          </p:cNvCxnSpPr>
          <p:nvPr/>
        </p:nvCxnSpPr>
        <p:spPr>
          <a:xfrm>
            <a:off x="10279121" y="1792937"/>
            <a:ext cx="0" cy="234080"/>
          </a:xfrm>
          <a:prstGeom prst="straightConnector1">
            <a:avLst/>
          </a:prstGeom>
          <a:ln w="19050">
            <a:solidFill>
              <a:schemeClr val="tx1"/>
            </a:solidFill>
            <a:prstDash val="lg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EA0C450-4C72-5524-BDA3-3E3B4D3E64CA}"/>
              </a:ext>
            </a:extLst>
          </p:cNvPr>
          <p:cNvCxnSpPr>
            <a:cxnSpLocks/>
          </p:cNvCxnSpPr>
          <p:nvPr/>
        </p:nvCxnSpPr>
        <p:spPr>
          <a:xfrm>
            <a:off x="10527775" y="1800955"/>
            <a:ext cx="0" cy="234080"/>
          </a:xfrm>
          <a:prstGeom prst="straightConnector1">
            <a:avLst/>
          </a:prstGeom>
          <a:ln w="19050">
            <a:solidFill>
              <a:schemeClr val="tx1"/>
            </a:solidFill>
            <a:prstDash val="lg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76B7BA4-D2BE-5820-3E1D-889E09746B82}"/>
              </a:ext>
            </a:extLst>
          </p:cNvPr>
          <p:cNvCxnSpPr>
            <a:cxnSpLocks/>
          </p:cNvCxnSpPr>
          <p:nvPr/>
        </p:nvCxnSpPr>
        <p:spPr>
          <a:xfrm>
            <a:off x="10800493" y="1796942"/>
            <a:ext cx="0" cy="234080"/>
          </a:xfrm>
          <a:prstGeom prst="straightConnector1">
            <a:avLst/>
          </a:prstGeom>
          <a:ln w="19050">
            <a:solidFill>
              <a:schemeClr val="tx1"/>
            </a:solidFill>
            <a:prstDash val="lg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609716-55F8-145A-E225-0D5B71429AD6}"/>
              </a:ext>
            </a:extLst>
          </p:cNvPr>
          <p:cNvCxnSpPr>
            <a:cxnSpLocks/>
          </p:cNvCxnSpPr>
          <p:nvPr/>
        </p:nvCxnSpPr>
        <p:spPr>
          <a:xfrm>
            <a:off x="1508166" y="3123454"/>
            <a:ext cx="3242126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81B5B12-2E6C-2100-78CC-75557E205CE2}"/>
              </a:ext>
            </a:extLst>
          </p:cNvPr>
          <p:cNvCxnSpPr>
            <a:cxnSpLocks/>
          </p:cNvCxnSpPr>
          <p:nvPr/>
        </p:nvCxnSpPr>
        <p:spPr>
          <a:xfrm>
            <a:off x="3928320" y="2805622"/>
            <a:ext cx="0" cy="234080"/>
          </a:xfrm>
          <a:prstGeom prst="straightConnector1">
            <a:avLst/>
          </a:prstGeom>
          <a:ln w="19050">
            <a:solidFill>
              <a:schemeClr val="tx1"/>
            </a:solidFill>
            <a:prstDash val="lg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6C2EC90-19AF-A828-2815-44658924741F}"/>
              </a:ext>
            </a:extLst>
          </p:cNvPr>
          <p:cNvCxnSpPr>
            <a:cxnSpLocks/>
          </p:cNvCxnSpPr>
          <p:nvPr/>
        </p:nvCxnSpPr>
        <p:spPr>
          <a:xfrm>
            <a:off x="4176974" y="2813640"/>
            <a:ext cx="0" cy="234080"/>
          </a:xfrm>
          <a:prstGeom prst="straightConnector1">
            <a:avLst/>
          </a:prstGeom>
          <a:ln w="19050">
            <a:solidFill>
              <a:schemeClr val="tx1"/>
            </a:solidFill>
            <a:prstDash val="lg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E2E3634-94AC-F8ED-C0BE-2F3B4A042406}"/>
              </a:ext>
            </a:extLst>
          </p:cNvPr>
          <p:cNvCxnSpPr>
            <a:cxnSpLocks/>
          </p:cNvCxnSpPr>
          <p:nvPr/>
        </p:nvCxnSpPr>
        <p:spPr>
          <a:xfrm>
            <a:off x="4449692" y="2809627"/>
            <a:ext cx="0" cy="234080"/>
          </a:xfrm>
          <a:prstGeom prst="straightConnector1">
            <a:avLst/>
          </a:prstGeom>
          <a:ln w="19050">
            <a:solidFill>
              <a:schemeClr val="tx1"/>
            </a:solidFill>
            <a:prstDash val="lg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70C783-00ED-942A-0DA5-8055766EF080}"/>
              </a:ext>
            </a:extLst>
          </p:cNvPr>
          <p:cNvCxnSpPr>
            <a:cxnSpLocks/>
          </p:cNvCxnSpPr>
          <p:nvPr/>
        </p:nvCxnSpPr>
        <p:spPr>
          <a:xfrm flipV="1">
            <a:off x="1508166" y="2717985"/>
            <a:ext cx="3267201" cy="2681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BCF924C-B0A6-2019-0DEF-7C8D081017C6}"/>
              </a:ext>
            </a:extLst>
          </p:cNvPr>
          <p:cNvSpPr txBox="1"/>
          <p:nvPr/>
        </p:nvSpPr>
        <p:spPr>
          <a:xfrm>
            <a:off x="114666" y="4926663"/>
            <a:ext cx="5739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 that the positive high p</a:t>
            </a:r>
            <a:r>
              <a:rPr lang="en-US" baseline="-25000" dirty="0"/>
              <a:t>T</a:t>
            </a:r>
            <a:r>
              <a:rPr lang="en-US" dirty="0"/>
              <a:t> cluster size is at a higher value than the negative counterpart. </a:t>
            </a:r>
            <a:br>
              <a:rPr lang="en-US" dirty="0"/>
            </a:br>
            <a:r>
              <a:rPr lang="en-US" dirty="0"/>
              <a:t>Upon increasing threshold, positive high p</a:t>
            </a:r>
            <a:r>
              <a:rPr lang="en-US" baseline="-25000" dirty="0"/>
              <a:t>T</a:t>
            </a:r>
            <a:r>
              <a:rPr lang="en-US" dirty="0"/>
              <a:t> cluster size is similar to (no-threshold) negative high p</a:t>
            </a:r>
            <a:r>
              <a:rPr lang="en-US" baseline="-25000" dirty="0"/>
              <a:t>T</a:t>
            </a:r>
            <a:r>
              <a:rPr lang="en-US" dirty="0"/>
              <a:t> cluster size.</a:t>
            </a:r>
          </a:p>
        </p:txBody>
      </p:sp>
    </p:spTree>
    <p:extLst>
      <p:ext uri="{BB962C8B-B14F-4D97-AF65-F5344CB8AC3E}">
        <p14:creationId xmlns:p14="http://schemas.microsoft.com/office/powerpoint/2010/main" val="367619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69ACB-D5D8-604B-6C39-F9A01FB6C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step: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filter at full precision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B9434-A4F5-E35B-2118-CAF469C34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920" y="952500"/>
            <a:ext cx="5440980" cy="5256215"/>
          </a:xfrm>
        </p:spPr>
        <p:txBody>
          <a:bodyPr/>
          <a:lstStyle/>
          <a:p>
            <a:r>
              <a:rPr lang="en-US" sz="1800" dirty="0"/>
              <a:t>Train fully-connected, feed-forward network</a:t>
            </a:r>
          </a:p>
          <a:p>
            <a:r>
              <a:rPr lang="en-US" sz="1800" dirty="0"/>
              <a:t>Test selection of input features</a:t>
            </a:r>
          </a:p>
          <a:p>
            <a:pPr lvl="1">
              <a:buFont typeface="+mj-lt"/>
              <a:buAutoNum type="arabicPeriod"/>
            </a:pPr>
            <a:r>
              <a:rPr lang="en-US" sz="1600" dirty="0">
                <a:solidFill>
                  <a:srgbClr val="FF0000"/>
                </a:solidFill>
              </a:rPr>
              <a:t>Cluster size (in bending directly) only</a:t>
            </a:r>
          </a:p>
          <a:p>
            <a:pPr lvl="1"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</a:rPr>
              <a:t>Projected cluster shape, integrated over 4 ns</a:t>
            </a:r>
          </a:p>
          <a:p>
            <a:pPr lvl="1">
              <a:buFont typeface="+mj-lt"/>
              <a:buAutoNum type="arabicPeriod"/>
            </a:pPr>
            <a:r>
              <a:rPr lang="en-US" sz="1600" dirty="0">
                <a:solidFill>
                  <a:srgbClr val="0432FF"/>
                </a:solidFill>
              </a:rPr>
              <a:t>Eight “snapshots” of cluster shape in 200 </a:t>
            </a:r>
            <a:r>
              <a:rPr lang="en-US" sz="1600" dirty="0" err="1">
                <a:solidFill>
                  <a:srgbClr val="0432FF"/>
                </a:solidFill>
              </a:rPr>
              <a:t>ps</a:t>
            </a:r>
            <a:r>
              <a:rPr lang="en-US" sz="1600" dirty="0">
                <a:solidFill>
                  <a:srgbClr val="0432FF"/>
                </a:solidFill>
              </a:rPr>
              <a:t> intervals, showing evolution of cluster</a:t>
            </a:r>
          </a:p>
          <a:p>
            <a:r>
              <a:rPr lang="en-US" sz="1800" dirty="0"/>
              <a:t>Key metrics: </a:t>
            </a:r>
          </a:p>
          <a:p>
            <a:pPr lvl="1"/>
            <a:r>
              <a:rPr lang="en-US" sz="1600" b="1" dirty="0"/>
              <a:t>Efficiency</a:t>
            </a:r>
            <a:r>
              <a:rPr lang="en-US" sz="1600" dirty="0"/>
              <a:t> (tracks with true </a:t>
            </a:r>
            <a:r>
              <a:rPr lang="en-US" sz="1600" dirty="0" err="1"/>
              <a:t>p</a:t>
            </a:r>
            <a:r>
              <a:rPr lang="en-US" sz="1600" baseline="-25000" dirty="0" err="1"/>
              <a:t>T</a:t>
            </a:r>
            <a:r>
              <a:rPr lang="en-US" sz="1600" dirty="0"/>
              <a:t> &gt; 2 GeV correctly identified as high </a:t>
            </a:r>
            <a:r>
              <a:rPr lang="en-US" sz="1600" dirty="0" err="1"/>
              <a:t>p</a:t>
            </a:r>
            <a:r>
              <a:rPr lang="en-US" sz="1600" baseline="-25000" dirty="0" err="1"/>
              <a:t>T</a:t>
            </a:r>
            <a:r>
              <a:rPr lang="en-US" sz="1600" dirty="0"/>
              <a:t>)</a:t>
            </a:r>
          </a:p>
          <a:p>
            <a:pPr lvl="1"/>
            <a:r>
              <a:rPr lang="en-US" sz="1600" dirty="0"/>
              <a:t>Background </a:t>
            </a:r>
            <a:r>
              <a:rPr lang="en-US" sz="1600" b="1" dirty="0"/>
              <a:t>rejection</a:t>
            </a:r>
            <a:r>
              <a:rPr lang="en-US" sz="1600" dirty="0"/>
              <a:t> (tracks with true </a:t>
            </a:r>
            <a:r>
              <a:rPr lang="en-US" sz="1600" dirty="0" err="1"/>
              <a:t>p</a:t>
            </a:r>
            <a:r>
              <a:rPr lang="en-US" sz="1600" baseline="-25000" dirty="0" err="1"/>
              <a:t>T</a:t>
            </a:r>
            <a:r>
              <a:rPr lang="en-US" sz="1600" dirty="0"/>
              <a:t> &lt; 2 GeV correctly identified as low </a:t>
            </a:r>
            <a:r>
              <a:rPr lang="en-US" sz="1600" dirty="0" err="1"/>
              <a:t>p</a:t>
            </a:r>
            <a:r>
              <a:rPr lang="en-US" sz="1600" baseline="-25000" dirty="0" err="1"/>
              <a:t>T</a:t>
            </a:r>
            <a:r>
              <a:rPr lang="en-US" sz="1600" dirty="0"/>
              <a:t>)</a:t>
            </a:r>
          </a:p>
          <a:p>
            <a:pPr lvl="1"/>
            <a:r>
              <a:rPr lang="en-US" sz="1600" dirty="0"/>
              <a:t>Data </a:t>
            </a:r>
            <a:r>
              <a:rPr lang="en-US" sz="1600" b="1" dirty="0"/>
              <a:t>reduction</a:t>
            </a:r>
            <a:r>
              <a:rPr lang="en-US" sz="1600" dirty="0"/>
              <a:t> (all tracks classified as low </a:t>
            </a:r>
            <a:r>
              <a:rPr lang="en-US" sz="1600" dirty="0" err="1"/>
              <a:t>p</a:t>
            </a:r>
            <a:r>
              <a:rPr lang="en-US" sz="1600" baseline="-25000" dirty="0" err="1"/>
              <a:t>T</a:t>
            </a:r>
            <a:r>
              <a:rPr lang="en-US" sz="1600" dirty="0"/>
              <a:t>)</a:t>
            </a:r>
          </a:p>
          <a:p>
            <a:pPr lvl="1">
              <a:buFont typeface="+mj-lt"/>
              <a:buAutoNum type="arabicPeriod"/>
            </a:pPr>
            <a:endParaRPr lang="en-US" sz="1600" dirty="0">
              <a:solidFill>
                <a:srgbClr val="0432FF"/>
              </a:solidFill>
            </a:endParaRPr>
          </a:p>
        </p:txBody>
      </p:sp>
      <p:pic>
        <p:nvPicPr>
          <p:cNvPr id="5" name="Picture 4" descr="A graph of a model&#10;&#10;AI-generated content may be incorrect.">
            <a:extLst>
              <a:ext uri="{FF2B5EF4-FFF2-40B4-BE49-F238E27FC236}">
                <a16:creationId xmlns:a16="http://schemas.microsoft.com/office/drawing/2014/main" id="{C04ACEE7-CB83-CE17-87D5-4FA15D529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968" y="768351"/>
            <a:ext cx="5440981" cy="3978658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982D6EB-AEFD-4866-5B5C-32B50FE7A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43920" y="4707852"/>
            <a:ext cx="4771231" cy="15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D0FC08-6149-8E36-D986-5808B3C07906}"/>
              </a:ext>
            </a:extLst>
          </p:cNvPr>
          <p:cNvSpPr txBox="1"/>
          <p:nvPr/>
        </p:nvSpPr>
        <p:spPr>
          <a:xfrm rot="16200000">
            <a:off x="4906756" y="2251508"/>
            <a:ext cx="32928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b="0" dirty="0"/>
              <a:t>fraction categorized as high </a:t>
            </a:r>
            <a:r>
              <a:rPr lang="en-US" sz="1800" b="0" dirty="0" err="1"/>
              <a:t>p</a:t>
            </a:r>
            <a:r>
              <a:rPr lang="en-US" sz="1800" b="0" baseline="-25000" dirty="0" err="1"/>
              <a:t>T</a:t>
            </a:r>
            <a:endParaRPr lang="en-US" sz="1800" b="0" baseline="-25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F06D27-B96A-0876-3636-D18D41E78179}"/>
              </a:ext>
            </a:extLst>
          </p:cNvPr>
          <p:cNvSpPr txBox="1"/>
          <p:nvPr/>
        </p:nvSpPr>
        <p:spPr>
          <a:xfrm>
            <a:off x="7073899" y="6108700"/>
            <a:ext cx="4978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333333"/>
                </a:solidFill>
                <a:effectLst/>
                <a:latin typeface="-apple-system"/>
                <a:hlinkClick r:id="rId4"/>
              </a:rPr>
              <a:t>Jieun Yoo </a:t>
            </a:r>
            <a:r>
              <a:rPr lang="en-US" sz="1600" b="0" i="1" dirty="0">
                <a:solidFill>
                  <a:srgbClr val="333333"/>
                </a:solidFill>
                <a:effectLst/>
                <a:latin typeface="-apple-system"/>
                <a:hlinkClick r:id="rId4"/>
              </a:rPr>
              <a:t>et al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-apple-system"/>
                <a:hlinkClick r:id="rId4"/>
              </a:rPr>
              <a:t> 2024 </a:t>
            </a:r>
            <a:r>
              <a:rPr lang="en-US" sz="1600" b="0" i="1" dirty="0">
                <a:solidFill>
                  <a:srgbClr val="333333"/>
                </a:solidFill>
                <a:effectLst/>
                <a:latin typeface="-apple-system"/>
                <a:hlinkClick r:id="rId4"/>
              </a:rPr>
              <a:t>Mach. Learn.: Sci. Technol.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-apple-system"/>
                <a:hlinkClick r:id="rId4"/>
              </a:rPr>
              <a:t> </a:t>
            </a:r>
            <a:r>
              <a:rPr lang="en-US" sz="1600" b="1" i="0" dirty="0">
                <a:solidFill>
                  <a:srgbClr val="333333"/>
                </a:solidFill>
                <a:effectLst/>
                <a:latin typeface="-apple-system"/>
                <a:hlinkClick r:id="rId4"/>
              </a:rPr>
              <a:t>5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-apple-system"/>
                <a:hlinkClick r:id="rId4"/>
              </a:rPr>
              <a:t> 035047</a:t>
            </a:r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0E8CA7-0CFB-DCBF-7360-FB3AA18D595D}"/>
              </a:ext>
            </a:extLst>
          </p:cNvPr>
          <p:cNvSpPr txBox="1"/>
          <p:nvPr/>
        </p:nvSpPr>
        <p:spPr>
          <a:xfrm>
            <a:off x="6477968" y="5104689"/>
            <a:ext cx="516569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10000"/>
              </a:spcAft>
              <a:buClrTx/>
              <a:buSzPct val="90000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Model 2 selected as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benchmar</a:t>
            </a:r>
            <a:r>
              <a:rPr lang="en-US" sz="1800" b="0" kern="0" dirty="0">
                <a:solidFill>
                  <a:srgbClr val="000000"/>
                </a:solidFill>
                <a:latin typeface="Arial"/>
                <a:cs typeface="Arial"/>
              </a:rPr>
              <a:t>k for compromise between performance and simplicity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3769ED0-BE1B-1AFA-5886-436320B3C760}"/>
              </a:ext>
            </a:extLst>
          </p:cNvPr>
          <p:cNvCxnSpPr/>
          <p:nvPr/>
        </p:nvCxnSpPr>
        <p:spPr bwMode="auto">
          <a:xfrm flipV="1">
            <a:off x="8509000" y="899492"/>
            <a:ext cx="0" cy="3383280"/>
          </a:xfrm>
          <a:prstGeom prst="line">
            <a:avLst/>
          </a:prstGeom>
          <a:noFill/>
          <a:ln w="12700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F6D16C3-D75E-8133-58B1-1D7E86B040CB}"/>
              </a:ext>
            </a:extLst>
          </p:cNvPr>
          <p:cNvCxnSpPr/>
          <p:nvPr/>
        </p:nvCxnSpPr>
        <p:spPr bwMode="auto">
          <a:xfrm flipV="1">
            <a:off x="10335592" y="899492"/>
            <a:ext cx="0" cy="3383280"/>
          </a:xfrm>
          <a:prstGeom prst="line">
            <a:avLst/>
          </a:prstGeom>
          <a:noFill/>
          <a:ln w="12700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26176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1EF66-58BD-3CBC-C434-641D5486A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Digitization and simulated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B55EA-892D-ABCC-0E2C-61D33A2BE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671" y="4380887"/>
            <a:ext cx="9425340" cy="2083357"/>
          </a:xfrm>
        </p:spPr>
        <p:txBody>
          <a:bodyPr/>
          <a:lstStyle/>
          <a:p>
            <a:r>
              <a:rPr lang="en-US" sz="1800" dirty="0"/>
              <a:t>Preliminary estimate: 54-75% data reduction</a:t>
            </a:r>
          </a:p>
          <a:p>
            <a:pPr lvl="1"/>
            <a:r>
              <a:rPr lang="en-US" sz="1600" dirty="0"/>
              <a:t>Includes single-pixel hits (noise), loopers, and low-</a:t>
            </a:r>
            <a:r>
              <a:rPr lang="en-US" sz="1600" dirty="0" err="1"/>
              <a:t>pT</a:t>
            </a:r>
            <a:r>
              <a:rPr lang="en-US" sz="1600" dirty="0"/>
              <a:t> tracks rejected by the algorithm</a:t>
            </a:r>
          </a:p>
          <a:p>
            <a:pPr lvl="1"/>
            <a:r>
              <a:rPr lang="en-US" sz="1600" dirty="0"/>
              <a:t>Most rejection comes from “untracked” clusters</a:t>
            </a:r>
          </a:p>
          <a:p>
            <a:pPr lvl="2"/>
            <a:r>
              <a:rPr lang="en-US" sz="1400" dirty="0"/>
              <a:t>55-60% of data, work ongoing to understand these better</a:t>
            </a:r>
          </a:p>
          <a:p>
            <a:pPr lvl="1"/>
            <a:r>
              <a:rPr lang="en-US" sz="1600" dirty="0"/>
              <a:t>Based on simulation, hope to look at min-bias and </a:t>
            </a:r>
            <a:r>
              <a:rPr lang="en-US" sz="1600" dirty="0" err="1"/>
              <a:t>testbeam</a:t>
            </a:r>
            <a:r>
              <a:rPr lang="en-US" sz="1600" dirty="0"/>
              <a:t> data in the future</a:t>
            </a:r>
          </a:p>
        </p:txBody>
      </p:sp>
      <p:pic>
        <p:nvPicPr>
          <p:cNvPr id="5" name="Picture 4" descr="A black and white text on a white background&#10;&#10;Description automatically generated">
            <a:extLst>
              <a:ext uri="{FF2B5EF4-FFF2-40B4-BE49-F238E27FC236}">
                <a16:creationId xmlns:a16="http://schemas.microsoft.com/office/drawing/2014/main" id="{BBA6BFA7-50E9-F07B-9F1A-5801D64962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6" r="5468"/>
          <a:stretch/>
        </p:blipFill>
        <p:spPr>
          <a:xfrm>
            <a:off x="5538440" y="876351"/>
            <a:ext cx="5129561" cy="1780753"/>
          </a:xfrm>
          <a:prstGeom prst="rect">
            <a:avLst/>
          </a:prstGeom>
        </p:spPr>
      </p:pic>
      <p:pic>
        <p:nvPicPr>
          <p:cNvPr id="8" name="Picture 7" descr="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4BE21900-C447-F525-7094-09EB25A2B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3" t="4307" r="5613" b="4606"/>
          <a:stretch/>
        </p:blipFill>
        <p:spPr>
          <a:xfrm>
            <a:off x="735653" y="853034"/>
            <a:ext cx="4754791" cy="345160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BC8BA8C-31AD-0516-9E2E-B272F6B88F7E}"/>
              </a:ext>
            </a:extLst>
          </p:cNvPr>
          <p:cNvSpPr txBox="1">
            <a:spLocks/>
          </p:cNvSpPr>
          <p:nvPr/>
        </p:nvSpPr>
        <p:spPr bwMode="auto">
          <a:xfrm>
            <a:off x="6096000" y="2722795"/>
            <a:ext cx="4978400" cy="1658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10000"/>
              </a:spcAft>
              <a:buSzPct val="90000"/>
              <a:buFont typeface="Times" charset="0"/>
              <a:buChar char="•"/>
              <a:defRPr sz="20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1pPr>
            <a:lvl2pPr marL="571500" indent="-342900" algn="l" rtl="0" eaLnBrk="0" fontAlgn="base" hangingPunct="0">
              <a:spcBef>
                <a:spcPct val="20000"/>
              </a:spcBef>
              <a:spcAft>
                <a:spcPct val="10000"/>
              </a:spcAft>
              <a:buFont typeface="Symbol" charset="2"/>
              <a:buChar char="®"/>
              <a:defRPr i="1">
                <a:solidFill>
                  <a:schemeClr val="accent2"/>
                </a:solidFill>
                <a:latin typeface="Arial"/>
                <a:ea typeface="ＭＳ Ｐゴシック" charset="-128"/>
                <a:cs typeface="Arial"/>
              </a:defRPr>
            </a:lvl2pPr>
            <a:lvl3pPr marL="80486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ＭＳ Ｐゴシック" charset="-128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1800" b="0" kern="0" dirty="0"/>
              <a:t>Digitization </a:t>
            </a:r>
          </a:p>
          <a:p>
            <a:pPr lvl="1"/>
            <a:r>
              <a:rPr lang="en-US" sz="1600" b="0" kern="0" dirty="0"/>
              <a:t>Of charge: 2-bit “flash” ADC</a:t>
            </a:r>
          </a:p>
          <a:p>
            <a:pPr lvl="1"/>
            <a:r>
              <a:rPr lang="en-US" sz="1600" b="0" kern="0" dirty="0"/>
              <a:t>Of weights and activation: choose 4-bit weight + 8-bit activation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E8256A-8250-646F-EA1F-60A2EC0E216E}"/>
              </a:ext>
            </a:extLst>
          </p:cNvPr>
          <p:cNvSpPr/>
          <p:nvPr/>
        </p:nvSpPr>
        <p:spPr bwMode="auto">
          <a:xfrm>
            <a:off x="1406911" y="3350941"/>
            <a:ext cx="1706137" cy="156117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197EFD-42FC-FFDC-591C-5FA70A0ECF1A}"/>
              </a:ext>
            </a:extLst>
          </p:cNvPr>
          <p:cNvSpPr txBox="1"/>
          <p:nvPr/>
        </p:nvSpPr>
        <p:spPr>
          <a:xfrm>
            <a:off x="7073899" y="6108700"/>
            <a:ext cx="4978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333333"/>
                </a:solidFill>
                <a:effectLst/>
                <a:latin typeface="-apple-system"/>
                <a:hlinkClick r:id="rId4"/>
              </a:rPr>
              <a:t>Jieun Yoo </a:t>
            </a:r>
            <a:r>
              <a:rPr lang="en-US" sz="1600" b="0" i="1" dirty="0">
                <a:solidFill>
                  <a:srgbClr val="333333"/>
                </a:solidFill>
                <a:effectLst/>
                <a:latin typeface="-apple-system"/>
                <a:hlinkClick r:id="rId4"/>
              </a:rPr>
              <a:t>et al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-apple-system"/>
                <a:hlinkClick r:id="rId4"/>
              </a:rPr>
              <a:t> 2024 </a:t>
            </a:r>
            <a:r>
              <a:rPr lang="en-US" sz="1600" b="0" i="1" dirty="0">
                <a:solidFill>
                  <a:srgbClr val="333333"/>
                </a:solidFill>
                <a:effectLst/>
                <a:latin typeface="-apple-system"/>
                <a:hlinkClick r:id="rId4"/>
              </a:rPr>
              <a:t>Mach. Learn.: Sci. Technol.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-apple-system"/>
                <a:hlinkClick r:id="rId4"/>
              </a:rPr>
              <a:t> </a:t>
            </a:r>
            <a:r>
              <a:rPr lang="en-US" sz="1600" b="1" i="0" dirty="0">
                <a:solidFill>
                  <a:srgbClr val="333333"/>
                </a:solidFill>
                <a:effectLst/>
                <a:latin typeface="-apple-system"/>
                <a:hlinkClick r:id="rId4"/>
              </a:rPr>
              <a:t>5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-apple-system"/>
                <a:hlinkClick r:id="rId4"/>
              </a:rPr>
              <a:t> 035047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8709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1E646-E04E-0B06-15D0-CFDB1D0EE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832FB-54E7-3B8C-AA93-D48EC9558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Implementable network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834D3F-EE65-DB3A-739D-F6A5C1F7EFD9}"/>
              </a:ext>
            </a:extLst>
          </p:cNvPr>
          <p:cNvSpPr txBox="1"/>
          <p:nvPr/>
        </p:nvSpPr>
        <p:spPr>
          <a:xfrm>
            <a:off x="7073899" y="6108700"/>
            <a:ext cx="4978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333333"/>
                </a:solidFill>
                <a:effectLst/>
                <a:latin typeface="-apple-system"/>
                <a:hlinkClick r:id="rId2"/>
              </a:rPr>
              <a:t>Jieun Yoo </a:t>
            </a:r>
            <a:r>
              <a:rPr lang="en-US" sz="1600" b="0" i="1" dirty="0">
                <a:solidFill>
                  <a:srgbClr val="333333"/>
                </a:solidFill>
                <a:effectLst/>
                <a:latin typeface="-apple-system"/>
                <a:hlinkClick r:id="rId2"/>
              </a:rPr>
              <a:t>et al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-apple-system"/>
                <a:hlinkClick r:id="rId2"/>
              </a:rPr>
              <a:t> 2024 </a:t>
            </a:r>
            <a:r>
              <a:rPr lang="en-US" sz="1600" b="0" i="1" dirty="0">
                <a:solidFill>
                  <a:srgbClr val="333333"/>
                </a:solidFill>
                <a:effectLst/>
                <a:latin typeface="-apple-system"/>
                <a:hlinkClick r:id="rId2"/>
              </a:rPr>
              <a:t>Mach. Learn.: Sci. Technol.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-apple-system"/>
                <a:hlinkClick r:id="rId2"/>
              </a:rPr>
              <a:t> </a:t>
            </a:r>
            <a:r>
              <a:rPr lang="en-US" sz="1600" b="1" i="0" dirty="0">
                <a:solidFill>
                  <a:srgbClr val="333333"/>
                </a:solidFill>
                <a:effectLst/>
                <a:latin typeface="-apple-system"/>
                <a:hlinkClick r:id="rId2"/>
              </a:rPr>
              <a:t>5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-apple-system"/>
                <a:hlinkClick r:id="rId2"/>
              </a:rPr>
              <a:t> 035047</a:t>
            </a:r>
            <a:endParaRPr lang="en-US" sz="1600" dirty="0"/>
          </a:p>
        </p:txBody>
      </p:sp>
      <p:pic>
        <p:nvPicPr>
          <p:cNvPr id="13" name="Picture 12" descr="A diagram of a computer&#10;&#10;AI-generated content may be incorrect.">
            <a:extLst>
              <a:ext uri="{FF2B5EF4-FFF2-40B4-BE49-F238E27FC236}">
                <a16:creationId xmlns:a16="http://schemas.microsoft.com/office/drawing/2014/main" id="{056F254B-C8F0-B32A-3D94-BD9A9BC59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733" y="1333683"/>
            <a:ext cx="9982079" cy="441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85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ACE5F-A90A-65F8-64BB-E3C83ADB8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</a:t>
            </a:r>
            <a:r>
              <a:rPr lang="en-US" i="1" dirty="0"/>
              <a:t>smartpixels</a:t>
            </a:r>
            <a:r>
              <a:rPr lang="en-US" dirty="0"/>
              <a:t> </a:t>
            </a:r>
            <a:r>
              <a:rPr lang="en-US" dirty="0" err="1"/>
              <a:t>tapeout</a:t>
            </a:r>
            <a:r>
              <a:rPr lang="en-US" dirty="0"/>
              <a:t> with network</a:t>
            </a:r>
          </a:p>
        </p:txBody>
      </p:sp>
      <p:pic>
        <p:nvPicPr>
          <p:cNvPr id="5" name="Content Placeholder 4" descr="A diagram of a graph&#10;&#10;AI-generated content may be incorrect.">
            <a:extLst>
              <a:ext uri="{FF2B5EF4-FFF2-40B4-BE49-F238E27FC236}">
                <a16:creationId xmlns:a16="http://schemas.microsoft.com/office/drawing/2014/main" id="{BC33030D-8CCF-6528-DAF1-CD89B08DC7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72910" y="952500"/>
            <a:ext cx="9860492" cy="525621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6E46181-A725-C31D-562F-550ED42BFE0A}"/>
              </a:ext>
            </a:extLst>
          </p:cNvPr>
          <p:cNvSpPr/>
          <p:nvPr/>
        </p:nvSpPr>
        <p:spPr bwMode="auto">
          <a:xfrm>
            <a:off x="9851922" y="5884607"/>
            <a:ext cx="1266731" cy="20647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5557C7-ECBB-F6ED-6AB7-F545D76FFDF7}"/>
              </a:ext>
            </a:extLst>
          </p:cNvPr>
          <p:cNvSpPr/>
          <p:nvPr/>
        </p:nvSpPr>
        <p:spPr bwMode="auto">
          <a:xfrm>
            <a:off x="1272910" y="6002235"/>
            <a:ext cx="2296200" cy="20647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DB0675-FBA0-5CD6-64C5-5583718401F0}"/>
              </a:ext>
            </a:extLst>
          </p:cNvPr>
          <p:cNvSpPr txBox="1"/>
          <p:nvPr/>
        </p:nvSpPr>
        <p:spPr>
          <a:xfrm>
            <a:off x="7485495" y="6184077"/>
            <a:ext cx="4566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/>
              <a:t>credit: Giuseppe Di Guglielmo, Ben Weiss</a:t>
            </a:r>
          </a:p>
        </p:txBody>
      </p:sp>
    </p:spTree>
    <p:extLst>
      <p:ext uri="{BB962C8B-B14F-4D97-AF65-F5344CB8AC3E}">
        <p14:creationId xmlns:p14="http://schemas.microsoft.com/office/powerpoint/2010/main" val="4126998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C2D33-EB49-0009-01D2-02C6546E5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First test of network in 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A1B52-15C2-F505-750C-33A8745B39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28 nm radiation-hard CMOS</a:t>
            </a:r>
          </a:p>
          <a:p>
            <a:r>
              <a:rPr lang="en-US" dirty="0"/>
              <a:t>Analog front end and benchmark filter algorithm implemented as part of the digital logic</a:t>
            </a:r>
          </a:p>
          <a:p>
            <a:r>
              <a:rPr lang="en-US" dirty="0"/>
              <a:t>Two “</a:t>
            </a:r>
            <a:r>
              <a:rPr lang="en-US" dirty="0" err="1"/>
              <a:t>superpixels</a:t>
            </a:r>
            <a:r>
              <a:rPr lang="en-US" dirty="0"/>
              <a:t>” = 8x32 pixel arrays (2 ADC </a:t>
            </a:r>
            <a:r>
              <a:rPr lang="en-US" dirty="0" err="1"/>
              <a:t>vers</a:t>
            </a:r>
            <a:r>
              <a:rPr lang="en-US" dirty="0"/>
              <a:t>.) </a:t>
            </a:r>
            <a:endParaRPr lang="en-US" sz="1800" dirty="0"/>
          </a:p>
          <a:p>
            <a:pPr marL="228600" lvl="1" indent="0">
              <a:buNone/>
            </a:pPr>
            <a:endParaRPr lang="en-US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98551C-3E5B-E997-8C09-11F3BC46F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108104" y="2824790"/>
            <a:ext cx="1975791" cy="2860117"/>
          </a:xfrm>
          <a:prstGeom prst="rect">
            <a:avLst/>
          </a:prstGeom>
        </p:spPr>
      </p:pic>
      <p:pic>
        <p:nvPicPr>
          <p:cNvPr id="12" name="Content Placeholder 7" descr="Graphical user interface&#10;&#10;Description automatically generated">
            <a:extLst>
              <a:ext uri="{FF2B5EF4-FFF2-40B4-BE49-F238E27FC236}">
                <a16:creationId xmlns:a16="http://schemas.microsoft.com/office/drawing/2014/main" id="{DC5C24A3-50F4-5DB4-634C-702B10438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140" y="2360315"/>
            <a:ext cx="4221510" cy="2882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B885D4-5395-85D8-4023-C217662A27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6962"/>
          <a:stretch>
            <a:fillRect/>
          </a:stretch>
        </p:blipFill>
        <p:spPr>
          <a:xfrm>
            <a:off x="8211691" y="1808422"/>
            <a:ext cx="3562986" cy="440029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FACEA38-9AB7-3B0F-2441-EF6D44B4BB96}"/>
              </a:ext>
            </a:extLst>
          </p:cNvPr>
          <p:cNvCxnSpPr/>
          <p:nvPr/>
        </p:nvCxnSpPr>
        <p:spPr bwMode="auto">
          <a:xfrm>
            <a:off x="7526058" y="3266953"/>
            <a:ext cx="2467126" cy="74161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8DED8DB-C5D8-004E-F581-90C168E27AD3}"/>
              </a:ext>
            </a:extLst>
          </p:cNvPr>
          <p:cNvCxnSpPr>
            <a:cxnSpLocks/>
          </p:cNvCxnSpPr>
          <p:nvPr/>
        </p:nvCxnSpPr>
        <p:spPr bwMode="auto">
          <a:xfrm flipV="1">
            <a:off x="7526058" y="4209691"/>
            <a:ext cx="2467126" cy="1033053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09F170E-CFEA-40EF-C771-87684942D326}"/>
              </a:ext>
            </a:extLst>
          </p:cNvPr>
          <p:cNvSpPr txBox="1"/>
          <p:nvPr/>
        </p:nvSpPr>
        <p:spPr>
          <a:xfrm>
            <a:off x="4665941" y="5264064"/>
            <a:ext cx="1835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/>
              <a:t>credit: Ben </a:t>
            </a:r>
            <a:r>
              <a:rPr lang="en-US" sz="1400" b="0" dirty="0" err="1"/>
              <a:t>Parpillon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278579991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50A2B"/>
      </a:accent1>
      <a:accent2>
        <a:srgbClr val="113C83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13BC"/>
      </a:hlink>
      <a:folHlink>
        <a:srgbClr val="5E16B0"/>
      </a:folHlink>
    </a:clrScheme>
    <a:fontScheme name="Default Design">
      <a:majorFont>
        <a:latin typeface="Optima"/>
        <a:ea typeface=""/>
        <a:cs typeface=""/>
      </a:majorFont>
      <a:minorFont>
        <a:latin typeface="Opti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50A2B"/>
      </a:accent1>
      <a:accent2>
        <a:srgbClr val="113C83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13BC"/>
      </a:hlink>
      <a:folHlink>
        <a:srgbClr val="5E16B0"/>
      </a:folHlink>
    </a:clrScheme>
    <a:fontScheme name="Default Design">
      <a:majorFont>
        <a:latin typeface="Optima"/>
        <a:ea typeface=""/>
        <a:cs typeface=""/>
      </a:majorFont>
      <a:minorFont>
        <a:latin typeface="Opti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276690</TotalTime>
  <Words>3427</Words>
  <Application>Microsoft Macintosh PowerPoint</Application>
  <PresentationFormat>Widescreen</PresentationFormat>
  <Paragraphs>408</Paragraphs>
  <Slides>42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42</vt:i4>
      </vt:variant>
    </vt:vector>
  </HeadingPairs>
  <TitlesOfParts>
    <vt:vector size="63" baseType="lpstr">
      <vt:lpstr>-apple-system</vt:lpstr>
      <vt:lpstr>Arial</vt:lpstr>
      <vt:lpstr>Calibri</vt:lpstr>
      <vt:lpstr>Cambria Math</vt:lpstr>
      <vt:lpstr>Courier New</vt:lpstr>
      <vt:lpstr>Geneva</vt:lpstr>
      <vt:lpstr>Helvetica</vt:lpstr>
      <vt:lpstr>Helvetica Neue</vt:lpstr>
      <vt:lpstr>Helvetica Neue Bold Condensed</vt:lpstr>
      <vt:lpstr>Helvetica Neue UltraLight</vt:lpstr>
      <vt:lpstr>HelveticaNeue Regular</vt:lpstr>
      <vt:lpstr>Optima</vt:lpstr>
      <vt:lpstr>Slack-Lato</vt:lpstr>
      <vt:lpstr>Symbol</vt:lpstr>
      <vt:lpstr>Times</vt:lpstr>
      <vt:lpstr>Times New Roman</vt:lpstr>
      <vt:lpstr>Wingdings</vt:lpstr>
      <vt:lpstr>Default Design</vt:lpstr>
      <vt:lpstr>1_Default Design</vt:lpstr>
      <vt:lpstr>Fermilab_PPT_090915</vt:lpstr>
      <vt:lpstr>1_Fermilab_PPT_090915</vt:lpstr>
      <vt:lpstr>Status of the smartpixels project</vt:lpstr>
      <vt:lpstr>Overview</vt:lpstr>
      <vt:lpstr>smartpixels analyze clusters on-chip</vt:lpstr>
      <vt:lpstr>Training data: simulation</vt:lpstr>
      <vt:lpstr>First step: pT filter at full precision</vt:lpstr>
      <vt:lpstr>Digitization and simulated performance</vt:lpstr>
      <vt:lpstr>Implementable network</vt:lpstr>
      <vt:lpstr>First smartpixels tapeout with network</vt:lpstr>
      <vt:lpstr>First test of network in hardware</vt:lpstr>
      <vt:lpstr>Front-End Pixel Overview</vt:lpstr>
      <vt:lpstr>ASIC analog front-end characterization</vt:lpstr>
      <vt:lpstr>ASIC front-end characterization</vt:lpstr>
      <vt:lpstr>Towards verifying classification on ASIC</vt:lpstr>
      <vt:lpstr>Towards verifying classification on ASIC</vt:lpstr>
      <vt:lpstr>Towards verifying classification on ASIC</vt:lpstr>
      <vt:lpstr>Towards verifying classification on ASIC</vt:lpstr>
      <vt:lpstr>Towards verifying classification on ASIC</vt:lpstr>
      <vt:lpstr>Measured classification performance</vt:lpstr>
      <vt:lpstr>Measured classification performance</vt:lpstr>
      <vt:lpstr>Dependence on sensor geometry</vt:lpstr>
      <vt:lpstr>Can it work in the endcaps?</vt:lpstr>
      <vt:lpstr>Retraining can mitigate radiation damage</vt:lpstr>
      <vt:lpstr>Promising first results on noise</vt:lpstr>
      <vt:lpstr>Physics case: Level-1 b-tagging</vt:lpstr>
      <vt:lpstr>Relevant example: ATLAS IBL</vt:lpstr>
      <vt:lpstr>How might pixels work in L1?</vt:lpstr>
      <vt:lpstr>Track parameter regression works</vt:lpstr>
      <vt:lpstr>Putting the regression model on an ASIC</vt:lpstr>
      <vt:lpstr>Regression and realism: noise</vt:lpstr>
      <vt:lpstr>Summary and next steps</vt:lpstr>
      <vt:lpstr>The smartpixels team</vt:lpstr>
      <vt:lpstr>backup</vt:lpstr>
      <vt:lpstr>More on sensor geometry</vt:lpstr>
      <vt:lpstr>More on the filter</vt:lpstr>
      <vt:lpstr>More on the regression network</vt:lpstr>
      <vt:lpstr>HLS-based hardware design flow</vt:lpstr>
      <vt:lpstr>ASIC front-end characterization</vt:lpstr>
      <vt:lpstr>Measured classification performance</vt:lpstr>
      <vt:lpstr>Measured classification performance</vt:lpstr>
      <vt:lpstr>Measured classification performance</vt:lpstr>
      <vt:lpstr>Measured classification performance</vt:lpstr>
      <vt:lpstr>Measured classification performance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Smartpixels</dc:title>
  <dc:subject/>
  <dc:creator>Corrinne</dc:creator>
  <cp:keywords/>
  <dc:description/>
  <cp:lastModifiedBy>Corrinne Mills</cp:lastModifiedBy>
  <cp:revision>1621</cp:revision>
  <cp:lastPrinted>2025-08-28T17:39:47Z</cp:lastPrinted>
  <dcterms:created xsi:type="dcterms:W3CDTF">2014-01-15T13:59:38Z</dcterms:created>
  <dcterms:modified xsi:type="dcterms:W3CDTF">2025-08-28T19:31:33Z</dcterms:modified>
  <cp:category/>
</cp:coreProperties>
</file>