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41"/>
  </p:notesMasterIdLst>
  <p:sldIdLst>
    <p:sldId id="278" r:id="rId2"/>
    <p:sldId id="2146847765" r:id="rId3"/>
    <p:sldId id="2146847808" r:id="rId4"/>
    <p:sldId id="2146847805" r:id="rId5"/>
    <p:sldId id="2146847809" r:id="rId6"/>
    <p:sldId id="2146847766" r:id="rId7"/>
    <p:sldId id="2146847810" r:id="rId8"/>
    <p:sldId id="2146847779" r:id="rId9"/>
    <p:sldId id="876" r:id="rId10"/>
    <p:sldId id="2146847787" r:id="rId11"/>
    <p:sldId id="2146847768" r:id="rId12"/>
    <p:sldId id="2146847811" r:id="rId13"/>
    <p:sldId id="2146847767" r:id="rId14"/>
    <p:sldId id="2146847770" r:id="rId15"/>
    <p:sldId id="2146847773" r:id="rId16"/>
    <p:sldId id="2146847774" r:id="rId17"/>
    <p:sldId id="2146847775" r:id="rId18"/>
    <p:sldId id="2146847776" r:id="rId19"/>
    <p:sldId id="1228" r:id="rId20"/>
    <p:sldId id="1229" r:id="rId21"/>
    <p:sldId id="1225" r:id="rId22"/>
    <p:sldId id="2146847812" r:id="rId23"/>
    <p:sldId id="2146847796" r:id="rId24"/>
    <p:sldId id="2146847782" r:id="rId25"/>
    <p:sldId id="2146847813" r:id="rId26"/>
    <p:sldId id="2146847783" r:id="rId27"/>
    <p:sldId id="2146847786" r:id="rId28"/>
    <p:sldId id="2146847802" r:id="rId29"/>
    <p:sldId id="2146847803" r:id="rId30"/>
    <p:sldId id="2146847789" r:id="rId31"/>
    <p:sldId id="2146847793" r:id="rId32"/>
    <p:sldId id="2146847797" r:id="rId33"/>
    <p:sldId id="2146847807" r:id="rId34"/>
    <p:sldId id="2146847778" r:id="rId35"/>
    <p:sldId id="2146847801" r:id="rId36"/>
    <p:sldId id="2146847795" r:id="rId37"/>
    <p:sldId id="1230" r:id="rId38"/>
    <p:sldId id="2146847784" r:id="rId39"/>
    <p:sldId id="214684778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9300"/>
    <a:srgbClr val="FF0000"/>
    <a:srgbClr val="3A4A6A"/>
    <a:srgbClr val="FEFEAC"/>
    <a:srgbClr val="CBFBBF"/>
    <a:srgbClr val="E0E0E0"/>
    <a:srgbClr val="00FF00"/>
    <a:srgbClr val="D6D6D6"/>
    <a:srgbClr val="2D9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2" autoAdjust="0"/>
    <p:restoredTop sz="92178" autoAdjust="0"/>
  </p:normalViewPr>
  <p:slideViewPr>
    <p:cSldViewPr snapToGrid="0" snapToObjects="1">
      <p:cViewPr varScale="1">
        <p:scale>
          <a:sx n="58" d="100"/>
          <a:sy n="58" d="100"/>
        </p:scale>
        <p:origin x="9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411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F414A-6FF5-B24E-88F4-A129A684B35B}" type="datetimeFigureOut">
              <a:rPr lang="en-GB" smtClean="0"/>
              <a:t>26/08/2025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2A065-E8FF-5049-AC1E-627C8B224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71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776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151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BA7C1-6D41-1D82-33D8-63E36CBEF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C01D29-57D5-2CA0-0E00-FD02E2ACB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024A8E-E8AE-E681-23ED-431CB5965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FD78A-8B28-3CB9-ED50-4F0EA6068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69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68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728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0728C-C60F-F75E-B1FE-1D6E6D822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0A45A2-1CD9-4875-3E60-5EC93C015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4A9E1B-E0C2-9EAA-9719-01D88171B8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E2A11-77CD-3184-039E-A7194DEC8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486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71E6B-4C2C-510A-5C86-43DEB66A6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130A5F-BB25-0EB7-98B9-FBA21637F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6988D2-3803-4742-3386-E0CB8E4CE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DE23E-9EF9-6C83-15CA-9C4B541BAE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693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22470-2630-E978-5403-E65DFC49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E54F63-18DC-43C5-E3B6-F5E7B0F9B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2C866-FB06-E63D-3AAE-F82F83E19E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143B8-E462-F123-DE14-EC84D8A0D1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174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7AF73-310B-FB85-94D9-3D04F1673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2A06C-416C-1AED-3F94-22D52467A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CDF13B-1486-A5E0-29EF-61ED6A852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582CB-034B-4F28-ACC8-AFC6CCE344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151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318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070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9E9E4-2482-CE89-27CF-F8F3836F2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3387D-E063-5C98-BC11-A7C5B47A7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959F78-98C9-BEB9-0E36-E12F8554D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E21E1-AA69-0187-34A0-8631A32865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045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272FE-2D42-6356-86C0-E8D06705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1D762-1290-812E-6ABB-F4F7EB067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EA0F5D-C315-E9A6-1FDB-82347A0D0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E30FC-87D3-A616-9ECB-9FB884D10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948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4476C-BAEA-8B0F-8268-5CB35AA44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172E7-0A26-A87B-FEFA-66F4C0E35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4F21ED-1DA0-1F9E-9345-D1F68D129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886DD-FC52-E464-9228-978B32EBC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557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CC144-8D55-E301-9AB5-7E3AF34C5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F672FE-E499-8581-8417-00D57ECEF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F47F7F-7762-D113-261C-7E081362C8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733E6-4238-6407-7C5E-76D3FC2034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295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07EFB-D168-2E3F-4EE7-019AB8C41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22658F-1F8E-B608-A555-703DE7382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644F2C-982D-CC98-4335-07EA1B310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72D0A-9E8A-4016-B52A-C89D2D6670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4414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441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663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8E79B-C17B-5B2C-280C-7733A332B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9F4CA-CBC7-88EE-801A-6623E11DC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280D3-4524-A46B-856C-2FC5FC775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07747-2E9C-3869-7F7F-9B8B3F127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870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E9828-B62E-8738-2BEF-D4BDC08FB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18FA1-EA4C-A867-05CB-A24DBF63EA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7C84AB-6CED-3067-B2E8-ED6F840B1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A22B9-9329-1C41-B74D-47EE1CCAD0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074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25D1A-CB0A-2924-4C4D-2CB031BE3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6E667-0C44-465D-5CBF-B8691C4B2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8FBCB9-550D-DB90-B68A-FB1CA3C2C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picture from paper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AD4CE-E4D2-8CDD-1E55-CF58F07DC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457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989B2-A2C4-58FD-1E7D-E7494439C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BE0CEC-2FCC-6C9D-3151-2A6029F83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19701E-B7C9-3DDE-7E51-B7C8F0EB9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07060-4980-69BE-4F44-38A719E431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5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F93E5-9370-4118-A233-8CDDF7B29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F00A3-8F2D-629D-6BD8-3DF65C69E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AE8D2E-54DA-90D9-2F2E-8BEE02E3C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C1D86-39B4-6704-7BD0-97E482C128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309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6CF13-BAB8-51DC-03ED-00C6759A1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2723D4-BB29-014A-7A46-7CAFFA059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068982-9108-29A6-986F-2C62A2AE5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F47F4-A6F3-A240-8215-0ABDEF8FFB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933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191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40B11-1095-1936-51CB-8714F66F2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E2C916-34F2-B273-5D42-9EEF409AB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931940-0187-2BDE-5AA5-956196460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D1364-47D6-C0EE-ADA6-3D6BAA2FC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69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240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BE2A1-BEB2-9105-4410-AFAC5E8A2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6FBA57-FEB0-D8F9-81DF-CC1161DADE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BA37DD-888C-0E89-E279-10985EC63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8A980-0BD4-D471-64B8-581EF4E74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083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683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861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F0DE2-4FDE-6C86-581C-AAA5280EE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2845E0-4C4F-6BFE-B2DB-63BCE240A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45F3E-F458-5098-2E7D-D202C0E3E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454E7-A627-C0A1-0390-1881182B4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A065-E8FF-5049-AC1E-627C8B2249E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75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80DDECE7-1F46-4EE3-8281-CA3ECF044EE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25238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268760"/>
            <a:ext cx="10972800" cy="511256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80DDECE7-1F46-4EE3-8281-CA3ECF044EE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28899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268760"/>
            <a:ext cx="10972800" cy="5112568"/>
          </a:xfrm>
        </p:spPr>
        <p:txBody>
          <a:bodyPr/>
          <a:lstStyle>
            <a:lvl1pPr marL="0" indent="0">
              <a:buNone/>
              <a:defRPr>
                <a:solidFill>
                  <a:srgbClr val="0055A0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80DDECE7-1F46-4EE3-8281-CA3ECF044EE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97017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80DDECE7-1F46-4EE3-8281-CA3ECF044EE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81916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80DDECE7-1F46-4EE3-8281-CA3ECF044EE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88189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4396"/>
            <a:ext cx="10972800" cy="776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268760"/>
            <a:ext cx="10972800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45586"/>
            <a:ext cx="2030016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76179" y="6545586"/>
            <a:ext cx="6839643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>
                <a:solidFill>
                  <a:srgbClr val="0055A0">
                    <a:tint val="75000"/>
                  </a:srgbClr>
                </a:solidFill>
              </a:rPr>
              <a:t>VERTEX 2025 | 26 August 2025 | Giacomo Ripamonti</a:t>
            </a:r>
            <a:endParaRPr lang="en-GB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363" y="6545586"/>
            <a:ext cx="824037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ECE7-1F46-4EE3-8281-CA3ECF044EE9}" type="slidenum">
              <a:rPr lang="en-GB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6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80" r:id="rId4"/>
    <p:sldLayoutId id="2147483681" r:id="rId5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200"/>
        </a:spcBef>
        <a:buFont typeface="Arial" panose="020B0604020202020204" pitchFamily="34" charset="0"/>
        <a:buChar char="•"/>
        <a:defRPr sz="2400" b="0" kern="1200">
          <a:solidFill>
            <a:srgbClr val="0055A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Font typeface="Arial" panose="020B0604020202020204" pitchFamily="34" charset="0"/>
        <a:buChar char="–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4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35.png"/><Relationship Id="rId4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3.168589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doi.org/10.1016/j.nima.2024.17003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1016/j.nima.2024.169896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DB7A5-8A6C-1D4A-B0C9-BF342C70C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3513" y="1897287"/>
            <a:ext cx="9764973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Monolithic active pixel sensors based on           </a:t>
            </a:r>
            <a:r>
              <a:rPr lang="en-GB" dirty="0" err="1"/>
              <a:t>TPSCo</a:t>
            </a:r>
            <a:r>
              <a:rPr lang="en-GB" dirty="0"/>
              <a:t> 65 nm imaging technology: an overview of results and future challenges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612D53F-4046-4348-A09F-079F4D5B6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6430" y="3791383"/>
            <a:ext cx="8159138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1800" dirty="0"/>
              <a:t>Giacomo Ripamonti</a:t>
            </a:r>
          </a:p>
          <a:p>
            <a:pPr>
              <a:spcBef>
                <a:spcPts val="0"/>
              </a:spcBef>
            </a:pPr>
            <a:endParaRPr lang="en-GB" sz="1800" dirty="0"/>
          </a:p>
          <a:p>
            <a:pPr>
              <a:spcBef>
                <a:spcPts val="0"/>
              </a:spcBef>
            </a:pPr>
            <a:r>
              <a:rPr lang="en-GB" sz="1800" dirty="0"/>
              <a:t>The work presented here covers the activities of the CERN EP R&amp;D WP1.2 team and benefited from massive contributions from the ALICE and monolithic CMOS sensor communities</a:t>
            </a:r>
          </a:p>
          <a:p>
            <a:pPr algn="l">
              <a:spcBef>
                <a:spcPts val="0"/>
              </a:spcBef>
            </a:pPr>
            <a:endParaRPr lang="en-GB" sz="1800" dirty="0"/>
          </a:p>
        </p:txBody>
      </p:sp>
      <p:pic>
        <p:nvPicPr>
          <p:cNvPr id="2" name="CERN_logo.png" descr="CERN_logo.png">
            <a:extLst>
              <a:ext uri="{FF2B5EF4-FFF2-40B4-BE49-F238E27FC236}">
                <a16:creationId xmlns:a16="http://schemas.microsoft.com/office/drawing/2014/main" id="{A242C46A-F5CE-7E9C-E42E-9CA072192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383" y="280748"/>
            <a:ext cx="941092" cy="956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0DE3-0A6D-8B2A-5166-1ED390751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2549" y="236211"/>
            <a:ext cx="1080104" cy="100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BE5EF-DB6A-24EE-634A-C60B24549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7E747-EE08-A794-DECE-3C3EF107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timeline (</a:t>
            </a:r>
            <a:r>
              <a:rPr lang="en-US" dirty="0" err="1"/>
              <a:t>TPSCo</a:t>
            </a:r>
            <a:r>
              <a:rPr lang="en-US" dirty="0"/>
              <a:t> 65 nm)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E152-68E9-5ABF-B67E-0F3ED524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13088-80E5-876D-2DDD-07BE1562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C3B2E3-279E-F164-9393-9A5B4DD2478C}"/>
              </a:ext>
            </a:extLst>
          </p:cNvPr>
          <p:cNvSpPr/>
          <p:nvPr/>
        </p:nvSpPr>
        <p:spPr>
          <a:xfrm>
            <a:off x="1249018" y="306125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67A91-74E0-9015-1B86-1E016BAD132F}"/>
              </a:ext>
            </a:extLst>
          </p:cNvPr>
          <p:cNvSpPr txBox="1"/>
          <p:nvPr/>
        </p:nvSpPr>
        <p:spPr>
          <a:xfrm>
            <a:off x="-339646" y="3361741"/>
            <a:ext cx="343574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MLR1 (</a:t>
            </a:r>
            <a:r>
              <a:rPr lang="en-US" dirty="0" err="1">
                <a:solidFill>
                  <a:schemeClr val="tx2"/>
                </a:solidFill>
              </a:rPr>
              <a:t>Multy</a:t>
            </a:r>
            <a:r>
              <a:rPr lang="en-US" dirty="0">
                <a:solidFill>
                  <a:schemeClr val="tx2"/>
                </a:solidFill>
              </a:rPr>
              <a:t>-Layer Reticle, Dec 2020):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1.5 x 1.5 mm</a:t>
            </a:r>
            <a:r>
              <a:rPr lang="en-US" baseline="30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 test chips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Learn about the technology, characterize pixels, transistors and building blocks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7B4368-566F-B295-99A5-293871347BBB}"/>
              </a:ext>
            </a:extLst>
          </p:cNvPr>
          <p:cNvSpPr/>
          <p:nvPr/>
        </p:nvSpPr>
        <p:spPr>
          <a:xfrm>
            <a:off x="4588562" y="306125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8AFD66-DDC1-1E3E-B933-FD3C00BE4F77}"/>
              </a:ext>
            </a:extLst>
          </p:cNvPr>
          <p:cNvCxnSpPr>
            <a:stCxn id="7" idx="6"/>
            <a:endCxn id="9" idx="2"/>
          </p:cNvCxnSpPr>
          <p:nvPr/>
        </p:nvCxnSpPr>
        <p:spPr>
          <a:xfrm>
            <a:off x="1454426" y="3163956"/>
            <a:ext cx="313413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C3125FA-4182-4B90-12A3-15B87022D605}"/>
              </a:ext>
            </a:extLst>
          </p:cNvPr>
          <p:cNvSpPr txBox="1"/>
          <p:nvPr/>
        </p:nvSpPr>
        <p:spPr>
          <a:xfrm>
            <a:off x="2811058" y="3369364"/>
            <a:ext cx="3868038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ER1 (Engineering Run, Dec. 2022):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Prove we can design wafer-scale stitched sensors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MOSS (1.4 x 25.9 cm)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MOST (0.25 x 25.9 cm)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Hybrid-To-Monolithic (H2M)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51 </a:t>
            </a:r>
            <a:r>
              <a:rPr lang="en-US" dirty="0" err="1">
                <a:solidFill>
                  <a:schemeClr val="tx2"/>
                </a:solidFill>
              </a:rPr>
              <a:t>chiplets</a:t>
            </a:r>
            <a:r>
              <a:rPr lang="en-US" dirty="0">
                <a:solidFill>
                  <a:schemeClr val="tx2"/>
                </a:solidFill>
              </a:rPr>
              <a:t> from: DESY, IPHC, RAL, NIKHEF, SLAC, INFN, CERN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9C9F4B9-5A1F-512E-D063-795033EAE52D}"/>
              </a:ext>
            </a:extLst>
          </p:cNvPr>
          <p:cNvSpPr/>
          <p:nvPr/>
        </p:nvSpPr>
        <p:spPr>
          <a:xfrm>
            <a:off x="8000990" y="306125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227673-55D1-E88A-76B8-65B1C38545CB}"/>
              </a:ext>
            </a:extLst>
          </p:cNvPr>
          <p:cNvCxnSpPr>
            <a:cxnSpLocks/>
            <a:stCxn id="9" idx="6"/>
            <a:endCxn id="14" idx="2"/>
          </p:cNvCxnSpPr>
          <p:nvPr/>
        </p:nvCxnSpPr>
        <p:spPr>
          <a:xfrm>
            <a:off x="4793970" y="3163956"/>
            <a:ext cx="320702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88DA680-F0B4-4BFB-C4C7-825F2DCF3CC7}"/>
              </a:ext>
            </a:extLst>
          </p:cNvPr>
          <p:cNvSpPr txBox="1"/>
          <p:nvPr/>
        </p:nvSpPr>
        <p:spPr>
          <a:xfrm>
            <a:off x="6536584" y="3412576"/>
            <a:ext cx="3296533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ER2 (Q2 2025):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Full-scale stitched sensor prototype for ITS3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7EF14F-CDF2-C3F8-C505-F3DA09B46F8D}"/>
              </a:ext>
            </a:extLst>
          </p:cNvPr>
          <p:cNvCxnSpPr>
            <a:cxnSpLocks/>
            <a:stCxn id="14" idx="5"/>
            <a:endCxn id="27" idx="1"/>
          </p:cNvCxnSpPr>
          <p:nvPr/>
        </p:nvCxnSpPr>
        <p:spPr>
          <a:xfrm>
            <a:off x="8176317" y="3236579"/>
            <a:ext cx="2659475" cy="1222634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F90E6D9-93D4-31ED-792E-5EA9B2588EB3}"/>
              </a:ext>
            </a:extLst>
          </p:cNvPr>
          <p:cNvSpPr/>
          <p:nvPr/>
        </p:nvSpPr>
        <p:spPr>
          <a:xfrm>
            <a:off x="10805711" y="442913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56BCFB2-AE99-88E3-42CA-6A36207B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63" y="1023940"/>
            <a:ext cx="1575926" cy="198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6212A5-65CC-E304-BE21-7B6D84BB1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663" y="904268"/>
            <a:ext cx="2098772" cy="21038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CCCEC1-F6E7-70C3-D545-ADDC39A3D9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780416">
            <a:off x="6573506" y="1848584"/>
            <a:ext cx="3110069" cy="29536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648604B-AFF5-BEB4-843E-FA4BA135B23F}"/>
              </a:ext>
            </a:extLst>
          </p:cNvPr>
          <p:cNvSpPr txBox="1"/>
          <p:nvPr/>
        </p:nvSpPr>
        <p:spPr>
          <a:xfrm rot="1800000">
            <a:off x="7628695" y="1907214"/>
            <a:ext cx="129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MOSAIX</a:t>
            </a:r>
            <a:endParaRPr lang="en-GB" sz="1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B09A60D-833A-4243-B534-AC84EB008829}"/>
              </a:ext>
            </a:extLst>
          </p:cNvPr>
          <p:cNvSpPr/>
          <p:nvPr/>
        </p:nvSpPr>
        <p:spPr>
          <a:xfrm>
            <a:off x="10750397" y="3067293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05D4343-0AE7-D34A-870C-8B05E7F8074C}"/>
              </a:ext>
            </a:extLst>
          </p:cNvPr>
          <p:cNvCxnSpPr>
            <a:cxnSpLocks/>
            <a:stCxn id="14" idx="6"/>
            <a:endCxn id="41" idx="2"/>
          </p:cNvCxnSpPr>
          <p:nvPr/>
        </p:nvCxnSpPr>
        <p:spPr>
          <a:xfrm>
            <a:off x="8206398" y="3163956"/>
            <a:ext cx="2543999" cy="6041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978250B-91AD-E0C3-6CEC-089D0E9B864E}"/>
              </a:ext>
            </a:extLst>
          </p:cNvPr>
          <p:cNvCxnSpPr>
            <a:cxnSpLocks/>
          </p:cNvCxnSpPr>
          <p:nvPr/>
        </p:nvCxnSpPr>
        <p:spPr>
          <a:xfrm>
            <a:off x="10955805" y="3172312"/>
            <a:ext cx="985986" cy="0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6BB8FD8-0F61-078B-2099-816C699291BC}"/>
              </a:ext>
            </a:extLst>
          </p:cNvPr>
          <p:cNvSpPr txBox="1"/>
          <p:nvPr/>
        </p:nvSpPr>
        <p:spPr>
          <a:xfrm rot="1500926">
            <a:off x="8830132" y="3671808"/>
            <a:ext cx="207666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ALICE “rail”</a:t>
            </a:r>
          </a:p>
          <a:p>
            <a:pPr lvl="1">
              <a:spcBef>
                <a:spcPts val="6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2360DBA-7E92-46CD-2F2B-FAD3E578311C}"/>
              </a:ext>
            </a:extLst>
          </p:cNvPr>
          <p:cNvSpPr txBox="1"/>
          <p:nvPr/>
        </p:nvSpPr>
        <p:spPr>
          <a:xfrm>
            <a:off x="8673734" y="2854325"/>
            <a:ext cx="207666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WP 1.2 “rail”</a:t>
            </a:r>
          </a:p>
          <a:p>
            <a:pPr lvl="1">
              <a:spcBef>
                <a:spcPts val="6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1C010C-CD77-ECEF-DBD6-5BC726C2741B}"/>
              </a:ext>
            </a:extLst>
          </p:cNvPr>
          <p:cNvSpPr/>
          <p:nvPr/>
        </p:nvSpPr>
        <p:spPr>
          <a:xfrm>
            <a:off x="3214983" y="904268"/>
            <a:ext cx="3362815" cy="537460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0720BF-4B98-C271-8298-06E0B24E1796}"/>
              </a:ext>
            </a:extLst>
          </p:cNvPr>
          <p:cNvSpPr txBox="1"/>
          <p:nvPr/>
        </p:nvSpPr>
        <p:spPr>
          <a:xfrm>
            <a:off x="9549840" y="4697854"/>
            <a:ext cx="299002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ER3 (2026):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Stitched sensor production for ITS3 (ALICE-specific)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CC39E-C126-4AB1-F36B-3B0E562991E3}"/>
              </a:ext>
            </a:extLst>
          </p:cNvPr>
          <p:cNvSpPr txBox="1"/>
          <p:nvPr/>
        </p:nvSpPr>
        <p:spPr>
          <a:xfrm>
            <a:off x="9350581" y="2184896"/>
            <a:ext cx="28484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MPR2 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Shared engineering run</a:t>
            </a:r>
          </a:p>
          <a:p>
            <a:pPr lvl="1">
              <a:spcBef>
                <a:spcPts val="6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2" descr="4 Ways to Draw a Train - wikiHow">
            <a:extLst>
              <a:ext uri="{FF2B5EF4-FFF2-40B4-BE49-F238E27FC236}">
                <a16:creationId xmlns:a16="http://schemas.microsoft.com/office/drawing/2014/main" id="{7D323A85-6B44-5968-4AEC-68B106344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9200" y1="48000" x2="19200" y2="48000"/>
                        <a14:foregroundMark x1="19867" y1="46550" x2="19867" y2="46550"/>
                        <a14:foregroundMark x1="23600" y1="34200" x2="23600" y2="33800"/>
                        <a14:foregroundMark x1="29767" y1="26200" x2="29767" y2="26200"/>
                        <a14:foregroundMark x1="25067" y1="33450" x2="25067" y2="32650"/>
                        <a14:foregroundMark x1="22167" y1="36800" x2="24600" y2="30500"/>
                        <a14:foregroundMark x1="24600" y1="30500" x2="22700" y2="34000"/>
                        <a14:foregroundMark x1="39967" y1="23750" x2="39967" y2="23750"/>
                        <a14:foregroundMark x1="39300" y1="23200" x2="39300" y2="22300"/>
                        <a14:foregroundMark x1="39300" y1="15550" x2="40800" y2="13250"/>
                        <a14:foregroundMark x1="45567" y1="12350" x2="45800" y2="1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2364" y="2684936"/>
            <a:ext cx="673926" cy="4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0490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83AC9-3BDB-81EA-9FF5-232C6FD46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CC853D-EA50-0970-7714-A30EF9EFE9B6}"/>
              </a:ext>
            </a:extLst>
          </p:cNvPr>
          <p:cNvSpPr txBox="1">
            <a:spLocks/>
          </p:cNvSpPr>
          <p:nvPr/>
        </p:nvSpPr>
        <p:spPr>
          <a:xfrm>
            <a:off x="144954" y="1151966"/>
            <a:ext cx="6723136" cy="53206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50000"/>
                </a:schemeClr>
              </a:buClr>
            </a:pPr>
            <a:r>
              <a:rPr lang="en-GB" sz="1700" dirty="0">
                <a:solidFill>
                  <a:schemeClr val="accent1">
                    <a:lumMod val="10000"/>
                  </a:schemeClr>
                </a:solidFill>
              </a:rPr>
              <a:t>Two wafer-scale stitched sensor chips</a:t>
            </a: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en-US" sz="1700" dirty="0">
                <a:solidFill>
                  <a:schemeClr val="tx2"/>
                </a:solidFill>
              </a:rPr>
              <a:t>MOSS (Monolithic Stitched Sensor)</a:t>
            </a:r>
            <a:endParaRPr lang="en-US" sz="1700" dirty="0">
              <a:solidFill>
                <a:schemeClr val="accent1">
                  <a:lumMod val="10000"/>
                </a:schemeClr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en-US" sz="1700" dirty="0">
                <a:solidFill>
                  <a:schemeClr val="tx2"/>
                </a:solidFill>
              </a:rPr>
              <a:t>MOST (Monolithic Stitched Sensor with Timing)</a:t>
            </a: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accent1">
                  <a:lumMod val="10000"/>
                </a:schemeClr>
              </a:solidFill>
            </a:endParaRPr>
          </a:p>
          <a:p>
            <a:pPr>
              <a:buClr>
                <a:schemeClr val="accent6"/>
              </a:buClr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Clr>
                <a:schemeClr val="accent6"/>
              </a:buClr>
              <a:buNone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421200" lvl="1" indent="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None/>
            </a:pPr>
            <a:endParaRPr lang="en-US" sz="2000" spc="-1" dirty="0">
              <a:latin typeface="Calibri"/>
            </a:endParaRPr>
          </a:p>
          <a:p>
            <a:pPr marL="421200" lvl="1" indent="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None/>
            </a:pPr>
            <a:endParaRPr lang="en-US" sz="2000" b="0" strike="noStrike" spc="-1" dirty="0">
              <a:latin typeface="Calibri"/>
            </a:endParaRPr>
          </a:p>
          <a:p>
            <a:pPr>
              <a:buClr>
                <a:srgbClr val="FF0000"/>
              </a:buClr>
            </a:pP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AE19D-0F1E-BB42-806B-68E19EBE2B5E}"/>
              </a:ext>
            </a:extLst>
          </p:cNvPr>
          <p:cNvSpPr txBox="1">
            <a:spLocks/>
          </p:cNvSpPr>
          <p:nvPr/>
        </p:nvSpPr>
        <p:spPr>
          <a:xfrm>
            <a:off x="609600" y="204396"/>
            <a:ext cx="10972800" cy="77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ER1: learning stitching and handling procedures</a:t>
            </a:r>
            <a:endParaRPr lang="en-CH" sz="2400" dirty="0">
              <a:solidFill>
                <a:srgbClr val="002060"/>
              </a:solidFill>
            </a:endParaRP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F747A4E1-EE7D-2E61-F493-4AFE3110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551DD529-61C5-60FF-5802-BCAB4139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363" y="6545586"/>
            <a:ext cx="824037" cy="274324"/>
          </a:xfrm>
        </p:spPr>
        <p:txBody>
          <a:bodyPr/>
          <a:lstStyle/>
          <a:p>
            <a:r>
              <a:rPr lang="en-GB" dirty="0"/>
              <a:t>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571A96-86B0-677B-E557-121E1F73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8"/>
          <a:stretch/>
        </p:blipFill>
        <p:spPr>
          <a:xfrm rot="17464364">
            <a:off x="7270372" y="930196"/>
            <a:ext cx="3571823" cy="35724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A2D2D6-5C8A-29B5-5AA8-F44A540C43E7}"/>
              </a:ext>
            </a:extLst>
          </p:cNvPr>
          <p:cNvSpPr/>
          <p:nvPr/>
        </p:nvSpPr>
        <p:spPr>
          <a:xfrm>
            <a:off x="8643013" y="1141349"/>
            <a:ext cx="252517" cy="3149483"/>
          </a:xfrm>
          <a:prstGeom prst="rect">
            <a:avLst/>
          </a:prstGeom>
          <a:solidFill>
            <a:srgbClr val="D62E4E">
              <a:alpha val="10000"/>
            </a:srgbClr>
          </a:solidFill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C3803C-4AAB-8F1F-F68A-CFFF07F0285E}"/>
              </a:ext>
            </a:extLst>
          </p:cNvPr>
          <p:cNvSpPr txBox="1"/>
          <p:nvPr/>
        </p:nvSpPr>
        <p:spPr>
          <a:xfrm>
            <a:off x="7928064" y="127953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FFFF00"/>
                </a:solidFill>
              </a:rPr>
              <a:t>MOSS</a:t>
            </a:r>
            <a:r>
              <a:rPr lang="en-CH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2EA905-C3A9-CF82-577E-949EAFBF4D37}"/>
              </a:ext>
            </a:extLst>
          </p:cNvPr>
          <p:cNvSpPr/>
          <p:nvPr/>
        </p:nvSpPr>
        <p:spPr>
          <a:xfrm>
            <a:off x="7281231" y="2205988"/>
            <a:ext cx="1395224" cy="34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0" strike="noStrike" spc="-1" dirty="0">
                <a:solidFill>
                  <a:srgbClr val="FFFF00"/>
                </a:solidFill>
                <a:latin typeface="Arial"/>
                <a:ea typeface="DejaVu Sans"/>
              </a:rPr>
              <a:t>ER1 300mm wafer</a:t>
            </a:r>
            <a:endParaRPr lang="en-GB" sz="1500" b="0" strike="noStrike" spc="-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772F83-400B-EF43-0E7F-034F92714FC3}"/>
              </a:ext>
            </a:extLst>
          </p:cNvPr>
          <p:cNvSpPr/>
          <p:nvPr/>
        </p:nvSpPr>
        <p:spPr>
          <a:xfrm>
            <a:off x="9067652" y="1143056"/>
            <a:ext cx="45719" cy="3147776"/>
          </a:xfrm>
          <a:prstGeom prst="rect">
            <a:avLst/>
          </a:prstGeom>
          <a:solidFill>
            <a:srgbClr val="D62E4E">
              <a:alpha val="10000"/>
            </a:srgbClr>
          </a:solidFill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4224AE-0141-FF61-4001-37985B6A5F44}"/>
              </a:ext>
            </a:extLst>
          </p:cNvPr>
          <p:cNvSpPr txBox="1"/>
          <p:nvPr/>
        </p:nvSpPr>
        <p:spPr>
          <a:xfrm>
            <a:off x="9090511" y="1833486"/>
            <a:ext cx="815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FFFF00"/>
                </a:solidFill>
              </a:rPr>
              <a:t>MOS</a:t>
            </a:r>
            <a:r>
              <a:rPr lang="en-US" b="1" dirty="0">
                <a:solidFill>
                  <a:srgbClr val="FFFF00"/>
                </a:solidFill>
              </a:rPr>
              <a:t>T</a:t>
            </a:r>
            <a:r>
              <a:rPr lang="en-CH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E8BE87-FEB8-2123-4C58-6820901AB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20" y="3832533"/>
            <a:ext cx="829527" cy="111686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4FF4F096-C500-75D3-34A0-E0EB74E85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646" y="2357586"/>
            <a:ext cx="2756736" cy="2803460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3FE23165-D3DA-4368-C641-E399621BD98C}"/>
              </a:ext>
            </a:extLst>
          </p:cNvPr>
          <p:cNvSpPr txBox="1"/>
          <p:nvPr/>
        </p:nvSpPr>
        <p:spPr>
          <a:xfrm>
            <a:off x="609600" y="3305718"/>
            <a:ext cx="1202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Design Reticle (typ. 2x3 cm)</a:t>
            </a:r>
            <a:endParaRPr lang="en-GB" sz="14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D2D243E-B0F7-597C-188B-8EA36C2449E4}"/>
              </a:ext>
            </a:extLst>
          </p:cNvPr>
          <p:cNvSpPr txBox="1"/>
          <p:nvPr/>
        </p:nvSpPr>
        <p:spPr>
          <a:xfrm>
            <a:off x="2893360" y="2173022"/>
            <a:ext cx="2414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Stitched circuit on wafer</a:t>
            </a:r>
            <a:endParaRPr lang="en-GB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B747FE-E775-C487-CF4B-4383CA756A1D}"/>
              </a:ext>
            </a:extLst>
          </p:cNvPr>
          <p:cNvSpPr/>
          <p:nvPr/>
        </p:nvSpPr>
        <p:spPr>
          <a:xfrm>
            <a:off x="7877516" y="3337642"/>
            <a:ext cx="261745" cy="4095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BC611B7-99A6-BC28-6226-F07A4AB7C3CA}"/>
              </a:ext>
            </a:extLst>
          </p:cNvPr>
          <p:cNvSpPr txBox="1"/>
          <p:nvPr/>
        </p:nvSpPr>
        <p:spPr>
          <a:xfrm>
            <a:off x="7371842" y="2995722"/>
            <a:ext cx="12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Design Reticle size</a:t>
            </a:r>
            <a:endParaRPr lang="en-CH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13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69A17-DE20-385D-8817-0869D8B44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B7E41AF-B845-9B14-356E-4A45A7367E39}"/>
              </a:ext>
            </a:extLst>
          </p:cNvPr>
          <p:cNvSpPr txBox="1">
            <a:spLocks/>
          </p:cNvSpPr>
          <p:nvPr/>
        </p:nvSpPr>
        <p:spPr>
          <a:xfrm>
            <a:off x="144954" y="1151966"/>
            <a:ext cx="6723136" cy="53206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50000"/>
                </a:schemeClr>
              </a:buClr>
            </a:pPr>
            <a:r>
              <a:rPr lang="en-GB" sz="1700" dirty="0">
                <a:solidFill>
                  <a:schemeClr val="accent1">
                    <a:lumMod val="10000"/>
                  </a:schemeClr>
                </a:solidFill>
              </a:rPr>
              <a:t>Two wafer-scale stitched sensor chips</a:t>
            </a: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en-US" sz="1700" dirty="0">
                <a:solidFill>
                  <a:schemeClr val="tx2"/>
                </a:solidFill>
              </a:rPr>
              <a:t>MOSS (Monolithic Stitched Sensor)</a:t>
            </a:r>
            <a:endParaRPr lang="en-US" sz="1700" dirty="0">
              <a:solidFill>
                <a:schemeClr val="accent1">
                  <a:lumMod val="10000"/>
                </a:schemeClr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en-US" sz="1700" dirty="0">
                <a:solidFill>
                  <a:schemeClr val="tx2"/>
                </a:solidFill>
              </a:rPr>
              <a:t>MOST (Monolithic Stitched Sensor with Timing)</a:t>
            </a: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endParaRPr lang="en-US" sz="1800" dirty="0">
              <a:solidFill>
                <a:schemeClr val="accent1">
                  <a:lumMod val="10000"/>
                </a:schemeClr>
              </a:solidFill>
            </a:endParaRPr>
          </a:p>
          <a:p>
            <a:pPr>
              <a:buClr>
                <a:schemeClr val="accent6"/>
              </a:buClr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Clr>
                <a:schemeClr val="accent6"/>
              </a:buClr>
              <a:buNone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421200" lvl="1" indent="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None/>
            </a:pPr>
            <a:endParaRPr lang="en-US" sz="2000" spc="-1" dirty="0">
              <a:latin typeface="Calibri"/>
            </a:endParaRPr>
          </a:p>
          <a:p>
            <a:pPr marL="421200" lvl="1" indent="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None/>
            </a:pPr>
            <a:endParaRPr lang="en-US" sz="2000" b="0" strike="noStrike" spc="-1" dirty="0">
              <a:latin typeface="Calibri"/>
            </a:endParaRPr>
          </a:p>
          <a:p>
            <a:pPr>
              <a:buClr>
                <a:srgbClr val="FF0000"/>
              </a:buClr>
            </a:pP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55A5A-3B2F-0ACE-70CB-EB3B07F0F06C}"/>
              </a:ext>
            </a:extLst>
          </p:cNvPr>
          <p:cNvSpPr txBox="1">
            <a:spLocks/>
          </p:cNvSpPr>
          <p:nvPr/>
        </p:nvSpPr>
        <p:spPr>
          <a:xfrm>
            <a:off x="609600" y="204396"/>
            <a:ext cx="10972800" cy="77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ER1: learning stitching and handling procedures</a:t>
            </a:r>
            <a:endParaRPr lang="en-CH" sz="2400" dirty="0">
              <a:solidFill>
                <a:srgbClr val="002060"/>
              </a:solidFill>
            </a:endParaRP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F55C5CAA-A888-39A9-4534-24FC4836C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B94429D0-445A-2FAB-B1F8-4522ED4A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363" y="6545586"/>
            <a:ext cx="824037" cy="274324"/>
          </a:xfrm>
        </p:spPr>
        <p:txBody>
          <a:bodyPr/>
          <a:lstStyle/>
          <a:p>
            <a:r>
              <a:rPr lang="en-GB" dirty="0"/>
              <a:t>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3F9CEFD-48C8-D9E5-DD31-67031CF5CC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7" t="3683" r="45608" b="4883"/>
          <a:stretch/>
        </p:blipFill>
        <p:spPr>
          <a:xfrm>
            <a:off x="7574508" y="4852619"/>
            <a:ext cx="3019672" cy="1619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486834-58BD-B10D-B6D3-F54E928DB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-18"/>
          <a:stretch/>
        </p:blipFill>
        <p:spPr>
          <a:xfrm rot="17464364">
            <a:off x="7270372" y="930196"/>
            <a:ext cx="3571823" cy="35724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F43B63-8BF0-E279-B1D5-D5F5F099F511}"/>
              </a:ext>
            </a:extLst>
          </p:cNvPr>
          <p:cNvSpPr/>
          <p:nvPr/>
        </p:nvSpPr>
        <p:spPr>
          <a:xfrm>
            <a:off x="8643013" y="1141349"/>
            <a:ext cx="252517" cy="3149483"/>
          </a:xfrm>
          <a:prstGeom prst="rect">
            <a:avLst/>
          </a:prstGeom>
          <a:solidFill>
            <a:srgbClr val="D62E4E">
              <a:alpha val="10000"/>
            </a:srgbClr>
          </a:solidFill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4BF6DC-6AC4-9C75-D137-C1C3A8FD34EC}"/>
              </a:ext>
            </a:extLst>
          </p:cNvPr>
          <p:cNvSpPr txBox="1"/>
          <p:nvPr/>
        </p:nvSpPr>
        <p:spPr>
          <a:xfrm>
            <a:off x="7928064" y="127953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FFFF00"/>
                </a:solidFill>
              </a:rPr>
              <a:t>MOSS</a:t>
            </a:r>
            <a:r>
              <a:rPr lang="en-CH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ECF220-561B-E694-CC6B-A0DC67B83EF7}"/>
              </a:ext>
            </a:extLst>
          </p:cNvPr>
          <p:cNvSpPr/>
          <p:nvPr/>
        </p:nvSpPr>
        <p:spPr>
          <a:xfrm>
            <a:off x="7281231" y="2205988"/>
            <a:ext cx="1395224" cy="34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0" strike="noStrike" spc="-1" dirty="0">
                <a:solidFill>
                  <a:srgbClr val="FFFF00"/>
                </a:solidFill>
                <a:latin typeface="Arial"/>
                <a:ea typeface="DejaVu Sans"/>
              </a:rPr>
              <a:t>ER1 300mm wafer</a:t>
            </a:r>
            <a:endParaRPr lang="en-GB" sz="1500" b="0" strike="noStrike" spc="-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6F486C-3CF9-9359-75B3-1BAD59899352}"/>
              </a:ext>
            </a:extLst>
          </p:cNvPr>
          <p:cNvSpPr/>
          <p:nvPr/>
        </p:nvSpPr>
        <p:spPr>
          <a:xfrm>
            <a:off x="9067652" y="1143056"/>
            <a:ext cx="45719" cy="3147776"/>
          </a:xfrm>
          <a:prstGeom prst="rect">
            <a:avLst/>
          </a:prstGeom>
          <a:solidFill>
            <a:srgbClr val="D62E4E">
              <a:alpha val="10000"/>
            </a:srgbClr>
          </a:solidFill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5A16-7C14-AD3D-EFC6-EC214FD6EA27}"/>
              </a:ext>
            </a:extLst>
          </p:cNvPr>
          <p:cNvSpPr txBox="1"/>
          <p:nvPr/>
        </p:nvSpPr>
        <p:spPr>
          <a:xfrm>
            <a:off x="9090511" y="1833486"/>
            <a:ext cx="815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FFFF00"/>
                </a:solidFill>
              </a:rPr>
              <a:t>MOS</a:t>
            </a:r>
            <a:r>
              <a:rPr lang="en-US" b="1" dirty="0">
                <a:solidFill>
                  <a:srgbClr val="FFFF00"/>
                </a:solidFill>
              </a:rPr>
              <a:t>T</a:t>
            </a:r>
            <a:r>
              <a:rPr lang="en-CH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A60B24-8476-4446-85B5-4C57CFD68F94}"/>
              </a:ext>
            </a:extLst>
          </p:cNvPr>
          <p:cNvSpPr/>
          <p:nvPr/>
        </p:nvSpPr>
        <p:spPr>
          <a:xfrm>
            <a:off x="10538037" y="5469128"/>
            <a:ext cx="1273282" cy="462366"/>
          </a:xfrm>
          <a:prstGeom prst="rect">
            <a:avLst/>
          </a:prstGeo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MOSS picking</a:t>
            </a: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C25327-A36C-3FAB-261B-17F940C6A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20" y="3832533"/>
            <a:ext cx="829527" cy="111686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C46B04D5-3C9D-297E-7DB0-5409753D6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9646" y="2357586"/>
            <a:ext cx="2756736" cy="2803460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F2C81A53-B3CA-189D-BC3B-D5944BFA4DA3}"/>
              </a:ext>
            </a:extLst>
          </p:cNvPr>
          <p:cNvSpPr txBox="1"/>
          <p:nvPr/>
        </p:nvSpPr>
        <p:spPr>
          <a:xfrm>
            <a:off x="609600" y="3305718"/>
            <a:ext cx="1202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Design Reticle (typ. 2x3 cm)</a:t>
            </a:r>
            <a:endParaRPr lang="en-GB" sz="14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63EC8C7-9EE6-B2E2-6D4C-B35FE44223EF}"/>
              </a:ext>
            </a:extLst>
          </p:cNvPr>
          <p:cNvSpPr txBox="1"/>
          <p:nvPr/>
        </p:nvSpPr>
        <p:spPr>
          <a:xfrm>
            <a:off x="2893360" y="2173022"/>
            <a:ext cx="2414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Stitched circuit on wafer</a:t>
            </a:r>
            <a:endParaRPr lang="en-GB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79A93F-B6F4-1DF4-C954-E1EAE25AD99D}"/>
              </a:ext>
            </a:extLst>
          </p:cNvPr>
          <p:cNvSpPr/>
          <p:nvPr/>
        </p:nvSpPr>
        <p:spPr>
          <a:xfrm>
            <a:off x="7877516" y="3337642"/>
            <a:ext cx="261745" cy="4095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FAB88B9-5897-377D-61BD-67B42530A980}"/>
              </a:ext>
            </a:extLst>
          </p:cNvPr>
          <p:cNvSpPr txBox="1"/>
          <p:nvPr/>
        </p:nvSpPr>
        <p:spPr>
          <a:xfrm>
            <a:off x="7371842" y="2995722"/>
            <a:ext cx="127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Design Reticle size</a:t>
            </a:r>
            <a:endParaRPr lang="en-CH" sz="1400" dirty="0">
              <a:solidFill>
                <a:srgbClr val="FFFF00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EE0BCFE-85AD-6A65-0C83-9D8E30A43B9F}"/>
              </a:ext>
            </a:extLst>
          </p:cNvPr>
          <p:cNvSpPr txBox="1"/>
          <p:nvPr/>
        </p:nvSpPr>
        <p:spPr>
          <a:xfrm>
            <a:off x="144954" y="5048435"/>
            <a:ext cx="609713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chemeClr val="accent6"/>
              </a:buClr>
            </a:pPr>
            <a:endParaRPr lang="en-US" sz="1700" b="0" strike="noStrike" spc="-1" dirty="0">
              <a:latin typeface="Calibri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1">
                    <a:lumMod val="10000"/>
                  </a:schemeClr>
                </a:solidFill>
              </a:rPr>
              <a:t>Lots of learning on chip handling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accent1">
                  <a:lumMod val="10000"/>
                </a:schemeClr>
              </a:solidFill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6">
                    <a:lumMod val="50000"/>
                  </a:schemeClr>
                </a:solidFill>
              </a:rPr>
              <a:t>Several small test chips (1.5 mm × 1.5 mm)</a:t>
            </a:r>
          </a:p>
          <a:p>
            <a:pPr lvl="1">
              <a:buClr>
                <a:schemeClr val="accent6"/>
              </a:buClr>
            </a:pPr>
            <a:r>
              <a:rPr lang="en-US" sz="1700" spc="-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700" spc="-1" dirty="0"/>
              <a:t>H2M, PLL, pixel prototypes, fast serial links, SEU test chips, …</a:t>
            </a:r>
            <a:r>
              <a:rPr lang="en-US" sz="1700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endParaRPr lang="en-US" sz="1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37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5358EDB-C1A6-DF97-E960-0DF0B4FBD8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8"/>
          <a:stretch/>
        </p:blipFill>
        <p:spPr>
          <a:xfrm rot="17464364">
            <a:off x="7270372" y="930196"/>
            <a:ext cx="3571823" cy="3572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4A65A4-572B-7D5B-1638-E133D11FF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MOSS (Monolithic Stitched Sensor)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EDF37-A613-FC3E-4B01-38B0929C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BEC62-ED73-9406-9492-C6A9DEDC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24FEA7-332B-5755-EE6C-A5E21B504C69}"/>
              </a:ext>
            </a:extLst>
          </p:cNvPr>
          <p:cNvSpPr/>
          <p:nvPr/>
        </p:nvSpPr>
        <p:spPr>
          <a:xfrm>
            <a:off x="8643013" y="1141349"/>
            <a:ext cx="252517" cy="3149483"/>
          </a:xfrm>
          <a:prstGeom prst="rect">
            <a:avLst/>
          </a:prstGeom>
          <a:solidFill>
            <a:srgbClr val="D62E4E">
              <a:alpha val="10000"/>
            </a:srgbClr>
          </a:solidFill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A86F83-6EB2-E99E-A9ED-8AF7377070DD}"/>
              </a:ext>
            </a:extLst>
          </p:cNvPr>
          <p:cNvCxnSpPr>
            <a:cxnSpLocks/>
          </p:cNvCxnSpPr>
          <p:nvPr/>
        </p:nvCxnSpPr>
        <p:spPr>
          <a:xfrm flipH="1">
            <a:off x="8413317" y="3437387"/>
            <a:ext cx="315822" cy="18029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3190242-9317-5FBE-ECB5-646D78D71519}"/>
              </a:ext>
            </a:extLst>
          </p:cNvPr>
          <p:cNvGrpSpPr/>
          <p:nvPr/>
        </p:nvGrpSpPr>
        <p:grpSpPr>
          <a:xfrm>
            <a:off x="1049385" y="5317044"/>
            <a:ext cx="10645240" cy="654511"/>
            <a:chOff x="1206499" y="4469222"/>
            <a:chExt cx="22027680" cy="13267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EC2201-F08F-79C8-05FD-DCDECE1CA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14" t="20584" r="1483" b="29186"/>
            <a:stretch/>
          </p:blipFill>
          <p:spPr>
            <a:xfrm flipV="1">
              <a:off x="1206499" y="4469222"/>
              <a:ext cx="22027680" cy="1326748"/>
            </a:xfrm>
            <a:prstGeom prst="rect">
              <a:avLst/>
            </a:prstGeom>
            <a:effectLst>
              <a:softEdge rad="31750"/>
            </a:effec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D0CEB4-643E-DB26-6415-58F48C86AD9B}"/>
                </a:ext>
              </a:extLst>
            </p:cNvPr>
            <p:cNvGrpSpPr/>
            <p:nvPr/>
          </p:nvGrpSpPr>
          <p:grpSpPr>
            <a:xfrm>
              <a:off x="1446749" y="4546733"/>
              <a:ext cx="10754522" cy="1171244"/>
              <a:chOff x="1446749" y="4546733"/>
              <a:chExt cx="10754522" cy="1171244"/>
            </a:xfrm>
          </p:grpSpPr>
          <p:pic>
            <p:nvPicPr>
              <p:cNvPr id="17" name="Picture 16" descr="A close-up of a graph&#10;&#10;Description automatically generated">
                <a:extLst>
                  <a:ext uri="{FF2B5EF4-FFF2-40B4-BE49-F238E27FC236}">
                    <a16:creationId xmlns:a16="http://schemas.microsoft.com/office/drawing/2014/main" id="{B9F24491-D2E2-A688-F798-2C648488AE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9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02" t="23911" r="8973" b="9159"/>
              <a:stretch/>
            </p:blipFill>
            <p:spPr>
              <a:xfrm rot="16200000">
                <a:off x="1957649" y="4036314"/>
                <a:ext cx="1170763" cy="2192563"/>
              </a:xfrm>
              <a:prstGeom prst="rect">
                <a:avLst/>
              </a:prstGeom>
              <a:ln w="63500">
                <a:noFill/>
              </a:ln>
            </p:spPr>
          </p:pic>
          <p:pic>
            <p:nvPicPr>
              <p:cNvPr id="18" name="Picture 17" descr="A close-up of a graph&#10;&#10;Description automatically generated">
                <a:extLst>
                  <a:ext uri="{FF2B5EF4-FFF2-40B4-BE49-F238E27FC236}">
                    <a16:creationId xmlns:a16="http://schemas.microsoft.com/office/drawing/2014/main" id="{240B8427-F6F1-1AC5-FDA7-BE88B1DC5C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9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02" t="23911" r="8973" b="9159"/>
              <a:stretch/>
            </p:blipFill>
            <p:spPr>
              <a:xfrm rot="16200000">
                <a:off x="4098139" y="4036313"/>
                <a:ext cx="1170763" cy="2192563"/>
              </a:xfrm>
              <a:prstGeom prst="rect">
                <a:avLst/>
              </a:prstGeom>
              <a:ln w="63500">
                <a:noFill/>
              </a:ln>
            </p:spPr>
          </p:pic>
          <p:pic>
            <p:nvPicPr>
              <p:cNvPr id="19" name="Picture 18" descr="A close-up of a graph&#10;&#10;Description automatically generated">
                <a:extLst>
                  <a:ext uri="{FF2B5EF4-FFF2-40B4-BE49-F238E27FC236}">
                    <a16:creationId xmlns:a16="http://schemas.microsoft.com/office/drawing/2014/main" id="{34ACB25E-3F73-B3AB-3183-5D5913B92C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9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02" t="23911" r="8973" b="9159"/>
              <a:stretch/>
            </p:blipFill>
            <p:spPr>
              <a:xfrm rot="16200000">
                <a:off x="6238629" y="4036311"/>
                <a:ext cx="1170763" cy="2192563"/>
              </a:xfrm>
              <a:prstGeom prst="rect">
                <a:avLst/>
              </a:prstGeom>
              <a:ln w="63500">
                <a:noFill/>
              </a:ln>
            </p:spPr>
          </p:pic>
          <p:pic>
            <p:nvPicPr>
              <p:cNvPr id="20" name="Picture 19" descr="A close-up of a graph&#10;&#10;Description automatically generated">
                <a:extLst>
                  <a:ext uri="{FF2B5EF4-FFF2-40B4-BE49-F238E27FC236}">
                    <a16:creationId xmlns:a16="http://schemas.microsoft.com/office/drawing/2014/main" id="{F308BF80-EFDF-D4F2-B5F6-19E9837892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02" t="23911" r="8973" b="9159"/>
              <a:stretch/>
            </p:blipFill>
            <p:spPr>
              <a:xfrm rot="16200000">
                <a:off x="8379119" y="4036311"/>
                <a:ext cx="1170763" cy="2192563"/>
              </a:xfrm>
              <a:prstGeom prst="rect">
                <a:avLst/>
              </a:prstGeom>
              <a:ln w="63500">
                <a:noFill/>
              </a:ln>
            </p:spPr>
          </p:pic>
          <p:pic>
            <p:nvPicPr>
              <p:cNvPr id="21" name="Picture 20" descr="A close-up of a graph&#10;&#10;Description automatically generated">
                <a:extLst>
                  <a:ext uri="{FF2B5EF4-FFF2-40B4-BE49-F238E27FC236}">
                    <a16:creationId xmlns:a16="http://schemas.microsoft.com/office/drawing/2014/main" id="{A4ABE0A3-46B6-B7F3-4FBE-2688CDE5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02" t="23911" r="8973" b="9159"/>
              <a:stretch/>
            </p:blipFill>
            <p:spPr>
              <a:xfrm rot="16200000">
                <a:off x="10519608" y="4035833"/>
                <a:ext cx="1170763" cy="2192563"/>
              </a:xfrm>
              <a:prstGeom prst="rect">
                <a:avLst/>
              </a:prstGeom>
              <a:ln w="63500">
                <a:noFill/>
              </a:ln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679C6BB-9F2E-CF8A-A216-D26A8BA40FA7}"/>
                </a:ext>
              </a:extLst>
            </p:cNvPr>
            <p:cNvGrpSpPr/>
            <p:nvPr/>
          </p:nvGrpSpPr>
          <p:grpSpPr>
            <a:xfrm>
              <a:off x="12118203" y="4546253"/>
              <a:ext cx="10816514" cy="1171244"/>
              <a:chOff x="1446749" y="4546733"/>
              <a:chExt cx="10816514" cy="1171244"/>
            </a:xfrm>
          </p:grpSpPr>
          <p:pic>
            <p:nvPicPr>
              <p:cNvPr id="12" name="Picture 11" descr="A close-up of a graph&#10;&#10;Description automatically generated">
                <a:extLst>
                  <a:ext uri="{FF2B5EF4-FFF2-40B4-BE49-F238E27FC236}">
                    <a16:creationId xmlns:a16="http://schemas.microsoft.com/office/drawing/2014/main" id="{E015547A-DE1A-203C-32D9-F5198950B7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02" t="23911" r="8973" b="9159"/>
              <a:stretch/>
            </p:blipFill>
            <p:spPr>
              <a:xfrm rot="16200000">
                <a:off x="1957649" y="4036314"/>
                <a:ext cx="1170763" cy="2192563"/>
              </a:xfrm>
              <a:prstGeom prst="rect">
                <a:avLst/>
              </a:prstGeom>
              <a:ln w="63500">
                <a:noFill/>
              </a:ln>
            </p:spPr>
          </p:pic>
          <p:pic>
            <p:nvPicPr>
              <p:cNvPr id="13" name="Picture 12" descr="A close-up of a graph&#10;&#10;Description automatically generated">
                <a:extLst>
                  <a:ext uri="{FF2B5EF4-FFF2-40B4-BE49-F238E27FC236}">
                    <a16:creationId xmlns:a16="http://schemas.microsoft.com/office/drawing/2014/main" id="{33F9D28F-3BD3-2CEE-A108-8749CE4D27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02" t="23911" r="8973" b="9159"/>
              <a:stretch/>
            </p:blipFill>
            <p:spPr>
              <a:xfrm rot="16200000">
                <a:off x="4113637" y="4036313"/>
                <a:ext cx="1170763" cy="2192563"/>
              </a:xfrm>
              <a:prstGeom prst="rect">
                <a:avLst/>
              </a:prstGeom>
              <a:ln w="63500">
                <a:noFill/>
              </a:ln>
            </p:spPr>
          </p:pic>
          <p:pic>
            <p:nvPicPr>
              <p:cNvPr id="14" name="Picture 13" descr="A close-up of a graph&#10;&#10;Description automatically generated">
                <a:extLst>
                  <a:ext uri="{FF2B5EF4-FFF2-40B4-BE49-F238E27FC236}">
                    <a16:creationId xmlns:a16="http://schemas.microsoft.com/office/drawing/2014/main" id="{717FF2F6-1BD3-C728-EA3D-9DBCC68C7B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02" t="23911" r="8973" b="9159"/>
              <a:stretch/>
            </p:blipFill>
            <p:spPr>
              <a:xfrm rot="16200000">
                <a:off x="6269625" y="4036311"/>
                <a:ext cx="1170763" cy="2192563"/>
              </a:xfrm>
              <a:prstGeom prst="rect">
                <a:avLst/>
              </a:prstGeom>
              <a:ln w="63500">
                <a:noFill/>
              </a:ln>
            </p:spPr>
          </p:pic>
          <p:pic>
            <p:nvPicPr>
              <p:cNvPr id="15" name="Picture 14" descr="A close-up of a graph&#10;&#10;Description automatically generated">
                <a:extLst>
                  <a:ext uri="{FF2B5EF4-FFF2-40B4-BE49-F238E27FC236}">
                    <a16:creationId xmlns:a16="http://schemas.microsoft.com/office/drawing/2014/main" id="{9FF74B97-4EA2-5F92-58F3-D469E8BF9F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02" t="23911" r="8973" b="9159"/>
              <a:stretch/>
            </p:blipFill>
            <p:spPr>
              <a:xfrm rot="16200000">
                <a:off x="8425613" y="4036311"/>
                <a:ext cx="1170763" cy="2192563"/>
              </a:xfrm>
              <a:prstGeom prst="rect">
                <a:avLst/>
              </a:prstGeom>
              <a:ln w="63500">
                <a:noFill/>
              </a:ln>
            </p:spPr>
          </p:pic>
          <p:pic>
            <p:nvPicPr>
              <p:cNvPr id="16" name="Picture 15" descr="A close-up of a graph&#10;&#10;Description automatically generated">
                <a:extLst>
                  <a:ext uri="{FF2B5EF4-FFF2-40B4-BE49-F238E27FC236}">
                    <a16:creationId xmlns:a16="http://schemas.microsoft.com/office/drawing/2014/main" id="{D376357A-D3C1-A287-19EF-807DF0630A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02" t="23911" r="8973" b="9159"/>
              <a:stretch/>
            </p:blipFill>
            <p:spPr>
              <a:xfrm rot="16200000">
                <a:off x="10581600" y="4035833"/>
                <a:ext cx="1170763" cy="2192563"/>
              </a:xfrm>
              <a:prstGeom prst="rect">
                <a:avLst/>
              </a:prstGeom>
              <a:ln w="63500">
                <a:noFill/>
              </a:ln>
            </p:spPr>
          </p:pic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858D4FF-3B2D-06FA-A5F6-5A059A8648D5}"/>
              </a:ext>
            </a:extLst>
          </p:cNvPr>
          <p:cNvSpPr/>
          <p:nvPr/>
        </p:nvSpPr>
        <p:spPr>
          <a:xfrm>
            <a:off x="1191367" y="5294969"/>
            <a:ext cx="1016906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F752A8-484B-F5C8-34E0-E6B2FD8C1DB8}"/>
              </a:ext>
            </a:extLst>
          </p:cNvPr>
          <p:cNvSpPr txBox="1"/>
          <p:nvPr/>
        </p:nvSpPr>
        <p:spPr>
          <a:xfrm>
            <a:off x="1519675" y="54117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559168-2471-2B19-5793-67C5F72C0D81}"/>
              </a:ext>
            </a:extLst>
          </p:cNvPr>
          <p:cNvSpPr txBox="1"/>
          <p:nvPr/>
        </p:nvSpPr>
        <p:spPr>
          <a:xfrm>
            <a:off x="2554611" y="54117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B5E58D-738A-B55A-33BA-11EA5FED6BDD}"/>
              </a:ext>
            </a:extLst>
          </p:cNvPr>
          <p:cNvSpPr txBox="1"/>
          <p:nvPr/>
        </p:nvSpPr>
        <p:spPr>
          <a:xfrm>
            <a:off x="3589547" y="54117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9E4421-ECBF-DF3D-B3A5-69021717AFD6}"/>
              </a:ext>
            </a:extLst>
          </p:cNvPr>
          <p:cNvSpPr txBox="1"/>
          <p:nvPr/>
        </p:nvSpPr>
        <p:spPr>
          <a:xfrm>
            <a:off x="4624483" y="54117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677A3A-BB2F-AFF4-BDAB-CAF2A7D6CD6F}"/>
              </a:ext>
            </a:extLst>
          </p:cNvPr>
          <p:cNvSpPr txBox="1"/>
          <p:nvPr/>
        </p:nvSpPr>
        <p:spPr>
          <a:xfrm>
            <a:off x="5659419" y="54117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EAAEC6-B3C8-B985-EB42-5B6276502269}"/>
              </a:ext>
            </a:extLst>
          </p:cNvPr>
          <p:cNvSpPr txBox="1"/>
          <p:nvPr/>
        </p:nvSpPr>
        <p:spPr>
          <a:xfrm>
            <a:off x="6694355" y="54117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1E9738-CEE9-D0CF-B93E-443C01F79B26}"/>
              </a:ext>
            </a:extLst>
          </p:cNvPr>
          <p:cNvSpPr txBox="1"/>
          <p:nvPr/>
        </p:nvSpPr>
        <p:spPr>
          <a:xfrm>
            <a:off x="7729291" y="54117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606757-1245-1042-292D-D1C1E4570DE5}"/>
              </a:ext>
            </a:extLst>
          </p:cNvPr>
          <p:cNvSpPr txBox="1"/>
          <p:nvPr/>
        </p:nvSpPr>
        <p:spPr>
          <a:xfrm>
            <a:off x="8764227" y="54117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4BC38-62AB-EF75-55A5-57583C24DCB3}"/>
              </a:ext>
            </a:extLst>
          </p:cNvPr>
          <p:cNvSpPr txBox="1"/>
          <p:nvPr/>
        </p:nvSpPr>
        <p:spPr>
          <a:xfrm>
            <a:off x="9799163" y="54117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8D68FC-F699-114E-727E-1CD0270ADB95}"/>
              </a:ext>
            </a:extLst>
          </p:cNvPr>
          <p:cNvSpPr txBox="1"/>
          <p:nvPr/>
        </p:nvSpPr>
        <p:spPr>
          <a:xfrm>
            <a:off x="10834097" y="541170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E8DFFE-DD4E-4E70-2C5B-CE6D1CB91AEA}"/>
              </a:ext>
            </a:extLst>
          </p:cNvPr>
          <p:cNvSpPr txBox="1"/>
          <p:nvPr/>
        </p:nvSpPr>
        <p:spPr>
          <a:xfrm>
            <a:off x="5628847" y="6143647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>
                <a:solidFill>
                  <a:schemeClr val="accent6">
                    <a:lumMod val="50000"/>
                  </a:schemeClr>
                </a:solidFill>
              </a:rPr>
              <a:t>259 mm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6F9FED-26D1-74B9-1E6F-B9965BA13CB3}"/>
              </a:ext>
            </a:extLst>
          </p:cNvPr>
          <p:cNvSpPr txBox="1"/>
          <p:nvPr/>
        </p:nvSpPr>
        <p:spPr>
          <a:xfrm rot="16200000">
            <a:off x="374118" y="5476699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14 mm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AB5DB30-346A-1FCC-F616-82285DA95F4B}"/>
              </a:ext>
            </a:extLst>
          </p:cNvPr>
          <p:cNvCxnSpPr>
            <a:cxnSpLocks/>
          </p:cNvCxnSpPr>
          <p:nvPr/>
        </p:nvCxnSpPr>
        <p:spPr>
          <a:xfrm>
            <a:off x="1126750" y="6159038"/>
            <a:ext cx="10567875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4A05E61B-7D13-716B-F502-77A0902A3A75}"/>
              </a:ext>
            </a:extLst>
          </p:cNvPr>
          <p:cNvSpPr/>
          <p:nvPr/>
        </p:nvSpPr>
        <p:spPr>
          <a:xfrm>
            <a:off x="2224888" y="5294969"/>
            <a:ext cx="1024318" cy="6794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974CE9A-D863-6B9D-9309-0BC96407617C}"/>
              </a:ext>
            </a:extLst>
          </p:cNvPr>
          <p:cNvSpPr/>
          <p:nvPr/>
        </p:nvSpPr>
        <p:spPr>
          <a:xfrm>
            <a:off x="3265821" y="5294969"/>
            <a:ext cx="1024318" cy="6794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D16DDD-A225-1B11-5902-90D5837C4D61}"/>
              </a:ext>
            </a:extLst>
          </p:cNvPr>
          <p:cNvSpPr/>
          <p:nvPr/>
        </p:nvSpPr>
        <p:spPr>
          <a:xfrm>
            <a:off x="4306754" y="5294969"/>
            <a:ext cx="1024318" cy="6794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880B31-4260-3F9B-4A5C-547A4413D715}"/>
              </a:ext>
            </a:extLst>
          </p:cNvPr>
          <p:cNvSpPr/>
          <p:nvPr/>
        </p:nvSpPr>
        <p:spPr>
          <a:xfrm>
            <a:off x="5347687" y="5294969"/>
            <a:ext cx="1024318" cy="6794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958CE3D-4910-62B2-8753-6AB644100CBE}"/>
              </a:ext>
            </a:extLst>
          </p:cNvPr>
          <p:cNvSpPr/>
          <p:nvPr/>
        </p:nvSpPr>
        <p:spPr>
          <a:xfrm>
            <a:off x="6388620" y="5294969"/>
            <a:ext cx="1024318" cy="6794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D62CF8-D503-F815-F275-18BBD82640E7}"/>
              </a:ext>
            </a:extLst>
          </p:cNvPr>
          <p:cNvSpPr/>
          <p:nvPr/>
        </p:nvSpPr>
        <p:spPr>
          <a:xfrm>
            <a:off x="7429553" y="5294969"/>
            <a:ext cx="1024318" cy="6794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624DCCD-A662-A644-CB55-3E17595A6D22}"/>
              </a:ext>
            </a:extLst>
          </p:cNvPr>
          <p:cNvSpPr/>
          <p:nvPr/>
        </p:nvSpPr>
        <p:spPr>
          <a:xfrm>
            <a:off x="8470486" y="5294969"/>
            <a:ext cx="1024318" cy="6794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461A8F-5BF1-7E4C-2A20-1D8F39813A76}"/>
              </a:ext>
            </a:extLst>
          </p:cNvPr>
          <p:cNvSpPr/>
          <p:nvPr/>
        </p:nvSpPr>
        <p:spPr>
          <a:xfrm>
            <a:off x="9511419" y="5294969"/>
            <a:ext cx="1024318" cy="6794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06C62C-BD8A-E276-D8C4-366327CD1C1B}"/>
              </a:ext>
            </a:extLst>
          </p:cNvPr>
          <p:cNvSpPr/>
          <p:nvPr/>
        </p:nvSpPr>
        <p:spPr>
          <a:xfrm>
            <a:off x="10552355" y="5294969"/>
            <a:ext cx="1024318" cy="6794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8A9D731-73B4-0068-EE30-F65713322A14}"/>
              </a:ext>
            </a:extLst>
          </p:cNvPr>
          <p:cNvSpPr/>
          <p:nvPr/>
        </p:nvSpPr>
        <p:spPr>
          <a:xfrm>
            <a:off x="991039" y="5294969"/>
            <a:ext cx="197873" cy="679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FD846C5-8A5E-717D-51DF-25F82586276F}"/>
              </a:ext>
            </a:extLst>
          </p:cNvPr>
          <p:cNvSpPr/>
          <p:nvPr/>
        </p:nvSpPr>
        <p:spPr>
          <a:xfrm>
            <a:off x="11584065" y="5294969"/>
            <a:ext cx="123378" cy="67940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AADA470-24E4-6DEF-E66D-9483C71C3FC4}"/>
              </a:ext>
            </a:extLst>
          </p:cNvPr>
          <p:cNvSpPr txBox="1"/>
          <p:nvPr/>
        </p:nvSpPr>
        <p:spPr>
          <a:xfrm>
            <a:off x="8879937" y="1095212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FFFF00"/>
                </a:solidFill>
              </a:rPr>
              <a:t>MOSS</a:t>
            </a:r>
            <a:r>
              <a:rPr lang="en-CH" dirty="0">
                <a:solidFill>
                  <a:srgbClr val="FFFF00"/>
                </a:solidFill>
              </a:rPr>
              <a:t> </a:t>
            </a:r>
            <a:br>
              <a:rPr lang="en-CH" dirty="0">
                <a:solidFill>
                  <a:srgbClr val="FFFF00"/>
                </a:solidFill>
              </a:rPr>
            </a:br>
            <a:r>
              <a:rPr lang="en-CH" dirty="0">
                <a:solidFill>
                  <a:srgbClr val="FFFF00"/>
                </a:solidFill>
              </a:rPr>
              <a:t>(1 of 6)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65F274C-C495-EB14-88FA-6E8D72C19351}"/>
              </a:ext>
            </a:extLst>
          </p:cNvPr>
          <p:cNvSpPr/>
          <p:nvPr/>
        </p:nvSpPr>
        <p:spPr>
          <a:xfrm>
            <a:off x="7244100" y="2492803"/>
            <a:ext cx="1395224" cy="34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0" strike="noStrike" spc="-1" dirty="0">
                <a:solidFill>
                  <a:srgbClr val="FFFF00"/>
                </a:solidFill>
                <a:latin typeface="Arial"/>
                <a:ea typeface="DejaVu Sans"/>
              </a:rPr>
              <a:t>ER1 300mm wafer</a:t>
            </a:r>
            <a:endParaRPr lang="en-GB" sz="1500" b="0" strike="noStrike" spc="-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4A6C39D9-F34A-2580-DC67-48AF2B4F2913}"/>
              </a:ext>
            </a:extLst>
          </p:cNvPr>
          <p:cNvSpPr txBox="1">
            <a:spLocks/>
          </p:cNvSpPr>
          <p:nvPr/>
        </p:nvSpPr>
        <p:spPr>
          <a:xfrm>
            <a:off x="295121" y="2150125"/>
            <a:ext cx="6700615" cy="179737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50000"/>
                </a:schemeClr>
              </a:buClr>
            </a:pPr>
            <a:r>
              <a:rPr lang="en-US" sz="2000" dirty="0">
                <a:solidFill>
                  <a:schemeClr val="accent1">
                    <a:lumMod val="10000"/>
                  </a:schemeClr>
                </a:solidFill>
              </a:rPr>
              <a:t>MOSS building blocks:</a:t>
            </a:r>
          </a:p>
          <a:p>
            <a:pPr lvl="1">
              <a:buClr>
                <a:schemeClr val="accent6">
                  <a:lumMod val="50000"/>
                </a:schemeClr>
              </a:buClr>
            </a:pPr>
            <a:r>
              <a:rPr lang="en-US" sz="1600" b="0" strike="noStrike" spc="-1" dirty="0">
                <a:solidFill>
                  <a:srgbClr val="00B050"/>
                </a:solidFill>
                <a:latin typeface="Calibri"/>
              </a:rPr>
              <a:t>Repeated Sensor Unit </a:t>
            </a:r>
            <a:r>
              <a:rPr lang="en-US" sz="1600" b="0" strike="noStrike" spc="-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(hosting pixel matrices, each RSU can be powered, controlled and read-out independently or from the Left Endcap)</a:t>
            </a:r>
          </a:p>
          <a:p>
            <a:pPr lvl="1">
              <a:buClr>
                <a:schemeClr val="accent6">
                  <a:lumMod val="50000"/>
                </a:schemeClr>
              </a:buClr>
            </a:pPr>
            <a:r>
              <a:rPr lang="en-US" sz="1600" spc="-1" dirty="0">
                <a:solidFill>
                  <a:srgbClr val="FF0000"/>
                </a:solidFill>
                <a:latin typeface="Calibri"/>
              </a:rPr>
              <a:t>Left Endcap </a:t>
            </a:r>
            <a:r>
              <a:rPr lang="en-US" sz="1600" spc="-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(allows to provide power, control and read data from the short edge, as required by ITS3)</a:t>
            </a:r>
          </a:p>
          <a:p>
            <a:pPr lvl="1">
              <a:buClr>
                <a:schemeClr val="accent6">
                  <a:lumMod val="50000"/>
                </a:schemeClr>
              </a:buClr>
            </a:pPr>
            <a:r>
              <a:rPr lang="en-US" sz="1600" b="0" strike="noStrike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</a:rPr>
              <a:t>Right End</a:t>
            </a:r>
            <a:r>
              <a:rPr lang="en-US" sz="1600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</a:rPr>
              <a:t>cap </a:t>
            </a:r>
            <a:r>
              <a:rPr lang="en-US" sz="1600" spc="-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(allows to provide power from the short edge)</a:t>
            </a:r>
            <a:endParaRPr lang="en-US" sz="1600" b="0" strike="noStrike" spc="-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>
              <a:buClr>
                <a:srgbClr val="FF0000"/>
              </a:buClr>
            </a:pP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19DEADE-3A9C-6566-BB60-29FB5B05EA18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999459" y="2492803"/>
            <a:ext cx="1695166" cy="2351573"/>
          </a:xfrm>
          <a:prstGeom prst="rect">
            <a:avLst/>
          </a:prstGeom>
          <a:ln w="29160">
            <a:noFill/>
            <a:round/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E00323CA-F4B3-B62B-E15C-38EBBB221DA2}"/>
              </a:ext>
            </a:extLst>
          </p:cNvPr>
          <p:cNvSpPr/>
          <p:nvPr/>
        </p:nvSpPr>
        <p:spPr>
          <a:xfrm>
            <a:off x="9999457" y="4819686"/>
            <a:ext cx="1695167" cy="34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Reticle</a:t>
            </a: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52421B0-B900-2519-A959-D763375442FE}"/>
              </a:ext>
            </a:extLst>
          </p:cNvPr>
          <p:cNvSpPr/>
          <p:nvPr/>
        </p:nvSpPr>
        <p:spPr>
          <a:xfrm>
            <a:off x="10670307" y="3041053"/>
            <a:ext cx="906366" cy="161584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1FEEE90-FB33-2318-C842-17A268D907F7}"/>
              </a:ext>
            </a:extLst>
          </p:cNvPr>
          <p:cNvSpPr/>
          <p:nvPr/>
        </p:nvSpPr>
        <p:spPr>
          <a:xfrm rot="16200000">
            <a:off x="11068945" y="2486983"/>
            <a:ext cx="116481" cy="913759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F430C40-E9A3-2B18-8356-EB092ACD49C2}"/>
              </a:ext>
            </a:extLst>
          </p:cNvPr>
          <p:cNvSpPr/>
          <p:nvPr/>
        </p:nvSpPr>
        <p:spPr>
          <a:xfrm rot="16200000">
            <a:off x="11038350" y="2284113"/>
            <a:ext cx="197873" cy="9137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EEE02CF-FCE8-E9BA-C653-47495C53B923}"/>
              </a:ext>
            </a:extLst>
          </p:cNvPr>
          <p:cNvSpPr txBox="1">
            <a:spLocks/>
          </p:cNvSpPr>
          <p:nvPr/>
        </p:nvSpPr>
        <p:spPr>
          <a:xfrm>
            <a:off x="312956" y="4009737"/>
            <a:ext cx="6700615" cy="17973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50000"/>
                </a:schemeClr>
              </a:buClr>
            </a:pPr>
            <a:r>
              <a:rPr lang="en-US" sz="2000" dirty="0">
                <a:solidFill>
                  <a:schemeClr val="accent1">
                    <a:lumMod val="10000"/>
                  </a:schemeClr>
                </a:solidFill>
              </a:rPr>
              <a:t>Two pixel pitches (22.5 µm and 18 µm) to study the effects of layout density</a:t>
            </a:r>
            <a:endParaRPr lang="en-US" sz="1600" b="0" strike="noStrike" spc="-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>
              <a:buClr>
                <a:srgbClr val="FF0000"/>
              </a:buClr>
            </a:pP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C4B870-F431-CB9A-761E-F26A455C4455}"/>
              </a:ext>
            </a:extLst>
          </p:cNvPr>
          <p:cNvSpPr txBox="1"/>
          <p:nvPr/>
        </p:nvSpPr>
        <p:spPr>
          <a:xfrm>
            <a:off x="82176" y="1042132"/>
            <a:ext cx="65467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en-US" sz="1800" dirty="0">
                <a:solidFill>
                  <a:schemeClr val="accent1">
                    <a:lumMod val="10000"/>
                  </a:schemeClr>
                </a:solidFill>
              </a:rPr>
              <a:t>“Full-size” prototype for ALICE ITS3</a:t>
            </a: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en-US" sz="1800" dirty="0">
                <a:solidFill>
                  <a:schemeClr val="accent1">
                    <a:lumMod val="10000"/>
                  </a:schemeClr>
                </a:solidFill>
              </a:rPr>
              <a:t>14 mm × 259 mm, 6.72 </a:t>
            </a:r>
            <a:r>
              <a:rPr lang="en-US" sz="1800" dirty="0" err="1">
                <a:solidFill>
                  <a:schemeClr val="accent1">
                    <a:lumMod val="10000"/>
                  </a:schemeClr>
                </a:solidFill>
              </a:rPr>
              <a:t>Mpixels</a:t>
            </a:r>
            <a:endParaRPr lang="en-US" sz="1800" dirty="0">
              <a:solidFill>
                <a:schemeClr val="accent1">
                  <a:lumMod val="10000"/>
                </a:schemeClr>
              </a:solidFill>
            </a:endParaRPr>
          </a:p>
          <a:p>
            <a:pPr marL="457200" lvl="1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C</a:t>
            </a:r>
            <a:r>
              <a:rPr lang="en-US" sz="1800" dirty="0">
                <a:solidFill>
                  <a:schemeClr val="accent1">
                    <a:lumMod val="10000"/>
                  </a:schemeClr>
                </a:solidFill>
              </a:rPr>
              <a:t>onservative design and layout, study yield and uniformity</a:t>
            </a:r>
          </a:p>
        </p:txBody>
      </p:sp>
    </p:spTree>
    <p:extLst>
      <p:ext uri="{BB962C8B-B14F-4D97-AF65-F5344CB8AC3E}">
        <p14:creationId xmlns:p14="http://schemas.microsoft.com/office/powerpoint/2010/main" val="52311828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91843-6C63-99E8-D7DE-B8A2F56E5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25E7D6-3015-6E8F-B05F-00A641B2CADE}"/>
              </a:ext>
            </a:extLst>
          </p:cNvPr>
          <p:cNvSpPr txBox="1">
            <a:spLocks/>
          </p:cNvSpPr>
          <p:nvPr/>
        </p:nvSpPr>
        <p:spPr>
          <a:xfrm>
            <a:off x="243227" y="1544392"/>
            <a:ext cx="11630593" cy="3014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Testing of MOSS carried out entirely by the ALICE community.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MOSS design has proven to be </a:t>
            </a:r>
            <a:r>
              <a:rPr lang="en-US" sz="2000" dirty="0">
                <a:solidFill>
                  <a:srgbClr val="00B050"/>
                </a:solidFill>
              </a:rPr>
              <a:t>fully functional.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Some short circuits observed related to a new, project-specific metal stack offered by the foundry, understood and addressed in a collaborative effort with the foundry, not expected in future runs.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Test beam results: </a:t>
            </a:r>
            <a:r>
              <a:rPr lang="en-US" sz="2000" dirty="0">
                <a:solidFill>
                  <a:srgbClr val="00B050"/>
                </a:solidFill>
                <a:highlight>
                  <a:srgbClr val="FFFFFF"/>
                </a:highlight>
              </a:rPr>
              <a:t>ITS3 requirements in terms of efficiency and fake-hit rate met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, also post-irradiation (radiation load estimated for ITS3 is ~ 400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krad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, ~ 4 x 10</a:t>
            </a:r>
            <a:r>
              <a:rPr lang="en-US" sz="1800" baseline="30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12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 1 MeV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n</a:t>
            </a:r>
            <a:r>
              <a:rPr lang="en-US" sz="2000" baseline="-25000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eq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/cm</a:t>
            </a:r>
            <a:r>
              <a:rPr lang="en-US" sz="2000" baseline="30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2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).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0FE82-3000-61BF-93CA-19B54384ADA7}"/>
              </a:ext>
            </a:extLst>
          </p:cNvPr>
          <p:cNvSpPr txBox="1">
            <a:spLocks/>
          </p:cNvSpPr>
          <p:nvPr/>
        </p:nvSpPr>
        <p:spPr>
          <a:xfrm>
            <a:off x="-11777" y="313725"/>
            <a:ext cx="2933881" cy="77633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  MOSS tests</a:t>
            </a:r>
            <a:endParaRPr lang="en-CH" sz="2400" dirty="0">
              <a:solidFill>
                <a:srgbClr val="002060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952A28B-02B8-2799-4612-EF416D91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C31A579-8A9A-8721-56BC-EB03D0C58D0A}"/>
              </a:ext>
            </a:extLst>
          </p:cNvPr>
          <p:cNvSpPr txBox="1">
            <a:spLocks/>
          </p:cNvSpPr>
          <p:nvPr/>
        </p:nvSpPr>
        <p:spPr>
          <a:xfrm>
            <a:off x="10758363" y="6545586"/>
            <a:ext cx="824037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23162D-53FA-18F3-B2AE-6FFD790D1CE5}"/>
              </a:ext>
            </a:extLst>
          </p:cNvPr>
          <p:cNvSpPr txBox="1"/>
          <p:nvPr/>
        </p:nvSpPr>
        <p:spPr>
          <a:xfrm rot="21319313">
            <a:off x="5648810" y="4781799"/>
            <a:ext cx="5496843" cy="830997"/>
          </a:xfrm>
          <a:custGeom>
            <a:avLst/>
            <a:gdLst>
              <a:gd name="connsiteX0" fmla="*/ 0 w 5496843"/>
              <a:gd name="connsiteY0" fmla="*/ 0 h 830997"/>
              <a:gd name="connsiteX1" fmla="*/ 439747 w 5496843"/>
              <a:gd name="connsiteY1" fmla="*/ 0 h 830997"/>
              <a:gd name="connsiteX2" fmla="*/ 1099369 w 5496843"/>
              <a:gd name="connsiteY2" fmla="*/ 0 h 830997"/>
              <a:gd name="connsiteX3" fmla="*/ 1704021 w 5496843"/>
              <a:gd name="connsiteY3" fmla="*/ 0 h 830997"/>
              <a:gd name="connsiteX4" fmla="*/ 2088800 w 5496843"/>
              <a:gd name="connsiteY4" fmla="*/ 0 h 830997"/>
              <a:gd name="connsiteX5" fmla="*/ 2693453 w 5496843"/>
              <a:gd name="connsiteY5" fmla="*/ 0 h 830997"/>
              <a:gd name="connsiteX6" fmla="*/ 3243137 w 5496843"/>
              <a:gd name="connsiteY6" fmla="*/ 0 h 830997"/>
              <a:gd name="connsiteX7" fmla="*/ 3792822 w 5496843"/>
              <a:gd name="connsiteY7" fmla="*/ 0 h 830997"/>
              <a:gd name="connsiteX8" fmla="*/ 4397474 w 5496843"/>
              <a:gd name="connsiteY8" fmla="*/ 0 h 830997"/>
              <a:gd name="connsiteX9" fmla="*/ 4892190 w 5496843"/>
              <a:gd name="connsiteY9" fmla="*/ 0 h 830997"/>
              <a:gd name="connsiteX10" fmla="*/ 5496843 w 5496843"/>
              <a:gd name="connsiteY10" fmla="*/ 0 h 830997"/>
              <a:gd name="connsiteX11" fmla="*/ 5496843 w 5496843"/>
              <a:gd name="connsiteY11" fmla="*/ 407189 h 830997"/>
              <a:gd name="connsiteX12" fmla="*/ 5496843 w 5496843"/>
              <a:gd name="connsiteY12" fmla="*/ 830997 h 830997"/>
              <a:gd name="connsiteX13" fmla="*/ 4892190 w 5496843"/>
              <a:gd name="connsiteY13" fmla="*/ 830997 h 830997"/>
              <a:gd name="connsiteX14" fmla="*/ 4452443 w 5496843"/>
              <a:gd name="connsiteY14" fmla="*/ 830997 h 830997"/>
              <a:gd name="connsiteX15" fmla="*/ 3957727 w 5496843"/>
              <a:gd name="connsiteY15" fmla="*/ 830997 h 830997"/>
              <a:gd name="connsiteX16" fmla="*/ 3408043 w 5496843"/>
              <a:gd name="connsiteY16" fmla="*/ 830997 h 830997"/>
              <a:gd name="connsiteX17" fmla="*/ 3023264 w 5496843"/>
              <a:gd name="connsiteY17" fmla="*/ 830997 h 830997"/>
              <a:gd name="connsiteX18" fmla="*/ 2638485 w 5496843"/>
              <a:gd name="connsiteY18" fmla="*/ 830997 h 830997"/>
              <a:gd name="connsiteX19" fmla="*/ 2198737 w 5496843"/>
              <a:gd name="connsiteY19" fmla="*/ 830997 h 830997"/>
              <a:gd name="connsiteX20" fmla="*/ 1649053 w 5496843"/>
              <a:gd name="connsiteY20" fmla="*/ 830997 h 830997"/>
              <a:gd name="connsiteX21" fmla="*/ 989432 w 5496843"/>
              <a:gd name="connsiteY21" fmla="*/ 830997 h 830997"/>
              <a:gd name="connsiteX22" fmla="*/ 0 w 5496843"/>
              <a:gd name="connsiteY22" fmla="*/ 830997 h 830997"/>
              <a:gd name="connsiteX23" fmla="*/ 0 w 5496843"/>
              <a:gd name="connsiteY23" fmla="*/ 432118 h 830997"/>
              <a:gd name="connsiteX24" fmla="*/ 0 w 5496843"/>
              <a:gd name="connsiteY2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96843" h="830997" extrusionOk="0">
                <a:moveTo>
                  <a:pt x="0" y="0"/>
                </a:moveTo>
                <a:cubicBezTo>
                  <a:pt x="92586" y="-42621"/>
                  <a:pt x="237387" y="3225"/>
                  <a:pt x="439747" y="0"/>
                </a:cubicBezTo>
                <a:cubicBezTo>
                  <a:pt x="642107" y="-3225"/>
                  <a:pt x="889843" y="65498"/>
                  <a:pt x="1099369" y="0"/>
                </a:cubicBezTo>
                <a:cubicBezTo>
                  <a:pt x="1308895" y="-65498"/>
                  <a:pt x="1479127" y="49685"/>
                  <a:pt x="1704021" y="0"/>
                </a:cubicBezTo>
                <a:cubicBezTo>
                  <a:pt x="1928915" y="-49685"/>
                  <a:pt x="1983152" y="7964"/>
                  <a:pt x="2088800" y="0"/>
                </a:cubicBezTo>
                <a:cubicBezTo>
                  <a:pt x="2194448" y="-7964"/>
                  <a:pt x="2461542" y="57490"/>
                  <a:pt x="2693453" y="0"/>
                </a:cubicBezTo>
                <a:cubicBezTo>
                  <a:pt x="2925364" y="-57490"/>
                  <a:pt x="3018772" y="23933"/>
                  <a:pt x="3243137" y="0"/>
                </a:cubicBezTo>
                <a:cubicBezTo>
                  <a:pt x="3467502" y="-23933"/>
                  <a:pt x="3566065" y="26083"/>
                  <a:pt x="3792822" y="0"/>
                </a:cubicBezTo>
                <a:cubicBezTo>
                  <a:pt x="4019579" y="-26083"/>
                  <a:pt x="4105867" y="58918"/>
                  <a:pt x="4397474" y="0"/>
                </a:cubicBezTo>
                <a:cubicBezTo>
                  <a:pt x="4689081" y="-58918"/>
                  <a:pt x="4711102" y="14698"/>
                  <a:pt x="4892190" y="0"/>
                </a:cubicBezTo>
                <a:cubicBezTo>
                  <a:pt x="5073278" y="-14698"/>
                  <a:pt x="5346812" y="44831"/>
                  <a:pt x="5496843" y="0"/>
                </a:cubicBezTo>
                <a:cubicBezTo>
                  <a:pt x="5543218" y="169358"/>
                  <a:pt x="5493931" y="257469"/>
                  <a:pt x="5496843" y="407189"/>
                </a:cubicBezTo>
                <a:cubicBezTo>
                  <a:pt x="5499755" y="556909"/>
                  <a:pt x="5479534" y="710609"/>
                  <a:pt x="5496843" y="830997"/>
                </a:cubicBezTo>
                <a:cubicBezTo>
                  <a:pt x="5277476" y="887566"/>
                  <a:pt x="5183955" y="759374"/>
                  <a:pt x="4892190" y="830997"/>
                </a:cubicBezTo>
                <a:cubicBezTo>
                  <a:pt x="4600425" y="902620"/>
                  <a:pt x="4559711" y="798184"/>
                  <a:pt x="4452443" y="830997"/>
                </a:cubicBezTo>
                <a:cubicBezTo>
                  <a:pt x="4345175" y="863810"/>
                  <a:pt x="4187120" y="801263"/>
                  <a:pt x="3957727" y="830997"/>
                </a:cubicBezTo>
                <a:cubicBezTo>
                  <a:pt x="3728334" y="860731"/>
                  <a:pt x="3558774" y="771926"/>
                  <a:pt x="3408043" y="830997"/>
                </a:cubicBezTo>
                <a:cubicBezTo>
                  <a:pt x="3257312" y="890068"/>
                  <a:pt x="3117730" y="799202"/>
                  <a:pt x="3023264" y="830997"/>
                </a:cubicBezTo>
                <a:cubicBezTo>
                  <a:pt x="2928798" y="862792"/>
                  <a:pt x="2736170" y="785056"/>
                  <a:pt x="2638485" y="830997"/>
                </a:cubicBezTo>
                <a:cubicBezTo>
                  <a:pt x="2540800" y="876938"/>
                  <a:pt x="2336704" y="819164"/>
                  <a:pt x="2198737" y="830997"/>
                </a:cubicBezTo>
                <a:cubicBezTo>
                  <a:pt x="2060770" y="842830"/>
                  <a:pt x="1890482" y="821150"/>
                  <a:pt x="1649053" y="830997"/>
                </a:cubicBezTo>
                <a:cubicBezTo>
                  <a:pt x="1407624" y="840844"/>
                  <a:pt x="1245784" y="791924"/>
                  <a:pt x="989432" y="830997"/>
                </a:cubicBezTo>
                <a:cubicBezTo>
                  <a:pt x="733080" y="870070"/>
                  <a:pt x="281042" y="800100"/>
                  <a:pt x="0" y="830997"/>
                </a:cubicBezTo>
                <a:cubicBezTo>
                  <a:pt x="-43133" y="710633"/>
                  <a:pt x="39741" y="624227"/>
                  <a:pt x="0" y="432118"/>
                </a:cubicBezTo>
                <a:cubicBezTo>
                  <a:pt x="-39741" y="240009"/>
                  <a:pt x="3711" y="181536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More details in Livia’s talk:</a:t>
            </a:r>
          </a:p>
          <a:p>
            <a:r>
              <a:rPr lang="en-GB" sz="1600" u="sng" dirty="0"/>
              <a:t>L. Terlizzi, “ALICE Inner Tracking System 3 overview: from MOSS and MOST to the full-size MOSAIX sensor prototype ”</a:t>
            </a:r>
          </a:p>
        </p:txBody>
      </p:sp>
    </p:spTree>
    <p:extLst>
      <p:ext uri="{BB962C8B-B14F-4D97-AF65-F5344CB8AC3E}">
        <p14:creationId xmlns:p14="http://schemas.microsoft.com/office/powerpoint/2010/main" val="274101880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3B326-7FBA-479A-7586-83BACA3D7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3B7FE-015E-895C-7782-DF6942971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MOSS – Learnings on matrix uniformity and couplings</a:t>
            </a:r>
            <a:endParaRPr lang="en-GB" sz="3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E1CA52-CB44-645A-F63C-6B9C65580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94731C-EE4C-2030-6BFB-D56D6590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D0C2839-F4CE-57B8-58C2-4A8AF9130B97}"/>
              </a:ext>
            </a:extLst>
          </p:cNvPr>
          <p:cNvSpPr txBox="1">
            <a:spLocks/>
          </p:cNvSpPr>
          <p:nvPr/>
        </p:nvSpPr>
        <p:spPr>
          <a:xfrm>
            <a:off x="394821" y="5759244"/>
            <a:ext cx="10945861" cy="786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[5] S. Emiliani et al. “Investigation of non-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</a:rPr>
              <a:t>idealities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 of pulsing circuitry in the ALICEITS3 MOSS monolithic sensor”. In: Journal of Instrumentation 19.12 (Dec. 2024), p. C12021. 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</a:rPr>
              <a:t>doi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: 10.1088/1748-0221/19/12/C12021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7A0D64-817C-AB8D-8305-A26DDB065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65" y="1762547"/>
            <a:ext cx="8535161" cy="24596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4F1B96-D15F-5A2D-52BC-E8E9E9C55CBC}"/>
              </a:ext>
            </a:extLst>
          </p:cNvPr>
          <p:cNvSpPr txBox="1">
            <a:spLocks/>
          </p:cNvSpPr>
          <p:nvPr/>
        </p:nvSpPr>
        <p:spPr>
          <a:xfrm>
            <a:off x="163802" y="1009501"/>
            <a:ext cx="4441328" cy="8988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Pixel threshold measured using on-pixel pulsing (charge injected by applying a voltage step to a capacitor connected to the pixel input)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FC606B-9FDE-E396-300F-89D2583DB6A2}"/>
              </a:ext>
            </a:extLst>
          </p:cNvPr>
          <p:cNvSpPr txBox="1">
            <a:spLocks/>
          </p:cNvSpPr>
          <p:nvPr/>
        </p:nvSpPr>
        <p:spPr>
          <a:xfrm>
            <a:off x="9350168" y="2113066"/>
            <a:ext cx="2682805" cy="50365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B050"/>
                </a:solidFill>
                <a:highlight>
                  <a:srgbClr val="FFFFFF"/>
                </a:highlight>
              </a:rPr>
              <a:t>Voltage drop in the pulsing voltage explains this [5]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0803152-4FAB-327B-A191-9A37795790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45633" y="3021555"/>
                <a:ext cx="2891873" cy="8940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l" defTabSz="914400" rtl="0" eaLnBrk="1" latinLnBrk="0" hangingPunct="1">
                  <a:spcBef>
                    <a:spcPts val="1800"/>
                  </a:spcBef>
                  <a:buFont typeface="Arial" panose="020B0604020202020204" pitchFamily="34" charset="0"/>
                  <a:buNone/>
                  <a:defRPr sz="2400" b="0" kern="1200">
                    <a:solidFill>
                      <a:srgbClr val="0055A0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ts val="6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solidFill>
                      <a:srgbClr val="00B050"/>
                    </a:solidFill>
                    <a:highlight>
                      <a:srgbClr val="FFFFFF"/>
                    </a:highlight>
                  </a:rPr>
                  <a:t>A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B05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smtClean="0">
                        <a:solidFill>
                          <a:srgbClr val="00B05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3 </m:t>
                    </m:r>
                    <m:r>
                      <a:rPr lang="en-US" sz="1600" b="0" i="1" smtClean="0">
                        <a:solidFill>
                          <a:srgbClr val="00B050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𝑎𝐹</m:t>
                    </m:r>
                  </m:oMath>
                </a14:m>
                <a:r>
                  <a:rPr lang="en-US" sz="1600" dirty="0">
                    <a:solidFill>
                      <a:srgbClr val="00B050"/>
                    </a:solidFill>
                    <a:highlight>
                      <a:srgbClr val="FFFFFF"/>
                    </a:highlight>
                  </a:rPr>
                  <a:t> coupling from a digital signal to the pixel input happening in the highlighted columns explains the pattern [5]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0803152-4FAB-327B-A191-9A3779579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5633" y="3021555"/>
                <a:ext cx="2891873" cy="894058"/>
              </a:xfrm>
              <a:prstGeom prst="rect">
                <a:avLst/>
              </a:prstGeom>
              <a:blipFill>
                <a:blip r:embed="rId4"/>
                <a:stretch>
                  <a:fillRect l="-1266" t="-12329" b="-18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9593C9-ECC6-BBE4-63D6-B7DB33D67B57}"/>
              </a:ext>
            </a:extLst>
          </p:cNvPr>
          <p:cNvSpPr txBox="1">
            <a:spLocks/>
          </p:cNvSpPr>
          <p:nvPr/>
        </p:nvSpPr>
        <p:spPr>
          <a:xfrm>
            <a:off x="236689" y="4775425"/>
            <a:ext cx="11875798" cy="8988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Lots of learning from the test campaign of MOSS that have guided the design of its successor.</a:t>
            </a:r>
          </a:p>
        </p:txBody>
      </p:sp>
    </p:spTree>
    <p:extLst>
      <p:ext uri="{BB962C8B-B14F-4D97-AF65-F5344CB8AC3E}">
        <p14:creationId xmlns:p14="http://schemas.microsoft.com/office/powerpoint/2010/main" val="425148784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0344D-C079-8B42-B945-C3C92A7AC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5C610-7146-5B03-C731-1D2E29B9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MOST (Monolithic Stitched Sensor with Timing)</a:t>
            </a:r>
            <a:endParaRPr lang="en-CH" sz="22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F9FF9-DD4A-1068-7052-21C42FD06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268760"/>
            <a:ext cx="5271820" cy="395484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MOST other stitched sensor on ER1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259 x 2.5 mm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18 micron pixel pitch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2000" dirty="0"/>
              <a:t>Main differences with MOSS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Powering: global power distribution with </a:t>
            </a:r>
            <a:r>
              <a:rPr lang="en-US" sz="1600" dirty="0">
                <a:solidFill>
                  <a:schemeClr val="tx2"/>
                </a:solidFill>
              </a:rPr>
              <a:t>power switches to switch off faulty parts,</a:t>
            </a:r>
            <a:r>
              <a:rPr lang="en-US" sz="1600" dirty="0"/>
              <a:t> very densely designed circuit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Asynchronous, hit-driven readout for timing information</a:t>
            </a:r>
            <a:r>
              <a:rPr lang="en-US" sz="1600" dirty="0"/>
              <a:t> + low power consumption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High-speed </a:t>
            </a:r>
            <a:r>
              <a:rPr lang="en-US" sz="1600" dirty="0">
                <a:solidFill>
                  <a:schemeClr val="tx2"/>
                </a:solidFill>
              </a:rPr>
              <a:t>data transmission on chip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Reverse bias is applied to the sensor via the front-end</a:t>
            </a:r>
            <a:endParaRPr lang="en-US" sz="1400" dirty="0">
              <a:solidFill>
                <a:schemeClr val="tx2"/>
              </a:solidFill>
            </a:endParaRPr>
          </a:p>
          <a:p>
            <a:pPr lvl="2"/>
            <a:endParaRPr lang="en-US" sz="1600" dirty="0"/>
          </a:p>
          <a:p>
            <a:pPr lvl="2"/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B1C23-3B19-F2A9-1BCB-929AAF049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F9B65E-123C-FFDC-591F-63A03D1EED72}"/>
              </a:ext>
            </a:extLst>
          </p:cNvPr>
          <p:cNvGrpSpPr/>
          <p:nvPr/>
        </p:nvGrpSpPr>
        <p:grpSpPr>
          <a:xfrm>
            <a:off x="6438834" y="4612255"/>
            <a:ext cx="5197145" cy="1383722"/>
            <a:chOff x="5578711" y="1859329"/>
            <a:chExt cx="3425659" cy="9120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5AD9A1-044C-7A7B-7DCF-DDB3444C5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8711" y="1859329"/>
              <a:ext cx="3425659" cy="559570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E837AA4-F5DB-739D-0B37-299C15BA1F3C}"/>
                </a:ext>
              </a:extLst>
            </p:cNvPr>
            <p:cNvCxnSpPr>
              <a:cxnSpLocks/>
            </p:cNvCxnSpPr>
            <p:nvPr/>
          </p:nvCxnSpPr>
          <p:spPr>
            <a:xfrm>
              <a:off x="5780384" y="2628785"/>
              <a:ext cx="3022311" cy="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ADCACB-BB75-6FA8-695E-539414A071D8}"/>
                </a:ext>
              </a:extLst>
            </p:cNvPr>
            <p:cNvSpPr txBox="1"/>
            <p:nvPr/>
          </p:nvSpPr>
          <p:spPr>
            <a:xfrm>
              <a:off x="7058389" y="2432845"/>
              <a:ext cx="94519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5A8ED6"/>
                  </a:solidFill>
                </a:rPr>
                <a:t>25.9 cm</a:t>
              </a:r>
              <a:endParaRPr lang="en-CH" sz="16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D9C053-E6DD-A937-8BAF-AEF8E527F28B}"/>
              </a:ext>
            </a:extLst>
          </p:cNvPr>
          <p:cNvGrpSpPr/>
          <p:nvPr/>
        </p:nvGrpSpPr>
        <p:grpSpPr>
          <a:xfrm>
            <a:off x="7244377" y="882931"/>
            <a:ext cx="3165637" cy="3142238"/>
            <a:chOff x="402" y="2880246"/>
            <a:chExt cx="3598420" cy="35718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DCE67C-ED4F-E8A6-6C47-456401091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-18"/>
            <a:stretch/>
          </p:blipFill>
          <p:spPr>
            <a:xfrm rot="17464364">
              <a:off x="26673" y="2879921"/>
              <a:ext cx="3571823" cy="357247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1559D3-9D34-2949-ED6F-FCFD2F85131D}"/>
                </a:ext>
              </a:extLst>
            </p:cNvPr>
            <p:cNvSpPr/>
            <p:nvPr/>
          </p:nvSpPr>
          <p:spPr>
            <a:xfrm>
              <a:off x="1822174" y="3091416"/>
              <a:ext cx="61892" cy="3149483"/>
            </a:xfrm>
            <a:prstGeom prst="rect">
              <a:avLst/>
            </a:prstGeom>
            <a:solidFill>
              <a:srgbClr val="D62E4E">
                <a:alpha val="10000"/>
              </a:srgbClr>
            </a:solidFill>
            <a:ln w="19080">
              <a:solidFill>
                <a:srgbClr val="FFFF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9360" tIns="54360" rIns="99360" bIns="54360" anchor="ctr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ABDA81-643E-1EF9-3A99-DC801C520803}"/>
                </a:ext>
              </a:extLst>
            </p:cNvPr>
            <p:cNvSpPr txBox="1"/>
            <p:nvPr/>
          </p:nvSpPr>
          <p:spPr>
            <a:xfrm>
              <a:off x="1884066" y="3091416"/>
              <a:ext cx="762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rgbClr val="FFFF00"/>
                  </a:solidFill>
                </a:rPr>
                <a:t>MOS</a:t>
              </a:r>
              <a:r>
                <a:rPr lang="en-US" b="1" dirty="0">
                  <a:solidFill>
                    <a:srgbClr val="FFFF00"/>
                  </a:solidFill>
                </a:rPr>
                <a:t>T</a:t>
              </a:r>
              <a:endParaRPr lang="en-CH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50E97D-3D3D-F6BD-F698-F493880534B8}"/>
                </a:ext>
              </a:extLst>
            </p:cNvPr>
            <p:cNvSpPr/>
            <p:nvPr/>
          </p:nvSpPr>
          <p:spPr>
            <a:xfrm>
              <a:off x="402" y="4442528"/>
              <a:ext cx="1395224" cy="344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500" b="0" strike="noStrike" spc="-1" dirty="0">
                  <a:solidFill>
                    <a:srgbClr val="FFFF00"/>
                  </a:solidFill>
                  <a:latin typeface="Arial"/>
                  <a:ea typeface="DejaVu Sans"/>
                </a:rPr>
                <a:t>ER1 300mm wafer</a:t>
              </a:r>
              <a:endParaRPr lang="en-GB" sz="1500" b="0" strike="noStrike" spc="-1" dirty="0">
                <a:solidFill>
                  <a:srgbClr val="FFFF00"/>
                </a:solidFill>
                <a:latin typeface="Arial"/>
              </a:endParaRPr>
            </a:p>
          </p:txBody>
        </p:sp>
      </p:grp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3E105C20-B4BE-901D-15E1-C0F4F1B54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4B1A276-3165-038E-5C55-014DF4F11D04}"/>
              </a:ext>
            </a:extLst>
          </p:cNvPr>
          <p:cNvSpPr txBox="1">
            <a:spLocks/>
          </p:cNvSpPr>
          <p:nvPr/>
        </p:nvSpPr>
        <p:spPr>
          <a:xfrm>
            <a:off x="609598" y="5030856"/>
            <a:ext cx="5271820" cy="1066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Significant testing effort, also at NIKHEF, more details in [6]</a:t>
            </a:r>
            <a:endParaRPr lang="en-US" sz="1400" dirty="0"/>
          </a:p>
          <a:p>
            <a:pPr lvl="2"/>
            <a:endParaRPr lang="en-US" sz="1600" dirty="0"/>
          </a:p>
          <a:p>
            <a:pPr lvl="2"/>
            <a:endParaRPr lang="en-US" sz="16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D103E88-C312-B2A3-4EB5-28987F2D4BFE}"/>
              </a:ext>
            </a:extLst>
          </p:cNvPr>
          <p:cNvSpPr txBox="1">
            <a:spLocks/>
          </p:cNvSpPr>
          <p:nvPr/>
        </p:nvSpPr>
        <p:spPr>
          <a:xfrm>
            <a:off x="463059" y="5800306"/>
            <a:ext cx="10945861" cy="786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[6] M. Selina. “Exploring ALICE ITS3 MOST: Early Results on Power Segmentation and Asynchronous Readout for Timing in a Monolithic Stitched Sensor”. In: Eleventh Workshop on Semiconductor Pixel Detectors for Particles and Imaging (Strasbourg, November 2024), https://arxiv.org/pdf/2504.13696 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4BA67E-BD4F-3D6B-839A-0586343787FD}"/>
              </a:ext>
            </a:extLst>
          </p:cNvPr>
          <p:cNvSpPr txBox="1"/>
          <p:nvPr/>
        </p:nvSpPr>
        <p:spPr>
          <a:xfrm>
            <a:off x="6562266" y="4273701"/>
            <a:ext cx="22763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5A8ED6"/>
                </a:solidFill>
              </a:rPr>
              <a:t>MOST on carrier board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131105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0293-4516-A775-C7B1-1576FD537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>
            <a:extLst>
              <a:ext uri="{FF2B5EF4-FFF2-40B4-BE49-F238E27FC236}">
                <a16:creationId xmlns:a16="http://schemas.microsoft.com/office/drawing/2014/main" id="{CA989126-3DA4-9A4E-1806-DDED2DAB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DB4785-00DB-92A8-3BC8-7360D3EC8973}"/>
              </a:ext>
            </a:extLst>
          </p:cNvPr>
          <p:cNvSpPr txBox="1">
            <a:spLocks/>
          </p:cNvSpPr>
          <p:nvPr/>
        </p:nvSpPr>
        <p:spPr>
          <a:xfrm>
            <a:off x="609600" y="204396"/>
            <a:ext cx="10972800" cy="7763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A4A6A"/>
                </a:solidFill>
              </a:rPr>
              <a:t>MOST: asynchronous readout</a:t>
            </a:r>
            <a:endParaRPr lang="en-CH" sz="2200" dirty="0">
              <a:solidFill>
                <a:srgbClr val="3A4A6A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7A9E8A3-1A37-1914-20F2-B7BCD891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AE2382-2DA6-9E99-5720-A74E576F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417" y="985501"/>
            <a:ext cx="2575773" cy="4790407"/>
          </a:xfrm>
          <a:prstGeom prst="rect">
            <a:avLst/>
          </a:prstGeom>
        </p:spPr>
      </p:pic>
      <p:sp>
        <p:nvSpPr>
          <p:cNvPr id="25" name="Text Box 13">
            <a:extLst>
              <a:ext uri="{FF2B5EF4-FFF2-40B4-BE49-F238E27FC236}">
                <a16:creationId xmlns:a16="http://schemas.microsoft.com/office/drawing/2014/main" id="{F98B3C41-FABC-8E5F-46A5-E5EB23E10A55}"/>
              </a:ext>
            </a:extLst>
          </p:cNvPr>
          <p:cNvSpPr txBox="1"/>
          <p:nvPr/>
        </p:nvSpPr>
        <p:spPr>
          <a:xfrm rot="16200000">
            <a:off x="2141856" y="2878381"/>
            <a:ext cx="1400446" cy="24622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en-US" sz="1000" dirty="0">
                <a:latin typeface="Calibri" panose="020F0502020204030204" charset="0"/>
                <a:ea typeface="+mn-ea"/>
              </a:rPr>
              <a:t>global data line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7F2787-3F2B-EC4A-2BDC-4C4DD22ECEA0}"/>
              </a:ext>
            </a:extLst>
          </p:cNvPr>
          <p:cNvSpPr txBox="1">
            <a:spLocks/>
          </p:cNvSpPr>
          <p:nvPr/>
        </p:nvSpPr>
        <p:spPr>
          <a:xfrm>
            <a:off x="4887007" y="1750407"/>
            <a:ext cx="6528048" cy="28290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Groups of 4 pixels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As soon as a pixel is hit, its address is shipped through a global data line to the column encoders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The column encoders append the column address, and the data are shipped out through a CML driver</a:t>
            </a:r>
            <a:endParaRPr lang="en-US" sz="16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AB9B08D-6E39-7BE2-66F9-B595FDF4C82A}"/>
              </a:ext>
            </a:extLst>
          </p:cNvPr>
          <p:cNvSpPr txBox="1">
            <a:spLocks/>
          </p:cNvSpPr>
          <p:nvPr/>
        </p:nvSpPr>
        <p:spPr>
          <a:xfrm>
            <a:off x="4943192" y="4070619"/>
            <a:ext cx="6337994" cy="5614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The asynchronous readout of MOST allows to study to what degree the timing is preserved in the long-distance transmission</a:t>
            </a:r>
          </a:p>
        </p:txBody>
      </p:sp>
    </p:spTree>
    <p:extLst>
      <p:ext uri="{BB962C8B-B14F-4D97-AF65-F5344CB8AC3E}">
        <p14:creationId xmlns:p14="http://schemas.microsoft.com/office/powerpoint/2010/main" val="362850175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F824A-707C-0069-5188-18423CC97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E497A-E730-48F9-3FE1-BD7A9ADC7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MOST: yield &amp; powering</a:t>
            </a:r>
            <a:endParaRPr lang="en-CH" sz="220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FB48E-3B0B-A0A4-7E8E-9B7EFFEA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14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D0AFA20-4DA0-42A0-705C-42BE54F4F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6" y="1112614"/>
            <a:ext cx="11103934" cy="96957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If MOST can be powered (functional global power network), fully functional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In that case pixel yield better than 99.98 %, despite the highly-dense layout. </a:t>
            </a:r>
            <a:r>
              <a:rPr lang="en-US" sz="1800" dirty="0">
                <a:solidFill>
                  <a:schemeClr val="tx2"/>
                </a:solidFill>
              </a:rPr>
              <a:t>This result </a:t>
            </a:r>
            <a:r>
              <a:rPr lang="en-GB" sz="1800" dirty="0">
                <a:solidFill>
                  <a:schemeClr val="tx2"/>
                </a:solidFill>
              </a:rPr>
              <a:t>paves the way for high-density, large-area designs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CAD36A-8153-564B-9B02-053FE0329E63}"/>
              </a:ext>
            </a:extLst>
          </p:cNvPr>
          <p:cNvSpPr txBox="1"/>
          <p:nvPr/>
        </p:nvSpPr>
        <p:spPr>
          <a:xfrm>
            <a:off x="1897305" y="2221286"/>
            <a:ext cx="868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MOST </a:t>
            </a:r>
            <a:r>
              <a:rPr lang="en-US" dirty="0"/>
              <a:t>current</a:t>
            </a:r>
            <a:r>
              <a:rPr lang="en-US" sz="1800" dirty="0"/>
              <a:t> consumption vs. powered pixel groups (powered through power switches)   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1F24D-55CD-8B8E-63C6-02A31581A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706" y="2654104"/>
            <a:ext cx="4639434" cy="3573253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B9477DF-8717-0128-186E-E78C156FD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90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A2B32-0474-9483-6150-6E44D1082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AE560B-92A1-AA78-D332-A1891481A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291" y="1844893"/>
            <a:ext cx="2770659" cy="1867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80B73A-8179-3C8A-1E65-5CF157DD6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H2M (Hybrid-to-Monolithic)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A2314-35E1-6EAE-96EE-182AF173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C57EE4-1134-B7E6-A863-62F4772D4F15}"/>
              </a:ext>
            </a:extLst>
          </p:cNvPr>
          <p:cNvSpPr/>
          <p:nvPr/>
        </p:nvSpPr>
        <p:spPr>
          <a:xfrm>
            <a:off x="397797" y="2510444"/>
            <a:ext cx="581891" cy="1172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B17C0F-6780-D6E6-39BE-319707D436D3}"/>
              </a:ext>
            </a:extLst>
          </p:cNvPr>
          <p:cNvSpPr/>
          <p:nvPr/>
        </p:nvSpPr>
        <p:spPr>
          <a:xfrm>
            <a:off x="372207" y="2296080"/>
            <a:ext cx="581891" cy="1172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8" name="Developed within the framework of R&amp;D for future lepton colliders and test beam telescopes.…">
            <a:extLst>
              <a:ext uri="{FF2B5EF4-FFF2-40B4-BE49-F238E27FC236}">
                <a16:creationId xmlns:a16="http://schemas.microsoft.com/office/drawing/2014/main" id="{D1E21666-390F-C0A8-5124-F2861FB9F26F}"/>
              </a:ext>
            </a:extLst>
          </p:cNvPr>
          <p:cNvSpPr/>
          <p:nvPr/>
        </p:nvSpPr>
        <p:spPr>
          <a:xfrm>
            <a:off x="521202" y="1101752"/>
            <a:ext cx="6292107" cy="73349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+mj-lt"/>
                <a:ea typeface="Arial"/>
              </a:rPr>
              <a:t>Technology demonstrator designed by WP 1.2, DESY and IFAE</a:t>
            </a:r>
            <a:endParaRPr lang="en-GB" b="0" strike="noStrike" spc="-1" dirty="0">
              <a:solidFill>
                <a:srgbClr val="000000"/>
              </a:solidFill>
              <a:latin typeface="+mj-lt"/>
            </a:endParaRPr>
          </a:p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+mj-lt"/>
                <a:ea typeface="Arial"/>
              </a:rPr>
              <a:t>Ports a </a:t>
            </a:r>
            <a:r>
              <a:rPr lang="en-US" b="1" strike="noStrike" spc="-1" dirty="0">
                <a:solidFill>
                  <a:srgbClr val="000000"/>
                </a:solidFill>
                <a:latin typeface="+mj-lt"/>
                <a:ea typeface="Arial"/>
              </a:rPr>
              <a:t>hybrid pixel detector architecture into a monolithic chip</a:t>
            </a:r>
            <a:endParaRPr lang="en-GB" b="0" strike="noStrike" spc="-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9" name="Image">
            <a:extLst>
              <a:ext uri="{FF2B5EF4-FFF2-40B4-BE49-F238E27FC236}">
                <a16:creationId xmlns:a16="http://schemas.microsoft.com/office/drawing/2014/main" id="{DFB7039A-02B1-53DF-5509-470FEF241D3C}"/>
              </a:ext>
            </a:extLst>
          </p:cNvPr>
          <p:cNvSpPr/>
          <p:nvPr/>
        </p:nvSpPr>
        <p:spPr>
          <a:xfrm>
            <a:off x="688742" y="2422884"/>
            <a:ext cx="3533960" cy="2187734"/>
          </a:xfrm>
          <a:custGeom>
            <a:avLst/>
            <a:gdLst>
              <a:gd name="textAreaLeft" fmla="*/ 0 w 3905280"/>
              <a:gd name="textAreaRight" fmla="*/ 3906000 w 3905280"/>
              <a:gd name="textAreaTop" fmla="*/ 0 h 1802520"/>
              <a:gd name="textAreaBottom" fmla="*/ 1803240 h 18025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9548" y="0"/>
                </a:moveTo>
                <a:lnTo>
                  <a:pt x="10844" y="109"/>
                </a:lnTo>
                <a:cubicBezTo>
                  <a:pt x="6057" y="169"/>
                  <a:pt x="2118" y="243"/>
                  <a:pt x="2092" y="276"/>
                </a:cubicBezTo>
                <a:cubicBezTo>
                  <a:pt x="2065" y="308"/>
                  <a:pt x="2049" y="1478"/>
                  <a:pt x="2056" y="2876"/>
                </a:cubicBezTo>
                <a:lnTo>
                  <a:pt x="2070" y="5419"/>
                </a:lnTo>
                <a:lnTo>
                  <a:pt x="1835" y="5467"/>
                </a:lnTo>
                <a:cubicBezTo>
                  <a:pt x="1604" y="5514"/>
                  <a:pt x="1604" y="5522"/>
                  <a:pt x="1650" y="6118"/>
                </a:cubicBezTo>
                <a:cubicBezTo>
                  <a:pt x="1726" y="7089"/>
                  <a:pt x="1651" y="7171"/>
                  <a:pt x="764" y="7097"/>
                </a:cubicBezTo>
                <a:lnTo>
                  <a:pt x="0" y="7035"/>
                </a:lnTo>
                <a:lnTo>
                  <a:pt x="0" y="1431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4232"/>
                </a:lnTo>
                <a:lnTo>
                  <a:pt x="21600" y="6864"/>
                </a:lnTo>
                <a:lnTo>
                  <a:pt x="20658" y="6864"/>
                </a:lnTo>
                <a:cubicBezTo>
                  <a:pt x="20140" y="6864"/>
                  <a:pt x="19699" y="6805"/>
                  <a:pt x="19680" y="6736"/>
                </a:cubicBezTo>
                <a:cubicBezTo>
                  <a:pt x="19660" y="6667"/>
                  <a:pt x="19641" y="5386"/>
                  <a:pt x="19636" y="3888"/>
                </a:cubicBezTo>
                <a:cubicBezTo>
                  <a:pt x="19631" y="2390"/>
                  <a:pt x="19609" y="905"/>
                  <a:pt x="19587" y="585"/>
                </a:cubicBezTo>
                <a:lnTo>
                  <a:pt x="19548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Arial"/>
            </a:endParaRPr>
          </a:p>
        </p:txBody>
      </p:sp>
      <p:sp>
        <p:nvSpPr>
          <p:cNvPr id="50" name="35 µm pixel pitch in 64x16 pixel matrix (total sensitive area: 2.24 × 0.56 mm2). Total thickness ~ 50 µm (p-epi ~ 10 µm).">
            <a:extLst>
              <a:ext uri="{FF2B5EF4-FFF2-40B4-BE49-F238E27FC236}">
                <a16:creationId xmlns:a16="http://schemas.microsoft.com/office/drawing/2014/main" id="{0867AD47-B7E1-C09A-45EA-8D123DF470ED}"/>
              </a:ext>
            </a:extLst>
          </p:cNvPr>
          <p:cNvSpPr/>
          <p:nvPr/>
        </p:nvSpPr>
        <p:spPr>
          <a:xfrm>
            <a:off x="0" y="4883542"/>
            <a:ext cx="5070960" cy="73349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tIns="45000" rIns="45720" bIns="45000" anchor="t">
            <a:spAutoFit/>
          </a:bodyPr>
          <a:lstStyle/>
          <a:p>
            <a:pPr marL="647640" lvl="1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b="1" spc="-1" dirty="0">
                <a:solidFill>
                  <a:srgbClr val="000000"/>
                </a:solidFill>
                <a:latin typeface="+mj-lt"/>
                <a:ea typeface="Arial"/>
              </a:rPr>
              <a:t>P</a:t>
            </a:r>
            <a:r>
              <a:rPr lang="en-US" b="1" strike="noStrike" spc="-1" dirty="0">
                <a:solidFill>
                  <a:srgbClr val="000000"/>
                </a:solidFill>
                <a:latin typeface="+mj-lt"/>
                <a:ea typeface="Arial"/>
              </a:rPr>
              <a:t>ixel pitch: 35 µm in 64x16 pixel matrix </a:t>
            </a:r>
          </a:p>
          <a:p>
            <a:pPr marL="647640" lvl="1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b="1" strike="noStrike" spc="-1" dirty="0">
                <a:solidFill>
                  <a:srgbClr val="000000"/>
                </a:solidFill>
                <a:latin typeface="+mj-lt"/>
                <a:ea typeface="Arial"/>
              </a:rPr>
              <a:t>Total thickness: </a:t>
            </a:r>
            <a:r>
              <a:rPr lang="en-US" b="0" strike="noStrike" spc="-1" dirty="0">
                <a:solidFill>
                  <a:srgbClr val="000000"/>
                </a:solidFill>
                <a:latin typeface="+mj-lt"/>
                <a:ea typeface="Arial"/>
              </a:rPr>
              <a:t>~ 50 µm (epi ~10 µm)</a:t>
            </a:r>
          </a:p>
        </p:txBody>
      </p:sp>
      <p:sp>
        <p:nvSpPr>
          <p:cNvPr id="51" name="Active area outside of the chipboard to reduce material budget">
            <a:extLst>
              <a:ext uri="{FF2B5EF4-FFF2-40B4-BE49-F238E27FC236}">
                <a16:creationId xmlns:a16="http://schemas.microsoft.com/office/drawing/2014/main" id="{5AEFE5C5-94C3-9C23-0A39-0A037DD06AC6}"/>
              </a:ext>
            </a:extLst>
          </p:cNvPr>
          <p:cNvSpPr/>
          <p:nvPr/>
        </p:nvSpPr>
        <p:spPr>
          <a:xfrm>
            <a:off x="869344" y="4040199"/>
            <a:ext cx="3172756" cy="52176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tIns="45000" rIns="4572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009051"/>
                </a:solidFill>
                <a:latin typeface="+mj-lt"/>
                <a:ea typeface="Arial"/>
              </a:rPr>
              <a:t>Active area outside of the chipboard to reduce material budget</a:t>
            </a:r>
            <a:endParaRPr lang="en-GB" sz="1400" b="0" strike="noStrike" spc="-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9" name="Grafik 8" descr="Grafik 8">
            <a:extLst>
              <a:ext uri="{FF2B5EF4-FFF2-40B4-BE49-F238E27FC236}">
                <a16:creationId xmlns:a16="http://schemas.microsoft.com/office/drawing/2014/main" id="{C4FD3B1D-4653-2284-D85F-45F62A55566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688803" y="1370194"/>
            <a:ext cx="727619" cy="70377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79" name="Image" descr="Image">
            <a:extLst>
              <a:ext uri="{FF2B5EF4-FFF2-40B4-BE49-F238E27FC236}">
                <a16:creationId xmlns:a16="http://schemas.microsoft.com/office/drawing/2014/main" id="{F0C9A138-C3C1-D262-E138-22D5AD107B2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230303" y="1470782"/>
            <a:ext cx="1220725" cy="674814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83" name="Picture 82" descr="A blue logo with a black background&#10;&#10;AI-generated content may be incorrect.">
            <a:extLst>
              <a:ext uri="{FF2B5EF4-FFF2-40B4-BE49-F238E27FC236}">
                <a16:creationId xmlns:a16="http://schemas.microsoft.com/office/drawing/2014/main" id="{C5E707F5-A68F-FF21-427D-25562A79C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3686" y="2334156"/>
            <a:ext cx="1498793" cy="843071"/>
          </a:xfrm>
          <a:prstGeom prst="rect">
            <a:avLst/>
          </a:prstGeom>
        </p:spPr>
      </p:pic>
      <p:sp>
        <p:nvSpPr>
          <p:cNvPr id="6" name="Developed within the framework of R&amp;D for future lepton colliders and test beam telescopes.…">
            <a:extLst>
              <a:ext uri="{FF2B5EF4-FFF2-40B4-BE49-F238E27FC236}">
                <a16:creationId xmlns:a16="http://schemas.microsoft.com/office/drawing/2014/main" id="{29A5250A-2CC7-F06F-5440-86BEC0A56400}"/>
              </a:ext>
            </a:extLst>
          </p:cNvPr>
          <p:cNvSpPr/>
          <p:nvPr/>
        </p:nvSpPr>
        <p:spPr>
          <a:xfrm>
            <a:off x="5619539" y="3628267"/>
            <a:ext cx="5796883" cy="2387149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tIns="45000" rIns="45720" bIns="45000" anchor="t">
            <a:spAutoFit/>
          </a:bodyPr>
          <a:lstStyle/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+mj-lt"/>
                <a:ea typeface="Arial"/>
              </a:rPr>
              <a:t>4 Non-simultaneous acquisition modes</a:t>
            </a:r>
          </a:p>
          <a:p>
            <a:pPr defTabSz="914400">
              <a:lnSpc>
                <a:spcPct val="120000"/>
              </a:lnSpc>
              <a:buClr>
                <a:srgbClr val="6D7171"/>
              </a:buClr>
              <a:tabLst>
                <a:tab pos="35568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+mj-lt"/>
                <a:ea typeface="Arial"/>
              </a:rPr>
              <a:t>	• 8 bit </a:t>
            </a:r>
            <a:r>
              <a:rPr lang="en-US" b="1" strike="noStrike" spc="-1" dirty="0" err="1">
                <a:solidFill>
                  <a:srgbClr val="000000"/>
                </a:solidFill>
                <a:latin typeface="+mj-lt"/>
                <a:ea typeface="Arial"/>
              </a:rPr>
              <a:t>ToT</a:t>
            </a:r>
            <a:r>
              <a:rPr lang="en-US" b="0" strike="noStrike" spc="-1" dirty="0">
                <a:solidFill>
                  <a:srgbClr val="000000"/>
                </a:solidFill>
                <a:latin typeface="+mj-lt"/>
                <a:ea typeface="Arial"/>
              </a:rPr>
              <a:t>,</a:t>
            </a:r>
          </a:p>
          <a:p>
            <a:pPr defTabSz="914400">
              <a:lnSpc>
                <a:spcPct val="120000"/>
              </a:lnSpc>
              <a:buClr>
                <a:srgbClr val="6D7171"/>
              </a:buClr>
              <a:tabLst>
                <a:tab pos="35568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+mj-lt"/>
                <a:ea typeface="Arial"/>
              </a:rPr>
              <a:t>	• 8 bit </a:t>
            </a:r>
            <a:r>
              <a:rPr lang="en-US" b="1" strike="noStrike" spc="-1" dirty="0" err="1">
                <a:solidFill>
                  <a:srgbClr val="000000"/>
                </a:solidFill>
                <a:latin typeface="+mj-lt"/>
                <a:ea typeface="Arial"/>
              </a:rPr>
              <a:t>ToA</a:t>
            </a:r>
            <a:r>
              <a:rPr lang="en-US" b="0" strike="noStrike" spc="-1" dirty="0">
                <a:solidFill>
                  <a:srgbClr val="000000"/>
                </a:solidFill>
                <a:latin typeface="+mj-lt"/>
                <a:ea typeface="Arial"/>
              </a:rPr>
              <a:t> (100 MHz clock - 10 ns binning),</a:t>
            </a:r>
          </a:p>
          <a:p>
            <a:pPr defTabSz="914400">
              <a:lnSpc>
                <a:spcPct val="120000"/>
              </a:lnSpc>
              <a:buClr>
                <a:srgbClr val="6D7171"/>
              </a:buClr>
              <a:tabLst>
                <a:tab pos="35568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+mj-lt"/>
                <a:ea typeface="Arial"/>
              </a:rPr>
              <a:t>	• </a:t>
            </a:r>
            <a:r>
              <a:rPr lang="en-US" b="1" strike="noStrike" spc="-1" dirty="0">
                <a:solidFill>
                  <a:srgbClr val="000000"/>
                </a:solidFill>
                <a:latin typeface="+mj-lt"/>
                <a:ea typeface="Arial"/>
              </a:rPr>
              <a:t>counting</a:t>
            </a:r>
            <a:r>
              <a:rPr lang="en-US" b="0" strike="noStrike" spc="-1" dirty="0">
                <a:solidFill>
                  <a:srgbClr val="000000"/>
                </a:solidFill>
                <a:latin typeface="+mj-lt"/>
                <a:ea typeface="Arial"/>
              </a:rPr>
              <a:t> (#number of hits above threshold),</a:t>
            </a:r>
          </a:p>
          <a:p>
            <a:pPr defTabSz="914400">
              <a:lnSpc>
                <a:spcPct val="120000"/>
              </a:lnSpc>
              <a:buClr>
                <a:srgbClr val="6D7171"/>
              </a:buClr>
              <a:tabLst>
                <a:tab pos="355680" algn="l"/>
              </a:tabLst>
            </a:pPr>
            <a:r>
              <a:rPr lang="en-US" spc="-1" dirty="0">
                <a:solidFill>
                  <a:srgbClr val="000000"/>
                </a:solidFill>
                <a:latin typeface="+mj-lt"/>
                <a:ea typeface="Arial"/>
              </a:rPr>
              <a:t>	</a:t>
            </a:r>
            <a:r>
              <a:rPr lang="en-US" b="0" strike="noStrike" spc="-1" dirty="0">
                <a:solidFill>
                  <a:srgbClr val="000000"/>
                </a:solidFill>
                <a:latin typeface="+mj-lt"/>
                <a:ea typeface="Arial"/>
              </a:rPr>
              <a:t>• </a:t>
            </a:r>
            <a:r>
              <a:rPr lang="en-US" b="1" strike="noStrike" spc="-1" dirty="0">
                <a:solidFill>
                  <a:srgbClr val="000000"/>
                </a:solidFill>
                <a:latin typeface="+mj-lt"/>
                <a:ea typeface="Arial"/>
              </a:rPr>
              <a:t>triggered</a:t>
            </a:r>
            <a:r>
              <a:rPr lang="en-US" b="0" strike="noStrike" spc="-1" dirty="0">
                <a:solidFill>
                  <a:srgbClr val="000000"/>
                </a:solidFill>
                <a:latin typeface="+mj-lt"/>
                <a:ea typeface="Arial"/>
              </a:rPr>
              <a:t>.</a:t>
            </a:r>
          </a:p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+mj-lt"/>
                <a:ea typeface="Arial"/>
              </a:rPr>
              <a:t>Readout: 40 MHz clock, frame-based without zero-suppression.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4DBDAD4-2CE7-F346-1A4D-63F5EAD26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D0EA9B-7667-7668-77B5-583D6ED78D34}"/>
              </a:ext>
            </a:extLst>
          </p:cNvPr>
          <p:cNvSpPr txBox="1">
            <a:spLocks/>
          </p:cNvSpPr>
          <p:nvPr/>
        </p:nvSpPr>
        <p:spPr>
          <a:xfrm>
            <a:off x="470561" y="5885650"/>
            <a:ext cx="10945861" cy="786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[7] S. Ruiz Daza at al. “The H2M Monolithic Active Pixel Sensor - characterizing non-uniform in-pixel response in a 65 nm CMOS imaging technology”. In: Eleventh Workshop on Semiconductor Pixel Detectors for Particles and Imaging (Strasbourg, November 2024), https://arxiv.org/abs/2502.06573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4BF89-3CA8-0AAA-C06C-503FB6B96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Monolithic active pixel sensors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AE8AF-7FD8-9DAA-998B-BF04F46AC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268760"/>
            <a:ext cx="10972800" cy="1107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solidFill>
                  <a:schemeClr val="tx1"/>
                </a:solidFill>
              </a:rPr>
              <a:t>Monolithic active pixel sensors (MAPS) </a:t>
            </a: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are crucial for current and future High Energy Physics detectors, due to their </a:t>
            </a:r>
            <a:r>
              <a:rPr lang="en-GB" sz="2200" dirty="0">
                <a:solidFill>
                  <a:schemeClr val="tx1"/>
                </a:solidFill>
              </a:rPr>
              <a:t>minimal material budget</a:t>
            </a: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GB" sz="2200" dirty="0">
                <a:solidFill>
                  <a:schemeClr val="tx1"/>
                </a:solidFill>
              </a:rPr>
              <a:t>low power consumption </a:t>
            </a: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GB" sz="2200" dirty="0">
                <a:solidFill>
                  <a:schemeClr val="tx1"/>
                </a:solidFill>
              </a:rPr>
              <a:t>low cost per unit area</a:t>
            </a: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DCA61-1FFA-531F-3CD5-6E64DD0AA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48C0E-1AC6-0755-6F3A-54E454C1E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ECE7-1F46-4EE3-8281-CA3ECF044EE9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965876-27DC-3E98-0B33-072508FF6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07" y="2563446"/>
            <a:ext cx="6456258" cy="362633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C2D0DEC-9B0A-935F-C9B2-3B17F6B45DD9}"/>
              </a:ext>
            </a:extLst>
          </p:cNvPr>
          <p:cNvSpPr txBox="1">
            <a:spLocks/>
          </p:cNvSpPr>
          <p:nvPr/>
        </p:nvSpPr>
        <p:spPr>
          <a:xfrm>
            <a:off x="7291753" y="2659108"/>
            <a:ext cx="4564185" cy="16514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tx1"/>
                </a:solidFill>
              </a:rPr>
              <a:t>ALICE Inner Tracking System 2 (ITS2) is the first detector based on MAPS deployed at CERN.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tx1"/>
                </a:solidFill>
              </a:rPr>
              <a:t>The ALPIDE CMOS sensor for the ITS2 was implemented in the </a:t>
            </a:r>
            <a:r>
              <a:rPr lang="en-US" sz="2200" dirty="0" err="1">
                <a:solidFill>
                  <a:schemeClr val="tx1"/>
                </a:solidFill>
              </a:rPr>
              <a:t>TowerJazz</a:t>
            </a:r>
            <a:r>
              <a:rPr lang="en-US" sz="2200" dirty="0">
                <a:solidFill>
                  <a:schemeClr val="tx1"/>
                </a:solidFill>
              </a:rPr>
              <a:t> 180 nm imaging CMOS technology.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8423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BF5AF-A4D9-9E78-B78F-6FED38B76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8B1DE-A6A3-8315-B00A-3DD124EF5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H2M - Global performance results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E0D4C-1801-C3ED-30DC-FFC80C3A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147E7-20AB-AAB8-91FE-5FF922E91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986" y="1241183"/>
            <a:ext cx="3393810" cy="2547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C71044-A521-B58F-56EA-A91629EC3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958" y="1108875"/>
            <a:ext cx="3563304" cy="2674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78D633-380F-0E8B-C3B4-03E5387FB5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51958" y="3783285"/>
            <a:ext cx="3563303" cy="2674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E6D206-AB94-DE75-0310-53B53BEA43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91824" y="3822034"/>
            <a:ext cx="3563304" cy="2674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4F0C85-3DB2-80D9-15E5-9864750CBB0D}"/>
                  </a:ext>
                </a:extLst>
              </p:cNvPr>
              <p:cNvSpPr txBox="1"/>
              <p:nvPr/>
            </p:nvSpPr>
            <p:spPr>
              <a:xfrm>
                <a:off x="495672" y="1418542"/>
                <a:ext cx="4679314" cy="4828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H" dirty="0">
                  <a:solidFill>
                    <a:schemeClr val="bg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H" b="1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Various thicknesses </a:t>
                </a:r>
                <a:r>
                  <a:rPr lang="en-CH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were tested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H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Single-die backside thinning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H" b="1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No performance degradation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H" dirty="0">
                  <a:solidFill>
                    <a:schemeClr val="bg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H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Chip can be operated with full efficiency</a:t>
                </a:r>
                <a:r>
                  <a:rPr lang="en-US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. Some work needed to improve the fake hit rate</a:t>
                </a:r>
                <a:endParaRPr lang="en-CH" dirty="0">
                  <a:solidFill>
                    <a:schemeClr val="bg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lvl="1"/>
                <a:endParaRPr lang="en-CH" dirty="0">
                  <a:solidFill>
                    <a:schemeClr val="bg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H" b="1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Thin epitaxial layer</a:t>
                </a:r>
                <a:r>
                  <a:rPr lang="en-CH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and </a:t>
                </a:r>
                <a:r>
                  <a:rPr lang="en-CH" b="1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large pitch</a:t>
                </a:r>
                <a:r>
                  <a:rPr lang="en-CH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       </a:t>
                </a:r>
                <a:r>
                  <a:rPr lang="en-US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      </a:t>
                </a:r>
                <a:r>
                  <a:rPr lang="en-CH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 Mostly </a:t>
                </a:r>
                <a:r>
                  <a:rPr lang="en-US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single</a:t>
                </a:r>
                <a:r>
                  <a:rPr lang="en-CH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-pixel clusters     	          </a:t>
                </a:r>
                <a:r>
                  <a:rPr lang="en-US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  </a:t>
                </a:r>
                <a:r>
                  <a:rPr lang="en-CH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 </a:t>
                </a:r>
                <a:r>
                  <a:rPr lang="en-CH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Spatial resolution </a:t>
                </a:r>
                <a:r>
                  <a:rPr lang="en-US" sz="1800" b="1" strike="noStrike" spc="-1" dirty="0">
                    <a:solidFill>
                      <a:srgbClr val="000000"/>
                    </a:solidFill>
                    <a:latin typeface="+mj-lt"/>
                    <a:ea typeface="Arial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b="1" i="0" strike="noStrike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800" b="1" i="0" strike="noStrike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𝐩𝐢𝐭𝐜𝐡</m:t>
                    </m:r>
                    <m:r>
                      <a:rPr lang="en-US" sz="1800" b="1" i="1" strike="noStrike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1800" b="1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1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e>
                    </m:rad>
                    <m:r>
                      <a:rPr lang="en-US" sz="1800" b="0" i="1" strike="noStrike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pc="-1" dirty="0">
                    <a:solidFill>
                      <a:srgbClr val="000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CH" b="1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dominated by the large pitch</a:t>
                </a:r>
                <a:r>
                  <a:rPr lang="en-CH" dirty="0">
                    <a:solidFill>
                      <a:schemeClr val="bg2">
                        <a:lumMod val="1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of 35 </a:t>
                </a:r>
                <a:r>
                  <a:rPr lang="en-US" sz="1800" strike="noStrike" spc="-1" dirty="0" err="1">
                    <a:solidFill>
                      <a:srgbClr val="000000"/>
                    </a:solidFill>
                    <a:latin typeface="+mj-lt"/>
                    <a:ea typeface="Arial"/>
                    <a:cs typeface="Arial" panose="020B0604020202020204" pitchFamily="34" charset="0"/>
                  </a:rPr>
                  <a:t>μm</a:t>
                </a:r>
                <a:endParaRPr lang="en-US" sz="1800" strike="noStrike" spc="-1" dirty="0">
                  <a:solidFill>
                    <a:srgbClr val="000000"/>
                  </a:solidFill>
                  <a:latin typeface="+mj-lt"/>
                  <a:ea typeface="Arial"/>
                  <a:cs typeface="Arial" panose="020B0604020202020204" pitchFamily="34" charset="0"/>
                </a:endParaRPr>
              </a:p>
              <a:p>
                <a:endParaRPr lang="en-US" spc="-1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pc="-1" dirty="0">
                    <a:solidFill>
                      <a:srgbClr val="000000"/>
                    </a:solidFill>
                    <a:latin typeface="+mj-lt"/>
                    <a:cs typeface="Arial" panose="020B0604020202020204" pitchFamily="34" charset="0"/>
                  </a:rPr>
                  <a:t>Time resolution </a:t>
                </a:r>
                <a:r>
                  <a:rPr lang="en-US" b="1" spc="-1" dirty="0">
                    <a:solidFill>
                      <a:srgbClr val="000000"/>
                    </a:solidFill>
                    <a:latin typeface="+mj-lt"/>
                    <a:cs typeface="Arial" panose="020B0604020202020204" pitchFamily="34" charset="0"/>
                  </a:rPr>
                  <a:t>limited by non-uniformity of charge collection</a:t>
                </a:r>
                <a:endParaRPr lang="en-CH" b="1" dirty="0">
                  <a:solidFill>
                    <a:schemeClr val="bg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H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4F0C85-3DB2-80D9-15E5-9864750C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72" y="1418542"/>
                <a:ext cx="4679314" cy="4828309"/>
              </a:xfrm>
              <a:prstGeom prst="rect">
                <a:avLst/>
              </a:prstGeom>
              <a:blipFill>
                <a:blip r:embed="rId6"/>
                <a:stretch>
                  <a:fillRect l="-781" r="-18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10D6765-5A86-3D9A-4B8F-1F740BBCF03A}"/>
              </a:ext>
            </a:extLst>
          </p:cNvPr>
          <p:cNvSpPr txBox="1"/>
          <p:nvPr/>
        </p:nvSpPr>
        <p:spPr>
          <a:xfrm>
            <a:off x="11025077" y="1995455"/>
            <a:ext cx="882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Bias: -1.2V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FE73F8-D15E-FB96-5AD0-6B95F49C3DF1}"/>
              </a:ext>
            </a:extLst>
          </p:cNvPr>
          <p:cNvSpPr txBox="1"/>
          <p:nvPr/>
        </p:nvSpPr>
        <p:spPr>
          <a:xfrm>
            <a:off x="7191933" y="1933286"/>
            <a:ext cx="941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Bias: -1.2V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2DD8EC-F7CD-E927-D155-1205910DF7F5}"/>
              </a:ext>
            </a:extLst>
          </p:cNvPr>
          <p:cNvSpPr txBox="1"/>
          <p:nvPr/>
        </p:nvSpPr>
        <p:spPr>
          <a:xfrm>
            <a:off x="11016737" y="4602600"/>
            <a:ext cx="834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Bias: -1.2V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F0078E-753D-4EB9-A909-2A21D19C7133}"/>
              </a:ext>
            </a:extLst>
          </p:cNvPr>
          <p:cNvSpPr txBox="1"/>
          <p:nvPr/>
        </p:nvSpPr>
        <p:spPr>
          <a:xfrm>
            <a:off x="9076152" y="1155346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latin typeface="Arial" panose="020B0604020202020204" pitchFamily="34" charset="0"/>
                <a:cs typeface="Arial" panose="020B0604020202020204" pitchFamily="34" charset="0"/>
              </a:rPr>
              <a:t>Cluster size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3D2399-F859-B644-CB36-F21711826EA0}"/>
              </a:ext>
            </a:extLst>
          </p:cNvPr>
          <p:cNvSpPr txBox="1"/>
          <p:nvPr/>
        </p:nvSpPr>
        <p:spPr>
          <a:xfrm>
            <a:off x="5599180" y="1093607"/>
            <a:ext cx="2340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latin typeface="Arial" panose="020B0604020202020204" pitchFamily="34" charset="0"/>
                <a:cs typeface="Arial" panose="020B0604020202020204" pitchFamily="34" charset="0"/>
              </a:rPr>
              <a:t>Efficiency and Fake hit rate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B9CD02-FC91-F04E-FC54-30BD5A30EE5A}"/>
              </a:ext>
            </a:extLst>
          </p:cNvPr>
          <p:cNvSpPr txBox="1"/>
          <p:nvPr/>
        </p:nvSpPr>
        <p:spPr>
          <a:xfrm>
            <a:off x="5519187" y="3860783"/>
            <a:ext cx="1401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latin typeface="Arial" panose="020B0604020202020204" pitchFamily="34" charset="0"/>
                <a:cs typeface="Arial" panose="020B0604020202020204" pitchFamily="34" charset="0"/>
              </a:rPr>
              <a:t>Time resolution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F975EF-CAA4-809D-7077-027CF1D585CD}"/>
              </a:ext>
            </a:extLst>
          </p:cNvPr>
          <p:cNvSpPr txBox="1"/>
          <p:nvPr/>
        </p:nvSpPr>
        <p:spPr>
          <a:xfrm>
            <a:off x="8979235" y="3822034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latin typeface="Arial" panose="020B0604020202020204" pitchFamily="34" charset="0"/>
                <a:cs typeface="Arial" panose="020B0604020202020204" pitchFamily="34" charset="0"/>
              </a:rPr>
              <a:t>Spatial resolution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73747-4E2C-D3C3-537E-19EC7305ABC0}"/>
              </a:ext>
            </a:extLst>
          </p:cNvPr>
          <p:cNvSpPr txBox="1"/>
          <p:nvPr/>
        </p:nvSpPr>
        <p:spPr>
          <a:xfrm>
            <a:off x="6234820" y="3138000"/>
            <a:ext cx="935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CH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ake hit rate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23B315-09D7-8452-5817-57D91E176B36}"/>
              </a:ext>
            </a:extLst>
          </p:cNvPr>
          <p:cNvSpPr txBox="1"/>
          <p:nvPr/>
        </p:nvSpPr>
        <p:spPr>
          <a:xfrm>
            <a:off x="7282788" y="2871610"/>
            <a:ext cx="7593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en-CH" sz="1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34938E0-7D25-DF85-E168-2F8B8AAEEAB9}"/>
              </a:ext>
            </a:extLst>
          </p:cNvPr>
          <p:cNvSpPr/>
          <p:nvPr/>
        </p:nvSpPr>
        <p:spPr>
          <a:xfrm>
            <a:off x="7170261" y="1325105"/>
            <a:ext cx="871906" cy="652012"/>
          </a:xfrm>
          <a:prstGeom prst="ellipse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26122DC5-5E46-A74D-2A71-0C7D8AB651CB}"/>
              </a:ext>
            </a:extLst>
          </p:cNvPr>
          <p:cNvCxnSpPr>
            <a:stCxn id="3" idx="7"/>
          </p:cNvCxnSpPr>
          <p:nvPr/>
        </p:nvCxnSpPr>
        <p:spPr>
          <a:xfrm rot="5400000" flipH="1" flipV="1">
            <a:off x="7919317" y="975892"/>
            <a:ext cx="439861" cy="449536"/>
          </a:xfrm>
          <a:prstGeom prst="curvedConnector2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E2F71F-C8AA-BE4E-70E9-5ED1F4DA9AD1}"/>
              </a:ext>
            </a:extLst>
          </p:cNvPr>
          <p:cNvSpPr txBox="1"/>
          <p:nvPr/>
        </p:nvSpPr>
        <p:spPr>
          <a:xfrm>
            <a:off x="8348517" y="799966"/>
            <a:ext cx="2173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Total chip thickness</a:t>
            </a:r>
            <a:endParaRPr lang="en-GB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BAD2D7E-0A7C-8CAF-B17B-B2788E3D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61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8BBA5-3BA6-B830-6121-0D19C0CA9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E34B12-557E-3BEA-71F0-F45B4973BF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40"/>
          <a:stretch/>
        </p:blipFill>
        <p:spPr>
          <a:xfrm>
            <a:off x="8325718" y="1181132"/>
            <a:ext cx="3393810" cy="2900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7A3743-C2A0-72BD-0EF6-917308EC4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750" y="687661"/>
            <a:ext cx="3393811" cy="339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5B622-051E-DBD2-2D81-58423671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H2M - Non-uniform in-pixel response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6D148-A883-FEEF-C849-7AC616D3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17</a:t>
            </a:r>
          </a:p>
        </p:txBody>
      </p:sp>
      <p:sp>
        <p:nvSpPr>
          <p:cNvPr id="596" name="Related to the size and location of the n-wells of the analog circuitry.…">
            <a:extLst>
              <a:ext uri="{FF2B5EF4-FFF2-40B4-BE49-F238E27FC236}">
                <a16:creationId xmlns:a16="http://schemas.microsoft.com/office/drawing/2014/main" id="{66B33C88-CF7A-2DC9-1C94-237F00FE8F1C}"/>
              </a:ext>
            </a:extLst>
          </p:cNvPr>
          <p:cNvSpPr/>
          <p:nvPr/>
        </p:nvSpPr>
        <p:spPr>
          <a:xfrm>
            <a:off x="281212" y="2892886"/>
            <a:ext cx="4359027" cy="295076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tIns="45000" rIns="45720" bIns="45000" anchor="t">
            <a:spAutoFit/>
          </a:bodyPr>
          <a:lstStyle/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sz="1700" b="0" strike="noStrike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Related to the size and location of the n-wells of the circuitry, leading to localized low-field regions with slowe</a:t>
            </a:r>
            <a:r>
              <a:rPr lang="en-US" sz="1700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r charge collection</a:t>
            </a:r>
            <a:r>
              <a:rPr lang="en-US" sz="1700" b="0" strike="noStrike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 </a:t>
            </a:r>
          </a:p>
          <a:p>
            <a:pPr defTabSz="914400">
              <a:lnSpc>
                <a:spcPct val="120000"/>
              </a:lnSpc>
              <a:buClr>
                <a:srgbClr val="6D7171"/>
              </a:buClr>
              <a:tabLst>
                <a:tab pos="355680" algn="l"/>
              </a:tabLst>
            </a:pPr>
            <a:endParaRPr lang="en-GB" sz="1000" b="0" strike="noStrike" spc="-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sz="1700" b="0" strike="noStrike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Mitigated with optimized operating parameters (larger sensor bias, lower threshold, lower reset current)</a:t>
            </a:r>
          </a:p>
          <a:p>
            <a:pPr defTabSz="914400">
              <a:lnSpc>
                <a:spcPct val="120000"/>
              </a:lnSpc>
              <a:buClr>
                <a:srgbClr val="6D7171"/>
              </a:buClr>
              <a:tabLst>
                <a:tab pos="355680" algn="l"/>
              </a:tabLst>
            </a:pPr>
            <a:endParaRPr lang="en-US" sz="1000" spc="-1" dirty="0">
              <a:solidFill>
                <a:srgbClr val="000000"/>
              </a:solidFill>
              <a:latin typeface="+mj-lt"/>
              <a:ea typeface="Arial"/>
              <a:cs typeface="Arial" panose="020B0604020202020204" pitchFamily="34" charset="0"/>
            </a:endParaRPr>
          </a:p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sz="1700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Confirmed in simulation (TCAD + Monte Carlo + Spice) [8]</a:t>
            </a:r>
            <a:endParaRPr lang="en-GB" sz="1700" spc="-1" dirty="0">
              <a:solidFill>
                <a:srgbClr val="000000"/>
              </a:solidFill>
              <a:latin typeface="+mj-lt"/>
              <a:ea typeface="Arial"/>
              <a:cs typeface="Arial" panose="020B0604020202020204" pitchFamily="34" charset="0"/>
            </a:endParaRPr>
          </a:p>
        </p:txBody>
      </p:sp>
      <p:sp>
        <p:nvSpPr>
          <p:cNvPr id="597" name="TextBox 596">
            <a:extLst>
              <a:ext uri="{FF2B5EF4-FFF2-40B4-BE49-F238E27FC236}">
                <a16:creationId xmlns:a16="http://schemas.microsoft.com/office/drawing/2014/main" id="{E76A2685-72CE-BF92-EE90-4461888C1386}"/>
              </a:ext>
            </a:extLst>
          </p:cNvPr>
          <p:cNvSpPr txBox="1"/>
          <p:nvPr/>
        </p:nvSpPr>
        <p:spPr>
          <a:xfrm>
            <a:off x="8668031" y="1094268"/>
            <a:ext cx="1660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Measured e</a:t>
            </a:r>
            <a:r>
              <a:rPr lang="en-CH" sz="1400" dirty="0"/>
              <a:t>fficiency</a:t>
            </a: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1C7E133F-5CF3-6ADB-E6BB-138559D6C4C4}"/>
              </a:ext>
            </a:extLst>
          </p:cNvPr>
          <p:cNvSpPr txBox="1"/>
          <p:nvPr/>
        </p:nvSpPr>
        <p:spPr>
          <a:xfrm>
            <a:off x="5087171" y="1094268"/>
            <a:ext cx="1919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Measured t</a:t>
            </a:r>
            <a:r>
              <a:rPr lang="en-CH" sz="1400" dirty="0"/>
              <a:t>ime </a:t>
            </a:r>
            <a:r>
              <a:rPr lang="en-US" sz="1400" dirty="0"/>
              <a:t>residual</a:t>
            </a:r>
            <a:endParaRPr lang="en-CH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9795A3-7C57-EB45-7841-851011B0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0" y="1181133"/>
            <a:ext cx="4203224" cy="1503334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B3F643-9F93-2FCD-C17A-C698ED622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F3BC5D-4063-356F-2F7D-FC647BC32B95}"/>
              </a:ext>
            </a:extLst>
          </p:cNvPr>
          <p:cNvSpPr txBox="1">
            <a:spLocks/>
          </p:cNvSpPr>
          <p:nvPr/>
        </p:nvSpPr>
        <p:spPr>
          <a:xfrm>
            <a:off x="470561" y="5992330"/>
            <a:ext cx="10945861" cy="786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[8] C. Lemoine et al. “Impact of the circuit layout on the charge collection in a monolithic pixel sensor”. In: Eleventh Workshop on Semiconductor Pixel Detectors for Particles and Imaging (Strasbourg, November 2024), https://arxiv.org/abs/2503.21853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E76E9-4428-1F91-8F4C-3E1CDE02F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FE4F41-3B97-8E60-BD6F-18737302A3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40"/>
          <a:stretch/>
        </p:blipFill>
        <p:spPr>
          <a:xfrm>
            <a:off x="8325718" y="1181132"/>
            <a:ext cx="3393810" cy="2900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EC1E5-D05F-AEA0-53E9-4C41B37B3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750" y="687661"/>
            <a:ext cx="3393811" cy="339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72D2C-5D34-E876-344A-F245CC64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H2M - Non-uniform in-pixel response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4F99B-33F0-9CD8-7C7C-E2EBA47F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17</a:t>
            </a:r>
          </a:p>
        </p:txBody>
      </p:sp>
      <p:sp>
        <p:nvSpPr>
          <p:cNvPr id="596" name="Related to the size and location of the n-wells of the analog circuitry.…">
            <a:extLst>
              <a:ext uri="{FF2B5EF4-FFF2-40B4-BE49-F238E27FC236}">
                <a16:creationId xmlns:a16="http://schemas.microsoft.com/office/drawing/2014/main" id="{60D62D02-5449-D7A1-DF02-B1C59BB4BD92}"/>
              </a:ext>
            </a:extLst>
          </p:cNvPr>
          <p:cNvSpPr/>
          <p:nvPr/>
        </p:nvSpPr>
        <p:spPr>
          <a:xfrm>
            <a:off x="281212" y="2892886"/>
            <a:ext cx="4359027" cy="295076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tIns="45000" rIns="45720" bIns="45000" anchor="t">
            <a:spAutoFit/>
          </a:bodyPr>
          <a:lstStyle/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sz="1700" b="0" strike="noStrike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Related to the size and location of the n-wells of the circuitry, leading to localized low-field regions with slowe</a:t>
            </a:r>
            <a:r>
              <a:rPr lang="en-US" sz="1700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r charge collection</a:t>
            </a:r>
            <a:r>
              <a:rPr lang="en-US" sz="1700" b="0" strike="noStrike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 </a:t>
            </a:r>
          </a:p>
          <a:p>
            <a:pPr defTabSz="914400">
              <a:lnSpc>
                <a:spcPct val="120000"/>
              </a:lnSpc>
              <a:buClr>
                <a:srgbClr val="6D7171"/>
              </a:buClr>
              <a:tabLst>
                <a:tab pos="355680" algn="l"/>
              </a:tabLst>
            </a:pPr>
            <a:endParaRPr lang="en-GB" sz="1000" b="0" strike="noStrike" spc="-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sz="1700" b="0" strike="noStrike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Mitigated with optimized operating parameters (larger sensor bias, lower threshold, lower reset current)</a:t>
            </a:r>
          </a:p>
          <a:p>
            <a:pPr defTabSz="914400">
              <a:lnSpc>
                <a:spcPct val="120000"/>
              </a:lnSpc>
              <a:buClr>
                <a:srgbClr val="6D7171"/>
              </a:buClr>
              <a:tabLst>
                <a:tab pos="355680" algn="l"/>
              </a:tabLst>
            </a:pPr>
            <a:endParaRPr lang="en-US" sz="1000" spc="-1" dirty="0">
              <a:solidFill>
                <a:srgbClr val="000000"/>
              </a:solidFill>
              <a:latin typeface="+mj-lt"/>
              <a:ea typeface="Arial"/>
              <a:cs typeface="Arial" panose="020B0604020202020204" pitchFamily="34" charset="0"/>
            </a:endParaRPr>
          </a:p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sz="1700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Confirmed in simulation (TCAD + Monte Carlo + Spice) [8]</a:t>
            </a:r>
            <a:endParaRPr lang="en-GB" sz="1700" spc="-1" dirty="0">
              <a:solidFill>
                <a:srgbClr val="000000"/>
              </a:solidFill>
              <a:latin typeface="+mj-lt"/>
              <a:ea typeface="Arial"/>
              <a:cs typeface="Arial" panose="020B0604020202020204" pitchFamily="34" charset="0"/>
            </a:endParaRPr>
          </a:p>
        </p:txBody>
      </p:sp>
      <p:sp>
        <p:nvSpPr>
          <p:cNvPr id="597" name="TextBox 596">
            <a:extLst>
              <a:ext uri="{FF2B5EF4-FFF2-40B4-BE49-F238E27FC236}">
                <a16:creationId xmlns:a16="http://schemas.microsoft.com/office/drawing/2014/main" id="{36170B14-C9C7-0516-B2E7-E9D153A2E8E3}"/>
              </a:ext>
            </a:extLst>
          </p:cNvPr>
          <p:cNvSpPr txBox="1"/>
          <p:nvPr/>
        </p:nvSpPr>
        <p:spPr>
          <a:xfrm>
            <a:off x="8668031" y="1094268"/>
            <a:ext cx="1660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Measured e</a:t>
            </a:r>
            <a:r>
              <a:rPr lang="en-CH" sz="1400" dirty="0"/>
              <a:t>fficiency</a:t>
            </a: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47235809-1ADF-A659-C53F-2F06064C8A9F}"/>
              </a:ext>
            </a:extLst>
          </p:cNvPr>
          <p:cNvSpPr txBox="1"/>
          <p:nvPr/>
        </p:nvSpPr>
        <p:spPr>
          <a:xfrm>
            <a:off x="5087171" y="1094268"/>
            <a:ext cx="1919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Measured t</a:t>
            </a:r>
            <a:r>
              <a:rPr lang="en-CH" sz="1400" dirty="0"/>
              <a:t>ime </a:t>
            </a:r>
            <a:r>
              <a:rPr lang="en-US" sz="1400" dirty="0"/>
              <a:t>residual</a:t>
            </a:r>
            <a:endParaRPr lang="en-CH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A028A-A736-4666-EA72-E92EE4AAB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0" y="1181133"/>
            <a:ext cx="4203224" cy="1503334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72438E4-2931-D05C-5DD3-ED4A5E32A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7050E5-443A-1C41-FC9F-CE61614EDC93}"/>
              </a:ext>
            </a:extLst>
          </p:cNvPr>
          <p:cNvSpPr txBox="1">
            <a:spLocks/>
          </p:cNvSpPr>
          <p:nvPr/>
        </p:nvSpPr>
        <p:spPr>
          <a:xfrm>
            <a:off x="470561" y="5992330"/>
            <a:ext cx="10945861" cy="786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[8] C. Lemoine et al. “Impact of the circuit layout on the charge collection in a monolithic pixel sensor”. In: Eleventh Workshop on Semiconductor Pixel Detectors for Particles and Imaging (Strasbourg, November 2024), https://arxiv.org/abs/2503.21853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lated to the size and location of the n-wells of the analog circuitry.…">
            <a:extLst>
              <a:ext uri="{FF2B5EF4-FFF2-40B4-BE49-F238E27FC236}">
                <a16:creationId xmlns:a16="http://schemas.microsoft.com/office/drawing/2014/main" id="{C3DA2CD5-E5F3-777F-F101-024C68565B44}"/>
              </a:ext>
            </a:extLst>
          </p:cNvPr>
          <p:cNvSpPr/>
          <p:nvPr/>
        </p:nvSpPr>
        <p:spPr>
          <a:xfrm>
            <a:off x="5173934" y="4262173"/>
            <a:ext cx="6408466" cy="132570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tIns="45000" rIns="45720" bIns="45000" anchor="t">
            <a:spAutoFit/>
          </a:bodyPr>
          <a:lstStyle/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sz="1700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This effect led to useful learnings on  the challenges to design “large” efficient pixels</a:t>
            </a:r>
          </a:p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sz="1700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New simulation strategies have been devised to understand the issue: crucial tool for future developments</a:t>
            </a:r>
            <a:endParaRPr lang="en-GB" sz="1700" spc="-1" dirty="0">
              <a:solidFill>
                <a:srgbClr val="000000"/>
              </a:solidFill>
              <a:latin typeface="+mj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5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22A2A-AF0A-6F27-5DD5-560A13DA4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D3938-3167-3A99-266C-C4C3129B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timeline (</a:t>
            </a:r>
            <a:r>
              <a:rPr lang="en-US" dirty="0" err="1"/>
              <a:t>TPSCo</a:t>
            </a:r>
            <a:r>
              <a:rPr lang="en-US" dirty="0"/>
              <a:t> 65 nm)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EF5A0F-A61C-E44A-A38B-A22CB36D0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D267BC-4DEE-C18D-56E0-A7110795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42FC19-506B-867B-3BEB-DE2B21A18CA0}"/>
              </a:ext>
            </a:extLst>
          </p:cNvPr>
          <p:cNvSpPr/>
          <p:nvPr/>
        </p:nvSpPr>
        <p:spPr>
          <a:xfrm>
            <a:off x="1249018" y="306125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FEA77-07B4-456D-CDBB-F5D9453B02C7}"/>
              </a:ext>
            </a:extLst>
          </p:cNvPr>
          <p:cNvSpPr txBox="1"/>
          <p:nvPr/>
        </p:nvSpPr>
        <p:spPr>
          <a:xfrm>
            <a:off x="-339646" y="3361741"/>
            <a:ext cx="343574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MLR1 (</a:t>
            </a:r>
            <a:r>
              <a:rPr lang="en-US" dirty="0" err="1">
                <a:solidFill>
                  <a:schemeClr val="tx2"/>
                </a:solidFill>
              </a:rPr>
              <a:t>Multy</a:t>
            </a:r>
            <a:r>
              <a:rPr lang="en-US" dirty="0">
                <a:solidFill>
                  <a:schemeClr val="tx2"/>
                </a:solidFill>
              </a:rPr>
              <a:t>-Layer Reticle, Dec 2020):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1.5 x 1.5 mm</a:t>
            </a:r>
            <a:r>
              <a:rPr lang="en-US" baseline="30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 test chips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Learn about the technology, characterize pixels, transistors and building blocks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FFFA12-C30E-9971-540C-9C97A169B442}"/>
              </a:ext>
            </a:extLst>
          </p:cNvPr>
          <p:cNvSpPr/>
          <p:nvPr/>
        </p:nvSpPr>
        <p:spPr>
          <a:xfrm>
            <a:off x="4588562" y="306125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89F2AA-3811-7281-33C4-12F55B75DCB0}"/>
              </a:ext>
            </a:extLst>
          </p:cNvPr>
          <p:cNvCxnSpPr>
            <a:stCxn id="7" idx="6"/>
            <a:endCxn id="9" idx="2"/>
          </p:cNvCxnSpPr>
          <p:nvPr/>
        </p:nvCxnSpPr>
        <p:spPr>
          <a:xfrm>
            <a:off x="1454426" y="3163956"/>
            <a:ext cx="313413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AD6997C-131F-BEF8-67E7-3D3BDE0BE069}"/>
              </a:ext>
            </a:extLst>
          </p:cNvPr>
          <p:cNvSpPr txBox="1"/>
          <p:nvPr/>
        </p:nvSpPr>
        <p:spPr>
          <a:xfrm>
            <a:off x="2811058" y="3369364"/>
            <a:ext cx="386803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ER1 (Engineering Run, Dec. 2022):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Prove we can design wafer-scale stitched sensors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39E083-90C5-5FD7-DC0D-C344A5360643}"/>
              </a:ext>
            </a:extLst>
          </p:cNvPr>
          <p:cNvSpPr/>
          <p:nvPr/>
        </p:nvSpPr>
        <p:spPr>
          <a:xfrm>
            <a:off x="8000990" y="306125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61F275-08E7-7192-53FD-1B225A2128E6}"/>
              </a:ext>
            </a:extLst>
          </p:cNvPr>
          <p:cNvCxnSpPr>
            <a:cxnSpLocks/>
            <a:stCxn id="9" idx="6"/>
            <a:endCxn id="14" idx="2"/>
          </p:cNvCxnSpPr>
          <p:nvPr/>
        </p:nvCxnSpPr>
        <p:spPr>
          <a:xfrm>
            <a:off x="4793970" y="3163956"/>
            <a:ext cx="320702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DAA163-9E87-19D1-FEF4-F20FD75E9716}"/>
                  </a:ext>
                </a:extLst>
              </p:cNvPr>
              <p:cNvSpPr txBox="1"/>
              <p:nvPr/>
            </p:nvSpPr>
            <p:spPr>
              <a:xfrm>
                <a:off x="6536584" y="3412576"/>
                <a:ext cx="3296533" cy="2893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spcBef>
                    <a:spcPts val="600"/>
                  </a:spcBef>
                </a:pPr>
                <a:r>
                  <a:rPr lang="en-US" dirty="0">
                    <a:solidFill>
                      <a:schemeClr val="tx2"/>
                    </a:solidFill>
                  </a:rPr>
                  <a:t>ER2 (Q2 2025):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Full-scale stitched sensor prototype for ITS3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dirty="0">
                    <a:solidFill>
                      <a:schemeClr val="tx2"/>
                    </a:solidFill>
                  </a:rPr>
                  <a:t>MOSAIX (1.9 x 26.6 cm)</a:t>
                </a:r>
              </a:p>
              <a:p>
                <a:pPr lvl="1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30 </a:t>
                </a:r>
                <a:r>
                  <a:rPr lang="en-US" dirty="0" err="1">
                    <a:solidFill>
                      <a:schemeClr val="tx2"/>
                    </a:solidFill>
                  </a:rPr>
                  <a:t>chiplets</a:t>
                </a:r>
                <a:r>
                  <a:rPr lang="en-US" dirty="0">
                    <a:solidFill>
                      <a:schemeClr val="tx2"/>
                    </a:solidFill>
                  </a:rPr>
                  <a:t> from: IPHC, SLAC, CPPM, BNL, INFN, Universität Heidelberg, CERN</a:t>
                </a:r>
              </a:p>
              <a:p>
                <a:pPr lvl="1">
                  <a:spcBef>
                    <a:spcPts val="600"/>
                  </a:spcBef>
                </a:pPr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DAA163-9E87-19D1-FEF4-F20FD75E9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584" y="3412576"/>
                <a:ext cx="3296533" cy="2893100"/>
              </a:xfrm>
              <a:prstGeom prst="rect">
                <a:avLst/>
              </a:prstGeom>
              <a:blipFill>
                <a:blip r:embed="rId3"/>
                <a:stretch>
                  <a:fillRect t="-12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6A59AA-8017-F69E-7D48-B09DD3B5644E}"/>
              </a:ext>
            </a:extLst>
          </p:cNvPr>
          <p:cNvCxnSpPr>
            <a:cxnSpLocks/>
            <a:stCxn id="14" idx="5"/>
            <a:endCxn id="27" idx="1"/>
          </p:cNvCxnSpPr>
          <p:nvPr/>
        </p:nvCxnSpPr>
        <p:spPr>
          <a:xfrm>
            <a:off x="8176317" y="3236579"/>
            <a:ext cx="2659475" cy="1222634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4D2B7F09-7C56-F7FF-B7DD-DDEAA7BF4BB4}"/>
              </a:ext>
            </a:extLst>
          </p:cNvPr>
          <p:cNvSpPr/>
          <p:nvPr/>
        </p:nvSpPr>
        <p:spPr>
          <a:xfrm>
            <a:off x="10805711" y="442913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5F4D0BB-5A6E-9637-2610-DCECF06AD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3" y="1023940"/>
            <a:ext cx="1575926" cy="198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30F1151-0423-21BF-BE65-46CA33113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663" y="904268"/>
            <a:ext cx="2098772" cy="21038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2D341E-366C-8F0D-00A5-11DC6C6CA3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1780416">
            <a:off x="6573506" y="1848584"/>
            <a:ext cx="3110069" cy="29536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2F40743-4A2B-41B0-5AC0-491CED770491}"/>
              </a:ext>
            </a:extLst>
          </p:cNvPr>
          <p:cNvSpPr txBox="1"/>
          <p:nvPr/>
        </p:nvSpPr>
        <p:spPr>
          <a:xfrm rot="1800000">
            <a:off x="7628695" y="1907214"/>
            <a:ext cx="129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MOSAIX</a:t>
            </a:r>
            <a:endParaRPr lang="en-GB" sz="1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719C8EA-B5D0-9E5A-88B5-BDA421CE31E1}"/>
              </a:ext>
            </a:extLst>
          </p:cNvPr>
          <p:cNvSpPr/>
          <p:nvPr/>
        </p:nvSpPr>
        <p:spPr>
          <a:xfrm>
            <a:off x="10750397" y="3067293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87F4953-858D-955D-ABCB-7DC7E2889726}"/>
              </a:ext>
            </a:extLst>
          </p:cNvPr>
          <p:cNvCxnSpPr>
            <a:cxnSpLocks/>
            <a:stCxn id="14" idx="6"/>
            <a:endCxn id="41" idx="2"/>
          </p:cNvCxnSpPr>
          <p:nvPr/>
        </p:nvCxnSpPr>
        <p:spPr>
          <a:xfrm>
            <a:off x="8206398" y="3163956"/>
            <a:ext cx="2543999" cy="6041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94226B7-6B86-1162-7D1A-445F55B98203}"/>
              </a:ext>
            </a:extLst>
          </p:cNvPr>
          <p:cNvCxnSpPr>
            <a:cxnSpLocks/>
          </p:cNvCxnSpPr>
          <p:nvPr/>
        </p:nvCxnSpPr>
        <p:spPr>
          <a:xfrm>
            <a:off x="10955805" y="3172312"/>
            <a:ext cx="985986" cy="0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30B3082-FCA0-BAB2-D468-2B9DE4AAAB15}"/>
              </a:ext>
            </a:extLst>
          </p:cNvPr>
          <p:cNvSpPr txBox="1"/>
          <p:nvPr/>
        </p:nvSpPr>
        <p:spPr>
          <a:xfrm rot="1500926">
            <a:off x="8830132" y="3671808"/>
            <a:ext cx="207666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ALICE “rail”</a:t>
            </a:r>
          </a:p>
          <a:p>
            <a:pPr lvl="1">
              <a:spcBef>
                <a:spcPts val="6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862E02-C660-9332-9F3F-FE0F089A2E78}"/>
              </a:ext>
            </a:extLst>
          </p:cNvPr>
          <p:cNvSpPr txBox="1"/>
          <p:nvPr/>
        </p:nvSpPr>
        <p:spPr>
          <a:xfrm>
            <a:off x="8673734" y="2854325"/>
            <a:ext cx="207666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WP 1.2 “rail”</a:t>
            </a:r>
          </a:p>
          <a:p>
            <a:pPr lvl="1">
              <a:spcBef>
                <a:spcPts val="6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3B059-2CAC-AE11-6F04-4EE8D14EC8E9}"/>
              </a:ext>
            </a:extLst>
          </p:cNvPr>
          <p:cNvSpPr txBox="1"/>
          <p:nvPr/>
        </p:nvSpPr>
        <p:spPr>
          <a:xfrm>
            <a:off x="9549840" y="4697854"/>
            <a:ext cx="299002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ER3 (2026):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Stitched sensor production for ITS3 (ALICE-specific)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A3F0DE-33B3-812B-FADD-D65DF8450216}"/>
              </a:ext>
            </a:extLst>
          </p:cNvPr>
          <p:cNvSpPr txBox="1"/>
          <p:nvPr/>
        </p:nvSpPr>
        <p:spPr>
          <a:xfrm>
            <a:off x="9350581" y="2184896"/>
            <a:ext cx="28484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MPR2 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Shared engineering run</a:t>
            </a:r>
          </a:p>
          <a:p>
            <a:pPr lvl="1">
              <a:spcBef>
                <a:spcPts val="6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9F2FB1-BA7C-03C7-1D6F-03E2EA279310}"/>
              </a:ext>
            </a:extLst>
          </p:cNvPr>
          <p:cNvSpPr/>
          <p:nvPr/>
        </p:nvSpPr>
        <p:spPr>
          <a:xfrm>
            <a:off x="6598767" y="980729"/>
            <a:ext cx="3070015" cy="537460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4 Ways to Draw a Train - wikiHow">
            <a:extLst>
              <a:ext uri="{FF2B5EF4-FFF2-40B4-BE49-F238E27FC236}">
                <a16:creationId xmlns:a16="http://schemas.microsoft.com/office/drawing/2014/main" id="{22D7DCDF-0DE5-4ABF-E88F-40187E205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9200" y1="48000" x2="19200" y2="48000"/>
                        <a14:foregroundMark x1="19867" y1="46550" x2="19867" y2="46550"/>
                        <a14:foregroundMark x1="23600" y1="34200" x2="23600" y2="33800"/>
                        <a14:foregroundMark x1="29767" y1="26200" x2="29767" y2="26200"/>
                        <a14:foregroundMark x1="25067" y1="33450" x2="25067" y2="32650"/>
                        <a14:foregroundMark x1="22167" y1="36800" x2="24600" y2="30500"/>
                        <a14:foregroundMark x1="24600" y1="30500" x2="22700" y2="34000"/>
                        <a14:foregroundMark x1="39967" y1="23750" x2="39967" y2="23750"/>
                        <a14:foregroundMark x1="39300" y1="23200" x2="39300" y2="22300"/>
                        <a14:foregroundMark x1="39300" y1="15550" x2="40800" y2="13250"/>
                        <a14:foregroundMark x1="45567" y1="12350" x2="45800" y2="1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2364" y="2684936"/>
            <a:ext cx="673926" cy="4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06005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07CA9-FB15-DE48-F833-8C6399DFD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>
            <a:extLst>
              <a:ext uri="{FF2B5EF4-FFF2-40B4-BE49-F238E27FC236}">
                <a16:creationId xmlns:a16="http://schemas.microsoft.com/office/drawing/2014/main" id="{894F34E0-C81B-5531-00DD-637DBB6D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19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505FC02-7D12-28E5-1AFF-AE5831663D83}"/>
              </a:ext>
            </a:extLst>
          </p:cNvPr>
          <p:cNvSpPr txBox="1">
            <a:spLocks/>
          </p:cNvSpPr>
          <p:nvPr/>
        </p:nvSpPr>
        <p:spPr>
          <a:xfrm>
            <a:off x="609600" y="204396"/>
            <a:ext cx="10972800" cy="7763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A4A6A"/>
                </a:solidFill>
              </a:rPr>
              <a:t>MOSAIX (</a:t>
            </a:r>
            <a:r>
              <a:rPr lang="en-US" dirty="0" err="1">
                <a:solidFill>
                  <a:srgbClr val="3A4A6A"/>
                </a:solidFill>
              </a:rPr>
              <a:t>MOnolithic</a:t>
            </a:r>
            <a:r>
              <a:rPr lang="en-US" dirty="0">
                <a:solidFill>
                  <a:srgbClr val="3A4A6A"/>
                </a:solidFill>
              </a:rPr>
              <a:t> Stitched Active </a:t>
            </a:r>
            <a:r>
              <a:rPr lang="en-US" dirty="0" err="1">
                <a:solidFill>
                  <a:srgbClr val="3A4A6A"/>
                </a:solidFill>
              </a:rPr>
              <a:t>pIXel</a:t>
            </a:r>
            <a:r>
              <a:rPr lang="en-US" dirty="0">
                <a:solidFill>
                  <a:srgbClr val="3A4A6A"/>
                </a:solidFill>
              </a:rPr>
              <a:t>)</a:t>
            </a:r>
            <a:endParaRPr lang="en-CH" sz="2200" dirty="0">
              <a:solidFill>
                <a:srgbClr val="3A4A6A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806C3F6-6FCF-59D3-EAB7-54BAA157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54E020B-B3CE-0BA9-D859-F5F9055404E7}"/>
              </a:ext>
            </a:extLst>
          </p:cNvPr>
          <p:cNvSpPr txBox="1">
            <a:spLocks/>
          </p:cNvSpPr>
          <p:nvPr/>
        </p:nvSpPr>
        <p:spPr>
          <a:xfrm>
            <a:off x="428570" y="844293"/>
            <a:ext cx="11668539" cy="11860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MOSAIX is the full-size, full-functionality, stitched sensor prototype for ALICE ITS3. </a:t>
            </a:r>
            <a:r>
              <a:rPr lang="de-DE" sz="1800" dirty="0">
                <a:solidFill>
                  <a:schemeClr val="accent6">
                    <a:lumMod val="50000"/>
                  </a:schemeClr>
                </a:solidFill>
              </a:rPr>
              <a:t>22.8 x 20.8 µm </a:t>
            </a:r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</a:rPr>
              <a:t>pixels</a:t>
            </a:r>
            <a:r>
              <a:rPr lang="de-DE" sz="1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9.97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Mpixels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17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>
                <a:solidFill>
                  <a:schemeClr val="accent6">
                    <a:lumMod val="50000"/>
                  </a:schemeClr>
                </a:solidFill>
              </a:rPr>
              <a:t>MOSAIX inherits some of its features from MOSS (synchronous read-out, conservative layout) and MOST (power segmentation, data transmission on chip), but it includes many more complex functionalities.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>
                <a:solidFill>
                  <a:srgbClr val="FF9300"/>
                </a:solidFill>
              </a:rPr>
              <a:t>Unprecedented level of integration and complexity in HEP, </a:t>
            </a:r>
            <a:r>
              <a:rPr lang="en-US" sz="1700" dirty="0">
                <a:solidFill>
                  <a:srgbClr val="FF9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3 bn transistors</a:t>
            </a:r>
            <a:endParaRPr lang="en-US" sz="1700" dirty="0">
              <a:solidFill>
                <a:srgbClr val="FF9300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486AC3E-68CD-D299-43C5-C35399F190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598" t="7196" r="683" b="6890"/>
          <a:stretch/>
        </p:blipFill>
        <p:spPr>
          <a:xfrm flipV="1">
            <a:off x="1773960" y="2269641"/>
            <a:ext cx="8692763" cy="64022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9AB56B48-E81E-10F3-57B7-9193241967DC}"/>
              </a:ext>
            </a:extLst>
          </p:cNvPr>
          <p:cNvSpPr/>
          <p:nvPr/>
        </p:nvSpPr>
        <p:spPr>
          <a:xfrm>
            <a:off x="1898518" y="2249638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7111CAC-E757-047E-B92D-7290779FDD8E}"/>
              </a:ext>
            </a:extLst>
          </p:cNvPr>
          <p:cNvSpPr/>
          <p:nvPr/>
        </p:nvSpPr>
        <p:spPr>
          <a:xfrm>
            <a:off x="2607743" y="2249638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8B93DD2-4950-9242-753D-59956BDA099E}"/>
              </a:ext>
            </a:extLst>
          </p:cNvPr>
          <p:cNvSpPr/>
          <p:nvPr/>
        </p:nvSpPr>
        <p:spPr>
          <a:xfrm>
            <a:off x="3316968" y="2249638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3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67B6C95-1832-DDEE-8F7F-2029B6225D0B}"/>
              </a:ext>
            </a:extLst>
          </p:cNvPr>
          <p:cNvSpPr/>
          <p:nvPr/>
        </p:nvSpPr>
        <p:spPr>
          <a:xfrm>
            <a:off x="4036353" y="2250262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A9872A4-44C8-646B-185C-45018D801BBF}"/>
              </a:ext>
            </a:extLst>
          </p:cNvPr>
          <p:cNvSpPr/>
          <p:nvPr/>
        </p:nvSpPr>
        <p:spPr>
          <a:xfrm>
            <a:off x="4750658" y="2252093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948BE60-3B53-7F7C-B014-974A89F7DE69}"/>
              </a:ext>
            </a:extLst>
          </p:cNvPr>
          <p:cNvSpPr/>
          <p:nvPr/>
        </p:nvSpPr>
        <p:spPr>
          <a:xfrm>
            <a:off x="5454803" y="2250710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6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AB8A2A5-EBD2-F65F-CCCE-49625DEA9BA4}"/>
              </a:ext>
            </a:extLst>
          </p:cNvPr>
          <p:cNvSpPr/>
          <p:nvPr/>
        </p:nvSpPr>
        <p:spPr>
          <a:xfrm>
            <a:off x="6164028" y="2251556"/>
            <a:ext cx="719385" cy="6782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7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DCF856E-90FC-7F0F-74F7-D30E16529750}"/>
              </a:ext>
            </a:extLst>
          </p:cNvPr>
          <p:cNvSpPr/>
          <p:nvPr/>
        </p:nvSpPr>
        <p:spPr>
          <a:xfrm>
            <a:off x="6883413" y="2250638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8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1299E5D-4C5F-CE60-3C5E-1F8C4E3457BD}"/>
              </a:ext>
            </a:extLst>
          </p:cNvPr>
          <p:cNvSpPr/>
          <p:nvPr/>
        </p:nvSpPr>
        <p:spPr>
          <a:xfrm>
            <a:off x="7602798" y="2250710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9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E78ABF9-E066-BB8D-6CD6-7FEB489B1DCE}"/>
              </a:ext>
            </a:extLst>
          </p:cNvPr>
          <p:cNvSpPr/>
          <p:nvPr/>
        </p:nvSpPr>
        <p:spPr>
          <a:xfrm>
            <a:off x="8317103" y="2250710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10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36B0F86-3CA5-C4B7-46E6-C6E2E4D9D080}"/>
              </a:ext>
            </a:extLst>
          </p:cNvPr>
          <p:cNvSpPr/>
          <p:nvPr/>
        </p:nvSpPr>
        <p:spPr>
          <a:xfrm>
            <a:off x="9036488" y="2250239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11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5206E6C-AC15-48D1-BC8B-A57A4086C0CF}"/>
              </a:ext>
            </a:extLst>
          </p:cNvPr>
          <p:cNvSpPr/>
          <p:nvPr/>
        </p:nvSpPr>
        <p:spPr>
          <a:xfrm>
            <a:off x="9739265" y="2250239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12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B75F32-EB39-CC3C-3B19-6AF21DFB4AD1}"/>
              </a:ext>
            </a:extLst>
          </p:cNvPr>
          <p:cNvSpPr/>
          <p:nvPr/>
        </p:nvSpPr>
        <p:spPr>
          <a:xfrm>
            <a:off x="1682643" y="2243937"/>
            <a:ext cx="197873" cy="679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F6D78EC-EFFD-6B30-BCA6-E889B383B5F7}"/>
              </a:ext>
            </a:extLst>
          </p:cNvPr>
          <p:cNvSpPr/>
          <p:nvPr/>
        </p:nvSpPr>
        <p:spPr>
          <a:xfrm>
            <a:off x="10444667" y="2250239"/>
            <a:ext cx="123378" cy="67940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9618192-88CC-33FE-265F-2DAC363F5F2C}"/>
              </a:ext>
            </a:extLst>
          </p:cNvPr>
          <p:cNvSpPr txBox="1"/>
          <p:nvPr/>
        </p:nvSpPr>
        <p:spPr>
          <a:xfrm>
            <a:off x="5653051" y="1834873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66</a:t>
            </a:r>
            <a:r>
              <a:rPr lang="en-CH" sz="2000" dirty="0">
                <a:solidFill>
                  <a:schemeClr val="accent6">
                    <a:lumMod val="50000"/>
                  </a:schemeClr>
                </a:solidFill>
              </a:rPr>
              <a:t> mm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A1FEC8F-376B-F9F3-4794-081365B65A2A}"/>
              </a:ext>
            </a:extLst>
          </p:cNvPr>
          <p:cNvSpPr txBox="1"/>
          <p:nvPr/>
        </p:nvSpPr>
        <p:spPr>
          <a:xfrm rot="16200000">
            <a:off x="978742" y="2434002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 mm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314FEC0-2808-D57C-07DB-15CF040EB8B2}"/>
              </a:ext>
            </a:extLst>
          </p:cNvPr>
          <p:cNvCxnSpPr>
            <a:cxnSpLocks/>
          </p:cNvCxnSpPr>
          <p:nvPr/>
        </p:nvCxnSpPr>
        <p:spPr>
          <a:xfrm>
            <a:off x="1731374" y="2150188"/>
            <a:ext cx="8829051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54AE063-D279-5781-CEC9-84216D89D9BE}"/>
              </a:ext>
            </a:extLst>
          </p:cNvPr>
          <p:cNvSpPr/>
          <p:nvPr/>
        </p:nvSpPr>
        <p:spPr>
          <a:xfrm>
            <a:off x="1336364" y="3285469"/>
            <a:ext cx="2398873" cy="2717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Left Endcap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8x 10.24 Gb/s serializers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lpGBT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frame encoding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12-bit monitoring ADC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endParaRPr lang="x-none" dirty="0">
              <a:solidFill>
                <a:srgbClr val="FF0000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373FA7A-CDBA-59F6-D4B9-7FE1CB7808A2}"/>
              </a:ext>
            </a:extLst>
          </p:cNvPr>
          <p:cNvSpPr/>
          <p:nvPr/>
        </p:nvSpPr>
        <p:spPr>
          <a:xfrm>
            <a:off x="227461" y="4486655"/>
            <a:ext cx="986762" cy="4895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power</a:t>
            </a:r>
            <a:endParaRPr lang="en-GB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A8A3B33-B322-21D2-4788-C67CF7AC11A3}"/>
              </a:ext>
            </a:extLst>
          </p:cNvPr>
          <p:cNvSpPr/>
          <p:nvPr/>
        </p:nvSpPr>
        <p:spPr>
          <a:xfrm>
            <a:off x="227461" y="5128579"/>
            <a:ext cx="986762" cy="48952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</a:t>
            </a:r>
            <a:endParaRPr lang="en-GB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A2B6700-7D58-C482-D286-E5917CADA67C}"/>
              </a:ext>
            </a:extLst>
          </p:cNvPr>
          <p:cNvSpPr/>
          <p:nvPr/>
        </p:nvSpPr>
        <p:spPr>
          <a:xfrm flipH="1">
            <a:off x="227461" y="3735044"/>
            <a:ext cx="986762" cy="48952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D0EFB2-B4DB-F9B3-A518-263AC1869807}"/>
              </a:ext>
            </a:extLst>
          </p:cNvPr>
          <p:cNvCxnSpPr>
            <a:cxnSpLocks/>
          </p:cNvCxnSpPr>
          <p:nvPr/>
        </p:nvCxnSpPr>
        <p:spPr>
          <a:xfrm flipV="1">
            <a:off x="1351460" y="2909861"/>
            <a:ext cx="331183" cy="3756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F0F8BD-5340-7B84-47B5-8B82D9EC34CE}"/>
              </a:ext>
            </a:extLst>
          </p:cNvPr>
          <p:cNvCxnSpPr>
            <a:cxnSpLocks/>
          </p:cNvCxnSpPr>
          <p:nvPr/>
        </p:nvCxnSpPr>
        <p:spPr>
          <a:xfrm flipH="1" flipV="1">
            <a:off x="1860387" y="2929044"/>
            <a:ext cx="1850844" cy="3429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B58BE6E-4CE0-7A4B-3EC5-0B1035377724}"/>
              </a:ext>
            </a:extLst>
          </p:cNvPr>
          <p:cNvSpPr/>
          <p:nvPr/>
        </p:nvSpPr>
        <p:spPr>
          <a:xfrm>
            <a:off x="3740345" y="3285468"/>
            <a:ext cx="2707175" cy="27172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00B050"/>
                </a:solidFill>
              </a:rPr>
              <a:t>Repeated Sensor Unit</a:t>
            </a:r>
          </a:p>
          <a:p>
            <a:pPr algn="ctr"/>
            <a:endParaRPr lang="en-US" sz="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Hosts the pixel matrices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Segmented into 12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tiles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each tile can be powered down individually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12 variants of analog front-end (1 per tile)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endParaRPr lang="x-none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F4ED18-AC2D-E9A7-D558-E3292D6DAFD0}"/>
              </a:ext>
            </a:extLst>
          </p:cNvPr>
          <p:cNvSpPr/>
          <p:nvPr/>
        </p:nvSpPr>
        <p:spPr>
          <a:xfrm>
            <a:off x="9415183" y="3278224"/>
            <a:ext cx="1425357" cy="271726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Right Endcap</a:t>
            </a:r>
          </a:p>
          <a:p>
            <a:pPr algn="ctr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endParaRPr lang="x-none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2448E4-2E17-0CF2-9E9A-620A45B96905}"/>
              </a:ext>
            </a:extLst>
          </p:cNvPr>
          <p:cNvSpPr/>
          <p:nvPr/>
        </p:nvSpPr>
        <p:spPr>
          <a:xfrm>
            <a:off x="7016311" y="3275692"/>
            <a:ext cx="2398873" cy="27172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00B050"/>
                </a:solidFill>
              </a:rPr>
              <a:t>Repeated Sensor Unit</a:t>
            </a:r>
          </a:p>
          <a:p>
            <a:pPr algn="ctr"/>
            <a:endParaRPr lang="en-US" dirty="0">
              <a:solidFill>
                <a:srgbClr val="00B050"/>
              </a:solidFill>
            </a:endParaRPr>
          </a:p>
          <a:p>
            <a:pPr algn="ctr"/>
            <a:endParaRPr lang="en-US" dirty="0">
              <a:solidFill>
                <a:srgbClr val="00B050"/>
              </a:solidFill>
            </a:endParaRPr>
          </a:p>
          <a:p>
            <a:pPr algn="ctr"/>
            <a:endParaRPr lang="en-US" dirty="0">
              <a:solidFill>
                <a:srgbClr val="00B050"/>
              </a:solidFill>
            </a:endParaRPr>
          </a:p>
          <a:p>
            <a:pPr algn="ctr"/>
            <a:endParaRPr lang="en-US" dirty="0">
              <a:solidFill>
                <a:srgbClr val="00B050"/>
              </a:solidFill>
            </a:endParaRPr>
          </a:p>
          <a:p>
            <a:pPr algn="ctr"/>
            <a:endParaRPr lang="en-US" dirty="0">
              <a:solidFill>
                <a:srgbClr val="00B050"/>
              </a:solidFill>
            </a:endParaRPr>
          </a:p>
          <a:p>
            <a:pPr algn="ctr"/>
            <a:endParaRPr lang="en-US" dirty="0">
              <a:solidFill>
                <a:srgbClr val="00B050"/>
              </a:solidFill>
            </a:endParaRPr>
          </a:p>
          <a:p>
            <a:pPr algn="ctr"/>
            <a:endParaRPr lang="en-US" dirty="0">
              <a:solidFill>
                <a:srgbClr val="00B05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endParaRPr lang="x-none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26C84E-DB4E-19FF-436A-04933B8DCEF7}"/>
              </a:ext>
            </a:extLst>
          </p:cNvPr>
          <p:cNvSpPr txBox="1"/>
          <p:nvPr/>
        </p:nvSpPr>
        <p:spPr>
          <a:xfrm>
            <a:off x="6432704" y="3988322"/>
            <a:ext cx="9834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B050"/>
                </a:solidFill>
              </a:rPr>
              <a:t>…</a:t>
            </a:r>
            <a:endParaRPr lang="en-GB" sz="4200" dirty="0">
              <a:solidFill>
                <a:srgbClr val="00B050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C527B80-8A77-F475-98E2-CCD42ACF761B}"/>
              </a:ext>
            </a:extLst>
          </p:cNvPr>
          <p:cNvSpPr/>
          <p:nvPr/>
        </p:nvSpPr>
        <p:spPr>
          <a:xfrm flipH="1">
            <a:off x="10917808" y="4479971"/>
            <a:ext cx="986762" cy="4895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power</a:t>
            </a:r>
            <a:endParaRPr lang="en-GB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07DE6F6-458F-91B6-42A7-C611079B135C}"/>
              </a:ext>
            </a:extLst>
          </p:cNvPr>
          <p:cNvCxnSpPr>
            <a:cxnSpLocks/>
          </p:cNvCxnSpPr>
          <p:nvPr/>
        </p:nvCxnSpPr>
        <p:spPr>
          <a:xfrm flipH="1">
            <a:off x="3793297" y="6240880"/>
            <a:ext cx="5533666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C7FBF58-F229-F524-B661-7BC617601A45}"/>
              </a:ext>
            </a:extLst>
          </p:cNvPr>
          <p:cNvSpPr txBox="1">
            <a:spLocks/>
          </p:cNvSpPr>
          <p:nvPr/>
        </p:nvSpPr>
        <p:spPr>
          <a:xfrm>
            <a:off x="4841717" y="5929589"/>
            <a:ext cx="3916456" cy="5308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160 Mb/s on-chip data transmission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8C445A-1968-24C2-B061-F09161A64C01}"/>
              </a:ext>
            </a:extLst>
          </p:cNvPr>
          <p:cNvCxnSpPr>
            <a:cxnSpLocks/>
          </p:cNvCxnSpPr>
          <p:nvPr/>
        </p:nvCxnSpPr>
        <p:spPr>
          <a:xfrm flipH="1" flipV="1">
            <a:off x="1898517" y="2930116"/>
            <a:ext cx="1868629" cy="34810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8737513-495C-6AF1-0FD3-6BC31D6AE5CE}"/>
              </a:ext>
            </a:extLst>
          </p:cNvPr>
          <p:cNvCxnSpPr>
            <a:cxnSpLocks/>
          </p:cNvCxnSpPr>
          <p:nvPr/>
        </p:nvCxnSpPr>
        <p:spPr>
          <a:xfrm flipH="1" flipV="1">
            <a:off x="2599118" y="2930116"/>
            <a:ext cx="3834505" cy="35217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BFEA929-5288-74F4-05EE-066B2D2A4186}"/>
              </a:ext>
            </a:extLst>
          </p:cNvPr>
          <p:cNvCxnSpPr>
            <a:cxnSpLocks/>
          </p:cNvCxnSpPr>
          <p:nvPr/>
        </p:nvCxnSpPr>
        <p:spPr>
          <a:xfrm flipV="1">
            <a:off x="7016311" y="2930116"/>
            <a:ext cx="2722954" cy="33935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6FF632-5B0C-2345-0B6D-6D84612172E7}"/>
              </a:ext>
            </a:extLst>
          </p:cNvPr>
          <p:cNvCxnSpPr>
            <a:cxnSpLocks/>
          </p:cNvCxnSpPr>
          <p:nvPr/>
        </p:nvCxnSpPr>
        <p:spPr>
          <a:xfrm flipV="1">
            <a:off x="9409158" y="2931499"/>
            <a:ext cx="1010811" cy="34672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ABFFB75-595C-1312-6272-67F2E551C438}"/>
              </a:ext>
            </a:extLst>
          </p:cNvPr>
          <p:cNvCxnSpPr>
            <a:cxnSpLocks/>
          </p:cNvCxnSpPr>
          <p:nvPr/>
        </p:nvCxnSpPr>
        <p:spPr>
          <a:xfrm flipV="1">
            <a:off x="9444145" y="2935565"/>
            <a:ext cx="1010811" cy="34672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BE3D60D-B1C1-988A-B9DB-66879DC05A24}"/>
              </a:ext>
            </a:extLst>
          </p:cNvPr>
          <p:cNvCxnSpPr>
            <a:cxnSpLocks/>
          </p:cNvCxnSpPr>
          <p:nvPr/>
        </p:nvCxnSpPr>
        <p:spPr>
          <a:xfrm flipH="1" flipV="1">
            <a:off x="10560425" y="2929645"/>
            <a:ext cx="280115" cy="34234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F1685D6B-A2F9-AE10-D615-7C911EC7D0CC}"/>
              </a:ext>
            </a:extLst>
          </p:cNvPr>
          <p:cNvSpPr txBox="1">
            <a:spLocks/>
          </p:cNvSpPr>
          <p:nvPr/>
        </p:nvSpPr>
        <p:spPr>
          <a:xfrm>
            <a:off x="609600" y="6066352"/>
            <a:ext cx="10945861" cy="786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[9] P. Vicente Leitao. “Development of the MOSAIX chip for the ALICE ITS3 upgrade”. In: Topical Workshop for Electronics in Particle Physics (Glasgow, September 2024).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DB1E0-15CD-E320-6A60-0BB9C4C3CBC6}"/>
              </a:ext>
            </a:extLst>
          </p:cNvPr>
          <p:cNvSpPr/>
          <p:nvPr/>
        </p:nvSpPr>
        <p:spPr>
          <a:xfrm>
            <a:off x="2386321" y="2272241"/>
            <a:ext cx="127882" cy="319674"/>
          </a:xfrm>
          <a:prstGeom prst="rect">
            <a:avLst/>
          </a:prstGeom>
          <a:noFill/>
          <a:ln>
            <a:solidFill>
              <a:srgbClr val="3A4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rgbClr val="00B05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9B10F7-A3D6-00F5-D982-828D6C943BE6}"/>
              </a:ext>
            </a:extLst>
          </p:cNvPr>
          <p:cNvCxnSpPr>
            <a:cxnSpLocks/>
          </p:cNvCxnSpPr>
          <p:nvPr/>
        </p:nvCxnSpPr>
        <p:spPr>
          <a:xfrm flipH="1">
            <a:off x="869624" y="2391359"/>
            <a:ext cx="1497631" cy="259054"/>
          </a:xfrm>
          <a:prstGeom prst="straightConnector1">
            <a:avLst/>
          </a:prstGeom>
          <a:ln>
            <a:solidFill>
              <a:srgbClr val="3A4A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891410-A0BA-AD1C-BFA2-9F6E7886F856}"/>
              </a:ext>
            </a:extLst>
          </p:cNvPr>
          <p:cNvSpPr txBox="1"/>
          <p:nvPr/>
        </p:nvSpPr>
        <p:spPr>
          <a:xfrm>
            <a:off x="502276" y="2464779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tile</a:t>
            </a:r>
            <a:endParaRPr lang="en-CH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9199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1E047-CE3A-AC36-6BC8-2EADC6BE1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>
            <a:extLst>
              <a:ext uri="{FF2B5EF4-FFF2-40B4-BE49-F238E27FC236}">
                <a16:creationId xmlns:a16="http://schemas.microsoft.com/office/drawing/2014/main" id="{F9FCA9D9-9EBA-180E-B0AE-0FDFEEF4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19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10B57C-5F38-2EF1-B33C-35E38876C103}"/>
              </a:ext>
            </a:extLst>
          </p:cNvPr>
          <p:cNvSpPr txBox="1">
            <a:spLocks/>
          </p:cNvSpPr>
          <p:nvPr/>
        </p:nvSpPr>
        <p:spPr>
          <a:xfrm>
            <a:off x="609600" y="204396"/>
            <a:ext cx="10972800" cy="7763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A4A6A"/>
                </a:solidFill>
              </a:rPr>
              <a:t>MOSAIX (</a:t>
            </a:r>
            <a:r>
              <a:rPr lang="en-US" dirty="0" err="1">
                <a:solidFill>
                  <a:srgbClr val="3A4A6A"/>
                </a:solidFill>
              </a:rPr>
              <a:t>MOnolithic</a:t>
            </a:r>
            <a:r>
              <a:rPr lang="en-US" dirty="0">
                <a:solidFill>
                  <a:srgbClr val="3A4A6A"/>
                </a:solidFill>
              </a:rPr>
              <a:t> Stitched Active </a:t>
            </a:r>
            <a:r>
              <a:rPr lang="en-US" dirty="0" err="1">
                <a:solidFill>
                  <a:srgbClr val="3A4A6A"/>
                </a:solidFill>
              </a:rPr>
              <a:t>pIXel</a:t>
            </a:r>
            <a:r>
              <a:rPr lang="en-US" dirty="0">
                <a:solidFill>
                  <a:srgbClr val="3A4A6A"/>
                </a:solidFill>
              </a:rPr>
              <a:t>)</a:t>
            </a:r>
            <a:endParaRPr lang="en-CH" sz="2200" dirty="0">
              <a:solidFill>
                <a:srgbClr val="3A4A6A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E40C5F3-CD28-77A3-75EC-432B801D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8F3BB8-ECF5-8D3E-048D-434607F106FD}"/>
              </a:ext>
            </a:extLst>
          </p:cNvPr>
          <p:cNvSpPr txBox="1">
            <a:spLocks/>
          </p:cNvSpPr>
          <p:nvPr/>
        </p:nvSpPr>
        <p:spPr>
          <a:xfrm>
            <a:off x="428570" y="844293"/>
            <a:ext cx="11668539" cy="11860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MOSAIX is the full-size, full-functionality, stitched sensor prototype for ALICE ITS3. </a:t>
            </a:r>
            <a:r>
              <a:rPr lang="de-DE" sz="1800" dirty="0">
                <a:solidFill>
                  <a:schemeClr val="accent6">
                    <a:lumMod val="50000"/>
                  </a:schemeClr>
                </a:solidFill>
              </a:rPr>
              <a:t>22.8 x 20.8 µm </a:t>
            </a:r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</a:rPr>
              <a:t>pixels</a:t>
            </a:r>
            <a:r>
              <a:rPr lang="de-DE" sz="1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9.97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Mpixels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17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>
                <a:solidFill>
                  <a:schemeClr val="accent6">
                    <a:lumMod val="50000"/>
                  </a:schemeClr>
                </a:solidFill>
              </a:rPr>
              <a:t>MOSAIX inherits some of its features from MOSS (synchronous read-out, conservative layout) and MOST (power segmentation, data transmission on chip), but it includes many more complex functionalities.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>
                <a:solidFill>
                  <a:srgbClr val="FF9300"/>
                </a:solidFill>
              </a:rPr>
              <a:t>Unprecedented level of integration and complexity in HEP, </a:t>
            </a:r>
            <a:r>
              <a:rPr lang="en-US" sz="1700" dirty="0">
                <a:solidFill>
                  <a:srgbClr val="FF9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3 bn transistors</a:t>
            </a:r>
            <a:endParaRPr lang="en-US" sz="1700" dirty="0">
              <a:solidFill>
                <a:srgbClr val="FF9300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C533B7E-B05B-F0DA-D820-8E7734D1F0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598" t="7196" r="683" b="6890"/>
          <a:stretch/>
        </p:blipFill>
        <p:spPr>
          <a:xfrm flipV="1">
            <a:off x="1773960" y="2269641"/>
            <a:ext cx="8692763" cy="64022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6368F62A-1039-66F2-107D-4496C05DD7CF}"/>
              </a:ext>
            </a:extLst>
          </p:cNvPr>
          <p:cNvSpPr/>
          <p:nvPr/>
        </p:nvSpPr>
        <p:spPr>
          <a:xfrm>
            <a:off x="1898518" y="2249638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1F55803-BE06-F87C-3BD9-CB086510EC36}"/>
              </a:ext>
            </a:extLst>
          </p:cNvPr>
          <p:cNvSpPr/>
          <p:nvPr/>
        </p:nvSpPr>
        <p:spPr>
          <a:xfrm>
            <a:off x="2607743" y="2249638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CC213DA-808D-A354-25C5-691C4B967847}"/>
              </a:ext>
            </a:extLst>
          </p:cNvPr>
          <p:cNvSpPr/>
          <p:nvPr/>
        </p:nvSpPr>
        <p:spPr>
          <a:xfrm>
            <a:off x="3316968" y="2249638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3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D4869A8-FBEA-6F5D-E040-9425E61A591B}"/>
              </a:ext>
            </a:extLst>
          </p:cNvPr>
          <p:cNvSpPr/>
          <p:nvPr/>
        </p:nvSpPr>
        <p:spPr>
          <a:xfrm>
            <a:off x="4036353" y="2250262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8B2A11F-EDC2-19CE-BAD7-1C96F31E1317}"/>
              </a:ext>
            </a:extLst>
          </p:cNvPr>
          <p:cNvSpPr/>
          <p:nvPr/>
        </p:nvSpPr>
        <p:spPr>
          <a:xfrm>
            <a:off x="4750658" y="2252093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5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7448948-CBCC-275F-2165-F649C919DB87}"/>
              </a:ext>
            </a:extLst>
          </p:cNvPr>
          <p:cNvSpPr/>
          <p:nvPr/>
        </p:nvSpPr>
        <p:spPr>
          <a:xfrm>
            <a:off x="5454803" y="2250710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6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DA9565E-A621-B097-E40A-C0D88D15F311}"/>
              </a:ext>
            </a:extLst>
          </p:cNvPr>
          <p:cNvSpPr/>
          <p:nvPr/>
        </p:nvSpPr>
        <p:spPr>
          <a:xfrm>
            <a:off x="6164028" y="2251556"/>
            <a:ext cx="719385" cy="6782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7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BFE7F44-7CB6-55B8-24A5-FCC0B25D77E2}"/>
              </a:ext>
            </a:extLst>
          </p:cNvPr>
          <p:cNvSpPr/>
          <p:nvPr/>
        </p:nvSpPr>
        <p:spPr>
          <a:xfrm>
            <a:off x="6883413" y="2250638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8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E257378-148A-2613-0524-EBF979020C97}"/>
              </a:ext>
            </a:extLst>
          </p:cNvPr>
          <p:cNvSpPr/>
          <p:nvPr/>
        </p:nvSpPr>
        <p:spPr>
          <a:xfrm>
            <a:off x="7602798" y="2250710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9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881049C-B80E-E6AA-9820-88129842541A}"/>
              </a:ext>
            </a:extLst>
          </p:cNvPr>
          <p:cNvSpPr/>
          <p:nvPr/>
        </p:nvSpPr>
        <p:spPr>
          <a:xfrm>
            <a:off x="8317103" y="2250710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10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37A63F2-4B90-274A-DA97-171169793C4F}"/>
              </a:ext>
            </a:extLst>
          </p:cNvPr>
          <p:cNvSpPr/>
          <p:nvPr/>
        </p:nvSpPr>
        <p:spPr>
          <a:xfrm>
            <a:off x="9036488" y="2250239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11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0ACA482-0503-561B-7675-B9F80310EF6C}"/>
              </a:ext>
            </a:extLst>
          </p:cNvPr>
          <p:cNvSpPr/>
          <p:nvPr/>
        </p:nvSpPr>
        <p:spPr>
          <a:xfrm>
            <a:off x="9739265" y="2250239"/>
            <a:ext cx="719385" cy="679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12</a:t>
            </a:r>
            <a:endParaRPr lang="x-none" dirty="0">
              <a:solidFill>
                <a:srgbClr val="00B05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360B277-02B1-D11F-FD5B-F667E9FC8E02}"/>
              </a:ext>
            </a:extLst>
          </p:cNvPr>
          <p:cNvSpPr/>
          <p:nvPr/>
        </p:nvSpPr>
        <p:spPr>
          <a:xfrm>
            <a:off x="1682643" y="2243937"/>
            <a:ext cx="197873" cy="679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02A6A18-2455-3746-ED3F-F5A8C1202CF4}"/>
              </a:ext>
            </a:extLst>
          </p:cNvPr>
          <p:cNvSpPr/>
          <p:nvPr/>
        </p:nvSpPr>
        <p:spPr>
          <a:xfrm>
            <a:off x="10444667" y="2250239"/>
            <a:ext cx="123378" cy="67940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C9072AC-C6EE-A70B-2431-5190CD170C52}"/>
              </a:ext>
            </a:extLst>
          </p:cNvPr>
          <p:cNvSpPr txBox="1"/>
          <p:nvPr/>
        </p:nvSpPr>
        <p:spPr>
          <a:xfrm>
            <a:off x="5653051" y="1834873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66</a:t>
            </a:r>
            <a:r>
              <a:rPr lang="en-CH" sz="2000" dirty="0">
                <a:solidFill>
                  <a:schemeClr val="accent6">
                    <a:lumMod val="50000"/>
                  </a:schemeClr>
                </a:solidFill>
              </a:rPr>
              <a:t> mm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B881A88-FEEF-2F5F-8AD5-F4B9B156D663}"/>
              </a:ext>
            </a:extLst>
          </p:cNvPr>
          <p:cNvSpPr txBox="1"/>
          <p:nvPr/>
        </p:nvSpPr>
        <p:spPr>
          <a:xfrm rot="16200000">
            <a:off x="978742" y="2434002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 mm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548ED38-4DA1-07BA-BBF0-03CB84B76814}"/>
              </a:ext>
            </a:extLst>
          </p:cNvPr>
          <p:cNvCxnSpPr>
            <a:cxnSpLocks/>
          </p:cNvCxnSpPr>
          <p:nvPr/>
        </p:nvCxnSpPr>
        <p:spPr>
          <a:xfrm>
            <a:off x="1731374" y="2150188"/>
            <a:ext cx="8829051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135DFE-83C4-87BD-84CF-1D41BCE80DEA}"/>
              </a:ext>
            </a:extLst>
          </p:cNvPr>
          <p:cNvSpPr/>
          <p:nvPr/>
        </p:nvSpPr>
        <p:spPr>
          <a:xfrm>
            <a:off x="1336364" y="3285469"/>
            <a:ext cx="2398873" cy="2717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Left Endcap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8x 10.24 Gb/s serializers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lpGBT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frame encoding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12-bit monitoring ADC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endParaRPr lang="x-none" dirty="0">
              <a:solidFill>
                <a:srgbClr val="FF0000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951B232-4CD9-8902-D3DB-1950EF323058}"/>
              </a:ext>
            </a:extLst>
          </p:cNvPr>
          <p:cNvSpPr/>
          <p:nvPr/>
        </p:nvSpPr>
        <p:spPr>
          <a:xfrm>
            <a:off x="227461" y="4486655"/>
            <a:ext cx="986762" cy="4895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power</a:t>
            </a:r>
            <a:endParaRPr lang="en-GB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3CEA119-A03F-E6F8-92F7-62BB83FCFEC1}"/>
              </a:ext>
            </a:extLst>
          </p:cNvPr>
          <p:cNvSpPr/>
          <p:nvPr/>
        </p:nvSpPr>
        <p:spPr>
          <a:xfrm>
            <a:off x="227461" y="5128579"/>
            <a:ext cx="986762" cy="48952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</a:t>
            </a:r>
            <a:endParaRPr lang="en-GB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2601225-C7B5-A5F4-FFF9-D114E0DAD6D8}"/>
              </a:ext>
            </a:extLst>
          </p:cNvPr>
          <p:cNvSpPr/>
          <p:nvPr/>
        </p:nvSpPr>
        <p:spPr>
          <a:xfrm flipH="1">
            <a:off x="227461" y="3735044"/>
            <a:ext cx="986762" cy="48952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148EBE-8743-0E34-7CC9-28C5377E7BC6}"/>
              </a:ext>
            </a:extLst>
          </p:cNvPr>
          <p:cNvCxnSpPr>
            <a:cxnSpLocks/>
          </p:cNvCxnSpPr>
          <p:nvPr/>
        </p:nvCxnSpPr>
        <p:spPr>
          <a:xfrm flipV="1">
            <a:off x="1351460" y="2909861"/>
            <a:ext cx="331183" cy="3756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DD58D6-ACF5-04A4-5A63-A08072D173FE}"/>
              </a:ext>
            </a:extLst>
          </p:cNvPr>
          <p:cNvCxnSpPr>
            <a:cxnSpLocks/>
          </p:cNvCxnSpPr>
          <p:nvPr/>
        </p:nvCxnSpPr>
        <p:spPr>
          <a:xfrm flipH="1" flipV="1">
            <a:off x="1860387" y="2929044"/>
            <a:ext cx="1850844" cy="3429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767AE7A-4550-B08E-28F9-27B63937E638}"/>
              </a:ext>
            </a:extLst>
          </p:cNvPr>
          <p:cNvSpPr/>
          <p:nvPr/>
        </p:nvSpPr>
        <p:spPr>
          <a:xfrm>
            <a:off x="3740345" y="3285468"/>
            <a:ext cx="2707175" cy="27172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00B050"/>
                </a:solidFill>
              </a:rPr>
              <a:t>Repeated Sensor Unit</a:t>
            </a:r>
          </a:p>
          <a:p>
            <a:pPr algn="ctr"/>
            <a:endParaRPr lang="en-US" sz="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Hosts the pixel matrices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Segmented into 12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tiles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each tile can be powered down individually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12 variants of analog front-end (1 per tile)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endParaRPr lang="x-none" dirty="0">
              <a:solidFill>
                <a:srgbClr val="FF000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2F9FCEA-F75D-9023-ED17-218B5C934C1A}"/>
              </a:ext>
            </a:extLst>
          </p:cNvPr>
          <p:cNvCxnSpPr>
            <a:cxnSpLocks/>
          </p:cNvCxnSpPr>
          <p:nvPr/>
        </p:nvCxnSpPr>
        <p:spPr>
          <a:xfrm flipH="1" flipV="1">
            <a:off x="1898517" y="2930116"/>
            <a:ext cx="1868629" cy="34810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508B40F-98ED-EBD1-4761-DBC93450B9ED}"/>
              </a:ext>
            </a:extLst>
          </p:cNvPr>
          <p:cNvCxnSpPr>
            <a:cxnSpLocks/>
          </p:cNvCxnSpPr>
          <p:nvPr/>
        </p:nvCxnSpPr>
        <p:spPr>
          <a:xfrm flipH="1" flipV="1">
            <a:off x="2599118" y="2930116"/>
            <a:ext cx="3834505" cy="35217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1A459CE9-1F80-E33A-1994-9ADA4AB9583E}"/>
              </a:ext>
            </a:extLst>
          </p:cNvPr>
          <p:cNvSpPr txBox="1">
            <a:spLocks/>
          </p:cNvSpPr>
          <p:nvPr/>
        </p:nvSpPr>
        <p:spPr>
          <a:xfrm>
            <a:off x="609600" y="6066352"/>
            <a:ext cx="10945861" cy="786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[9] P. Vicente Leitao. “Development of the MOSAIX chip for the ALICE ITS3 upgrade”. In: Topical Workshop for Electronics in Particle Physics (Glasgow, September 2024).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E172-87A2-ACAC-C14B-6B26C08A5796}"/>
              </a:ext>
            </a:extLst>
          </p:cNvPr>
          <p:cNvSpPr/>
          <p:nvPr/>
        </p:nvSpPr>
        <p:spPr>
          <a:xfrm>
            <a:off x="2386321" y="2272241"/>
            <a:ext cx="127882" cy="319674"/>
          </a:xfrm>
          <a:prstGeom prst="rect">
            <a:avLst/>
          </a:prstGeom>
          <a:noFill/>
          <a:ln>
            <a:solidFill>
              <a:srgbClr val="3A4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rgbClr val="00B05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2A1456-C6C2-C31A-43F4-5824CB05E929}"/>
              </a:ext>
            </a:extLst>
          </p:cNvPr>
          <p:cNvCxnSpPr>
            <a:cxnSpLocks/>
          </p:cNvCxnSpPr>
          <p:nvPr/>
        </p:nvCxnSpPr>
        <p:spPr>
          <a:xfrm flipH="1">
            <a:off x="869624" y="2391359"/>
            <a:ext cx="1497631" cy="259054"/>
          </a:xfrm>
          <a:prstGeom prst="straightConnector1">
            <a:avLst/>
          </a:prstGeom>
          <a:ln>
            <a:solidFill>
              <a:srgbClr val="3A4A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50FEA3-B1D9-C86B-41F5-0CD1534F51E3}"/>
              </a:ext>
            </a:extLst>
          </p:cNvPr>
          <p:cNvSpPr txBox="1"/>
          <p:nvPr/>
        </p:nvSpPr>
        <p:spPr>
          <a:xfrm>
            <a:off x="502276" y="2464779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tile</a:t>
            </a:r>
            <a:endParaRPr lang="en-CH" sz="1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9EABD-79D6-A877-426C-2257597E3D94}"/>
              </a:ext>
            </a:extLst>
          </p:cNvPr>
          <p:cNvSpPr txBox="1"/>
          <p:nvPr/>
        </p:nvSpPr>
        <p:spPr>
          <a:xfrm rot="21105165">
            <a:off x="7741683" y="3776622"/>
            <a:ext cx="2857703" cy="1569660"/>
          </a:xfrm>
          <a:custGeom>
            <a:avLst/>
            <a:gdLst>
              <a:gd name="connsiteX0" fmla="*/ 0 w 2857703"/>
              <a:gd name="connsiteY0" fmla="*/ 0 h 1569660"/>
              <a:gd name="connsiteX1" fmla="*/ 514387 w 2857703"/>
              <a:gd name="connsiteY1" fmla="*/ 0 h 1569660"/>
              <a:gd name="connsiteX2" fmla="*/ 1143081 w 2857703"/>
              <a:gd name="connsiteY2" fmla="*/ 0 h 1569660"/>
              <a:gd name="connsiteX3" fmla="*/ 1743199 w 2857703"/>
              <a:gd name="connsiteY3" fmla="*/ 0 h 1569660"/>
              <a:gd name="connsiteX4" fmla="*/ 2229008 w 2857703"/>
              <a:gd name="connsiteY4" fmla="*/ 0 h 1569660"/>
              <a:gd name="connsiteX5" fmla="*/ 2857703 w 2857703"/>
              <a:gd name="connsiteY5" fmla="*/ 0 h 1569660"/>
              <a:gd name="connsiteX6" fmla="*/ 2857703 w 2857703"/>
              <a:gd name="connsiteY6" fmla="*/ 523220 h 1569660"/>
              <a:gd name="connsiteX7" fmla="*/ 2857703 w 2857703"/>
              <a:gd name="connsiteY7" fmla="*/ 1077833 h 1569660"/>
              <a:gd name="connsiteX8" fmla="*/ 2857703 w 2857703"/>
              <a:gd name="connsiteY8" fmla="*/ 1569660 h 1569660"/>
              <a:gd name="connsiteX9" fmla="*/ 2314739 w 2857703"/>
              <a:gd name="connsiteY9" fmla="*/ 1569660 h 1569660"/>
              <a:gd name="connsiteX10" fmla="*/ 1771776 w 2857703"/>
              <a:gd name="connsiteY10" fmla="*/ 1569660 h 1569660"/>
              <a:gd name="connsiteX11" fmla="*/ 1143081 w 2857703"/>
              <a:gd name="connsiteY11" fmla="*/ 1569660 h 1569660"/>
              <a:gd name="connsiteX12" fmla="*/ 514387 w 2857703"/>
              <a:gd name="connsiteY12" fmla="*/ 1569660 h 1569660"/>
              <a:gd name="connsiteX13" fmla="*/ 0 w 2857703"/>
              <a:gd name="connsiteY13" fmla="*/ 1569660 h 1569660"/>
              <a:gd name="connsiteX14" fmla="*/ 0 w 2857703"/>
              <a:gd name="connsiteY14" fmla="*/ 1077833 h 1569660"/>
              <a:gd name="connsiteX15" fmla="*/ 0 w 2857703"/>
              <a:gd name="connsiteY15" fmla="*/ 554613 h 1569660"/>
              <a:gd name="connsiteX16" fmla="*/ 0 w 2857703"/>
              <a:gd name="connsiteY16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57703" h="1569660" extrusionOk="0">
                <a:moveTo>
                  <a:pt x="0" y="0"/>
                </a:moveTo>
                <a:cubicBezTo>
                  <a:pt x="125081" y="-4077"/>
                  <a:pt x="300794" y="23452"/>
                  <a:pt x="514387" y="0"/>
                </a:cubicBezTo>
                <a:cubicBezTo>
                  <a:pt x="727980" y="-23452"/>
                  <a:pt x="962587" y="59048"/>
                  <a:pt x="1143081" y="0"/>
                </a:cubicBezTo>
                <a:cubicBezTo>
                  <a:pt x="1323575" y="-59048"/>
                  <a:pt x="1523370" y="1459"/>
                  <a:pt x="1743199" y="0"/>
                </a:cubicBezTo>
                <a:cubicBezTo>
                  <a:pt x="1963028" y="-1459"/>
                  <a:pt x="1998617" y="22730"/>
                  <a:pt x="2229008" y="0"/>
                </a:cubicBezTo>
                <a:cubicBezTo>
                  <a:pt x="2459399" y="-22730"/>
                  <a:pt x="2684103" y="13176"/>
                  <a:pt x="2857703" y="0"/>
                </a:cubicBezTo>
                <a:cubicBezTo>
                  <a:pt x="2863498" y="204378"/>
                  <a:pt x="2855441" y="344898"/>
                  <a:pt x="2857703" y="523220"/>
                </a:cubicBezTo>
                <a:cubicBezTo>
                  <a:pt x="2859965" y="701542"/>
                  <a:pt x="2823115" y="820567"/>
                  <a:pt x="2857703" y="1077833"/>
                </a:cubicBezTo>
                <a:cubicBezTo>
                  <a:pt x="2892291" y="1335099"/>
                  <a:pt x="2830192" y="1376083"/>
                  <a:pt x="2857703" y="1569660"/>
                </a:cubicBezTo>
                <a:cubicBezTo>
                  <a:pt x="2721558" y="1579563"/>
                  <a:pt x="2425899" y="1552546"/>
                  <a:pt x="2314739" y="1569660"/>
                </a:cubicBezTo>
                <a:cubicBezTo>
                  <a:pt x="2203579" y="1586774"/>
                  <a:pt x="1952311" y="1513660"/>
                  <a:pt x="1771776" y="1569660"/>
                </a:cubicBezTo>
                <a:cubicBezTo>
                  <a:pt x="1591241" y="1625660"/>
                  <a:pt x="1274863" y="1529787"/>
                  <a:pt x="1143081" y="1569660"/>
                </a:cubicBezTo>
                <a:cubicBezTo>
                  <a:pt x="1011300" y="1609533"/>
                  <a:pt x="811775" y="1554891"/>
                  <a:pt x="514387" y="1569660"/>
                </a:cubicBezTo>
                <a:cubicBezTo>
                  <a:pt x="216999" y="1584429"/>
                  <a:pt x="178810" y="1522218"/>
                  <a:pt x="0" y="1569660"/>
                </a:cubicBezTo>
                <a:cubicBezTo>
                  <a:pt x="-44318" y="1442733"/>
                  <a:pt x="57987" y="1278467"/>
                  <a:pt x="0" y="1077833"/>
                </a:cubicBezTo>
                <a:cubicBezTo>
                  <a:pt x="-57987" y="877199"/>
                  <a:pt x="31398" y="786354"/>
                  <a:pt x="0" y="554613"/>
                </a:cubicBezTo>
                <a:cubicBezTo>
                  <a:pt x="-31398" y="322872"/>
                  <a:pt x="53346" y="138722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More details in Jelena’s talk:</a:t>
            </a:r>
          </a:p>
          <a:p>
            <a:endParaRPr lang="en-US" sz="1600" dirty="0"/>
          </a:p>
          <a:p>
            <a:r>
              <a:rPr lang="en-GB" sz="1600" u="sng" dirty="0"/>
              <a:t>J. Lalic, “ALICE ITS3 MOSAIX stitched wafer-scale sensor –Implementation challenges and solutions”</a:t>
            </a:r>
          </a:p>
        </p:txBody>
      </p:sp>
    </p:spTree>
    <p:extLst>
      <p:ext uri="{BB962C8B-B14F-4D97-AF65-F5344CB8AC3E}">
        <p14:creationId xmlns:p14="http://schemas.microsoft.com/office/powerpoint/2010/main" val="293783336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92924-6AFF-1B86-10BA-E76609737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C67AA-7879-B58C-A5EC-1213286E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39B36C-9040-9EE3-00F7-26BDD7233401}"/>
                  </a:ext>
                </a:extLst>
              </p:cNvPr>
              <p:cNvSpPr txBox="1"/>
              <p:nvPr/>
            </p:nvSpPr>
            <p:spPr bwMode="auto">
              <a:xfrm>
                <a:off x="501505" y="1085587"/>
                <a:ext cx="4913333" cy="1793183"/>
              </a:xfrm>
              <a:custGeom>
                <a:avLst/>
                <a:gdLst>
                  <a:gd name="connsiteX0" fmla="*/ 0 w 4913333"/>
                  <a:gd name="connsiteY0" fmla="*/ 0 h 1793183"/>
                  <a:gd name="connsiteX1" fmla="*/ 614167 w 4913333"/>
                  <a:gd name="connsiteY1" fmla="*/ 0 h 1793183"/>
                  <a:gd name="connsiteX2" fmla="*/ 1228333 w 4913333"/>
                  <a:gd name="connsiteY2" fmla="*/ 0 h 1793183"/>
                  <a:gd name="connsiteX3" fmla="*/ 1793367 w 4913333"/>
                  <a:gd name="connsiteY3" fmla="*/ 0 h 1793183"/>
                  <a:gd name="connsiteX4" fmla="*/ 2309267 w 4913333"/>
                  <a:gd name="connsiteY4" fmla="*/ 0 h 1793183"/>
                  <a:gd name="connsiteX5" fmla="*/ 2972566 w 4913333"/>
                  <a:gd name="connsiteY5" fmla="*/ 0 h 1793183"/>
                  <a:gd name="connsiteX6" fmla="*/ 3488466 w 4913333"/>
                  <a:gd name="connsiteY6" fmla="*/ 0 h 1793183"/>
                  <a:gd name="connsiteX7" fmla="*/ 3955233 w 4913333"/>
                  <a:gd name="connsiteY7" fmla="*/ 0 h 1793183"/>
                  <a:gd name="connsiteX8" fmla="*/ 4913333 w 4913333"/>
                  <a:gd name="connsiteY8" fmla="*/ 0 h 1793183"/>
                  <a:gd name="connsiteX9" fmla="*/ 4913333 w 4913333"/>
                  <a:gd name="connsiteY9" fmla="*/ 615659 h 1793183"/>
                  <a:gd name="connsiteX10" fmla="*/ 4913333 w 4913333"/>
                  <a:gd name="connsiteY10" fmla="*/ 1231319 h 1793183"/>
                  <a:gd name="connsiteX11" fmla="*/ 4913333 w 4913333"/>
                  <a:gd name="connsiteY11" fmla="*/ 1793183 h 1793183"/>
                  <a:gd name="connsiteX12" fmla="*/ 4299166 w 4913333"/>
                  <a:gd name="connsiteY12" fmla="*/ 1793183 h 1793183"/>
                  <a:gd name="connsiteX13" fmla="*/ 3685000 w 4913333"/>
                  <a:gd name="connsiteY13" fmla="*/ 1793183 h 1793183"/>
                  <a:gd name="connsiteX14" fmla="*/ 3021700 w 4913333"/>
                  <a:gd name="connsiteY14" fmla="*/ 1793183 h 1793183"/>
                  <a:gd name="connsiteX15" fmla="*/ 2309267 w 4913333"/>
                  <a:gd name="connsiteY15" fmla="*/ 1793183 h 1793183"/>
                  <a:gd name="connsiteX16" fmla="*/ 1842500 w 4913333"/>
                  <a:gd name="connsiteY16" fmla="*/ 1793183 h 1793183"/>
                  <a:gd name="connsiteX17" fmla="*/ 1326600 w 4913333"/>
                  <a:gd name="connsiteY17" fmla="*/ 1793183 h 1793183"/>
                  <a:gd name="connsiteX18" fmla="*/ 810700 w 4913333"/>
                  <a:gd name="connsiteY18" fmla="*/ 1793183 h 1793183"/>
                  <a:gd name="connsiteX19" fmla="*/ 0 w 4913333"/>
                  <a:gd name="connsiteY19" fmla="*/ 1793183 h 1793183"/>
                  <a:gd name="connsiteX20" fmla="*/ 0 w 4913333"/>
                  <a:gd name="connsiteY20" fmla="*/ 1177524 h 1793183"/>
                  <a:gd name="connsiteX21" fmla="*/ 0 w 4913333"/>
                  <a:gd name="connsiteY21" fmla="*/ 579796 h 1793183"/>
                  <a:gd name="connsiteX22" fmla="*/ 0 w 4913333"/>
                  <a:gd name="connsiteY22" fmla="*/ 0 h 179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13333" h="1793183" extrusionOk="0">
                    <a:moveTo>
                      <a:pt x="0" y="0"/>
                    </a:moveTo>
                    <a:cubicBezTo>
                      <a:pt x="269084" y="-13385"/>
                      <a:pt x="405137" y="28125"/>
                      <a:pt x="614167" y="0"/>
                    </a:cubicBezTo>
                    <a:cubicBezTo>
                      <a:pt x="823197" y="-28125"/>
                      <a:pt x="1063097" y="5807"/>
                      <a:pt x="1228333" y="0"/>
                    </a:cubicBezTo>
                    <a:cubicBezTo>
                      <a:pt x="1393569" y="-5807"/>
                      <a:pt x="1567339" y="-7199"/>
                      <a:pt x="1793367" y="0"/>
                    </a:cubicBezTo>
                    <a:cubicBezTo>
                      <a:pt x="2019395" y="7199"/>
                      <a:pt x="2103029" y="20547"/>
                      <a:pt x="2309267" y="0"/>
                    </a:cubicBezTo>
                    <a:cubicBezTo>
                      <a:pt x="2515505" y="-20547"/>
                      <a:pt x="2754789" y="-24363"/>
                      <a:pt x="2972566" y="0"/>
                    </a:cubicBezTo>
                    <a:cubicBezTo>
                      <a:pt x="3190343" y="24363"/>
                      <a:pt x="3249703" y="19476"/>
                      <a:pt x="3488466" y="0"/>
                    </a:cubicBezTo>
                    <a:cubicBezTo>
                      <a:pt x="3727229" y="-19476"/>
                      <a:pt x="3775647" y="-9066"/>
                      <a:pt x="3955233" y="0"/>
                    </a:cubicBezTo>
                    <a:cubicBezTo>
                      <a:pt x="4134819" y="9066"/>
                      <a:pt x="4577918" y="-11306"/>
                      <a:pt x="4913333" y="0"/>
                    </a:cubicBezTo>
                    <a:cubicBezTo>
                      <a:pt x="4914905" y="279667"/>
                      <a:pt x="4925866" y="429613"/>
                      <a:pt x="4913333" y="615659"/>
                    </a:cubicBezTo>
                    <a:cubicBezTo>
                      <a:pt x="4900800" y="801705"/>
                      <a:pt x="4930901" y="927740"/>
                      <a:pt x="4913333" y="1231319"/>
                    </a:cubicBezTo>
                    <a:cubicBezTo>
                      <a:pt x="4895765" y="1534898"/>
                      <a:pt x="4904227" y="1676570"/>
                      <a:pt x="4913333" y="1793183"/>
                    </a:cubicBezTo>
                    <a:cubicBezTo>
                      <a:pt x="4724872" y="1819661"/>
                      <a:pt x="4492576" y="1788295"/>
                      <a:pt x="4299166" y="1793183"/>
                    </a:cubicBezTo>
                    <a:cubicBezTo>
                      <a:pt x="4105756" y="1798071"/>
                      <a:pt x="3941613" y="1799118"/>
                      <a:pt x="3685000" y="1793183"/>
                    </a:cubicBezTo>
                    <a:cubicBezTo>
                      <a:pt x="3428387" y="1787248"/>
                      <a:pt x="3212208" y="1821163"/>
                      <a:pt x="3021700" y="1793183"/>
                    </a:cubicBezTo>
                    <a:cubicBezTo>
                      <a:pt x="2831192" y="1765203"/>
                      <a:pt x="2504662" y="1781797"/>
                      <a:pt x="2309267" y="1793183"/>
                    </a:cubicBezTo>
                    <a:cubicBezTo>
                      <a:pt x="2113872" y="1804569"/>
                      <a:pt x="2039891" y="1802939"/>
                      <a:pt x="1842500" y="1793183"/>
                    </a:cubicBezTo>
                    <a:cubicBezTo>
                      <a:pt x="1645109" y="1783427"/>
                      <a:pt x="1444302" y="1809205"/>
                      <a:pt x="1326600" y="1793183"/>
                    </a:cubicBezTo>
                    <a:cubicBezTo>
                      <a:pt x="1208898" y="1777161"/>
                      <a:pt x="997228" y="1777955"/>
                      <a:pt x="810700" y="1793183"/>
                    </a:cubicBezTo>
                    <a:cubicBezTo>
                      <a:pt x="624172" y="1808411"/>
                      <a:pt x="329888" y="1804065"/>
                      <a:pt x="0" y="1793183"/>
                    </a:cubicBezTo>
                    <a:cubicBezTo>
                      <a:pt x="1396" y="1585308"/>
                      <a:pt x="30229" y="1379930"/>
                      <a:pt x="0" y="1177524"/>
                    </a:cubicBezTo>
                    <a:cubicBezTo>
                      <a:pt x="-30229" y="975118"/>
                      <a:pt x="-1952" y="778116"/>
                      <a:pt x="0" y="579796"/>
                    </a:cubicBezTo>
                    <a:cubicBezTo>
                      <a:pt x="1952" y="381476"/>
                      <a:pt x="19369" y="129320"/>
                      <a:pt x="0" y="0"/>
                    </a:cubicBezTo>
                    <a:close/>
                  </a:path>
                </a:pathLst>
              </a:custGeom>
              <a:noFill/>
              <a:ln w="38100">
                <a:noFill/>
                <a:prstDash val="sysDot"/>
                <a:extLst>
                  <a:ext uri="{C807C97D-BFC1-408E-A445-0C87EB9F89A2}">
                    <ask:lineSketchStyleProps xmlns:ask="http://schemas.microsoft.com/office/drawing/2018/sketchyshapes" sd="3578656178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</a:rPr>
                  <a:t>For HEP applications, the sensor is optimized (by modifying its doping profiles) working in close collaboration with the foundry. </a:t>
                </a:r>
              </a:p>
              <a:p>
                <a:endParaRPr lang="en-GB" sz="1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GB" sz="2000" u="sng" dirty="0">
                    <a:solidFill>
                      <a:schemeClr val="accent6">
                        <a:lumMod val="50000"/>
                      </a:schemeClr>
                    </a:solidFill>
                  </a:rPr>
                  <a:t>Goal: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</a:rPr>
                  <a:t> minimize sensor capacitance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</a:rPr>
                  <a:t>, minimize collection time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95%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𝑐𝑜𝑟𝑛𝑒𝑟</m:t>
                        </m:r>
                      </m:sup>
                    </m:sSubSup>
                  </m:oMath>
                </a14:m>
                <a:endParaRPr lang="en-GB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39B36C-9040-9EE3-00F7-26BDD7233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505" y="1085587"/>
                <a:ext cx="4913333" cy="1793183"/>
              </a:xfrm>
              <a:prstGeom prst="rect">
                <a:avLst/>
              </a:prstGeom>
              <a:blipFill>
                <a:blip r:embed="rId3"/>
                <a:stretch>
                  <a:fillRect l="-1241" t="-1701" r="-124" b="-5102"/>
                </a:stretch>
              </a:blipFill>
              <a:ln w="38100">
                <a:noFill/>
                <a:prstDash val="sysDot"/>
                <a:extLst>
                  <a:ext uri="{C807C97D-BFC1-408E-A445-0C87EB9F89A2}">
                    <ask:lineSketchStyleProps xmlns:ask="http://schemas.microsoft.com/office/drawing/2018/sketchyshapes" sd="3578656178">
                      <a:custGeom>
                        <a:avLst/>
                        <a:gdLst>
                          <a:gd name="connsiteX0" fmla="*/ 0 w 4913333"/>
                          <a:gd name="connsiteY0" fmla="*/ 0 h 1793183"/>
                          <a:gd name="connsiteX1" fmla="*/ 614167 w 4913333"/>
                          <a:gd name="connsiteY1" fmla="*/ 0 h 1793183"/>
                          <a:gd name="connsiteX2" fmla="*/ 1228333 w 4913333"/>
                          <a:gd name="connsiteY2" fmla="*/ 0 h 1793183"/>
                          <a:gd name="connsiteX3" fmla="*/ 1793367 w 4913333"/>
                          <a:gd name="connsiteY3" fmla="*/ 0 h 1793183"/>
                          <a:gd name="connsiteX4" fmla="*/ 2309267 w 4913333"/>
                          <a:gd name="connsiteY4" fmla="*/ 0 h 1793183"/>
                          <a:gd name="connsiteX5" fmla="*/ 2972566 w 4913333"/>
                          <a:gd name="connsiteY5" fmla="*/ 0 h 1793183"/>
                          <a:gd name="connsiteX6" fmla="*/ 3488466 w 4913333"/>
                          <a:gd name="connsiteY6" fmla="*/ 0 h 1793183"/>
                          <a:gd name="connsiteX7" fmla="*/ 3955233 w 4913333"/>
                          <a:gd name="connsiteY7" fmla="*/ 0 h 1793183"/>
                          <a:gd name="connsiteX8" fmla="*/ 4913333 w 4913333"/>
                          <a:gd name="connsiteY8" fmla="*/ 0 h 1793183"/>
                          <a:gd name="connsiteX9" fmla="*/ 4913333 w 4913333"/>
                          <a:gd name="connsiteY9" fmla="*/ 615659 h 1793183"/>
                          <a:gd name="connsiteX10" fmla="*/ 4913333 w 4913333"/>
                          <a:gd name="connsiteY10" fmla="*/ 1231319 h 1793183"/>
                          <a:gd name="connsiteX11" fmla="*/ 4913333 w 4913333"/>
                          <a:gd name="connsiteY11" fmla="*/ 1793183 h 1793183"/>
                          <a:gd name="connsiteX12" fmla="*/ 4299166 w 4913333"/>
                          <a:gd name="connsiteY12" fmla="*/ 1793183 h 1793183"/>
                          <a:gd name="connsiteX13" fmla="*/ 3685000 w 4913333"/>
                          <a:gd name="connsiteY13" fmla="*/ 1793183 h 1793183"/>
                          <a:gd name="connsiteX14" fmla="*/ 3021700 w 4913333"/>
                          <a:gd name="connsiteY14" fmla="*/ 1793183 h 1793183"/>
                          <a:gd name="connsiteX15" fmla="*/ 2309267 w 4913333"/>
                          <a:gd name="connsiteY15" fmla="*/ 1793183 h 1793183"/>
                          <a:gd name="connsiteX16" fmla="*/ 1842500 w 4913333"/>
                          <a:gd name="connsiteY16" fmla="*/ 1793183 h 1793183"/>
                          <a:gd name="connsiteX17" fmla="*/ 1326600 w 4913333"/>
                          <a:gd name="connsiteY17" fmla="*/ 1793183 h 1793183"/>
                          <a:gd name="connsiteX18" fmla="*/ 810700 w 4913333"/>
                          <a:gd name="connsiteY18" fmla="*/ 1793183 h 1793183"/>
                          <a:gd name="connsiteX19" fmla="*/ 0 w 4913333"/>
                          <a:gd name="connsiteY19" fmla="*/ 1793183 h 1793183"/>
                          <a:gd name="connsiteX20" fmla="*/ 0 w 4913333"/>
                          <a:gd name="connsiteY20" fmla="*/ 1177524 h 1793183"/>
                          <a:gd name="connsiteX21" fmla="*/ 0 w 4913333"/>
                          <a:gd name="connsiteY21" fmla="*/ 579796 h 1793183"/>
                          <a:gd name="connsiteX22" fmla="*/ 0 w 4913333"/>
                          <a:gd name="connsiteY22" fmla="*/ 0 h 17931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4913333" h="1793183" extrusionOk="0">
                            <a:moveTo>
                              <a:pt x="0" y="0"/>
                            </a:moveTo>
                            <a:cubicBezTo>
                              <a:pt x="269084" y="-13385"/>
                              <a:pt x="405137" y="28125"/>
                              <a:pt x="614167" y="0"/>
                            </a:cubicBezTo>
                            <a:cubicBezTo>
                              <a:pt x="823197" y="-28125"/>
                              <a:pt x="1063097" y="5807"/>
                              <a:pt x="1228333" y="0"/>
                            </a:cubicBezTo>
                            <a:cubicBezTo>
                              <a:pt x="1393569" y="-5807"/>
                              <a:pt x="1567339" y="-7199"/>
                              <a:pt x="1793367" y="0"/>
                            </a:cubicBezTo>
                            <a:cubicBezTo>
                              <a:pt x="2019395" y="7199"/>
                              <a:pt x="2103029" y="20547"/>
                              <a:pt x="2309267" y="0"/>
                            </a:cubicBezTo>
                            <a:cubicBezTo>
                              <a:pt x="2515505" y="-20547"/>
                              <a:pt x="2754789" y="-24363"/>
                              <a:pt x="2972566" y="0"/>
                            </a:cubicBezTo>
                            <a:cubicBezTo>
                              <a:pt x="3190343" y="24363"/>
                              <a:pt x="3249703" y="19476"/>
                              <a:pt x="3488466" y="0"/>
                            </a:cubicBezTo>
                            <a:cubicBezTo>
                              <a:pt x="3727229" y="-19476"/>
                              <a:pt x="3775647" y="-9066"/>
                              <a:pt x="3955233" y="0"/>
                            </a:cubicBezTo>
                            <a:cubicBezTo>
                              <a:pt x="4134819" y="9066"/>
                              <a:pt x="4577918" y="-11306"/>
                              <a:pt x="4913333" y="0"/>
                            </a:cubicBezTo>
                            <a:cubicBezTo>
                              <a:pt x="4914905" y="279667"/>
                              <a:pt x="4925866" y="429613"/>
                              <a:pt x="4913333" y="615659"/>
                            </a:cubicBezTo>
                            <a:cubicBezTo>
                              <a:pt x="4900800" y="801705"/>
                              <a:pt x="4930901" y="927740"/>
                              <a:pt x="4913333" y="1231319"/>
                            </a:cubicBezTo>
                            <a:cubicBezTo>
                              <a:pt x="4895765" y="1534898"/>
                              <a:pt x="4904227" y="1676570"/>
                              <a:pt x="4913333" y="1793183"/>
                            </a:cubicBezTo>
                            <a:cubicBezTo>
                              <a:pt x="4724872" y="1819661"/>
                              <a:pt x="4492576" y="1788295"/>
                              <a:pt x="4299166" y="1793183"/>
                            </a:cubicBezTo>
                            <a:cubicBezTo>
                              <a:pt x="4105756" y="1798071"/>
                              <a:pt x="3941613" y="1799118"/>
                              <a:pt x="3685000" y="1793183"/>
                            </a:cubicBezTo>
                            <a:cubicBezTo>
                              <a:pt x="3428387" y="1787248"/>
                              <a:pt x="3212208" y="1821163"/>
                              <a:pt x="3021700" y="1793183"/>
                            </a:cubicBezTo>
                            <a:cubicBezTo>
                              <a:pt x="2831192" y="1765203"/>
                              <a:pt x="2504662" y="1781797"/>
                              <a:pt x="2309267" y="1793183"/>
                            </a:cubicBezTo>
                            <a:cubicBezTo>
                              <a:pt x="2113872" y="1804569"/>
                              <a:pt x="2039891" y="1802939"/>
                              <a:pt x="1842500" y="1793183"/>
                            </a:cubicBezTo>
                            <a:cubicBezTo>
                              <a:pt x="1645109" y="1783427"/>
                              <a:pt x="1444302" y="1809205"/>
                              <a:pt x="1326600" y="1793183"/>
                            </a:cubicBezTo>
                            <a:cubicBezTo>
                              <a:pt x="1208898" y="1777161"/>
                              <a:pt x="997228" y="1777955"/>
                              <a:pt x="810700" y="1793183"/>
                            </a:cubicBezTo>
                            <a:cubicBezTo>
                              <a:pt x="624172" y="1808411"/>
                              <a:pt x="329888" y="1804065"/>
                              <a:pt x="0" y="1793183"/>
                            </a:cubicBezTo>
                            <a:cubicBezTo>
                              <a:pt x="1396" y="1585308"/>
                              <a:pt x="30229" y="1379930"/>
                              <a:pt x="0" y="1177524"/>
                            </a:cubicBezTo>
                            <a:cubicBezTo>
                              <a:pt x="-30229" y="975118"/>
                              <a:pt x="-1952" y="778116"/>
                              <a:pt x="0" y="579796"/>
                            </a:cubicBezTo>
                            <a:cubicBezTo>
                              <a:pt x="1952" y="381476"/>
                              <a:pt x="19369" y="12932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4297A6C3-EC70-53EB-2FED-715E6BEA1A0F}"/>
              </a:ext>
            </a:extLst>
          </p:cNvPr>
          <p:cNvSpPr txBox="1">
            <a:spLocks/>
          </p:cNvSpPr>
          <p:nvPr/>
        </p:nvSpPr>
        <p:spPr>
          <a:xfrm>
            <a:off x="609600" y="204396"/>
            <a:ext cx="10972800" cy="77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Sensor optimization for MOSAIX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49" name="Footer Placeholder 3">
            <a:extLst>
              <a:ext uri="{FF2B5EF4-FFF2-40B4-BE49-F238E27FC236}">
                <a16:creationId xmlns:a16="http://schemas.microsoft.com/office/drawing/2014/main" id="{3111F338-F166-A448-4089-51F06774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C057328-14E2-A698-A8A5-60A72F386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86" y="2983628"/>
            <a:ext cx="4005370" cy="278878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5FD27A2-DD2E-393C-5077-8749BE5801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46655" y="1579978"/>
            <a:ext cx="4365867" cy="364842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92C4BA3-A8A2-C0BA-734A-627FD877EA76}"/>
              </a:ext>
            </a:extLst>
          </p:cNvPr>
          <p:cNvSpPr txBox="1"/>
          <p:nvPr/>
        </p:nvSpPr>
        <p:spPr bwMode="auto">
          <a:xfrm>
            <a:off x="5919511" y="1733718"/>
            <a:ext cx="977511" cy="369332"/>
          </a:xfrm>
          <a:custGeom>
            <a:avLst/>
            <a:gdLst>
              <a:gd name="connsiteX0" fmla="*/ 0 w 977511"/>
              <a:gd name="connsiteY0" fmla="*/ 0 h 369332"/>
              <a:gd name="connsiteX1" fmla="*/ 488756 w 977511"/>
              <a:gd name="connsiteY1" fmla="*/ 0 h 369332"/>
              <a:gd name="connsiteX2" fmla="*/ 977511 w 977511"/>
              <a:gd name="connsiteY2" fmla="*/ 0 h 369332"/>
              <a:gd name="connsiteX3" fmla="*/ 977511 w 977511"/>
              <a:gd name="connsiteY3" fmla="*/ 369332 h 369332"/>
              <a:gd name="connsiteX4" fmla="*/ 478980 w 977511"/>
              <a:gd name="connsiteY4" fmla="*/ 369332 h 369332"/>
              <a:gd name="connsiteX5" fmla="*/ 0 w 977511"/>
              <a:gd name="connsiteY5" fmla="*/ 369332 h 369332"/>
              <a:gd name="connsiteX6" fmla="*/ 0 w 977511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7511" h="369332" extrusionOk="0">
                <a:moveTo>
                  <a:pt x="0" y="0"/>
                </a:moveTo>
                <a:cubicBezTo>
                  <a:pt x="154295" y="22128"/>
                  <a:pt x="255056" y="-21138"/>
                  <a:pt x="488756" y="0"/>
                </a:cubicBezTo>
                <a:cubicBezTo>
                  <a:pt x="722456" y="21138"/>
                  <a:pt x="740634" y="19367"/>
                  <a:pt x="977511" y="0"/>
                </a:cubicBezTo>
                <a:cubicBezTo>
                  <a:pt x="995180" y="146605"/>
                  <a:pt x="963571" y="272522"/>
                  <a:pt x="977511" y="369332"/>
                </a:cubicBezTo>
                <a:cubicBezTo>
                  <a:pt x="744716" y="350081"/>
                  <a:pt x="667663" y="356664"/>
                  <a:pt x="478980" y="369332"/>
                </a:cubicBezTo>
                <a:cubicBezTo>
                  <a:pt x="290297" y="382000"/>
                  <a:pt x="149779" y="372065"/>
                  <a:pt x="0" y="369332"/>
                </a:cubicBezTo>
                <a:cubicBezTo>
                  <a:pt x="-4512" y="230262"/>
                  <a:pt x="10370" y="87429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log scale</a:t>
            </a:r>
            <a:endParaRPr lang="en-GB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B197C8-2574-1A54-9449-3A92B35A32B5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6897022" y="1918384"/>
            <a:ext cx="2895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79555C63-4B1A-7F88-988D-87562DFE0B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917" t="5746" r="72097" b="89042"/>
          <a:stretch/>
        </p:blipFill>
        <p:spPr>
          <a:xfrm>
            <a:off x="7633756" y="798727"/>
            <a:ext cx="173978" cy="19016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E4CCCB7-B8B4-9D2E-BB87-2C222759384D}"/>
              </a:ext>
            </a:extLst>
          </p:cNvPr>
          <p:cNvSpPr txBox="1"/>
          <p:nvPr/>
        </p:nvSpPr>
        <p:spPr>
          <a:xfrm>
            <a:off x="7811874" y="718871"/>
            <a:ext cx="2671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Standard doping profiles</a:t>
            </a:r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D71DBE-DB21-B6F7-3558-C131B0E38AB5}"/>
              </a:ext>
            </a:extLst>
          </p:cNvPr>
          <p:cNvSpPr txBox="1"/>
          <p:nvPr/>
        </p:nvSpPr>
        <p:spPr>
          <a:xfrm>
            <a:off x="7807734" y="970505"/>
            <a:ext cx="2671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Used in ER1</a:t>
            </a:r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524D293-DAB6-A694-E9CC-7CD190CD05DC}"/>
              </a:ext>
            </a:extLst>
          </p:cNvPr>
          <p:cNvSpPr txBox="1"/>
          <p:nvPr/>
        </p:nvSpPr>
        <p:spPr>
          <a:xfrm>
            <a:off x="7918554" y="1241424"/>
            <a:ext cx="2671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New doping profiles for ER2</a:t>
            </a:r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D6CC49E-C0CD-C360-CC4E-2596D576B4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567" t="28788" r="50599" b="66169"/>
          <a:stretch/>
        </p:blipFill>
        <p:spPr>
          <a:xfrm>
            <a:off x="7619688" y="1033051"/>
            <a:ext cx="211016" cy="18399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A235AA9-E177-1539-10EC-E9C1EFFBA4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312" t="32306" r="29499" b="62103"/>
          <a:stretch/>
        </p:blipFill>
        <p:spPr>
          <a:xfrm>
            <a:off x="7543488" y="1300897"/>
            <a:ext cx="182880" cy="20397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8EC9A5A-E63E-0D10-F6EE-7DEE905576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7059" t="41070" r="8430" b="54108"/>
          <a:stretch/>
        </p:blipFill>
        <p:spPr>
          <a:xfrm>
            <a:off x="7740435" y="1319283"/>
            <a:ext cx="196949" cy="175921"/>
          </a:xfrm>
          <a:prstGeom prst="rect">
            <a:avLst/>
          </a:prstGeom>
        </p:spPr>
      </p:pic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B381D117-DD4B-0523-0FA7-DF5B6A966640}"/>
              </a:ext>
            </a:extLst>
          </p:cNvPr>
          <p:cNvSpPr txBox="1">
            <a:spLocks/>
          </p:cNvSpPr>
          <p:nvPr/>
        </p:nvSpPr>
        <p:spPr>
          <a:xfrm>
            <a:off x="463059" y="5888557"/>
            <a:ext cx="10945861" cy="786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[10] G. Borghello. “Optimization of monolithic pixel sensors for high energy physics applications using 3D TCAD simulations”. In: Eleventh Workshop on Semiconductor Pixel Detectors for Particles and Imaging (Strasbourg, November 2024).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EED71-EF7D-546E-0115-9DBE0135AA6A}"/>
              </a:ext>
            </a:extLst>
          </p:cNvPr>
          <p:cNvSpPr txBox="1"/>
          <p:nvPr/>
        </p:nvSpPr>
        <p:spPr bwMode="auto">
          <a:xfrm>
            <a:off x="6671734" y="5365485"/>
            <a:ext cx="4910666" cy="707886"/>
          </a:xfrm>
          <a:custGeom>
            <a:avLst/>
            <a:gdLst>
              <a:gd name="connsiteX0" fmla="*/ 0 w 4910666"/>
              <a:gd name="connsiteY0" fmla="*/ 0 h 707886"/>
              <a:gd name="connsiteX1" fmla="*/ 613833 w 4910666"/>
              <a:gd name="connsiteY1" fmla="*/ 0 h 707886"/>
              <a:gd name="connsiteX2" fmla="*/ 1227667 w 4910666"/>
              <a:gd name="connsiteY2" fmla="*/ 0 h 707886"/>
              <a:gd name="connsiteX3" fmla="*/ 1792393 w 4910666"/>
              <a:gd name="connsiteY3" fmla="*/ 0 h 707886"/>
              <a:gd name="connsiteX4" fmla="*/ 2308013 w 4910666"/>
              <a:gd name="connsiteY4" fmla="*/ 0 h 707886"/>
              <a:gd name="connsiteX5" fmla="*/ 2970953 w 4910666"/>
              <a:gd name="connsiteY5" fmla="*/ 0 h 707886"/>
              <a:gd name="connsiteX6" fmla="*/ 3486573 w 4910666"/>
              <a:gd name="connsiteY6" fmla="*/ 0 h 707886"/>
              <a:gd name="connsiteX7" fmla="*/ 3953086 w 4910666"/>
              <a:gd name="connsiteY7" fmla="*/ 0 h 707886"/>
              <a:gd name="connsiteX8" fmla="*/ 4910666 w 4910666"/>
              <a:gd name="connsiteY8" fmla="*/ 0 h 707886"/>
              <a:gd name="connsiteX9" fmla="*/ 4910666 w 4910666"/>
              <a:gd name="connsiteY9" fmla="*/ 361022 h 707886"/>
              <a:gd name="connsiteX10" fmla="*/ 4910666 w 4910666"/>
              <a:gd name="connsiteY10" fmla="*/ 707886 h 707886"/>
              <a:gd name="connsiteX11" fmla="*/ 4345939 w 4910666"/>
              <a:gd name="connsiteY11" fmla="*/ 707886 h 707886"/>
              <a:gd name="connsiteX12" fmla="*/ 3879426 w 4910666"/>
              <a:gd name="connsiteY12" fmla="*/ 707886 h 707886"/>
              <a:gd name="connsiteX13" fmla="*/ 3265593 w 4910666"/>
              <a:gd name="connsiteY13" fmla="*/ 707886 h 707886"/>
              <a:gd name="connsiteX14" fmla="*/ 2602653 w 4910666"/>
              <a:gd name="connsiteY14" fmla="*/ 707886 h 707886"/>
              <a:gd name="connsiteX15" fmla="*/ 1890606 w 4910666"/>
              <a:gd name="connsiteY15" fmla="*/ 707886 h 707886"/>
              <a:gd name="connsiteX16" fmla="*/ 1424093 w 4910666"/>
              <a:gd name="connsiteY16" fmla="*/ 707886 h 707886"/>
              <a:gd name="connsiteX17" fmla="*/ 908473 w 4910666"/>
              <a:gd name="connsiteY17" fmla="*/ 707886 h 707886"/>
              <a:gd name="connsiteX18" fmla="*/ 0 w 4910666"/>
              <a:gd name="connsiteY18" fmla="*/ 707886 h 707886"/>
              <a:gd name="connsiteX19" fmla="*/ 0 w 4910666"/>
              <a:gd name="connsiteY19" fmla="*/ 375180 h 707886"/>
              <a:gd name="connsiteX20" fmla="*/ 0 w 4910666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10666" h="707886" extrusionOk="0">
                <a:moveTo>
                  <a:pt x="0" y="0"/>
                </a:moveTo>
                <a:cubicBezTo>
                  <a:pt x="153136" y="-19204"/>
                  <a:pt x="364573" y="16149"/>
                  <a:pt x="613833" y="0"/>
                </a:cubicBezTo>
                <a:cubicBezTo>
                  <a:pt x="863093" y="-16149"/>
                  <a:pt x="1049795" y="-6850"/>
                  <a:pt x="1227667" y="0"/>
                </a:cubicBezTo>
                <a:cubicBezTo>
                  <a:pt x="1405539" y="6850"/>
                  <a:pt x="1604049" y="-18110"/>
                  <a:pt x="1792393" y="0"/>
                </a:cubicBezTo>
                <a:cubicBezTo>
                  <a:pt x="1980737" y="18110"/>
                  <a:pt x="2085910" y="22787"/>
                  <a:pt x="2308013" y="0"/>
                </a:cubicBezTo>
                <a:cubicBezTo>
                  <a:pt x="2530116" y="-22787"/>
                  <a:pt x="2773385" y="32511"/>
                  <a:pt x="2970953" y="0"/>
                </a:cubicBezTo>
                <a:cubicBezTo>
                  <a:pt x="3168521" y="-32511"/>
                  <a:pt x="3231064" y="21184"/>
                  <a:pt x="3486573" y="0"/>
                </a:cubicBezTo>
                <a:cubicBezTo>
                  <a:pt x="3742082" y="-21184"/>
                  <a:pt x="3802278" y="20183"/>
                  <a:pt x="3953086" y="0"/>
                </a:cubicBezTo>
                <a:cubicBezTo>
                  <a:pt x="4103894" y="-20183"/>
                  <a:pt x="4568406" y="42332"/>
                  <a:pt x="4910666" y="0"/>
                </a:cubicBezTo>
                <a:cubicBezTo>
                  <a:pt x="4898982" y="86557"/>
                  <a:pt x="4922663" y="284540"/>
                  <a:pt x="4910666" y="361022"/>
                </a:cubicBezTo>
                <a:cubicBezTo>
                  <a:pt x="4898669" y="437504"/>
                  <a:pt x="4923814" y="590141"/>
                  <a:pt x="4910666" y="707886"/>
                </a:cubicBezTo>
                <a:cubicBezTo>
                  <a:pt x="4792402" y="691550"/>
                  <a:pt x="4493875" y="702752"/>
                  <a:pt x="4345939" y="707886"/>
                </a:cubicBezTo>
                <a:cubicBezTo>
                  <a:pt x="4198003" y="713020"/>
                  <a:pt x="4107753" y="712277"/>
                  <a:pt x="3879426" y="707886"/>
                </a:cubicBezTo>
                <a:cubicBezTo>
                  <a:pt x="3651099" y="703495"/>
                  <a:pt x="3477954" y="735642"/>
                  <a:pt x="3265593" y="707886"/>
                </a:cubicBezTo>
                <a:cubicBezTo>
                  <a:pt x="3053232" y="680130"/>
                  <a:pt x="2932313" y="710954"/>
                  <a:pt x="2602653" y="707886"/>
                </a:cubicBezTo>
                <a:cubicBezTo>
                  <a:pt x="2272993" y="704818"/>
                  <a:pt x="2224784" y="696780"/>
                  <a:pt x="1890606" y="707886"/>
                </a:cubicBezTo>
                <a:cubicBezTo>
                  <a:pt x="1556428" y="718992"/>
                  <a:pt x="1584073" y="695590"/>
                  <a:pt x="1424093" y="707886"/>
                </a:cubicBezTo>
                <a:cubicBezTo>
                  <a:pt x="1264113" y="720182"/>
                  <a:pt x="1098279" y="692982"/>
                  <a:pt x="908473" y="707886"/>
                </a:cubicBezTo>
                <a:cubicBezTo>
                  <a:pt x="718667" y="722790"/>
                  <a:pt x="339448" y="722598"/>
                  <a:pt x="0" y="707886"/>
                </a:cubicBezTo>
                <a:cubicBezTo>
                  <a:pt x="-8322" y="569801"/>
                  <a:pt x="7304" y="471985"/>
                  <a:pt x="0" y="375180"/>
                </a:cubicBezTo>
                <a:cubicBezTo>
                  <a:pt x="-7304" y="278375"/>
                  <a:pt x="-2224" y="132915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An additional sensor split for developments </a:t>
            </a:r>
            <a:r>
              <a:rPr lang="en-US" sz="2000">
                <a:solidFill>
                  <a:schemeClr val="accent6">
                    <a:lumMod val="50000"/>
                  </a:schemeClr>
                </a:solidFill>
              </a:rPr>
              <a:t>beyond ITS3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is also included in ER2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0809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E01A7-1FAA-3E0A-779A-41692325E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A5B10-647B-085C-7027-D212163E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E2251F-8898-9DF4-5E73-080CE82C5179}"/>
              </a:ext>
            </a:extLst>
          </p:cNvPr>
          <p:cNvSpPr txBox="1"/>
          <p:nvPr/>
        </p:nvSpPr>
        <p:spPr bwMode="auto">
          <a:xfrm>
            <a:off x="662939" y="1437350"/>
            <a:ext cx="6839643" cy="4093428"/>
          </a:xfrm>
          <a:custGeom>
            <a:avLst/>
            <a:gdLst>
              <a:gd name="connsiteX0" fmla="*/ 0 w 6839643"/>
              <a:gd name="connsiteY0" fmla="*/ 0 h 4093428"/>
              <a:gd name="connsiteX1" fmla="*/ 683964 w 6839643"/>
              <a:gd name="connsiteY1" fmla="*/ 0 h 4093428"/>
              <a:gd name="connsiteX2" fmla="*/ 1367929 w 6839643"/>
              <a:gd name="connsiteY2" fmla="*/ 0 h 4093428"/>
              <a:gd name="connsiteX3" fmla="*/ 1983496 w 6839643"/>
              <a:gd name="connsiteY3" fmla="*/ 0 h 4093428"/>
              <a:gd name="connsiteX4" fmla="*/ 2530668 w 6839643"/>
              <a:gd name="connsiteY4" fmla="*/ 0 h 4093428"/>
              <a:gd name="connsiteX5" fmla="*/ 3283029 w 6839643"/>
              <a:gd name="connsiteY5" fmla="*/ 0 h 4093428"/>
              <a:gd name="connsiteX6" fmla="*/ 3830200 w 6839643"/>
              <a:gd name="connsiteY6" fmla="*/ 0 h 4093428"/>
              <a:gd name="connsiteX7" fmla="*/ 4308975 w 6839643"/>
              <a:gd name="connsiteY7" fmla="*/ 0 h 4093428"/>
              <a:gd name="connsiteX8" fmla="*/ 4856147 w 6839643"/>
              <a:gd name="connsiteY8" fmla="*/ 0 h 4093428"/>
              <a:gd name="connsiteX9" fmla="*/ 5608507 w 6839643"/>
              <a:gd name="connsiteY9" fmla="*/ 0 h 4093428"/>
              <a:gd name="connsiteX10" fmla="*/ 6155679 w 6839643"/>
              <a:gd name="connsiteY10" fmla="*/ 0 h 4093428"/>
              <a:gd name="connsiteX11" fmla="*/ 6839643 w 6839643"/>
              <a:gd name="connsiteY11" fmla="*/ 0 h 4093428"/>
              <a:gd name="connsiteX12" fmla="*/ 6839643 w 6839643"/>
              <a:gd name="connsiteY12" fmla="*/ 764107 h 4093428"/>
              <a:gd name="connsiteX13" fmla="*/ 6839643 w 6839643"/>
              <a:gd name="connsiteY13" fmla="*/ 1364476 h 4093428"/>
              <a:gd name="connsiteX14" fmla="*/ 6839643 w 6839643"/>
              <a:gd name="connsiteY14" fmla="*/ 1923911 h 4093428"/>
              <a:gd name="connsiteX15" fmla="*/ 6839643 w 6839643"/>
              <a:gd name="connsiteY15" fmla="*/ 2647083 h 4093428"/>
              <a:gd name="connsiteX16" fmla="*/ 6839643 w 6839643"/>
              <a:gd name="connsiteY16" fmla="*/ 3329321 h 4093428"/>
              <a:gd name="connsiteX17" fmla="*/ 6839643 w 6839643"/>
              <a:gd name="connsiteY17" fmla="*/ 4093428 h 4093428"/>
              <a:gd name="connsiteX18" fmla="*/ 6360868 w 6839643"/>
              <a:gd name="connsiteY18" fmla="*/ 4093428 h 4093428"/>
              <a:gd name="connsiteX19" fmla="*/ 5882093 w 6839643"/>
              <a:gd name="connsiteY19" fmla="*/ 4093428 h 4093428"/>
              <a:gd name="connsiteX20" fmla="*/ 5129732 w 6839643"/>
              <a:gd name="connsiteY20" fmla="*/ 4093428 h 4093428"/>
              <a:gd name="connsiteX21" fmla="*/ 4308975 w 6839643"/>
              <a:gd name="connsiteY21" fmla="*/ 4093428 h 4093428"/>
              <a:gd name="connsiteX22" fmla="*/ 3556614 w 6839643"/>
              <a:gd name="connsiteY22" fmla="*/ 4093428 h 4093428"/>
              <a:gd name="connsiteX23" fmla="*/ 2735857 w 6839643"/>
              <a:gd name="connsiteY23" fmla="*/ 4093428 h 4093428"/>
              <a:gd name="connsiteX24" fmla="*/ 2120289 w 6839643"/>
              <a:gd name="connsiteY24" fmla="*/ 4093428 h 4093428"/>
              <a:gd name="connsiteX25" fmla="*/ 1367929 w 6839643"/>
              <a:gd name="connsiteY25" fmla="*/ 4093428 h 4093428"/>
              <a:gd name="connsiteX26" fmla="*/ 615568 w 6839643"/>
              <a:gd name="connsiteY26" fmla="*/ 4093428 h 4093428"/>
              <a:gd name="connsiteX27" fmla="*/ 0 w 6839643"/>
              <a:gd name="connsiteY27" fmla="*/ 4093428 h 4093428"/>
              <a:gd name="connsiteX28" fmla="*/ 0 w 6839643"/>
              <a:gd name="connsiteY28" fmla="*/ 3533993 h 4093428"/>
              <a:gd name="connsiteX29" fmla="*/ 0 w 6839643"/>
              <a:gd name="connsiteY29" fmla="*/ 2851755 h 4093428"/>
              <a:gd name="connsiteX30" fmla="*/ 0 w 6839643"/>
              <a:gd name="connsiteY30" fmla="*/ 2210451 h 4093428"/>
              <a:gd name="connsiteX31" fmla="*/ 0 w 6839643"/>
              <a:gd name="connsiteY31" fmla="*/ 1569147 h 4093428"/>
              <a:gd name="connsiteX32" fmla="*/ 0 w 6839643"/>
              <a:gd name="connsiteY32" fmla="*/ 886909 h 4093428"/>
              <a:gd name="connsiteX33" fmla="*/ 0 w 6839643"/>
              <a:gd name="connsiteY33" fmla="*/ 0 h 409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39643" h="4093428" extrusionOk="0">
                <a:moveTo>
                  <a:pt x="0" y="0"/>
                </a:moveTo>
                <a:cubicBezTo>
                  <a:pt x="304543" y="33264"/>
                  <a:pt x="524712" y="-19206"/>
                  <a:pt x="683964" y="0"/>
                </a:cubicBezTo>
                <a:cubicBezTo>
                  <a:pt x="843216" y="19206"/>
                  <a:pt x="1108654" y="635"/>
                  <a:pt x="1367929" y="0"/>
                </a:cubicBezTo>
                <a:cubicBezTo>
                  <a:pt x="1627205" y="-635"/>
                  <a:pt x="1732100" y="29173"/>
                  <a:pt x="1983496" y="0"/>
                </a:cubicBezTo>
                <a:cubicBezTo>
                  <a:pt x="2234892" y="-29173"/>
                  <a:pt x="2333883" y="-13347"/>
                  <a:pt x="2530668" y="0"/>
                </a:cubicBezTo>
                <a:cubicBezTo>
                  <a:pt x="2727453" y="13347"/>
                  <a:pt x="3112611" y="-4271"/>
                  <a:pt x="3283029" y="0"/>
                </a:cubicBezTo>
                <a:cubicBezTo>
                  <a:pt x="3453447" y="4271"/>
                  <a:pt x="3576423" y="22938"/>
                  <a:pt x="3830200" y="0"/>
                </a:cubicBezTo>
                <a:cubicBezTo>
                  <a:pt x="4083977" y="-22938"/>
                  <a:pt x="4205218" y="9911"/>
                  <a:pt x="4308975" y="0"/>
                </a:cubicBezTo>
                <a:cubicBezTo>
                  <a:pt x="4412733" y="-9911"/>
                  <a:pt x="4657112" y="21812"/>
                  <a:pt x="4856147" y="0"/>
                </a:cubicBezTo>
                <a:cubicBezTo>
                  <a:pt x="5055182" y="-21812"/>
                  <a:pt x="5248927" y="-29815"/>
                  <a:pt x="5608507" y="0"/>
                </a:cubicBezTo>
                <a:cubicBezTo>
                  <a:pt x="5968087" y="29815"/>
                  <a:pt x="5929642" y="6509"/>
                  <a:pt x="6155679" y="0"/>
                </a:cubicBezTo>
                <a:cubicBezTo>
                  <a:pt x="6381716" y="-6509"/>
                  <a:pt x="6600078" y="24384"/>
                  <a:pt x="6839643" y="0"/>
                </a:cubicBezTo>
                <a:cubicBezTo>
                  <a:pt x="6867369" y="191084"/>
                  <a:pt x="6853595" y="495957"/>
                  <a:pt x="6839643" y="764107"/>
                </a:cubicBezTo>
                <a:cubicBezTo>
                  <a:pt x="6825691" y="1032257"/>
                  <a:pt x="6838921" y="1153726"/>
                  <a:pt x="6839643" y="1364476"/>
                </a:cubicBezTo>
                <a:cubicBezTo>
                  <a:pt x="6840365" y="1575226"/>
                  <a:pt x="6842048" y="1804579"/>
                  <a:pt x="6839643" y="1923911"/>
                </a:cubicBezTo>
                <a:cubicBezTo>
                  <a:pt x="6837238" y="2043243"/>
                  <a:pt x="6857605" y="2416596"/>
                  <a:pt x="6839643" y="2647083"/>
                </a:cubicBezTo>
                <a:cubicBezTo>
                  <a:pt x="6821681" y="2877570"/>
                  <a:pt x="6812826" y="3106097"/>
                  <a:pt x="6839643" y="3329321"/>
                </a:cubicBezTo>
                <a:cubicBezTo>
                  <a:pt x="6866460" y="3552545"/>
                  <a:pt x="6855869" y="3850625"/>
                  <a:pt x="6839643" y="4093428"/>
                </a:cubicBezTo>
                <a:cubicBezTo>
                  <a:pt x="6725493" y="4106193"/>
                  <a:pt x="6563573" y="4086849"/>
                  <a:pt x="6360868" y="4093428"/>
                </a:cubicBezTo>
                <a:cubicBezTo>
                  <a:pt x="6158163" y="4100007"/>
                  <a:pt x="6018678" y="4102811"/>
                  <a:pt x="5882093" y="4093428"/>
                </a:cubicBezTo>
                <a:cubicBezTo>
                  <a:pt x="5745509" y="4084045"/>
                  <a:pt x="5326100" y="4085890"/>
                  <a:pt x="5129732" y="4093428"/>
                </a:cubicBezTo>
                <a:cubicBezTo>
                  <a:pt x="4933364" y="4100966"/>
                  <a:pt x="4648632" y="4114287"/>
                  <a:pt x="4308975" y="4093428"/>
                </a:cubicBezTo>
                <a:cubicBezTo>
                  <a:pt x="3969318" y="4072569"/>
                  <a:pt x="3932714" y="4123156"/>
                  <a:pt x="3556614" y="4093428"/>
                </a:cubicBezTo>
                <a:cubicBezTo>
                  <a:pt x="3180514" y="4063700"/>
                  <a:pt x="2989795" y="4110004"/>
                  <a:pt x="2735857" y="4093428"/>
                </a:cubicBezTo>
                <a:cubicBezTo>
                  <a:pt x="2481919" y="4076852"/>
                  <a:pt x="2365359" y="4091523"/>
                  <a:pt x="2120289" y="4093428"/>
                </a:cubicBezTo>
                <a:cubicBezTo>
                  <a:pt x="1875219" y="4095333"/>
                  <a:pt x="1703079" y="4117098"/>
                  <a:pt x="1367929" y="4093428"/>
                </a:cubicBezTo>
                <a:cubicBezTo>
                  <a:pt x="1032779" y="4069758"/>
                  <a:pt x="771340" y="4113849"/>
                  <a:pt x="615568" y="4093428"/>
                </a:cubicBezTo>
                <a:cubicBezTo>
                  <a:pt x="459796" y="4073007"/>
                  <a:pt x="128651" y="4095431"/>
                  <a:pt x="0" y="4093428"/>
                </a:cubicBezTo>
                <a:cubicBezTo>
                  <a:pt x="4780" y="3828533"/>
                  <a:pt x="16381" y="3731182"/>
                  <a:pt x="0" y="3533993"/>
                </a:cubicBezTo>
                <a:cubicBezTo>
                  <a:pt x="-16381" y="3336804"/>
                  <a:pt x="-9155" y="3093400"/>
                  <a:pt x="0" y="2851755"/>
                </a:cubicBezTo>
                <a:cubicBezTo>
                  <a:pt x="9155" y="2610110"/>
                  <a:pt x="-31163" y="2371179"/>
                  <a:pt x="0" y="2210451"/>
                </a:cubicBezTo>
                <a:cubicBezTo>
                  <a:pt x="31163" y="2049723"/>
                  <a:pt x="-13273" y="1758026"/>
                  <a:pt x="0" y="1569147"/>
                </a:cubicBezTo>
                <a:cubicBezTo>
                  <a:pt x="13273" y="1380268"/>
                  <a:pt x="-13905" y="1026353"/>
                  <a:pt x="0" y="886909"/>
                </a:cubicBezTo>
                <a:cubicBezTo>
                  <a:pt x="13905" y="747465"/>
                  <a:pt x="-41355" y="236021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ER2 (including MOSAIX and ~30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chiplets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from IPHC, SLAC, CPPM, BNL, INFN, Universität Heidelberg, CERN) submitted in July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Chiplets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will be used to test circuitry and sensor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testing campaign on MOSAIX will identify the best sensor (3 variants) + front-end (12 variants) combination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final version of MOSAIX is foreseen to be submitted in 2026 (ER3)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D2F15A-3DC2-2C55-EB74-D37BD6FE40C9}"/>
              </a:ext>
            </a:extLst>
          </p:cNvPr>
          <p:cNvSpPr txBox="1">
            <a:spLocks/>
          </p:cNvSpPr>
          <p:nvPr/>
        </p:nvSpPr>
        <p:spPr>
          <a:xfrm>
            <a:off x="609600" y="204396"/>
            <a:ext cx="10972800" cy="77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ER2: status and plans towards ER3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49" name="Footer Placeholder 3">
            <a:extLst>
              <a:ext uri="{FF2B5EF4-FFF2-40B4-BE49-F238E27FC236}">
                <a16:creationId xmlns:a16="http://schemas.microsoft.com/office/drawing/2014/main" id="{488C0279-76AB-F7F8-8BB1-9B3338353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F7CDF1-0315-4736-F996-9232D75D8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331" y="1555220"/>
            <a:ext cx="2736032" cy="44158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01D4DA-F2C4-5034-B4B6-34C7C6F6AC65}"/>
              </a:ext>
            </a:extLst>
          </p:cNvPr>
          <p:cNvSpPr txBox="1"/>
          <p:nvPr/>
        </p:nvSpPr>
        <p:spPr bwMode="auto">
          <a:xfrm>
            <a:off x="7717274" y="1083407"/>
            <a:ext cx="3702940" cy="707886"/>
          </a:xfrm>
          <a:custGeom>
            <a:avLst/>
            <a:gdLst>
              <a:gd name="connsiteX0" fmla="*/ 0 w 3702940"/>
              <a:gd name="connsiteY0" fmla="*/ 0 h 707886"/>
              <a:gd name="connsiteX1" fmla="*/ 617157 w 3702940"/>
              <a:gd name="connsiteY1" fmla="*/ 0 h 707886"/>
              <a:gd name="connsiteX2" fmla="*/ 1234313 w 3702940"/>
              <a:gd name="connsiteY2" fmla="*/ 0 h 707886"/>
              <a:gd name="connsiteX3" fmla="*/ 1814441 w 3702940"/>
              <a:gd name="connsiteY3" fmla="*/ 0 h 707886"/>
              <a:gd name="connsiteX4" fmla="*/ 2357538 w 3702940"/>
              <a:gd name="connsiteY4" fmla="*/ 0 h 707886"/>
              <a:gd name="connsiteX5" fmla="*/ 3011725 w 3702940"/>
              <a:gd name="connsiteY5" fmla="*/ 0 h 707886"/>
              <a:gd name="connsiteX6" fmla="*/ 3702940 w 3702940"/>
              <a:gd name="connsiteY6" fmla="*/ 0 h 707886"/>
              <a:gd name="connsiteX7" fmla="*/ 3702940 w 3702940"/>
              <a:gd name="connsiteY7" fmla="*/ 332706 h 707886"/>
              <a:gd name="connsiteX8" fmla="*/ 3702940 w 3702940"/>
              <a:gd name="connsiteY8" fmla="*/ 707886 h 707886"/>
              <a:gd name="connsiteX9" fmla="*/ 3085783 w 3702940"/>
              <a:gd name="connsiteY9" fmla="*/ 707886 h 707886"/>
              <a:gd name="connsiteX10" fmla="*/ 2468627 w 3702940"/>
              <a:gd name="connsiteY10" fmla="*/ 707886 h 707886"/>
              <a:gd name="connsiteX11" fmla="*/ 1777411 w 3702940"/>
              <a:gd name="connsiteY11" fmla="*/ 707886 h 707886"/>
              <a:gd name="connsiteX12" fmla="*/ 1271343 w 3702940"/>
              <a:gd name="connsiteY12" fmla="*/ 707886 h 707886"/>
              <a:gd name="connsiteX13" fmla="*/ 654186 w 3702940"/>
              <a:gd name="connsiteY13" fmla="*/ 707886 h 707886"/>
              <a:gd name="connsiteX14" fmla="*/ 0 w 3702940"/>
              <a:gd name="connsiteY14" fmla="*/ 707886 h 707886"/>
              <a:gd name="connsiteX15" fmla="*/ 0 w 3702940"/>
              <a:gd name="connsiteY15" fmla="*/ 339785 h 707886"/>
              <a:gd name="connsiteX16" fmla="*/ 0 w 3702940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02940" h="707886" extrusionOk="0">
                <a:moveTo>
                  <a:pt x="0" y="0"/>
                </a:moveTo>
                <a:cubicBezTo>
                  <a:pt x="171193" y="-7612"/>
                  <a:pt x="486958" y="-7147"/>
                  <a:pt x="617157" y="0"/>
                </a:cubicBezTo>
                <a:cubicBezTo>
                  <a:pt x="747356" y="7147"/>
                  <a:pt x="1037033" y="-7706"/>
                  <a:pt x="1234313" y="0"/>
                </a:cubicBezTo>
                <a:cubicBezTo>
                  <a:pt x="1431593" y="7706"/>
                  <a:pt x="1595397" y="19782"/>
                  <a:pt x="1814441" y="0"/>
                </a:cubicBezTo>
                <a:cubicBezTo>
                  <a:pt x="2033485" y="-19782"/>
                  <a:pt x="2119399" y="-23585"/>
                  <a:pt x="2357538" y="0"/>
                </a:cubicBezTo>
                <a:cubicBezTo>
                  <a:pt x="2595677" y="23585"/>
                  <a:pt x="2705040" y="8930"/>
                  <a:pt x="3011725" y="0"/>
                </a:cubicBezTo>
                <a:cubicBezTo>
                  <a:pt x="3318410" y="-8930"/>
                  <a:pt x="3553573" y="18088"/>
                  <a:pt x="3702940" y="0"/>
                </a:cubicBezTo>
                <a:cubicBezTo>
                  <a:pt x="3715946" y="70874"/>
                  <a:pt x="3696310" y="167122"/>
                  <a:pt x="3702940" y="332706"/>
                </a:cubicBezTo>
                <a:cubicBezTo>
                  <a:pt x="3709570" y="498290"/>
                  <a:pt x="3713552" y="555299"/>
                  <a:pt x="3702940" y="707886"/>
                </a:cubicBezTo>
                <a:cubicBezTo>
                  <a:pt x="3512154" y="705909"/>
                  <a:pt x="3274889" y="725647"/>
                  <a:pt x="3085783" y="707886"/>
                </a:cubicBezTo>
                <a:cubicBezTo>
                  <a:pt x="2896677" y="690125"/>
                  <a:pt x="2677131" y="703374"/>
                  <a:pt x="2468627" y="707886"/>
                </a:cubicBezTo>
                <a:cubicBezTo>
                  <a:pt x="2260123" y="712398"/>
                  <a:pt x="1965846" y="715030"/>
                  <a:pt x="1777411" y="707886"/>
                </a:cubicBezTo>
                <a:cubicBezTo>
                  <a:pt x="1588976" y="700742"/>
                  <a:pt x="1459412" y="728889"/>
                  <a:pt x="1271343" y="707886"/>
                </a:cubicBezTo>
                <a:cubicBezTo>
                  <a:pt x="1083274" y="686883"/>
                  <a:pt x="913387" y="707319"/>
                  <a:pt x="654186" y="707886"/>
                </a:cubicBezTo>
                <a:cubicBezTo>
                  <a:pt x="394985" y="708453"/>
                  <a:pt x="207189" y="704959"/>
                  <a:pt x="0" y="707886"/>
                </a:cubicBezTo>
                <a:cubicBezTo>
                  <a:pt x="-1749" y="614753"/>
                  <a:pt x="-7794" y="416181"/>
                  <a:pt x="0" y="339785"/>
                </a:cubicBezTo>
                <a:cubicBezTo>
                  <a:pt x="7794" y="263389"/>
                  <a:pt x="8602" y="68615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Chip placement on wafer (ER2)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C77580-C1D6-2DFF-80FF-26126AAD83D8}"/>
              </a:ext>
            </a:extLst>
          </p:cNvPr>
          <p:cNvSpPr txBox="1"/>
          <p:nvPr/>
        </p:nvSpPr>
        <p:spPr>
          <a:xfrm rot="16200000">
            <a:off x="7406640" y="352806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chiplets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3042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522DF2-B254-5613-1EA5-0FFD7D978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VERTEX 2025 | 26 August 2025 | Giacomo Ripamonti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F0B306-A2A6-1AE7-5762-D7A0723F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CAC7CB-DC36-AEB5-6CE7-54065803AD97}"/>
              </a:ext>
            </a:extLst>
          </p:cNvPr>
          <p:cNvSpPr txBox="1">
            <a:spLocks/>
          </p:cNvSpPr>
          <p:nvPr/>
        </p:nvSpPr>
        <p:spPr>
          <a:xfrm>
            <a:off x="609600" y="204396"/>
            <a:ext cx="10972800" cy="77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Challenges for detectors beyond ITS3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DEEE3-8B04-E8D3-974E-ECF6A0225218}"/>
              </a:ext>
            </a:extLst>
          </p:cNvPr>
          <p:cNvSpPr txBox="1"/>
          <p:nvPr/>
        </p:nvSpPr>
        <p:spPr>
          <a:xfrm>
            <a:off x="637868" y="1105469"/>
            <a:ext cx="10560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Monolithic active pixel sensors are foreseen to be used in future HEP detectors (ALICE3, FCC-ee detectors, …). 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166B94-288C-E9BC-81A6-B1507D739EC8}"/>
              </a:ext>
            </a:extLst>
          </p:cNvPr>
          <p:cNvGrpSpPr/>
          <p:nvPr/>
        </p:nvGrpSpPr>
        <p:grpSpPr>
          <a:xfrm>
            <a:off x="842587" y="1482878"/>
            <a:ext cx="4067768" cy="3173106"/>
            <a:chOff x="2605987" y="1917510"/>
            <a:chExt cx="4067768" cy="31731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101A61-9FFA-9D0D-1B65-B1B80C761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5987" y="1973692"/>
              <a:ext cx="3850318" cy="311692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C25AFB-24F6-30EA-32AF-437FE93FA6DD}"/>
                </a:ext>
              </a:extLst>
            </p:cNvPr>
            <p:cNvSpPr/>
            <p:nvPr/>
          </p:nvSpPr>
          <p:spPr>
            <a:xfrm>
              <a:off x="6196084" y="1917510"/>
              <a:ext cx="477671" cy="15114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536AEA0-610B-E936-A845-B5A723E17E2A}"/>
              </a:ext>
            </a:extLst>
          </p:cNvPr>
          <p:cNvSpPr/>
          <p:nvPr/>
        </p:nvSpPr>
        <p:spPr>
          <a:xfrm>
            <a:off x="3265344" y="4074337"/>
            <a:ext cx="1167340" cy="4230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8BBB48-C2F0-41AB-B3B4-6436A70A0036}"/>
              </a:ext>
            </a:extLst>
          </p:cNvPr>
          <p:cNvSpPr txBox="1"/>
          <p:nvPr/>
        </p:nvSpPr>
        <p:spPr>
          <a:xfrm>
            <a:off x="815658" y="1551700"/>
            <a:ext cx="114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ALICE 3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D28E72-43A8-476C-974B-9ABBB337B58D}"/>
              </a:ext>
            </a:extLst>
          </p:cNvPr>
          <p:cNvSpPr txBox="1"/>
          <p:nvPr/>
        </p:nvSpPr>
        <p:spPr>
          <a:xfrm>
            <a:off x="2258274" y="4384267"/>
            <a:ext cx="79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MAPS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F1AF30-CD7A-6C20-B647-436B648A94DE}"/>
              </a:ext>
            </a:extLst>
          </p:cNvPr>
          <p:cNvCxnSpPr>
            <a:cxnSpLocks/>
          </p:cNvCxnSpPr>
          <p:nvPr/>
        </p:nvCxnSpPr>
        <p:spPr>
          <a:xfrm flipV="1">
            <a:off x="2961564" y="4496426"/>
            <a:ext cx="296956" cy="477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31AB55-1660-6BFE-5517-89CC392DE15C}"/>
                  </a:ext>
                </a:extLst>
              </p:cNvPr>
              <p:cNvSpPr txBox="1"/>
              <p:nvPr/>
            </p:nvSpPr>
            <p:spPr>
              <a:xfrm>
                <a:off x="5141005" y="1813438"/>
                <a:ext cx="6596070" cy="4393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R&amp;D for future MAPS driven by the requirements of the inner layers of ALICE3:</a:t>
                </a:r>
              </a:p>
              <a:p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Pixel pitch of 10 µm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(pixel area &lt; ¼ compared to MOSAIX)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Total power consumption &lt; 70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𝑚𝑊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lvl="1"/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     (compared to 40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𝑚𝑊</m:t>
                    </m:r>
                    <m:r>
                      <a:rPr lang="en-US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 in MOSAIX with a more than 4 </a:t>
                </a:r>
              </a:p>
              <a:p>
                <a:pPr lvl="1"/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     times larger, 20.8 µm x 22.8 µm pixel)</a:t>
                </a:r>
              </a:p>
              <a:p>
                <a:pPr lvl="1"/>
                <a:endParaRPr lang="en-GB" sz="1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1 MHz/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particle hit rate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Time resolution &lt; 100 ns RMS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</a:rPr>
                  <a:t>Radiation tolerance: 1e16  1 MeV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+ 300 </a:t>
                </a:r>
                <a:r>
                  <a:rPr lang="en-GB" dirty="0" err="1">
                    <a:solidFill>
                      <a:schemeClr val="tx1"/>
                    </a:solidFill>
                  </a:rPr>
                  <a:t>Mrad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(4e12  1 MeV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 + 400 </a:t>
                </a:r>
                <a:r>
                  <a:rPr lang="en-GB" dirty="0" err="1">
                    <a:solidFill>
                      <a:schemeClr val="accent6">
                        <a:lumMod val="50000"/>
                      </a:schemeClr>
                    </a:solidFill>
                  </a:rPr>
                  <a:t>krad</a:t>
                </a:r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 for MOSAIX) </a:t>
                </a:r>
              </a:p>
              <a:p>
                <a:pPr lvl="1"/>
                <a:endParaRPr lang="en-GB" sz="1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Further minimization of dead area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31AB55-1660-6BFE-5517-89CC392DE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005" y="1813438"/>
                <a:ext cx="6596070" cy="4393510"/>
              </a:xfrm>
              <a:prstGeom prst="rect">
                <a:avLst/>
              </a:prstGeom>
              <a:blipFill>
                <a:blip r:embed="rId3"/>
                <a:stretch>
                  <a:fillRect l="-739" t="-6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6F72F4C9-A429-8810-15B9-A1ECD1368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801" y="5209517"/>
            <a:ext cx="2681810" cy="1513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482BCA-9C1B-C07E-A501-73E66B9A292C}"/>
                  </a:ext>
                </a:extLst>
              </p:cNvPr>
              <p:cNvSpPr txBox="1"/>
              <p:nvPr/>
            </p:nvSpPr>
            <p:spPr>
              <a:xfrm>
                <a:off x="454925" y="4865758"/>
                <a:ext cx="47614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Vertex detector: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</a:rPr>
                  <a:t> = 5 mm for innermost layer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482BCA-9C1B-C07E-A501-73E66B9A2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25" y="4865758"/>
                <a:ext cx="4761458" cy="369332"/>
              </a:xfrm>
              <a:prstGeom prst="rect">
                <a:avLst/>
              </a:prstGeom>
              <a:blipFill>
                <a:blip r:embed="rId5"/>
                <a:stretch>
                  <a:fillRect l="-115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45559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F98ED-D70C-CD5D-E020-66885AB9F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21A298-76C1-92A5-95B9-230661C7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VERTEX 2025 | 26 August 2025 | Giacomo Ripamonti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D74184-B923-1A71-4A3F-5F48FC2B8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BEAF2C-295C-80C5-65EA-071AB34C963B}"/>
              </a:ext>
            </a:extLst>
          </p:cNvPr>
          <p:cNvSpPr txBox="1">
            <a:spLocks/>
          </p:cNvSpPr>
          <p:nvPr/>
        </p:nvSpPr>
        <p:spPr>
          <a:xfrm>
            <a:off x="609600" y="204396"/>
            <a:ext cx="10972800" cy="77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Developments towards ALICE3</a:t>
            </a:r>
            <a:endParaRPr lang="en-CH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F7A429-3781-E796-2874-7A297175445C}"/>
                  </a:ext>
                </a:extLst>
              </p:cNvPr>
              <p:cNvSpPr txBox="1"/>
              <p:nvPr/>
            </p:nvSpPr>
            <p:spPr>
              <a:xfrm>
                <a:off x="637868" y="928409"/>
                <a:ext cx="111401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A </a:t>
                </a:r>
                <a:r>
                  <a:rPr lang="en-US" dirty="0"/>
                  <a:t>sensor optimized for 10 µm pitch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to address the ALICE3 vertex detector needs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has been designed and prototyped in ER2</a:t>
                </a:r>
              </a:p>
              <a:p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F7A429-3781-E796-2874-7A2971754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68" y="928409"/>
                <a:ext cx="11140150" cy="923330"/>
              </a:xfrm>
              <a:prstGeom prst="rect">
                <a:avLst/>
              </a:prstGeom>
              <a:blipFill>
                <a:blip r:embed="rId2"/>
                <a:stretch>
                  <a:fillRect l="-383" t="-3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854B132-8BE2-334E-82BD-BA00688BE2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1789" y="1670897"/>
            <a:ext cx="4474541" cy="26847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AB1C22-8563-A6D5-973B-3AFF704C09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917" t="5746" r="72097" b="89042"/>
          <a:stretch/>
        </p:blipFill>
        <p:spPr>
          <a:xfrm>
            <a:off x="4758670" y="2587915"/>
            <a:ext cx="173978" cy="1901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A1CB3C-54B2-3B42-7593-BB7B1D6DD703}"/>
              </a:ext>
            </a:extLst>
          </p:cNvPr>
          <p:cNvSpPr txBox="1"/>
          <p:nvPr/>
        </p:nvSpPr>
        <p:spPr>
          <a:xfrm>
            <a:off x="4936788" y="2508059"/>
            <a:ext cx="2671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Standard doping profiles</a:t>
            </a:r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0521DC-5FAE-A048-22A8-B13D83C22F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523" t="79721" r="28220" b="15631"/>
          <a:stretch>
            <a:fillRect/>
          </a:stretch>
        </p:blipFill>
        <p:spPr>
          <a:xfrm>
            <a:off x="4723723" y="2775821"/>
            <a:ext cx="243871" cy="3012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29AAA9-A140-B56E-B829-6C7436D6D88F}"/>
              </a:ext>
            </a:extLst>
          </p:cNvPr>
          <p:cNvSpPr txBox="1"/>
          <p:nvPr/>
        </p:nvSpPr>
        <p:spPr>
          <a:xfrm>
            <a:off x="4952190" y="2769065"/>
            <a:ext cx="6413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Optimized doping profiles targeting application in vertex detector of ALICE3</a:t>
            </a:r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F428B8-2D9C-066E-6C73-FB8C727D0703}"/>
              </a:ext>
            </a:extLst>
          </p:cNvPr>
          <p:cNvSpPr txBox="1"/>
          <p:nvPr/>
        </p:nvSpPr>
        <p:spPr>
          <a:xfrm>
            <a:off x="742978" y="4382977"/>
            <a:ext cx="111401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Front-end circuits that achieve </a:t>
            </a:r>
            <a:r>
              <a:rPr lang="en-US" dirty="0"/>
              <a:t>improved speed for the same power compared to MOSAIX and fit in a 10 µm x 5 µm area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including the collection electrode are in development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Readout architectures that minimize the power consumption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are being studied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Further minimization of the dead area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needed</a:t>
            </a:r>
            <a:r>
              <a:rPr lang="en-US" dirty="0"/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effort to design a </a:t>
            </a: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periphery-less sensor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with biasing and read-out circuitry embedded in the pixel matrix</a:t>
            </a:r>
          </a:p>
        </p:txBody>
      </p:sp>
    </p:spTree>
    <p:extLst>
      <p:ext uri="{BB962C8B-B14F-4D97-AF65-F5344CB8AC3E}">
        <p14:creationId xmlns:p14="http://schemas.microsoft.com/office/powerpoint/2010/main" val="13171471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E36CB-076F-281E-5E72-72B785F5C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FBA47-2C40-3A0B-95C6-97447CE59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Monolithic active pixel sensors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BA415-61D1-123B-3181-D00C20F2E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268760"/>
            <a:ext cx="10972800" cy="1107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solidFill>
                  <a:schemeClr val="tx1"/>
                </a:solidFill>
              </a:rPr>
              <a:t>Monolithic active pixel sensors (MAPS) </a:t>
            </a: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are crucial for current and future High Energy Physics detectors, due to their </a:t>
            </a:r>
            <a:r>
              <a:rPr lang="en-GB" sz="2200" dirty="0">
                <a:solidFill>
                  <a:schemeClr val="tx1"/>
                </a:solidFill>
              </a:rPr>
              <a:t>minimal material budget</a:t>
            </a: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GB" sz="2200" dirty="0">
                <a:solidFill>
                  <a:schemeClr val="tx1"/>
                </a:solidFill>
              </a:rPr>
              <a:t>low power consumption </a:t>
            </a: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GB" sz="2200" dirty="0">
                <a:solidFill>
                  <a:schemeClr val="tx1"/>
                </a:solidFill>
              </a:rPr>
              <a:t>low cost per unit area</a:t>
            </a: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8C9DE-C97C-E1E3-0393-697F6465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13655-125E-889A-D90C-2F5835D7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522CDA-B5DD-2DFD-6E92-089D55A3B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07" y="2563446"/>
            <a:ext cx="6456258" cy="362633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F59B0E-7FE7-6896-E8C7-1A3307019373}"/>
              </a:ext>
            </a:extLst>
          </p:cNvPr>
          <p:cNvSpPr txBox="1">
            <a:spLocks/>
          </p:cNvSpPr>
          <p:nvPr/>
        </p:nvSpPr>
        <p:spPr>
          <a:xfrm>
            <a:off x="7291753" y="2659108"/>
            <a:ext cx="4564185" cy="16514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tx1"/>
                </a:solidFill>
              </a:rPr>
              <a:t>ALICE Inner Tracking System 2 (ITS2) is the first detector based on MAPS deployed at CERN.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tx1"/>
                </a:solidFill>
              </a:rPr>
              <a:t>The ALPIDE CMOS sensor for the ITS2 was implemented in the </a:t>
            </a:r>
            <a:r>
              <a:rPr lang="en-US" sz="2200" dirty="0" err="1">
                <a:solidFill>
                  <a:schemeClr val="tx1"/>
                </a:solidFill>
              </a:rPr>
              <a:t>TowerJazz</a:t>
            </a:r>
            <a:r>
              <a:rPr lang="en-US" sz="2200" dirty="0">
                <a:solidFill>
                  <a:schemeClr val="tx1"/>
                </a:solidFill>
              </a:rPr>
              <a:t> 180 nm imaging CMOS technology.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3223D-F2F1-03FC-0EB4-DA2DBFCEA23E}"/>
              </a:ext>
            </a:extLst>
          </p:cNvPr>
          <p:cNvSpPr txBox="1"/>
          <p:nvPr/>
        </p:nvSpPr>
        <p:spPr>
          <a:xfrm rot="21105165">
            <a:off x="7867501" y="4788201"/>
            <a:ext cx="3296640" cy="1077218"/>
          </a:xfrm>
          <a:custGeom>
            <a:avLst/>
            <a:gdLst>
              <a:gd name="connsiteX0" fmla="*/ 0 w 3296640"/>
              <a:gd name="connsiteY0" fmla="*/ 0 h 1077218"/>
              <a:gd name="connsiteX1" fmla="*/ 483507 w 3296640"/>
              <a:gd name="connsiteY1" fmla="*/ 0 h 1077218"/>
              <a:gd name="connsiteX2" fmla="*/ 1098880 w 3296640"/>
              <a:gd name="connsiteY2" fmla="*/ 0 h 1077218"/>
              <a:gd name="connsiteX3" fmla="*/ 1681286 w 3296640"/>
              <a:gd name="connsiteY3" fmla="*/ 0 h 1077218"/>
              <a:gd name="connsiteX4" fmla="*/ 2131827 w 3296640"/>
              <a:gd name="connsiteY4" fmla="*/ 0 h 1077218"/>
              <a:gd name="connsiteX5" fmla="*/ 2714234 w 3296640"/>
              <a:gd name="connsiteY5" fmla="*/ 0 h 1077218"/>
              <a:gd name="connsiteX6" fmla="*/ 3296640 w 3296640"/>
              <a:gd name="connsiteY6" fmla="*/ 0 h 1077218"/>
              <a:gd name="connsiteX7" fmla="*/ 3296640 w 3296640"/>
              <a:gd name="connsiteY7" fmla="*/ 538609 h 1077218"/>
              <a:gd name="connsiteX8" fmla="*/ 3296640 w 3296640"/>
              <a:gd name="connsiteY8" fmla="*/ 1077218 h 1077218"/>
              <a:gd name="connsiteX9" fmla="*/ 2780166 w 3296640"/>
              <a:gd name="connsiteY9" fmla="*/ 1077218 h 1077218"/>
              <a:gd name="connsiteX10" fmla="*/ 2263693 w 3296640"/>
              <a:gd name="connsiteY10" fmla="*/ 1077218 h 1077218"/>
              <a:gd name="connsiteX11" fmla="*/ 1648320 w 3296640"/>
              <a:gd name="connsiteY11" fmla="*/ 1077218 h 1077218"/>
              <a:gd name="connsiteX12" fmla="*/ 1032947 w 3296640"/>
              <a:gd name="connsiteY12" fmla="*/ 1077218 h 1077218"/>
              <a:gd name="connsiteX13" fmla="*/ 516474 w 3296640"/>
              <a:gd name="connsiteY13" fmla="*/ 1077218 h 1077218"/>
              <a:gd name="connsiteX14" fmla="*/ 0 w 3296640"/>
              <a:gd name="connsiteY14" fmla="*/ 1077218 h 1077218"/>
              <a:gd name="connsiteX15" fmla="*/ 0 w 3296640"/>
              <a:gd name="connsiteY15" fmla="*/ 549381 h 1077218"/>
              <a:gd name="connsiteX16" fmla="*/ 0 w 3296640"/>
              <a:gd name="connsiteY16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96640" h="1077218" extrusionOk="0">
                <a:moveTo>
                  <a:pt x="0" y="0"/>
                </a:moveTo>
                <a:cubicBezTo>
                  <a:pt x="130906" y="-22902"/>
                  <a:pt x="275344" y="16261"/>
                  <a:pt x="483507" y="0"/>
                </a:cubicBezTo>
                <a:cubicBezTo>
                  <a:pt x="691670" y="-16261"/>
                  <a:pt x="879409" y="12918"/>
                  <a:pt x="1098880" y="0"/>
                </a:cubicBezTo>
                <a:cubicBezTo>
                  <a:pt x="1318351" y="-12918"/>
                  <a:pt x="1551609" y="15852"/>
                  <a:pt x="1681286" y="0"/>
                </a:cubicBezTo>
                <a:cubicBezTo>
                  <a:pt x="1810963" y="-15852"/>
                  <a:pt x="1942388" y="12722"/>
                  <a:pt x="2131827" y="0"/>
                </a:cubicBezTo>
                <a:cubicBezTo>
                  <a:pt x="2321266" y="-12722"/>
                  <a:pt x="2593900" y="62903"/>
                  <a:pt x="2714234" y="0"/>
                </a:cubicBezTo>
                <a:cubicBezTo>
                  <a:pt x="2834568" y="-62903"/>
                  <a:pt x="3113821" y="64770"/>
                  <a:pt x="3296640" y="0"/>
                </a:cubicBezTo>
                <a:cubicBezTo>
                  <a:pt x="3327211" y="172053"/>
                  <a:pt x="3252941" y="303003"/>
                  <a:pt x="3296640" y="538609"/>
                </a:cubicBezTo>
                <a:cubicBezTo>
                  <a:pt x="3340339" y="774215"/>
                  <a:pt x="3251653" y="905445"/>
                  <a:pt x="3296640" y="1077218"/>
                </a:cubicBezTo>
                <a:cubicBezTo>
                  <a:pt x="3116713" y="1130677"/>
                  <a:pt x="2921347" y="1034292"/>
                  <a:pt x="2780166" y="1077218"/>
                </a:cubicBezTo>
                <a:cubicBezTo>
                  <a:pt x="2638985" y="1120144"/>
                  <a:pt x="2509494" y="1046666"/>
                  <a:pt x="2263693" y="1077218"/>
                </a:cubicBezTo>
                <a:cubicBezTo>
                  <a:pt x="2017892" y="1107770"/>
                  <a:pt x="1855081" y="1046340"/>
                  <a:pt x="1648320" y="1077218"/>
                </a:cubicBezTo>
                <a:cubicBezTo>
                  <a:pt x="1441559" y="1108096"/>
                  <a:pt x="1296633" y="1034994"/>
                  <a:pt x="1032947" y="1077218"/>
                </a:cubicBezTo>
                <a:cubicBezTo>
                  <a:pt x="769261" y="1119442"/>
                  <a:pt x="662881" y="1047143"/>
                  <a:pt x="516474" y="1077218"/>
                </a:cubicBezTo>
                <a:cubicBezTo>
                  <a:pt x="370067" y="1107293"/>
                  <a:pt x="111550" y="1050361"/>
                  <a:pt x="0" y="1077218"/>
                </a:cubicBezTo>
                <a:cubicBezTo>
                  <a:pt x="-21016" y="837092"/>
                  <a:pt x="22102" y="688112"/>
                  <a:pt x="0" y="549381"/>
                </a:cubicBezTo>
                <a:cubicBezTo>
                  <a:pt x="-22102" y="410650"/>
                  <a:pt x="14796" y="183135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More details on ITS2 in Jiyoung’s talk:</a:t>
            </a:r>
          </a:p>
          <a:p>
            <a:endParaRPr lang="en-US" sz="1600" dirty="0"/>
          </a:p>
          <a:p>
            <a:r>
              <a:rPr lang="en-GB" sz="1600" u="sng" dirty="0"/>
              <a:t>J. Kim, “ALICE ITS2: Performance and Operational Experience”</a:t>
            </a:r>
          </a:p>
        </p:txBody>
      </p:sp>
    </p:spTree>
    <p:extLst>
      <p:ext uri="{BB962C8B-B14F-4D97-AF65-F5344CB8AC3E}">
        <p14:creationId xmlns:p14="http://schemas.microsoft.com/office/powerpoint/2010/main" val="147579359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76D9B-DEAB-2892-8837-AFC8EA06D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FE5F0-EDFD-7268-909D-ADE05C6A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F321F-CB0D-757F-3C83-4B91947CFDA6}"/>
              </a:ext>
            </a:extLst>
          </p:cNvPr>
          <p:cNvSpPr txBox="1"/>
          <p:nvPr/>
        </p:nvSpPr>
        <p:spPr bwMode="auto">
          <a:xfrm>
            <a:off x="838200" y="260466"/>
            <a:ext cx="8675580" cy="646331"/>
          </a:xfrm>
          <a:custGeom>
            <a:avLst/>
            <a:gdLst>
              <a:gd name="connsiteX0" fmla="*/ 0 w 8675580"/>
              <a:gd name="connsiteY0" fmla="*/ 0 h 646331"/>
              <a:gd name="connsiteX1" fmla="*/ 667352 w 8675580"/>
              <a:gd name="connsiteY1" fmla="*/ 0 h 646331"/>
              <a:gd name="connsiteX2" fmla="*/ 1334705 w 8675580"/>
              <a:gd name="connsiteY2" fmla="*/ 0 h 646331"/>
              <a:gd name="connsiteX3" fmla="*/ 1915301 w 8675580"/>
              <a:gd name="connsiteY3" fmla="*/ 0 h 646331"/>
              <a:gd name="connsiteX4" fmla="*/ 2409142 w 8675580"/>
              <a:gd name="connsiteY4" fmla="*/ 0 h 646331"/>
              <a:gd name="connsiteX5" fmla="*/ 3163250 w 8675580"/>
              <a:gd name="connsiteY5" fmla="*/ 0 h 646331"/>
              <a:gd name="connsiteX6" fmla="*/ 3657091 w 8675580"/>
              <a:gd name="connsiteY6" fmla="*/ 0 h 646331"/>
              <a:gd name="connsiteX7" fmla="*/ 4064176 w 8675580"/>
              <a:gd name="connsiteY7" fmla="*/ 0 h 646331"/>
              <a:gd name="connsiteX8" fmla="*/ 4558016 w 8675580"/>
              <a:gd name="connsiteY8" fmla="*/ 0 h 646331"/>
              <a:gd name="connsiteX9" fmla="*/ 5312124 w 8675580"/>
              <a:gd name="connsiteY9" fmla="*/ 0 h 646331"/>
              <a:gd name="connsiteX10" fmla="*/ 5805965 w 8675580"/>
              <a:gd name="connsiteY10" fmla="*/ 0 h 646331"/>
              <a:gd name="connsiteX11" fmla="*/ 6560073 w 8675580"/>
              <a:gd name="connsiteY11" fmla="*/ 0 h 646331"/>
              <a:gd name="connsiteX12" fmla="*/ 7400937 w 8675580"/>
              <a:gd name="connsiteY12" fmla="*/ 0 h 646331"/>
              <a:gd name="connsiteX13" fmla="*/ 8675580 w 8675580"/>
              <a:gd name="connsiteY13" fmla="*/ 0 h 646331"/>
              <a:gd name="connsiteX14" fmla="*/ 8675580 w 8675580"/>
              <a:gd name="connsiteY14" fmla="*/ 646331 h 646331"/>
              <a:gd name="connsiteX15" fmla="*/ 7921472 w 8675580"/>
              <a:gd name="connsiteY15" fmla="*/ 646331 h 646331"/>
              <a:gd name="connsiteX16" fmla="*/ 7514387 w 8675580"/>
              <a:gd name="connsiteY16" fmla="*/ 646331 h 646331"/>
              <a:gd name="connsiteX17" fmla="*/ 7020546 w 8675580"/>
              <a:gd name="connsiteY17" fmla="*/ 646331 h 646331"/>
              <a:gd name="connsiteX18" fmla="*/ 6526706 w 8675580"/>
              <a:gd name="connsiteY18" fmla="*/ 646331 h 646331"/>
              <a:gd name="connsiteX19" fmla="*/ 6119621 w 8675580"/>
              <a:gd name="connsiteY19" fmla="*/ 646331 h 646331"/>
              <a:gd name="connsiteX20" fmla="*/ 5365513 w 8675580"/>
              <a:gd name="connsiteY20" fmla="*/ 646331 h 646331"/>
              <a:gd name="connsiteX21" fmla="*/ 4524649 w 8675580"/>
              <a:gd name="connsiteY21" fmla="*/ 646331 h 646331"/>
              <a:gd name="connsiteX22" fmla="*/ 3770541 w 8675580"/>
              <a:gd name="connsiteY22" fmla="*/ 646331 h 646331"/>
              <a:gd name="connsiteX23" fmla="*/ 2929677 w 8675580"/>
              <a:gd name="connsiteY23" fmla="*/ 646331 h 646331"/>
              <a:gd name="connsiteX24" fmla="*/ 2349080 w 8675580"/>
              <a:gd name="connsiteY24" fmla="*/ 646331 h 646331"/>
              <a:gd name="connsiteX25" fmla="*/ 1594972 w 8675580"/>
              <a:gd name="connsiteY25" fmla="*/ 646331 h 646331"/>
              <a:gd name="connsiteX26" fmla="*/ 840864 w 8675580"/>
              <a:gd name="connsiteY26" fmla="*/ 646331 h 646331"/>
              <a:gd name="connsiteX27" fmla="*/ 0 w 8675580"/>
              <a:gd name="connsiteY27" fmla="*/ 646331 h 646331"/>
              <a:gd name="connsiteX28" fmla="*/ 0 w 8675580"/>
              <a:gd name="connsiteY2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675580" h="646331" extrusionOk="0">
                <a:moveTo>
                  <a:pt x="0" y="0"/>
                </a:moveTo>
                <a:cubicBezTo>
                  <a:pt x="273601" y="-25381"/>
                  <a:pt x="391326" y="-4150"/>
                  <a:pt x="667352" y="0"/>
                </a:cubicBezTo>
                <a:cubicBezTo>
                  <a:pt x="943378" y="4150"/>
                  <a:pt x="1037278" y="-21502"/>
                  <a:pt x="1334705" y="0"/>
                </a:cubicBezTo>
                <a:cubicBezTo>
                  <a:pt x="1632132" y="21502"/>
                  <a:pt x="1648253" y="18195"/>
                  <a:pt x="1915301" y="0"/>
                </a:cubicBezTo>
                <a:cubicBezTo>
                  <a:pt x="2182349" y="-18195"/>
                  <a:pt x="2252260" y="-23037"/>
                  <a:pt x="2409142" y="0"/>
                </a:cubicBezTo>
                <a:cubicBezTo>
                  <a:pt x="2566024" y="23037"/>
                  <a:pt x="2795993" y="12456"/>
                  <a:pt x="3163250" y="0"/>
                </a:cubicBezTo>
                <a:cubicBezTo>
                  <a:pt x="3530507" y="-12456"/>
                  <a:pt x="3508427" y="6120"/>
                  <a:pt x="3657091" y="0"/>
                </a:cubicBezTo>
                <a:cubicBezTo>
                  <a:pt x="3805755" y="-6120"/>
                  <a:pt x="3929603" y="-1899"/>
                  <a:pt x="4064176" y="0"/>
                </a:cubicBezTo>
                <a:cubicBezTo>
                  <a:pt x="4198749" y="1899"/>
                  <a:pt x="4385013" y="-5817"/>
                  <a:pt x="4558016" y="0"/>
                </a:cubicBezTo>
                <a:cubicBezTo>
                  <a:pt x="4731019" y="5817"/>
                  <a:pt x="4994255" y="-5603"/>
                  <a:pt x="5312124" y="0"/>
                </a:cubicBezTo>
                <a:cubicBezTo>
                  <a:pt x="5629993" y="5603"/>
                  <a:pt x="5695378" y="16509"/>
                  <a:pt x="5805965" y="0"/>
                </a:cubicBezTo>
                <a:cubicBezTo>
                  <a:pt x="5916552" y="-16509"/>
                  <a:pt x="6402429" y="-16461"/>
                  <a:pt x="6560073" y="0"/>
                </a:cubicBezTo>
                <a:cubicBezTo>
                  <a:pt x="6717717" y="16461"/>
                  <a:pt x="7057220" y="33249"/>
                  <a:pt x="7400937" y="0"/>
                </a:cubicBezTo>
                <a:cubicBezTo>
                  <a:pt x="7744654" y="-33249"/>
                  <a:pt x="8126216" y="28664"/>
                  <a:pt x="8675580" y="0"/>
                </a:cubicBezTo>
                <a:cubicBezTo>
                  <a:pt x="8672445" y="147766"/>
                  <a:pt x="8664538" y="427056"/>
                  <a:pt x="8675580" y="646331"/>
                </a:cubicBezTo>
                <a:cubicBezTo>
                  <a:pt x="8415407" y="626091"/>
                  <a:pt x="8215171" y="633944"/>
                  <a:pt x="7921472" y="646331"/>
                </a:cubicBezTo>
                <a:cubicBezTo>
                  <a:pt x="7627773" y="658718"/>
                  <a:pt x="7704840" y="638031"/>
                  <a:pt x="7514387" y="646331"/>
                </a:cubicBezTo>
                <a:cubicBezTo>
                  <a:pt x="7323934" y="654631"/>
                  <a:pt x="7185073" y="639305"/>
                  <a:pt x="7020546" y="646331"/>
                </a:cubicBezTo>
                <a:cubicBezTo>
                  <a:pt x="6856019" y="653357"/>
                  <a:pt x="6770993" y="638354"/>
                  <a:pt x="6526706" y="646331"/>
                </a:cubicBezTo>
                <a:cubicBezTo>
                  <a:pt x="6282419" y="654308"/>
                  <a:pt x="6287039" y="655758"/>
                  <a:pt x="6119621" y="646331"/>
                </a:cubicBezTo>
                <a:cubicBezTo>
                  <a:pt x="5952204" y="636904"/>
                  <a:pt x="5727856" y="667571"/>
                  <a:pt x="5365513" y="646331"/>
                </a:cubicBezTo>
                <a:cubicBezTo>
                  <a:pt x="5003170" y="625091"/>
                  <a:pt x="4712545" y="650349"/>
                  <a:pt x="4524649" y="646331"/>
                </a:cubicBezTo>
                <a:cubicBezTo>
                  <a:pt x="4336753" y="642313"/>
                  <a:pt x="3922441" y="627020"/>
                  <a:pt x="3770541" y="646331"/>
                </a:cubicBezTo>
                <a:cubicBezTo>
                  <a:pt x="3618641" y="665642"/>
                  <a:pt x="3124547" y="682120"/>
                  <a:pt x="2929677" y="646331"/>
                </a:cubicBezTo>
                <a:cubicBezTo>
                  <a:pt x="2734807" y="610542"/>
                  <a:pt x="2634014" y="670869"/>
                  <a:pt x="2349080" y="646331"/>
                </a:cubicBezTo>
                <a:cubicBezTo>
                  <a:pt x="2064146" y="621793"/>
                  <a:pt x="1968029" y="656401"/>
                  <a:pt x="1594972" y="646331"/>
                </a:cubicBezTo>
                <a:cubicBezTo>
                  <a:pt x="1221915" y="636261"/>
                  <a:pt x="1045212" y="636530"/>
                  <a:pt x="840864" y="646331"/>
                </a:cubicBezTo>
                <a:cubicBezTo>
                  <a:pt x="636516" y="656132"/>
                  <a:pt x="260339" y="658346"/>
                  <a:pt x="0" y="646331"/>
                </a:cubicBezTo>
                <a:cubicBezTo>
                  <a:pt x="-16181" y="489815"/>
                  <a:pt x="32058" y="291828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Support for </a:t>
            </a:r>
            <a:r>
              <a:rPr lang="en-US" sz="3600" dirty="0" err="1">
                <a:solidFill>
                  <a:srgbClr val="002060"/>
                </a:solidFill>
              </a:rPr>
              <a:t>TPSCo</a:t>
            </a:r>
            <a:r>
              <a:rPr lang="en-US" sz="3600" dirty="0">
                <a:solidFill>
                  <a:srgbClr val="002060"/>
                </a:solidFill>
              </a:rPr>
              <a:t> 65 nm imaging technology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796162-7FFE-9D40-3EEE-D3599B09154F}"/>
              </a:ext>
            </a:extLst>
          </p:cNvPr>
          <p:cNvSpPr txBox="1"/>
          <p:nvPr/>
        </p:nvSpPr>
        <p:spPr bwMode="auto">
          <a:xfrm>
            <a:off x="662939" y="1485175"/>
            <a:ext cx="11298072" cy="4893647"/>
          </a:xfrm>
          <a:custGeom>
            <a:avLst/>
            <a:gdLst>
              <a:gd name="connsiteX0" fmla="*/ 0 w 11298072"/>
              <a:gd name="connsiteY0" fmla="*/ 0 h 4893647"/>
              <a:gd name="connsiteX1" fmla="*/ 664592 w 11298072"/>
              <a:gd name="connsiteY1" fmla="*/ 0 h 4893647"/>
              <a:gd name="connsiteX2" fmla="*/ 1329185 w 11298072"/>
              <a:gd name="connsiteY2" fmla="*/ 0 h 4893647"/>
              <a:gd name="connsiteX3" fmla="*/ 1880797 w 11298072"/>
              <a:gd name="connsiteY3" fmla="*/ 0 h 4893647"/>
              <a:gd name="connsiteX4" fmla="*/ 2319428 w 11298072"/>
              <a:gd name="connsiteY4" fmla="*/ 0 h 4893647"/>
              <a:gd name="connsiteX5" fmla="*/ 3097001 w 11298072"/>
              <a:gd name="connsiteY5" fmla="*/ 0 h 4893647"/>
              <a:gd name="connsiteX6" fmla="*/ 3535632 w 11298072"/>
              <a:gd name="connsiteY6" fmla="*/ 0 h 4893647"/>
              <a:gd name="connsiteX7" fmla="*/ 3861282 w 11298072"/>
              <a:gd name="connsiteY7" fmla="*/ 0 h 4893647"/>
              <a:gd name="connsiteX8" fmla="*/ 4299913 w 11298072"/>
              <a:gd name="connsiteY8" fmla="*/ 0 h 4893647"/>
              <a:gd name="connsiteX9" fmla="*/ 5077486 w 11298072"/>
              <a:gd name="connsiteY9" fmla="*/ 0 h 4893647"/>
              <a:gd name="connsiteX10" fmla="*/ 5516118 w 11298072"/>
              <a:gd name="connsiteY10" fmla="*/ 0 h 4893647"/>
              <a:gd name="connsiteX11" fmla="*/ 6293691 w 11298072"/>
              <a:gd name="connsiteY11" fmla="*/ 0 h 4893647"/>
              <a:gd name="connsiteX12" fmla="*/ 7184245 w 11298072"/>
              <a:gd name="connsiteY12" fmla="*/ 0 h 4893647"/>
              <a:gd name="connsiteX13" fmla="*/ 8074799 w 11298072"/>
              <a:gd name="connsiteY13" fmla="*/ 0 h 4893647"/>
              <a:gd name="connsiteX14" fmla="*/ 8626410 w 11298072"/>
              <a:gd name="connsiteY14" fmla="*/ 0 h 4893647"/>
              <a:gd name="connsiteX15" fmla="*/ 8952061 w 11298072"/>
              <a:gd name="connsiteY15" fmla="*/ 0 h 4893647"/>
              <a:gd name="connsiteX16" fmla="*/ 9390692 w 11298072"/>
              <a:gd name="connsiteY16" fmla="*/ 0 h 4893647"/>
              <a:gd name="connsiteX17" fmla="*/ 9942303 w 11298072"/>
              <a:gd name="connsiteY17" fmla="*/ 0 h 4893647"/>
              <a:gd name="connsiteX18" fmla="*/ 10380934 w 11298072"/>
              <a:gd name="connsiteY18" fmla="*/ 0 h 4893647"/>
              <a:gd name="connsiteX19" fmla="*/ 11298072 w 11298072"/>
              <a:gd name="connsiteY19" fmla="*/ 0 h 4893647"/>
              <a:gd name="connsiteX20" fmla="*/ 11298072 w 11298072"/>
              <a:gd name="connsiteY20" fmla="*/ 796965 h 4893647"/>
              <a:gd name="connsiteX21" fmla="*/ 11298072 w 11298072"/>
              <a:gd name="connsiteY21" fmla="*/ 1496058 h 4893647"/>
              <a:gd name="connsiteX22" fmla="*/ 11298072 w 11298072"/>
              <a:gd name="connsiteY22" fmla="*/ 2293023 h 4893647"/>
              <a:gd name="connsiteX23" fmla="*/ 11298072 w 11298072"/>
              <a:gd name="connsiteY23" fmla="*/ 3089989 h 4893647"/>
              <a:gd name="connsiteX24" fmla="*/ 11298072 w 11298072"/>
              <a:gd name="connsiteY24" fmla="*/ 3740144 h 4893647"/>
              <a:gd name="connsiteX25" fmla="*/ 11298072 w 11298072"/>
              <a:gd name="connsiteY25" fmla="*/ 4893647 h 4893647"/>
              <a:gd name="connsiteX26" fmla="*/ 10972422 w 11298072"/>
              <a:gd name="connsiteY26" fmla="*/ 4893647 h 4893647"/>
              <a:gd name="connsiteX27" fmla="*/ 10081868 w 11298072"/>
              <a:gd name="connsiteY27" fmla="*/ 4893647 h 4893647"/>
              <a:gd name="connsiteX28" fmla="*/ 9756217 w 11298072"/>
              <a:gd name="connsiteY28" fmla="*/ 4893647 h 4893647"/>
              <a:gd name="connsiteX29" fmla="*/ 8865664 w 11298072"/>
              <a:gd name="connsiteY29" fmla="*/ 4893647 h 4893647"/>
              <a:gd name="connsiteX30" fmla="*/ 8314052 w 11298072"/>
              <a:gd name="connsiteY30" fmla="*/ 4893647 h 4893647"/>
              <a:gd name="connsiteX31" fmla="*/ 7875421 w 11298072"/>
              <a:gd name="connsiteY31" fmla="*/ 4893647 h 4893647"/>
              <a:gd name="connsiteX32" fmla="*/ 7210828 w 11298072"/>
              <a:gd name="connsiteY32" fmla="*/ 4893647 h 4893647"/>
              <a:gd name="connsiteX33" fmla="*/ 6320274 w 11298072"/>
              <a:gd name="connsiteY33" fmla="*/ 4893647 h 4893647"/>
              <a:gd name="connsiteX34" fmla="*/ 5655682 w 11298072"/>
              <a:gd name="connsiteY34" fmla="*/ 4893647 h 4893647"/>
              <a:gd name="connsiteX35" fmla="*/ 4878109 w 11298072"/>
              <a:gd name="connsiteY35" fmla="*/ 4893647 h 4893647"/>
              <a:gd name="connsiteX36" fmla="*/ 3987555 w 11298072"/>
              <a:gd name="connsiteY36" fmla="*/ 4893647 h 4893647"/>
              <a:gd name="connsiteX37" fmla="*/ 3548924 w 11298072"/>
              <a:gd name="connsiteY37" fmla="*/ 4893647 h 4893647"/>
              <a:gd name="connsiteX38" fmla="*/ 3223273 w 11298072"/>
              <a:gd name="connsiteY38" fmla="*/ 4893647 h 4893647"/>
              <a:gd name="connsiteX39" fmla="*/ 2784642 w 11298072"/>
              <a:gd name="connsiteY39" fmla="*/ 4893647 h 4893647"/>
              <a:gd name="connsiteX40" fmla="*/ 2120050 w 11298072"/>
              <a:gd name="connsiteY40" fmla="*/ 4893647 h 4893647"/>
              <a:gd name="connsiteX41" fmla="*/ 1568438 w 11298072"/>
              <a:gd name="connsiteY41" fmla="*/ 4893647 h 4893647"/>
              <a:gd name="connsiteX42" fmla="*/ 1016826 w 11298072"/>
              <a:gd name="connsiteY42" fmla="*/ 4893647 h 4893647"/>
              <a:gd name="connsiteX43" fmla="*/ 691176 w 11298072"/>
              <a:gd name="connsiteY43" fmla="*/ 4893647 h 4893647"/>
              <a:gd name="connsiteX44" fmla="*/ 0 w 11298072"/>
              <a:gd name="connsiteY44" fmla="*/ 4893647 h 4893647"/>
              <a:gd name="connsiteX45" fmla="*/ 0 w 11298072"/>
              <a:gd name="connsiteY45" fmla="*/ 4145618 h 4893647"/>
              <a:gd name="connsiteX46" fmla="*/ 0 w 11298072"/>
              <a:gd name="connsiteY46" fmla="*/ 3348653 h 4893647"/>
              <a:gd name="connsiteX47" fmla="*/ 0 w 11298072"/>
              <a:gd name="connsiteY47" fmla="*/ 2600624 h 4893647"/>
              <a:gd name="connsiteX48" fmla="*/ 0 w 11298072"/>
              <a:gd name="connsiteY48" fmla="*/ 1901531 h 4893647"/>
              <a:gd name="connsiteX49" fmla="*/ 0 w 11298072"/>
              <a:gd name="connsiteY49" fmla="*/ 1349248 h 4893647"/>
              <a:gd name="connsiteX50" fmla="*/ 0 w 11298072"/>
              <a:gd name="connsiteY50" fmla="*/ 0 h 489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298072" h="4893647" extrusionOk="0">
                <a:moveTo>
                  <a:pt x="0" y="0"/>
                </a:moveTo>
                <a:cubicBezTo>
                  <a:pt x="232535" y="17681"/>
                  <a:pt x="505661" y="16172"/>
                  <a:pt x="664592" y="0"/>
                </a:cubicBezTo>
                <a:cubicBezTo>
                  <a:pt x="823523" y="-16172"/>
                  <a:pt x="1001796" y="-21188"/>
                  <a:pt x="1329185" y="0"/>
                </a:cubicBezTo>
                <a:cubicBezTo>
                  <a:pt x="1656574" y="21188"/>
                  <a:pt x="1729063" y="24309"/>
                  <a:pt x="1880797" y="0"/>
                </a:cubicBezTo>
                <a:cubicBezTo>
                  <a:pt x="2032531" y="-24309"/>
                  <a:pt x="2102796" y="19968"/>
                  <a:pt x="2319428" y="0"/>
                </a:cubicBezTo>
                <a:cubicBezTo>
                  <a:pt x="2536060" y="-19968"/>
                  <a:pt x="2922517" y="7198"/>
                  <a:pt x="3097001" y="0"/>
                </a:cubicBezTo>
                <a:cubicBezTo>
                  <a:pt x="3271485" y="-7198"/>
                  <a:pt x="3385847" y="-13251"/>
                  <a:pt x="3535632" y="0"/>
                </a:cubicBezTo>
                <a:cubicBezTo>
                  <a:pt x="3685417" y="13251"/>
                  <a:pt x="3745804" y="-15661"/>
                  <a:pt x="3861282" y="0"/>
                </a:cubicBezTo>
                <a:cubicBezTo>
                  <a:pt x="3976760" y="15661"/>
                  <a:pt x="4114790" y="4667"/>
                  <a:pt x="4299913" y="0"/>
                </a:cubicBezTo>
                <a:cubicBezTo>
                  <a:pt x="4485036" y="-4667"/>
                  <a:pt x="4736313" y="5715"/>
                  <a:pt x="5077486" y="0"/>
                </a:cubicBezTo>
                <a:cubicBezTo>
                  <a:pt x="5418659" y="-5715"/>
                  <a:pt x="5377380" y="-15827"/>
                  <a:pt x="5516118" y="0"/>
                </a:cubicBezTo>
                <a:cubicBezTo>
                  <a:pt x="5654856" y="15827"/>
                  <a:pt x="5946714" y="-19136"/>
                  <a:pt x="6293691" y="0"/>
                </a:cubicBezTo>
                <a:cubicBezTo>
                  <a:pt x="6640668" y="19136"/>
                  <a:pt x="6846398" y="22127"/>
                  <a:pt x="7184245" y="0"/>
                </a:cubicBezTo>
                <a:cubicBezTo>
                  <a:pt x="7522092" y="-22127"/>
                  <a:pt x="7800030" y="8938"/>
                  <a:pt x="8074799" y="0"/>
                </a:cubicBezTo>
                <a:cubicBezTo>
                  <a:pt x="8349568" y="-8938"/>
                  <a:pt x="8440438" y="-6216"/>
                  <a:pt x="8626410" y="0"/>
                </a:cubicBezTo>
                <a:cubicBezTo>
                  <a:pt x="8812382" y="6216"/>
                  <a:pt x="8819749" y="11992"/>
                  <a:pt x="8952061" y="0"/>
                </a:cubicBezTo>
                <a:cubicBezTo>
                  <a:pt x="9084373" y="-11992"/>
                  <a:pt x="9290078" y="-9478"/>
                  <a:pt x="9390692" y="0"/>
                </a:cubicBezTo>
                <a:cubicBezTo>
                  <a:pt x="9491306" y="9478"/>
                  <a:pt x="9807678" y="27510"/>
                  <a:pt x="9942303" y="0"/>
                </a:cubicBezTo>
                <a:cubicBezTo>
                  <a:pt x="10076928" y="-27510"/>
                  <a:pt x="10264425" y="5530"/>
                  <a:pt x="10380934" y="0"/>
                </a:cubicBezTo>
                <a:cubicBezTo>
                  <a:pt x="10497443" y="-5530"/>
                  <a:pt x="10949680" y="-44871"/>
                  <a:pt x="11298072" y="0"/>
                </a:cubicBezTo>
                <a:cubicBezTo>
                  <a:pt x="11268154" y="270142"/>
                  <a:pt x="11283913" y="466955"/>
                  <a:pt x="11298072" y="796965"/>
                </a:cubicBezTo>
                <a:cubicBezTo>
                  <a:pt x="11312231" y="1126976"/>
                  <a:pt x="11305136" y="1309101"/>
                  <a:pt x="11298072" y="1496058"/>
                </a:cubicBezTo>
                <a:cubicBezTo>
                  <a:pt x="11291008" y="1683015"/>
                  <a:pt x="11331145" y="2078354"/>
                  <a:pt x="11298072" y="2293023"/>
                </a:cubicBezTo>
                <a:cubicBezTo>
                  <a:pt x="11264999" y="2507692"/>
                  <a:pt x="11262356" y="2858978"/>
                  <a:pt x="11298072" y="3089989"/>
                </a:cubicBezTo>
                <a:cubicBezTo>
                  <a:pt x="11333788" y="3321000"/>
                  <a:pt x="11305857" y="3477392"/>
                  <a:pt x="11298072" y="3740144"/>
                </a:cubicBezTo>
                <a:cubicBezTo>
                  <a:pt x="11290287" y="4002897"/>
                  <a:pt x="11303298" y="4355921"/>
                  <a:pt x="11298072" y="4893647"/>
                </a:cubicBezTo>
                <a:cubicBezTo>
                  <a:pt x="11189214" y="4880271"/>
                  <a:pt x="11099733" y="4884108"/>
                  <a:pt x="10972422" y="4893647"/>
                </a:cubicBezTo>
                <a:cubicBezTo>
                  <a:pt x="10845111" y="4903187"/>
                  <a:pt x="10308542" y="4868519"/>
                  <a:pt x="10081868" y="4893647"/>
                </a:cubicBezTo>
                <a:cubicBezTo>
                  <a:pt x="9855194" y="4918775"/>
                  <a:pt x="9893267" y="4889028"/>
                  <a:pt x="9756217" y="4893647"/>
                </a:cubicBezTo>
                <a:cubicBezTo>
                  <a:pt x="9619167" y="4898266"/>
                  <a:pt x="9245943" y="4916185"/>
                  <a:pt x="8865664" y="4893647"/>
                </a:cubicBezTo>
                <a:cubicBezTo>
                  <a:pt x="8485385" y="4871109"/>
                  <a:pt x="8542917" y="4881960"/>
                  <a:pt x="8314052" y="4893647"/>
                </a:cubicBezTo>
                <a:cubicBezTo>
                  <a:pt x="8085187" y="4905334"/>
                  <a:pt x="7998026" y="4880149"/>
                  <a:pt x="7875421" y="4893647"/>
                </a:cubicBezTo>
                <a:cubicBezTo>
                  <a:pt x="7752816" y="4907145"/>
                  <a:pt x="7490362" y="4860737"/>
                  <a:pt x="7210828" y="4893647"/>
                </a:cubicBezTo>
                <a:cubicBezTo>
                  <a:pt x="6931294" y="4926557"/>
                  <a:pt x="6753972" y="4855404"/>
                  <a:pt x="6320274" y="4893647"/>
                </a:cubicBezTo>
                <a:cubicBezTo>
                  <a:pt x="5886576" y="4931890"/>
                  <a:pt x="5816201" y="4866120"/>
                  <a:pt x="5655682" y="4893647"/>
                </a:cubicBezTo>
                <a:cubicBezTo>
                  <a:pt x="5495163" y="4921174"/>
                  <a:pt x="5206365" y="4921794"/>
                  <a:pt x="4878109" y="4893647"/>
                </a:cubicBezTo>
                <a:cubicBezTo>
                  <a:pt x="4549853" y="4865500"/>
                  <a:pt x="4212999" y="4878873"/>
                  <a:pt x="3987555" y="4893647"/>
                </a:cubicBezTo>
                <a:cubicBezTo>
                  <a:pt x="3762111" y="4908421"/>
                  <a:pt x="3666966" y="4886157"/>
                  <a:pt x="3548924" y="4893647"/>
                </a:cubicBezTo>
                <a:cubicBezTo>
                  <a:pt x="3430882" y="4901137"/>
                  <a:pt x="3386096" y="4878374"/>
                  <a:pt x="3223273" y="4893647"/>
                </a:cubicBezTo>
                <a:cubicBezTo>
                  <a:pt x="3060450" y="4908920"/>
                  <a:pt x="2992702" y="4898467"/>
                  <a:pt x="2784642" y="4893647"/>
                </a:cubicBezTo>
                <a:cubicBezTo>
                  <a:pt x="2576582" y="4888827"/>
                  <a:pt x="2303052" y="4895578"/>
                  <a:pt x="2120050" y="4893647"/>
                </a:cubicBezTo>
                <a:cubicBezTo>
                  <a:pt x="1937048" y="4891716"/>
                  <a:pt x="1771855" y="4875649"/>
                  <a:pt x="1568438" y="4893647"/>
                </a:cubicBezTo>
                <a:cubicBezTo>
                  <a:pt x="1365021" y="4911645"/>
                  <a:pt x="1158320" y="4892963"/>
                  <a:pt x="1016826" y="4893647"/>
                </a:cubicBezTo>
                <a:cubicBezTo>
                  <a:pt x="875332" y="4894331"/>
                  <a:pt x="796986" y="4908988"/>
                  <a:pt x="691176" y="4893647"/>
                </a:cubicBezTo>
                <a:cubicBezTo>
                  <a:pt x="585366" y="4878307"/>
                  <a:pt x="240861" y="4894689"/>
                  <a:pt x="0" y="4893647"/>
                </a:cubicBezTo>
                <a:cubicBezTo>
                  <a:pt x="34828" y="4644823"/>
                  <a:pt x="12222" y="4399884"/>
                  <a:pt x="0" y="4145618"/>
                </a:cubicBezTo>
                <a:cubicBezTo>
                  <a:pt x="-12222" y="3891352"/>
                  <a:pt x="-11378" y="3723638"/>
                  <a:pt x="0" y="3348653"/>
                </a:cubicBezTo>
                <a:cubicBezTo>
                  <a:pt x="11378" y="2973668"/>
                  <a:pt x="-30764" y="2964965"/>
                  <a:pt x="0" y="2600624"/>
                </a:cubicBezTo>
                <a:cubicBezTo>
                  <a:pt x="30764" y="2236283"/>
                  <a:pt x="12247" y="2045114"/>
                  <a:pt x="0" y="1901531"/>
                </a:cubicBezTo>
                <a:cubicBezTo>
                  <a:pt x="-12247" y="1757948"/>
                  <a:pt x="25333" y="1618324"/>
                  <a:pt x="0" y="1349248"/>
                </a:cubicBezTo>
                <a:cubicBezTo>
                  <a:pt x="-25333" y="1080172"/>
                  <a:pt x="-59809" y="471594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Design</a:t>
            </a:r>
          </a:p>
          <a:p>
            <a:pPr algn="l"/>
            <a:endParaRPr lang="en-US" sz="8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PDK (Physical Design Kit) for analog designs, DDK (Digital Design Kit) for digital designs, implementation flow, design rules (DRC/LVS decks from the foundry, customized/extended at CERN)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Libraries for digital design,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padring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, sensor layout …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Special design rules for special layers needed for sensor/pixel matrix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Review of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chiplets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and suggestions for improvement/corrections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200" dirty="0"/>
          </a:p>
          <a:p>
            <a:pPr algn="l"/>
            <a:r>
              <a:rPr lang="en-US" sz="2000" dirty="0"/>
              <a:t>Interface with the foundry</a:t>
            </a:r>
          </a:p>
          <a:p>
            <a:pPr algn="l"/>
            <a:endParaRPr lang="en-US" sz="8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Technical and commercial, see also admin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200" dirty="0"/>
          </a:p>
          <a:p>
            <a:pPr algn="l"/>
            <a:r>
              <a:rPr lang="en-US" sz="2000" dirty="0"/>
              <a:t>Admin</a:t>
            </a:r>
          </a:p>
          <a:p>
            <a:pPr algn="l"/>
            <a:endParaRPr lang="en-US" sz="8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Procurement, offers,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etc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NDA, export declarations, compliance letters,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etc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Need more work on design sharing</a:t>
            </a:r>
          </a:p>
          <a:p>
            <a:pPr algn="l"/>
            <a:endParaRPr lang="en-US" sz="1200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7ACF017-D326-9C04-313D-DC373B84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5C8ECF-A585-B30D-2747-2A37E9548E17}"/>
              </a:ext>
            </a:extLst>
          </p:cNvPr>
          <p:cNvSpPr txBox="1"/>
          <p:nvPr/>
        </p:nvSpPr>
        <p:spPr bwMode="auto">
          <a:xfrm>
            <a:off x="662939" y="918302"/>
            <a:ext cx="8739478" cy="400110"/>
          </a:xfrm>
          <a:custGeom>
            <a:avLst/>
            <a:gdLst>
              <a:gd name="connsiteX0" fmla="*/ 0 w 8739478"/>
              <a:gd name="connsiteY0" fmla="*/ 0 h 400110"/>
              <a:gd name="connsiteX1" fmla="*/ 672268 w 8739478"/>
              <a:gd name="connsiteY1" fmla="*/ 0 h 400110"/>
              <a:gd name="connsiteX2" fmla="*/ 1344535 w 8739478"/>
              <a:gd name="connsiteY2" fmla="*/ 0 h 400110"/>
              <a:gd name="connsiteX3" fmla="*/ 1929408 w 8739478"/>
              <a:gd name="connsiteY3" fmla="*/ 0 h 400110"/>
              <a:gd name="connsiteX4" fmla="*/ 2426886 w 8739478"/>
              <a:gd name="connsiteY4" fmla="*/ 0 h 400110"/>
              <a:gd name="connsiteX5" fmla="*/ 3186548 w 8739478"/>
              <a:gd name="connsiteY5" fmla="*/ 0 h 400110"/>
              <a:gd name="connsiteX6" fmla="*/ 3684026 w 8739478"/>
              <a:gd name="connsiteY6" fmla="*/ 0 h 400110"/>
              <a:gd name="connsiteX7" fmla="*/ 4094109 w 8739478"/>
              <a:gd name="connsiteY7" fmla="*/ 0 h 400110"/>
              <a:gd name="connsiteX8" fmla="*/ 4591587 w 8739478"/>
              <a:gd name="connsiteY8" fmla="*/ 0 h 400110"/>
              <a:gd name="connsiteX9" fmla="*/ 5351250 w 8739478"/>
              <a:gd name="connsiteY9" fmla="*/ 0 h 400110"/>
              <a:gd name="connsiteX10" fmla="*/ 5848728 w 8739478"/>
              <a:gd name="connsiteY10" fmla="*/ 0 h 400110"/>
              <a:gd name="connsiteX11" fmla="*/ 6608390 w 8739478"/>
              <a:gd name="connsiteY11" fmla="*/ 0 h 400110"/>
              <a:gd name="connsiteX12" fmla="*/ 7455447 w 8739478"/>
              <a:gd name="connsiteY12" fmla="*/ 0 h 400110"/>
              <a:gd name="connsiteX13" fmla="*/ 8739478 w 8739478"/>
              <a:gd name="connsiteY13" fmla="*/ 0 h 400110"/>
              <a:gd name="connsiteX14" fmla="*/ 8739478 w 8739478"/>
              <a:gd name="connsiteY14" fmla="*/ 400110 h 400110"/>
              <a:gd name="connsiteX15" fmla="*/ 7979816 w 8739478"/>
              <a:gd name="connsiteY15" fmla="*/ 400110 h 400110"/>
              <a:gd name="connsiteX16" fmla="*/ 7569732 w 8739478"/>
              <a:gd name="connsiteY16" fmla="*/ 400110 h 400110"/>
              <a:gd name="connsiteX17" fmla="*/ 7072255 w 8739478"/>
              <a:gd name="connsiteY17" fmla="*/ 400110 h 400110"/>
              <a:gd name="connsiteX18" fmla="*/ 6574777 w 8739478"/>
              <a:gd name="connsiteY18" fmla="*/ 400110 h 400110"/>
              <a:gd name="connsiteX19" fmla="*/ 6164693 w 8739478"/>
              <a:gd name="connsiteY19" fmla="*/ 400110 h 400110"/>
              <a:gd name="connsiteX20" fmla="*/ 5405031 w 8739478"/>
              <a:gd name="connsiteY20" fmla="*/ 400110 h 400110"/>
              <a:gd name="connsiteX21" fmla="*/ 4557974 w 8739478"/>
              <a:gd name="connsiteY21" fmla="*/ 400110 h 400110"/>
              <a:gd name="connsiteX22" fmla="*/ 3798312 w 8739478"/>
              <a:gd name="connsiteY22" fmla="*/ 400110 h 400110"/>
              <a:gd name="connsiteX23" fmla="*/ 2951254 w 8739478"/>
              <a:gd name="connsiteY23" fmla="*/ 400110 h 400110"/>
              <a:gd name="connsiteX24" fmla="*/ 2366382 w 8739478"/>
              <a:gd name="connsiteY24" fmla="*/ 400110 h 400110"/>
              <a:gd name="connsiteX25" fmla="*/ 1606719 w 8739478"/>
              <a:gd name="connsiteY25" fmla="*/ 400110 h 400110"/>
              <a:gd name="connsiteX26" fmla="*/ 847057 w 8739478"/>
              <a:gd name="connsiteY26" fmla="*/ 400110 h 400110"/>
              <a:gd name="connsiteX27" fmla="*/ 0 w 8739478"/>
              <a:gd name="connsiteY27" fmla="*/ 400110 h 400110"/>
              <a:gd name="connsiteX28" fmla="*/ 0 w 8739478"/>
              <a:gd name="connsiteY28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739478" h="400110" extrusionOk="0">
                <a:moveTo>
                  <a:pt x="0" y="0"/>
                </a:moveTo>
                <a:cubicBezTo>
                  <a:pt x="167550" y="508"/>
                  <a:pt x="367754" y="2658"/>
                  <a:pt x="672268" y="0"/>
                </a:cubicBezTo>
                <a:cubicBezTo>
                  <a:pt x="976782" y="-2658"/>
                  <a:pt x="1180341" y="-25898"/>
                  <a:pt x="1344535" y="0"/>
                </a:cubicBezTo>
                <a:cubicBezTo>
                  <a:pt x="1508729" y="25898"/>
                  <a:pt x="1777822" y="27680"/>
                  <a:pt x="1929408" y="0"/>
                </a:cubicBezTo>
                <a:cubicBezTo>
                  <a:pt x="2080994" y="-27680"/>
                  <a:pt x="2307597" y="1190"/>
                  <a:pt x="2426886" y="0"/>
                </a:cubicBezTo>
                <a:cubicBezTo>
                  <a:pt x="2546175" y="-1190"/>
                  <a:pt x="2856009" y="17418"/>
                  <a:pt x="3186548" y="0"/>
                </a:cubicBezTo>
                <a:cubicBezTo>
                  <a:pt x="3517087" y="-17418"/>
                  <a:pt x="3445568" y="7247"/>
                  <a:pt x="3684026" y="0"/>
                </a:cubicBezTo>
                <a:cubicBezTo>
                  <a:pt x="3922484" y="-7247"/>
                  <a:pt x="3939473" y="-13350"/>
                  <a:pt x="4094109" y="0"/>
                </a:cubicBezTo>
                <a:cubicBezTo>
                  <a:pt x="4248745" y="13350"/>
                  <a:pt x="4380466" y="-211"/>
                  <a:pt x="4591587" y="0"/>
                </a:cubicBezTo>
                <a:cubicBezTo>
                  <a:pt x="4802708" y="211"/>
                  <a:pt x="5055599" y="31368"/>
                  <a:pt x="5351250" y="0"/>
                </a:cubicBezTo>
                <a:cubicBezTo>
                  <a:pt x="5646901" y="-31368"/>
                  <a:pt x="5712463" y="13794"/>
                  <a:pt x="5848728" y="0"/>
                </a:cubicBezTo>
                <a:cubicBezTo>
                  <a:pt x="5984993" y="-13794"/>
                  <a:pt x="6354118" y="-2284"/>
                  <a:pt x="6608390" y="0"/>
                </a:cubicBezTo>
                <a:cubicBezTo>
                  <a:pt x="6862662" y="2284"/>
                  <a:pt x="7094989" y="-1853"/>
                  <a:pt x="7455447" y="0"/>
                </a:cubicBezTo>
                <a:cubicBezTo>
                  <a:pt x="7815905" y="1853"/>
                  <a:pt x="8127611" y="23050"/>
                  <a:pt x="8739478" y="0"/>
                </a:cubicBezTo>
                <a:cubicBezTo>
                  <a:pt x="8730822" y="100427"/>
                  <a:pt x="8747789" y="316223"/>
                  <a:pt x="8739478" y="400110"/>
                </a:cubicBezTo>
                <a:cubicBezTo>
                  <a:pt x="8407445" y="414371"/>
                  <a:pt x="8313102" y="421946"/>
                  <a:pt x="7979816" y="400110"/>
                </a:cubicBezTo>
                <a:cubicBezTo>
                  <a:pt x="7646530" y="378274"/>
                  <a:pt x="7725760" y="411684"/>
                  <a:pt x="7569732" y="400110"/>
                </a:cubicBezTo>
                <a:cubicBezTo>
                  <a:pt x="7413704" y="388536"/>
                  <a:pt x="7190562" y="424921"/>
                  <a:pt x="7072255" y="400110"/>
                </a:cubicBezTo>
                <a:cubicBezTo>
                  <a:pt x="6953948" y="375299"/>
                  <a:pt x="6782484" y="377313"/>
                  <a:pt x="6574777" y="400110"/>
                </a:cubicBezTo>
                <a:cubicBezTo>
                  <a:pt x="6367070" y="422907"/>
                  <a:pt x="6351096" y="389812"/>
                  <a:pt x="6164693" y="400110"/>
                </a:cubicBezTo>
                <a:cubicBezTo>
                  <a:pt x="5978290" y="410408"/>
                  <a:pt x="5712939" y="367757"/>
                  <a:pt x="5405031" y="400110"/>
                </a:cubicBezTo>
                <a:cubicBezTo>
                  <a:pt x="5097123" y="432463"/>
                  <a:pt x="4800882" y="359594"/>
                  <a:pt x="4557974" y="400110"/>
                </a:cubicBezTo>
                <a:cubicBezTo>
                  <a:pt x="4315066" y="440626"/>
                  <a:pt x="4034765" y="416817"/>
                  <a:pt x="3798312" y="400110"/>
                </a:cubicBezTo>
                <a:cubicBezTo>
                  <a:pt x="3561859" y="383403"/>
                  <a:pt x="3355481" y="398942"/>
                  <a:pt x="2951254" y="400110"/>
                </a:cubicBezTo>
                <a:cubicBezTo>
                  <a:pt x="2547027" y="401278"/>
                  <a:pt x="2599857" y="383233"/>
                  <a:pt x="2366382" y="400110"/>
                </a:cubicBezTo>
                <a:cubicBezTo>
                  <a:pt x="2132907" y="416987"/>
                  <a:pt x="1915509" y="382143"/>
                  <a:pt x="1606719" y="400110"/>
                </a:cubicBezTo>
                <a:cubicBezTo>
                  <a:pt x="1297929" y="418077"/>
                  <a:pt x="1079541" y="390661"/>
                  <a:pt x="847057" y="400110"/>
                </a:cubicBezTo>
                <a:cubicBezTo>
                  <a:pt x="614573" y="409559"/>
                  <a:pt x="352143" y="424419"/>
                  <a:pt x="0" y="400110"/>
                </a:cubicBezTo>
                <a:cubicBezTo>
                  <a:pt x="-16558" y="230494"/>
                  <a:pt x="9893" y="142920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WP 1.2 provides access and support to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TPSCo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65 nm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1476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8BAC9B-6F7D-4EB1-7CF3-A9933127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59EC4C-241C-846B-1950-8389431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F9B6A-4A64-A6EA-EE15-67CC4B8FB6D0}"/>
              </a:ext>
            </a:extLst>
          </p:cNvPr>
          <p:cNvSpPr txBox="1"/>
          <p:nvPr/>
        </p:nvSpPr>
        <p:spPr bwMode="auto">
          <a:xfrm>
            <a:off x="838200" y="252651"/>
            <a:ext cx="4220707" cy="646331"/>
          </a:xfrm>
          <a:custGeom>
            <a:avLst/>
            <a:gdLst>
              <a:gd name="connsiteX0" fmla="*/ 0 w 4220707"/>
              <a:gd name="connsiteY0" fmla="*/ 0 h 646331"/>
              <a:gd name="connsiteX1" fmla="*/ 602958 w 4220707"/>
              <a:gd name="connsiteY1" fmla="*/ 0 h 646331"/>
              <a:gd name="connsiteX2" fmla="*/ 1205916 w 4220707"/>
              <a:gd name="connsiteY2" fmla="*/ 0 h 646331"/>
              <a:gd name="connsiteX3" fmla="*/ 1766667 w 4220707"/>
              <a:gd name="connsiteY3" fmla="*/ 0 h 646331"/>
              <a:gd name="connsiteX4" fmla="*/ 2285211 w 4220707"/>
              <a:gd name="connsiteY4" fmla="*/ 0 h 646331"/>
              <a:gd name="connsiteX5" fmla="*/ 2930377 w 4220707"/>
              <a:gd name="connsiteY5" fmla="*/ 0 h 646331"/>
              <a:gd name="connsiteX6" fmla="*/ 3448921 w 4220707"/>
              <a:gd name="connsiteY6" fmla="*/ 0 h 646331"/>
              <a:gd name="connsiteX7" fmla="*/ 4220707 w 4220707"/>
              <a:gd name="connsiteY7" fmla="*/ 0 h 646331"/>
              <a:gd name="connsiteX8" fmla="*/ 4220707 w 4220707"/>
              <a:gd name="connsiteY8" fmla="*/ 646331 h 646331"/>
              <a:gd name="connsiteX9" fmla="*/ 3617749 w 4220707"/>
              <a:gd name="connsiteY9" fmla="*/ 646331 h 646331"/>
              <a:gd name="connsiteX10" fmla="*/ 3014791 w 4220707"/>
              <a:gd name="connsiteY10" fmla="*/ 646331 h 646331"/>
              <a:gd name="connsiteX11" fmla="*/ 2327418 w 4220707"/>
              <a:gd name="connsiteY11" fmla="*/ 646331 h 646331"/>
              <a:gd name="connsiteX12" fmla="*/ 1851081 w 4220707"/>
              <a:gd name="connsiteY12" fmla="*/ 646331 h 646331"/>
              <a:gd name="connsiteX13" fmla="*/ 1248123 w 4220707"/>
              <a:gd name="connsiteY13" fmla="*/ 646331 h 646331"/>
              <a:gd name="connsiteX14" fmla="*/ 602958 w 4220707"/>
              <a:gd name="connsiteY14" fmla="*/ 646331 h 646331"/>
              <a:gd name="connsiteX15" fmla="*/ 0 w 4220707"/>
              <a:gd name="connsiteY15" fmla="*/ 646331 h 646331"/>
              <a:gd name="connsiteX16" fmla="*/ 0 w 4220707"/>
              <a:gd name="connsiteY1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20707" h="646331" extrusionOk="0">
                <a:moveTo>
                  <a:pt x="0" y="0"/>
                </a:moveTo>
                <a:cubicBezTo>
                  <a:pt x="264537" y="-18887"/>
                  <a:pt x="459405" y="25665"/>
                  <a:pt x="602958" y="0"/>
                </a:cubicBezTo>
                <a:cubicBezTo>
                  <a:pt x="746511" y="-25665"/>
                  <a:pt x="946895" y="6329"/>
                  <a:pt x="1205916" y="0"/>
                </a:cubicBezTo>
                <a:cubicBezTo>
                  <a:pt x="1464937" y="-6329"/>
                  <a:pt x="1566677" y="16248"/>
                  <a:pt x="1766667" y="0"/>
                </a:cubicBezTo>
                <a:cubicBezTo>
                  <a:pt x="1966657" y="-16248"/>
                  <a:pt x="2046956" y="23639"/>
                  <a:pt x="2285211" y="0"/>
                </a:cubicBezTo>
                <a:cubicBezTo>
                  <a:pt x="2523466" y="-23639"/>
                  <a:pt x="2748916" y="-3129"/>
                  <a:pt x="2930377" y="0"/>
                </a:cubicBezTo>
                <a:cubicBezTo>
                  <a:pt x="3111838" y="3129"/>
                  <a:pt x="3247069" y="-6753"/>
                  <a:pt x="3448921" y="0"/>
                </a:cubicBezTo>
                <a:cubicBezTo>
                  <a:pt x="3650773" y="6753"/>
                  <a:pt x="3981451" y="11671"/>
                  <a:pt x="4220707" y="0"/>
                </a:cubicBezTo>
                <a:cubicBezTo>
                  <a:pt x="4224187" y="268484"/>
                  <a:pt x="4218380" y="431563"/>
                  <a:pt x="4220707" y="646331"/>
                </a:cubicBezTo>
                <a:cubicBezTo>
                  <a:pt x="3976069" y="631103"/>
                  <a:pt x="3802211" y="653348"/>
                  <a:pt x="3617749" y="646331"/>
                </a:cubicBezTo>
                <a:cubicBezTo>
                  <a:pt x="3433287" y="639314"/>
                  <a:pt x="3149802" y="665309"/>
                  <a:pt x="3014791" y="646331"/>
                </a:cubicBezTo>
                <a:cubicBezTo>
                  <a:pt x="2879780" y="627353"/>
                  <a:pt x="2559936" y="667345"/>
                  <a:pt x="2327418" y="646331"/>
                </a:cubicBezTo>
                <a:cubicBezTo>
                  <a:pt x="2094900" y="625317"/>
                  <a:pt x="2063693" y="660463"/>
                  <a:pt x="1851081" y="646331"/>
                </a:cubicBezTo>
                <a:cubicBezTo>
                  <a:pt x="1638469" y="632199"/>
                  <a:pt x="1547552" y="620603"/>
                  <a:pt x="1248123" y="646331"/>
                </a:cubicBezTo>
                <a:cubicBezTo>
                  <a:pt x="948694" y="672059"/>
                  <a:pt x="805517" y="616583"/>
                  <a:pt x="602958" y="646331"/>
                </a:cubicBezTo>
                <a:cubicBezTo>
                  <a:pt x="400399" y="676079"/>
                  <a:pt x="202880" y="662401"/>
                  <a:pt x="0" y="646331"/>
                </a:cubicBezTo>
                <a:cubicBezTo>
                  <a:pt x="-29383" y="479170"/>
                  <a:pt x="-274" y="235770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Take home messages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59E11D-5F1A-4465-8E7C-44C8C4D7CD4F}"/>
              </a:ext>
            </a:extLst>
          </p:cNvPr>
          <p:cNvSpPr txBox="1"/>
          <p:nvPr/>
        </p:nvSpPr>
        <p:spPr>
          <a:xfrm>
            <a:off x="863060" y="1120325"/>
            <a:ext cx="94273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WP 1.2 in synergy with the ALICE experiment demonstrated the feasibility of stitched monolithic CMOS sensors for HEP applications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(MOSS, MOST)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design of the </a:t>
            </a:r>
            <a:r>
              <a:rPr lang="en-US" dirty="0">
                <a:solidFill>
                  <a:schemeClr val="tx2"/>
                </a:solidFill>
              </a:rPr>
              <a:t>MOSAIX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stitched sensor prototype for the new ALICE vertex detector (ITS3) has been finalized. It </a:t>
            </a:r>
            <a:r>
              <a:rPr lang="en-US" dirty="0">
                <a:solidFill>
                  <a:schemeClr val="tx2"/>
                </a:solidFill>
              </a:rPr>
              <a:t>features unprecedented integration and complexity in the HEP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The H2M project demonstrated the feasibility of porting </a:t>
            </a:r>
            <a:r>
              <a:rPr lang="en-GB" dirty="0">
                <a:solidFill>
                  <a:schemeClr val="tx2"/>
                </a:solidFill>
              </a:rPr>
              <a:t>hybrid pixel detector architecture into a monolithic chip.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It also successfully demonstrated the sensor functionality for thicknesses &lt; 50 µm and highlighted the challenges of designing “large”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R&amp;D activities for detectors beyond ITS3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are being ramped up, driven by requirements of vertex detector of ALICE3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WP 1.2 provides </a:t>
            </a:r>
            <a:r>
              <a:rPr lang="en-US" dirty="0">
                <a:solidFill>
                  <a:schemeClr val="tx2"/>
                </a:solidFill>
              </a:rPr>
              <a:t>access and support to the </a:t>
            </a:r>
            <a:r>
              <a:rPr lang="en-US" dirty="0" err="1">
                <a:solidFill>
                  <a:schemeClr val="tx2"/>
                </a:solidFill>
              </a:rPr>
              <a:t>TPSCo</a:t>
            </a:r>
            <a:r>
              <a:rPr lang="en-US" dirty="0">
                <a:solidFill>
                  <a:schemeClr val="tx2"/>
                </a:solidFill>
              </a:rPr>
              <a:t> 65 nm imaging technology. WP 1.2 is starting the organization of MPR2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(Multi-Project Run,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TPSCo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65 nm), gathering interest from HEP institutes and preparing the administrative framework.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 with experiments foreseeing large detectors is important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as foundries are ultimately interested in volume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110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28C84C-CF29-5F82-10D6-592A3F44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03A54-F43F-EC66-06E6-CB6D2331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092CF-7FE4-E04C-27CB-7F2442B41A34}"/>
              </a:ext>
            </a:extLst>
          </p:cNvPr>
          <p:cNvSpPr txBox="1"/>
          <p:nvPr/>
        </p:nvSpPr>
        <p:spPr bwMode="auto">
          <a:xfrm>
            <a:off x="5325308" y="3105834"/>
            <a:ext cx="1541384" cy="646331"/>
          </a:xfrm>
          <a:custGeom>
            <a:avLst/>
            <a:gdLst>
              <a:gd name="connsiteX0" fmla="*/ 0 w 1541384"/>
              <a:gd name="connsiteY0" fmla="*/ 0 h 646331"/>
              <a:gd name="connsiteX1" fmla="*/ 513795 w 1541384"/>
              <a:gd name="connsiteY1" fmla="*/ 0 h 646331"/>
              <a:gd name="connsiteX2" fmla="*/ 1027589 w 1541384"/>
              <a:gd name="connsiteY2" fmla="*/ 0 h 646331"/>
              <a:gd name="connsiteX3" fmla="*/ 1541384 w 1541384"/>
              <a:gd name="connsiteY3" fmla="*/ 0 h 646331"/>
              <a:gd name="connsiteX4" fmla="*/ 1541384 w 1541384"/>
              <a:gd name="connsiteY4" fmla="*/ 646331 h 646331"/>
              <a:gd name="connsiteX5" fmla="*/ 1073831 w 1541384"/>
              <a:gd name="connsiteY5" fmla="*/ 646331 h 646331"/>
              <a:gd name="connsiteX6" fmla="*/ 560036 w 1541384"/>
              <a:gd name="connsiteY6" fmla="*/ 646331 h 646331"/>
              <a:gd name="connsiteX7" fmla="*/ 0 w 1541384"/>
              <a:gd name="connsiteY7" fmla="*/ 646331 h 646331"/>
              <a:gd name="connsiteX8" fmla="*/ 0 w 1541384"/>
              <a:gd name="connsiteY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384" h="646331" extrusionOk="0">
                <a:moveTo>
                  <a:pt x="0" y="0"/>
                </a:moveTo>
                <a:cubicBezTo>
                  <a:pt x="142527" y="2682"/>
                  <a:pt x="257947" y="12515"/>
                  <a:pt x="513795" y="0"/>
                </a:cubicBezTo>
                <a:cubicBezTo>
                  <a:pt x="769643" y="-12515"/>
                  <a:pt x="887970" y="-8874"/>
                  <a:pt x="1027589" y="0"/>
                </a:cubicBezTo>
                <a:cubicBezTo>
                  <a:pt x="1167208" y="8874"/>
                  <a:pt x="1366483" y="18902"/>
                  <a:pt x="1541384" y="0"/>
                </a:cubicBezTo>
                <a:cubicBezTo>
                  <a:pt x="1519913" y="295915"/>
                  <a:pt x="1538309" y="352155"/>
                  <a:pt x="1541384" y="646331"/>
                </a:cubicBezTo>
                <a:cubicBezTo>
                  <a:pt x="1334399" y="639487"/>
                  <a:pt x="1260762" y="665244"/>
                  <a:pt x="1073831" y="646331"/>
                </a:cubicBezTo>
                <a:cubicBezTo>
                  <a:pt x="886900" y="627418"/>
                  <a:pt x="776408" y="655779"/>
                  <a:pt x="560036" y="646331"/>
                </a:cubicBezTo>
                <a:cubicBezTo>
                  <a:pt x="343665" y="636883"/>
                  <a:pt x="210797" y="628075"/>
                  <a:pt x="0" y="646331"/>
                </a:cubicBezTo>
                <a:cubicBezTo>
                  <a:pt x="1555" y="405798"/>
                  <a:pt x="4709" y="158239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43770160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DBB1A-DD0D-3798-DC53-4E78F3370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DAA51-1E17-E02D-F67A-EB5F1EA4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MOSS – test beam results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CC62E-C93B-9910-8C39-B6BC560F3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6251A-B34A-FE41-2C60-C4F8323BB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27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45DBE0-DE64-852D-8715-BC4EAF084308}"/>
              </a:ext>
            </a:extLst>
          </p:cNvPr>
          <p:cNvSpPr txBox="1">
            <a:spLocks/>
          </p:cNvSpPr>
          <p:nvPr/>
        </p:nvSpPr>
        <p:spPr>
          <a:xfrm>
            <a:off x="463059" y="5951570"/>
            <a:ext cx="10945861" cy="93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[4] L. Terlizzi. “Characterization of silicon Monolithic Stitched Sensors (MOSS) for the ALICE ITS3 for the LHC Run 4”. In: Eleventh Workshop on Semiconductor Pixel Detectors for Particles and Imaging (Strasbourg, November 2024).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ADA9B8-C2A1-7926-C8B1-7448E66DCA02}"/>
              </a:ext>
            </a:extLst>
          </p:cNvPr>
          <p:cNvSpPr txBox="1">
            <a:spLocks/>
          </p:cNvSpPr>
          <p:nvPr/>
        </p:nvSpPr>
        <p:spPr>
          <a:xfrm>
            <a:off x="435589" y="4151698"/>
            <a:ext cx="11146811" cy="20711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B050"/>
                </a:solidFill>
                <a:highlight>
                  <a:srgbClr val="FFFFFF"/>
                </a:highlight>
              </a:rPr>
              <a:t>Before irradiation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:</a:t>
            </a:r>
            <a:r>
              <a:rPr lang="en-US" sz="2000" dirty="0">
                <a:solidFill>
                  <a:srgbClr val="00B050"/>
                </a:solidFill>
                <a:highlight>
                  <a:srgbClr val="FFFFFF"/>
                </a:highlight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good operating margin.</a:t>
            </a:r>
          </a:p>
          <a:p>
            <a:r>
              <a:rPr lang="en-US" sz="2000" dirty="0">
                <a:solidFill>
                  <a:srgbClr val="00B050"/>
                </a:solidFill>
                <a:highlight>
                  <a:srgbClr val="FFFFFF"/>
                </a:highlight>
              </a:rPr>
              <a:t>After irradiation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: satisfactory operating margin at the radiation load estimated for ITS3 (~ 400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krad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, ~ 4 x 10</a:t>
            </a:r>
            <a:r>
              <a:rPr lang="en-US" sz="1800" baseline="30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12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 1 MeV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n</a:t>
            </a:r>
            <a:r>
              <a:rPr lang="en-US" sz="2000" baseline="-25000" dirty="0" err="1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eq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/cm</a:t>
            </a:r>
            <a:r>
              <a:rPr lang="en-US" sz="2000" baseline="30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2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, see [4]).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C64312-66B1-429E-9F16-A60F4A2CD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653" y="933864"/>
            <a:ext cx="7196693" cy="33172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1F331A-02E1-CF7E-098D-D1BBD3D2B3DE}"/>
              </a:ext>
            </a:extLst>
          </p:cNvPr>
          <p:cNvCxnSpPr/>
          <p:nvPr/>
        </p:nvCxnSpPr>
        <p:spPr>
          <a:xfrm>
            <a:off x="3014870" y="1232452"/>
            <a:ext cx="430033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438009-7595-153B-C846-6797A5B3505C}"/>
              </a:ext>
            </a:extLst>
          </p:cNvPr>
          <p:cNvCxnSpPr/>
          <p:nvPr/>
        </p:nvCxnSpPr>
        <p:spPr>
          <a:xfrm>
            <a:off x="2994992" y="2458278"/>
            <a:ext cx="430033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3DC759B-4114-F156-A786-0C5F2E78EFBA}"/>
              </a:ext>
            </a:extLst>
          </p:cNvPr>
          <p:cNvSpPr txBox="1"/>
          <p:nvPr/>
        </p:nvSpPr>
        <p:spPr>
          <a:xfrm>
            <a:off x="5612296" y="1032216"/>
            <a:ext cx="2339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ITS3 Detection efficiency requirement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66628A-9132-52EF-F6A7-5D854A3D8E89}"/>
              </a:ext>
            </a:extLst>
          </p:cNvPr>
          <p:cNvSpPr txBox="1"/>
          <p:nvPr/>
        </p:nvSpPr>
        <p:spPr>
          <a:xfrm>
            <a:off x="5254487" y="2449763"/>
            <a:ext cx="2339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ITS3 Fake Hit Rate requirement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A11668-4B14-5987-6188-47170F6632F1}"/>
              </a:ext>
            </a:extLst>
          </p:cNvPr>
          <p:cNvSpPr/>
          <p:nvPr/>
        </p:nvSpPr>
        <p:spPr>
          <a:xfrm>
            <a:off x="4319517" y="1112298"/>
            <a:ext cx="1292780" cy="2715899"/>
          </a:xfrm>
          <a:prstGeom prst="rect">
            <a:avLst/>
          </a:prstGeom>
          <a:solidFill>
            <a:srgbClr val="E0E0E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74239-4E1A-FBBE-636D-2DDD0FF6C16E}"/>
              </a:ext>
            </a:extLst>
          </p:cNvPr>
          <p:cNvSpPr txBox="1"/>
          <p:nvPr/>
        </p:nvSpPr>
        <p:spPr>
          <a:xfrm>
            <a:off x="4383997" y="1527188"/>
            <a:ext cx="1364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Operating margin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7719209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9B1EE-412C-F26C-4B4A-609FA2789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30AE6-4022-B931-D9E7-D677E0CC7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MOST: front end and reverse substrate bias</a:t>
            </a:r>
            <a:endParaRPr lang="en-CH" sz="220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9188B-44BA-E4DA-D6DF-55B5E2073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28</a:t>
            </a:r>
          </a:p>
        </p:txBody>
      </p:sp>
      <p:pic>
        <p:nvPicPr>
          <p:cNvPr id="11" name="Picture 10" descr="A graph of different values&#10;&#10;Description automatically generated with medium confidence">
            <a:extLst>
              <a:ext uri="{FF2B5EF4-FFF2-40B4-BE49-F238E27FC236}">
                <a16:creationId xmlns:a16="http://schemas.microsoft.com/office/drawing/2014/main" id="{C3670AFC-779A-4BAB-F033-B8EFB19EC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696" y="2355445"/>
            <a:ext cx="4085579" cy="4085579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945F917-4F72-6C2F-F7F7-F9B9008FE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8F7D8D-23B0-4813-2233-56206C16D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951" y="2355446"/>
            <a:ext cx="4805763" cy="408557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041FD9-FD84-AE34-B8BD-753770B43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89" y="1154492"/>
            <a:ext cx="11076533" cy="689173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A larger VS increases the reverse bias of the sensor: the circuit ground can be tied to the substrate, greatly simplifying the design.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Increasing VS may require a larger AVDD, leading to larger power consumption.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7DCE21-2A8C-E8C3-BC59-DCD7DA21597B}"/>
              </a:ext>
            </a:extLst>
          </p:cNvPr>
          <p:cNvSpPr txBox="1">
            <a:spLocks/>
          </p:cNvSpPr>
          <p:nvPr/>
        </p:nvSpPr>
        <p:spPr>
          <a:xfrm>
            <a:off x="2017456" y="2017428"/>
            <a:ext cx="2067363" cy="689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Front-end schematic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F0A643-B406-7A83-925C-2C68BB9528BF}"/>
              </a:ext>
            </a:extLst>
          </p:cNvPr>
          <p:cNvSpPr txBox="1">
            <a:spLocks/>
          </p:cNvSpPr>
          <p:nvPr/>
        </p:nvSpPr>
        <p:spPr>
          <a:xfrm>
            <a:off x="6252757" y="2017428"/>
            <a:ext cx="5557574" cy="689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Increasing VS reduces the threshold and the threshold mismatch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91784D-CD3F-47B7-165B-7CCD40C0F0C2}"/>
              </a:ext>
            </a:extLst>
          </p:cNvPr>
          <p:cNvSpPr/>
          <p:nvPr/>
        </p:nvSpPr>
        <p:spPr>
          <a:xfrm>
            <a:off x="2490715" y="5703509"/>
            <a:ext cx="238837" cy="33562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41CC8A-9E81-0241-90C0-1075520EF641}"/>
              </a:ext>
            </a:extLst>
          </p:cNvPr>
          <p:cNvSpPr/>
          <p:nvPr/>
        </p:nvSpPr>
        <p:spPr>
          <a:xfrm>
            <a:off x="4313825" y="4819714"/>
            <a:ext cx="238837" cy="33562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8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43F4E-8F08-5C07-1500-101A1180D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1">
            <a:extLst>
              <a:ext uri="{FF2B5EF4-FFF2-40B4-BE49-F238E27FC236}">
                <a16:creationId xmlns:a16="http://schemas.microsoft.com/office/drawing/2014/main" id="{4BC10621-AAEB-193C-E935-BEB9A3D1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29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58F2F1-A0D2-D04D-A4D5-B4DA6FB4BA4B}"/>
              </a:ext>
            </a:extLst>
          </p:cNvPr>
          <p:cNvSpPr txBox="1">
            <a:spLocks/>
          </p:cNvSpPr>
          <p:nvPr/>
        </p:nvSpPr>
        <p:spPr>
          <a:xfrm>
            <a:off x="609600" y="204396"/>
            <a:ext cx="10972800" cy="7763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A4A6A"/>
                </a:solidFill>
              </a:rPr>
              <a:t>MOST: asynchronous readout</a:t>
            </a:r>
            <a:endParaRPr lang="en-CH" sz="2200" dirty="0">
              <a:solidFill>
                <a:srgbClr val="3A4A6A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1E43ABF-6636-092B-F0BB-A05A7F3C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B09F95-E39E-9941-F165-EF702642D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417" y="985501"/>
            <a:ext cx="2575773" cy="4790407"/>
          </a:xfrm>
          <a:prstGeom prst="rect">
            <a:avLst/>
          </a:prstGeom>
        </p:spPr>
      </p:pic>
      <p:sp>
        <p:nvSpPr>
          <p:cNvPr id="25" name="Text Box 13">
            <a:extLst>
              <a:ext uri="{FF2B5EF4-FFF2-40B4-BE49-F238E27FC236}">
                <a16:creationId xmlns:a16="http://schemas.microsoft.com/office/drawing/2014/main" id="{BFB198C0-08E7-39EC-3A84-77D79124EBEF}"/>
              </a:ext>
            </a:extLst>
          </p:cNvPr>
          <p:cNvSpPr txBox="1"/>
          <p:nvPr/>
        </p:nvSpPr>
        <p:spPr>
          <a:xfrm rot="16200000">
            <a:off x="2141856" y="2878381"/>
            <a:ext cx="1400446" cy="24622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en-US" sz="1000" dirty="0">
                <a:latin typeface="Calibri" panose="020F0502020204030204" charset="0"/>
                <a:ea typeface="+mn-ea"/>
              </a:rPr>
              <a:t>global data line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6049C28-E2D1-AD90-8311-E5D0E5C7C9E2}"/>
              </a:ext>
            </a:extLst>
          </p:cNvPr>
          <p:cNvSpPr txBox="1">
            <a:spLocks/>
          </p:cNvSpPr>
          <p:nvPr/>
        </p:nvSpPr>
        <p:spPr>
          <a:xfrm>
            <a:off x="4920144" y="999149"/>
            <a:ext cx="6528048" cy="28290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Groups of 4 pixels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As soon as a pixel is hit, its address is shipped through a global data line to the column encoders (asynchronous, the aim is to preserve timing information)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The column encoders append the column address, and the data are shipped out through a CML driver</a:t>
            </a:r>
            <a:endParaRPr lang="en-US" sz="16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7A641E5-F2E1-2B14-8F14-4D8FCD3ABF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92"/>
          <a:stretch/>
        </p:blipFill>
        <p:spPr>
          <a:xfrm>
            <a:off x="5980487" y="3001491"/>
            <a:ext cx="4407362" cy="2304111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19C16376-CF90-70E8-81F5-D6412369D9E9}"/>
              </a:ext>
            </a:extLst>
          </p:cNvPr>
          <p:cNvSpPr txBox="1">
            <a:spLocks/>
          </p:cNvSpPr>
          <p:nvPr/>
        </p:nvSpPr>
        <p:spPr>
          <a:xfrm>
            <a:off x="5152155" y="5460341"/>
            <a:ext cx="6368028" cy="6317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SID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 Stitched Unit address,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MID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 Matrix ID,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UID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 Unit ID,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PID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 Pixel ID,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CID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, Column ID</a:t>
            </a:r>
            <a:endParaRPr lang="en-US" sz="14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99B3DD7-7018-CEB8-F16F-9AE4EA9FD48D}"/>
              </a:ext>
            </a:extLst>
          </p:cNvPr>
          <p:cNvSpPr txBox="1">
            <a:spLocks/>
          </p:cNvSpPr>
          <p:nvPr/>
        </p:nvSpPr>
        <p:spPr>
          <a:xfrm>
            <a:off x="4850295" y="5921904"/>
            <a:ext cx="7249487" cy="5614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The asynchronous readout of MOST allows to study to what degree the timing is preserved in the long-distance transmission</a:t>
            </a:r>
          </a:p>
        </p:txBody>
      </p:sp>
    </p:spTree>
    <p:extLst>
      <p:ext uri="{BB962C8B-B14F-4D97-AF65-F5344CB8AC3E}">
        <p14:creationId xmlns:p14="http://schemas.microsoft.com/office/powerpoint/2010/main" val="420989899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46FFE-ABC9-8BD6-647D-434E14383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66D8BD-EB50-A90E-3BAA-F7793B19E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001" y="3041900"/>
            <a:ext cx="3393811" cy="339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DFE840-BA57-2F8E-8E84-C7CA9F978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H2M - Non-uniform in-pixel response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DF37C-606A-D9F0-9E2D-43A576B5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4CEB6F-1EC3-BB91-0294-6E07ED637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969" y="3041901"/>
            <a:ext cx="3393810" cy="3393810"/>
          </a:xfrm>
          <a:prstGeom prst="rect">
            <a:avLst/>
          </a:prstGeom>
        </p:spPr>
      </p:pic>
      <p:sp>
        <p:nvSpPr>
          <p:cNvPr id="596" name="Related to the size and location of the n-wells of the analog circuitry.…">
            <a:extLst>
              <a:ext uri="{FF2B5EF4-FFF2-40B4-BE49-F238E27FC236}">
                <a16:creationId xmlns:a16="http://schemas.microsoft.com/office/drawing/2014/main" id="{F0759020-A535-D4FF-004E-023A73A218E7}"/>
              </a:ext>
            </a:extLst>
          </p:cNvPr>
          <p:cNvSpPr/>
          <p:nvPr/>
        </p:nvSpPr>
        <p:spPr>
          <a:xfrm>
            <a:off x="281213" y="2773808"/>
            <a:ext cx="3330667" cy="324738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tIns="45000" rIns="45720" bIns="45000" anchor="t">
            <a:spAutoFit/>
          </a:bodyPr>
          <a:lstStyle/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sz="1700" b="0" strike="noStrike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Related to the size and location of the n-wells of the circuitry, leading to localized low-field regions with slowe</a:t>
            </a:r>
            <a:r>
              <a:rPr lang="en-US" sz="1700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r charge collection</a:t>
            </a:r>
            <a:r>
              <a:rPr lang="en-US" sz="1700" b="0" strike="noStrike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 </a:t>
            </a:r>
          </a:p>
          <a:p>
            <a:pPr defTabSz="914400">
              <a:lnSpc>
                <a:spcPct val="120000"/>
              </a:lnSpc>
              <a:buClr>
                <a:srgbClr val="6D7171"/>
              </a:buClr>
              <a:tabLst>
                <a:tab pos="355680" algn="l"/>
              </a:tabLst>
            </a:pPr>
            <a:endParaRPr lang="en-GB" sz="1000" b="0" strike="noStrike" spc="-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sz="1700" b="0" strike="noStrike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Mitigated with optimized operating parameters (bias, threshold,</a:t>
            </a:r>
          </a:p>
          <a:p>
            <a:pPr defTabSz="914400">
              <a:lnSpc>
                <a:spcPct val="120000"/>
              </a:lnSpc>
              <a:buClr>
                <a:srgbClr val="6D7171"/>
              </a:buClr>
              <a:tabLst>
                <a:tab pos="355680" algn="l"/>
              </a:tabLst>
            </a:pPr>
            <a:r>
              <a:rPr lang="en-US" sz="1700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   </a:t>
            </a:r>
            <a:r>
              <a:rPr lang="en-US" sz="1700" b="0" strike="noStrike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…)</a:t>
            </a:r>
          </a:p>
          <a:p>
            <a:pPr defTabSz="914400">
              <a:lnSpc>
                <a:spcPct val="120000"/>
              </a:lnSpc>
              <a:buClr>
                <a:srgbClr val="6D7171"/>
              </a:buClr>
              <a:tabLst>
                <a:tab pos="355680" algn="l"/>
              </a:tabLst>
            </a:pPr>
            <a:endParaRPr lang="en-US" sz="1000" spc="-1" dirty="0">
              <a:solidFill>
                <a:srgbClr val="000000"/>
              </a:solidFill>
              <a:latin typeface="+mj-lt"/>
              <a:ea typeface="Arial"/>
              <a:cs typeface="Arial" panose="020B0604020202020204" pitchFamily="34" charset="0"/>
            </a:endParaRPr>
          </a:p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sz="1700" spc="-1" dirty="0">
                <a:solidFill>
                  <a:srgbClr val="000000"/>
                </a:solidFill>
                <a:latin typeface="+mj-lt"/>
                <a:ea typeface="Arial"/>
                <a:cs typeface="Arial" panose="020B0604020202020204" pitchFamily="34" charset="0"/>
              </a:rPr>
              <a:t>Confirmed in simulation</a:t>
            </a:r>
            <a:endParaRPr lang="en-GB" sz="1700" spc="-1" dirty="0">
              <a:solidFill>
                <a:srgbClr val="000000"/>
              </a:solidFill>
              <a:latin typeface="+mj-lt"/>
              <a:ea typeface="Arial"/>
              <a:cs typeface="Arial" panose="020B0604020202020204" pitchFamily="34" charset="0"/>
            </a:endParaRPr>
          </a:p>
        </p:txBody>
      </p:sp>
      <p:sp>
        <p:nvSpPr>
          <p:cNvPr id="597" name="TextBox 596">
            <a:extLst>
              <a:ext uri="{FF2B5EF4-FFF2-40B4-BE49-F238E27FC236}">
                <a16:creationId xmlns:a16="http://schemas.microsoft.com/office/drawing/2014/main" id="{3FDBAB9B-198B-C75C-F013-DCB1AE4A50DC}"/>
              </a:ext>
            </a:extLst>
          </p:cNvPr>
          <p:cNvSpPr txBox="1"/>
          <p:nvPr/>
        </p:nvSpPr>
        <p:spPr>
          <a:xfrm>
            <a:off x="8968282" y="3448507"/>
            <a:ext cx="1660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Measured e</a:t>
            </a:r>
            <a:r>
              <a:rPr lang="en-CH" sz="1400" dirty="0"/>
              <a:t>fficiency</a:t>
            </a: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07BE22AB-2DC7-E4F9-A5D7-1706A4C091BA}"/>
              </a:ext>
            </a:extLst>
          </p:cNvPr>
          <p:cNvSpPr txBox="1"/>
          <p:nvPr/>
        </p:nvSpPr>
        <p:spPr>
          <a:xfrm>
            <a:off x="5387422" y="3448507"/>
            <a:ext cx="1919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Measured t</a:t>
            </a:r>
            <a:r>
              <a:rPr lang="en-CH" sz="1400" dirty="0"/>
              <a:t>ime </a:t>
            </a:r>
            <a:r>
              <a:rPr lang="en-US" sz="1400" dirty="0"/>
              <a:t>residual</a:t>
            </a:r>
            <a:endParaRPr lang="en-CH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E93D58-7080-834B-EE4B-2FEBCCE60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0" y="1181133"/>
            <a:ext cx="4203224" cy="15033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953070-CA39-C0F4-B76C-3B3A64FD4C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53719" y="1046517"/>
            <a:ext cx="3702857" cy="2159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FEF565-5C13-9620-3260-94E3D88AE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4592" y="1046517"/>
            <a:ext cx="3702858" cy="2160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531067-7F13-39FB-12AB-B6C5A1BF39D4}"/>
              </a:ext>
            </a:extLst>
          </p:cNvPr>
          <p:cNvCxnSpPr/>
          <p:nvPr/>
        </p:nvCxnSpPr>
        <p:spPr>
          <a:xfrm>
            <a:off x="4881966" y="1955660"/>
            <a:ext cx="315390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D102C9-8003-6BD3-54BE-8C01C899AAC0}"/>
              </a:ext>
            </a:extLst>
          </p:cNvPr>
          <p:cNvCxnSpPr>
            <a:cxnSpLocks/>
          </p:cNvCxnSpPr>
          <p:nvPr/>
        </p:nvCxnSpPr>
        <p:spPr>
          <a:xfrm>
            <a:off x="5172394" y="1875296"/>
            <a:ext cx="499986" cy="0"/>
          </a:xfrm>
          <a:prstGeom prst="straightConnector1">
            <a:avLst/>
          </a:prstGeom>
          <a:ln w="190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D7BAEEC-F359-3410-D2E0-D46D549283C6}"/>
              </a:ext>
            </a:extLst>
          </p:cNvPr>
          <p:cNvSpPr txBox="1"/>
          <p:nvPr/>
        </p:nvSpPr>
        <p:spPr>
          <a:xfrm>
            <a:off x="5595328" y="2005183"/>
            <a:ext cx="2561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9300"/>
                </a:solidFill>
              </a:rPr>
              <a:t>Slower charge collection</a:t>
            </a:r>
            <a:endParaRPr lang="en-GB" sz="1600" dirty="0">
              <a:solidFill>
                <a:srgbClr val="FF93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C923A2-AA34-2AB2-4516-4F32BDCEEC5B}"/>
              </a:ext>
            </a:extLst>
          </p:cNvPr>
          <p:cNvSpPr txBox="1"/>
          <p:nvPr/>
        </p:nvSpPr>
        <p:spPr>
          <a:xfrm>
            <a:off x="9909159" y="1322071"/>
            <a:ext cx="2561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9300"/>
                </a:solidFill>
              </a:rPr>
              <a:t>Ballistic deficit</a:t>
            </a:r>
            <a:endParaRPr lang="en-GB" sz="1600" dirty="0">
              <a:solidFill>
                <a:srgbClr val="FF930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B2BC2FD-EAC3-0041-FB01-4DEC6D6EE2CE}"/>
              </a:ext>
            </a:extLst>
          </p:cNvPr>
          <p:cNvCxnSpPr>
            <a:cxnSpLocks/>
          </p:cNvCxnSpPr>
          <p:nvPr/>
        </p:nvCxnSpPr>
        <p:spPr>
          <a:xfrm>
            <a:off x="9900155" y="1340599"/>
            <a:ext cx="0" cy="333388"/>
          </a:xfrm>
          <a:prstGeom prst="straightConnector1">
            <a:avLst/>
          </a:prstGeom>
          <a:ln w="190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4E57E27-144A-AC5C-7825-83A7D54EB99E}"/>
              </a:ext>
            </a:extLst>
          </p:cNvPr>
          <p:cNvCxnSpPr/>
          <p:nvPr/>
        </p:nvCxnSpPr>
        <p:spPr>
          <a:xfrm>
            <a:off x="9181410" y="1294105"/>
            <a:ext cx="7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C00BA6-CACD-8888-AFD5-7F1AFA1BB8F4}"/>
              </a:ext>
            </a:extLst>
          </p:cNvPr>
          <p:cNvCxnSpPr/>
          <p:nvPr/>
        </p:nvCxnSpPr>
        <p:spPr>
          <a:xfrm>
            <a:off x="9189159" y="1694651"/>
            <a:ext cx="720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82AA0B81-3C73-0935-57B9-4615883E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671" y="3674351"/>
            <a:ext cx="1747082" cy="2407091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A65DEF7-C83F-A6B7-1E17-13EB9F8F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E4F41F-AFDE-5C8B-2CFE-5CD19AD833DE}"/>
              </a:ext>
            </a:extLst>
          </p:cNvPr>
          <p:cNvSpPr txBox="1">
            <a:spLocks/>
          </p:cNvSpPr>
          <p:nvPr/>
        </p:nvSpPr>
        <p:spPr>
          <a:xfrm>
            <a:off x="470561" y="5992330"/>
            <a:ext cx="10945861" cy="786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[8] C. Lemoine et al. “Impact of the circuit layout on the charge collection in a monolithic pixel sensor”. In: Eleventh Workshop on Semiconductor Pixel Detectors for Particles and Imaging (Strasbourg, November 2024), https://arxiv.org/abs/2503.21853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268EC-8768-F208-666A-965472B35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9B33985-5AB4-DF31-C554-B784EF280C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61001" y="3041900"/>
            <a:ext cx="3393811" cy="3393811"/>
          </a:xfrm>
          <a:prstGeom prst="rect">
            <a:avLst/>
          </a:prstGeom>
        </p:spPr>
      </p:pic>
      <p:sp>
        <p:nvSpPr>
          <p:cNvPr id="16" name="Arrow: Circular 15">
            <a:extLst>
              <a:ext uri="{FF2B5EF4-FFF2-40B4-BE49-F238E27FC236}">
                <a16:creationId xmlns:a16="http://schemas.microsoft.com/office/drawing/2014/main" id="{8FD70589-3B52-A0EC-A8B3-360AFFBD182F}"/>
              </a:ext>
            </a:extLst>
          </p:cNvPr>
          <p:cNvSpPr/>
          <p:nvPr/>
        </p:nvSpPr>
        <p:spPr>
          <a:xfrm rot="2482162" flipV="1">
            <a:off x="5441866" y="1219398"/>
            <a:ext cx="1014335" cy="1057129"/>
          </a:xfrm>
          <a:prstGeom prst="circularArrow">
            <a:avLst>
              <a:gd name="adj1" fmla="val 27712"/>
              <a:gd name="adj2" fmla="val 91572"/>
              <a:gd name="adj3" fmla="val 18585871"/>
              <a:gd name="adj4" fmla="val 13283146"/>
              <a:gd name="adj5" fmla="val 11920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FB930-D07F-605B-BB83-57FC80A1B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H2M - Simulation</a:t>
            </a:r>
            <a:endParaRPr lang="en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9F6D5-7D1D-D47A-3501-7BE739E73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A1BB6-A9F7-B2B7-D551-026E3582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31</a:t>
            </a:r>
            <a:endParaRPr lang="en-GB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3F3966-EEE4-C948-F658-6CB6ECD3D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969" y="3041901"/>
            <a:ext cx="3393810" cy="3393810"/>
          </a:xfrm>
          <a:prstGeom prst="rect">
            <a:avLst/>
          </a:prstGeom>
        </p:spPr>
      </p:pic>
      <p:sp>
        <p:nvSpPr>
          <p:cNvPr id="597" name="TextBox 596">
            <a:extLst>
              <a:ext uri="{FF2B5EF4-FFF2-40B4-BE49-F238E27FC236}">
                <a16:creationId xmlns:a16="http://schemas.microsoft.com/office/drawing/2014/main" id="{0EA5D6C9-98D1-6100-8D16-6C5D9499069B}"/>
              </a:ext>
            </a:extLst>
          </p:cNvPr>
          <p:cNvSpPr txBox="1"/>
          <p:nvPr/>
        </p:nvSpPr>
        <p:spPr>
          <a:xfrm>
            <a:off x="8968282" y="3448507"/>
            <a:ext cx="1660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Measured e</a:t>
            </a:r>
            <a:r>
              <a:rPr lang="en-CH" sz="1400" dirty="0"/>
              <a:t>fficiency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C503568-74FC-F082-C7B2-3B11F2B542EA}"/>
              </a:ext>
            </a:extLst>
          </p:cNvPr>
          <p:cNvSpPr/>
          <p:nvPr/>
        </p:nvSpPr>
        <p:spPr>
          <a:xfrm>
            <a:off x="2239505" y="1875292"/>
            <a:ext cx="1348353" cy="526943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TCAD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8CD9C-C7E6-4E0D-0B34-15AC53437686}"/>
              </a:ext>
            </a:extLst>
          </p:cNvPr>
          <p:cNvSpPr txBox="1"/>
          <p:nvPr/>
        </p:nvSpPr>
        <p:spPr>
          <a:xfrm>
            <a:off x="3670381" y="1943721"/>
            <a:ext cx="168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Electric field</a:t>
            </a:r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FD3B7D8-3075-28CC-4BB2-2665CB4E32DF}"/>
              </a:ext>
            </a:extLst>
          </p:cNvPr>
          <p:cNvSpPr/>
          <p:nvPr/>
        </p:nvSpPr>
        <p:spPr>
          <a:xfrm>
            <a:off x="5061001" y="1875292"/>
            <a:ext cx="1485119" cy="526943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Monte Carlo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70644-CD5B-5ACD-3BD0-28CF20664BA7}"/>
              </a:ext>
            </a:extLst>
          </p:cNvPr>
          <p:cNvSpPr txBox="1"/>
          <p:nvPr/>
        </p:nvSpPr>
        <p:spPr>
          <a:xfrm>
            <a:off x="6631361" y="1942407"/>
            <a:ext cx="168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pulse</a:t>
            </a:r>
            <a:endParaRPr lang="en-GB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5947288-EA54-3CA9-A3ED-0A0AD883F75B}"/>
              </a:ext>
            </a:extLst>
          </p:cNvPr>
          <p:cNvSpPr/>
          <p:nvPr/>
        </p:nvSpPr>
        <p:spPr>
          <a:xfrm>
            <a:off x="8225722" y="1875292"/>
            <a:ext cx="1561458" cy="526943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 simulation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65FC59-A1F8-7FE2-CBCD-2051DAA60338}"/>
              </a:ext>
            </a:extLst>
          </p:cNvPr>
          <p:cNvSpPr txBox="1"/>
          <p:nvPr/>
        </p:nvSpPr>
        <p:spPr>
          <a:xfrm>
            <a:off x="10072255" y="1870627"/>
            <a:ext cx="1681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Analog front end output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A563C-184D-B330-A7E5-4E42EC51A3B1}"/>
              </a:ext>
            </a:extLst>
          </p:cNvPr>
          <p:cNvSpPr txBox="1"/>
          <p:nvPr/>
        </p:nvSpPr>
        <p:spPr>
          <a:xfrm>
            <a:off x="371959" y="1966227"/>
            <a:ext cx="186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 geometry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BF2E08-7031-6645-2285-3F7E04324BD5}"/>
              </a:ext>
            </a:extLst>
          </p:cNvPr>
          <p:cNvSpPr txBox="1"/>
          <p:nvPr/>
        </p:nvSpPr>
        <p:spPr>
          <a:xfrm>
            <a:off x="4689643" y="1325630"/>
            <a:ext cx="185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Incident particles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23EC3F-EAFB-A714-204B-7AE0F51DA54E}"/>
              </a:ext>
            </a:extLst>
          </p:cNvPr>
          <p:cNvSpPr txBox="1"/>
          <p:nvPr/>
        </p:nvSpPr>
        <p:spPr>
          <a:xfrm>
            <a:off x="5509577" y="3429000"/>
            <a:ext cx="16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Simulated e</a:t>
            </a:r>
            <a:r>
              <a:rPr lang="en-CH" sz="1400" dirty="0"/>
              <a:t>fficiency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EA0C63-6B92-F13B-C54D-B1893286BE5A}"/>
              </a:ext>
            </a:extLst>
          </p:cNvPr>
          <p:cNvSpPr txBox="1"/>
          <p:nvPr/>
        </p:nvSpPr>
        <p:spPr>
          <a:xfrm>
            <a:off x="2264540" y="2315453"/>
            <a:ext cx="123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Sentaurus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5B64E8-9708-1C3A-E513-39CF94F75FED}"/>
              </a:ext>
            </a:extLst>
          </p:cNvPr>
          <p:cNvSpPr txBox="1"/>
          <p:nvPr/>
        </p:nvSpPr>
        <p:spPr>
          <a:xfrm>
            <a:off x="5095162" y="2315453"/>
            <a:ext cx="123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Allpix²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BEB993-65B0-B137-B3DC-D7984C6ED3A6}"/>
              </a:ext>
            </a:extLst>
          </p:cNvPr>
          <p:cNvSpPr txBox="1"/>
          <p:nvPr/>
        </p:nvSpPr>
        <p:spPr>
          <a:xfrm>
            <a:off x="4970225" y="1043252"/>
            <a:ext cx="123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Geant4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F18A97-310A-5066-4325-81D060732F7B}"/>
              </a:ext>
            </a:extLst>
          </p:cNvPr>
          <p:cNvSpPr txBox="1"/>
          <p:nvPr/>
        </p:nvSpPr>
        <p:spPr>
          <a:xfrm>
            <a:off x="8367566" y="2315453"/>
            <a:ext cx="123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Spectre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8060844-DE89-BD8C-BD95-CB5F5025F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884" y="4319798"/>
            <a:ext cx="1747082" cy="2407091"/>
          </a:xfrm>
          <a:prstGeom prst="rect">
            <a:avLst/>
          </a:prstGeom>
        </p:spPr>
      </p:pic>
      <p:sp>
        <p:nvSpPr>
          <p:cNvPr id="38" name="Related to the size and location of the n-wells of the analog circuitry.…">
            <a:extLst>
              <a:ext uri="{FF2B5EF4-FFF2-40B4-BE49-F238E27FC236}">
                <a16:creationId xmlns:a16="http://schemas.microsoft.com/office/drawing/2014/main" id="{6DACEC9E-2F2A-8EEC-2820-589D88BD1044}"/>
              </a:ext>
            </a:extLst>
          </p:cNvPr>
          <p:cNvSpPr/>
          <p:nvPr/>
        </p:nvSpPr>
        <p:spPr>
          <a:xfrm>
            <a:off x="255513" y="2921479"/>
            <a:ext cx="5641591" cy="1730687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tIns="45000" rIns="45720" bIns="45000" anchor="t">
            <a:spAutoFit/>
          </a:bodyPr>
          <a:lstStyle/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Arial"/>
              </a:rPr>
              <a:t>Simulation exploited to </a:t>
            </a:r>
            <a:r>
              <a:rPr lang="en-US" b="1" strike="noStrike" spc="-1" dirty="0">
                <a:solidFill>
                  <a:srgbClr val="000000"/>
                </a:solidFill>
                <a:latin typeface="Arial"/>
                <a:ea typeface="Arial"/>
              </a:rPr>
              <a:t>understand and reproduce 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Arial"/>
              </a:rPr>
              <a:t>the non uniform pixel response.</a:t>
            </a:r>
          </a:p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endParaRPr lang="en-US" b="0" strike="noStrike" spc="-1" dirty="0">
              <a:solidFill>
                <a:srgbClr val="000000"/>
              </a:solidFill>
              <a:latin typeface="Arial"/>
              <a:ea typeface="Arial"/>
            </a:endParaRPr>
          </a:p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US" spc="-1" dirty="0">
                <a:solidFill>
                  <a:srgbClr val="000000"/>
                </a:solidFill>
                <a:latin typeface="Arial"/>
                <a:ea typeface="Arial"/>
              </a:rPr>
              <a:t>Qualitative matching with measurements.</a:t>
            </a:r>
          </a:p>
          <a:p>
            <a:pPr defTabSz="914400">
              <a:lnSpc>
                <a:spcPct val="120000"/>
              </a:lnSpc>
              <a:buClr>
                <a:srgbClr val="6D7171"/>
              </a:buClr>
              <a:tabLst>
                <a:tab pos="355680" algn="l"/>
              </a:tabLst>
            </a:pPr>
            <a:endParaRPr lang="en-GB" spc="-1" dirty="0">
              <a:solidFill>
                <a:srgbClr val="000000"/>
              </a:solidFill>
              <a:latin typeface="Calibri"/>
              <a:ea typeface="Arial"/>
            </a:endParaRPr>
          </a:p>
        </p:txBody>
      </p:sp>
      <p:sp>
        <p:nvSpPr>
          <p:cNvPr id="39" name="Related to the size and location of the n-wells of the analog circuitry.…">
            <a:extLst>
              <a:ext uri="{FF2B5EF4-FFF2-40B4-BE49-F238E27FC236}">
                <a16:creationId xmlns:a16="http://schemas.microsoft.com/office/drawing/2014/main" id="{C2D55E71-5163-7D4E-2F2B-3690A60AD2BD}"/>
              </a:ext>
            </a:extLst>
          </p:cNvPr>
          <p:cNvSpPr/>
          <p:nvPr/>
        </p:nvSpPr>
        <p:spPr>
          <a:xfrm>
            <a:off x="255514" y="4747980"/>
            <a:ext cx="2708213" cy="1389952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tIns="45000" rIns="45720" bIns="45000" anchor="t">
            <a:spAutoFit/>
          </a:bodyPr>
          <a:lstStyle/>
          <a:p>
            <a:pPr marL="190440" indent="-190440" defTabSz="914400">
              <a:lnSpc>
                <a:spcPct val="120000"/>
              </a:lnSpc>
              <a:buClr>
                <a:srgbClr val="6D7171"/>
              </a:buClr>
              <a:buFont typeface="Arial"/>
              <a:buChar char="•"/>
              <a:tabLst>
                <a:tab pos="355680" algn="l"/>
              </a:tabLst>
            </a:pPr>
            <a:r>
              <a:rPr lang="en-GB" spc="-1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Enable </a:t>
            </a:r>
            <a:r>
              <a:rPr lang="en-GB" b="1" spc="-1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simulation at design stage</a:t>
            </a:r>
            <a:r>
              <a:rPr lang="en-GB" spc="-1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, potentially avoiding future issues</a:t>
            </a:r>
          </a:p>
        </p:txBody>
      </p:sp>
    </p:spTree>
    <p:extLst>
      <p:ext uri="{BB962C8B-B14F-4D97-AF65-F5344CB8AC3E}">
        <p14:creationId xmlns:p14="http://schemas.microsoft.com/office/powerpoint/2010/main" val="376013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D25A7-2E51-3012-FEDE-691036823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86653-12F8-3538-6FC1-8909338F8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60BF07A-952A-7AA7-2CCA-BDAFAB1CB523}"/>
              </a:ext>
            </a:extLst>
          </p:cNvPr>
          <p:cNvSpPr txBox="1"/>
          <p:nvPr/>
        </p:nvSpPr>
        <p:spPr bwMode="auto">
          <a:xfrm>
            <a:off x="509486" y="995604"/>
            <a:ext cx="11080895" cy="1477328"/>
          </a:xfrm>
          <a:custGeom>
            <a:avLst/>
            <a:gdLst>
              <a:gd name="connsiteX0" fmla="*/ 0 w 11080895"/>
              <a:gd name="connsiteY0" fmla="*/ 0 h 1477328"/>
              <a:gd name="connsiteX1" fmla="*/ 692556 w 11080895"/>
              <a:gd name="connsiteY1" fmla="*/ 0 h 1477328"/>
              <a:gd name="connsiteX2" fmla="*/ 1385112 w 11080895"/>
              <a:gd name="connsiteY2" fmla="*/ 0 h 1477328"/>
              <a:gd name="connsiteX3" fmla="*/ 1966859 w 11080895"/>
              <a:gd name="connsiteY3" fmla="*/ 0 h 1477328"/>
              <a:gd name="connsiteX4" fmla="*/ 2437797 w 11080895"/>
              <a:gd name="connsiteY4" fmla="*/ 0 h 1477328"/>
              <a:gd name="connsiteX5" fmla="*/ 3241162 w 11080895"/>
              <a:gd name="connsiteY5" fmla="*/ 0 h 1477328"/>
              <a:gd name="connsiteX6" fmla="*/ 3712100 w 11080895"/>
              <a:gd name="connsiteY6" fmla="*/ 0 h 1477328"/>
              <a:gd name="connsiteX7" fmla="*/ 4072229 w 11080895"/>
              <a:gd name="connsiteY7" fmla="*/ 0 h 1477328"/>
              <a:gd name="connsiteX8" fmla="*/ 4543167 w 11080895"/>
              <a:gd name="connsiteY8" fmla="*/ 0 h 1477328"/>
              <a:gd name="connsiteX9" fmla="*/ 5346532 w 11080895"/>
              <a:gd name="connsiteY9" fmla="*/ 0 h 1477328"/>
              <a:gd name="connsiteX10" fmla="*/ 5817470 w 11080895"/>
              <a:gd name="connsiteY10" fmla="*/ 0 h 1477328"/>
              <a:gd name="connsiteX11" fmla="*/ 6620835 w 11080895"/>
              <a:gd name="connsiteY11" fmla="*/ 0 h 1477328"/>
              <a:gd name="connsiteX12" fmla="*/ 7535009 w 11080895"/>
              <a:gd name="connsiteY12" fmla="*/ 0 h 1477328"/>
              <a:gd name="connsiteX13" fmla="*/ 8449182 w 11080895"/>
              <a:gd name="connsiteY13" fmla="*/ 0 h 1477328"/>
              <a:gd name="connsiteX14" fmla="*/ 9030929 w 11080895"/>
              <a:gd name="connsiteY14" fmla="*/ 0 h 1477328"/>
              <a:gd name="connsiteX15" fmla="*/ 9391059 w 11080895"/>
              <a:gd name="connsiteY15" fmla="*/ 0 h 1477328"/>
              <a:gd name="connsiteX16" fmla="*/ 9861997 w 11080895"/>
              <a:gd name="connsiteY16" fmla="*/ 0 h 1477328"/>
              <a:gd name="connsiteX17" fmla="*/ 10443744 w 11080895"/>
              <a:gd name="connsiteY17" fmla="*/ 0 h 1477328"/>
              <a:gd name="connsiteX18" fmla="*/ 11080895 w 11080895"/>
              <a:gd name="connsiteY18" fmla="*/ 0 h 1477328"/>
              <a:gd name="connsiteX19" fmla="*/ 11080895 w 11080895"/>
              <a:gd name="connsiteY19" fmla="*/ 492443 h 1477328"/>
              <a:gd name="connsiteX20" fmla="*/ 11080895 w 11080895"/>
              <a:gd name="connsiteY20" fmla="*/ 955339 h 1477328"/>
              <a:gd name="connsiteX21" fmla="*/ 11080895 w 11080895"/>
              <a:gd name="connsiteY21" fmla="*/ 1477328 h 1477328"/>
              <a:gd name="connsiteX22" fmla="*/ 10166721 w 11080895"/>
              <a:gd name="connsiteY22" fmla="*/ 1477328 h 1477328"/>
              <a:gd name="connsiteX23" fmla="*/ 9252547 w 11080895"/>
              <a:gd name="connsiteY23" fmla="*/ 1477328 h 1477328"/>
              <a:gd name="connsiteX24" fmla="*/ 8670800 w 11080895"/>
              <a:gd name="connsiteY24" fmla="*/ 1477328 h 1477328"/>
              <a:gd name="connsiteX25" fmla="*/ 7867435 w 11080895"/>
              <a:gd name="connsiteY25" fmla="*/ 1477328 h 1477328"/>
              <a:gd name="connsiteX26" fmla="*/ 7064071 w 11080895"/>
              <a:gd name="connsiteY26" fmla="*/ 1477328 h 1477328"/>
              <a:gd name="connsiteX27" fmla="*/ 6149897 w 11080895"/>
              <a:gd name="connsiteY27" fmla="*/ 1477328 h 1477328"/>
              <a:gd name="connsiteX28" fmla="*/ 5789768 w 11080895"/>
              <a:gd name="connsiteY28" fmla="*/ 1477328 h 1477328"/>
              <a:gd name="connsiteX29" fmla="*/ 4875594 w 11080895"/>
              <a:gd name="connsiteY29" fmla="*/ 1477328 h 1477328"/>
              <a:gd name="connsiteX30" fmla="*/ 4293847 w 11080895"/>
              <a:gd name="connsiteY30" fmla="*/ 1477328 h 1477328"/>
              <a:gd name="connsiteX31" fmla="*/ 3822909 w 11080895"/>
              <a:gd name="connsiteY31" fmla="*/ 1477328 h 1477328"/>
              <a:gd name="connsiteX32" fmla="*/ 3130353 w 11080895"/>
              <a:gd name="connsiteY32" fmla="*/ 1477328 h 1477328"/>
              <a:gd name="connsiteX33" fmla="*/ 2216179 w 11080895"/>
              <a:gd name="connsiteY33" fmla="*/ 1477328 h 1477328"/>
              <a:gd name="connsiteX34" fmla="*/ 1523623 w 11080895"/>
              <a:gd name="connsiteY34" fmla="*/ 1477328 h 1477328"/>
              <a:gd name="connsiteX35" fmla="*/ 720258 w 11080895"/>
              <a:gd name="connsiteY35" fmla="*/ 1477328 h 1477328"/>
              <a:gd name="connsiteX36" fmla="*/ 0 w 11080895"/>
              <a:gd name="connsiteY36" fmla="*/ 1477328 h 1477328"/>
              <a:gd name="connsiteX37" fmla="*/ 0 w 11080895"/>
              <a:gd name="connsiteY37" fmla="*/ 1014432 h 1477328"/>
              <a:gd name="connsiteX38" fmla="*/ 0 w 11080895"/>
              <a:gd name="connsiteY38" fmla="*/ 492443 h 1477328"/>
              <a:gd name="connsiteX39" fmla="*/ 0 w 11080895"/>
              <a:gd name="connsiteY39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080895" h="1477328" extrusionOk="0">
                <a:moveTo>
                  <a:pt x="0" y="0"/>
                </a:moveTo>
                <a:cubicBezTo>
                  <a:pt x="227589" y="18790"/>
                  <a:pt x="347798" y="30806"/>
                  <a:pt x="692556" y="0"/>
                </a:cubicBezTo>
                <a:cubicBezTo>
                  <a:pt x="1037314" y="-30806"/>
                  <a:pt x="1216079" y="12013"/>
                  <a:pt x="1385112" y="0"/>
                </a:cubicBezTo>
                <a:cubicBezTo>
                  <a:pt x="1554145" y="-12013"/>
                  <a:pt x="1776652" y="8341"/>
                  <a:pt x="1966859" y="0"/>
                </a:cubicBezTo>
                <a:cubicBezTo>
                  <a:pt x="2157066" y="-8341"/>
                  <a:pt x="2289491" y="-13800"/>
                  <a:pt x="2437797" y="0"/>
                </a:cubicBezTo>
                <a:cubicBezTo>
                  <a:pt x="2586103" y="13800"/>
                  <a:pt x="2960999" y="-34615"/>
                  <a:pt x="3241162" y="0"/>
                </a:cubicBezTo>
                <a:cubicBezTo>
                  <a:pt x="3521325" y="34615"/>
                  <a:pt x="3557366" y="-666"/>
                  <a:pt x="3712100" y="0"/>
                </a:cubicBezTo>
                <a:cubicBezTo>
                  <a:pt x="3866834" y="666"/>
                  <a:pt x="3982322" y="-11229"/>
                  <a:pt x="4072229" y="0"/>
                </a:cubicBezTo>
                <a:cubicBezTo>
                  <a:pt x="4162136" y="11229"/>
                  <a:pt x="4369569" y="-15244"/>
                  <a:pt x="4543167" y="0"/>
                </a:cubicBezTo>
                <a:cubicBezTo>
                  <a:pt x="4716765" y="15244"/>
                  <a:pt x="4960398" y="21949"/>
                  <a:pt x="5346532" y="0"/>
                </a:cubicBezTo>
                <a:cubicBezTo>
                  <a:pt x="5732666" y="-21949"/>
                  <a:pt x="5584439" y="19594"/>
                  <a:pt x="5817470" y="0"/>
                </a:cubicBezTo>
                <a:cubicBezTo>
                  <a:pt x="6050501" y="-19594"/>
                  <a:pt x="6263968" y="-412"/>
                  <a:pt x="6620835" y="0"/>
                </a:cubicBezTo>
                <a:cubicBezTo>
                  <a:pt x="6977702" y="412"/>
                  <a:pt x="7122828" y="32833"/>
                  <a:pt x="7535009" y="0"/>
                </a:cubicBezTo>
                <a:cubicBezTo>
                  <a:pt x="7947190" y="-32833"/>
                  <a:pt x="8244991" y="3708"/>
                  <a:pt x="8449182" y="0"/>
                </a:cubicBezTo>
                <a:cubicBezTo>
                  <a:pt x="8653373" y="-3708"/>
                  <a:pt x="8853307" y="-25518"/>
                  <a:pt x="9030929" y="0"/>
                </a:cubicBezTo>
                <a:cubicBezTo>
                  <a:pt x="9208551" y="25518"/>
                  <a:pt x="9269388" y="-10864"/>
                  <a:pt x="9391059" y="0"/>
                </a:cubicBezTo>
                <a:cubicBezTo>
                  <a:pt x="9512730" y="10864"/>
                  <a:pt x="9700488" y="-3318"/>
                  <a:pt x="9861997" y="0"/>
                </a:cubicBezTo>
                <a:cubicBezTo>
                  <a:pt x="10023506" y="3318"/>
                  <a:pt x="10238671" y="-587"/>
                  <a:pt x="10443744" y="0"/>
                </a:cubicBezTo>
                <a:cubicBezTo>
                  <a:pt x="10648817" y="587"/>
                  <a:pt x="10892746" y="31361"/>
                  <a:pt x="11080895" y="0"/>
                </a:cubicBezTo>
                <a:cubicBezTo>
                  <a:pt x="11085768" y="190342"/>
                  <a:pt x="11099382" y="372275"/>
                  <a:pt x="11080895" y="492443"/>
                </a:cubicBezTo>
                <a:cubicBezTo>
                  <a:pt x="11062408" y="612611"/>
                  <a:pt x="11067662" y="760840"/>
                  <a:pt x="11080895" y="955339"/>
                </a:cubicBezTo>
                <a:cubicBezTo>
                  <a:pt x="11094128" y="1149838"/>
                  <a:pt x="11093993" y="1325685"/>
                  <a:pt x="11080895" y="1477328"/>
                </a:cubicBezTo>
                <a:cubicBezTo>
                  <a:pt x="10663826" y="1485406"/>
                  <a:pt x="10622468" y="1434831"/>
                  <a:pt x="10166721" y="1477328"/>
                </a:cubicBezTo>
                <a:cubicBezTo>
                  <a:pt x="9710974" y="1519825"/>
                  <a:pt x="9457016" y="1475659"/>
                  <a:pt x="9252547" y="1477328"/>
                </a:cubicBezTo>
                <a:cubicBezTo>
                  <a:pt x="9048078" y="1478997"/>
                  <a:pt x="8921206" y="1453628"/>
                  <a:pt x="8670800" y="1477328"/>
                </a:cubicBezTo>
                <a:cubicBezTo>
                  <a:pt x="8420394" y="1501028"/>
                  <a:pt x="8195245" y="1476892"/>
                  <a:pt x="7867435" y="1477328"/>
                </a:cubicBezTo>
                <a:cubicBezTo>
                  <a:pt x="7539625" y="1477764"/>
                  <a:pt x="7243495" y="1491248"/>
                  <a:pt x="7064071" y="1477328"/>
                </a:cubicBezTo>
                <a:cubicBezTo>
                  <a:pt x="6884647" y="1463408"/>
                  <a:pt x="6537124" y="1500221"/>
                  <a:pt x="6149897" y="1477328"/>
                </a:cubicBezTo>
                <a:cubicBezTo>
                  <a:pt x="5762670" y="1454435"/>
                  <a:pt x="5940372" y="1477561"/>
                  <a:pt x="5789768" y="1477328"/>
                </a:cubicBezTo>
                <a:cubicBezTo>
                  <a:pt x="5639164" y="1477095"/>
                  <a:pt x="5306403" y="1477514"/>
                  <a:pt x="4875594" y="1477328"/>
                </a:cubicBezTo>
                <a:cubicBezTo>
                  <a:pt x="4444785" y="1477142"/>
                  <a:pt x="4501167" y="1478608"/>
                  <a:pt x="4293847" y="1477328"/>
                </a:cubicBezTo>
                <a:cubicBezTo>
                  <a:pt x="4086527" y="1476048"/>
                  <a:pt x="3999524" y="1477979"/>
                  <a:pt x="3822909" y="1477328"/>
                </a:cubicBezTo>
                <a:cubicBezTo>
                  <a:pt x="3646294" y="1476677"/>
                  <a:pt x="3393574" y="1453952"/>
                  <a:pt x="3130353" y="1477328"/>
                </a:cubicBezTo>
                <a:cubicBezTo>
                  <a:pt x="2867132" y="1500704"/>
                  <a:pt x="2400639" y="1464148"/>
                  <a:pt x="2216179" y="1477328"/>
                </a:cubicBezTo>
                <a:cubicBezTo>
                  <a:pt x="2031719" y="1490508"/>
                  <a:pt x="1675841" y="1488341"/>
                  <a:pt x="1523623" y="1477328"/>
                </a:cubicBezTo>
                <a:cubicBezTo>
                  <a:pt x="1371405" y="1466315"/>
                  <a:pt x="1113980" y="1502930"/>
                  <a:pt x="720258" y="1477328"/>
                </a:cubicBezTo>
                <a:cubicBezTo>
                  <a:pt x="326537" y="1451726"/>
                  <a:pt x="316818" y="1498849"/>
                  <a:pt x="0" y="1477328"/>
                </a:cubicBezTo>
                <a:cubicBezTo>
                  <a:pt x="4422" y="1281195"/>
                  <a:pt x="3861" y="1184009"/>
                  <a:pt x="0" y="1014432"/>
                </a:cubicBezTo>
                <a:cubicBezTo>
                  <a:pt x="-3861" y="844855"/>
                  <a:pt x="-25018" y="697448"/>
                  <a:pt x="0" y="492443"/>
                </a:cubicBezTo>
                <a:cubicBezTo>
                  <a:pt x="25018" y="287438"/>
                  <a:pt x="10307" y="189842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Power is supplied only from the short edges of MOSAIX in ITS3, and an acceptable on-chip supply voltage drop could not be achieved with the metals used for MLR1 and ER1 runs.</a:t>
            </a:r>
          </a:p>
          <a:p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A custom metal stack has been provided by the foundry, including an additional thick metal layer and the replacement of two metal layers with thicker ones.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B7DFEC-1120-35A8-7399-0BF1AD632886}"/>
              </a:ext>
            </a:extLst>
          </p:cNvPr>
          <p:cNvSpPr txBox="1">
            <a:spLocks/>
          </p:cNvSpPr>
          <p:nvPr/>
        </p:nvSpPr>
        <p:spPr>
          <a:xfrm>
            <a:off x="609600" y="204396"/>
            <a:ext cx="10972800" cy="77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MOSAIX: on-chip power distribution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49" name="Footer Placeholder 3">
            <a:extLst>
              <a:ext uri="{FF2B5EF4-FFF2-40B4-BE49-F238E27FC236}">
                <a16:creationId xmlns:a16="http://schemas.microsoft.com/office/drawing/2014/main" id="{7C7E1A96-6656-F8CD-8116-F6B3FACF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114C8D39-E55F-B083-9880-5AFFA468D42A}"/>
              </a:ext>
            </a:extLst>
          </p:cNvPr>
          <p:cNvSpPr txBox="1">
            <a:spLocks/>
          </p:cNvSpPr>
          <p:nvPr/>
        </p:nvSpPr>
        <p:spPr>
          <a:xfrm>
            <a:off x="463059" y="5824949"/>
            <a:ext cx="10945861" cy="786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[11] S. Bugiel. “Power distribution over the wafer-scale monolithic pixel detector - MOSAIX for ALICE ITS3”. In: Topical Workshop for Electronics in Particle Physics (Glasgow, September 2024).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5086D-CFBF-1C11-3AC9-2C1B0E86D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3529279"/>
            <a:ext cx="5288280" cy="2366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8C41C-9029-488F-DFAC-D6A8640AC0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598" t="7196" r="683" b="6890"/>
          <a:stretch/>
        </p:blipFill>
        <p:spPr>
          <a:xfrm flipV="1">
            <a:off x="4077407" y="2680837"/>
            <a:ext cx="4501479" cy="331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DAEC94-8D34-9281-E780-3DAC8A219C5A}"/>
              </a:ext>
            </a:extLst>
          </p:cNvPr>
          <p:cNvSpPr txBox="1"/>
          <p:nvPr/>
        </p:nvSpPr>
        <p:spPr>
          <a:xfrm>
            <a:off x="5919507" y="2665962"/>
            <a:ext cx="113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MOSAIX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FBCC3E-57D4-6DFB-48CB-0672EB7418C0}"/>
              </a:ext>
            </a:extLst>
          </p:cNvPr>
          <p:cNvCxnSpPr>
            <a:cxnSpLocks/>
          </p:cNvCxnSpPr>
          <p:nvPr/>
        </p:nvCxnSpPr>
        <p:spPr>
          <a:xfrm>
            <a:off x="3443007" y="2834257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C48289-55E7-B6A7-6A3A-0CB3200D37B2}"/>
              </a:ext>
            </a:extLst>
          </p:cNvPr>
          <p:cNvCxnSpPr>
            <a:cxnSpLocks/>
          </p:cNvCxnSpPr>
          <p:nvPr/>
        </p:nvCxnSpPr>
        <p:spPr>
          <a:xfrm flipH="1">
            <a:off x="8639847" y="2826637"/>
            <a:ext cx="57912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CA35EE-BBE6-BDB8-C1C6-91725F22795B}"/>
              </a:ext>
            </a:extLst>
          </p:cNvPr>
          <p:cNvSpPr txBox="1"/>
          <p:nvPr/>
        </p:nvSpPr>
        <p:spPr bwMode="auto">
          <a:xfrm>
            <a:off x="2963654" y="2573229"/>
            <a:ext cx="1135380" cy="276999"/>
          </a:xfrm>
          <a:custGeom>
            <a:avLst/>
            <a:gdLst>
              <a:gd name="connsiteX0" fmla="*/ 0 w 1135380"/>
              <a:gd name="connsiteY0" fmla="*/ 0 h 276999"/>
              <a:gd name="connsiteX1" fmla="*/ 567690 w 1135380"/>
              <a:gd name="connsiteY1" fmla="*/ 0 h 276999"/>
              <a:gd name="connsiteX2" fmla="*/ 1135380 w 1135380"/>
              <a:gd name="connsiteY2" fmla="*/ 0 h 276999"/>
              <a:gd name="connsiteX3" fmla="*/ 1135380 w 1135380"/>
              <a:gd name="connsiteY3" fmla="*/ 276999 h 276999"/>
              <a:gd name="connsiteX4" fmla="*/ 556336 w 1135380"/>
              <a:gd name="connsiteY4" fmla="*/ 276999 h 276999"/>
              <a:gd name="connsiteX5" fmla="*/ 0 w 1135380"/>
              <a:gd name="connsiteY5" fmla="*/ 276999 h 276999"/>
              <a:gd name="connsiteX6" fmla="*/ 0 w 1135380"/>
              <a:gd name="connsiteY6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5380" h="276999" extrusionOk="0">
                <a:moveTo>
                  <a:pt x="0" y="0"/>
                </a:moveTo>
                <a:cubicBezTo>
                  <a:pt x="172359" y="-26959"/>
                  <a:pt x="434523" y="6423"/>
                  <a:pt x="567690" y="0"/>
                </a:cubicBezTo>
                <a:cubicBezTo>
                  <a:pt x="700857" y="-6423"/>
                  <a:pt x="875871" y="-2406"/>
                  <a:pt x="1135380" y="0"/>
                </a:cubicBezTo>
                <a:cubicBezTo>
                  <a:pt x="1148432" y="64116"/>
                  <a:pt x="1144523" y="161568"/>
                  <a:pt x="1135380" y="276999"/>
                </a:cubicBezTo>
                <a:cubicBezTo>
                  <a:pt x="1010798" y="272986"/>
                  <a:pt x="674573" y="251735"/>
                  <a:pt x="556336" y="276999"/>
                </a:cubicBezTo>
                <a:cubicBezTo>
                  <a:pt x="438099" y="302263"/>
                  <a:pt x="219479" y="261386"/>
                  <a:pt x="0" y="276999"/>
                </a:cubicBezTo>
                <a:cubicBezTo>
                  <a:pt x="105" y="195090"/>
                  <a:pt x="-3480" y="107770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VDD-VSS=1.3 V</a:t>
            </a:r>
            <a:endParaRPr lang="en-GB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163C53-AA5D-C742-F0C7-C2A4A5FEE2F1}"/>
              </a:ext>
            </a:extLst>
          </p:cNvPr>
          <p:cNvSpPr txBox="1"/>
          <p:nvPr/>
        </p:nvSpPr>
        <p:spPr bwMode="auto">
          <a:xfrm>
            <a:off x="8578886" y="2557989"/>
            <a:ext cx="1135380" cy="276999"/>
          </a:xfrm>
          <a:custGeom>
            <a:avLst/>
            <a:gdLst>
              <a:gd name="connsiteX0" fmla="*/ 0 w 1135380"/>
              <a:gd name="connsiteY0" fmla="*/ 0 h 276999"/>
              <a:gd name="connsiteX1" fmla="*/ 567690 w 1135380"/>
              <a:gd name="connsiteY1" fmla="*/ 0 h 276999"/>
              <a:gd name="connsiteX2" fmla="*/ 1135380 w 1135380"/>
              <a:gd name="connsiteY2" fmla="*/ 0 h 276999"/>
              <a:gd name="connsiteX3" fmla="*/ 1135380 w 1135380"/>
              <a:gd name="connsiteY3" fmla="*/ 276999 h 276999"/>
              <a:gd name="connsiteX4" fmla="*/ 556336 w 1135380"/>
              <a:gd name="connsiteY4" fmla="*/ 276999 h 276999"/>
              <a:gd name="connsiteX5" fmla="*/ 0 w 1135380"/>
              <a:gd name="connsiteY5" fmla="*/ 276999 h 276999"/>
              <a:gd name="connsiteX6" fmla="*/ 0 w 1135380"/>
              <a:gd name="connsiteY6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5380" h="276999" extrusionOk="0">
                <a:moveTo>
                  <a:pt x="0" y="0"/>
                </a:moveTo>
                <a:cubicBezTo>
                  <a:pt x="172359" y="-26959"/>
                  <a:pt x="434523" y="6423"/>
                  <a:pt x="567690" y="0"/>
                </a:cubicBezTo>
                <a:cubicBezTo>
                  <a:pt x="700857" y="-6423"/>
                  <a:pt x="875871" y="-2406"/>
                  <a:pt x="1135380" y="0"/>
                </a:cubicBezTo>
                <a:cubicBezTo>
                  <a:pt x="1148432" y="64116"/>
                  <a:pt x="1144523" y="161568"/>
                  <a:pt x="1135380" y="276999"/>
                </a:cubicBezTo>
                <a:cubicBezTo>
                  <a:pt x="1010798" y="272986"/>
                  <a:pt x="674573" y="251735"/>
                  <a:pt x="556336" y="276999"/>
                </a:cubicBezTo>
                <a:cubicBezTo>
                  <a:pt x="438099" y="302263"/>
                  <a:pt x="219479" y="261386"/>
                  <a:pt x="0" y="276999"/>
                </a:cubicBezTo>
                <a:cubicBezTo>
                  <a:pt x="105" y="195090"/>
                  <a:pt x="-3480" y="107770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VDD-VSS=1.3 V</a:t>
            </a:r>
            <a:endParaRPr lang="en-GB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881EA4-1CC4-5866-C67A-6809D5ABDA26}"/>
              </a:ext>
            </a:extLst>
          </p:cNvPr>
          <p:cNvSpPr txBox="1"/>
          <p:nvPr/>
        </p:nvSpPr>
        <p:spPr bwMode="auto">
          <a:xfrm>
            <a:off x="2748468" y="3162808"/>
            <a:ext cx="7294691" cy="307777"/>
          </a:xfrm>
          <a:custGeom>
            <a:avLst/>
            <a:gdLst>
              <a:gd name="connsiteX0" fmla="*/ 0 w 7294691"/>
              <a:gd name="connsiteY0" fmla="*/ 0 h 307777"/>
              <a:gd name="connsiteX1" fmla="*/ 663154 w 7294691"/>
              <a:gd name="connsiteY1" fmla="*/ 0 h 307777"/>
              <a:gd name="connsiteX2" fmla="*/ 1326307 w 7294691"/>
              <a:gd name="connsiteY2" fmla="*/ 0 h 307777"/>
              <a:gd name="connsiteX3" fmla="*/ 1916514 w 7294691"/>
              <a:gd name="connsiteY3" fmla="*/ 0 h 307777"/>
              <a:gd name="connsiteX4" fmla="*/ 2433774 w 7294691"/>
              <a:gd name="connsiteY4" fmla="*/ 0 h 307777"/>
              <a:gd name="connsiteX5" fmla="*/ 3169875 w 7294691"/>
              <a:gd name="connsiteY5" fmla="*/ 0 h 307777"/>
              <a:gd name="connsiteX6" fmla="*/ 3687135 w 7294691"/>
              <a:gd name="connsiteY6" fmla="*/ 0 h 307777"/>
              <a:gd name="connsiteX7" fmla="*/ 4131448 w 7294691"/>
              <a:gd name="connsiteY7" fmla="*/ 0 h 307777"/>
              <a:gd name="connsiteX8" fmla="*/ 4648708 w 7294691"/>
              <a:gd name="connsiteY8" fmla="*/ 0 h 307777"/>
              <a:gd name="connsiteX9" fmla="*/ 5384808 w 7294691"/>
              <a:gd name="connsiteY9" fmla="*/ 0 h 307777"/>
              <a:gd name="connsiteX10" fmla="*/ 5902068 w 7294691"/>
              <a:gd name="connsiteY10" fmla="*/ 0 h 307777"/>
              <a:gd name="connsiteX11" fmla="*/ 6638169 w 7294691"/>
              <a:gd name="connsiteY11" fmla="*/ 0 h 307777"/>
              <a:gd name="connsiteX12" fmla="*/ 7294691 w 7294691"/>
              <a:gd name="connsiteY12" fmla="*/ 0 h 307777"/>
              <a:gd name="connsiteX13" fmla="*/ 7294691 w 7294691"/>
              <a:gd name="connsiteY13" fmla="*/ 307777 h 307777"/>
              <a:gd name="connsiteX14" fmla="*/ 6850378 w 7294691"/>
              <a:gd name="connsiteY14" fmla="*/ 307777 h 307777"/>
              <a:gd name="connsiteX15" fmla="*/ 6041330 w 7294691"/>
              <a:gd name="connsiteY15" fmla="*/ 307777 h 307777"/>
              <a:gd name="connsiteX16" fmla="*/ 5597017 w 7294691"/>
              <a:gd name="connsiteY16" fmla="*/ 307777 h 307777"/>
              <a:gd name="connsiteX17" fmla="*/ 5079758 w 7294691"/>
              <a:gd name="connsiteY17" fmla="*/ 307777 h 307777"/>
              <a:gd name="connsiteX18" fmla="*/ 4562498 w 7294691"/>
              <a:gd name="connsiteY18" fmla="*/ 307777 h 307777"/>
              <a:gd name="connsiteX19" fmla="*/ 4118185 w 7294691"/>
              <a:gd name="connsiteY19" fmla="*/ 307777 h 307777"/>
              <a:gd name="connsiteX20" fmla="*/ 3382084 w 7294691"/>
              <a:gd name="connsiteY20" fmla="*/ 307777 h 307777"/>
              <a:gd name="connsiteX21" fmla="*/ 2573036 w 7294691"/>
              <a:gd name="connsiteY21" fmla="*/ 307777 h 307777"/>
              <a:gd name="connsiteX22" fmla="*/ 1836936 w 7294691"/>
              <a:gd name="connsiteY22" fmla="*/ 307777 h 307777"/>
              <a:gd name="connsiteX23" fmla="*/ 1027888 w 7294691"/>
              <a:gd name="connsiteY23" fmla="*/ 307777 h 307777"/>
              <a:gd name="connsiteX24" fmla="*/ 0 w 7294691"/>
              <a:gd name="connsiteY24" fmla="*/ 307777 h 307777"/>
              <a:gd name="connsiteX25" fmla="*/ 0 w 7294691"/>
              <a:gd name="connsiteY25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294691" h="307777" extrusionOk="0">
                <a:moveTo>
                  <a:pt x="0" y="0"/>
                </a:moveTo>
                <a:cubicBezTo>
                  <a:pt x="198098" y="-13722"/>
                  <a:pt x="426429" y="-23575"/>
                  <a:pt x="663154" y="0"/>
                </a:cubicBezTo>
                <a:cubicBezTo>
                  <a:pt x="899879" y="23575"/>
                  <a:pt x="1058194" y="-30527"/>
                  <a:pt x="1326307" y="0"/>
                </a:cubicBezTo>
                <a:cubicBezTo>
                  <a:pt x="1594420" y="30527"/>
                  <a:pt x="1652870" y="19541"/>
                  <a:pt x="1916514" y="0"/>
                </a:cubicBezTo>
                <a:cubicBezTo>
                  <a:pt x="2180158" y="-19541"/>
                  <a:pt x="2223090" y="15955"/>
                  <a:pt x="2433774" y="0"/>
                </a:cubicBezTo>
                <a:cubicBezTo>
                  <a:pt x="2644458" y="-15955"/>
                  <a:pt x="2830283" y="-21147"/>
                  <a:pt x="3169875" y="0"/>
                </a:cubicBezTo>
                <a:cubicBezTo>
                  <a:pt x="3509467" y="21147"/>
                  <a:pt x="3578826" y="20078"/>
                  <a:pt x="3687135" y="0"/>
                </a:cubicBezTo>
                <a:cubicBezTo>
                  <a:pt x="3795444" y="-20078"/>
                  <a:pt x="3963297" y="16445"/>
                  <a:pt x="4131448" y="0"/>
                </a:cubicBezTo>
                <a:cubicBezTo>
                  <a:pt x="4299599" y="-16445"/>
                  <a:pt x="4410961" y="-12356"/>
                  <a:pt x="4648708" y="0"/>
                </a:cubicBezTo>
                <a:cubicBezTo>
                  <a:pt x="4886455" y="12356"/>
                  <a:pt x="5145909" y="-32866"/>
                  <a:pt x="5384808" y="0"/>
                </a:cubicBezTo>
                <a:cubicBezTo>
                  <a:pt x="5623707" y="32866"/>
                  <a:pt x="5773883" y="25675"/>
                  <a:pt x="5902068" y="0"/>
                </a:cubicBezTo>
                <a:cubicBezTo>
                  <a:pt x="6030253" y="-25675"/>
                  <a:pt x="6418974" y="-12756"/>
                  <a:pt x="6638169" y="0"/>
                </a:cubicBezTo>
                <a:cubicBezTo>
                  <a:pt x="6857364" y="12756"/>
                  <a:pt x="7069706" y="-17969"/>
                  <a:pt x="7294691" y="0"/>
                </a:cubicBezTo>
                <a:cubicBezTo>
                  <a:pt x="7288523" y="89024"/>
                  <a:pt x="7302439" y="181673"/>
                  <a:pt x="7294691" y="307777"/>
                </a:cubicBezTo>
                <a:cubicBezTo>
                  <a:pt x="7113450" y="329322"/>
                  <a:pt x="6999438" y="323807"/>
                  <a:pt x="6850378" y="307777"/>
                </a:cubicBezTo>
                <a:cubicBezTo>
                  <a:pt x="6701318" y="291747"/>
                  <a:pt x="6385337" y="336576"/>
                  <a:pt x="6041330" y="307777"/>
                </a:cubicBezTo>
                <a:cubicBezTo>
                  <a:pt x="5697323" y="278978"/>
                  <a:pt x="5783098" y="298743"/>
                  <a:pt x="5597017" y="307777"/>
                </a:cubicBezTo>
                <a:cubicBezTo>
                  <a:pt x="5410936" y="316811"/>
                  <a:pt x="5212598" y="306508"/>
                  <a:pt x="5079758" y="307777"/>
                </a:cubicBezTo>
                <a:cubicBezTo>
                  <a:pt x="4946918" y="309046"/>
                  <a:pt x="4806489" y="312473"/>
                  <a:pt x="4562498" y="307777"/>
                </a:cubicBezTo>
                <a:cubicBezTo>
                  <a:pt x="4318507" y="303081"/>
                  <a:pt x="4274406" y="321272"/>
                  <a:pt x="4118185" y="307777"/>
                </a:cubicBezTo>
                <a:cubicBezTo>
                  <a:pt x="3961964" y="294282"/>
                  <a:pt x="3666669" y="287606"/>
                  <a:pt x="3382084" y="307777"/>
                </a:cubicBezTo>
                <a:cubicBezTo>
                  <a:pt x="3097499" y="327948"/>
                  <a:pt x="2772887" y="276128"/>
                  <a:pt x="2573036" y="307777"/>
                </a:cubicBezTo>
                <a:cubicBezTo>
                  <a:pt x="2373185" y="339426"/>
                  <a:pt x="2131400" y="344464"/>
                  <a:pt x="1836936" y="307777"/>
                </a:cubicBezTo>
                <a:cubicBezTo>
                  <a:pt x="1542472" y="271090"/>
                  <a:pt x="1360954" y="274230"/>
                  <a:pt x="1027888" y="307777"/>
                </a:cubicBezTo>
                <a:cubicBezTo>
                  <a:pt x="694822" y="341324"/>
                  <a:pt x="510621" y="258370"/>
                  <a:pt x="0" y="307777"/>
                </a:cubicBezTo>
                <a:cubicBezTo>
                  <a:pt x="324" y="194238"/>
                  <a:pt x="-1878" y="123926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Simulated worst-case supply voltage drops with new metal stack, real power grid of MOSAIX [7]</a:t>
            </a:r>
            <a:endParaRPr lang="en-GB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5261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F8811-8A62-4589-D9EB-55931DBFA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AC150-857D-6629-4913-0928B2E7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7C35C0-1FDB-62E0-B2E7-768D9D1D7E38}"/>
              </a:ext>
            </a:extLst>
          </p:cNvPr>
          <p:cNvSpPr txBox="1"/>
          <p:nvPr/>
        </p:nvSpPr>
        <p:spPr bwMode="auto">
          <a:xfrm>
            <a:off x="555552" y="899722"/>
            <a:ext cx="11080895" cy="400110"/>
          </a:xfrm>
          <a:custGeom>
            <a:avLst/>
            <a:gdLst>
              <a:gd name="connsiteX0" fmla="*/ 0 w 11080895"/>
              <a:gd name="connsiteY0" fmla="*/ 0 h 400110"/>
              <a:gd name="connsiteX1" fmla="*/ 692556 w 11080895"/>
              <a:gd name="connsiteY1" fmla="*/ 0 h 400110"/>
              <a:gd name="connsiteX2" fmla="*/ 1385112 w 11080895"/>
              <a:gd name="connsiteY2" fmla="*/ 0 h 400110"/>
              <a:gd name="connsiteX3" fmla="*/ 1966859 w 11080895"/>
              <a:gd name="connsiteY3" fmla="*/ 0 h 400110"/>
              <a:gd name="connsiteX4" fmla="*/ 2437797 w 11080895"/>
              <a:gd name="connsiteY4" fmla="*/ 0 h 400110"/>
              <a:gd name="connsiteX5" fmla="*/ 3241162 w 11080895"/>
              <a:gd name="connsiteY5" fmla="*/ 0 h 400110"/>
              <a:gd name="connsiteX6" fmla="*/ 3712100 w 11080895"/>
              <a:gd name="connsiteY6" fmla="*/ 0 h 400110"/>
              <a:gd name="connsiteX7" fmla="*/ 4072229 w 11080895"/>
              <a:gd name="connsiteY7" fmla="*/ 0 h 400110"/>
              <a:gd name="connsiteX8" fmla="*/ 4543167 w 11080895"/>
              <a:gd name="connsiteY8" fmla="*/ 0 h 400110"/>
              <a:gd name="connsiteX9" fmla="*/ 5346532 w 11080895"/>
              <a:gd name="connsiteY9" fmla="*/ 0 h 400110"/>
              <a:gd name="connsiteX10" fmla="*/ 5817470 w 11080895"/>
              <a:gd name="connsiteY10" fmla="*/ 0 h 400110"/>
              <a:gd name="connsiteX11" fmla="*/ 6620835 w 11080895"/>
              <a:gd name="connsiteY11" fmla="*/ 0 h 400110"/>
              <a:gd name="connsiteX12" fmla="*/ 7535009 w 11080895"/>
              <a:gd name="connsiteY12" fmla="*/ 0 h 400110"/>
              <a:gd name="connsiteX13" fmla="*/ 8449182 w 11080895"/>
              <a:gd name="connsiteY13" fmla="*/ 0 h 400110"/>
              <a:gd name="connsiteX14" fmla="*/ 9030929 w 11080895"/>
              <a:gd name="connsiteY14" fmla="*/ 0 h 400110"/>
              <a:gd name="connsiteX15" fmla="*/ 9391059 w 11080895"/>
              <a:gd name="connsiteY15" fmla="*/ 0 h 400110"/>
              <a:gd name="connsiteX16" fmla="*/ 9861997 w 11080895"/>
              <a:gd name="connsiteY16" fmla="*/ 0 h 400110"/>
              <a:gd name="connsiteX17" fmla="*/ 10443744 w 11080895"/>
              <a:gd name="connsiteY17" fmla="*/ 0 h 400110"/>
              <a:gd name="connsiteX18" fmla="*/ 11080895 w 11080895"/>
              <a:gd name="connsiteY18" fmla="*/ 0 h 400110"/>
              <a:gd name="connsiteX19" fmla="*/ 11080895 w 11080895"/>
              <a:gd name="connsiteY19" fmla="*/ 400110 h 400110"/>
              <a:gd name="connsiteX20" fmla="*/ 10609957 w 11080895"/>
              <a:gd name="connsiteY20" fmla="*/ 400110 h 400110"/>
              <a:gd name="connsiteX21" fmla="*/ 9695783 w 11080895"/>
              <a:gd name="connsiteY21" fmla="*/ 400110 h 400110"/>
              <a:gd name="connsiteX22" fmla="*/ 8892418 w 11080895"/>
              <a:gd name="connsiteY22" fmla="*/ 400110 h 400110"/>
              <a:gd name="connsiteX23" fmla="*/ 7978244 w 11080895"/>
              <a:gd name="connsiteY23" fmla="*/ 400110 h 400110"/>
              <a:gd name="connsiteX24" fmla="*/ 7396497 w 11080895"/>
              <a:gd name="connsiteY24" fmla="*/ 400110 h 400110"/>
              <a:gd name="connsiteX25" fmla="*/ 6593133 w 11080895"/>
              <a:gd name="connsiteY25" fmla="*/ 400110 h 400110"/>
              <a:gd name="connsiteX26" fmla="*/ 5789768 w 11080895"/>
              <a:gd name="connsiteY26" fmla="*/ 400110 h 400110"/>
              <a:gd name="connsiteX27" fmla="*/ 4875594 w 11080895"/>
              <a:gd name="connsiteY27" fmla="*/ 400110 h 400110"/>
              <a:gd name="connsiteX28" fmla="*/ 4515465 w 11080895"/>
              <a:gd name="connsiteY28" fmla="*/ 400110 h 400110"/>
              <a:gd name="connsiteX29" fmla="*/ 3601291 w 11080895"/>
              <a:gd name="connsiteY29" fmla="*/ 400110 h 400110"/>
              <a:gd name="connsiteX30" fmla="*/ 3019544 w 11080895"/>
              <a:gd name="connsiteY30" fmla="*/ 400110 h 400110"/>
              <a:gd name="connsiteX31" fmla="*/ 2548606 w 11080895"/>
              <a:gd name="connsiteY31" fmla="*/ 400110 h 400110"/>
              <a:gd name="connsiteX32" fmla="*/ 1856050 w 11080895"/>
              <a:gd name="connsiteY32" fmla="*/ 400110 h 400110"/>
              <a:gd name="connsiteX33" fmla="*/ 941876 w 11080895"/>
              <a:gd name="connsiteY33" fmla="*/ 400110 h 400110"/>
              <a:gd name="connsiteX34" fmla="*/ 0 w 11080895"/>
              <a:gd name="connsiteY34" fmla="*/ 400110 h 400110"/>
              <a:gd name="connsiteX35" fmla="*/ 0 w 11080895"/>
              <a:gd name="connsiteY35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80895" h="400110" extrusionOk="0">
                <a:moveTo>
                  <a:pt x="0" y="0"/>
                </a:moveTo>
                <a:cubicBezTo>
                  <a:pt x="227589" y="18790"/>
                  <a:pt x="347798" y="30806"/>
                  <a:pt x="692556" y="0"/>
                </a:cubicBezTo>
                <a:cubicBezTo>
                  <a:pt x="1037314" y="-30806"/>
                  <a:pt x="1216079" y="12013"/>
                  <a:pt x="1385112" y="0"/>
                </a:cubicBezTo>
                <a:cubicBezTo>
                  <a:pt x="1554145" y="-12013"/>
                  <a:pt x="1776652" y="8341"/>
                  <a:pt x="1966859" y="0"/>
                </a:cubicBezTo>
                <a:cubicBezTo>
                  <a:pt x="2157066" y="-8341"/>
                  <a:pt x="2289491" y="-13800"/>
                  <a:pt x="2437797" y="0"/>
                </a:cubicBezTo>
                <a:cubicBezTo>
                  <a:pt x="2586103" y="13800"/>
                  <a:pt x="2960999" y="-34615"/>
                  <a:pt x="3241162" y="0"/>
                </a:cubicBezTo>
                <a:cubicBezTo>
                  <a:pt x="3521325" y="34615"/>
                  <a:pt x="3557366" y="-666"/>
                  <a:pt x="3712100" y="0"/>
                </a:cubicBezTo>
                <a:cubicBezTo>
                  <a:pt x="3866834" y="666"/>
                  <a:pt x="3982322" y="-11229"/>
                  <a:pt x="4072229" y="0"/>
                </a:cubicBezTo>
                <a:cubicBezTo>
                  <a:pt x="4162136" y="11229"/>
                  <a:pt x="4369569" y="-15244"/>
                  <a:pt x="4543167" y="0"/>
                </a:cubicBezTo>
                <a:cubicBezTo>
                  <a:pt x="4716765" y="15244"/>
                  <a:pt x="4960398" y="21949"/>
                  <a:pt x="5346532" y="0"/>
                </a:cubicBezTo>
                <a:cubicBezTo>
                  <a:pt x="5732666" y="-21949"/>
                  <a:pt x="5584439" y="19594"/>
                  <a:pt x="5817470" y="0"/>
                </a:cubicBezTo>
                <a:cubicBezTo>
                  <a:pt x="6050501" y="-19594"/>
                  <a:pt x="6263968" y="-412"/>
                  <a:pt x="6620835" y="0"/>
                </a:cubicBezTo>
                <a:cubicBezTo>
                  <a:pt x="6977702" y="412"/>
                  <a:pt x="7122828" y="32833"/>
                  <a:pt x="7535009" y="0"/>
                </a:cubicBezTo>
                <a:cubicBezTo>
                  <a:pt x="7947190" y="-32833"/>
                  <a:pt x="8244991" y="3708"/>
                  <a:pt x="8449182" y="0"/>
                </a:cubicBezTo>
                <a:cubicBezTo>
                  <a:pt x="8653373" y="-3708"/>
                  <a:pt x="8853307" y="-25518"/>
                  <a:pt x="9030929" y="0"/>
                </a:cubicBezTo>
                <a:cubicBezTo>
                  <a:pt x="9208551" y="25518"/>
                  <a:pt x="9269388" y="-10864"/>
                  <a:pt x="9391059" y="0"/>
                </a:cubicBezTo>
                <a:cubicBezTo>
                  <a:pt x="9512730" y="10864"/>
                  <a:pt x="9700488" y="-3318"/>
                  <a:pt x="9861997" y="0"/>
                </a:cubicBezTo>
                <a:cubicBezTo>
                  <a:pt x="10023506" y="3318"/>
                  <a:pt x="10238671" y="-587"/>
                  <a:pt x="10443744" y="0"/>
                </a:cubicBezTo>
                <a:cubicBezTo>
                  <a:pt x="10648817" y="587"/>
                  <a:pt x="10892746" y="31361"/>
                  <a:pt x="11080895" y="0"/>
                </a:cubicBezTo>
                <a:cubicBezTo>
                  <a:pt x="11097160" y="195503"/>
                  <a:pt x="11085994" y="305336"/>
                  <a:pt x="11080895" y="400110"/>
                </a:cubicBezTo>
                <a:cubicBezTo>
                  <a:pt x="10937262" y="420685"/>
                  <a:pt x="10793256" y="404018"/>
                  <a:pt x="10609957" y="400110"/>
                </a:cubicBezTo>
                <a:cubicBezTo>
                  <a:pt x="10426658" y="396202"/>
                  <a:pt x="10151951" y="385887"/>
                  <a:pt x="9695783" y="400110"/>
                </a:cubicBezTo>
                <a:cubicBezTo>
                  <a:pt x="9239615" y="414333"/>
                  <a:pt x="9227907" y="435159"/>
                  <a:pt x="8892418" y="400110"/>
                </a:cubicBezTo>
                <a:cubicBezTo>
                  <a:pt x="8556929" y="365061"/>
                  <a:pt x="8182713" y="398441"/>
                  <a:pt x="7978244" y="400110"/>
                </a:cubicBezTo>
                <a:cubicBezTo>
                  <a:pt x="7773775" y="401779"/>
                  <a:pt x="7646903" y="376410"/>
                  <a:pt x="7396497" y="400110"/>
                </a:cubicBezTo>
                <a:cubicBezTo>
                  <a:pt x="7146091" y="423810"/>
                  <a:pt x="6915832" y="396611"/>
                  <a:pt x="6593133" y="400110"/>
                </a:cubicBezTo>
                <a:cubicBezTo>
                  <a:pt x="6270434" y="403609"/>
                  <a:pt x="5969582" y="414903"/>
                  <a:pt x="5789768" y="400110"/>
                </a:cubicBezTo>
                <a:cubicBezTo>
                  <a:pt x="5609955" y="385317"/>
                  <a:pt x="5262821" y="423003"/>
                  <a:pt x="4875594" y="400110"/>
                </a:cubicBezTo>
                <a:cubicBezTo>
                  <a:pt x="4488367" y="377217"/>
                  <a:pt x="4666069" y="400343"/>
                  <a:pt x="4515465" y="400110"/>
                </a:cubicBezTo>
                <a:cubicBezTo>
                  <a:pt x="4364861" y="399877"/>
                  <a:pt x="4032100" y="400296"/>
                  <a:pt x="3601291" y="400110"/>
                </a:cubicBezTo>
                <a:cubicBezTo>
                  <a:pt x="3170482" y="399924"/>
                  <a:pt x="3226864" y="401390"/>
                  <a:pt x="3019544" y="400110"/>
                </a:cubicBezTo>
                <a:cubicBezTo>
                  <a:pt x="2812224" y="398830"/>
                  <a:pt x="2725221" y="400761"/>
                  <a:pt x="2548606" y="400110"/>
                </a:cubicBezTo>
                <a:cubicBezTo>
                  <a:pt x="2371991" y="399459"/>
                  <a:pt x="2119271" y="376734"/>
                  <a:pt x="1856050" y="400110"/>
                </a:cubicBezTo>
                <a:cubicBezTo>
                  <a:pt x="1592829" y="423486"/>
                  <a:pt x="1126336" y="386930"/>
                  <a:pt x="941876" y="400110"/>
                </a:cubicBezTo>
                <a:cubicBezTo>
                  <a:pt x="757416" y="413290"/>
                  <a:pt x="295765" y="411914"/>
                  <a:pt x="0" y="400110"/>
                </a:cubicBezTo>
                <a:cubicBezTo>
                  <a:pt x="-612" y="291048"/>
                  <a:pt x="7741" y="94574"/>
                  <a:pt x="0" y="0"/>
                </a:cubicBezTo>
                <a:close/>
              </a:path>
            </a:pathLst>
          </a:custGeom>
          <a:noFill/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sd="35786561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Techniques have been extensively used to achieve high manufacturing yield and deal with defects.</a:t>
            </a: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8362731-5C3C-8379-B051-0180B424CA78}"/>
              </a:ext>
            </a:extLst>
          </p:cNvPr>
          <p:cNvSpPr txBox="1">
            <a:spLocks/>
          </p:cNvSpPr>
          <p:nvPr/>
        </p:nvSpPr>
        <p:spPr>
          <a:xfrm>
            <a:off x="609600" y="204396"/>
            <a:ext cx="10972800" cy="77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MOSAIX: design for yield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49" name="Footer Placeholder 3">
            <a:extLst>
              <a:ext uri="{FF2B5EF4-FFF2-40B4-BE49-F238E27FC236}">
                <a16:creationId xmlns:a16="http://schemas.microsoft.com/office/drawing/2014/main" id="{2A8BF2B7-25A9-E104-24CB-AB195701C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45586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5B1EC3AD-897C-7279-2F67-4EAFE0A6D9C3}"/>
              </a:ext>
            </a:extLst>
          </p:cNvPr>
          <p:cNvSpPr txBox="1">
            <a:spLocks/>
          </p:cNvSpPr>
          <p:nvPr/>
        </p:nvSpPr>
        <p:spPr>
          <a:xfrm>
            <a:off x="463059" y="5720524"/>
            <a:ext cx="10945861" cy="608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[9] P. Vicente Leitao. “Development of the MOSAIX chip for the ALICE ITS3 upgrade”. In: Topical Workshop for Electronics in Particle Physics (Glasgow, September 2024).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[11] S. Bugiel. “Power distribution over the wafer-scale monolithic pixel detector - MOSAIX for ALICE ITS3”. In: Topical Workshop for Electronics in Particle Physics (Glasgow, September 2024).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767B01-923C-4C95-9BDD-9CB1A6BE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402835"/>
            <a:ext cx="8094479" cy="42643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592CBE-34DF-6A5C-E5AC-0C925084EAC8}"/>
              </a:ext>
            </a:extLst>
          </p:cNvPr>
          <p:cNvSpPr/>
          <p:nvPr/>
        </p:nvSpPr>
        <p:spPr>
          <a:xfrm>
            <a:off x="7388087" y="1557130"/>
            <a:ext cx="145774" cy="530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15379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3EB2E-525A-BEE4-4CBA-F75A630F4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3337B-3972-9FB5-1034-7DAF60E1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for monolithic active pixel sensors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045B2-8D84-2AF4-CEDA-6DA6CE108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58590"/>
            <a:ext cx="10972800" cy="1959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CERN EP R&amp;D WP 1.2 targets the development of monolithic CMOS sensors for future HEP detectors in sub-100 nm technologies to achieve smaller pixel pitch, higher data rate, increased radiation tolerance and fabrication of wafer-scale sensors on 300 mm wafers.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first technology retained is the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TPSCo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65 nm, and significant development in this technology was carried out in collaboration with the ALICE experiment for the upgrade of its vertex detector, ITS3.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947CF-E50D-7D38-F1F6-193E359E7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6C656-E72B-D450-8A86-BA3BA2EA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1443920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9B93F-E6CA-98FE-91EB-C041C066A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BED97-EECE-238D-1F8A-CACC74084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for monolithic active pixel sensors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138E-E68F-505E-0D59-A103BFF90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58590"/>
            <a:ext cx="10972800" cy="1959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CERN EP R&amp;D WP 1.2 targets the development of monolithic CMOS sensors for future HEP detectors in sub-100 nm technologies to achieve smaller pixel pitch, higher data rate, increased radiation tolerance and fabrication of wafer-scale sensors on 300 mm wafers.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first technology retained is the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TPSCo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65 nm, and significant development in this technology was carried out in collaboration with the ALICE experiment for the upgrade of its vertex detector, ITS3.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9B820-FC8A-73B3-CDE5-6B0D23804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15201-D51D-222B-0910-4E23CECB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BAA172-B164-A9AB-D8CE-ACE24D7E8874}"/>
              </a:ext>
            </a:extLst>
          </p:cNvPr>
          <p:cNvSpPr txBox="1">
            <a:spLocks/>
          </p:cNvSpPr>
          <p:nvPr/>
        </p:nvSpPr>
        <p:spPr>
          <a:xfrm>
            <a:off x="623392" y="2958153"/>
            <a:ext cx="10972800" cy="4000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Main goals and activities:</a:t>
            </a:r>
          </a:p>
          <a:p>
            <a:r>
              <a:rPr lang="en-US" sz="2000" dirty="0">
                <a:solidFill>
                  <a:schemeClr val="tx2"/>
                </a:solidFill>
              </a:rPr>
              <a:t>Design of wafer-scale stitched sensor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(application in ITS3)</a:t>
            </a:r>
          </a:p>
          <a:p>
            <a:r>
              <a:rPr lang="en-US" sz="2000" dirty="0">
                <a:solidFill>
                  <a:schemeClr val="tx2"/>
                </a:solidFill>
              </a:rPr>
              <a:t>Investigate new concepts for CMOS sensors:</a:t>
            </a:r>
          </a:p>
          <a:p>
            <a:pPr lvl="1"/>
            <a:r>
              <a:rPr lang="en-US" sz="1700" dirty="0"/>
              <a:t>Porting of hybrid pixel detector architecture into monolithic (Hybrid-to-Monolithic, H2M)</a:t>
            </a:r>
          </a:p>
          <a:p>
            <a:r>
              <a:rPr lang="en-US" sz="2000" dirty="0">
                <a:solidFill>
                  <a:schemeClr val="tx2"/>
                </a:solidFill>
              </a:rPr>
              <a:t>Performance optimization for future applications</a:t>
            </a:r>
          </a:p>
          <a:p>
            <a:pPr lvl="1"/>
            <a:r>
              <a:rPr lang="en-US" sz="1700" dirty="0"/>
              <a:t>Fast timing</a:t>
            </a:r>
          </a:p>
          <a:p>
            <a:pPr lvl="1"/>
            <a:r>
              <a:rPr lang="en-US" sz="1700" dirty="0"/>
              <a:t>Low power</a:t>
            </a:r>
          </a:p>
          <a:p>
            <a:pPr lvl="1"/>
            <a:r>
              <a:rPr lang="en-US" sz="1700" dirty="0"/>
              <a:t>Radiation tolerance</a:t>
            </a:r>
          </a:p>
          <a:p>
            <a:r>
              <a:rPr lang="en-US" sz="2000" dirty="0">
                <a:solidFill>
                  <a:schemeClr val="tx2"/>
                </a:solidFill>
              </a:rPr>
              <a:t>Provide support and access to </a:t>
            </a:r>
            <a:r>
              <a:rPr lang="en-US" sz="2000" dirty="0" err="1">
                <a:solidFill>
                  <a:schemeClr val="tx2"/>
                </a:solidFill>
              </a:rPr>
              <a:t>TPSCo</a:t>
            </a:r>
            <a:r>
              <a:rPr lang="en-US" sz="2000" dirty="0">
                <a:solidFill>
                  <a:schemeClr val="tx2"/>
                </a:solidFill>
              </a:rPr>
              <a:t> 65 nm imaging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70414215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072D3-C6CA-7D68-AC78-B8CA9FF7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timeline (</a:t>
            </a:r>
            <a:r>
              <a:rPr lang="en-US" dirty="0" err="1"/>
              <a:t>TPSCo</a:t>
            </a:r>
            <a:r>
              <a:rPr lang="en-US" dirty="0"/>
              <a:t> 65 nm)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BAA09-3D14-724F-1592-544C8EF58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C89F0-1FB6-3614-C8E4-F8DBECCFC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8CA87A-9744-2129-A5DC-A4B71E434CC7}"/>
              </a:ext>
            </a:extLst>
          </p:cNvPr>
          <p:cNvSpPr/>
          <p:nvPr/>
        </p:nvSpPr>
        <p:spPr>
          <a:xfrm>
            <a:off x="1249018" y="306125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F1742F-46C5-155C-78C9-87832E726DEA}"/>
              </a:ext>
            </a:extLst>
          </p:cNvPr>
          <p:cNvSpPr txBox="1"/>
          <p:nvPr/>
        </p:nvSpPr>
        <p:spPr>
          <a:xfrm>
            <a:off x="-339646" y="3361741"/>
            <a:ext cx="343574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MLR1 (</a:t>
            </a:r>
            <a:r>
              <a:rPr lang="en-US" dirty="0" err="1">
                <a:solidFill>
                  <a:schemeClr val="tx2"/>
                </a:solidFill>
              </a:rPr>
              <a:t>Multy</a:t>
            </a:r>
            <a:r>
              <a:rPr lang="en-US" dirty="0">
                <a:solidFill>
                  <a:schemeClr val="tx2"/>
                </a:solidFill>
              </a:rPr>
              <a:t>-Layer Reticle, Dec 2020):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Learn about the technology, characterize pixels, transistors and building blocks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F4CF88-6D0E-DBDD-2515-168D504D7806}"/>
              </a:ext>
            </a:extLst>
          </p:cNvPr>
          <p:cNvSpPr/>
          <p:nvPr/>
        </p:nvSpPr>
        <p:spPr>
          <a:xfrm>
            <a:off x="4588562" y="306125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17E850-BFC2-96AF-14F9-2ED21B67DD91}"/>
              </a:ext>
            </a:extLst>
          </p:cNvPr>
          <p:cNvCxnSpPr>
            <a:stCxn id="7" idx="6"/>
            <a:endCxn id="9" idx="2"/>
          </p:cNvCxnSpPr>
          <p:nvPr/>
        </p:nvCxnSpPr>
        <p:spPr>
          <a:xfrm>
            <a:off x="1454426" y="3163956"/>
            <a:ext cx="313413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0BE8587-2354-7A0C-34FF-3CA23E54FFD4}"/>
              </a:ext>
            </a:extLst>
          </p:cNvPr>
          <p:cNvSpPr txBox="1"/>
          <p:nvPr/>
        </p:nvSpPr>
        <p:spPr>
          <a:xfrm>
            <a:off x="2811058" y="3369364"/>
            <a:ext cx="386803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ER1 (Engineering Run, Dec. 2022):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Prove we can design wafer-scale stitched sensors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90C3B6-E0A3-AB0B-0404-062CE3794422}"/>
              </a:ext>
            </a:extLst>
          </p:cNvPr>
          <p:cNvSpPr/>
          <p:nvPr/>
        </p:nvSpPr>
        <p:spPr>
          <a:xfrm>
            <a:off x="8000990" y="306125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11E50F-2117-5913-989D-EDF9DA36985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793970" y="3163956"/>
            <a:ext cx="3207020" cy="835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187CB49-0525-B16B-D2D1-5AA4DAA9A591}"/>
              </a:ext>
            </a:extLst>
          </p:cNvPr>
          <p:cNvSpPr txBox="1"/>
          <p:nvPr/>
        </p:nvSpPr>
        <p:spPr>
          <a:xfrm>
            <a:off x="6536584" y="3412576"/>
            <a:ext cx="3296533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ER2 (Q2 2025):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Full-scale stitched sensor prototype for ALICE ITS3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A55EAF-29B0-99DC-906A-0CB58C74FF7A}"/>
              </a:ext>
            </a:extLst>
          </p:cNvPr>
          <p:cNvCxnSpPr>
            <a:cxnSpLocks/>
            <a:stCxn id="14" idx="5"/>
            <a:endCxn id="27" idx="1"/>
          </p:cNvCxnSpPr>
          <p:nvPr/>
        </p:nvCxnSpPr>
        <p:spPr>
          <a:xfrm>
            <a:off x="8176317" y="3236579"/>
            <a:ext cx="2659475" cy="1222634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D9044B3B-688B-4A31-FE26-9BD1D5EFAC4F}"/>
              </a:ext>
            </a:extLst>
          </p:cNvPr>
          <p:cNvSpPr/>
          <p:nvPr/>
        </p:nvSpPr>
        <p:spPr>
          <a:xfrm>
            <a:off x="10805711" y="442913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0C5B3D8-D2BF-9132-C156-03B9ECB8F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63" y="1023940"/>
            <a:ext cx="1575926" cy="198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A4479B-596F-F297-3220-863926AE4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663" y="904268"/>
            <a:ext cx="2098772" cy="21038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C94260F-8657-B78E-8165-372ABDC896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780416">
            <a:off x="6573506" y="1848584"/>
            <a:ext cx="3110069" cy="29536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DAB22B3-5C35-D505-E9F3-CA97B5B4E427}"/>
              </a:ext>
            </a:extLst>
          </p:cNvPr>
          <p:cNvSpPr txBox="1"/>
          <p:nvPr/>
        </p:nvSpPr>
        <p:spPr>
          <a:xfrm>
            <a:off x="9549840" y="4697854"/>
            <a:ext cx="299002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ER3 (2026):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Stitched sensor production for ITS3 (ALICE-specific)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D600C4-E140-FEBD-1A70-D7E9A1377075}"/>
              </a:ext>
            </a:extLst>
          </p:cNvPr>
          <p:cNvSpPr txBox="1"/>
          <p:nvPr/>
        </p:nvSpPr>
        <p:spPr>
          <a:xfrm rot="1800000">
            <a:off x="7628695" y="1907214"/>
            <a:ext cx="129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MOSAIX</a:t>
            </a:r>
            <a:endParaRPr lang="en-GB" sz="1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6D958D4-60C7-65DF-1B64-68E462954352}"/>
              </a:ext>
            </a:extLst>
          </p:cNvPr>
          <p:cNvSpPr/>
          <p:nvPr/>
        </p:nvSpPr>
        <p:spPr>
          <a:xfrm>
            <a:off x="10750397" y="3067293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43DCAE7-5771-9E61-5D0B-17A22B1689F1}"/>
              </a:ext>
            </a:extLst>
          </p:cNvPr>
          <p:cNvCxnSpPr>
            <a:cxnSpLocks/>
            <a:stCxn id="14" idx="6"/>
            <a:endCxn id="41" idx="2"/>
          </p:cNvCxnSpPr>
          <p:nvPr/>
        </p:nvCxnSpPr>
        <p:spPr>
          <a:xfrm>
            <a:off x="8206398" y="3163956"/>
            <a:ext cx="2543999" cy="6041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A6E8E75-55D8-F450-FB85-DE5835D0B943}"/>
              </a:ext>
            </a:extLst>
          </p:cNvPr>
          <p:cNvSpPr txBox="1"/>
          <p:nvPr/>
        </p:nvSpPr>
        <p:spPr>
          <a:xfrm>
            <a:off x="9350581" y="2184896"/>
            <a:ext cx="28484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MPR2 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Shared engineering run</a:t>
            </a:r>
          </a:p>
          <a:p>
            <a:pPr lvl="1">
              <a:spcBef>
                <a:spcPts val="6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2989472-BEB0-A24D-0EBD-EF2BC546F19D}"/>
              </a:ext>
            </a:extLst>
          </p:cNvPr>
          <p:cNvCxnSpPr>
            <a:cxnSpLocks/>
          </p:cNvCxnSpPr>
          <p:nvPr/>
        </p:nvCxnSpPr>
        <p:spPr>
          <a:xfrm>
            <a:off x="10955805" y="3172312"/>
            <a:ext cx="985986" cy="0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6AAF007-8A89-ED98-40BD-A54E58E855FB}"/>
              </a:ext>
            </a:extLst>
          </p:cNvPr>
          <p:cNvSpPr txBox="1"/>
          <p:nvPr/>
        </p:nvSpPr>
        <p:spPr>
          <a:xfrm rot="1500926">
            <a:off x="8830132" y="3671808"/>
            <a:ext cx="207666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ALICE “rail”</a:t>
            </a:r>
          </a:p>
          <a:p>
            <a:pPr lvl="1">
              <a:spcBef>
                <a:spcPts val="6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7C6B75-1E2C-59AD-5935-E62F9697C0C1}"/>
              </a:ext>
            </a:extLst>
          </p:cNvPr>
          <p:cNvSpPr txBox="1"/>
          <p:nvPr/>
        </p:nvSpPr>
        <p:spPr>
          <a:xfrm>
            <a:off x="8673734" y="2854325"/>
            <a:ext cx="207666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WP 1.2 “rail”</a:t>
            </a:r>
          </a:p>
          <a:p>
            <a:pPr lvl="1">
              <a:spcBef>
                <a:spcPts val="6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 descr="4 Ways to Draw a Train - wikiHow">
            <a:extLst>
              <a:ext uri="{FF2B5EF4-FFF2-40B4-BE49-F238E27FC236}">
                <a16:creationId xmlns:a16="http://schemas.microsoft.com/office/drawing/2014/main" id="{8A008079-B7F6-2F62-8ACA-25D31E3D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9200" y1="48000" x2="19200" y2="48000"/>
                        <a14:foregroundMark x1="19867" y1="46550" x2="19867" y2="46550"/>
                        <a14:foregroundMark x1="23600" y1="34200" x2="23600" y2="33800"/>
                        <a14:foregroundMark x1="29767" y1="26200" x2="29767" y2="26200"/>
                        <a14:foregroundMark x1="25067" y1="33450" x2="25067" y2="32650"/>
                        <a14:foregroundMark x1="22167" y1="36800" x2="24600" y2="30500"/>
                        <a14:foregroundMark x1="24600" y1="30500" x2="22700" y2="34000"/>
                        <a14:foregroundMark x1="39967" y1="23750" x2="39967" y2="23750"/>
                        <a14:foregroundMark x1="39300" y1="23200" x2="39300" y2="22300"/>
                        <a14:foregroundMark x1="39300" y1="15550" x2="40800" y2="13250"/>
                        <a14:foregroundMark x1="45567" y1="12350" x2="45800" y2="1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2364" y="2684936"/>
            <a:ext cx="673926" cy="4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94391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F9A69-9BA2-ACC9-4C65-92B352A6A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86845-BF44-D757-FE9D-84A96A995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timeline (</a:t>
            </a:r>
            <a:r>
              <a:rPr lang="en-US" dirty="0" err="1"/>
              <a:t>TPSCo</a:t>
            </a:r>
            <a:r>
              <a:rPr lang="en-US" dirty="0"/>
              <a:t> 65 nm)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7B313-4EAE-108C-B72A-D05044E03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A4A0C-27DB-88B9-4A0A-9B4E40F4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6C7783-3E68-52D8-34E7-203EA5DFCABB}"/>
              </a:ext>
            </a:extLst>
          </p:cNvPr>
          <p:cNvSpPr/>
          <p:nvPr/>
        </p:nvSpPr>
        <p:spPr>
          <a:xfrm>
            <a:off x="1249018" y="306125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27F829-7CF9-9B0F-4571-601F4B99B609}"/>
              </a:ext>
            </a:extLst>
          </p:cNvPr>
          <p:cNvSpPr txBox="1"/>
          <p:nvPr/>
        </p:nvSpPr>
        <p:spPr>
          <a:xfrm>
            <a:off x="-339646" y="3361741"/>
            <a:ext cx="343574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MLR1 (</a:t>
            </a:r>
            <a:r>
              <a:rPr lang="en-US" dirty="0" err="1">
                <a:solidFill>
                  <a:schemeClr val="tx2"/>
                </a:solidFill>
              </a:rPr>
              <a:t>Multy</a:t>
            </a:r>
            <a:r>
              <a:rPr lang="en-US" dirty="0">
                <a:solidFill>
                  <a:schemeClr val="tx2"/>
                </a:solidFill>
              </a:rPr>
              <a:t>-Layer Reticle, Dec 2020):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Learn about the technology, characterize pixels, transistors and building blocks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F2B5A1-1718-6036-DB29-89C06858F06A}"/>
              </a:ext>
            </a:extLst>
          </p:cNvPr>
          <p:cNvSpPr/>
          <p:nvPr/>
        </p:nvSpPr>
        <p:spPr>
          <a:xfrm>
            <a:off x="4588562" y="306125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09F3AF-617D-F9DE-DDE3-32A9868C437D}"/>
              </a:ext>
            </a:extLst>
          </p:cNvPr>
          <p:cNvCxnSpPr>
            <a:stCxn id="7" idx="6"/>
            <a:endCxn id="9" idx="2"/>
          </p:cNvCxnSpPr>
          <p:nvPr/>
        </p:nvCxnSpPr>
        <p:spPr>
          <a:xfrm>
            <a:off x="1454426" y="3163956"/>
            <a:ext cx="313413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1A91624-C73C-402E-6D59-A9A81B916D0B}"/>
              </a:ext>
            </a:extLst>
          </p:cNvPr>
          <p:cNvSpPr txBox="1"/>
          <p:nvPr/>
        </p:nvSpPr>
        <p:spPr>
          <a:xfrm>
            <a:off x="2811058" y="3369364"/>
            <a:ext cx="386803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ER1 (Engineering Run, Dec. 2022):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Prove we can design wafer-scale stitched sensors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2D0857-690C-C18E-D986-BD713B7F72BA}"/>
              </a:ext>
            </a:extLst>
          </p:cNvPr>
          <p:cNvSpPr/>
          <p:nvPr/>
        </p:nvSpPr>
        <p:spPr>
          <a:xfrm>
            <a:off x="8000990" y="306125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8EC1F3-6317-1DD8-7F79-93156EC40609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793970" y="3163956"/>
            <a:ext cx="3207020" cy="835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7D5AB58-0D3D-615F-0340-B13F95A1CF75}"/>
              </a:ext>
            </a:extLst>
          </p:cNvPr>
          <p:cNvSpPr txBox="1"/>
          <p:nvPr/>
        </p:nvSpPr>
        <p:spPr>
          <a:xfrm>
            <a:off x="6536584" y="3412576"/>
            <a:ext cx="3296533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ER2 (Q2 2025):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Full-scale stitched sensor prototype for ALICE ITS3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1E01C3-71E2-8D2A-B060-D64B667933CF}"/>
              </a:ext>
            </a:extLst>
          </p:cNvPr>
          <p:cNvCxnSpPr>
            <a:cxnSpLocks/>
            <a:stCxn id="14" idx="5"/>
            <a:endCxn id="27" idx="1"/>
          </p:cNvCxnSpPr>
          <p:nvPr/>
        </p:nvCxnSpPr>
        <p:spPr>
          <a:xfrm>
            <a:off x="8176317" y="3236579"/>
            <a:ext cx="2659475" cy="1222634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11065366-07E8-AFBC-FB55-95255C37C3EB}"/>
              </a:ext>
            </a:extLst>
          </p:cNvPr>
          <p:cNvSpPr/>
          <p:nvPr/>
        </p:nvSpPr>
        <p:spPr>
          <a:xfrm>
            <a:off x="10805711" y="4429132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2ACF84E-5F67-B3F6-60E6-759B13A4D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63" y="1023940"/>
            <a:ext cx="1575926" cy="198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643E6E-8319-2902-AFBD-3C922E157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663" y="904268"/>
            <a:ext cx="2098772" cy="21038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6F1A28B-4398-A672-9D7C-66E1F024B5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780416">
            <a:off x="6573506" y="1848584"/>
            <a:ext cx="3110069" cy="29536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B781BD0-098C-ADB2-F9F6-F03AB8098E1C}"/>
              </a:ext>
            </a:extLst>
          </p:cNvPr>
          <p:cNvSpPr txBox="1"/>
          <p:nvPr/>
        </p:nvSpPr>
        <p:spPr>
          <a:xfrm>
            <a:off x="9549840" y="4697854"/>
            <a:ext cx="299002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ER3 (2026):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Stitched sensor production for ITS3 (ALICE-specific)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953551-832C-8588-2B14-DEDCC11F76D0}"/>
              </a:ext>
            </a:extLst>
          </p:cNvPr>
          <p:cNvSpPr txBox="1"/>
          <p:nvPr/>
        </p:nvSpPr>
        <p:spPr>
          <a:xfrm rot="1800000">
            <a:off x="7628695" y="1907214"/>
            <a:ext cx="129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MOSAIX</a:t>
            </a:r>
            <a:endParaRPr lang="en-GB" sz="1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00539E0-8E83-5916-F563-78D1BB85D47B}"/>
              </a:ext>
            </a:extLst>
          </p:cNvPr>
          <p:cNvSpPr/>
          <p:nvPr/>
        </p:nvSpPr>
        <p:spPr>
          <a:xfrm>
            <a:off x="10750397" y="3067293"/>
            <a:ext cx="205408" cy="20540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6ABF60-06F3-6AEB-A59E-AD7723322772}"/>
              </a:ext>
            </a:extLst>
          </p:cNvPr>
          <p:cNvCxnSpPr>
            <a:cxnSpLocks/>
            <a:stCxn id="14" idx="6"/>
            <a:endCxn id="41" idx="2"/>
          </p:cNvCxnSpPr>
          <p:nvPr/>
        </p:nvCxnSpPr>
        <p:spPr>
          <a:xfrm>
            <a:off x="8206398" y="3163956"/>
            <a:ext cx="2543999" cy="6041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D3EC2A8-021F-6DD5-581B-14249C5C9E03}"/>
              </a:ext>
            </a:extLst>
          </p:cNvPr>
          <p:cNvSpPr txBox="1"/>
          <p:nvPr/>
        </p:nvSpPr>
        <p:spPr>
          <a:xfrm>
            <a:off x="9350581" y="2184896"/>
            <a:ext cx="28484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MPR2 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Shared engineering run</a:t>
            </a:r>
          </a:p>
          <a:p>
            <a:pPr lvl="1">
              <a:spcBef>
                <a:spcPts val="6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A9FA395-C6B4-1F35-87CF-3D2F5F3B96DA}"/>
              </a:ext>
            </a:extLst>
          </p:cNvPr>
          <p:cNvCxnSpPr>
            <a:cxnSpLocks/>
          </p:cNvCxnSpPr>
          <p:nvPr/>
        </p:nvCxnSpPr>
        <p:spPr>
          <a:xfrm>
            <a:off x="10955805" y="3172312"/>
            <a:ext cx="985986" cy="0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0EF9266-D6CF-F8C2-D598-8ED4C6E2CBA9}"/>
              </a:ext>
            </a:extLst>
          </p:cNvPr>
          <p:cNvSpPr txBox="1"/>
          <p:nvPr/>
        </p:nvSpPr>
        <p:spPr>
          <a:xfrm rot="1500926">
            <a:off x="8830132" y="3671808"/>
            <a:ext cx="207666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ALICE “rail”</a:t>
            </a:r>
          </a:p>
          <a:p>
            <a:pPr lvl="1">
              <a:spcBef>
                <a:spcPts val="6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7243FF-67C0-5B53-CE53-ACF45A86AB92}"/>
              </a:ext>
            </a:extLst>
          </p:cNvPr>
          <p:cNvSpPr txBox="1"/>
          <p:nvPr/>
        </p:nvSpPr>
        <p:spPr>
          <a:xfrm>
            <a:off x="8673734" y="2854325"/>
            <a:ext cx="207666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WP 1.2 “rail”</a:t>
            </a:r>
          </a:p>
          <a:p>
            <a:pPr lvl="1">
              <a:spcBef>
                <a:spcPts val="6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 descr="4 Ways to Draw a Train - wikiHow">
            <a:extLst>
              <a:ext uri="{FF2B5EF4-FFF2-40B4-BE49-F238E27FC236}">
                <a16:creationId xmlns:a16="http://schemas.microsoft.com/office/drawing/2014/main" id="{CFF48271-5B51-8B42-5622-D8753E0A2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9200" y1="48000" x2="19200" y2="48000"/>
                        <a14:foregroundMark x1="19867" y1="46550" x2="19867" y2="46550"/>
                        <a14:foregroundMark x1="23600" y1="34200" x2="23600" y2="33800"/>
                        <a14:foregroundMark x1="29767" y1="26200" x2="29767" y2="26200"/>
                        <a14:foregroundMark x1="25067" y1="33450" x2="25067" y2="32650"/>
                        <a14:foregroundMark x1="22167" y1="36800" x2="24600" y2="30500"/>
                        <a14:foregroundMark x1="24600" y1="30500" x2="22700" y2="34000"/>
                        <a14:foregroundMark x1="39967" y1="23750" x2="39967" y2="23750"/>
                        <a14:foregroundMark x1="39300" y1="23200" x2="39300" y2="22300"/>
                        <a14:foregroundMark x1="39300" y1="15550" x2="40800" y2="13250"/>
                        <a14:foregroundMark x1="45567" y1="12350" x2="45800" y2="1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2364" y="2684936"/>
            <a:ext cx="673926" cy="4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A3566EA-B3B6-DC35-746D-2A868D195E3F}"/>
              </a:ext>
            </a:extLst>
          </p:cNvPr>
          <p:cNvSpPr/>
          <p:nvPr/>
        </p:nvSpPr>
        <p:spPr>
          <a:xfrm>
            <a:off x="115717" y="980729"/>
            <a:ext cx="3039574" cy="537460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C800A-20AF-3AAA-AA26-7A086DF5223B}"/>
              </a:ext>
            </a:extLst>
          </p:cNvPr>
          <p:cNvSpPr txBox="1"/>
          <p:nvPr/>
        </p:nvSpPr>
        <p:spPr>
          <a:xfrm>
            <a:off x="-328655" y="4916013"/>
            <a:ext cx="3435743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1.5 x 1.5 mm</a:t>
            </a:r>
            <a:r>
              <a:rPr lang="en-US" baseline="30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 test chips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</a:rPr>
              <a:t>&gt;50 </a:t>
            </a:r>
            <a:r>
              <a:rPr lang="en-US" dirty="0" err="1">
                <a:solidFill>
                  <a:schemeClr val="tx2"/>
                </a:solidFill>
              </a:rPr>
              <a:t>chiplets</a:t>
            </a:r>
            <a:r>
              <a:rPr lang="en-US" dirty="0">
                <a:solidFill>
                  <a:schemeClr val="tx2"/>
                </a:solidFill>
              </a:rPr>
              <a:t> from: DESY, IPHC, RAL, NIKHEF, CPPM, Yonsei, CERN</a:t>
            </a:r>
          </a:p>
        </p:txBody>
      </p:sp>
    </p:spTree>
    <p:extLst>
      <p:ext uri="{BB962C8B-B14F-4D97-AF65-F5344CB8AC3E}">
        <p14:creationId xmlns:p14="http://schemas.microsoft.com/office/powerpoint/2010/main" val="191575126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F776D-BD0F-1FE1-AF5F-7ADE30EA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cross section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9AC5A-AF24-A0D1-BE1E-DACE5066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268760"/>
            <a:ext cx="10600868" cy="511256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Sensor development in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TPSCo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65 nm built on experience with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TowerJazz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180 nm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FCFBD-F7D0-B0BF-AD9C-3003B033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5FC4A-516A-D774-7FF7-0FB1287ED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9B390-6E84-8F83-43C3-C448FCCE07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5" r="1059"/>
          <a:stretch/>
        </p:blipFill>
        <p:spPr>
          <a:xfrm>
            <a:off x="3860800" y="2320099"/>
            <a:ext cx="4683760" cy="2964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5304E-495D-6F9D-A090-5DF4E54673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18380" r="1059"/>
          <a:stretch/>
        </p:blipFill>
        <p:spPr>
          <a:xfrm>
            <a:off x="0" y="2320099"/>
            <a:ext cx="3867426" cy="29642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817117-180C-0098-E692-CB762049AA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1376" r="22370"/>
          <a:stretch/>
        </p:blipFill>
        <p:spPr>
          <a:xfrm>
            <a:off x="8531308" y="2320099"/>
            <a:ext cx="3660692" cy="296420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070DCC-23ED-2951-B43F-81CFF2055819}"/>
              </a:ext>
            </a:extLst>
          </p:cNvPr>
          <p:cNvCxnSpPr/>
          <p:nvPr/>
        </p:nvCxnSpPr>
        <p:spPr>
          <a:xfrm>
            <a:off x="3867426" y="5446644"/>
            <a:ext cx="4663882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022250E-C6A2-BD11-F637-45F7CBBD0F69}"/>
              </a:ext>
            </a:extLst>
          </p:cNvPr>
          <p:cNvSpPr txBox="1">
            <a:spLocks/>
          </p:cNvSpPr>
          <p:nvPr/>
        </p:nvSpPr>
        <p:spPr>
          <a:xfrm>
            <a:off x="5712394" y="5433393"/>
            <a:ext cx="1568917" cy="324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Pixel pitch</a:t>
            </a:r>
            <a:endParaRPr lang="en-GB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88DC404-2DFC-BFFA-BF45-5D359CC77AF8}"/>
              </a:ext>
            </a:extLst>
          </p:cNvPr>
          <p:cNvSpPr txBox="1">
            <a:spLocks/>
          </p:cNvSpPr>
          <p:nvPr/>
        </p:nvSpPr>
        <p:spPr>
          <a:xfrm>
            <a:off x="8224094" y="3245613"/>
            <a:ext cx="495837" cy="53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gap</a:t>
            </a:r>
            <a:endParaRPr lang="en-GB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B2EB25-9CC1-094F-47E9-49EFA128B9A9}"/>
              </a:ext>
            </a:extLst>
          </p:cNvPr>
          <p:cNvSpPr txBox="1">
            <a:spLocks/>
          </p:cNvSpPr>
          <p:nvPr/>
        </p:nvSpPr>
        <p:spPr>
          <a:xfrm>
            <a:off x="3719988" y="3245613"/>
            <a:ext cx="495837" cy="53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gap</a:t>
            </a:r>
            <a:endParaRPr lang="en-GB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20F355-EC1C-30E1-EA8B-CF6C3632A3BE}"/>
              </a:ext>
            </a:extLst>
          </p:cNvPr>
          <p:cNvCxnSpPr>
            <a:cxnSpLocks/>
          </p:cNvCxnSpPr>
          <p:nvPr/>
        </p:nvCxnSpPr>
        <p:spPr>
          <a:xfrm>
            <a:off x="3650399" y="3245613"/>
            <a:ext cx="398140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0F489A-148B-7ED7-03A9-8AF33BDF1804}"/>
              </a:ext>
            </a:extLst>
          </p:cNvPr>
          <p:cNvCxnSpPr>
            <a:cxnSpLocks/>
          </p:cNvCxnSpPr>
          <p:nvPr/>
        </p:nvCxnSpPr>
        <p:spPr>
          <a:xfrm>
            <a:off x="8315165" y="3245613"/>
            <a:ext cx="398140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12884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6ABEE-86FF-9F4A-A5A6-5E95A1F66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681221" y="1517360"/>
                <a:ext cx="4718090" cy="3173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&lt; 100 </a:t>
                </a:r>
                <a:r>
                  <a:rPr lang="en-US" dirty="0" err="1">
                    <a:solidFill>
                      <a:schemeClr val="accent6">
                        <a:lumMod val="50000"/>
                      </a:schemeClr>
                    </a:solidFill>
                  </a:rPr>
                  <a:t>ps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timing precision (sensor + front-end only) [2]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Fully efficient sensor, analog front end, digital readout chain with 15 x 15 μm</a:t>
                </a:r>
                <a:r>
                  <a:rPr lang="en-US" baseline="30000" dirty="0">
                    <a:solidFill>
                      <a:schemeClr val="accent6">
                        <a:lumMod val="50000"/>
                      </a:schemeClr>
                    </a:solidFill>
                  </a:rPr>
                  <a:t>2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pixel [3]</a:t>
                </a:r>
                <a:endParaRPr lang="en-US" baseline="30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Transistor total ionizing dose tolerance </a:t>
                </a:r>
                <a:r>
                  <a:rPr lang="en-US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</a:rPr>
                  <a:t>and S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EU in line with other 65 nm technologies 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Proof-of-principle that we can reach ~ 99 % detection efficiency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en-US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1</m:t>
                    </m:r>
                    <m:r>
                      <a:rPr lang="en-US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𝑀𝑒𝑉</m:t>
                    </m:r>
                    <m:r>
                      <a:rPr lang="en-US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𝑛𝑒𝑞</m:t>
                    </m:r>
                    <m:r>
                      <a:rPr lang="en-US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 at room temperature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221" y="1517360"/>
                <a:ext cx="4718090" cy="3173176"/>
              </a:xfrm>
              <a:prstGeom prst="rect">
                <a:avLst/>
              </a:prstGeom>
              <a:blipFill>
                <a:blip r:embed="rId3"/>
                <a:stretch>
                  <a:fillRect l="-775" r="-1550" b="-2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LICE_ITS3_2023-03-01_dpts_2022-07_PS_vbb-2p4_eff_fhr_vs_Threshold_Irradiation.pdf" descr="ALICE_ITS3_2023-03-01_dpts_2022-07_PS_vbb-2p4_eff_fhr_vs_Threshold_Irradiation.pdf">
            <a:extLst>
              <a:ext uri="{FF2B5EF4-FFF2-40B4-BE49-F238E27FC236}">
                <a16:creationId xmlns:a16="http://schemas.microsoft.com/office/drawing/2014/main" id="{428A90E1-BF11-6D7F-39EA-7FB221719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650" y="3118035"/>
            <a:ext cx="4953169" cy="20431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FA1993-79B0-0774-8A35-89FF42A99870}"/>
              </a:ext>
            </a:extLst>
          </p:cNvPr>
          <p:cNvSpPr txBox="1">
            <a:spLocks/>
          </p:cNvSpPr>
          <p:nvPr/>
        </p:nvSpPr>
        <p:spPr>
          <a:xfrm>
            <a:off x="245166" y="176167"/>
            <a:ext cx="10972800" cy="776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MLR1: learning on sensor, front-end and readout</a:t>
            </a:r>
            <a:endParaRPr lang="en-CH" sz="2400" dirty="0">
              <a:solidFill>
                <a:srgbClr val="002060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97F014A-6BAD-03FF-9F76-E60DBD289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179" y="6575403"/>
            <a:ext cx="6839643" cy="274324"/>
          </a:xfrm>
        </p:spPr>
        <p:txBody>
          <a:bodyPr/>
          <a:lstStyle/>
          <a:p>
            <a:r>
              <a:rPr lang="pt-BR" dirty="0"/>
              <a:t>VERTEX 2025 | 26 August 2025 | Giacomo Ripamonti</a:t>
            </a:r>
            <a:endParaRPr lang="en-GB" dirty="0"/>
          </a:p>
        </p:txBody>
      </p:sp>
      <p:pic>
        <p:nvPicPr>
          <p:cNvPr id="9" name="Picture 8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8A580491-E31C-482E-D162-165D193BC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90" y="1037230"/>
            <a:ext cx="4651201" cy="197015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4EC5211-2CB0-A219-A957-C0625069E919}"/>
              </a:ext>
            </a:extLst>
          </p:cNvPr>
          <p:cNvSpPr/>
          <p:nvPr/>
        </p:nvSpPr>
        <p:spPr>
          <a:xfrm>
            <a:off x="4373117" y="1558946"/>
            <a:ext cx="643423" cy="420311"/>
          </a:xfrm>
          <a:prstGeom prst="ellipse">
            <a:avLst/>
          </a:prstGeom>
          <a:ln w="190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CH" sz="16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E1E768-9849-EFF7-5250-786B8F41693B}"/>
              </a:ext>
            </a:extLst>
          </p:cNvPr>
          <p:cNvSpPr txBox="1"/>
          <p:nvPr/>
        </p:nvSpPr>
        <p:spPr>
          <a:xfrm>
            <a:off x="6660088" y="1472228"/>
            <a:ext cx="417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Lessons learned from MLR1: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A27C56-7939-E82E-9E50-E681623D273E}"/>
              </a:ext>
            </a:extLst>
          </p:cNvPr>
          <p:cNvSpPr txBox="1">
            <a:spLocks/>
          </p:cNvSpPr>
          <p:nvPr/>
        </p:nvSpPr>
        <p:spPr>
          <a:xfrm>
            <a:off x="245166" y="5458048"/>
            <a:ext cx="11735554" cy="1361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00"/>
              </a:spcBef>
            </a:pP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[1] “Characterization of analogue Monolithic Active Pixel Sensor test structures implemented in a 65 nm CMOS imaging process”. In: 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</a:rPr>
              <a:t>Nucl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. Instr. and Meth. A 1070 (2025), 169896. 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</a:rPr>
              <a:t>doi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10.1016/j.nima.2024.169896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10000"/>
              </a:lnSpc>
              <a:spcBef>
                <a:spcPts val="100"/>
              </a:spcBef>
            </a:pP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[2] “</a:t>
            </a:r>
            <a:r>
              <a:rPr lang="en-GB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ElsevierGulliver"/>
              </a:rPr>
              <a:t>Time performance of Analog Pixel Test Structures with in-chip operational amplifier implemented in 65 nm CMOS imaging process”, 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  <a:latin typeface="ElsevierGulliver"/>
              </a:rPr>
              <a:t>In: 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</a:rPr>
              <a:t>Nucl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. Instr. and Meth. A 1070 (2025), 170034. 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</a:rPr>
              <a:t>doi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10.1016/j.nima.2024.170034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10000"/>
              </a:lnSpc>
              <a:spcBef>
                <a:spcPts val="100"/>
              </a:spcBef>
            </a:pPr>
            <a:r>
              <a:rPr lang="en-GB" sz="1200" b="0" i="0" dirty="0">
                <a:solidFill>
                  <a:schemeClr val="accent6">
                    <a:lumMod val="50000"/>
                  </a:schemeClr>
                </a:solidFill>
                <a:effectLst/>
                <a:latin typeface="ElsevierGulliver"/>
              </a:rPr>
              <a:t>[3] “</a:t>
            </a:r>
            <a:r>
              <a:rPr lang="en-GB" sz="1200" b="0" i="0" dirty="0">
                <a:solidFill>
                  <a:srgbClr val="1F1F1F"/>
                </a:solidFill>
                <a:effectLst/>
                <a:latin typeface="ElsevierGulliver"/>
              </a:rPr>
              <a:t>Digital pixel test structures implemented in a 65 nm CMOS process” , 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  <a:latin typeface="ElsevierGulliver"/>
              </a:rPr>
              <a:t>In: 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</a:rPr>
              <a:t>Nucl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. Instr. and Meth. A 1070 (2025), 168589. 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</a:rPr>
              <a:t>doi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10.1016/j.nima.2024.168589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GB" sz="1200" b="0" i="0" dirty="0">
              <a:solidFill>
                <a:schemeClr val="accent6">
                  <a:lumMod val="50000"/>
                </a:schemeClr>
              </a:solidFill>
              <a:effectLst/>
              <a:latin typeface="ElsevierGulliver"/>
            </a:endParaRPr>
          </a:p>
          <a:p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293C4CF-0C12-0D43-77AE-FDCEA7C52203}"/>
              </a:ext>
            </a:extLst>
          </p:cNvPr>
          <p:cNvCxnSpPr>
            <a:cxnSpLocks/>
          </p:cNvCxnSpPr>
          <p:nvPr/>
        </p:nvCxnSpPr>
        <p:spPr>
          <a:xfrm flipH="1" flipV="1">
            <a:off x="5058154" y="1826631"/>
            <a:ext cx="1690664" cy="213183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AFBBF9-FF9A-F884-0EC6-B61560C5C7CA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6025819" y="3951027"/>
            <a:ext cx="634269" cy="18857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46D290-9D92-A213-814B-663A0962D05E}"/>
              </a:ext>
            </a:extLst>
          </p:cNvPr>
          <p:cNvCxnSpPr>
            <a:cxnSpLocks/>
          </p:cNvCxnSpPr>
          <p:nvPr/>
        </p:nvCxnSpPr>
        <p:spPr>
          <a:xfrm flipH="1">
            <a:off x="6025819" y="2686941"/>
            <a:ext cx="655402" cy="1204216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27446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0151102-template">
  <a:themeElements>
    <a:clrScheme name="CERN-Blue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0620-WP1_2-Template" id="{9F669073-1CB8-1543-BB3A-9EFD87F4EFF6}" vid="{BBF3983E-69A9-F043-8A4F-178B20D4AE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20220620-WP1_2-Template</Template>
  <TotalTime>0</TotalTime>
  <Words>4638</Words>
  <Application>Microsoft Office PowerPoint</Application>
  <PresentationFormat>Widescreen</PresentationFormat>
  <Paragraphs>647</Paragraphs>
  <Slides>39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Cambria Math</vt:lpstr>
      <vt:lpstr>ElsevierGulliver</vt:lpstr>
      <vt:lpstr>20151102-template</vt:lpstr>
      <vt:lpstr>Monolithic active pixel sensors based on           TPSCo 65 nm imaging technology: an overview of results and future challenges</vt:lpstr>
      <vt:lpstr>Monolithic active pixel sensors</vt:lpstr>
      <vt:lpstr>Monolithic active pixel sensors</vt:lpstr>
      <vt:lpstr>R&amp;D for monolithic active pixel sensors</vt:lpstr>
      <vt:lpstr>R&amp;D for monolithic active pixel sensors</vt:lpstr>
      <vt:lpstr>Projects timeline (TPSCo 65 nm)</vt:lpstr>
      <vt:lpstr>Projects timeline (TPSCo 65 nm)</vt:lpstr>
      <vt:lpstr>Sensor cross section</vt:lpstr>
      <vt:lpstr>PowerPoint Presentation</vt:lpstr>
      <vt:lpstr>Projects timeline (TPSCo 65 nm)</vt:lpstr>
      <vt:lpstr>PowerPoint Presentation</vt:lpstr>
      <vt:lpstr>PowerPoint Presentation</vt:lpstr>
      <vt:lpstr>MOSS (Monolithic Stitched Sensor)</vt:lpstr>
      <vt:lpstr>PowerPoint Presentation</vt:lpstr>
      <vt:lpstr>MOSS – Learnings on matrix uniformity and couplings</vt:lpstr>
      <vt:lpstr>MOST (Monolithic Stitched Sensor with Timing)</vt:lpstr>
      <vt:lpstr>PowerPoint Presentation</vt:lpstr>
      <vt:lpstr>MOST: yield &amp; powering</vt:lpstr>
      <vt:lpstr>H2M (Hybrid-to-Monolithic)</vt:lpstr>
      <vt:lpstr>H2M - Global performance results</vt:lpstr>
      <vt:lpstr>H2M - Non-uniform in-pixel response</vt:lpstr>
      <vt:lpstr>H2M - Non-uniform in-pixel response</vt:lpstr>
      <vt:lpstr>Projects timeline (TPSCo 65 nm)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MOSS – test beam results</vt:lpstr>
      <vt:lpstr>MOST: front end and reverse substrate bias</vt:lpstr>
      <vt:lpstr>PowerPoint Presentation</vt:lpstr>
      <vt:lpstr>H2M - Non-uniform in-pixel response</vt:lpstr>
      <vt:lpstr>H2M - Simulation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Submissions and Designs in TPSCo ISC 65 nm</dc:title>
  <dc:subject/>
  <dc:creator>Giacomo Ripamonti</dc:creator>
  <cp:keywords/>
  <dc:description/>
  <cp:lastModifiedBy>Giacomo Ripamonti</cp:lastModifiedBy>
  <cp:revision>168</cp:revision>
  <dcterms:created xsi:type="dcterms:W3CDTF">2023-02-15T14:34:48Z</dcterms:created>
  <dcterms:modified xsi:type="dcterms:W3CDTF">2025-08-25T22:42:44Z</dcterms:modified>
  <cp:category/>
</cp:coreProperties>
</file>