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744" r:id="rId3"/>
    <p:sldId id="770" r:id="rId4"/>
    <p:sldId id="771" r:id="rId5"/>
    <p:sldId id="778" r:id="rId6"/>
    <p:sldId id="742" r:id="rId7"/>
    <p:sldId id="780" r:id="rId8"/>
    <p:sldId id="838" r:id="rId9"/>
    <p:sldId id="840" r:id="rId10"/>
    <p:sldId id="839" r:id="rId11"/>
    <p:sldId id="784" r:id="rId12"/>
    <p:sldId id="782" r:id="rId13"/>
    <p:sldId id="391" r:id="rId14"/>
    <p:sldId id="785" r:id="rId15"/>
    <p:sldId id="833" r:id="rId16"/>
    <p:sldId id="786" r:id="rId17"/>
    <p:sldId id="809" r:id="rId18"/>
    <p:sldId id="810" r:id="rId19"/>
    <p:sldId id="808" r:id="rId20"/>
    <p:sldId id="728" r:id="rId21"/>
    <p:sldId id="399" r:id="rId22"/>
    <p:sldId id="793" r:id="rId23"/>
    <p:sldId id="842" r:id="rId24"/>
    <p:sldId id="401" r:id="rId25"/>
    <p:sldId id="811" r:id="rId26"/>
    <p:sldId id="300" r:id="rId27"/>
    <p:sldId id="814" r:id="rId28"/>
    <p:sldId id="815" r:id="rId29"/>
    <p:sldId id="819" r:id="rId30"/>
    <p:sldId id="774" r:id="rId31"/>
    <p:sldId id="402" r:id="rId32"/>
    <p:sldId id="773" r:id="rId33"/>
    <p:sldId id="745" r:id="rId34"/>
    <p:sldId id="794" r:id="rId35"/>
    <p:sldId id="795" r:id="rId36"/>
    <p:sldId id="732" r:id="rId37"/>
    <p:sldId id="315" r:id="rId38"/>
    <p:sldId id="257" r:id="rId39"/>
    <p:sldId id="824" r:id="rId40"/>
    <p:sldId id="820" r:id="rId41"/>
    <p:sldId id="826" r:id="rId42"/>
    <p:sldId id="831" r:id="rId43"/>
    <p:sldId id="797" r:id="rId44"/>
    <p:sldId id="832" r:id="rId45"/>
    <p:sldId id="769" r:id="rId46"/>
    <p:sldId id="781" r:id="rId47"/>
    <p:sldId id="803" r:id="rId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9FE3E24D-605D-4CAA-97A1-F81867D2B362}">
          <p14:sldIdLst>
            <p14:sldId id="256"/>
            <p14:sldId id="744"/>
            <p14:sldId id="770"/>
            <p14:sldId id="771"/>
            <p14:sldId id="778"/>
            <p14:sldId id="742"/>
            <p14:sldId id="780"/>
            <p14:sldId id="838"/>
            <p14:sldId id="840"/>
            <p14:sldId id="839"/>
            <p14:sldId id="784"/>
            <p14:sldId id="782"/>
            <p14:sldId id="391"/>
            <p14:sldId id="785"/>
            <p14:sldId id="833"/>
            <p14:sldId id="786"/>
            <p14:sldId id="809"/>
            <p14:sldId id="810"/>
            <p14:sldId id="808"/>
            <p14:sldId id="728"/>
            <p14:sldId id="399"/>
            <p14:sldId id="793"/>
            <p14:sldId id="842"/>
            <p14:sldId id="401"/>
            <p14:sldId id="811"/>
            <p14:sldId id="300"/>
            <p14:sldId id="814"/>
            <p14:sldId id="815"/>
            <p14:sldId id="819"/>
            <p14:sldId id="774"/>
            <p14:sldId id="402"/>
            <p14:sldId id="773"/>
            <p14:sldId id="745"/>
            <p14:sldId id="794"/>
            <p14:sldId id="795"/>
            <p14:sldId id="732"/>
            <p14:sldId id="315"/>
            <p14:sldId id="257"/>
            <p14:sldId id="824"/>
            <p14:sldId id="820"/>
            <p14:sldId id="826"/>
            <p14:sldId id="831"/>
            <p14:sldId id="797"/>
            <p14:sldId id="832"/>
            <p14:sldId id="769"/>
            <p14:sldId id="781"/>
            <p14:sldId id="8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DFF1A6-77EE-2B5E-A96F-40A4FC94A01D}" name="Matteo Magherini" initials="MM" userId="S::matteo.magherini@studenti.unipg.it::26d7de4f-b823-4d23-97dd-3c5945fcf415" providerId="AD"/>
  <p188:author id="{BE2AAFDD-367F-336C-0883-208FF8B1AEAE}" name="Alessandro Rossi" initials="AR" userId="S::alessandro.rossi2@unipg.it::8e852b7b-6372-4d1b-a51c-a244f1a6cb7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Matteo Magherini" initials="MM" lastIdx="5" clrIdx="1">
    <p:extLst>
      <p:ext uri="{19B8F6BF-5375-455C-9EA6-DF929625EA0E}">
        <p15:presenceInfo xmlns:p15="http://schemas.microsoft.com/office/powerpoint/2012/main" userId="S::matteo.magherini@studenti.unipg.it::26d7de4f-b823-4d23-97dd-3c5945fcf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512E"/>
    <a:srgbClr val="6785C3"/>
    <a:srgbClr val="004587"/>
    <a:srgbClr val="999999"/>
    <a:srgbClr val="C96A35"/>
    <a:srgbClr val="C45E23"/>
    <a:srgbClr val="0060A8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9"/>
    <p:restoredTop sz="88571"/>
  </p:normalViewPr>
  <p:slideViewPr>
    <p:cSldViewPr snapToGrid="0">
      <p:cViewPr varScale="1">
        <p:scale>
          <a:sx n="113" d="100"/>
          <a:sy n="113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8B23B-7759-6E4C-8A69-32FABE31744A}" type="datetimeFigureOut">
              <a:rPr lang="it-IT" smtClean="0"/>
              <a:t>25/08/25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E2B8D-0A96-314F-BBA8-9E1A17D185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36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03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22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E52CE-C362-A2D1-3BBB-292D4F13A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5C65B-1A70-8E1D-4026-6579D2BAC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9DB7C-E73C-E89A-713C-6460EA45B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90837-0543-8325-878D-5660FB3CC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15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RunControl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548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474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</a:rPr>
              <a:t>lower channel occupancy under percent level (per </a:t>
            </a:r>
            <a:r>
              <a:rPr lang="en-GB" sz="1200" dirty="0" err="1">
                <a:effectLst/>
              </a:rPr>
              <a:t>mille</a:t>
            </a:r>
            <a:r>
              <a:rPr lang="en-GB" sz="1200" dirty="0">
                <a:effectLst/>
              </a:rPr>
              <a:t> level) must be achieved in the OT (IT).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23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78433-19F2-00B4-30D0-8B801AFE7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E5B93-D294-C391-D165-97FCD9892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1E34F-D949-024B-6301-F217065BE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</a:rPr>
              <a:t>lower channel occupancy under percent level (per </a:t>
            </a:r>
            <a:r>
              <a:rPr lang="en-GB" sz="1200" dirty="0" err="1">
                <a:effectLst/>
              </a:rPr>
              <a:t>mille</a:t>
            </a:r>
            <a:r>
              <a:rPr lang="en-GB" sz="1200" dirty="0">
                <a:effectLst/>
              </a:rPr>
              <a:t> level) must be achieved in the OT (IT).</a:t>
            </a:r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8D58-42F7-57E5-0138-2E1872CD8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42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510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4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Barrel (TBPX)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4 layers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756 modules</a:t>
            </a:r>
          </a:p>
          <a:p>
            <a:r>
              <a:rPr lang="en-GB" i="1" dirty="0"/>
              <a:t>3D sensors in layer 1</a:t>
            </a:r>
            <a:endParaRPr lang="en-GB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959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Forward disks (TFPX)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2 sides x 8 disks x 4 rings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1728 modules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1x2 modules in rings 1,2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2x2 modules in rings 3,4,5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0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Endcaps (TEPX)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2 sides x 4 disks x 5 rings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1408 modules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2x2 modules everywhere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➢ Ring 1 used for luminosity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595959"/>
                </a:solidFill>
                <a:effectLst/>
                <a:latin typeface="Helvetica" pitchFamily="2" charset="0"/>
              </a:rPr>
              <a:t>measurement</a:t>
            </a:r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477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E2B8D-0A96-314F-BBA8-9E1A17D1855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834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C2CE8B8-C808-46D1-B81D-6B46A353E0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490" r="34023" b="38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D0A6EAA-2559-47AC-9206-C3EB1A4A1A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75000">
                <a:srgbClr val="0060A8">
                  <a:alpha val="60000"/>
                </a:srgbClr>
              </a:gs>
              <a:gs pos="100000">
                <a:srgbClr val="0060A8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2695576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295773"/>
            <a:ext cx="9144000" cy="1413129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73DA6-6D86-488D-BBBD-B929795E84E0}" type="datetime1">
              <a:rPr lang="it-IT" smtClean="0"/>
              <a:t>25/08/25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‹#›</a:t>
            </a:fld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9C2F0F1-58C5-4D10-969F-6F1682789A52}"/>
              </a:ext>
            </a:extLst>
          </p:cNvPr>
          <p:cNvSpPr/>
          <p:nvPr userDrawn="1"/>
        </p:nvSpPr>
        <p:spPr>
          <a:xfrm>
            <a:off x="0" y="6181724"/>
            <a:ext cx="12192000" cy="676275"/>
          </a:xfrm>
          <a:prstGeom prst="rect">
            <a:avLst/>
          </a:prstGeom>
          <a:solidFill>
            <a:srgbClr val="0060A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43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‹#›</a:t>
            </a:fld>
            <a:endParaRPr lang="it-IT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E5ED1B45-97FF-F6D8-1D06-7BD36FEDC5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64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B69D556-BBC4-260C-A631-C3412771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498DDF06-25EF-3A33-52DF-32926341AF6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5090327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3AF93B5-7526-CCBD-A107-DEC2F0B7B57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3472" y="1825625"/>
            <a:ext cx="5090328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23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B69D556-BBC4-260C-A631-C3412771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498DDF06-25EF-3A33-52DF-32926341AF6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27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prasotto" userDrawn="1">
  <p:cSld name="Soprasott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F0208C4B-6F2A-3C4B-9463-63C29E1F04AE}" type="datetime1">
              <a:rPr lang="it-IT" smtClean="0"/>
              <a:t>25/08/25</a:t>
            </a:fld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F76EF8F-3AF2-06B6-3ACB-432EFAB2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CC716B0-AD4D-C918-C89E-FB949F390B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4578561"/>
            <a:ext cx="5257800" cy="16033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BDAC300-B662-B8ED-F929-77CC3EB053F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4578561"/>
            <a:ext cx="5257801" cy="16033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60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prasotto" userDrawn="1">
  <p:cSld name="1_Soprasott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FB0475F2-63D3-594E-A130-5A63D1BDBF1F}" type="datetime1">
              <a:rPr lang="it-IT" smtClean="0"/>
              <a:t>25/08/25</a:t>
            </a:fld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B50C0521-9C37-E857-A94F-64D81E9B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751B093-E91C-EF6A-9E38-5119C06617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5257800" cy="16033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5B8CA8C3-9828-47ED-03F7-CA1FA381757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1825625"/>
            <a:ext cx="5257801" cy="16033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AFE73FC-BFED-66FF-4686-8507D985388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428999"/>
            <a:ext cx="5257800" cy="2747963"/>
          </a:xfrm>
        </p:spPr>
        <p:txBody>
          <a:bodyPr/>
          <a:lstStyle/>
          <a:p>
            <a:endParaRPr lang="en-IT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02EE9A3F-63F2-7602-0E7B-A54541101C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199" y="3428998"/>
            <a:ext cx="5257800" cy="2747963"/>
          </a:xfrm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2930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pPr indent="0">
              <a:buNone/>
            </a:pPr>
            <a:endParaRPr lang="it-IT" sz="18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838080" y="1690560"/>
            <a:ext cx="5131080" cy="410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u="none" strike="noStrike">
              <a:solidFill>
                <a:schemeClr val="dk1"/>
              </a:solidFill>
              <a:uFillTx/>
              <a:latin typeface="Segoe UI Semilight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26200" y="1690560"/>
            <a:ext cx="5131080" cy="410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u="none" strike="noStrike">
              <a:solidFill>
                <a:schemeClr val="dk1"/>
              </a:solidFill>
              <a:uFillTx/>
              <a:latin typeface="Segoe UI Semiligh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3C5F8E6-B696-4554-9864-5C3E5E6F4AE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39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4306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90688"/>
            <a:ext cx="9243060" cy="4104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28F4-1C07-F740-AA91-CDBA51E8CF31}" type="datetime1">
              <a:rPr lang="it-IT" smtClean="0"/>
              <a:t>25/08/25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55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00BAD46-09D4-48C0-98AE-9D95D77CA3F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4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55821-4D41-4A61-B85A-B0438DBB1EC3}" type="datetime1">
              <a:rPr lang="it-IT" smtClean="0"/>
              <a:t>25/08/25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48CC-A12F-7E42-94F8-A6DBC6D9A38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98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7" r:id="rId3"/>
    <p:sldLayoutId id="2147483728" r:id="rId4"/>
    <p:sldLayoutId id="2147483729" r:id="rId5"/>
    <p:sldLayoutId id="2147483730" r:id="rId6"/>
    <p:sldLayoutId id="2147483732" r:id="rId7"/>
    <p:sldLayoutId id="2147483733" r:id="rId8"/>
    <p:sldLayoutId id="2147483734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y.ornl.gov/event/677/contributions/2792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physics-and-astronomy/beamline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16/j.nima.2025.17066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panthera.fit.edu/" TargetMode="External"/><Relationship Id="rId7" Type="http://schemas.openxmlformats.org/officeDocument/2006/relationships/image" Target="../media/image45.jpg"/><Relationship Id="rId2" Type="http://schemas.openxmlformats.org/officeDocument/2006/relationships/hyperlink" Target="https://gitlab.cern.ch:8443/cms_tk_ph2/Ph2_AC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43.jpg"/><Relationship Id="rId5" Type="http://schemas.openxmlformats.org/officeDocument/2006/relationships/hyperlink" Target="https://gitlab.cern.ch:8443/cms_tk_ph2/Ph2_ACF_GUI" TargetMode="External"/><Relationship Id="rId10" Type="http://schemas.openxmlformats.org/officeDocument/2006/relationships/hyperlink" Target="https://indico.phy.ornl.gov/event/677/contributions/2741/" TargetMode="External"/><Relationship Id="rId4" Type="http://schemas.openxmlformats.org/officeDocument/2006/relationships/hyperlink" Target="https://gitlab.cern.ch:8443/cms_tk_ph2/dirigent" TargetMode="External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5.jp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455346/contributions/6323074/attachments/3008774/5304609/nicolo_salimbeni_tredi2025.pd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svg"/><Relationship Id="rId7" Type="http://schemas.openxmlformats.org/officeDocument/2006/relationships/image" Target="../media/image64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microsoft.com/office/2007/relationships/hdphoto" Target="../media/hdphoto6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8.png"/><Relationship Id="rId7" Type="http://schemas.openxmlformats.org/officeDocument/2006/relationships/image" Target="../media/image4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g"/><Relationship Id="rId5" Type="http://schemas.openxmlformats.org/officeDocument/2006/relationships/image" Target="../media/image45.jpg"/><Relationship Id="rId4" Type="http://schemas.openxmlformats.org/officeDocument/2006/relationships/hyperlink" Target="https://indico.phy.ornl.gov/event/677/contributions/2695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s://gitlab.cern.ch:8443/cms_tk_ph2/gipht" TargetMode="External"/><Relationship Id="rId7" Type="http://schemas.openxmlformats.org/officeDocument/2006/relationships/image" Target="../media/image45.jpg"/><Relationship Id="rId2" Type="http://schemas.openxmlformats.org/officeDocument/2006/relationships/hyperlink" Target="https://gitlab.cern.ch:8443/cms_tk_ph2/Ph2_ACF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microsoft.com/office/2007/relationships/hdphoto" Target="../media/hdphoto8.wdp"/><Relationship Id="rId4" Type="http://schemas.openxmlformats.org/officeDocument/2006/relationships/hyperlink" Target="https://gitlab.cern.ch:8443/cms_tk_ph2/potato" TargetMode="External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8.jp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g"/><Relationship Id="rId5" Type="http://schemas.openxmlformats.org/officeDocument/2006/relationships/image" Target="../media/image45.jpg"/><Relationship Id="rId4" Type="http://schemas.openxmlformats.org/officeDocument/2006/relationships/hyperlink" Target="https://indico.tlabs.ac.za/event/112/contributions/2798/attachments/1046/1410/20230906_TIPP_Stockmeier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tlabs.ac.za/event/112/contributions/2798/attachments/1046/1410/20230906_TIPP_Stockmeier.pdf" TargetMode="External"/><Relationship Id="rId7" Type="http://schemas.openxmlformats.org/officeDocument/2006/relationships/image" Target="../media/image4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g"/><Relationship Id="rId5" Type="http://schemas.openxmlformats.org/officeDocument/2006/relationships/image" Target="../media/image45.jpg"/><Relationship Id="rId4" Type="http://schemas.openxmlformats.org/officeDocument/2006/relationships/image" Target="../media/image7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en-GB" dirty="0"/>
              <a:t>The CMS Tracker Upgrade </a:t>
            </a:r>
            <a:br>
              <a:rPr lang="en-GB" dirty="0"/>
            </a:br>
            <a:r>
              <a:rPr lang="en-GB" dirty="0"/>
              <a:t>for Phase-2: meeting the challenges of the HL-LHC </a:t>
            </a:r>
            <a:endParaRPr lang="it-IT" sz="6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947984"/>
            <a:ext cx="9144000" cy="1413129"/>
          </a:xfrm>
        </p:spPr>
        <p:txBody>
          <a:bodyPr>
            <a:normAutofit/>
          </a:bodyPr>
          <a:lstStyle/>
          <a:p>
            <a:r>
              <a:rPr lang="it-IT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Matteo Magherini</a:t>
            </a:r>
          </a:p>
          <a:p>
            <a:r>
              <a:rPr lang="it-IT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on </a:t>
            </a:r>
            <a:r>
              <a:rPr lang="it-IT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behalf</a:t>
            </a:r>
            <a:r>
              <a:rPr lang="it-IT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of the CMS Group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</a:t>
            </a:fld>
            <a:endParaRPr lang="it-IT"/>
          </a:p>
        </p:txBody>
      </p:sp>
      <p:pic>
        <p:nvPicPr>
          <p:cNvPr id="9" name="Google Shape;185;p2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AB91BEF-A26D-C343-B44F-6A1AE2E585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326" y="136525"/>
            <a:ext cx="1112948" cy="1112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9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2"/>
    </mc:Choice>
    <mc:Fallback xmlns="">
      <p:transition spd="slow" advTm="199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E06AD-088A-57D8-9EEA-E8D7941AE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6" descr="A green lines in a black background&#10;&#10;AI-generated content may be incorrect.">
            <a:extLst>
              <a:ext uri="{FF2B5EF4-FFF2-40B4-BE49-F238E27FC236}">
                <a16:creationId xmlns:a16="http://schemas.microsoft.com/office/drawing/2014/main" id="{964DC2C8-5C40-9123-A36C-6AE9A078E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0312" b="10312"/>
          <a:stretch>
            <a:fillRect/>
          </a:stretch>
        </p:blipFill>
        <p:spPr>
          <a:xfrm>
            <a:off x="-53466" y="0"/>
            <a:ext cx="12298932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F664B-CA83-F8CF-29E7-FA33F08D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0ECF5-7FDE-DF8B-F9AD-540959B5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10</a:t>
            </a:fld>
            <a:endParaRPr lang="it-IT"/>
          </a:p>
        </p:txBody>
      </p:sp>
      <p:pic>
        <p:nvPicPr>
          <p:cNvPr id="2" name="Content Placeholder 6" descr="A green lines with red and blue dots&#10;&#10;AI-generated content may be incorrect.">
            <a:extLst>
              <a:ext uri="{FF2B5EF4-FFF2-40B4-BE49-F238E27FC236}">
                <a16:creationId xmlns:a16="http://schemas.microsoft.com/office/drawing/2014/main" id="{86C9804C-24F6-1B11-6DB4-9DA49690C08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3716355" y="0"/>
            <a:ext cx="4826742" cy="6859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D06421-CAE9-A30D-87BA-D93F710C03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8482"/>
          <a:stretch>
            <a:fillRect/>
          </a:stretch>
        </p:blipFill>
        <p:spPr>
          <a:xfrm>
            <a:off x="5804814" y="0"/>
            <a:ext cx="257776" cy="6858000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1F1791C-ED76-9161-3230-D4894ADCA33F}"/>
              </a:ext>
            </a:extLst>
          </p:cNvPr>
          <p:cNvSpPr txBox="1">
            <a:spLocks/>
          </p:cNvSpPr>
          <p:nvPr/>
        </p:nvSpPr>
        <p:spPr>
          <a:xfrm>
            <a:off x="5171941" y="3911918"/>
            <a:ext cx="1485023" cy="581092"/>
          </a:xfrm>
          <a:prstGeom prst="rect">
            <a:avLst/>
          </a:prstGeom>
          <a:solidFill>
            <a:schemeClr val="tx1">
              <a:lumMod val="50000"/>
              <a:alpha val="4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en-US" b="1" dirty="0">
                <a:solidFill>
                  <a:schemeClr val="bg1"/>
                </a:solidFill>
              </a:rPr>
              <a:t>~0.1 cm</a:t>
            </a:r>
            <a:endParaRPr lang="en-IT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6C4D61-3412-614B-CD41-8E6604CFAF9B}"/>
              </a:ext>
            </a:extLst>
          </p:cNvPr>
          <p:cNvCxnSpPr>
            <a:cxnSpLocks/>
          </p:cNvCxnSpPr>
          <p:nvPr/>
        </p:nvCxnSpPr>
        <p:spPr>
          <a:xfrm>
            <a:off x="5785564" y="3709492"/>
            <a:ext cx="310436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45E4102-E404-0669-54E5-95ECA5C9C24B}"/>
              </a:ext>
            </a:extLst>
          </p:cNvPr>
          <p:cNvSpPr/>
          <p:nvPr/>
        </p:nvSpPr>
        <p:spPr>
          <a:xfrm>
            <a:off x="7470446" y="1456954"/>
            <a:ext cx="4446872" cy="4787432"/>
          </a:xfrm>
          <a:prstGeom prst="rect">
            <a:avLst/>
          </a:prstGeom>
          <a:solidFill>
            <a:schemeClr val="dk1">
              <a:alpha val="51395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8" name="Picture 17" descr="A graph of a graph showing the difference between events and events&#10;&#10;AI-generated content may be incorrect.">
            <a:extLst>
              <a:ext uri="{FF2B5EF4-FFF2-40B4-BE49-F238E27FC236}">
                <a16:creationId xmlns:a16="http://schemas.microsoft.com/office/drawing/2014/main" id="{9E71663E-F084-FD2D-64B1-860E52F50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971" y="3597528"/>
            <a:ext cx="3423080" cy="2452619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FDA4D423-1B75-7539-0406-27A53CE705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70446" y="1456955"/>
            <a:ext cx="4446872" cy="21395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IT" sz="1800" dirty="0">
                <a:solidFill>
                  <a:schemeClr val="bg2"/>
                </a:solidFill>
              </a:rPr>
              <a:t>Contribution to L1 trigger via track reconstruction from </a:t>
            </a:r>
            <a:r>
              <a:rPr lang="en-IT" sz="1800" b="1" dirty="0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Outer Tracker</a:t>
            </a:r>
          </a:p>
          <a:p>
            <a:r>
              <a:rPr lang="en-GB" sz="1800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750 kHz L1 trigger rate ~ 7 times LHC</a:t>
            </a:r>
          </a:p>
          <a:p>
            <a:r>
              <a:rPr lang="en-GB" sz="1800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12.5 </a:t>
            </a:r>
            <a:r>
              <a:rPr lang="el-GR" sz="1800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μ</a:t>
            </a:r>
            <a:r>
              <a:rPr lang="en-GB" sz="1800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 L1 latency</a:t>
            </a:r>
            <a:endParaRPr lang="en-IT" sz="1800" dirty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r>
              <a:rPr lang="en-IT" sz="1800" dirty="0">
                <a:solidFill>
                  <a:schemeClr val="bg2"/>
                </a:solidFill>
              </a:rPr>
              <a:t>Resolution of approx 1 mm</a:t>
            </a:r>
          </a:p>
          <a:p>
            <a:pPr>
              <a:lnSpc>
                <a:spcPct val="100000"/>
              </a:lnSpc>
            </a:pPr>
            <a:r>
              <a:rPr lang="en-IT" sz="1800" dirty="0">
                <a:solidFill>
                  <a:schemeClr val="bg2"/>
                </a:solidFill>
              </a:rPr>
              <a:t>Allows us to mitigate Pile-Up combinatorics by two orders of magnitude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17C1B3A9-064B-15DF-5715-377F1D12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2"/>
                </a:solidFill>
              </a:rPr>
              <a:t>Ph2 CMS Tracker – Outer Tracker Contribution to L1 Trigger</a:t>
            </a:r>
            <a:endParaRPr lang="en-IT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98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0FC5-1185-15C5-7821-D10D2CB37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D50A0-A25C-DC1B-FC4B-2C7A58072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C03F9-0932-0E09-5410-D76531C31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11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D3B1C3-4C0A-E545-1270-1C1FA3C4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Ph2 CMS Tracker – Performance</a:t>
            </a:r>
            <a:endParaRPr lang="en-IT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CFC6F6-A642-28BC-7604-70F5BE4050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10515600" cy="1168096"/>
          </a:xfrm>
        </p:spPr>
        <p:txBody>
          <a:bodyPr>
            <a:normAutofit/>
          </a:bodyPr>
          <a:lstStyle/>
          <a:p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Improvement in resolution </a:t>
            </a:r>
            <a:r>
              <a:rPr lang="en-GB" dirty="0"/>
              <a:t>with the whole tracker</a:t>
            </a:r>
            <a:endParaRPr lang="en-US" dirty="0"/>
          </a:p>
          <a:p>
            <a:r>
              <a:rPr lang="en-US" dirty="0"/>
              <a:t>High tracking efficiency @ 200 PU and low Fake Rate</a:t>
            </a:r>
          </a:p>
        </p:txBody>
      </p:sp>
      <p:pic>
        <p:nvPicPr>
          <p:cNvPr id="10" name="Picture 9" descr="A comparison of a graph&#10;&#10;AI-generated content may be incorrect.">
            <a:extLst>
              <a:ext uri="{FF2B5EF4-FFF2-40B4-BE49-F238E27FC236}">
                <a16:creationId xmlns:a16="http://schemas.microsoft.com/office/drawing/2014/main" id="{C01876C4-2892-04E7-8B82-F7CDE8576D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1833" y="2993721"/>
            <a:ext cx="6347114" cy="2974076"/>
          </a:xfrm>
          <a:prstGeom prst="rect">
            <a:avLst/>
          </a:prstGeom>
        </p:spPr>
      </p:pic>
      <p:pic>
        <p:nvPicPr>
          <p:cNvPr id="5" name="Picture Placeholder 12">
            <a:extLst>
              <a:ext uri="{FF2B5EF4-FFF2-40B4-BE49-F238E27FC236}">
                <a16:creationId xmlns:a16="http://schemas.microsoft.com/office/drawing/2014/main" id="{7572F76F-C890-11AB-6825-E68B1CAB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22" r="33339"/>
          <a:stretch>
            <a:fillRect/>
          </a:stretch>
        </p:blipFill>
        <p:spPr>
          <a:xfrm>
            <a:off x="1063019" y="2840084"/>
            <a:ext cx="3013995" cy="30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64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1DD682-9ABB-B904-1887-6DC24AF0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0BB49-45DD-9C93-5188-C0F84DF5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12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A322F3-E48A-D879-8321-E5CA5068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Ph2 CMS Tracker – Material budget</a:t>
            </a:r>
            <a:endParaRPr lang="it-IT" sz="4000" dirty="0"/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8EEC47FC-2D28-AD62-32E7-8C0B371A7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03" b="2393"/>
          <a:stretch/>
        </p:blipFill>
        <p:spPr>
          <a:xfrm>
            <a:off x="2647648" y="2741809"/>
            <a:ext cx="7334552" cy="3475995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69D474A-F807-99B2-6A42-BED993EF1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10789693" cy="115310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effectLst/>
              </a:rPr>
              <a:t>Lighter materials, CO2 cooling, optimized service routing</a:t>
            </a:r>
          </a:p>
        </p:txBody>
      </p:sp>
    </p:spTree>
    <p:extLst>
      <p:ext uri="{BB962C8B-B14F-4D97-AF65-F5344CB8AC3E}">
        <p14:creationId xmlns:p14="http://schemas.microsoft.com/office/powerpoint/2010/main" val="1851359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A27612-4926-F0FF-FE1F-CC7C39C1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B81D7E-7439-934F-A2DD-F508E0D0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tx2"/>
                </a:solidFill>
              </a:rPr>
              <a:t>From Phase 1 to…</a:t>
            </a:r>
          </a:p>
        </p:txBody>
      </p:sp>
      <p:pic>
        <p:nvPicPr>
          <p:cNvPr id="5" name="Immagine 15">
            <a:extLst>
              <a:ext uri="{FF2B5EF4-FFF2-40B4-BE49-F238E27FC236}">
                <a16:creationId xmlns:a16="http://schemas.microsoft.com/office/drawing/2014/main" id="{D0D1FBEE-F2B1-804B-18DC-E8F88F4C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6" y="1809000"/>
            <a:ext cx="7938968" cy="32400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1159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67"/>
    </mc:Choice>
    <mc:Fallback xmlns="">
      <p:transition spd="slow" advTm="7476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FBF006-1EF1-6BD4-8027-25702B8E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13CB9-F0B4-9B90-8D03-45933B9A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14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DE2CB-31FF-6242-851E-F0841E70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Tracker</a:t>
            </a:r>
            <a:endParaRPr lang="it-I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021825C-2F65-AC58-D91E-6EF41585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1809000"/>
            <a:ext cx="97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56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89A9E-2398-02FE-155D-827BFAE77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024D3-9CE9-11E6-1ADB-1A936B9F5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801C3-AB73-B7F3-13A5-997D69EF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15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84E101-4C78-BA8D-325D-A1736959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Tracker </a:t>
            </a:r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8D95AC-CA0C-DC51-5031-02A0771D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1809000"/>
            <a:ext cx="97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67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C666B-8329-EC6F-D9FF-66504DE9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F7588-F148-2A85-4DB3-B5E4B224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F4F07-9668-6AC9-3319-05C2C7CE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16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8E0FE-0C30-9717-258A-74E7A150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Tracker – Tracker Barrel Pixel (TBPX)</a:t>
            </a:r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9555DA-DD99-34B0-B8D9-733A3C7F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1809000"/>
            <a:ext cx="97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6330AA4-0E11-37F0-AF51-9A9E7ACF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02" y="2998038"/>
            <a:ext cx="2843212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F64A9C39-A069-A780-8ECB-FF6C43C91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299" y="3226567"/>
            <a:ext cx="4407825" cy="24761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348746-39C6-1B35-9FD3-408F296434BB}"/>
              </a:ext>
            </a:extLst>
          </p:cNvPr>
          <p:cNvSpPr/>
          <p:nvPr/>
        </p:nvSpPr>
        <p:spPr>
          <a:xfrm>
            <a:off x="1751798" y="2998038"/>
            <a:ext cx="1171054" cy="190122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46397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66441-5D8B-94ED-8ACE-AD0A60E6F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EBD8900-589C-25A2-852D-29339188E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1809000"/>
            <a:ext cx="97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B44BA-F140-CFAA-18E4-684E9174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0E4AB-BE7D-AD80-4A46-0BDD4764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17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381A3E-0E41-6BA5-6B85-0F62D542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Tracker – Tracker Forward Pixel (TFPX)</a:t>
            </a:r>
            <a:endParaRPr lang="it-IT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A43446-1792-FE48-6A42-23F05914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54" y="1636347"/>
            <a:ext cx="2844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491BEB7C-F463-47C4-BED1-A0BAF2F9F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265" y="4655306"/>
            <a:ext cx="4395767" cy="1701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44378A-0745-A796-6BB8-4185A9747160}"/>
              </a:ext>
            </a:extLst>
          </p:cNvPr>
          <p:cNvSpPr/>
          <p:nvPr/>
        </p:nvSpPr>
        <p:spPr>
          <a:xfrm>
            <a:off x="2744813" y="2998038"/>
            <a:ext cx="3617485" cy="175402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96880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838E4-E73E-E1AE-241B-FA044A33C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7F917-B18B-B7AA-3EDA-933D6460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F91B81-546E-082C-C5D7-A93CFCD06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18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835AFC-6EDE-455A-8938-5C4DEA78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Tracker – Tracker Endcap Pixel (TEPX)</a:t>
            </a:r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9E96A0-574F-4C2B-DA82-78DF5EDDE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1809000"/>
            <a:ext cx="97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C3181A8-1A1A-406F-D10F-6E32860A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87" y="2601518"/>
            <a:ext cx="2844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78C8B4DB-5D7B-0463-5DB0-EE4119C8B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646" y="2818113"/>
            <a:ext cx="1917550" cy="24108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5BECA3-369D-087D-53B7-B800A6B76464}"/>
              </a:ext>
            </a:extLst>
          </p:cNvPr>
          <p:cNvSpPr/>
          <p:nvPr/>
        </p:nvSpPr>
        <p:spPr>
          <a:xfrm>
            <a:off x="6545179" y="2199141"/>
            <a:ext cx="3137836" cy="20648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71876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9EC7C-EEAA-E94E-9733-D040B0B0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C01D8-DD5E-7565-CE24-F2F4D523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19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A9D697-4577-072D-AAA0-E58506CA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Mechanical Support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20DEF4D-6D49-C416-A55C-A7E7D48629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10515599" cy="11890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Carbon fibre structures with embedded cooling pipes</a:t>
            </a:r>
          </a:p>
          <a:p>
            <a:pPr>
              <a:lnSpc>
                <a:spcPct val="120000"/>
              </a:lnSpc>
            </a:pPr>
            <a:r>
              <a:rPr lang="en-GB" dirty="0"/>
              <a:t>Flat disk geometry (replaces turbine design)</a:t>
            </a:r>
          </a:p>
          <a:p>
            <a:pPr>
              <a:lnSpc>
                <a:spcPct val="120000"/>
              </a:lnSpc>
            </a:pPr>
            <a:r>
              <a:rPr lang="en-GB" dirty="0"/>
              <a:t>CO₂ evaporative cooling at −35 °C via 1.8 mm stainless steel pipes (168 loops)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2E04D3E-9E1D-3357-64A4-99E9FF278CC6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3157396"/>
            <a:ext cx="6467475" cy="338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D60AF6-1ADE-CAEE-589B-5A9AF7002DC3}"/>
              </a:ext>
            </a:extLst>
          </p:cNvPr>
          <p:cNvSpPr txBox="1"/>
          <p:nvPr/>
        </p:nvSpPr>
        <p:spPr>
          <a:xfrm>
            <a:off x="8263396" y="840221"/>
            <a:ext cx="3437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1"/>
                </a:solidFill>
              </a:rPr>
              <a:t>Details on mechanics: </a:t>
            </a:r>
          </a:p>
          <a:p>
            <a:r>
              <a:rPr lang="en-IT" dirty="0">
                <a:solidFill>
                  <a:schemeClr val="accent1"/>
                </a:solidFill>
              </a:rPr>
              <a:t>Pierre Rose’s </a:t>
            </a:r>
            <a:r>
              <a:rPr lang="en-IT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</a:t>
            </a:r>
            <a:r>
              <a:rPr lang="en-IT" dirty="0">
                <a:solidFill>
                  <a:schemeClr val="accent1"/>
                </a:solidFill>
              </a:rPr>
              <a:t> on </a:t>
            </a:r>
            <a:r>
              <a:rPr lang="en-GB" dirty="0">
                <a:solidFill>
                  <a:schemeClr val="accent1"/>
                </a:solidFill>
              </a:rPr>
              <a:t>W</a:t>
            </a:r>
            <a:r>
              <a:rPr lang="en-IT" dirty="0">
                <a:solidFill>
                  <a:schemeClr val="accent1"/>
                </a:solidFill>
              </a:rPr>
              <a:t>ednesday!</a:t>
            </a:r>
          </a:p>
        </p:txBody>
      </p:sp>
    </p:spTree>
    <p:extLst>
      <p:ext uri="{BB962C8B-B14F-4D97-AF65-F5344CB8AC3E}">
        <p14:creationId xmlns:p14="http://schemas.microsoft.com/office/powerpoint/2010/main" val="194008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761D2-5A4D-4653-9198-B1D5C46A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C2E4ECE-8A1B-49AB-87A1-E845DE7DC0AA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8/25/25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98A1-AB27-E74A-267C-3F0BFFC2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A5D48CC-A12F-7E42-94F8-A6DBC6D9A38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green lines in a black background&#10;&#10;AI-generated content may be incorrect.">
            <a:extLst>
              <a:ext uri="{FF2B5EF4-FFF2-40B4-BE49-F238E27FC236}">
                <a16:creationId xmlns:a16="http://schemas.microsoft.com/office/drawing/2014/main" id="{57F6066E-AB90-9949-A612-FE4FBC62B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12" b="10312"/>
          <a:stretch>
            <a:fillRect/>
          </a:stretch>
        </p:blipFill>
        <p:spPr>
          <a:xfrm>
            <a:off x="0" y="0"/>
            <a:ext cx="12298935" cy="685800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1F1D709-BA13-45D2-0023-873F5F312C7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2790" y="465931"/>
            <a:ext cx="5517248" cy="574112"/>
          </a:xfrm>
          <a:solidFill>
            <a:schemeClr val="tx1">
              <a:lumMod val="50000"/>
              <a:alpha val="42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High PU event @ LHC in 2012</a:t>
            </a:r>
            <a:endParaRPr lang="en-IT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9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D2AC65-2CBA-A250-30D4-83E6D64DD11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B0475F2-63D3-594E-A130-5A63D1BDBF1F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9EA3D-8BDA-8E09-D85D-5D4D9F883B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70B2D2-BBBC-56F0-5B44-573E2511D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IT sensors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1D33343-5DC2-9DF1-26DA-10A097871195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838200" y="1825625"/>
                <a:ext cx="5257800" cy="187324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IT" sz="2000" b="1" dirty="0">
                    <a:latin typeface="Segoe UI Semibold" panose="020B0502040204020203" pitchFamily="34" charset="0"/>
                    <a:cs typeface="Segoe UI Semibold" panose="020B0502040204020203" pitchFamily="34" charset="0"/>
                  </a:rPr>
                  <a:t>Planar</a:t>
                </a:r>
                <a:r>
                  <a:rPr lang="en-IT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: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25 × 100 </m:t>
                    </m:r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μ</m:t>
                    </m:r>
                    <m:sSup>
                      <m:sSup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per </a:t>
                </a:r>
                <a14:m>
                  <m:oMath xmlns:m="http://schemas.openxmlformats.org/officeDocument/2006/math"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150 </m:t>
                    </m:r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active thickness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it-IT" sz="1800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Bitten</a:t>
                </a:r>
                <a:r>
                  <a:rPr lang="it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  <a:r>
                  <a:rPr lang="it-IT" sz="1800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implant</a:t>
                </a:r>
                <a:r>
                  <a:rPr lang="it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, no punch-</a:t>
                </a:r>
                <a:r>
                  <a:rPr lang="it-IT" sz="1800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through</a:t>
                </a:r>
                <a:r>
                  <a:rPr lang="it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  <a:r>
                  <a:rPr lang="it-IT" sz="1800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bias</a:t>
                </a:r>
                <a:r>
                  <a:rPr lang="it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dot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it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Hit </a:t>
                </a:r>
                <a:r>
                  <a:rPr lang="it-IT" sz="1800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efficiency</a:t>
                </a:r>
                <a:r>
                  <a:rPr lang="it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&gt;99% after 2x10</a:t>
                </a:r>
                <a:r>
                  <a:rPr lang="it-IT" sz="1800" baseline="30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16 </a:t>
                </a:r>
                <a:r>
                  <a:rPr lang="it-IT" sz="1800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n</a:t>
                </a:r>
                <a:r>
                  <a:rPr lang="it-IT" sz="1800" baseline="-25000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eq</a:t>
                </a:r>
                <a:r>
                  <a:rPr lang="it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/cm</a:t>
                </a:r>
                <a:r>
                  <a:rPr lang="it-IT" sz="1800" baseline="30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2</a:t>
                </a:r>
                <a:r>
                  <a:rPr lang="it-IT" sz="1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endParaRPr lang="en-IT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pPr lvl="1">
                  <a:lnSpc>
                    <a:spcPct val="120000"/>
                  </a:lnSpc>
                </a:pPr>
                <a:endParaRPr lang="en-IT" sz="1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1D33343-5DC2-9DF1-26DA-10A0978711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838200" y="1825625"/>
                <a:ext cx="5257800" cy="1873248"/>
              </a:xfrm>
              <a:blipFill>
                <a:blip r:embed="rId3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0525A1-49E7-AEE0-FFD2-C8813673B1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1825624"/>
            <a:ext cx="5257801" cy="17383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IT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3D sensors</a:t>
            </a:r>
            <a:r>
              <a:rPr lang="en-IT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latin typeface="Segoe UI Semilight" panose="020B0402040204020203" pitchFamily="34" charset="0"/>
                <a:cs typeface="Segoe UI Semilight" panose="020B0402040204020203" pitchFamily="34" charset="0"/>
                <a:sym typeface="Wingdings" pitchFamily="2" charset="2"/>
              </a:rPr>
              <a:t>B</a:t>
            </a:r>
            <a:r>
              <a:rPr lang="en-GB" sz="1800" dirty="0">
                <a:effectLst/>
                <a:latin typeface="Segoe UI Semilight" panose="020B0402040204020203" pitchFamily="34" charset="0"/>
                <a:cs typeface="Segoe UI Semilight" panose="020B0402040204020203" pitchFamily="34" charset="0"/>
                <a:sym typeface="Wingdings" pitchFamily="2" charset="2"/>
              </a:rPr>
              <a:t>etter performances for radiation damage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latin typeface="Segoe UI Semilight" panose="020B0402040204020203" pitchFamily="34" charset="0"/>
                <a:cs typeface="Segoe UI Semilight" panose="020B0402040204020203" pitchFamily="34" charset="0"/>
                <a:sym typeface="Wingdings" pitchFamily="2" charset="2"/>
              </a:rPr>
              <a:t>Lower depletion voltage</a:t>
            </a:r>
          </a:p>
          <a:p>
            <a:pPr lvl="1">
              <a:lnSpc>
                <a:spcPct val="120000"/>
              </a:lnSpc>
            </a:pPr>
            <a:r>
              <a:rPr lang="it-IT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Hit </a:t>
            </a:r>
            <a:r>
              <a:rPr lang="it-IT" sz="1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efficiency</a:t>
            </a:r>
            <a:r>
              <a:rPr lang="it-IT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&gt; </a:t>
            </a:r>
            <a:r>
              <a:rPr lang="en-GB" sz="1800" dirty="0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98% </a:t>
            </a:r>
            <a:r>
              <a:rPr lang="en-GB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after 1.8×10</a:t>
            </a:r>
            <a:r>
              <a:rPr lang="en-GB" sz="18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16</a:t>
            </a:r>
            <a:r>
              <a:rPr lang="en-GB" sz="1800" dirty="0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1800" dirty="0" err="1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n</a:t>
            </a:r>
            <a:r>
              <a:rPr lang="en-GB" sz="1800" baseline="-25000" dirty="0" err="1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eq</a:t>
            </a:r>
            <a:r>
              <a:rPr lang="en-GB" sz="1800" dirty="0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/cm</a:t>
            </a:r>
            <a:r>
              <a:rPr lang="en-GB" sz="1800" baseline="30000" dirty="0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endParaRPr lang="en-IT" sz="1800" baseline="30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>
              <a:lnSpc>
                <a:spcPct val="120000"/>
              </a:lnSpc>
            </a:pPr>
            <a:endParaRPr lang="en-IT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AF45E95-F37D-5AC3-CB67-5772363DDD3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t="803" b="1638"/>
          <a:stretch/>
        </p:blipFill>
        <p:spPr>
          <a:xfrm>
            <a:off x="2145140" y="3797977"/>
            <a:ext cx="2633907" cy="2558374"/>
          </a:xfrm>
          <a:prstGeom prst="rect">
            <a:avLst/>
          </a:prstGeom>
        </p:spPr>
      </p:pic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B34011E1-0B42-5D4D-BA56-306161767FD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" r="977"/>
          <a:stretch/>
        </p:blipFill>
        <p:spPr>
          <a:xfrm>
            <a:off x="5674915" y="3704149"/>
            <a:ext cx="5871371" cy="27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97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C368B-5254-EF2E-52B2-29D0E0AF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75F2-63D3-594E-A130-5A63D1BDBF1F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7F9E7-2222-D333-D7F6-5A5E779F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4FE5D9-DC34-526A-B035-B15CDD61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CMS Readout Chip (CROC)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084FD-DFD5-211B-AECD-32915676A11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it-IT" sz="1800" dirty="0"/>
              <a:t>ASIC </a:t>
            </a:r>
            <a:r>
              <a:rPr lang="it-IT" sz="1800" dirty="0" err="1"/>
              <a:t>based</a:t>
            </a:r>
            <a:r>
              <a:rPr lang="it-IT" sz="1800" dirty="0"/>
              <a:t> on CMOS 65nm </a:t>
            </a:r>
            <a:r>
              <a:rPr lang="it-IT" sz="1800" dirty="0" err="1"/>
              <a:t>technology</a:t>
            </a:r>
            <a:r>
              <a:rPr lang="it-IT" sz="1800" dirty="0"/>
              <a:t> (CERN RD53 project)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CMS </a:t>
            </a:r>
            <a:r>
              <a:rPr lang="it-IT" sz="1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flavor</a:t>
            </a: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of RD53 ROC</a:t>
            </a:r>
            <a:r>
              <a:rPr lang="it-IT" sz="1800" dirty="0"/>
              <a:t>: </a:t>
            </a:r>
            <a:br>
              <a:rPr lang="it-IT" sz="1800" dirty="0"/>
            </a:br>
            <a:r>
              <a:rPr lang="it-IT" sz="1800" dirty="0"/>
              <a:t>C-ROC</a:t>
            </a:r>
          </a:p>
          <a:p>
            <a:pPr>
              <a:lnSpc>
                <a:spcPct val="120000"/>
              </a:lnSpc>
            </a:pPr>
            <a:r>
              <a:rPr lang="it-IT" sz="1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Radiation</a:t>
            </a: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it-IT" sz="1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tolerant</a:t>
            </a: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it-IT" sz="1800" dirty="0"/>
              <a:t>up to 1 Grad</a:t>
            </a:r>
          </a:p>
          <a:p>
            <a:pPr>
              <a:lnSpc>
                <a:spcPct val="120000"/>
              </a:lnSpc>
            </a:pP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Low power </a:t>
            </a:r>
            <a:r>
              <a:rPr lang="it-IT" sz="1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consumption</a:t>
            </a: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it-IT" sz="1800" dirty="0"/>
              <a:t>&lt; 1 </a:t>
            </a:r>
            <a:r>
              <a:rPr lang="it-IT" sz="1800" dirty="0" err="1"/>
              <a:t>W</a:t>
            </a:r>
            <a:r>
              <a:rPr lang="it-IT" sz="1800" dirty="0"/>
              <a:t>/cm2 </a:t>
            </a:r>
          </a:p>
          <a:p>
            <a:pPr>
              <a:lnSpc>
                <a:spcPct val="120000"/>
              </a:lnSpc>
            </a:pPr>
            <a:r>
              <a:rPr lang="it-IT" sz="1800" dirty="0"/>
              <a:t>Trigger rate of 750 kHz</a:t>
            </a:r>
          </a:p>
          <a:p>
            <a:pPr>
              <a:lnSpc>
                <a:spcPct val="120000"/>
              </a:lnSpc>
            </a:pPr>
            <a:r>
              <a:rPr lang="it-IT" sz="1800" dirty="0"/>
              <a:t>Output </a:t>
            </a:r>
            <a:r>
              <a:rPr lang="it-IT" sz="1800" dirty="0" err="1"/>
              <a:t>bandwidth</a:t>
            </a:r>
            <a:r>
              <a:rPr lang="it-IT" sz="1800" dirty="0"/>
              <a:t> 1-4 x 1.28 Gbps</a:t>
            </a:r>
          </a:p>
          <a:p>
            <a:pPr>
              <a:lnSpc>
                <a:spcPct val="120000"/>
              </a:lnSpc>
            </a:pPr>
            <a:r>
              <a:rPr lang="it-IT" sz="1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Analog</a:t>
            </a: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FE linear </a:t>
            </a:r>
            <a:r>
              <a:rPr lang="it-IT" sz="1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architecture</a:t>
            </a: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it-IT" sz="1800" dirty="0"/>
              <a:t>(</a:t>
            </a:r>
            <a:r>
              <a:rPr lang="it-IT" sz="1800" dirty="0" err="1"/>
              <a:t>ToT</a:t>
            </a:r>
            <a:r>
              <a:rPr lang="it-IT" sz="1800" dirty="0"/>
              <a:t> linear </a:t>
            </a:r>
            <a:r>
              <a:rPr lang="it-IT" sz="1800" dirty="0" err="1"/>
              <a:t>wrt</a:t>
            </a:r>
            <a:r>
              <a:rPr lang="it-IT" sz="1800" dirty="0"/>
              <a:t> </a:t>
            </a:r>
            <a:r>
              <a:rPr lang="it-IT" sz="1800" dirty="0" err="1"/>
              <a:t>charge</a:t>
            </a:r>
            <a:r>
              <a:rPr lang="it-IT" sz="1800" dirty="0"/>
              <a:t>)</a:t>
            </a:r>
          </a:p>
          <a:p>
            <a:pPr>
              <a:lnSpc>
                <a:spcPct val="120000"/>
              </a:lnSpc>
            </a:pPr>
            <a:r>
              <a:rPr lang="it-IT" sz="1800" dirty="0"/>
              <a:t>4 bit </a:t>
            </a:r>
            <a:r>
              <a:rPr lang="it-IT" sz="1800" dirty="0" err="1"/>
              <a:t>digital</a:t>
            </a:r>
            <a:r>
              <a:rPr lang="it-IT" sz="1800" dirty="0"/>
              <a:t> </a:t>
            </a:r>
            <a:r>
              <a:rPr lang="it-IT" sz="1800" dirty="0" err="1"/>
              <a:t>readout</a:t>
            </a:r>
            <a:r>
              <a:rPr lang="it-IT" sz="1800" dirty="0"/>
              <a:t> with </a:t>
            </a:r>
            <a:r>
              <a:rPr lang="it-IT" sz="1800" dirty="0" err="1"/>
              <a:t>selectable</a:t>
            </a:r>
            <a:r>
              <a:rPr lang="it-IT" sz="1800" dirty="0"/>
              <a:t> 6-to-4-bit dual </a:t>
            </a:r>
            <a:r>
              <a:rPr lang="it-IT" sz="1800" dirty="0" err="1"/>
              <a:t>slope</a:t>
            </a:r>
            <a:r>
              <a:rPr lang="it-IT" sz="1800" dirty="0"/>
              <a:t> </a:t>
            </a:r>
            <a:r>
              <a:rPr lang="it-IT" sz="1800" dirty="0" err="1"/>
              <a:t>ToT</a:t>
            </a:r>
            <a:r>
              <a:rPr lang="it-IT" sz="1800" dirty="0"/>
              <a:t> mapping for </a:t>
            </a:r>
            <a:r>
              <a:rPr lang="it-IT" sz="1800" dirty="0" err="1"/>
              <a:t>charge</a:t>
            </a:r>
            <a:r>
              <a:rPr lang="it-IT" sz="1800" dirty="0"/>
              <a:t> </a:t>
            </a:r>
            <a:r>
              <a:rPr lang="it-IT" sz="1800" dirty="0" err="1"/>
              <a:t>compression</a:t>
            </a:r>
            <a:r>
              <a:rPr lang="it-IT" sz="1800" dirty="0"/>
              <a:t> (</a:t>
            </a:r>
            <a:r>
              <a:rPr lang="it-IT" sz="1800" dirty="0" err="1"/>
              <a:t>elongated</a:t>
            </a:r>
            <a:r>
              <a:rPr lang="it-IT" sz="1800" dirty="0"/>
              <a:t> clusters, heavy </a:t>
            </a:r>
            <a:r>
              <a:rPr lang="it-IT" sz="1800" dirty="0" err="1"/>
              <a:t>ionizing</a:t>
            </a:r>
            <a:r>
              <a:rPr lang="it-IT" sz="1800" dirty="0"/>
              <a:t> </a:t>
            </a:r>
            <a:r>
              <a:rPr lang="it-IT" sz="1800" dirty="0" err="1"/>
              <a:t>particles</a:t>
            </a:r>
            <a:r>
              <a:rPr lang="it-IT" sz="1800" dirty="0"/>
              <a:t>)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6DB4C78D-609A-DE9E-900A-78E3254F0CB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tretch/>
        </p:blipFill>
        <p:spPr>
          <a:xfrm>
            <a:off x="7803460" y="947716"/>
            <a:ext cx="2843758" cy="2403652"/>
          </a:xfrm>
          <a:prstGeom prst="rect">
            <a:avLst/>
          </a:prstGeom>
        </p:spPr>
      </p:pic>
      <p:pic>
        <p:nvPicPr>
          <p:cNvPr id="9" name="Immagine 9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54B7FF5A-A039-2A64-0F45-6FBC1FF98D9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-128" b="-889"/>
          <a:stretch/>
        </p:blipFill>
        <p:spPr>
          <a:xfrm>
            <a:off x="7803460" y="3640159"/>
            <a:ext cx="2843758" cy="2680669"/>
          </a:xfrm>
          <a:prstGeom prst="rect">
            <a:avLst/>
          </a:prstGeom>
        </p:spPr>
      </p:pic>
      <p:pic>
        <p:nvPicPr>
          <p:cNvPr id="6" name="Picture 5" descr="A red line drawing of a crocodile&#10;&#10;AI-generated content may be incorrect.">
            <a:extLst>
              <a:ext uri="{FF2B5EF4-FFF2-40B4-BE49-F238E27FC236}">
                <a16:creationId xmlns:a16="http://schemas.microsoft.com/office/drawing/2014/main" id="{1524A928-2B54-AFF4-9436-4BCAB5190A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0346" y="599070"/>
            <a:ext cx="1231295" cy="8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5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9647E-3870-0BB3-33E0-5AA231FA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B169F-4158-4EFC-0990-C665315F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22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F7C9D6-B193-BC0A-342A-BA235463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IT + BRIL test beams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0A03399-419B-E3CB-952E-8D2C199312C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IT" dirty="0"/>
              <a:t>2024 joint test beam between CMS Luminosity Group (BRIL) and Inner Tracker </a:t>
            </a:r>
            <a:r>
              <a:rPr lang="en-IT" dirty="0">
                <a:sym typeface="Wingdings" pitchFamily="2" charset="2"/>
              </a:rPr>
              <a:t> </a:t>
            </a:r>
            <a:r>
              <a:rPr lang="en-IT" dirty="0"/>
              <a:t>read out CROC v1 </a:t>
            </a:r>
            <a:r>
              <a:rPr lang="en-IT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with legacy DAQ board</a:t>
            </a:r>
          </a:p>
        </p:txBody>
      </p:sp>
      <p:pic>
        <p:nvPicPr>
          <p:cNvPr id="11" name="Content Placeholder 7" descr="A graph showing a beam test&#10;&#10;AI-generated content may be incorrect.">
            <a:extLst>
              <a:ext uri="{FF2B5EF4-FFF2-40B4-BE49-F238E27FC236}">
                <a16:creationId xmlns:a16="http://schemas.microsoft.com/office/drawing/2014/main" id="{4DE766C9-920F-43CC-E6B2-F9E4A990FF5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304672" y="1825625"/>
            <a:ext cx="4611856" cy="3263106"/>
          </a:xfr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9487365-7083-5281-E71F-2B77D4A2A406}"/>
              </a:ext>
            </a:extLst>
          </p:cNvPr>
          <p:cNvSpPr txBox="1">
            <a:spLocks/>
          </p:cNvSpPr>
          <p:nvPr/>
        </p:nvSpPr>
        <p:spPr>
          <a:xfrm>
            <a:off x="6304672" y="5223668"/>
            <a:ext cx="5090327" cy="1102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200" dirty="0"/>
              <a:t>Accumulated long clusters (tracks) in the Si-pixel module with its plane rotated by 5° with respect to the </a:t>
            </a:r>
            <a:r>
              <a:rPr lang="en-GB" sz="1200" dirty="0">
                <a:hlinkClick r:id="rId3" tooltip="Learn more about beamline from ScienceDirect's AI-generated Topic Pages"/>
              </a:rPr>
              <a:t>beamline</a:t>
            </a:r>
            <a:r>
              <a:rPr lang="en-GB" sz="1200" dirty="0"/>
              <a:t>. The </a:t>
            </a:r>
            <a:r>
              <a:rPr lang="en-GB" sz="1200" dirty="0" err="1"/>
              <a:t>color</a:t>
            </a:r>
            <a:r>
              <a:rPr lang="en-GB" sz="1200" dirty="0"/>
              <a:t> indicates the uncalibrated 4-bit time over threshold values that the counters output. </a:t>
            </a:r>
            <a:br>
              <a:rPr lang="en-GB" sz="1200" dirty="0"/>
            </a:br>
            <a:r>
              <a:rPr lang="en-GB" sz="1200" dirty="0"/>
              <a:t>Ref: </a:t>
            </a:r>
            <a:r>
              <a:rPr lang="en-GB" sz="1200" dirty="0">
                <a:hlinkClick r:id="rId4" tooltip="Persistent link using digital object identifier"/>
              </a:rPr>
              <a:t>https://doi.org/10.1016/j.nima.2025.170663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214349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A1C0E-AB4B-BE48-27A0-84C0557FC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DECF6-076B-A961-C93C-16452902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99A78-55DE-CFD3-5BAC-591EA726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23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04D27-4CD5-F4FC-3165-4ABB8DEC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IT + BRIL test beams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D3139B-BC9E-A0B8-9E25-E9D89FB6849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IT" dirty="0"/>
              <a:t>2024 joint test beam between CMS Luminosity Group (BRIL) and Inner Tracker </a:t>
            </a:r>
            <a:r>
              <a:rPr lang="en-IT" dirty="0">
                <a:sym typeface="Wingdings" pitchFamily="2" charset="2"/>
              </a:rPr>
              <a:t> </a:t>
            </a:r>
            <a:r>
              <a:rPr lang="en-IT" dirty="0"/>
              <a:t>read out CROC v1 </a:t>
            </a:r>
            <a:r>
              <a:rPr lang="en-IT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with legacy DAQ board</a:t>
            </a:r>
          </a:p>
          <a:p>
            <a:pPr>
              <a:lnSpc>
                <a:spcPct val="100000"/>
              </a:lnSpc>
            </a:pPr>
            <a:r>
              <a:rPr lang="en-IT" dirty="0"/>
              <a:t>Ongoing (now!) joint IT + BRIL TB </a:t>
            </a:r>
            <a:r>
              <a:rPr lang="en-US" dirty="0">
                <a:sym typeface="Wingdings" panose="05000000000000000000" pitchFamily="2" charset="2"/>
              </a:rPr>
              <a:t> first time </a:t>
            </a: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  <a:sym typeface="Wingdings" panose="05000000000000000000" pitchFamily="2" charset="2"/>
              </a:rPr>
              <a:t>DAQ with final board</a:t>
            </a:r>
            <a:r>
              <a:rPr lang="en-US" dirty="0">
                <a:sym typeface="Wingdings" panose="05000000000000000000" pitchFamily="2" charset="2"/>
              </a:rPr>
              <a:t>!</a:t>
            </a:r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AA8BE5-20F3-C196-2CC9-612E1A24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91" b="22160"/>
          <a:stretch>
            <a:fillRect/>
          </a:stretch>
        </p:blipFill>
        <p:spPr>
          <a:xfrm>
            <a:off x="7513865" y="1253331"/>
            <a:ext cx="30861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FFE7B-DC4C-CE17-F1BD-7A7EF449C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75F2-63D3-594E-A130-5A63D1BDBF1F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7A51C3-9561-BBCD-554F-74EE5B2A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961A34B-0560-328F-3828-CE934BC844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58253" y="3618444"/>
            <a:ext cx="4531467" cy="6467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T" dirty="0"/>
              <a:t>1x2				2x2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C8B44D2-8EB6-BF6A-A0A7-42B84DC6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IT Modules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9747BF-0814-6B13-CBB0-7A30BE217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16053"/>
            <a:ext cx="7772400" cy="1967580"/>
          </a:xfrm>
          <a:prstGeom prst="rect">
            <a:avLst/>
          </a:prstGeom>
        </p:spPr>
      </p:pic>
      <p:pic>
        <p:nvPicPr>
          <p:cNvPr id="11" name="Immagine 4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5605844C-0190-0B80-65BB-BA63A6B83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54660"/>
          <a:stretch/>
        </p:blipFill>
        <p:spPr>
          <a:xfrm>
            <a:off x="6464947" y="4385623"/>
            <a:ext cx="3249547" cy="1881034"/>
          </a:xfrm>
          <a:prstGeom prst="rect">
            <a:avLst/>
          </a:prstGeom>
        </p:spPr>
      </p:pic>
      <p:pic>
        <p:nvPicPr>
          <p:cNvPr id="12" name="Immagine 50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44AF3265-2401-2D6F-09AE-105DAE9690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556"/>
          <a:stretch/>
        </p:blipFill>
        <p:spPr>
          <a:xfrm>
            <a:off x="1939760" y="4385623"/>
            <a:ext cx="2885881" cy="188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0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96838-C22B-4D42-7C2D-C0B112C0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F0075-FBFF-EFC4-9173-CD4AB231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25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1F72D4-6110-31B4-E1F7-3D77F25CC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Readout Architecture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D1139F-6381-F5A2-CFD7-A3A808CED3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Communication electronics on dedicated </a:t>
            </a:r>
            <a:r>
              <a:rPr lang="en-GB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Portcard</a:t>
            </a:r>
            <a:r>
              <a:rPr lang="en-GB" dirty="0"/>
              <a:t> (optoelectronic service board)</a:t>
            </a:r>
          </a:p>
          <a:p>
            <a:pPr>
              <a:lnSpc>
                <a:spcPct val="120000"/>
              </a:lnSpc>
            </a:pPr>
            <a:r>
              <a:rPr lang="en-GB" dirty="0"/>
              <a:t> A </a:t>
            </a:r>
            <a:r>
              <a:rPr lang="en-GB" dirty="0" err="1"/>
              <a:t>portcard</a:t>
            </a:r>
            <a:r>
              <a:rPr lang="en-GB" dirty="0"/>
              <a:t> hosts 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3 × </a:t>
            </a:r>
            <a:r>
              <a:rPr lang="en-GB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lpGBTs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n-GB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VTRx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+ links</a:t>
            </a:r>
            <a:r>
              <a:rPr lang="en-GB" dirty="0"/>
              <a:t>, powered via cascaded DC-DC converters</a:t>
            </a:r>
          </a:p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Up to 6 electrical uplinks </a:t>
            </a:r>
            <a:r>
              <a:rPr lang="en-GB" dirty="0"/>
              <a:t>at 1.28 Gb/s (module → </a:t>
            </a:r>
            <a:r>
              <a:rPr lang="en-GB" dirty="0" err="1"/>
              <a:t>lpGBT</a:t>
            </a:r>
            <a:r>
              <a:rPr lang="en-GB" dirty="0"/>
              <a:t>), with data formatting for rate reduction</a:t>
            </a:r>
          </a:p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1 electrical downlink </a:t>
            </a:r>
            <a:r>
              <a:rPr lang="en-GB" dirty="0"/>
              <a:t>at 160 Mb/s (</a:t>
            </a:r>
            <a:r>
              <a:rPr lang="en-GB" dirty="0" err="1"/>
              <a:t>lpGBT</a:t>
            </a:r>
            <a:r>
              <a:rPr lang="en-GB" dirty="0"/>
              <a:t> → module)</a:t>
            </a:r>
          </a:p>
        </p:txBody>
      </p:sp>
      <p:pic>
        <p:nvPicPr>
          <p:cNvPr id="8" name="Content Placeholder 7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9C83826A-6BB2-E624-C09C-22EF8DB758E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449177" y="3981583"/>
            <a:ext cx="4671107" cy="2101723"/>
          </a:xfrm>
        </p:spPr>
      </p:pic>
      <p:pic>
        <p:nvPicPr>
          <p:cNvPr id="6" name="Content Placeholder 10" descr="A diagram of a circuit board&#10;&#10;Description automatically generated">
            <a:extLst>
              <a:ext uri="{FF2B5EF4-FFF2-40B4-BE49-F238E27FC236}">
                <a16:creationId xmlns:a16="http://schemas.microsoft.com/office/drawing/2014/main" id="{4D0581DD-024E-0A3E-2469-65D998E9C6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3475" y="1027906"/>
            <a:ext cx="5032375" cy="25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2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7D8D2DC-23D7-7940-A37E-BD9D40F4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17-21 July 2021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BADDF4-07A3-0948-98A8-EAB4A447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Lepton Photon 2023, Melbourne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6D0C2F-BEED-E9EA-9F94-E070212F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75FE-217A-784D-A68E-DF4CF39A972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BF1946-668F-D948-832F-348F444E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Powering</a:t>
            </a:r>
            <a:r>
              <a:rPr lang="it-IT" dirty="0"/>
              <a:t> the IT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BE9C69-0AB7-4C42-9895-9F15CA387DC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Supplying 50 kW with minimal cable mass – Serial Powering</a:t>
            </a:r>
          </a:p>
          <a:p>
            <a:pPr>
              <a:lnSpc>
                <a:spcPct val="120000"/>
              </a:lnSpc>
            </a:pPr>
            <a:r>
              <a:rPr lang="en-GB" dirty="0"/>
              <a:t>576 serial power chains, each with up to 12 modules in series</a:t>
            </a:r>
          </a:p>
          <a:p>
            <a:pPr>
              <a:lnSpc>
                <a:spcPct val="120000"/>
              </a:lnSpc>
            </a:pPr>
            <a:r>
              <a:rPr lang="en-GB" dirty="0"/>
              <a:t>Modules in series; chips inside each module powered in parallel (4 A for 1×2 modules, 8 A for 2×2 modules)</a:t>
            </a:r>
          </a:p>
          <a:p>
            <a:pPr>
              <a:lnSpc>
                <a:spcPct val="120000"/>
              </a:lnSpc>
            </a:pPr>
            <a:r>
              <a:rPr lang="en-GB" dirty="0"/>
              <a:t>Each chip has a 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shunt-LDO</a:t>
            </a:r>
            <a:r>
              <a:rPr lang="en-GB" dirty="0"/>
              <a:t> for voltage regulation at constant current</a:t>
            </a:r>
          </a:p>
          <a:p>
            <a:pPr>
              <a:lnSpc>
                <a:spcPct val="120000"/>
              </a:lnSpc>
            </a:pPr>
            <a:r>
              <a:rPr lang="en-GB" dirty="0"/>
              <a:t>Sensor bias follows the power chain with a single return line.</a:t>
            </a:r>
          </a:p>
          <a:p>
            <a:pPr marL="0" indent="0">
              <a:lnSpc>
                <a:spcPct val="120000"/>
              </a:lnSpc>
              <a:buNone/>
            </a:pPr>
            <a:endParaRPr lang="it-IT" dirty="0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12F08E39-F35A-B098-D485-85DD7128F69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3475" y="2036376"/>
            <a:ext cx="5517763" cy="337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22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B114-BDBC-78F6-4B49-E2561089C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4BA276-21A6-A2E7-37B2-54E8674AF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AB0C01-0634-B0DB-E26B-D7433E16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27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02D89C-6A52-5701-2194-BD9EA70E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- assembly</a:t>
            </a:r>
            <a:endParaRPr lang="en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62101B-92C1-CD56-E1FD-6A777EEF8E6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4577" y="1892301"/>
            <a:ext cx="2160000" cy="1536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TBPX</a:t>
            </a:r>
            <a:br>
              <a:rPr lang="en-US" sz="2200" dirty="0"/>
            </a:br>
            <a:r>
              <a:rPr lang="en-US" sz="2200" dirty="0"/>
              <a:t>manual assembly with Jigs</a:t>
            </a:r>
          </a:p>
        </p:txBody>
      </p:sp>
      <p:pic>
        <p:nvPicPr>
          <p:cNvPr id="26" name="Picture 25" descr="A collage of different types of machinery&#10;&#10;AI-generated content may be incorrect.">
            <a:extLst>
              <a:ext uri="{FF2B5EF4-FFF2-40B4-BE49-F238E27FC236}">
                <a16:creationId xmlns:a16="http://schemas.microsoft.com/office/drawing/2014/main" id="{B7480868-6996-CC3D-8675-D199937AE5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40"/>
          <a:stretch>
            <a:fillRect/>
          </a:stretch>
        </p:blipFill>
        <p:spPr>
          <a:xfrm>
            <a:off x="6237425" y="3381620"/>
            <a:ext cx="2520000" cy="19712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3D292A-393B-8784-591D-E939C955D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001" y="3522334"/>
            <a:ext cx="2520000" cy="1665197"/>
          </a:xfrm>
          <a:prstGeom prst="rect">
            <a:avLst/>
          </a:prstGeom>
        </p:spPr>
      </p:pic>
      <p:pic>
        <p:nvPicPr>
          <p:cNvPr id="8" name="Picture 7" descr="A screwdriver and wrench on a black background&#10;&#10;AI-generated content may be incorrect.">
            <a:extLst>
              <a:ext uri="{FF2B5EF4-FFF2-40B4-BE49-F238E27FC236}">
                <a16:creationId xmlns:a16="http://schemas.microsoft.com/office/drawing/2014/main" id="{F03CEC86-D532-2F3F-7DA9-C4BEBA6E4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" r="656"/>
          <a:stretch>
            <a:fillRect/>
          </a:stretch>
        </p:blipFill>
        <p:spPr>
          <a:xfrm>
            <a:off x="9961723" y="1233488"/>
            <a:ext cx="914400" cy="914400"/>
          </a:xfrm>
          <a:prstGeom prst="ellipse">
            <a:avLst/>
          </a:prstGeom>
          <a:ln w="28575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743309-3716-6932-1599-F107A6568724}"/>
              </a:ext>
            </a:extLst>
          </p:cNvPr>
          <p:cNvSpPr txBox="1"/>
          <p:nvPr/>
        </p:nvSpPr>
        <p:spPr>
          <a:xfrm>
            <a:off x="3681296" y="1892301"/>
            <a:ext cx="2160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TFPX</a:t>
            </a:r>
            <a:br>
              <a:rPr lang="en-US" sz="2200" dirty="0"/>
            </a:br>
            <a:r>
              <a:rPr lang="en-US" sz="2200" dirty="0"/>
              <a:t>assembly with gantry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7933A-EDC6-45C1-CB25-2FA8AF239872}"/>
              </a:ext>
            </a:extLst>
          </p:cNvPr>
          <p:cNvSpPr txBox="1"/>
          <p:nvPr/>
        </p:nvSpPr>
        <p:spPr>
          <a:xfrm>
            <a:off x="6268015" y="1892301"/>
            <a:ext cx="2160000" cy="11079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2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TEPX</a:t>
            </a:r>
            <a:br>
              <a:rPr lang="en-US" sz="2200" dirty="0"/>
            </a:br>
            <a:r>
              <a:rPr lang="en-US" sz="2200" dirty="0"/>
              <a:t>full robot arm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15" name="Picture 14" descr="A collage of different types of machinery&#10;&#10;AI-generated content may be incorrect.">
            <a:extLst>
              <a:ext uri="{FF2B5EF4-FFF2-40B4-BE49-F238E27FC236}">
                <a16:creationId xmlns:a16="http://schemas.microsoft.com/office/drawing/2014/main" id="{9AA47B33-7B47-3D3D-3DE2-477286A35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436"/>
          <a:stretch>
            <a:fillRect/>
          </a:stretch>
        </p:blipFill>
        <p:spPr>
          <a:xfrm>
            <a:off x="914577" y="3522334"/>
            <a:ext cx="2520000" cy="1689816"/>
          </a:xfrm>
          <a:prstGeom prst="rect">
            <a:avLst/>
          </a:prstGeom>
        </p:spPr>
      </p:pic>
      <p:pic>
        <p:nvPicPr>
          <p:cNvPr id="17" name="Picture 16" descr="Two color sine wave graph with arrows&#10;&#10;AI-generated content may be incorrect.">
            <a:extLst>
              <a:ext uri="{FF2B5EF4-FFF2-40B4-BE49-F238E27FC236}">
                <a16:creationId xmlns:a16="http://schemas.microsoft.com/office/drawing/2014/main" id="{84AB6828-8795-F2D5-3AF0-3B7E988C00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019" t="16312" r="21445" b="28613"/>
          <a:stretch>
            <a:fillRect/>
          </a:stretch>
        </p:blipFill>
        <p:spPr>
          <a:xfrm>
            <a:off x="9982200" y="4509691"/>
            <a:ext cx="930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set of black and green shields with a check mark&#10;&#10;AI-generated content may be incorrect.">
            <a:extLst>
              <a:ext uri="{FF2B5EF4-FFF2-40B4-BE49-F238E27FC236}">
                <a16:creationId xmlns:a16="http://schemas.microsoft.com/office/drawing/2014/main" id="{195C49E4-FE18-348E-2C75-0711A768FD8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8966" t="47560" r="3794" b="4314"/>
          <a:stretch>
            <a:fillRect/>
          </a:stretch>
        </p:blipFill>
        <p:spPr>
          <a:xfrm>
            <a:off x="9998699" y="2871589"/>
            <a:ext cx="897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70375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A2B09-245C-CE0A-066A-A45654567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FFFB5B-C954-DEA8-360A-A27AB84A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E59046-3FBC-8C4A-88F2-2F11775B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28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0E60FC-C6F2-00B1-E37F-0259DCDC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– Quality Control</a:t>
            </a:r>
            <a:endParaRPr lang="en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EB3B32-5201-8204-66D6-F6B889A2A1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002949"/>
            <a:ext cx="8572500" cy="180940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IV curves testing</a:t>
            </a:r>
          </a:p>
          <a:p>
            <a:pPr>
              <a:lnSpc>
                <a:spcPct val="120000"/>
              </a:lnSpc>
            </a:pPr>
            <a:r>
              <a:rPr lang="en-US" dirty="0"/>
              <a:t>Basic functionalities of the chips tested with </a:t>
            </a:r>
            <a:r>
              <a:rPr lang="en-US" dirty="0">
                <a:hlinkClick r:id="rId2"/>
              </a:rPr>
              <a:t>Ph2_ACF</a:t>
            </a:r>
            <a:r>
              <a:rPr lang="en-US" dirty="0"/>
              <a:t> software</a:t>
            </a:r>
          </a:p>
          <a:p>
            <a:pPr>
              <a:lnSpc>
                <a:spcPct val="120000"/>
              </a:lnSpc>
            </a:pPr>
            <a:r>
              <a:rPr lang="en-US" dirty="0"/>
              <a:t>Automated QC procedure with </a:t>
            </a:r>
            <a:r>
              <a:rPr lang="en-US" dirty="0">
                <a:hlinkClick r:id="rId3"/>
              </a:rPr>
              <a:t>Panthera/</a:t>
            </a:r>
            <a:r>
              <a:rPr lang="en-US" dirty="0" err="1">
                <a:hlinkClick r:id="rId3"/>
              </a:rPr>
              <a:t>Felis</a:t>
            </a:r>
            <a:r>
              <a:rPr lang="en-US" dirty="0" err="1"/>
              <a:t>+</a:t>
            </a:r>
            <a:r>
              <a:rPr lang="en-US" dirty="0" err="1">
                <a:hlinkClick r:id="rId4"/>
              </a:rPr>
              <a:t>Dirigent</a:t>
            </a:r>
            <a:r>
              <a:rPr lang="en-US" dirty="0" err="1"/>
              <a:t>+</a:t>
            </a:r>
            <a:r>
              <a:rPr lang="en-US" dirty="0" err="1">
                <a:hlinkClick r:id="rId5"/>
              </a:rPr>
              <a:t>GUI</a:t>
            </a:r>
            <a:endParaRPr lang="en-US" dirty="0"/>
          </a:p>
        </p:txBody>
      </p:sp>
      <p:pic>
        <p:nvPicPr>
          <p:cNvPr id="6" name="Picture 5" descr="A graph and a chart&#10;&#10;AI-generated content may be incorrect.">
            <a:extLst>
              <a:ext uri="{FF2B5EF4-FFF2-40B4-BE49-F238E27FC236}">
                <a16:creationId xmlns:a16="http://schemas.microsoft.com/office/drawing/2014/main" id="{A26A1E9E-B465-611C-B9BD-90E1DA446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224" y="3923919"/>
            <a:ext cx="6832951" cy="2222614"/>
          </a:xfrm>
          <a:prstGeom prst="rect">
            <a:avLst/>
          </a:prstGeom>
        </p:spPr>
      </p:pic>
      <p:pic>
        <p:nvPicPr>
          <p:cNvPr id="11" name="Picture 10" descr="A set of black and green shields with a check mark&#10;&#10;AI-generated content may be incorrect.">
            <a:extLst>
              <a:ext uri="{FF2B5EF4-FFF2-40B4-BE49-F238E27FC236}">
                <a16:creationId xmlns:a16="http://schemas.microsoft.com/office/drawing/2014/main" id="{A0EB6E42-21C1-C263-7F18-1ABB520966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966" t="47560" r="3794" b="4314"/>
          <a:stretch>
            <a:fillRect/>
          </a:stretch>
        </p:blipFill>
        <p:spPr>
          <a:xfrm>
            <a:off x="9997200" y="2872800"/>
            <a:ext cx="897571" cy="914400"/>
          </a:xfrm>
          <a:prstGeom prst="ellipse">
            <a:avLst/>
          </a:prstGeom>
          <a:ln w="28575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Two color sine wave graph with arrows&#10;&#10;AI-generated content may be incorrect.">
            <a:extLst>
              <a:ext uri="{FF2B5EF4-FFF2-40B4-BE49-F238E27FC236}">
                <a16:creationId xmlns:a16="http://schemas.microsoft.com/office/drawing/2014/main" id="{15BBFCD5-872A-E3E5-0BA1-6A350461E1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019" t="16312" r="21445" b="28613"/>
          <a:stretch>
            <a:fillRect/>
          </a:stretch>
        </p:blipFill>
        <p:spPr>
          <a:xfrm>
            <a:off x="9982200" y="4509691"/>
            <a:ext cx="930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374280-AC94-B3B3-BE47-A2FD1F81C528}"/>
              </a:ext>
            </a:extLst>
          </p:cNvPr>
          <p:cNvSpPr txBox="1"/>
          <p:nvPr/>
        </p:nvSpPr>
        <p:spPr>
          <a:xfrm>
            <a:off x="8077200" y="258017"/>
            <a:ext cx="327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More in Mauro di Nardo’s </a:t>
            </a:r>
            <a:r>
              <a:rPr lang="en-US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</a:t>
            </a:r>
            <a:r>
              <a:rPr lang="en-US" dirty="0">
                <a:solidFill>
                  <a:schemeClr val="accent1"/>
                </a:solidFill>
              </a:rPr>
              <a:t> on Thursday!</a:t>
            </a:r>
          </a:p>
        </p:txBody>
      </p:sp>
      <p:pic>
        <p:nvPicPr>
          <p:cNvPr id="5" name="Picture 4" descr="A screwdriver and wrench on a black background&#10;&#10;AI-generated content may be incorrect.">
            <a:extLst>
              <a:ext uri="{FF2B5EF4-FFF2-40B4-BE49-F238E27FC236}">
                <a16:creationId xmlns:a16="http://schemas.microsoft.com/office/drawing/2014/main" id="{5E12C775-B4EC-71D1-EFA5-C92EC5F711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56" r="656"/>
          <a:stretch>
            <a:fillRect/>
          </a:stretch>
        </p:blipFill>
        <p:spPr>
          <a:xfrm>
            <a:off x="9961723" y="1233488"/>
            <a:ext cx="914400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35976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0151E-73CD-CFC0-DCCF-02C5A029B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17443-C9FF-4FF8-8DB9-40FDC8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CC69D3-F9EF-4328-98AD-E1F655966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29</a:t>
            </a:fld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FA5FD6-6D4C-9011-7A5B-9CC2D327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– System test</a:t>
            </a:r>
            <a:endParaRPr lang="en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19B56D-3D69-0228-58EF-0BCFFE424D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002949"/>
            <a:ext cx="5257800" cy="3927951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4 different setups with final integration structures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TBPX for L2 and L3/4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TFPX disk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TEPX disk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Thermal and mechanical </a:t>
            </a:r>
            <a:r>
              <a:rPr lang="en-US" dirty="0"/>
              <a:t>studies 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Power distribution </a:t>
            </a:r>
            <a:r>
              <a:rPr lang="en-US" dirty="0"/>
              <a:t>tests</a:t>
            </a:r>
          </a:p>
          <a:p>
            <a:pPr>
              <a:lnSpc>
                <a:spcPct val="110000"/>
              </a:lnSpc>
            </a:pPr>
            <a:r>
              <a:rPr lang="en-US" dirty="0"/>
              <a:t>Full </a:t>
            </a: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DAQ chain tests</a:t>
            </a:r>
          </a:p>
        </p:txBody>
      </p:sp>
      <p:pic>
        <p:nvPicPr>
          <p:cNvPr id="19" name="Picture 18" descr="TEPX&#10;">
            <a:extLst>
              <a:ext uri="{FF2B5EF4-FFF2-40B4-BE49-F238E27FC236}">
                <a16:creationId xmlns:a16="http://schemas.microsoft.com/office/drawing/2014/main" id="{67773144-7BF3-10B5-00A7-362DC8D551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586" t="59853" r="708" b="1341"/>
          <a:stretch>
            <a:fillRect/>
          </a:stretch>
        </p:blipFill>
        <p:spPr>
          <a:xfrm>
            <a:off x="6717728" y="3154424"/>
            <a:ext cx="2743200" cy="1229663"/>
          </a:xfrm>
          <a:prstGeom prst="rect">
            <a:avLst/>
          </a:prstGeom>
        </p:spPr>
      </p:pic>
      <p:pic>
        <p:nvPicPr>
          <p:cNvPr id="22" name="Picture 21" descr="TFPX&#10;">
            <a:extLst>
              <a:ext uri="{FF2B5EF4-FFF2-40B4-BE49-F238E27FC236}">
                <a16:creationId xmlns:a16="http://schemas.microsoft.com/office/drawing/2014/main" id="{6899A045-617F-4FA9-E612-9E6CFE38C1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308" t="1173" r="874" b="44393"/>
          <a:stretch>
            <a:fillRect/>
          </a:stretch>
        </p:blipFill>
        <p:spPr>
          <a:xfrm rot="5400000">
            <a:off x="7095741" y="4189648"/>
            <a:ext cx="1987174" cy="2743200"/>
          </a:xfrm>
          <a:prstGeom prst="rect">
            <a:avLst/>
          </a:prstGeom>
        </p:spPr>
      </p:pic>
      <p:pic>
        <p:nvPicPr>
          <p:cNvPr id="23" name="Picture 22" descr="TBPX - L3/4&#10;">
            <a:extLst>
              <a:ext uri="{FF2B5EF4-FFF2-40B4-BE49-F238E27FC236}">
                <a16:creationId xmlns:a16="http://schemas.microsoft.com/office/drawing/2014/main" id="{2062873B-5198-E814-209D-51C8663803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98" t="35612" r="48122" b="42382"/>
          <a:stretch>
            <a:fillRect/>
          </a:stretch>
        </p:blipFill>
        <p:spPr>
          <a:xfrm>
            <a:off x="6717728" y="1766360"/>
            <a:ext cx="2743200" cy="1203587"/>
          </a:xfrm>
          <a:prstGeom prst="rect">
            <a:avLst/>
          </a:prstGeom>
        </p:spPr>
      </p:pic>
      <p:pic>
        <p:nvPicPr>
          <p:cNvPr id="24" name="Picture 23" descr="TBPX - L2&#10;">
            <a:extLst>
              <a:ext uri="{FF2B5EF4-FFF2-40B4-BE49-F238E27FC236}">
                <a16:creationId xmlns:a16="http://schemas.microsoft.com/office/drawing/2014/main" id="{6849BCEA-8301-601C-49A9-4F3406E842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41" t="983" r="23589" b="71202"/>
          <a:stretch>
            <a:fillRect/>
          </a:stretch>
        </p:blipFill>
        <p:spPr>
          <a:xfrm>
            <a:off x="6717728" y="471221"/>
            <a:ext cx="2743200" cy="1110662"/>
          </a:xfrm>
          <a:prstGeom prst="rect">
            <a:avLst/>
          </a:prstGeom>
        </p:spPr>
      </p:pic>
      <p:pic>
        <p:nvPicPr>
          <p:cNvPr id="5" name="Picture 4" descr="Two color sine wave graph with arrows&#10;&#10;AI-generated content may be incorrect.">
            <a:extLst>
              <a:ext uri="{FF2B5EF4-FFF2-40B4-BE49-F238E27FC236}">
                <a16:creationId xmlns:a16="http://schemas.microsoft.com/office/drawing/2014/main" id="{18A90CB5-F47C-00F0-C366-E302EFB49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19" t="16312" r="21445" b="28613"/>
          <a:stretch>
            <a:fillRect/>
          </a:stretch>
        </p:blipFill>
        <p:spPr>
          <a:xfrm>
            <a:off x="9982200" y="4509691"/>
            <a:ext cx="930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set of black and green shields with a check mark&#10;&#10;AI-generated content may be incorrect.">
            <a:extLst>
              <a:ext uri="{FF2B5EF4-FFF2-40B4-BE49-F238E27FC236}">
                <a16:creationId xmlns:a16="http://schemas.microsoft.com/office/drawing/2014/main" id="{2D4E4566-71D3-B9CD-00F1-E5C756DA29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8966" t="47560" r="3794" b="4314"/>
          <a:stretch>
            <a:fillRect/>
          </a:stretch>
        </p:blipFill>
        <p:spPr>
          <a:xfrm>
            <a:off x="9998699" y="2871589"/>
            <a:ext cx="897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screwdriver and wrench on a black background&#10;&#10;AI-generated content may be incorrect.">
            <a:extLst>
              <a:ext uri="{FF2B5EF4-FFF2-40B4-BE49-F238E27FC236}">
                <a16:creationId xmlns:a16="http://schemas.microsoft.com/office/drawing/2014/main" id="{23640F17-DDB8-760F-AC62-FA9575E4AB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56" r="656"/>
          <a:stretch>
            <a:fillRect/>
          </a:stretch>
        </p:blipFill>
        <p:spPr>
          <a:xfrm>
            <a:off x="9961723" y="1233488"/>
            <a:ext cx="914400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7399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A11CF-5235-63DA-7F60-AD594938A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C149F-179D-6976-B6E1-DDB8B9E1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3</a:t>
            </a:fld>
            <a:endParaRPr lang="it-IT"/>
          </a:p>
        </p:txBody>
      </p:sp>
      <p:pic>
        <p:nvPicPr>
          <p:cNvPr id="7" name="Content Placeholder 6" descr="A green lines in a black background&#10;&#10;AI-generated content may be incorrect.">
            <a:extLst>
              <a:ext uri="{FF2B5EF4-FFF2-40B4-BE49-F238E27FC236}">
                <a16:creationId xmlns:a16="http://schemas.microsoft.com/office/drawing/2014/main" id="{DA50EAE3-06F8-946B-5F9D-27328BBD104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10312" b="10312"/>
          <a:stretch>
            <a:fillRect/>
          </a:stretch>
        </p:blipFill>
        <p:spPr>
          <a:xfrm>
            <a:off x="-53466" y="0"/>
            <a:ext cx="12298932" cy="6858000"/>
          </a:xfr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4983D00-5228-7395-2115-F7BD785D5708}"/>
              </a:ext>
            </a:extLst>
          </p:cNvPr>
          <p:cNvSpPr txBox="1">
            <a:spLocks/>
          </p:cNvSpPr>
          <p:nvPr/>
        </p:nvSpPr>
        <p:spPr>
          <a:xfrm>
            <a:off x="162790" y="465931"/>
            <a:ext cx="5557290" cy="532231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High PU event @ LHC now</a:t>
            </a:r>
            <a:endParaRPr lang="en-IT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22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B03BB-48BA-BC5E-68D1-FC0358C43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DB5E5-674C-B915-33D1-77032105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Tracker</a:t>
            </a:r>
            <a:endParaRPr lang="en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55D43C-C521-8ABC-B540-7861582F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DDC0F-7656-F9E8-5332-92BA012D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30</a:t>
            </a:fld>
            <a:endParaRPr lang="it-IT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8784A8-3176-2FCD-F294-B62EF0DE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1809000"/>
            <a:ext cx="97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F2368E-EC9C-491E-2C49-F30FF9AADBC7}"/>
              </a:ext>
            </a:extLst>
          </p:cNvPr>
          <p:cNvSpPr/>
          <p:nvPr/>
        </p:nvSpPr>
        <p:spPr>
          <a:xfrm>
            <a:off x="1467464" y="1614948"/>
            <a:ext cx="9586451" cy="271370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85040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BA8DA-7036-EAFC-F5B6-EF553F35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63DDE-6449-CB65-97E4-E5D0BEF8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31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F620-C690-EE6C-4558-3A4119CE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Outer Tracker – pT modules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F8AE85-4D31-E532-DC5D-984B29F7752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</a:t>
            </a:r>
            <a:r>
              <a:rPr lang="it-IT" sz="2800" baseline="-25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</a:t>
            </a:r>
            <a:r>
              <a:rPr lang="it-IT" sz="2800" baseline="-25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selection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at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readout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level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in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order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to reduce the L1 tracking input data size</a:t>
            </a:r>
          </a:p>
          <a:p>
            <a:pPr marL="248380" indent="0" algn="ctr">
              <a:lnSpc>
                <a:spcPct val="120000"/>
              </a:lnSpc>
              <a:buNone/>
            </a:pPr>
            <a:r>
              <a:rPr lang="it-IT" sz="2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pT</a:t>
            </a:r>
            <a:r>
              <a:rPr lang="it-IT" sz="2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it-IT" sz="2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modules</a:t>
            </a:r>
            <a:endParaRPr lang="it-IT" sz="28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Two silicon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sensors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with small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spacing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in a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module</a:t>
            </a:r>
            <a:endParaRPr lang="it-IT" sz="2800" baseline="-25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Flex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hybrid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in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order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to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get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data from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both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sensors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to one ASIC  </a:t>
            </a:r>
            <a:r>
              <a:rPr lang="it-IT" sz="2800" b="1" dirty="0">
                <a:latin typeface="Segoe UI Semibold" panose="020B0502040204020203" pitchFamily="34" charset="0"/>
                <a:cs typeface="Segoe UI Semibold" panose="020B0502040204020203" pitchFamily="34" charset="0"/>
                <a:sym typeface="Wingdings" pitchFamily="2" charset="2"/>
              </a:rPr>
              <a:t> </a:t>
            </a:r>
            <a:r>
              <a:rPr lang="it-IT" sz="2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Select track «</a:t>
            </a:r>
            <a:r>
              <a:rPr lang="it-IT" sz="2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stubs</a:t>
            </a:r>
            <a:r>
              <a:rPr lang="it-IT" sz="2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Different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sensor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spacing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for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different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detector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region</a:t>
            </a:r>
            <a:endParaRPr lang="it-IT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Tunable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correlation</a:t>
            </a:r>
            <a:r>
              <a:rPr lang="it-IT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windows</a:t>
            </a:r>
          </a:p>
        </p:txBody>
      </p:sp>
      <p:pic>
        <p:nvPicPr>
          <p:cNvPr id="10" name="Segnaposto immagine 11">
            <a:extLst>
              <a:ext uri="{FF2B5EF4-FFF2-40B4-BE49-F238E27FC236}">
                <a16:creationId xmlns:a16="http://schemas.microsoft.com/office/drawing/2014/main" id="{33FA5C9F-12BB-590A-C804-5C201C5112E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915" r="10048"/>
          <a:stretch/>
        </p:blipFill>
        <p:spPr>
          <a:xfrm>
            <a:off x="6096000" y="1796946"/>
            <a:ext cx="4970462" cy="1785937"/>
          </a:xfrm>
          <a:prstGeom prst="rect">
            <a:avLst/>
          </a:prstGeom>
        </p:spPr>
      </p:pic>
      <p:grpSp>
        <p:nvGrpSpPr>
          <p:cNvPr id="16" name="Gruppo 12">
            <a:extLst>
              <a:ext uri="{FF2B5EF4-FFF2-40B4-BE49-F238E27FC236}">
                <a16:creationId xmlns:a16="http://schemas.microsoft.com/office/drawing/2014/main" id="{5CA59658-4C80-1A5A-2541-C7827EFBB3BB}"/>
              </a:ext>
            </a:extLst>
          </p:cNvPr>
          <p:cNvGrpSpPr>
            <a:grpSpLocks noChangeAspect="1"/>
          </p:cNvGrpSpPr>
          <p:nvPr/>
        </p:nvGrpSpPr>
        <p:grpSpPr>
          <a:xfrm>
            <a:off x="6395309" y="3917014"/>
            <a:ext cx="4958491" cy="2105205"/>
            <a:chOff x="-69392" y="804167"/>
            <a:chExt cx="8494626" cy="3335299"/>
          </a:xfrm>
        </p:grpSpPr>
        <p:pic>
          <p:nvPicPr>
            <p:cNvPr id="17" name="Immagine 13">
              <a:extLst>
                <a:ext uri="{FF2B5EF4-FFF2-40B4-BE49-F238E27FC236}">
                  <a16:creationId xmlns:a16="http://schemas.microsoft.com/office/drawing/2014/main" id="{C634EFE2-36AF-1B48-8599-B968AC9F7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-69392" y="804167"/>
              <a:ext cx="8494626" cy="3335299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8" name="Rettangolo 14">
              <a:extLst>
                <a:ext uri="{FF2B5EF4-FFF2-40B4-BE49-F238E27FC236}">
                  <a16:creationId xmlns:a16="http://schemas.microsoft.com/office/drawing/2014/main" id="{11AB49A6-DEE9-50BC-A1CD-72DAA8DFDAC0}"/>
                </a:ext>
              </a:extLst>
            </p:cNvPr>
            <p:cNvSpPr/>
            <p:nvPr/>
          </p:nvSpPr>
          <p:spPr>
            <a:xfrm>
              <a:off x="692111" y="3379064"/>
              <a:ext cx="4154932" cy="342901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89"/>
            </a:p>
          </p:txBody>
        </p:sp>
        <p:sp>
          <p:nvSpPr>
            <p:cNvPr id="19" name="Rettangolo 15">
              <a:extLst>
                <a:ext uri="{FF2B5EF4-FFF2-40B4-BE49-F238E27FC236}">
                  <a16:creationId xmlns:a16="http://schemas.microsoft.com/office/drawing/2014/main" id="{521AF244-C654-5466-2662-145D7358E69B}"/>
                </a:ext>
              </a:extLst>
            </p:cNvPr>
            <p:cNvSpPr/>
            <p:nvPr/>
          </p:nvSpPr>
          <p:spPr>
            <a:xfrm>
              <a:off x="4847041" y="3157749"/>
              <a:ext cx="2682826" cy="564218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89"/>
            </a:p>
          </p:txBody>
        </p:sp>
        <p:sp>
          <p:nvSpPr>
            <p:cNvPr id="20" name="CasellaDiTesto 16">
              <a:extLst>
                <a:ext uri="{FF2B5EF4-FFF2-40B4-BE49-F238E27FC236}">
                  <a16:creationId xmlns:a16="http://schemas.microsoft.com/office/drawing/2014/main" id="{A816C4E2-913E-52D0-5C28-CDDC90FF3807}"/>
                </a:ext>
              </a:extLst>
            </p:cNvPr>
            <p:cNvSpPr txBox="1"/>
            <p:nvPr/>
          </p:nvSpPr>
          <p:spPr>
            <a:xfrm>
              <a:off x="3239821" y="3327403"/>
              <a:ext cx="2948635" cy="44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23" b="1"/>
                <a:t>Inner </a:t>
              </a:r>
              <a:r>
                <a:rPr lang="it-IT" sz="1423" b="1" err="1"/>
                <a:t>Tracker</a:t>
              </a:r>
              <a:endParaRPr lang="it-IT" sz="1423" b="1"/>
            </a:p>
          </p:txBody>
        </p:sp>
      </p:grpSp>
    </p:spTree>
    <p:extLst>
      <p:ext uri="{BB962C8B-B14F-4D97-AF65-F5344CB8AC3E}">
        <p14:creationId xmlns:p14="http://schemas.microsoft.com/office/powerpoint/2010/main" val="645295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75927-5A33-4EA3-43FF-9BD853B9A2D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0208C4B-6F2A-3C4B-9463-63C29E1F04AE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E0106-6EF9-148A-0D0A-A275FE7CCB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FED384-C38A-0098-6648-D370048A2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Outer Tracker – pT modules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406B81-9296-2E8B-2C19-E5BDF424C15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IT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2S Modules</a:t>
            </a:r>
          </a:p>
          <a:p>
            <a:pPr lvl="1">
              <a:lnSpc>
                <a:spcPct val="120000"/>
              </a:lnSpc>
            </a:pPr>
            <a:r>
              <a:rPr lang="en-IT" dirty="0"/>
              <a:t>2 different spacings: 1.8 &amp; 4 mm</a:t>
            </a:r>
          </a:p>
          <a:p>
            <a:pPr lvl="1">
              <a:lnSpc>
                <a:spcPct val="120000"/>
              </a:lnSpc>
            </a:pPr>
            <a:r>
              <a:rPr lang="en-IT" dirty="0"/>
              <a:t>2 micro strip sensors with 5 cm x 90 um strips</a:t>
            </a:r>
          </a:p>
          <a:p>
            <a:pPr lvl="1">
              <a:lnSpc>
                <a:spcPct val="120000"/>
              </a:lnSpc>
            </a:pPr>
            <a:r>
              <a:rPr lang="en-IT" dirty="0"/>
              <a:t>Sensor dimension: 10cm x 10 cm</a:t>
            </a:r>
          </a:p>
          <a:p>
            <a:pPr lvl="2">
              <a:lnSpc>
                <a:spcPct val="120000"/>
              </a:lnSpc>
            </a:pPr>
            <a:r>
              <a:rPr lang="en-GB" dirty="0"/>
              <a:t>T</a:t>
            </a:r>
            <a:r>
              <a:rPr lang="en-IT" dirty="0"/>
              <a:t>wo columns of 1016 strips</a:t>
            </a:r>
          </a:p>
        </p:txBody>
      </p:sp>
      <p:pic>
        <p:nvPicPr>
          <p:cNvPr id="8" name="Segnaposto immagine 11">
            <a:extLst>
              <a:ext uri="{FF2B5EF4-FFF2-40B4-BE49-F238E27FC236}">
                <a16:creationId xmlns:a16="http://schemas.microsoft.com/office/drawing/2014/main" id="{F1BA4CA7-6021-5C84-3586-038C2420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6" b="4786"/>
          <a:stretch/>
        </p:blipFill>
        <p:spPr>
          <a:xfrm>
            <a:off x="1128409" y="1865103"/>
            <a:ext cx="4241260" cy="2489742"/>
          </a:xfrm>
          <a:prstGeom prst="rect">
            <a:avLst/>
          </a:prstGeom>
          <a:ln w="28575">
            <a:noFill/>
          </a:ln>
        </p:spPr>
      </p:pic>
      <p:pic>
        <p:nvPicPr>
          <p:cNvPr id="9" name="Segnaposto immagine 10">
            <a:extLst>
              <a:ext uri="{FF2B5EF4-FFF2-40B4-BE49-F238E27FC236}">
                <a16:creationId xmlns:a16="http://schemas.microsoft.com/office/drawing/2014/main" id="{F257004C-EA99-A643-4EE8-94433A4C5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6822333" y="1922532"/>
            <a:ext cx="3929166" cy="2656029"/>
          </a:xfrm>
          <a:prstGeom prst="rect">
            <a:avLst/>
          </a:prstGeom>
          <a:ln w="28575">
            <a:noFill/>
          </a:ln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45CA3D2-2640-3A67-A194-1CC54E274D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4578561"/>
            <a:ext cx="5257801" cy="191431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PS </a:t>
            </a:r>
            <a:r>
              <a:rPr lang="it-IT" sz="1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Modules</a:t>
            </a:r>
            <a:endParaRPr lang="it-IT" sz="18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lvl="1">
              <a:lnSpc>
                <a:spcPct val="120000"/>
              </a:lnSpc>
            </a:pPr>
            <a:r>
              <a:rPr lang="it-IT" sz="1600" dirty="0"/>
              <a:t>3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spacing</a:t>
            </a:r>
            <a:r>
              <a:rPr lang="it-IT" sz="1600" dirty="0"/>
              <a:t> : 1.6mm &amp; 2.6mm &amp; 4mm</a:t>
            </a:r>
          </a:p>
          <a:p>
            <a:pPr lvl="1">
              <a:lnSpc>
                <a:spcPct val="120000"/>
              </a:lnSpc>
            </a:pPr>
            <a:r>
              <a:rPr lang="it-IT" sz="1600" dirty="0"/>
              <a:t>Strip </a:t>
            </a:r>
            <a:r>
              <a:rPr lang="it-IT" sz="1600" dirty="0" err="1"/>
              <a:t>sensor</a:t>
            </a:r>
            <a:r>
              <a:rPr lang="it-IT" sz="1600" dirty="0"/>
              <a:t> (2.5cm x 100</a:t>
            </a:r>
            <a:r>
              <a:rPr lang="el-GR" sz="1600" dirty="0"/>
              <a:t>μ</a:t>
            </a:r>
            <a:r>
              <a:rPr lang="it-IT" sz="1600" dirty="0"/>
              <a:t>m strips) +  Macro Pixel </a:t>
            </a:r>
            <a:r>
              <a:rPr lang="it-IT" sz="1600" dirty="0" err="1"/>
              <a:t>sensor</a:t>
            </a:r>
            <a:r>
              <a:rPr lang="it-IT" sz="1600" dirty="0"/>
              <a:t> (1.5 mm x 100 </a:t>
            </a:r>
            <a:r>
              <a:rPr lang="el-GR" sz="1600" dirty="0"/>
              <a:t>μ</a:t>
            </a:r>
            <a:r>
              <a:rPr lang="it-IT" sz="1600" dirty="0"/>
              <a:t>m pixels)</a:t>
            </a:r>
          </a:p>
          <a:p>
            <a:pPr lvl="1">
              <a:lnSpc>
                <a:spcPct val="120000"/>
              </a:lnSpc>
            </a:pPr>
            <a:r>
              <a:rPr lang="it-IT" sz="1600" dirty="0"/>
              <a:t>Sensor </a:t>
            </a:r>
            <a:r>
              <a:rPr lang="it-IT" sz="1600" dirty="0" err="1"/>
              <a:t>dimension</a:t>
            </a:r>
            <a:r>
              <a:rPr lang="it-IT" sz="1600" dirty="0"/>
              <a:t>  5cm x 10 cm (</a:t>
            </a:r>
            <a:r>
              <a:rPr lang="it-IT" sz="1600" dirty="0" err="1"/>
              <a:t>two</a:t>
            </a:r>
            <a:r>
              <a:rPr lang="it-IT" sz="1600" dirty="0"/>
              <a:t> </a:t>
            </a:r>
            <a:r>
              <a:rPr lang="it-IT" sz="1600" dirty="0" err="1"/>
              <a:t>column</a:t>
            </a:r>
            <a:r>
              <a:rPr lang="it-IT" sz="1600" dirty="0"/>
              <a:t> of 960 strips + 32x960 pixels)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41623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75927-5A33-4EA3-43FF-9BD853B9A2D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0208C4B-6F2A-3C4B-9463-63C29E1F04AE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E0106-6EF9-148A-0D0A-A275FE7CCB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FED384-C38A-0098-6648-D370048A2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Outer Tracker – pT modules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406B81-9296-2E8B-2C19-E5BDF424C15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IT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2S Modules</a:t>
            </a:r>
          </a:p>
          <a:p>
            <a:pPr lvl="1">
              <a:lnSpc>
                <a:spcPct val="120000"/>
              </a:lnSpc>
            </a:pPr>
            <a:r>
              <a:rPr lang="en-IT" dirty="0"/>
              <a:t>2 different spacings: 1.8 &amp; 4 mm</a:t>
            </a:r>
          </a:p>
          <a:p>
            <a:pPr lvl="1">
              <a:lnSpc>
                <a:spcPct val="120000"/>
              </a:lnSpc>
            </a:pPr>
            <a:r>
              <a:rPr lang="en-IT" dirty="0"/>
              <a:t>2 micro strip sensors with 5 cm x 90 um strips</a:t>
            </a:r>
          </a:p>
          <a:p>
            <a:pPr lvl="1">
              <a:lnSpc>
                <a:spcPct val="120000"/>
              </a:lnSpc>
            </a:pPr>
            <a:r>
              <a:rPr lang="en-IT" dirty="0"/>
              <a:t>Sensor dimension: 10cm x 10 cm</a:t>
            </a:r>
          </a:p>
          <a:p>
            <a:pPr lvl="2">
              <a:lnSpc>
                <a:spcPct val="120000"/>
              </a:lnSpc>
            </a:pPr>
            <a:r>
              <a:rPr lang="en-GB" dirty="0"/>
              <a:t>T</a:t>
            </a:r>
            <a:r>
              <a:rPr lang="en-IT" dirty="0"/>
              <a:t>wo columns of 1016 strips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792A97-3A6A-1B8B-2E43-19713271FDE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4578561"/>
            <a:ext cx="5257801" cy="191431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it-IT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PS </a:t>
            </a:r>
            <a:r>
              <a:rPr lang="it-IT" sz="1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Modules</a:t>
            </a:r>
            <a:endParaRPr lang="it-IT" sz="18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lvl="1">
              <a:lnSpc>
                <a:spcPct val="120000"/>
              </a:lnSpc>
            </a:pPr>
            <a:r>
              <a:rPr lang="it-IT" sz="1600" dirty="0"/>
              <a:t>3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spacing</a:t>
            </a:r>
            <a:r>
              <a:rPr lang="it-IT" sz="1600" dirty="0"/>
              <a:t> : 1.6mm &amp; 2.6mm &amp; 4mm</a:t>
            </a:r>
          </a:p>
          <a:p>
            <a:pPr lvl="1">
              <a:lnSpc>
                <a:spcPct val="120000"/>
              </a:lnSpc>
            </a:pPr>
            <a:r>
              <a:rPr lang="it-IT" sz="1600" dirty="0"/>
              <a:t>Strip </a:t>
            </a:r>
            <a:r>
              <a:rPr lang="it-IT" sz="1600" dirty="0" err="1"/>
              <a:t>sensor</a:t>
            </a:r>
            <a:r>
              <a:rPr lang="it-IT" sz="1600" dirty="0"/>
              <a:t> (2.5cm x 100</a:t>
            </a:r>
            <a:r>
              <a:rPr lang="el-GR" sz="1600" dirty="0"/>
              <a:t>μ</a:t>
            </a:r>
            <a:r>
              <a:rPr lang="it-IT" sz="1600" dirty="0"/>
              <a:t>m strips) +  Macro Pixel </a:t>
            </a:r>
            <a:r>
              <a:rPr lang="it-IT" sz="1600" dirty="0" err="1"/>
              <a:t>sensor</a:t>
            </a:r>
            <a:r>
              <a:rPr lang="it-IT" sz="1600" dirty="0"/>
              <a:t> (1.5 mm x 100 </a:t>
            </a:r>
            <a:r>
              <a:rPr lang="el-GR" sz="1600" dirty="0"/>
              <a:t>μ</a:t>
            </a:r>
            <a:r>
              <a:rPr lang="it-IT" sz="1600" dirty="0"/>
              <a:t>m pixels)</a:t>
            </a:r>
          </a:p>
          <a:p>
            <a:pPr lvl="1">
              <a:lnSpc>
                <a:spcPct val="120000"/>
              </a:lnSpc>
            </a:pPr>
            <a:r>
              <a:rPr lang="it-IT" sz="1600" dirty="0"/>
              <a:t>Sensor </a:t>
            </a:r>
            <a:r>
              <a:rPr lang="it-IT" sz="1600" dirty="0" err="1"/>
              <a:t>dimension</a:t>
            </a:r>
            <a:r>
              <a:rPr lang="it-IT" sz="1600" dirty="0"/>
              <a:t>  5cm x 10 cm (</a:t>
            </a:r>
            <a:r>
              <a:rPr lang="it-IT" sz="1600" dirty="0" err="1"/>
              <a:t>two</a:t>
            </a:r>
            <a:r>
              <a:rPr lang="it-IT" sz="1600" dirty="0"/>
              <a:t> </a:t>
            </a:r>
            <a:r>
              <a:rPr lang="it-IT" sz="1600" dirty="0" err="1"/>
              <a:t>column</a:t>
            </a:r>
            <a:r>
              <a:rPr lang="it-IT" sz="1600" dirty="0"/>
              <a:t> of 960 strips + 32x960 pixels)</a:t>
            </a:r>
            <a:endParaRPr lang="en-GB" sz="1600" dirty="0"/>
          </a:p>
        </p:txBody>
      </p:sp>
      <p:pic>
        <p:nvPicPr>
          <p:cNvPr id="8" name="Segnaposto immagine 11">
            <a:extLst>
              <a:ext uri="{FF2B5EF4-FFF2-40B4-BE49-F238E27FC236}">
                <a16:creationId xmlns:a16="http://schemas.microsoft.com/office/drawing/2014/main" id="{F1BA4CA7-6021-5C84-3586-038C2420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6" b="4786"/>
          <a:stretch/>
        </p:blipFill>
        <p:spPr>
          <a:xfrm>
            <a:off x="1128409" y="1865103"/>
            <a:ext cx="4241260" cy="2489742"/>
          </a:xfrm>
          <a:prstGeom prst="rect">
            <a:avLst/>
          </a:prstGeom>
          <a:ln w="28575">
            <a:noFill/>
          </a:ln>
        </p:spPr>
      </p:pic>
      <p:pic>
        <p:nvPicPr>
          <p:cNvPr id="7" name="Immagine 8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A05F3746-AC91-709B-FC91-EDFBA966476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15642" b="15642"/>
          <a:stretch/>
        </p:blipFill>
        <p:spPr>
          <a:xfrm>
            <a:off x="1128409" y="1594115"/>
            <a:ext cx="4451212" cy="2810031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CC9CE34-8BB2-1CD1-A5B8-A51E66BC7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58" b="39749"/>
          <a:stretch/>
        </p:blipFill>
        <p:spPr>
          <a:xfrm>
            <a:off x="7239379" y="1594115"/>
            <a:ext cx="2971042" cy="28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9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AD1B00-4C35-A1CD-9E97-F1D66A155A1B}"/>
              </a:ext>
            </a:extLst>
          </p:cNvPr>
          <p:cNvSpPr/>
          <p:nvPr/>
        </p:nvSpPr>
        <p:spPr>
          <a:xfrm>
            <a:off x="6949440" y="3314700"/>
            <a:ext cx="3459480" cy="248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48AE427-E067-C3D7-76FC-6F408278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Latest Test Beam with PS modules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8B32D2-E89F-B90E-DDCB-C26EC9D4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8C4B-6F2A-3C4B-9463-63C29E1F04AE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844E32-064A-6435-51B5-8D968C7B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17" name="Content Placeholder 16" descr="A graph of a window&#10;&#10;AI-generated content may be incorrect.">
            <a:extLst>
              <a:ext uri="{FF2B5EF4-FFF2-40B4-BE49-F238E27FC236}">
                <a16:creationId xmlns:a16="http://schemas.microsoft.com/office/drawing/2014/main" id="{FD515173-5E7B-5A55-C005-1E530C8F792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2700" y="2991779"/>
            <a:ext cx="4495800" cy="3238500"/>
          </a:xfrm>
        </p:spPr>
      </p:pic>
      <p:pic>
        <p:nvPicPr>
          <p:cNvPr id="19" name="Picture 18" descr="A graph of a window and window&#10;&#10;AI-generated content may be incorrect.">
            <a:extLst>
              <a:ext uri="{FF2B5EF4-FFF2-40B4-BE49-F238E27FC236}">
                <a16:creationId xmlns:a16="http://schemas.microsoft.com/office/drawing/2014/main" id="{05A74686-9C06-6E16-CAFA-964F34065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1" y="2991779"/>
            <a:ext cx="4495800" cy="3238500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3F7667F-B8D5-5F7A-7B80-68B311AA6AE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0848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dirty="0"/>
              <a:t>2024 Fermilab TB: PS-module with 1.6 mm spacing was tested 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before and after irradiation</a:t>
            </a:r>
            <a:r>
              <a:rPr lang="en-GB" dirty="0"/>
              <a:t> at a fluence slightly higher than expected for the HL-LHC end of life scenario. Comparable performance have been found before and after irradiation</a:t>
            </a:r>
            <a:endParaRPr lang="it-IT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3C405-82FE-7C59-5F7D-D6A2D9AF5ED2}"/>
              </a:ext>
            </a:extLst>
          </p:cNvPr>
          <p:cNvSpPr txBox="1"/>
          <p:nvPr/>
        </p:nvSpPr>
        <p:spPr>
          <a:xfrm>
            <a:off x="2472691" y="6231135"/>
            <a:ext cx="2415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dirty="0">
                <a:solidFill>
                  <a:schemeClr val="accent1"/>
                </a:solidFill>
              </a:rPr>
              <a:t>Nicolò Salimbeni, </a:t>
            </a:r>
            <a:r>
              <a:rPr lang="en-IT" sz="1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Tredi</a:t>
            </a:r>
            <a:r>
              <a:rPr lang="en-IT" sz="1400" dirty="0">
                <a:solidFill>
                  <a:schemeClr val="accent1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689380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078C-FC05-B728-63FA-A532E29F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Outer Tracker Final DAQ Chain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7E1B9-224F-164F-5C9B-C2E753DF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8E3AB-FB9B-173B-B460-CE83FDA6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35</a:t>
            </a:fld>
            <a:endParaRPr lang="it-IT"/>
          </a:p>
        </p:txBody>
      </p:sp>
      <p:pic>
        <p:nvPicPr>
          <p:cNvPr id="8" name="Immagine 11">
            <a:extLst>
              <a:ext uri="{FF2B5EF4-FFF2-40B4-BE49-F238E27FC236}">
                <a16:creationId xmlns:a16="http://schemas.microsoft.com/office/drawing/2014/main" id="{B2F00284-8F2C-6403-72E7-2F0A9E642D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325" y="2355899"/>
            <a:ext cx="9231351" cy="273323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133247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7979C-94EF-B876-1BA8-3E224218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1B811-2235-8126-8D6B-D9D1B3CD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36</a:t>
            </a:fld>
            <a:endParaRPr lang="it-IT"/>
          </a:p>
        </p:txBody>
      </p:sp>
      <p:pic>
        <p:nvPicPr>
          <p:cNvPr id="7" name="Content Placeholder 6" descr="A diagram of data processing&#10;&#10;Description automatically generated">
            <a:extLst>
              <a:ext uri="{FF2B5EF4-FFF2-40B4-BE49-F238E27FC236}">
                <a16:creationId xmlns:a16="http://schemas.microsoft.com/office/drawing/2014/main" id="{825D569A-801A-2F6F-FDD4-7D757FDC153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879170"/>
            <a:ext cx="10515600" cy="42442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044BAA-F727-5BF0-45BB-DB0806E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Outer Tracker Final DAQ Chain</a:t>
            </a:r>
          </a:p>
        </p:txBody>
      </p:sp>
    </p:spTree>
    <p:extLst>
      <p:ext uri="{BB962C8B-B14F-4D97-AF65-F5344CB8AC3E}">
        <p14:creationId xmlns:p14="http://schemas.microsoft.com/office/powerpoint/2010/main" val="2571206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34ABE-07E3-250F-4F5B-9039D1DD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>
            <a:extLst>
              <a:ext uri="{FF2B5EF4-FFF2-40B4-BE49-F238E27FC236}">
                <a16:creationId xmlns:a16="http://schemas.microsoft.com/office/drawing/2014/main" id="{FD8344D1-1757-021F-C4CF-626B9FF32E8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IT" sz="4200" dirty="0">
                <a:solidFill>
                  <a:schemeClr val="dk2"/>
                </a:solidFill>
                <a:latin typeface="Tw Cen MT Condensed Extra Bold"/>
              </a:rPr>
              <a:t>ShepHerd’s RunControl framework</a:t>
            </a:r>
            <a:endParaRPr lang="it-IT" sz="42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C3E635CB-83CC-8FF8-5988-1F968019B125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4184219-3FFE-4DE0-9BE9-538DF69C4EC2}" type="slidenum">
              <a:rPr/>
              <a:t>37</a:t>
            </a:fld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98366936-D779-29CE-0C0E-5FC9D1839D64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fld id="{BBA25268-5D35-4C77-AB6D-8EAA3FB083B1}" type="datetime1">
              <a:rPr lang="en-US"/>
              <a:t>8/25/25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F329D-06B1-0FFA-B7BC-9347A6D22BD7}"/>
              </a:ext>
            </a:extLst>
          </p:cNvPr>
          <p:cNvSpPr txBox="1"/>
          <p:nvPr/>
        </p:nvSpPr>
        <p:spPr>
          <a:xfrm>
            <a:off x="899450" y="1692000"/>
            <a:ext cx="5448798" cy="44165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IT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Phase-2 tracker online software will be based on the </a:t>
            </a:r>
            <a:r>
              <a:rPr lang="en-IT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ShepHerd’s RunControl framework </a:t>
            </a:r>
            <a:r>
              <a:rPr lang="en-IT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(jointly developed by L1T &amp; tracker). High level architecture: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Run Control</a:t>
            </a:r>
            <a:r>
              <a:rPr lang="en-IT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n-IT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– Global layer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 instance responsible for the whole tracker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Segoe UI Semilight"/>
                <a:cs typeface="Segoe UI Semilight"/>
              </a:rPr>
              <a:t>Web GUI for people + network API for CMS top-level run control application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Shep</a:t>
            </a:r>
            <a:r>
              <a:rPr lang="en-IT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Off-board supervisor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 instance per subsystem (e.g. TF, OT, IT)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Web GUI for people + network API for RUNControl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Herd</a:t>
            </a:r>
            <a:r>
              <a:rPr lang="en-IT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On board controller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 instance per board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Single common .exe with board/subsys</a:t>
            </a:r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T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agnostic network api; loads board/subsys</a:t>
            </a:r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T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specific plugin</a:t>
            </a:r>
            <a:endParaRPr lang="en-US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19" descr="A diagram of a system&#10;&#10;Description automatically generated">
            <a:extLst>
              <a:ext uri="{FF2B5EF4-FFF2-40B4-BE49-F238E27FC236}">
                <a16:creationId xmlns:a16="http://schemas.microsoft.com/office/drawing/2014/main" id="{737ED67D-A180-B77B-C076-C5A5632414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32" y="1690200"/>
            <a:ext cx="4093303" cy="46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23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r>
              <a:rPr lang="en-GB" dirty="0"/>
              <a:t>DTC-Plugin: </a:t>
            </a:r>
            <a:r>
              <a:rPr lang="en-GB" dirty="0" err="1"/>
              <a:t>tk-fe-daq</a:t>
            </a:r>
            <a:endParaRPr lang="it-IT" sz="44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824760" y="3370660"/>
            <a:ext cx="5257440" cy="173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IT" sz="1600" b="1" u="none" strike="noStrike" dirty="0">
                <a:solidFill>
                  <a:schemeClr val="dk1"/>
                </a:solidFill>
                <a:uFillTx/>
                <a:latin typeface="Segoe UI Semibold"/>
              </a:rPr>
              <a:t>Temperature and Current </a:t>
            </a:r>
            <a:br>
              <a:rPr sz="1600" dirty="0"/>
            </a:br>
            <a:r>
              <a:rPr lang="en-IT" sz="1600" b="1" u="none" strike="noStrike" dirty="0">
                <a:solidFill>
                  <a:schemeClr val="dk1"/>
                </a:solidFill>
                <a:uFillTx/>
                <a:latin typeface="Segoe UI Semibold"/>
              </a:rPr>
              <a:t>Monitoring</a:t>
            </a:r>
            <a:endParaRPr lang="it-IT" sz="16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IT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  <a:t>Continuous monitoring and storage in database, </a:t>
            </a:r>
            <a:br>
              <a:rPr lang="en-US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</a:br>
            <a:r>
              <a:rPr lang="en-IT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  <a:t>with communication to centralDaq</a:t>
            </a:r>
            <a:endParaRPr lang="it-IT" sz="11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082560" y="3370660"/>
            <a:ext cx="5257440" cy="173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IT" sz="1600" b="1" u="none" strike="noStrike" dirty="0">
                <a:solidFill>
                  <a:schemeClr val="dk1"/>
                </a:solidFill>
                <a:uFillTx/>
                <a:latin typeface="Segoe UI Semibold"/>
              </a:rPr>
              <a:t>Single Event Upset (SEU)</a:t>
            </a:r>
            <a:br>
              <a:rPr sz="1600" dirty="0"/>
            </a:br>
            <a:r>
              <a:rPr lang="en-IT" sz="1600" b="1" u="none" strike="noStrike" dirty="0">
                <a:solidFill>
                  <a:schemeClr val="dk1"/>
                </a:solidFill>
                <a:uFillTx/>
                <a:latin typeface="Segoe UI Semibold"/>
              </a:rPr>
              <a:t>Detection and Correction</a:t>
            </a:r>
            <a:endParaRPr lang="it-IT" sz="16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IT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  <a:t>Once spotted SEUs, reconfiguration is needed</a:t>
            </a:r>
            <a:endParaRPr lang="it-IT" sz="11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6095880" y="4945380"/>
            <a:ext cx="5257440" cy="173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IT" sz="1600" b="1" u="none" strike="noStrike" dirty="0">
                <a:solidFill>
                  <a:schemeClr val="dk1"/>
                </a:solidFill>
                <a:uFillTx/>
                <a:latin typeface="Segoe UI Semibold"/>
              </a:rPr>
              <a:t>Module Calibration </a:t>
            </a:r>
            <a:br>
              <a:rPr sz="1600" dirty="0"/>
            </a:br>
            <a:r>
              <a:rPr lang="en-IT" sz="1600" b="1" u="none" strike="noStrike" dirty="0">
                <a:solidFill>
                  <a:schemeClr val="dk1"/>
                </a:solidFill>
                <a:uFillTx/>
                <a:latin typeface="Segoe UI Semibold"/>
              </a:rPr>
              <a:t>Routines</a:t>
            </a:r>
            <a:endParaRPr lang="it-IT" sz="16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IT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  <a:t>Ability to run calibration routines to check </a:t>
            </a:r>
            <a:br>
              <a:rPr lang="en-US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</a:br>
            <a:r>
              <a:rPr lang="en-IT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  <a:t>the goodness of data, account for possible </a:t>
            </a:r>
            <a:br>
              <a:rPr lang="en-US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</a:br>
            <a:r>
              <a:rPr lang="en-IT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  <a:t>shifts in calibration and degration of the modules</a:t>
            </a:r>
            <a:endParaRPr lang="it-IT" sz="11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824760" y="4945380"/>
            <a:ext cx="5257440" cy="1738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IT" sz="1600" b="1" u="none" strike="noStrike" dirty="0">
                <a:solidFill>
                  <a:schemeClr val="dk1"/>
                </a:solidFill>
                <a:uFillTx/>
                <a:latin typeface="Segoe UI Semibold"/>
              </a:rPr>
              <a:t>Setting Modules in </a:t>
            </a:r>
            <a:br>
              <a:rPr sz="1600" dirty="0"/>
            </a:br>
            <a:r>
              <a:rPr lang="en-IT" sz="1600" b="1" u="none" strike="noStrike" dirty="0">
                <a:solidFill>
                  <a:schemeClr val="dk1"/>
                </a:solidFill>
                <a:uFillTx/>
                <a:latin typeface="Segoe UI Semibold"/>
              </a:rPr>
              <a:t>Data-Taking mode</a:t>
            </a:r>
            <a:endParaRPr lang="it-IT" sz="16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IT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  <a:t>Ability to configure the modules to correctly </a:t>
            </a:r>
            <a:br>
              <a:rPr lang="en-US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</a:br>
            <a:r>
              <a:rPr lang="en-IT" sz="1100" b="0" u="none" strike="noStrike" dirty="0">
                <a:solidFill>
                  <a:schemeClr val="dk1"/>
                </a:solidFill>
                <a:uFillTx/>
                <a:latin typeface="Segoe UI Semilight"/>
              </a:rPr>
              <a:t>output data (stable setup after alignment and calibrations)</a:t>
            </a:r>
            <a:endParaRPr lang="it-IT" sz="1100" b="0" u="none" strike="noStrike" dirty="0">
              <a:solidFill>
                <a:schemeClr val="dk1"/>
              </a:solidFill>
              <a:uFillTx/>
              <a:latin typeface="Segoe UI Semilight"/>
            </a:endParaRPr>
          </a:p>
        </p:txBody>
      </p:sp>
      <p:pic>
        <p:nvPicPr>
          <p:cNvPr id="87" name="Graphic 21" descr="Thermometer with solid fill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147480" y="2655760"/>
            <a:ext cx="611640" cy="61164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23" descr="A group of gears on a black background&#10;&#10;Description automatically generated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47480" y="4324010"/>
            <a:ext cx="611640" cy="611640"/>
          </a:xfrm>
          <a:prstGeom prst="rect">
            <a:avLst/>
          </a:prstGeom>
          <a:ln w="0">
            <a:noFill/>
          </a:ln>
        </p:spPr>
      </p:pic>
      <p:pic>
        <p:nvPicPr>
          <p:cNvPr id="89" name="Graphic 25" descr="Shield Tick with solid fill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8418960" y="2655760"/>
            <a:ext cx="611640" cy="61164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27" descr="A black background with circles and a line&#10;&#10;Description automatically generated"/>
          <p:cNvPicPr/>
          <p:nvPr/>
        </p:nvPicPr>
        <p:blipFill>
          <a:blip r:embed="rId8"/>
          <a:stretch/>
        </p:blipFill>
        <p:spPr>
          <a:xfrm>
            <a:off x="8418960" y="4296296"/>
            <a:ext cx="611640" cy="61164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AD5C905-8BB0-427A-903D-3C9EED1EAFA6}" type="slidenum">
              <a:rPr/>
              <a:t>38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fld id="{01389A6A-D180-444B-9C17-D335D8B7C693}" type="datetime1">
              <a:rPr lang="en-US"/>
              <a:t>8/25/25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9A9E28-00E6-7282-BA4B-2F8479D20C2A}"/>
              </a:ext>
            </a:extLst>
          </p:cNvPr>
          <p:cNvSpPr>
            <a:spLocks noChangeAspect="1"/>
          </p:cNvSpPr>
          <p:nvPr/>
        </p:nvSpPr>
        <p:spPr>
          <a:xfrm>
            <a:off x="10188000" y="360000"/>
            <a:ext cx="1260000" cy="126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C115-B6BE-5C42-3A73-56E9C2F1D2E8}"/>
              </a:ext>
            </a:extLst>
          </p:cNvPr>
          <p:cNvSpPr txBox="1">
            <a:spLocks/>
          </p:cNvSpPr>
          <p:nvPr/>
        </p:nvSpPr>
        <p:spPr>
          <a:xfrm>
            <a:off x="666307" y="1807646"/>
            <a:ext cx="10687493" cy="757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500" dirty="0">
                <a:cs typeface="Segoe UI Semibold" panose="020B0502040204020203" pitchFamily="34" charset="0"/>
              </a:rPr>
              <a:t>Library </a:t>
            </a:r>
            <a:r>
              <a:rPr lang="en-GB" sz="15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providing control and calibrations for OT and IT modules on DTC</a:t>
            </a:r>
          </a:p>
          <a:p>
            <a:pPr>
              <a:lnSpc>
                <a:spcPct val="100000"/>
              </a:lnSpc>
            </a:pPr>
            <a:r>
              <a:rPr lang="en-GB" sz="1500" dirty="0"/>
              <a:t>Extra attention to </a:t>
            </a:r>
            <a:r>
              <a:rPr lang="en-GB" sz="1500" dirty="0" err="1"/>
              <a:t>deployability</a:t>
            </a:r>
            <a:r>
              <a:rPr lang="en-GB" sz="1500" dirty="0"/>
              <a:t>, testing, possibility to complete computation on the System On Module for the DTC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DA271-4A3C-1950-B77A-537C6748D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B18D-4890-3B4A-27C9-82429234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Integration </a:t>
            </a:r>
            <a:r>
              <a:rPr lang="en-US" dirty="0"/>
              <a:t>– Assembly 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F8FCB-686E-451B-A916-F8BD46E0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28F4-1C07-F740-AA91-CDBA51E8CF31}" type="datetime1">
              <a:rPr lang="it-IT" smtClean="0"/>
              <a:t>25/08/25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4286E-F0B9-7CE6-3AC9-5BAFB303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39</a:t>
            </a:fld>
            <a:endParaRPr lang="it-IT"/>
          </a:p>
        </p:txBody>
      </p:sp>
      <p:pic>
        <p:nvPicPr>
          <p:cNvPr id="1026" name="Picture 2" descr="A diagram of a computer chip&#10;&#10;Description automatically generated">
            <a:extLst>
              <a:ext uri="{FF2B5EF4-FFF2-40B4-BE49-F238E27FC236}">
                <a16:creationId xmlns:a16="http://schemas.microsoft.com/office/drawing/2014/main" id="{3B22DBE2-4D63-DF2E-97F3-2A7D80B1A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0328"/>
            <a:ext cx="4014447" cy="400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gram of a diagram of a bridge&#10;&#10;Description automatically generated with medium confidence">
            <a:extLst>
              <a:ext uri="{FF2B5EF4-FFF2-40B4-BE49-F238E27FC236}">
                <a16:creationId xmlns:a16="http://schemas.microsoft.com/office/drawing/2014/main" id="{BC7FD4D1-5029-5BF5-1CFC-4E31DA5AB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47" y="1985335"/>
            <a:ext cx="4897840" cy="407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EB9709-C30B-C873-2BFD-7DC01987FD71}"/>
              </a:ext>
            </a:extLst>
          </p:cNvPr>
          <p:cNvSpPr txBox="1"/>
          <p:nvPr/>
        </p:nvSpPr>
        <p:spPr>
          <a:xfrm>
            <a:off x="838200" y="5897562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More in Dimitra Andreou’s </a:t>
            </a:r>
            <a:r>
              <a:rPr lang="en-US" dirty="0">
                <a:solidFill>
                  <a:schemeClr val="accent1"/>
                </a:solidFill>
                <a:hlinkClick r:id="rId4"/>
              </a:rPr>
              <a:t>talk</a:t>
            </a:r>
            <a:r>
              <a:rPr lang="en-US" dirty="0">
                <a:solidFill>
                  <a:schemeClr val="accent1"/>
                </a:solidFill>
              </a:rPr>
              <a:t> on Thursday!</a:t>
            </a:r>
            <a:endParaRPr lang="en-IT" dirty="0">
              <a:solidFill>
                <a:schemeClr val="accent1"/>
              </a:solidFill>
            </a:endParaRPr>
          </a:p>
        </p:txBody>
      </p:sp>
      <p:pic>
        <p:nvPicPr>
          <p:cNvPr id="6" name="Picture 5" descr="A set of black and green shields with a check mark&#10;&#10;AI-generated content may be incorrect.">
            <a:extLst>
              <a:ext uri="{FF2B5EF4-FFF2-40B4-BE49-F238E27FC236}">
                <a16:creationId xmlns:a16="http://schemas.microsoft.com/office/drawing/2014/main" id="{8B94A407-A2AD-2D4B-64D7-98020B3E8B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8966" t="47560" r="3794" b="4314"/>
          <a:stretch>
            <a:fillRect/>
          </a:stretch>
        </p:blipFill>
        <p:spPr>
          <a:xfrm>
            <a:off x="9982200" y="2752344"/>
            <a:ext cx="897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screwdriver and wrench on a black background&#10;&#10;AI-generated content may be incorrect.">
            <a:extLst>
              <a:ext uri="{FF2B5EF4-FFF2-40B4-BE49-F238E27FC236}">
                <a16:creationId xmlns:a16="http://schemas.microsoft.com/office/drawing/2014/main" id="{C1D74B44-FF24-27E0-6846-F8A743E301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6" r="656"/>
          <a:stretch>
            <a:fillRect/>
          </a:stretch>
        </p:blipFill>
        <p:spPr>
          <a:xfrm>
            <a:off x="9961723" y="1233488"/>
            <a:ext cx="914400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Two color sine wave graph with arrows&#10;&#10;AI-generated content may be incorrect.">
            <a:extLst>
              <a:ext uri="{FF2B5EF4-FFF2-40B4-BE49-F238E27FC236}">
                <a16:creationId xmlns:a16="http://schemas.microsoft.com/office/drawing/2014/main" id="{C75CBF6F-5492-5694-FB6C-83A9013619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019" t="16312" r="21445" b="28613"/>
          <a:stretch>
            <a:fillRect/>
          </a:stretch>
        </p:blipFill>
        <p:spPr>
          <a:xfrm>
            <a:off x="9982200" y="4509691"/>
            <a:ext cx="930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7778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BAC32-BCA3-1DE0-F008-143C6369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B4C2D-6B53-D374-82A2-4D2EA680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</a:t>
            </a:fld>
            <a:endParaRPr lang="it-IT"/>
          </a:p>
        </p:txBody>
      </p:sp>
      <p:pic>
        <p:nvPicPr>
          <p:cNvPr id="7" name="Content Placeholder 6" descr="A green lines in a black background&#10;&#10;AI-generated content may be incorrect.">
            <a:extLst>
              <a:ext uri="{FF2B5EF4-FFF2-40B4-BE49-F238E27FC236}">
                <a16:creationId xmlns:a16="http://schemas.microsoft.com/office/drawing/2014/main" id="{BC7FEA72-E215-5A87-FA2E-2E6EAE51F14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10312" b="10312"/>
          <a:stretch>
            <a:fillRect/>
          </a:stretch>
        </p:blipFill>
        <p:spPr>
          <a:xfrm>
            <a:off x="-53466" y="0"/>
            <a:ext cx="12298932" cy="6858000"/>
          </a:xfr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D4A897E-25EC-721E-168F-B08C518A91EF}"/>
              </a:ext>
            </a:extLst>
          </p:cNvPr>
          <p:cNvSpPr txBox="1">
            <a:spLocks/>
          </p:cNvSpPr>
          <p:nvPr/>
        </p:nvSpPr>
        <p:spPr>
          <a:xfrm>
            <a:off x="162790" y="465931"/>
            <a:ext cx="5069610" cy="581092"/>
          </a:xfrm>
          <a:prstGeom prst="rect">
            <a:avLst/>
          </a:prstGeom>
          <a:solidFill>
            <a:schemeClr val="tx1">
              <a:lumMod val="50000"/>
              <a:alpha val="4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Average event @ HL-LHC</a:t>
            </a:r>
            <a:endParaRPr lang="en-IT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61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E2C4E-9002-6DC7-FF04-B9504B309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B4C5D-C74D-926E-9182-5CEB0F9A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Integration </a:t>
            </a:r>
            <a:r>
              <a:rPr lang="en-US" dirty="0"/>
              <a:t>– QC 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966C-2A7D-136E-796D-6F234B0E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28F4-1C07-F740-AA91-CDBA51E8CF31}" type="datetime1">
              <a:rPr lang="it-IT" smtClean="0"/>
              <a:t>25/08/25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F7D28-E758-3119-2800-5ECB0D69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40</a:t>
            </a:fld>
            <a:endParaRPr 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0177FD-4BFB-A5A2-612A-7B546E97E053}"/>
              </a:ext>
            </a:extLst>
          </p:cNvPr>
          <p:cNvSpPr txBox="1">
            <a:spLocks/>
          </p:cNvSpPr>
          <p:nvPr/>
        </p:nvSpPr>
        <p:spPr>
          <a:xfrm>
            <a:off x="838200" y="2035174"/>
            <a:ext cx="4944203" cy="1596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/>
              <a:t>IV characterization + basic chips functionalities + </a:t>
            </a:r>
            <a:r>
              <a:rPr lang="en-US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noise measurements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48 </a:t>
            </a:r>
            <a:r>
              <a:rPr lang="en-US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thermal cycles </a:t>
            </a:r>
            <a:r>
              <a:rPr lang="en-US" sz="1400" dirty="0"/>
              <a:t>from 20°C to –35°C with tests in between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Analysis of the results through </a:t>
            </a:r>
            <a:r>
              <a:rPr lang="en-US" sz="1400" dirty="0">
                <a:hlinkClick r:id="rId2"/>
              </a:rPr>
              <a:t>Ph2_ACF</a:t>
            </a:r>
            <a:r>
              <a:rPr lang="en-US" sz="1400" dirty="0"/>
              <a:t>, </a:t>
            </a:r>
            <a:r>
              <a:rPr lang="en-US" sz="1400" dirty="0" err="1">
                <a:hlinkClick r:id="rId3"/>
              </a:rPr>
              <a:t>Gipht</a:t>
            </a:r>
            <a:r>
              <a:rPr lang="en-US" sz="1400" dirty="0"/>
              <a:t> and </a:t>
            </a:r>
            <a:r>
              <a:rPr lang="en-US" sz="1400" dirty="0">
                <a:hlinkClick r:id="rId4"/>
              </a:rPr>
              <a:t>POTATO</a:t>
            </a:r>
            <a:r>
              <a:rPr lang="en-US" sz="1400" dirty="0"/>
              <a:t>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F02E7-E662-9FD5-9FEA-3907352A2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463" y="1662516"/>
            <a:ext cx="3338737" cy="4005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E532C-0A8D-F1A3-76F3-1F825FD4B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779" y="3631800"/>
            <a:ext cx="5082654" cy="2109001"/>
          </a:xfrm>
          <a:prstGeom prst="rect">
            <a:avLst/>
          </a:prstGeom>
        </p:spPr>
      </p:pic>
      <p:pic>
        <p:nvPicPr>
          <p:cNvPr id="3" name="Picture 2" descr="A set of black and green shields with a check mark&#10;&#10;AI-generated content may be incorrect.">
            <a:extLst>
              <a:ext uri="{FF2B5EF4-FFF2-40B4-BE49-F238E27FC236}">
                <a16:creationId xmlns:a16="http://schemas.microsoft.com/office/drawing/2014/main" id="{743EC00F-766C-46D5-66B1-47FBC5E814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966" t="47560" r="3794" b="4314"/>
          <a:stretch>
            <a:fillRect/>
          </a:stretch>
        </p:blipFill>
        <p:spPr>
          <a:xfrm>
            <a:off x="9982200" y="2752344"/>
            <a:ext cx="897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screwdriver and wrench on a black background&#10;&#10;AI-generated content may be incorrect.">
            <a:extLst>
              <a:ext uri="{FF2B5EF4-FFF2-40B4-BE49-F238E27FC236}">
                <a16:creationId xmlns:a16="http://schemas.microsoft.com/office/drawing/2014/main" id="{E9254984-C48D-0621-0171-DFAD7CB2D5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56" r="656"/>
          <a:stretch>
            <a:fillRect/>
          </a:stretch>
        </p:blipFill>
        <p:spPr>
          <a:xfrm>
            <a:off x="9961723" y="1233488"/>
            <a:ext cx="914400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Two color sine wave graph with arrows&#10;&#10;AI-generated content may be incorrect.">
            <a:extLst>
              <a:ext uri="{FF2B5EF4-FFF2-40B4-BE49-F238E27FC236}">
                <a16:creationId xmlns:a16="http://schemas.microsoft.com/office/drawing/2014/main" id="{34E6AFCE-6F17-4706-4BBF-AC741B82CF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019" t="16312" r="21445" b="28613"/>
          <a:stretch>
            <a:fillRect/>
          </a:stretch>
        </p:blipFill>
        <p:spPr>
          <a:xfrm>
            <a:off x="9982200" y="4509691"/>
            <a:ext cx="930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6633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77618-00DB-C31E-586E-036B1E39F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0DAB-62AE-6A32-F401-F56CC4292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Integration</a:t>
            </a:r>
            <a:r>
              <a:rPr lang="en-US" dirty="0"/>
              <a:t> – System test 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CFD78-49FB-04B2-C321-87C6BBB8F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28F4-1C07-F740-AA91-CDBA51E8CF31}" type="datetime1">
              <a:rPr lang="it-IT" smtClean="0"/>
              <a:t>25/08/25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05E16-ECE2-86FC-D651-8C0E2389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41</a:t>
            </a:fld>
            <a:endParaRPr 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C1D00C-719E-8D6B-1ED1-6873A6F0042B}"/>
              </a:ext>
            </a:extLst>
          </p:cNvPr>
          <p:cNvSpPr txBox="1">
            <a:spLocks/>
          </p:cNvSpPr>
          <p:nvPr/>
        </p:nvSpPr>
        <p:spPr>
          <a:xfrm>
            <a:off x="838200" y="2035174"/>
            <a:ext cx="8625840" cy="1631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Integration centers assemble modules in planks, rings, dees, ladders</a:t>
            </a:r>
          </a:p>
          <a:p>
            <a:pPr>
              <a:lnSpc>
                <a:spcPct val="120000"/>
              </a:lnSpc>
            </a:pPr>
            <a:r>
              <a:rPr lang="en-US" dirty="0"/>
              <a:t>TEDD Dee assembly test: 13 2S and PS modules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PS modules affected by prototype-specific known issue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Noise on modules: </a:t>
            </a: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no significant increase after mounting on DEE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59687-1BA5-8E78-5269-3D99250B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710" y="3812350"/>
            <a:ext cx="2751248" cy="2309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573B73-363C-7853-911B-C1DCD5FD6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07"/>
          <a:stretch>
            <a:fillRect/>
          </a:stretch>
        </p:blipFill>
        <p:spPr>
          <a:xfrm>
            <a:off x="1185672" y="3895343"/>
            <a:ext cx="3420979" cy="23762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D33D85-F02B-DD72-F660-BE1F645E765E}"/>
              </a:ext>
            </a:extLst>
          </p:cNvPr>
          <p:cNvSpPr txBox="1"/>
          <p:nvPr/>
        </p:nvSpPr>
        <p:spPr>
          <a:xfrm>
            <a:off x="2013966" y="6215876"/>
            <a:ext cx="19124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hlinkClick r:id="rId4"/>
              </a:rPr>
              <a:t>Lea Stockmeier, TIPP, 2023</a:t>
            </a:r>
            <a:endParaRPr lang="it-IT" sz="1200" dirty="0"/>
          </a:p>
        </p:txBody>
      </p:sp>
      <p:pic>
        <p:nvPicPr>
          <p:cNvPr id="16" name="Picture 15" descr="A set of black and green shields with a check mark&#10;&#10;AI-generated content may be incorrect.">
            <a:extLst>
              <a:ext uri="{FF2B5EF4-FFF2-40B4-BE49-F238E27FC236}">
                <a16:creationId xmlns:a16="http://schemas.microsoft.com/office/drawing/2014/main" id="{18385296-302C-E47B-0BC1-7EA9C8834C9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8966" t="47560" r="3794" b="4314"/>
          <a:stretch>
            <a:fillRect/>
          </a:stretch>
        </p:blipFill>
        <p:spPr>
          <a:xfrm>
            <a:off x="9982200" y="2752344"/>
            <a:ext cx="897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A screwdriver and wrench on a black background&#10;&#10;AI-generated content may be incorrect.">
            <a:extLst>
              <a:ext uri="{FF2B5EF4-FFF2-40B4-BE49-F238E27FC236}">
                <a16:creationId xmlns:a16="http://schemas.microsoft.com/office/drawing/2014/main" id="{35A40799-C937-9999-13B0-9C0E44616D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56" r="656"/>
          <a:stretch>
            <a:fillRect/>
          </a:stretch>
        </p:blipFill>
        <p:spPr>
          <a:xfrm>
            <a:off x="9965371" y="1233488"/>
            <a:ext cx="914400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Two color sine wave graph with arrows&#10;&#10;AI-generated content may be incorrect.">
            <a:extLst>
              <a:ext uri="{FF2B5EF4-FFF2-40B4-BE49-F238E27FC236}">
                <a16:creationId xmlns:a16="http://schemas.microsoft.com/office/drawing/2014/main" id="{8A128E5D-6C0C-E920-D1B3-992F20B591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19" t="16312" r="21445" b="28613"/>
          <a:stretch>
            <a:fillRect/>
          </a:stretch>
        </p:blipFill>
        <p:spPr>
          <a:xfrm>
            <a:off x="9982200" y="4509691"/>
            <a:ext cx="930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3107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DE664-6A59-D535-A7A5-7704A5885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B7132-80AD-7DFE-4F1A-DA190211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72"/>
          <a:stretch>
            <a:fillRect/>
          </a:stretch>
        </p:blipFill>
        <p:spPr>
          <a:xfrm>
            <a:off x="1185672" y="3814367"/>
            <a:ext cx="3321325" cy="2376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830B8-5724-F8B0-E5EC-F7839D2C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Integration</a:t>
            </a:r>
            <a:r>
              <a:rPr lang="en-US" dirty="0"/>
              <a:t> – System test 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ECAEC-62B3-63FB-1D0C-E64D8B7F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28F4-1C07-F740-AA91-CDBA51E8CF31}" type="datetime1">
              <a:rPr lang="it-IT" smtClean="0"/>
              <a:t>25/08/25</a:t>
            </a:fld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945ED-F27A-8E7C-00AB-39F8D204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42</a:t>
            </a:fld>
            <a:endParaRPr 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1D0083-AFD3-C38C-1AAE-FA1F3EB2EC87}"/>
              </a:ext>
            </a:extLst>
          </p:cNvPr>
          <p:cNvSpPr txBox="1">
            <a:spLocks/>
          </p:cNvSpPr>
          <p:nvPr/>
        </p:nvSpPr>
        <p:spPr>
          <a:xfrm>
            <a:off x="838200" y="2035174"/>
            <a:ext cx="8625840" cy="1631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Integration centers assemble modules in planks, rings, dees, ladders</a:t>
            </a:r>
          </a:p>
          <a:p>
            <a:pPr>
              <a:lnSpc>
                <a:spcPct val="120000"/>
              </a:lnSpc>
            </a:pPr>
            <a:r>
              <a:rPr lang="en-US" dirty="0"/>
              <a:t>2S ladders prototype, more being built right now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Prototype Phase-2 tracker PSU</a:t>
            </a:r>
          </a:p>
          <a:p>
            <a:pPr lvl="1">
              <a:lnSpc>
                <a:spcPct val="120000"/>
              </a:lnSpc>
            </a:pP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No significant noise increase on the ladder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9F30B5-E800-B09C-C13F-C2B7361E5593}"/>
              </a:ext>
            </a:extLst>
          </p:cNvPr>
          <p:cNvSpPr txBox="1"/>
          <p:nvPr/>
        </p:nvSpPr>
        <p:spPr>
          <a:xfrm>
            <a:off x="2013966" y="6215876"/>
            <a:ext cx="19124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hlinkClick r:id="rId3"/>
              </a:rPr>
              <a:t>Lea Stockmeier, TIPP, 2023</a:t>
            </a:r>
            <a:endParaRPr lang="it-IT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7BAF1-51F8-FF43-C809-9D3D74AB0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878" y="4319191"/>
            <a:ext cx="4876800" cy="1104900"/>
          </a:xfrm>
          <a:prstGeom prst="rect">
            <a:avLst/>
          </a:prstGeom>
        </p:spPr>
      </p:pic>
      <p:pic>
        <p:nvPicPr>
          <p:cNvPr id="13" name="Picture 12" descr="A set of black and green shields with a check mark&#10;&#10;AI-generated content may be incorrect.">
            <a:extLst>
              <a:ext uri="{FF2B5EF4-FFF2-40B4-BE49-F238E27FC236}">
                <a16:creationId xmlns:a16="http://schemas.microsoft.com/office/drawing/2014/main" id="{6C93C109-EB3E-0DE0-B0CA-2387D6B0694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8966" t="47560" r="3794" b="4314"/>
          <a:stretch>
            <a:fillRect/>
          </a:stretch>
        </p:blipFill>
        <p:spPr>
          <a:xfrm>
            <a:off x="9982200" y="2752344"/>
            <a:ext cx="897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screwdriver and wrench on a black background&#10;&#10;AI-generated content may be incorrect.">
            <a:extLst>
              <a:ext uri="{FF2B5EF4-FFF2-40B4-BE49-F238E27FC236}">
                <a16:creationId xmlns:a16="http://schemas.microsoft.com/office/drawing/2014/main" id="{C942D80E-1E3D-3744-8603-63C448186A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56" r="656"/>
          <a:stretch>
            <a:fillRect/>
          </a:stretch>
        </p:blipFill>
        <p:spPr>
          <a:xfrm>
            <a:off x="9961723" y="1233488"/>
            <a:ext cx="914400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Two color sine wave graph with arrows&#10;&#10;AI-generated content may be incorrect.">
            <a:extLst>
              <a:ext uri="{FF2B5EF4-FFF2-40B4-BE49-F238E27FC236}">
                <a16:creationId xmlns:a16="http://schemas.microsoft.com/office/drawing/2014/main" id="{5376B4D9-8A18-6D53-7C41-A88C6644FC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19" t="16312" r="21445" b="28613"/>
          <a:stretch>
            <a:fillRect/>
          </a:stretch>
        </p:blipFill>
        <p:spPr>
          <a:xfrm>
            <a:off x="9982200" y="4509691"/>
            <a:ext cx="930571" cy="914400"/>
          </a:xfrm>
          <a:prstGeom prst="ellipse">
            <a:avLst/>
          </a:prstGeom>
          <a:ln w="28575" cap="rnd">
            <a:solidFill>
              <a:schemeClr val="accent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8929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3A7F-5F9E-E9AE-DFE4-D0AF2027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Cosmic Rack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61A4B-DACA-1522-F3E9-D0F79134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B5688-9A2A-9745-5EA6-E2313BF7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43</a:t>
            </a:fld>
            <a:endParaRPr lang="it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415ED-D746-7A9A-D722-A298661C35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199" y="1825625"/>
            <a:ext cx="3976525" cy="40646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Up to 12 2S ladders</a:t>
            </a:r>
          </a:p>
          <a:p>
            <a:pPr>
              <a:lnSpc>
                <a:spcPct val="120000"/>
              </a:lnSpc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Scintillator+ PMT 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  <a:sym typeface="Wingdings" pitchFamily="2" charset="2"/>
              </a:rPr>
              <a:t> 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Trigger + position of cosmic rays</a:t>
            </a:r>
          </a:p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Assemble and integrate the full final DAQ chain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with track finding and offline data processing</a:t>
            </a:r>
            <a:endParaRPr lang="en-IT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6" name="Groupe 52">
            <a:extLst>
              <a:ext uri="{FF2B5EF4-FFF2-40B4-BE49-F238E27FC236}">
                <a16:creationId xmlns:a16="http://schemas.microsoft.com/office/drawing/2014/main" id="{D9EE295B-9480-9A5D-584A-99854DE8C61A}"/>
              </a:ext>
            </a:extLst>
          </p:cNvPr>
          <p:cNvGrpSpPr/>
          <p:nvPr/>
        </p:nvGrpSpPr>
        <p:grpSpPr>
          <a:xfrm>
            <a:off x="7986923" y="2343294"/>
            <a:ext cx="3102609" cy="2811344"/>
            <a:chOff x="7587109" y="2207137"/>
            <a:chExt cx="4187966" cy="3404692"/>
          </a:xfrm>
        </p:grpSpPr>
        <p:pic>
          <p:nvPicPr>
            <p:cNvPr id="7" name="Image 89">
              <a:extLst>
                <a:ext uri="{FF2B5EF4-FFF2-40B4-BE49-F238E27FC236}">
                  <a16:creationId xmlns:a16="http://schemas.microsoft.com/office/drawing/2014/main" id="{3FE8F809-CFA8-A17B-4233-B310EFA9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87109" y="2207137"/>
              <a:ext cx="4187966" cy="340469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B005F1-413D-0FB5-732E-A567890CC914}"/>
                </a:ext>
              </a:extLst>
            </p:cNvPr>
            <p:cNvSpPr/>
            <p:nvPr/>
          </p:nvSpPr>
          <p:spPr>
            <a:xfrm rot="227688">
              <a:off x="7927900" y="2328003"/>
              <a:ext cx="3668110" cy="472967"/>
            </a:xfrm>
            <a:prstGeom prst="rect">
              <a:avLst/>
            </a:prstGeom>
            <a:solidFill>
              <a:schemeClr val="accent4">
                <a:alpha val="67763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scintillator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4D3A59-05A0-DF7F-0BF1-8B5710108377}"/>
                </a:ext>
              </a:extLst>
            </p:cNvPr>
            <p:cNvSpPr/>
            <p:nvPr/>
          </p:nvSpPr>
          <p:spPr>
            <a:xfrm rot="522257">
              <a:off x="7782135" y="4555541"/>
              <a:ext cx="3668110" cy="472967"/>
            </a:xfrm>
            <a:prstGeom prst="rect">
              <a:avLst/>
            </a:prstGeom>
            <a:solidFill>
              <a:schemeClr val="accent4">
                <a:alpha val="51482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scintillator</a:t>
              </a:r>
            </a:p>
          </p:txBody>
        </p:sp>
        <p:cxnSp>
          <p:nvCxnSpPr>
            <p:cNvPr id="12" name="Connecteur droit 28">
              <a:extLst>
                <a:ext uri="{FF2B5EF4-FFF2-40B4-BE49-F238E27FC236}">
                  <a16:creationId xmlns:a16="http://schemas.microsoft.com/office/drawing/2014/main" id="{3B780A8A-BAC0-4A80-54C9-C4747EDDA8F8}"/>
                </a:ext>
              </a:extLst>
            </p:cNvPr>
            <p:cNvCxnSpPr/>
            <p:nvPr/>
          </p:nvCxnSpPr>
          <p:spPr>
            <a:xfrm>
              <a:off x="8387255" y="4035972"/>
              <a:ext cx="1996966" cy="357352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29">
              <a:extLst>
                <a:ext uri="{FF2B5EF4-FFF2-40B4-BE49-F238E27FC236}">
                  <a16:creationId xmlns:a16="http://schemas.microsoft.com/office/drawing/2014/main" id="{8810F501-2C4A-F035-D0D7-CE0C890C13C8}"/>
                </a:ext>
              </a:extLst>
            </p:cNvPr>
            <p:cNvCxnSpPr/>
            <p:nvPr/>
          </p:nvCxnSpPr>
          <p:spPr>
            <a:xfrm>
              <a:off x="8239206" y="4109994"/>
              <a:ext cx="1996966" cy="357352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30">
              <a:extLst>
                <a:ext uri="{FF2B5EF4-FFF2-40B4-BE49-F238E27FC236}">
                  <a16:creationId xmlns:a16="http://schemas.microsoft.com/office/drawing/2014/main" id="{2B56CEA6-C31D-18FF-C337-7126A120B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9206" y="4035972"/>
              <a:ext cx="148049" cy="4358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33">
              <a:extLst>
                <a:ext uri="{FF2B5EF4-FFF2-40B4-BE49-F238E27FC236}">
                  <a16:creationId xmlns:a16="http://schemas.microsoft.com/office/drawing/2014/main" id="{A2893316-E27E-6C79-36DF-047508C9E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2236" y="4096931"/>
              <a:ext cx="148049" cy="4358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34">
              <a:extLst>
                <a:ext uri="{FF2B5EF4-FFF2-40B4-BE49-F238E27FC236}">
                  <a16:creationId xmlns:a16="http://schemas.microsoft.com/office/drawing/2014/main" id="{FDFE1F34-40A0-86AC-D458-E764B2B8F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5567" y="4142274"/>
              <a:ext cx="148049" cy="4358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41">
              <a:extLst>
                <a:ext uri="{FF2B5EF4-FFF2-40B4-BE49-F238E27FC236}">
                  <a16:creationId xmlns:a16="http://schemas.microsoft.com/office/drawing/2014/main" id="{DF73A4A6-0074-A835-3F76-72969CCA5C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5024" y="4190170"/>
              <a:ext cx="148049" cy="4358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42">
              <a:extLst>
                <a:ext uri="{FF2B5EF4-FFF2-40B4-BE49-F238E27FC236}">
                  <a16:creationId xmlns:a16="http://schemas.microsoft.com/office/drawing/2014/main" id="{A9FF4D96-9C57-D935-7850-3D8160178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1928" y="4225003"/>
              <a:ext cx="148049" cy="4358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43">
              <a:extLst>
                <a:ext uri="{FF2B5EF4-FFF2-40B4-BE49-F238E27FC236}">
                  <a16:creationId xmlns:a16="http://schemas.microsoft.com/office/drawing/2014/main" id="{534D47EB-867D-0734-D2D3-691D6B61A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0663" y="4275452"/>
              <a:ext cx="148049" cy="4358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50">
              <a:extLst>
                <a:ext uri="{FF2B5EF4-FFF2-40B4-BE49-F238E27FC236}">
                  <a16:creationId xmlns:a16="http://schemas.microsoft.com/office/drawing/2014/main" id="{A198973C-106D-8963-73D9-3471771349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0717" y="4333259"/>
              <a:ext cx="148049" cy="4358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51">
              <a:extLst>
                <a:ext uri="{FF2B5EF4-FFF2-40B4-BE49-F238E27FC236}">
                  <a16:creationId xmlns:a16="http://schemas.microsoft.com/office/drawing/2014/main" id="{0E7B81D9-5A6C-9725-07DD-4B16CA922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3474" y="4375302"/>
              <a:ext cx="148049" cy="4358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A diagram of a computer&#10;&#10;AI-generated content may be incorrect.">
            <a:extLst>
              <a:ext uri="{FF2B5EF4-FFF2-40B4-BE49-F238E27FC236}">
                <a16:creationId xmlns:a16="http://schemas.microsoft.com/office/drawing/2014/main" id="{CC44BA0B-D63B-4A0B-EE9D-44B05D364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225" y="2086765"/>
            <a:ext cx="2383197" cy="306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1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AA32-11E2-4F3E-D25E-6EC22441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Testing</a:t>
            </a:r>
            <a:endParaRPr lang="en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BDA4E-9657-60C1-4DA4-4EF4D709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EEA09-E285-3D1D-000C-285159125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44</a:t>
            </a:fld>
            <a:endParaRPr lang="it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14A2D3-8A38-CCCC-13AF-61367AB78D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492021"/>
            <a:ext cx="1800000" cy="8525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dirty="0"/>
              <a:t>Reception test of individual ladder/ring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6C979-D4FE-F15F-4BC6-70558FE6DDBA}"/>
              </a:ext>
            </a:extLst>
          </p:cNvPr>
          <p:cNvSpPr txBox="1"/>
          <p:nvPr/>
        </p:nvSpPr>
        <p:spPr>
          <a:xfrm>
            <a:off x="764883" y="4741993"/>
            <a:ext cx="2324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Basic communication with DTC (</a:t>
            </a:r>
            <a:r>
              <a:rPr lang="en-GB" sz="1000" dirty="0" err="1"/>
              <a:t>ShepHerd</a:t>
            </a:r>
            <a:r>
              <a:rPr lang="en-GB" sz="1000" dirty="0"/>
              <a:t> + </a:t>
            </a:r>
            <a:r>
              <a:rPr lang="en-GB" sz="1000" dirty="0" err="1"/>
              <a:t>tk-fe-daq</a:t>
            </a:r>
            <a:r>
              <a:rPr lang="en-GB" sz="1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Powering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Integrity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Variation in noise due to integration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3AB39-4CFE-D829-DF18-1549D2DC6C42}"/>
              </a:ext>
            </a:extLst>
          </p:cNvPr>
          <p:cNvSpPr txBox="1"/>
          <p:nvPr/>
        </p:nvSpPr>
        <p:spPr>
          <a:xfrm>
            <a:off x="3529102" y="3492021"/>
            <a:ext cx="1800000" cy="677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/>
              <a:t>Mechanical integration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1B8AE9-9598-8311-83F4-C4C9154835A2}"/>
              </a:ext>
            </a:extLst>
          </p:cNvPr>
          <p:cNvSpPr txBox="1"/>
          <p:nvPr/>
        </p:nvSpPr>
        <p:spPr>
          <a:xfrm>
            <a:off x="6395109" y="3492021"/>
            <a:ext cx="1800000" cy="128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/>
              <a:t>Pressure &amp; leak tests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Connect to services &amp; CO₂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005DA-430B-F275-3C49-5E1F15DC22C1}"/>
              </a:ext>
            </a:extLst>
          </p:cNvPr>
          <p:cNvSpPr txBox="1"/>
          <p:nvPr/>
        </p:nvSpPr>
        <p:spPr>
          <a:xfrm>
            <a:off x="9432466" y="3429000"/>
            <a:ext cx="2089059" cy="128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/>
              <a:t>Cooling </a:t>
            </a:r>
            <a:br>
              <a:rPr lang="en-GB" dirty="0"/>
            </a:br>
            <a:r>
              <a:rPr lang="en-GB" dirty="0"/>
              <a:t>segment test: </a:t>
            </a:r>
            <a:br>
              <a:rPr lang="en-GB" dirty="0"/>
            </a:br>
            <a:r>
              <a:rPr lang="en-GB" dirty="0"/>
              <a:t>~ 500 modules on</a:t>
            </a:r>
            <a:br>
              <a:rPr lang="en-GB" dirty="0"/>
            </a:br>
            <a:r>
              <a:rPr lang="en-GB" dirty="0"/>
              <a:t> 1 CO2 manifold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FA569-C743-2BD4-26B3-4FB2555F4068}"/>
              </a:ext>
            </a:extLst>
          </p:cNvPr>
          <p:cNvSpPr txBox="1"/>
          <p:nvPr/>
        </p:nvSpPr>
        <p:spPr>
          <a:xfrm>
            <a:off x="9436764" y="4934499"/>
            <a:ext cx="180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Backend system scaling: </a:t>
            </a:r>
            <a:r>
              <a:rPr lang="en-GB" sz="12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first time with &gt; 1 DTC worth of modules</a:t>
            </a:r>
            <a:r>
              <a:rPr lang="en-GB" sz="1200" dirty="0"/>
              <a:t>!</a:t>
            </a:r>
            <a:endParaRPr lang="it-IT" sz="1200" dirty="0"/>
          </a:p>
        </p:txBody>
      </p:sp>
      <p:sp>
        <p:nvSpPr>
          <p:cNvPr id="23" name="AutoShape 4" descr="preview url image">
            <a:extLst>
              <a:ext uri="{FF2B5EF4-FFF2-40B4-BE49-F238E27FC236}">
                <a16:creationId xmlns:a16="http://schemas.microsoft.com/office/drawing/2014/main" id="{CB35018C-8C1C-C743-2213-D402161C9D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25" name="Picture 24" descr="A room with a table and equipment&#10;&#10;AI-generated content may be incorrect.">
            <a:extLst>
              <a:ext uri="{FF2B5EF4-FFF2-40B4-BE49-F238E27FC236}">
                <a16:creationId xmlns:a16="http://schemas.microsoft.com/office/drawing/2014/main" id="{BC99C77D-669F-4ADB-B1D0-2D37D1524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588"/>
          <a:stretch>
            <a:fillRect/>
          </a:stretch>
        </p:blipFill>
        <p:spPr>
          <a:xfrm>
            <a:off x="986037" y="1542447"/>
            <a:ext cx="1545899" cy="180000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66DEADB0-31FB-72B0-FA16-FB63BE79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09" y="1544629"/>
            <a:ext cx="15320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8">
            <a:extLst>
              <a:ext uri="{FF2B5EF4-FFF2-40B4-BE49-F238E27FC236}">
                <a16:creationId xmlns:a16="http://schemas.microsoft.com/office/drawing/2014/main" id="{6DF1983A-898A-D21F-E436-CDBF8ADD65E4}"/>
              </a:ext>
            </a:extLst>
          </p:cNvPr>
          <p:cNvGrpSpPr>
            <a:grpSpLocks noChangeAspect="1"/>
          </p:cNvGrpSpPr>
          <p:nvPr/>
        </p:nvGrpSpPr>
        <p:grpSpPr>
          <a:xfrm>
            <a:off x="9347806" y="1542447"/>
            <a:ext cx="2005994" cy="1800000"/>
            <a:chOff x="5472778" y="2694172"/>
            <a:chExt cx="3503556" cy="3304490"/>
          </a:xfrm>
        </p:grpSpPr>
        <p:pic>
          <p:nvPicPr>
            <p:cNvPr id="28" name="Image 9">
              <a:extLst>
                <a:ext uri="{FF2B5EF4-FFF2-40B4-BE49-F238E27FC236}">
                  <a16:creationId xmlns:a16="http://schemas.microsoft.com/office/drawing/2014/main" id="{49057463-841E-50B1-231A-FB18EA2D4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2778" y="2694172"/>
              <a:ext cx="3503556" cy="330449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EDCDB27-87B2-E564-1922-DC0A5F3B4D78}"/>
                </a:ext>
              </a:extLst>
            </p:cNvPr>
            <p:cNvSpPr/>
            <p:nvPr/>
          </p:nvSpPr>
          <p:spPr>
            <a:xfrm>
              <a:off x="5472778" y="3083668"/>
              <a:ext cx="295724" cy="26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11">
            <a:extLst>
              <a:ext uri="{FF2B5EF4-FFF2-40B4-BE49-F238E27FC236}">
                <a16:creationId xmlns:a16="http://schemas.microsoft.com/office/drawing/2014/main" id="{FB632490-36DC-BC0B-6CA8-F665DBDB0225}"/>
              </a:ext>
            </a:extLst>
          </p:cNvPr>
          <p:cNvGrpSpPr>
            <a:grpSpLocks noChangeAspect="1"/>
          </p:cNvGrpSpPr>
          <p:nvPr/>
        </p:nvGrpSpPr>
        <p:grpSpPr>
          <a:xfrm>
            <a:off x="6519511" y="1544629"/>
            <a:ext cx="1752159" cy="1800000"/>
            <a:chOff x="1321390" y="1849070"/>
            <a:chExt cx="4805855" cy="4941231"/>
          </a:xfrm>
        </p:grpSpPr>
        <p:pic>
          <p:nvPicPr>
            <p:cNvPr id="31" name="Image 9">
              <a:extLst>
                <a:ext uri="{FF2B5EF4-FFF2-40B4-BE49-F238E27FC236}">
                  <a16:creationId xmlns:a16="http://schemas.microsoft.com/office/drawing/2014/main" id="{2CF4367F-7B4C-E5A0-841B-2DA536FC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1390" y="1849070"/>
              <a:ext cx="4805855" cy="494123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69079CF-0BF5-C429-2F52-F20C70E5D630}"/>
                </a:ext>
              </a:extLst>
            </p:cNvPr>
            <p:cNvSpPr/>
            <p:nvPr/>
          </p:nvSpPr>
          <p:spPr>
            <a:xfrm>
              <a:off x="1786759" y="1849070"/>
              <a:ext cx="1597572" cy="2134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654508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A785F-9D53-0411-8E16-EBA4B49D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74215-8DC4-BCD8-B86D-82259708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45</a:t>
            </a:fld>
            <a:endParaRPr lang="it-IT"/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007D83A2-3FE2-925F-BD4E-4ABE496F9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17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C9B0-89A5-4F70-B2A8-4FAA4B58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7E363-12F2-003F-3D64-D0F97428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91A5F-5554-BA00-C516-84F506C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46</a:t>
            </a:fld>
            <a:endParaRPr lang="it-IT"/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886420-BA34-5CE6-288E-B2642727CC2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00" y="1690688"/>
            <a:ext cx="11353800" cy="3886427"/>
          </a:xfrm>
        </p:spPr>
      </p:pic>
    </p:spTree>
    <p:extLst>
      <p:ext uri="{BB962C8B-B14F-4D97-AF65-F5344CB8AC3E}">
        <p14:creationId xmlns:p14="http://schemas.microsoft.com/office/powerpoint/2010/main" val="1206575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5ED2-2DB4-6264-62DC-C138037C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F1C08-D8C1-8CA4-2439-7884A323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65EAD-8014-9057-26DA-2E484D81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47</a:t>
            </a:fld>
            <a:endParaRPr lang="it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8B5B4D-B581-CE8D-52CE-45B3D55FCD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CMS Tracker will be fully replaced for High Luminosity LHC: 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Outer Tracker  contribution to L1 trigger and performance improvement with 200 PU events</a:t>
            </a:r>
          </a:p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Production stared: </a:t>
            </a:r>
            <a:r>
              <a:rPr lang="en-GB" dirty="0"/>
              <a:t>for both Inner and Outer Tracker, QA &amp; QC developed and in good shape to support full production</a:t>
            </a:r>
          </a:p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Support infrastructure in place: 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</a:t>
            </a:r>
            <a:r>
              <a:rPr lang="en-GB" dirty="0"/>
              <a:t>echanical, powering, and cooling systems are under active test and evaluation</a:t>
            </a:r>
          </a:p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Integration for System Test: </a:t>
            </a:r>
            <a:r>
              <a:rPr lang="en-GB" dirty="0"/>
              <a:t>with module production kicking on, first assembled mechanical structure are being built and tested</a:t>
            </a:r>
          </a:p>
          <a:p>
            <a:pPr>
              <a:lnSpc>
                <a:spcPct val="120000"/>
              </a:lnSpc>
            </a:pP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DAQ development on final boards: </a:t>
            </a:r>
            <a:r>
              <a:rPr lang="en-GB" dirty="0"/>
              <a:t>quick development to support and validate the system test integration</a:t>
            </a:r>
          </a:p>
        </p:txBody>
      </p:sp>
    </p:spTree>
    <p:extLst>
      <p:ext uri="{BB962C8B-B14F-4D97-AF65-F5344CB8AC3E}">
        <p14:creationId xmlns:p14="http://schemas.microsoft.com/office/powerpoint/2010/main" val="1253692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FE2E0-43BF-49D2-6BAC-7EE9D2EA9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2CEBE-86FB-F2C9-E6EF-E13D4FD7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32C5-C1F4-DA6B-6C9D-93C25CDA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5</a:t>
            </a:fld>
            <a:endParaRPr lang="it-IT"/>
          </a:p>
        </p:txBody>
      </p:sp>
      <p:pic>
        <p:nvPicPr>
          <p:cNvPr id="7" name="Content Placeholder 6" descr="A green lines in a black background&#10;&#10;AI-generated content may be incorrect.">
            <a:extLst>
              <a:ext uri="{FF2B5EF4-FFF2-40B4-BE49-F238E27FC236}">
                <a16:creationId xmlns:a16="http://schemas.microsoft.com/office/drawing/2014/main" id="{483867EE-8166-6213-0A25-828DDB3655B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0312" b="10312"/>
          <a:stretch>
            <a:fillRect/>
          </a:stretch>
        </p:blipFill>
        <p:spPr>
          <a:xfrm>
            <a:off x="0" y="13960"/>
            <a:ext cx="12298932" cy="6858000"/>
          </a:xfrm>
        </p:spPr>
      </p:pic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4D89980B-000B-6F5C-10DA-AC3782756F64}"/>
              </a:ext>
            </a:extLst>
          </p:cNvPr>
          <p:cNvSpPr txBox="1">
            <a:spLocks/>
          </p:cNvSpPr>
          <p:nvPr/>
        </p:nvSpPr>
        <p:spPr>
          <a:xfrm>
            <a:off x="1267569" y="1825985"/>
            <a:ext cx="10086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dirty="0" err="1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Expected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Pile-up: 200 events/25 ns ~4 times LHC</a:t>
            </a:r>
          </a:p>
          <a:p>
            <a:pPr>
              <a:lnSpc>
                <a:spcPct val="100000"/>
              </a:lnSpc>
            </a:pPr>
            <a:r>
              <a:rPr lang="it-IT" dirty="0" err="1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Instanteous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peak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luminosity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5-7.5x10</a:t>
            </a:r>
            <a:r>
              <a:rPr lang="it-IT" baseline="30000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34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cm</a:t>
            </a:r>
            <a:r>
              <a:rPr lang="it-IT" baseline="30000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-2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</a:t>
            </a:r>
            <a:r>
              <a:rPr lang="it-IT" baseline="30000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-1 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~4 times LHC </a:t>
            </a:r>
          </a:p>
          <a:p>
            <a:r>
              <a:rPr lang="en-GB" dirty="0">
                <a:solidFill>
                  <a:schemeClr val="tx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Dose &amp; fluence ~10 times LHC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5470081-CB6E-0CAD-F528-5EC7EA17B16E}"/>
              </a:ext>
            </a:extLst>
          </p:cNvPr>
          <p:cNvSpPr txBox="1">
            <a:spLocks/>
          </p:cNvSpPr>
          <p:nvPr/>
        </p:nvSpPr>
        <p:spPr>
          <a:xfrm>
            <a:off x="162790" y="465931"/>
            <a:ext cx="5069610" cy="581092"/>
          </a:xfrm>
          <a:prstGeom prst="rect">
            <a:avLst/>
          </a:prstGeom>
          <a:solidFill>
            <a:schemeClr val="tx1">
              <a:lumMod val="50000"/>
              <a:alpha val="4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Average event @ HL-LHC</a:t>
            </a:r>
            <a:endParaRPr lang="en-IT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1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D14E74-20A5-55F4-BD7E-FADDB04F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F4F990-0FBD-B52C-5248-1168E0A4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6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0A23AF-9029-8739-67C3-C4351F86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4000" dirty="0"/>
              <a:t>High Luminosity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21854-CCED-C1AC-7DDE-F5CE8DEBAA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10789693" cy="20124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b="1" dirty="0"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Radiation tolerance:</a:t>
            </a:r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n-GB" sz="1800" dirty="0">
                <a:effectLst/>
              </a:rPr>
              <a:t>full efficiency up to 3000 fb</a:t>
            </a:r>
            <a:r>
              <a:rPr lang="en-GB" sz="1800" baseline="30000" dirty="0">
                <a:effectLst/>
              </a:rPr>
              <a:t>-1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Reduced material budget: </a:t>
            </a:r>
            <a:r>
              <a:rPr lang="en-GB" sz="1800" dirty="0">
                <a:effectLst/>
              </a:rPr>
              <a:t>calorimeters and overall event reconstruction performance enhancement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Extended tracking acceptance:</a:t>
            </a:r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n-GB" sz="1800" dirty="0"/>
              <a:t>meets CMS physics program needs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Increased granularity: </a:t>
            </a:r>
            <a:r>
              <a:rPr lang="en-GB" sz="1800" dirty="0"/>
              <a:t>efficient tracking with high PU level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Contribution to L1 trigger: </a:t>
            </a:r>
            <a:r>
              <a:rPr lang="en-US" sz="1800" dirty="0"/>
              <a:t>anticipate selection to mitigate inefficiencies from high pileup</a:t>
            </a:r>
            <a:endParaRPr lang="en-GB" sz="1800" dirty="0"/>
          </a:p>
          <a:p>
            <a:pPr>
              <a:lnSpc>
                <a:spcPct val="100000"/>
              </a:lnSpc>
            </a:pPr>
            <a:endParaRPr lang="en-IT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F7E2C5-B60F-E577-B173-CDD4E9B5BE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9567" y="3838074"/>
            <a:ext cx="7112865" cy="23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51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24A6B-8AC3-2E74-AD52-D312548B5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6B37F-7863-0AA9-F349-0FDABC8A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FAF-CD66-4243-BD10-2F278D79E033}" type="datetime1">
              <a:rPr lang="it-IT" smtClean="0"/>
              <a:t>25/08/25</a:t>
            </a:fld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7F24F2-10E9-EC9C-C88F-98F1B7E6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7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E7AB95-1BAB-0C9D-5201-5ACD6FE3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Current CMS Tracker Limitations</a:t>
            </a:r>
            <a:endParaRPr lang="en-IT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F8408-E741-0FD5-B337-B17936908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825625"/>
            <a:ext cx="654437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End of Run 3: strip tracker </a:t>
            </a:r>
            <a:r>
              <a:rPr lang="en-US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overloaded by radiation damage</a:t>
            </a:r>
            <a:r>
              <a:rPr lang="en-US" sz="2400" dirty="0"/>
              <a:t> (leakage current &amp; full depletion voltage limitations)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Occupancy: would need </a:t>
            </a:r>
            <a:r>
              <a:rPr lang="en-US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higher granularity </a:t>
            </a:r>
            <a:r>
              <a:rPr lang="en-US" sz="2400" dirty="0"/>
              <a:t>to cope with HL-LHC 4x higher rate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Readout: impossible to </a:t>
            </a:r>
            <a:r>
              <a:rPr lang="en-US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contribute to L1 trigger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Full tracker replacement!</a:t>
            </a:r>
            <a:endParaRPr lang="en-IT" sz="24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7" name="Picture 6" descr="A circular object with lights&#10;&#10;AI-generated content may be incorrect.">
            <a:extLst>
              <a:ext uri="{FF2B5EF4-FFF2-40B4-BE49-F238E27FC236}">
                <a16:creationId xmlns:a16="http://schemas.microsoft.com/office/drawing/2014/main" id="{BE1C1B42-E10C-4F3F-7B0E-4E8EF5C68B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4643" r="28234"/>
          <a:stretch>
            <a:fillRect/>
          </a:stretch>
        </p:blipFill>
        <p:spPr>
          <a:xfrm>
            <a:off x="7671681" y="650"/>
            <a:ext cx="4520319" cy="685735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476F430-ABDA-26BE-CA87-A991B06E6ECB}"/>
              </a:ext>
            </a:extLst>
          </p:cNvPr>
          <p:cNvSpPr/>
          <p:nvPr/>
        </p:nvSpPr>
        <p:spPr>
          <a:xfrm rot="5400000">
            <a:off x="3761791" y="4925008"/>
            <a:ext cx="531845" cy="3981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7781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14906-36C7-4B8D-B802-037305027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74CD06-D837-7D27-5667-1DF67AFE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058C4-8781-92C5-B7B6-69FE37E3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8</a:t>
            </a:fld>
            <a:endParaRPr lang="it-IT"/>
          </a:p>
        </p:txBody>
      </p:sp>
      <p:pic>
        <p:nvPicPr>
          <p:cNvPr id="7" name="Content Placeholder 6" descr="A green lines in a black background&#10;&#10;AI-generated content may be incorrect.">
            <a:extLst>
              <a:ext uri="{FF2B5EF4-FFF2-40B4-BE49-F238E27FC236}">
                <a16:creationId xmlns:a16="http://schemas.microsoft.com/office/drawing/2014/main" id="{B340B5A8-5BE2-6FFE-5282-0A281CE6127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10312" b="10312"/>
          <a:stretch>
            <a:fillRect/>
          </a:stretch>
        </p:blipFill>
        <p:spPr>
          <a:xfrm>
            <a:off x="-53466" y="0"/>
            <a:ext cx="12298932" cy="685800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B74D79-68BA-2A05-C685-DF9478F67EF7}"/>
              </a:ext>
            </a:extLst>
          </p:cNvPr>
          <p:cNvCxnSpPr>
            <a:cxnSpLocks/>
          </p:cNvCxnSpPr>
          <p:nvPr/>
        </p:nvCxnSpPr>
        <p:spPr>
          <a:xfrm>
            <a:off x="4068418" y="4142629"/>
            <a:ext cx="4055165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C7D190C-5901-40D3-E55C-A462107A5954}"/>
              </a:ext>
            </a:extLst>
          </p:cNvPr>
          <p:cNvSpPr txBox="1">
            <a:spLocks/>
          </p:cNvSpPr>
          <p:nvPr/>
        </p:nvSpPr>
        <p:spPr>
          <a:xfrm>
            <a:off x="5225878" y="4354681"/>
            <a:ext cx="1485023" cy="581092"/>
          </a:xfrm>
          <a:prstGeom prst="rect">
            <a:avLst/>
          </a:prstGeom>
          <a:solidFill>
            <a:schemeClr val="tx1">
              <a:lumMod val="50000"/>
              <a:alpha val="4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en-US" b="1" dirty="0">
                <a:solidFill>
                  <a:schemeClr val="bg1"/>
                </a:solidFill>
              </a:rPr>
              <a:t>~10 cm</a:t>
            </a:r>
            <a:endParaRPr lang="en-IT" b="1" dirty="0">
              <a:solidFill>
                <a:schemeClr val="bg1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FB2C02A-91C2-8F05-D044-F30583A8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2"/>
                </a:solidFill>
              </a:rPr>
              <a:t>Ph2 CMS Tracker – Outer Tracker Contribution to L1 Trigger</a:t>
            </a:r>
            <a:endParaRPr lang="en-IT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 descr="A green lines in a black background&#10;&#10;AI-generated content may be incorrect.">
            <a:extLst>
              <a:ext uri="{FF2B5EF4-FFF2-40B4-BE49-F238E27FC236}">
                <a16:creationId xmlns:a16="http://schemas.microsoft.com/office/drawing/2014/main" id="{CA50F8AE-3E81-432E-B30A-7CD98BC4A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0312" b="10312"/>
          <a:stretch>
            <a:fillRect/>
          </a:stretch>
        </p:blipFill>
        <p:spPr>
          <a:xfrm>
            <a:off x="-53466" y="0"/>
            <a:ext cx="12298932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FF825-B1DF-2724-9BCA-3FEA01D9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4ECE-8A1B-49AB-87A1-E845DE7DC0AA}" type="datetime1">
              <a:rPr lang="it-IT" smtClean="0"/>
              <a:t>25/08/25</a:t>
            </a:fld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429F5-7974-AD6A-6D28-A52BDD0A4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48CC-A12F-7E42-94F8-A6DBC6D9A387}" type="slidenum">
              <a:rPr lang="it-IT" smtClean="0"/>
              <a:t>9</a:t>
            </a:fld>
            <a:endParaRPr lang="it-IT"/>
          </a:p>
        </p:txBody>
      </p:sp>
      <p:pic>
        <p:nvPicPr>
          <p:cNvPr id="7" name="Content Placeholder 6" descr="A green lines with red and blue dots&#10;&#10;AI-generated content may be incorrect.">
            <a:extLst>
              <a:ext uri="{FF2B5EF4-FFF2-40B4-BE49-F238E27FC236}">
                <a16:creationId xmlns:a16="http://schemas.microsoft.com/office/drawing/2014/main" id="{3DD74D9B-4BF6-27DC-6A2B-736CFBF7DA5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3716355" y="0"/>
            <a:ext cx="4826742" cy="6859054"/>
          </a:xfr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41654F3-3CAC-4872-7D96-05BA09FF8AF5}"/>
              </a:ext>
            </a:extLst>
          </p:cNvPr>
          <p:cNvSpPr txBox="1">
            <a:spLocks/>
          </p:cNvSpPr>
          <p:nvPr/>
        </p:nvSpPr>
        <p:spPr>
          <a:xfrm>
            <a:off x="5281786" y="4300924"/>
            <a:ext cx="1485023" cy="581092"/>
          </a:xfrm>
          <a:prstGeom prst="rect">
            <a:avLst/>
          </a:prstGeom>
          <a:solidFill>
            <a:schemeClr val="tx1">
              <a:lumMod val="50000"/>
              <a:alpha val="4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en-US" b="1" dirty="0">
                <a:solidFill>
                  <a:schemeClr val="bg1"/>
                </a:solidFill>
              </a:rPr>
              <a:t>~1 cm</a:t>
            </a:r>
            <a:endParaRPr lang="en-IT" b="1" dirty="0">
              <a:solidFill>
                <a:schemeClr val="bg1"/>
              </a:solidFill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ABC1DE0-6FDC-1634-5A2F-37D7F124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2"/>
                </a:solidFill>
              </a:rPr>
              <a:t>Ph2 CMS Tracker – Outer Tracker Contribution to L1 Trigger</a:t>
            </a:r>
            <a:endParaRPr lang="en-IT" sz="3200" b="1" dirty="0">
              <a:solidFill>
                <a:schemeClr val="bg2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12E058-B6EA-87B3-AF01-84AEBEBD2745}"/>
              </a:ext>
            </a:extLst>
          </p:cNvPr>
          <p:cNvCxnSpPr>
            <a:cxnSpLocks/>
          </p:cNvCxnSpPr>
          <p:nvPr/>
        </p:nvCxnSpPr>
        <p:spPr>
          <a:xfrm>
            <a:off x="4068418" y="4142629"/>
            <a:ext cx="4055165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9529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si Matteo">
      <a:dk1>
        <a:srgbClr val="3F3F3F"/>
      </a:dk1>
      <a:lt1>
        <a:sysClr val="window" lastClr="FFFFFF"/>
      </a:lt1>
      <a:dk2>
        <a:srgbClr val="0060A8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6">
      <a:majorFont>
        <a:latin typeface="Tw Cen MT Condensed Extra 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  <wetp:taskpane dockstate="right" visibility="0" width="525" row="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3FA83A2-8AA7-4CAC-852A-3EC91989FD56}">
  <we:reference id="wa104178141" version="4.3.3.0" store="it-IT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3033CB54-D485-461E-A295-3B377262E52A}">
  <we:reference id="wa104380862" version="1.5.0.0" store="it-IT" storeType="OMEX"/>
  <we:alternateReferences>
    <we:reference id="wa104380862" version="1.5.0.0" store="WA10438086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1972</Words>
  <Application>Microsoft Macintosh PowerPoint</Application>
  <PresentationFormat>Widescreen</PresentationFormat>
  <Paragraphs>323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Cambria Math</vt:lpstr>
      <vt:lpstr>Helvetica</vt:lpstr>
      <vt:lpstr>Segoe UI</vt:lpstr>
      <vt:lpstr>Segoe UI Semibold</vt:lpstr>
      <vt:lpstr>Segoe UI Semilight</vt:lpstr>
      <vt:lpstr>Tw Cen MT Condensed Extra Bold</vt:lpstr>
      <vt:lpstr>Wingdings</vt:lpstr>
      <vt:lpstr>Tema di Office</vt:lpstr>
      <vt:lpstr>The CMS Tracker Upgrade  for Phase-2: meeting the challenges of the HL-LHC </vt:lpstr>
      <vt:lpstr>PowerPoint Presentation</vt:lpstr>
      <vt:lpstr>PowerPoint Presentation</vt:lpstr>
      <vt:lpstr>PowerPoint Presentation</vt:lpstr>
      <vt:lpstr>PowerPoint Presentation</vt:lpstr>
      <vt:lpstr>High Luminosity requirements</vt:lpstr>
      <vt:lpstr>Current CMS Tracker Limitations</vt:lpstr>
      <vt:lpstr>Ph2 CMS Tracker – Outer Tracker Contribution to L1 Trigger</vt:lpstr>
      <vt:lpstr>Ph2 CMS Tracker – Outer Tracker Contribution to L1 Trigger</vt:lpstr>
      <vt:lpstr>Ph2 CMS Tracker – Outer Tracker Contribution to L1 Trigger</vt:lpstr>
      <vt:lpstr>Ph2 CMS Tracker – Performance</vt:lpstr>
      <vt:lpstr>Ph2 CMS Tracker – Material budget</vt:lpstr>
      <vt:lpstr>From Phase 1 to…</vt:lpstr>
      <vt:lpstr>Phase 2 Tracker</vt:lpstr>
      <vt:lpstr>Inner Tracker </vt:lpstr>
      <vt:lpstr>Inner Tracker – Tracker Barrel Pixel (TBPX)</vt:lpstr>
      <vt:lpstr>Inner Tracker – Tracker Forward Pixel (TFPX)</vt:lpstr>
      <vt:lpstr>Inner Tracker – Tracker Endcap Pixel (TEPX)</vt:lpstr>
      <vt:lpstr>Mechanical Support</vt:lpstr>
      <vt:lpstr>IT sensors</vt:lpstr>
      <vt:lpstr>CMS Readout Chip (CROC)</vt:lpstr>
      <vt:lpstr>IT + BRIL test beams</vt:lpstr>
      <vt:lpstr>IT + BRIL test beams</vt:lpstr>
      <vt:lpstr>IT Modules</vt:lpstr>
      <vt:lpstr>Readout Architecture</vt:lpstr>
      <vt:lpstr>Powering the IT</vt:lpstr>
      <vt:lpstr>Integration - assembly</vt:lpstr>
      <vt:lpstr>Integration – Quality Control</vt:lpstr>
      <vt:lpstr>Integration – System test</vt:lpstr>
      <vt:lpstr>Outer Tracker</vt:lpstr>
      <vt:lpstr>Outer Tracker – pT modules</vt:lpstr>
      <vt:lpstr>Outer Tracker – pT modules</vt:lpstr>
      <vt:lpstr>Outer Tracker – pT modules</vt:lpstr>
      <vt:lpstr>Latest Test Beam with PS modules</vt:lpstr>
      <vt:lpstr>Outer Tracker Final DAQ Chain</vt:lpstr>
      <vt:lpstr>Outer Tracker Final DAQ Chain</vt:lpstr>
      <vt:lpstr>ShepHerd’s RunControl framework</vt:lpstr>
      <vt:lpstr>DTC-Plugin: tk-fe-daq</vt:lpstr>
      <vt:lpstr>Integration – Assembly </vt:lpstr>
      <vt:lpstr>Integration – QC </vt:lpstr>
      <vt:lpstr>Integration – System test </vt:lpstr>
      <vt:lpstr>Integration – System test </vt:lpstr>
      <vt:lpstr>Cosmic Rack</vt:lpstr>
      <vt:lpstr>Integration Testing</vt:lpstr>
      <vt:lpstr>PowerPoint Presentation</vt:lpstr>
      <vt:lpstr>Timeline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Caratterizzazione cinematica della possibile produzione di neutrini di Majorana ad LHC</dc:title>
  <dc:creator>Utente di Microsoft Office</dc:creator>
  <cp:lastModifiedBy>Matteo Magherini</cp:lastModifiedBy>
  <cp:revision>228</cp:revision>
  <cp:lastPrinted>2020-04-03T08:12:51Z</cp:lastPrinted>
  <dcterms:created xsi:type="dcterms:W3CDTF">2017-12-05T11:20:19Z</dcterms:created>
  <dcterms:modified xsi:type="dcterms:W3CDTF">2025-08-25T18:48:04Z</dcterms:modified>
</cp:coreProperties>
</file>