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70" r:id="rId2"/>
    <p:sldId id="1571" r:id="rId3"/>
    <p:sldId id="1572" r:id="rId4"/>
    <p:sldId id="257" r:id="rId5"/>
    <p:sldId id="1573" r:id="rId6"/>
    <p:sldId id="258" r:id="rId7"/>
    <p:sldId id="308" r:id="rId8"/>
    <p:sldId id="313" r:id="rId9"/>
    <p:sldId id="1575" r:id="rId10"/>
    <p:sldId id="1578" r:id="rId11"/>
    <p:sldId id="1574" r:id="rId12"/>
    <p:sldId id="1579" r:id="rId13"/>
    <p:sldId id="1580" r:id="rId14"/>
    <p:sldId id="1558" r:id="rId15"/>
    <p:sldId id="1561" r:id="rId16"/>
    <p:sldId id="1581" r:id="rId17"/>
    <p:sldId id="291" r:id="rId18"/>
    <p:sldId id="292" r:id="rId19"/>
    <p:sldId id="15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ughhetee, Jake" initials="DJ" lastIdx="1" clrIdx="0">
    <p:extLst>
      <p:ext uri="{19B8F6BF-5375-455C-9EA6-DF929625EA0E}">
        <p15:presenceInfo xmlns:p15="http://schemas.microsoft.com/office/powerpoint/2012/main" userId="S::5j5@ornl.gov::5e15e3b6-9611-4f9f-b900-3616a0bfd2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D0E"/>
    <a:srgbClr val="174122"/>
    <a:srgbClr val="FF40FF"/>
    <a:srgbClr val="7F7FC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4"/>
    <p:restoredTop sz="94552"/>
  </p:normalViewPr>
  <p:slideViewPr>
    <p:cSldViewPr snapToGrid="0" snapToObjects="1">
      <p:cViewPr varScale="1">
        <p:scale>
          <a:sx n="124" d="100"/>
          <a:sy n="124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56793-3EFB-5048-B033-AECC4416054C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90182-3CDA-CF4D-8C93-92AD63C1B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7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90182-3CDA-CF4D-8C93-92AD63C1B5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9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39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448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17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3881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856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372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56" y="1024467"/>
            <a:ext cx="11432821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9467" y="6492886"/>
            <a:ext cx="2743200" cy="365125"/>
          </a:xfrm>
        </p:spPr>
        <p:txBody>
          <a:bodyPr/>
          <a:lstStyle/>
          <a:p>
            <a:fld id="{A3E4B340-7CC7-40EB-871D-F06C32071CF7}" type="datetime1">
              <a:rPr lang="en-US" smtClean="0"/>
              <a:t>9/6/24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28623" y="6492886"/>
            <a:ext cx="5746044" cy="36512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73444" y="6492886"/>
            <a:ext cx="2743200" cy="365125"/>
          </a:xfrm>
        </p:spPr>
        <p:txBody>
          <a:bodyPr/>
          <a:lstStyle/>
          <a:p>
            <a:fld id="{835D6EDF-847E-49C3-907A-CC5E054BC9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4"/>
            <a:ext cx="12191999" cy="914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56" y="180183"/>
            <a:ext cx="10515600" cy="549274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12192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384EA45-1316-7B12-D96F-5C1666112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2" y="6492871"/>
            <a:ext cx="1206736" cy="3651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image">
            <a:extLst>
              <a:ext uri="{FF2B5EF4-FFF2-40B4-BE49-F238E27FC236}">
                <a16:creationId xmlns:a16="http://schemas.microsoft.com/office/drawing/2014/main" id="{6E052666-7765-F8E1-27F3-A79E23D6A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94" y="6518270"/>
            <a:ext cx="1220124" cy="306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9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110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1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21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2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2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7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69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38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41363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0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75482-9C5C-D743-8E45-FA7C9D13C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81" y="1290991"/>
            <a:ext cx="8678194" cy="53553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Coded-Aperture Gamma Ray Image Reconstruction via Linear Regression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EF4F6-5C3C-3B42-A211-FE93AF351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Jacob Daughhetee</a:t>
            </a:r>
          </a:p>
          <a:p>
            <a:r>
              <a:rPr lang="en-US" dirty="0"/>
              <a:t>September 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19426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588693" y="18396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Calibration Point Source – LR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53AD2-9F37-D16A-20ED-B63233BDF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1200" y="1261330"/>
            <a:ext cx="5780453" cy="4335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1CFD2-543A-9CC1-317A-2D7A508C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547" y="1261331"/>
            <a:ext cx="5780452" cy="4335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8745D-268F-DB17-84C7-54693435F3D7}"/>
              </a:ext>
            </a:extLst>
          </p:cNvPr>
          <p:cNvSpPr txBox="1"/>
          <p:nvPr/>
        </p:nvSpPr>
        <p:spPr>
          <a:xfrm>
            <a:off x="2011680" y="5627149"/>
            <a:ext cx="22429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Simulation Basis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CA685-4DBA-5DA5-A1C1-48CC32D89D38}"/>
              </a:ext>
            </a:extLst>
          </p:cNvPr>
          <p:cNvSpPr txBox="1"/>
          <p:nvPr/>
        </p:nvSpPr>
        <p:spPr>
          <a:xfrm>
            <a:off x="8102279" y="5679440"/>
            <a:ext cx="72006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18655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588693" y="18396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Extended Source Test</a:t>
            </a:r>
          </a:p>
        </p:txBody>
      </p:sp>
      <p:pic>
        <p:nvPicPr>
          <p:cNvPr id="8" name="Picture 7" descr="A graph of a graph of a grid&#10;&#10;Description automatically generated with medium confidence">
            <a:extLst>
              <a:ext uri="{FF2B5EF4-FFF2-40B4-BE49-F238E27FC236}">
                <a16:creationId xmlns:a16="http://schemas.microsoft.com/office/drawing/2014/main" id="{E55DBE6A-2238-B001-70D2-86F251BA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3" y="983347"/>
            <a:ext cx="4765842" cy="4369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5DF5-3691-B2CC-D45B-D6C4051D1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693" y="983347"/>
            <a:ext cx="4765842" cy="43698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C73608-39B5-0240-574B-ADC4C6CFE5A9}"/>
              </a:ext>
            </a:extLst>
          </p:cNvPr>
          <p:cNvSpPr txBox="1"/>
          <p:nvPr/>
        </p:nvSpPr>
        <p:spPr>
          <a:xfrm>
            <a:off x="6088031" y="2124918"/>
            <a:ext cx="551527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Point sources are easy – let’s try something a little more challenging.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Some extended sources are available, but creating a pseu</a:t>
            </a:r>
            <a:r>
              <a:rPr lang="en-US" dirty="0"/>
              <a:t>do-extended source is easier!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Combine multiple datasets from the Co57 scan to emulate an extended source.</a:t>
            </a:r>
          </a:p>
        </p:txBody>
      </p:sp>
    </p:spTree>
    <p:extLst>
      <p:ext uri="{BB962C8B-B14F-4D97-AF65-F5344CB8AC3E}">
        <p14:creationId xmlns:p14="http://schemas.microsoft.com/office/powerpoint/2010/main" val="76938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588693" y="18396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Extended Source Test</a:t>
            </a:r>
          </a:p>
        </p:txBody>
      </p:sp>
      <p:pic>
        <p:nvPicPr>
          <p:cNvPr id="4" name="Picture 3" descr="A close-up of a colored image&#10;&#10;Description automatically generated">
            <a:extLst>
              <a:ext uri="{FF2B5EF4-FFF2-40B4-BE49-F238E27FC236}">
                <a16:creationId xmlns:a16="http://schemas.microsoft.com/office/drawing/2014/main" id="{3EDD9101-D60E-116C-2FA1-0293EB52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3" y="1116330"/>
            <a:ext cx="5842000" cy="4381500"/>
          </a:xfrm>
          <a:prstGeom prst="rect">
            <a:avLst/>
          </a:prstGeom>
        </p:spPr>
      </p:pic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A595FD3A-B123-E38E-C520-90DBD1E99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693" y="1116330"/>
            <a:ext cx="5842000" cy="4381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A2AF1C-5BE0-7642-7D7D-4F5BCFD85260}"/>
              </a:ext>
            </a:extLst>
          </p:cNvPr>
          <p:cNvSpPr txBox="1"/>
          <p:nvPr/>
        </p:nvSpPr>
        <p:spPr>
          <a:xfrm>
            <a:off x="7701280" y="5549063"/>
            <a:ext cx="25811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Fit Activity: 251.72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uCi</a:t>
            </a:r>
            <a:endParaRPr lang="en-US" b="1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BD523-7C41-BB15-238D-F5BC154862C5}"/>
              </a:ext>
            </a:extLst>
          </p:cNvPr>
          <p:cNvSpPr txBox="1"/>
          <p:nvPr/>
        </p:nvSpPr>
        <p:spPr>
          <a:xfrm>
            <a:off x="7965440" y="5941928"/>
            <a:ext cx="178766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True: 283.5 </a:t>
            </a:r>
            <a:r>
              <a:rPr lang="en-US" b="1" dirty="0" err="1">
                <a:latin typeface="+mn-lt"/>
              </a:rPr>
              <a:t>uCi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46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588693" y="18396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Calibration Point Source – LR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53AD2-9F37-D16A-20ED-B63233BDF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1200" y="1261330"/>
            <a:ext cx="5780452" cy="4335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1CFD2-543A-9CC1-317A-2D7A508C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547" y="1261331"/>
            <a:ext cx="5780452" cy="4335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8745D-268F-DB17-84C7-54693435F3D7}"/>
              </a:ext>
            </a:extLst>
          </p:cNvPr>
          <p:cNvSpPr txBox="1"/>
          <p:nvPr/>
        </p:nvSpPr>
        <p:spPr>
          <a:xfrm>
            <a:off x="1920240" y="5665472"/>
            <a:ext cx="22429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Simulation Basis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CA685-4DBA-5DA5-A1C1-48CC32D89D38}"/>
              </a:ext>
            </a:extLst>
          </p:cNvPr>
          <p:cNvSpPr txBox="1"/>
          <p:nvPr/>
        </p:nvSpPr>
        <p:spPr>
          <a:xfrm>
            <a:off x="8102279" y="5679440"/>
            <a:ext cx="72006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537523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902AE3-B115-116D-41E0-D69D19064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18" y="1287997"/>
            <a:ext cx="3565162" cy="4541909"/>
          </a:xfrm>
        </p:spPr>
        <p:txBody>
          <a:bodyPr>
            <a:normAutofit/>
          </a:bodyPr>
          <a:lstStyle/>
          <a:p>
            <a:r>
              <a:rPr lang="en-US" sz="1600" dirty="0"/>
              <a:t>March 2024 presented another deployment opportunity – a chance to test prototype ideas!</a:t>
            </a:r>
          </a:p>
          <a:p>
            <a:r>
              <a:rPr lang="en-US" sz="1600" dirty="0"/>
              <a:t>New imaging system features two H3D imagers allowing for better 3D reconstruction.</a:t>
            </a:r>
          </a:p>
          <a:p>
            <a:r>
              <a:rPr lang="en-US" sz="1600" dirty="0"/>
              <a:t>Connected computer reads streaming data from one of the imagers and generates coded-aperture images every 15 minutes.</a:t>
            </a:r>
          </a:p>
          <a:p>
            <a:r>
              <a:rPr lang="en-US" sz="1600" dirty="0"/>
              <a:t>Filter mass estimate is obtained by looking at the imaged spectrum for recent runs meeting specific criteria.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94E9B-9E10-B43E-6813-92527B86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D6EDF-847E-49C3-907A-CC5E054BC965}" type="slidenum">
              <a:rPr lang="en-US" smtClean="0"/>
              <a:t>14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9BA5D4A-ABCD-B906-F190-56F39856574C}"/>
              </a:ext>
            </a:extLst>
          </p:cNvPr>
          <p:cNvSpPr txBox="1">
            <a:spLocks/>
          </p:cNvSpPr>
          <p:nvPr/>
        </p:nvSpPr>
        <p:spPr>
          <a:xfrm>
            <a:off x="8544876" y="50598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D6EDF-847E-49C3-907A-CC5E054BC96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CF3D9CA2-6CE0-CFC2-79A1-5331DE48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56" y="180183"/>
            <a:ext cx="10515600" cy="549274"/>
          </a:xfrm>
        </p:spPr>
        <p:txBody>
          <a:bodyPr/>
          <a:lstStyle/>
          <a:p>
            <a:r>
              <a:rPr lang="en-US" sz="2800" dirty="0"/>
              <a:t>(Near) Real-time Imager Deployment at SRS</a:t>
            </a:r>
          </a:p>
        </p:txBody>
      </p:sp>
      <p:pic>
        <p:nvPicPr>
          <p:cNvPr id="5" name="Picture 4" descr="A group of men sitt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A752B4D1-8104-CC1C-C359-8DB365F5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091" y="1684842"/>
            <a:ext cx="4997620" cy="3748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1338D-041C-EF7F-4116-3F25122CE3DD}"/>
              </a:ext>
            </a:extLst>
          </p:cNvPr>
          <p:cNvSpPr txBox="1"/>
          <p:nvPr/>
        </p:nvSpPr>
        <p:spPr>
          <a:xfrm>
            <a:off x="1654756" y="6041592"/>
            <a:ext cx="2336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Contributors not pictured: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B511D-C39B-1833-83C9-BA3F56048EB8}"/>
              </a:ext>
            </a:extLst>
          </p:cNvPr>
          <p:cNvSpPr txBox="1"/>
          <p:nvPr/>
        </p:nvSpPr>
        <p:spPr>
          <a:xfrm>
            <a:off x="4497474" y="6056981"/>
            <a:ext cx="6393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Keith </a:t>
            </a:r>
            <a:r>
              <a:rPr lang="en-US" sz="1400" dirty="0" err="1"/>
              <a:t>Vaigneur</a:t>
            </a:r>
            <a:r>
              <a:rPr lang="en-US" sz="1400" dirty="0"/>
              <a:t> , Janice </a:t>
            </a:r>
            <a:r>
              <a:rPr lang="en-US" sz="1400" dirty="0" err="1"/>
              <a:t>Romasco</a:t>
            </a:r>
            <a:r>
              <a:rPr lang="en-US" sz="1400" dirty="0"/>
              <a:t>, Klaus </a:t>
            </a:r>
            <a:r>
              <a:rPr lang="en-US" sz="1400" dirty="0" err="1"/>
              <a:t>Ziock</a:t>
            </a:r>
            <a:r>
              <a:rPr lang="en-US" sz="1400" dirty="0"/>
              <a:t>, Tim </a:t>
            </a:r>
            <a:r>
              <a:rPr lang="en-US" sz="1400" dirty="0" err="1"/>
              <a:t>Aucott</a:t>
            </a:r>
            <a:r>
              <a:rPr lang="en-US" sz="1400" dirty="0"/>
              <a:t>, Tad Whiteside, Dawn </a:t>
            </a:r>
            <a:r>
              <a:rPr lang="en-US" sz="1400" dirty="0" err="1"/>
              <a:t>Dhom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41E27B-F37F-2E80-728C-153C3E3B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96088" y="1330142"/>
            <a:ext cx="3406431" cy="45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2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4">
            <a:extLst>
              <a:ext uri="{FF2B5EF4-FFF2-40B4-BE49-F238E27FC236}">
                <a16:creationId xmlns:a16="http://schemas.microsoft.com/office/drawing/2014/main" id="{CF3D9CA2-6CE0-CFC2-79A1-5331DE48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56" y="180183"/>
            <a:ext cx="10515600" cy="549274"/>
          </a:xfrm>
        </p:spPr>
        <p:txBody>
          <a:bodyPr/>
          <a:lstStyle/>
          <a:p>
            <a:r>
              <a:rPr lang="en-US" sz="2800" dirty="0"/>
              <a:t>Iterative Reconstruction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98FE0D-D263-91D9-F5F8-3FCB3A479609}"/>
              </a:ext>
            </a:extLst>
          </p:cNvPr>
          <p:cNvSpPr txBox="1"/>
          <p:nvPr/>
        </p:nvSpPr>
        <p:spPr>
          <a:xfrm>
            <a:off x="354098" y="938741"/>
            <a:ext cx="59991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Image analysis is relatively straightforward, but it requires an assumed image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Unable to disentangle activity on the filter and activity on the glovebox floor along the line of sight.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Instead of generating an image, methods such as MLEM or linear regression attempt to find a source distribution that reconstructs the observed detector pattern.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Compare the observed Mask-Anti data to a set of simulations. Find the combination of simulated source points that best matches the data.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4DA6CD-2FD0-30B6-1441-446873708CE2}"/>
              </a:ext>
            </a:extLst>
          </p:cNvPr>
          <p:cNvSpPr/>
          <p:nvPr/>
        </p:nvSpPr>
        <p:spPr>
          <a:xfrm>
            <a:off x="8981926" y="4809133"/>
            <a:ext cx="976045" cy="54453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97A809EC-4BED-EE41-3CEC-BD20ABCE3AF6}"/>
              </a:ext>
            </a:extLst>
          </p:cNvPr>
          <p:cNvSpPr/>
          <p:nvPr/>
        </p:nvSpPr>
        <p:spPr>
          <a:xfrm>
            <a:off x="9382619" y="4716666"/>
            <a:ext cx="431514" cy="92467"/>
          </a:xfrm>
          <a:prstGeom prst="round2Same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74C4B-B8CC-93C8-F720-9D23D21145DB}"/>
              </a:ext>
            </a:extLst>
          </p:cNvPr>
          <p:cNvSpPr/>
          <p:nvPr/>
        </p:nvSpPr>
        <p:spPr>
          <a:xfrm>
            <a:off x="8146458" y="4145199"/>
            <a:ext cx="3710866" cy="710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7A1878A-2AF1-D976-501E-1395FBED0091}"/>
              </a:ext>
            </a:extLst>
          </p:cNvPr>
          <p:cNvSpPr/>
          <p:nvPr/>
        </p:nvSpPr>
        <p:spPr>
          <a:xfrm>
            <a:off x="9890388" y="1590794"/>
            <a:ext cx="438360" cy="71022"/>
          </a:xfrm>
          <a:prstGeom prst="roundRect">
            <a:avLst/>
          </a:prstGeom>
          <a:solidFill>
            <a:srgbClr val="FF9C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4A613-BB99-CB0C-E9EA-AB96782E1763}"/>
              </a:ext>
            </a:extLst>
          </p:cNvPr>
          <p:cNvSpPr txBox="1"/>
          <p:nvPr/>
        </p:nvSpPr>
        <p:spPr>
          <a:xfrm>
            <a:off x="9217515" y="1240417"/>
            <a:ext cx="67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C03"/>
                </a:solidFill>
              </a:rPr>
              <a:t>Filter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B71C1-583D-8121-190F-C2062A11F7EF}"/>
              </a:ext>
            </a:extLst>
          </p:cNvPr>
          <p:cNvSpPr txBox="1"/>
          <p:nvPr/>
        </p:nvSpPr>
        <p:spPr>
          <a:xfrm>
            <a:off x="7433473" y="3775867"/>
            <a:ext cx="168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Glove Box Floor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7918F9-86B6-6FC8-DF2E-3C47FECCE0CF}"/>
              </a:ext>
            </a:extLst>
          </p:cNvPr>
          <p:cNvSpPr txBox="1"/>
          <p:nvPr/>
        </p:nvSpPr>
        <p:spPr>
          <a:xfrm>
            <a:off x="8102300" y="5638530"/>
            <a:ext cx="3799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a </a:t>
            </a:r>
            <a:r>
              <a:rPr lang="en-US" b="1" dirty="0"/>
              <a:t>basis set </a:t>
            </a:r>
            <a:r>
              <a:rPr lang="en-US" dirty="0"/>
              <a:t>of consisting hit patterns for an array of sources at </a:t>
            </a:r>
            <a:r>
              <a:rPr lang="en-US" b="1" dirty="0"/>
              <a:t>40 cm </a:t>
            </a:r>
            <a:r>
              <a:rPr lang="en-US" dirty="0"/>
              <a:t>and at </a:t>
            </a:r>
            <a:r>
              <a:rPr lang="en-US" b="1" dirty="0"/>
              <a:t>140 cm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BFD16F8-4D4A-CE65-B7F9-A36428CC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48326" y="1122232"/>
            <a:ext cx="2105318" cy="15789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C618CB-219A-FB19-A3E0-81CD195B4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6682" y="1995907"/>
            <a:ext cx="2105318" cy="157898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05DC90-F2CB-594C-D33C-979D40009F3E}"/>
              </a:ext>
            </a:extLst>
          </p:cNvPr>
          <p:cNvCxnSpPr>
            <a:cxnSpLocks/>
            <a:endCxn id="45" idx="3"/>
          </p:cNvCxnSpPr>
          <p:nvPr/>
        </p:nvCxnSpPr>
        <p:spPr>
          <a:xfrm flipH="1">
            <a:off x="8953644" y="1661816"/>
            <a:ext cx="1151874" cy="2499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3B7F20F-6814-F597-15AE-85EA79B27774}"/>
              </a:ext>
            </a:extLst>
          </p:cNvPr>
          <p:cNvCxnSpPr>
            <a:cxnSpLocks/>
            <a:endCxn id="46" idx="2"/>
          </p:cNvCxnSpPr>
          <p:nvPr/>
        </p:nvCxnSpPr>
        <p:spPr>
          <a:xfrm flipV="1">
            <a:off x="10733885" y="3574895"/>
            <a:ext cx="405456" cy="6266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9547BB3-E4C4-25F0-9D0E-E8665E345D6E}"/>
              </a:ext>
            </a:extLst>
          </p:cNvPr>
          <p:cNvSpPr txBox="1"/>
          <p:nvPr/>
        </p:nvSpPr>
        <p:spPr>
          <a:xfrm>
            <a:off x="7889790" y="2773379"/>
            <a:ext cx="2246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Simulated Mask Patterns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9196235-50AB-9B10-787D-FE1175CAF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3" y="4601856"/>
            <a:ext cx="6936750" cy="180672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D93BDB-3889-100A-147D-C7A72AD59485}"/>
              </a:ext>
            </a:extLst>
          </p:cNvPr>
          <p:cNvSpPr/>
          <p:nvPr/>
        </p:nvSpPr>
        <p:spPr>
          <a:xfrm>
            <a:off x="10163296" y="4809133"/>
            <a:ext cx="976045" cy="54453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CA46BC7F-92CE-2F3C-B76B-614C8BEF5957}"/>
              </a:ext>
            </a:extLst>
          </p:cNvPr>
          <p:cNvSpPr/>
          <p:nvPr/>
        </p:nvSpPr>
        <p:spPr>
          <a:xfrm>
            <a:off x="10563989" y="4716666"/>
            <a:ext cx="431514" cy="92467"/>
          </a:xfrm>
          <a:prstGeom prst="round2Same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0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4">
            <a:extLst>
              <a:ext uri="{FF2B5EF4-FFF2-40B4-BE49-F238E27FC236}">
                <a16:creationId xmlns:a16="http://schemas.microsoft.com/office/drawing/2014/main" id="{CF3D9CA2-6CE0-CFC2-79A1-5331DE48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56" y="180183"/>
            <a:ext cx="10515600" cy="549274"/>
          </a:xfrm>
        </p:spPr>
        <p:txBody>
          <a:bodyPr/>
          <a:lstStyle/>
          <a:p>
            <a:r>
              <a:rPr lang="en-US" sz="2800" dirty="0"/>
              <a:t>Iterative Reconstruction</a:t>
            </a:r>
          </a:p>
        </p:txBody>
      </p:sp>
      <p:pic>
        <p:nvPicPr>
          <p:cNvPr id="7" name="Picture 6" descr="A graph of a graph of a plane&#10;&#10;Description automatically generated with medium confidence">
            <a:extLst>
              <a:ext uri="{FF2B5EF4-FFF2-40B4-BE49-F238E27FC236}">
                <a16:creationId xmlns:a16="http://schemas.microsoft.com/office/drawing/2014/main" id="{19A5268F-0D74-07F9-9BA0-BA079D7D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79" y="1035302"/>
            <a:ext cx="5267206" cy="5267206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4DB246A1-3579-646A-DACD-70EFE92A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526" y="1035302"/>
            <a:ext cx="5267206" cy="52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160000" y="6581553"/>
            <a:ext cx="169976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762E0F-5825-3872-0781-EF4EE27D39A3}"/>
              </a:ext>
            </a:extLst>
          </p:cNvPr>
          <p:cNvSpPr txBox="1">
            <a:spLocks/>
          </p:cNvSpPr>
          <p:nvPr/>
        </p:nvSpPr>
        <p:spPr bwMode="auto">
          <a:xfrm>
            <a:off x="516853" y="275563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Integrating Compton Info into Linear Regression</a:t>
            </a:r>
          </a:p>
        </p:txBody>
      </p:sp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93E8FE3-6BBA-170A-10AB-27540C0D5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853" y="1354956"/>
            <a:ext cx="5842000" cy="43815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617F3F-5FE3-6299-69A5-8F18495CE9AE}"/>
              </a:ext>
            </a:extLst>
          </p:cNvPr>
          <p:cNvCxnSpPr/>
          <p:nvPr/>
        </p:nvCxnSpPr>
        <p:spPr>
          <a:xfrm>
            <a:off x="6959066" y="3312293"/>
            <a:ext cx="0" cy="233413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CA13AB-9D4C-DE1D-3693-6446F3BF0E6F}"/>
              </a:ext>
            </a:extLst>
          </p:cNvPr>
          <p:cNvSpPr txBox="1"/>
          <p:nvPr/>
        </p:nvSpPr>
        <p:spPr>
          <a:xfrm>
            <a:off x="516853" y="1838425"/>
            <a:ext cx="5210180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Previous musings on how to incorporate Compton information into iterative fits assumed binned Compton map as additional data to be fit.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if the Compton image is used as a penalty term: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98BD46-7755-6FBB-9275-E47BA9AF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4" y="4005347"/>
            <a:ext cx="5285537" cy="13766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BBE421-9E3F-1F73-25C6-F054874F7F43}"/>
              </a:ext>
            </a:extLst>
          </p:cNvPr>
          <p:cNvSpPr txBox="1"/>
          <p:nvPr/>
        </p:nvSpPr>
        <p:spPr>
          <a:xfrm>
            <a:off x="5316792" y="4522856"/>
            <a:ext cx="7681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+ </a:t>
            </a:r>
            <a:r>
              <a:rPr lang="en-US" b="1" i="1" dirty="0" err="1">
                <a:solidFill>
                  <a:srgbClr val="7030A0"/>
                </a:solidFill>
                <a:latin typeface="+mn-lt"/>
              </a:rPr>
              <a:t>w</a:t>
            </a:r>
            <a:r>
              <a:rPr lang="en-US" b="1" dirty="0" err="1">
                <a:solidFill>
                  <a:srgbClr val="7030A0"/>
                </a:solidFill>
                <a:latin typeface="+mn-lt"/>
              </a:rPr>
              <a:t>C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A01A2-32C9-46CA-8232-B64F8F95567A}"/>
              </a:ext>
            </a:extLst>
          </p:cNvPr>
          <p:cNvSpPr txBox="1"/>
          <p:nvPr/>
        </p:nvSpPr>
        <p:spPr>
          <a:xfrm>
            <a:off x="1467293" y="5538577"/>
            <a:ext cx="540133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  <a:latin typeface="+mn-lt"/>
              </a:rPr>
              <a:t>Penalty term formed by taking product of basis point weights (</a:t>
            </a:r>
            <a:r>
              <a:rPr lang="en-US" i="1" dirty="0">
                <a:solidFill>
                  <a:srgbClr val="7030A0"/>
                </a:solidFill>
                <a:latin typeface="+mn-lt"/>
              </a:rPr>
              <a:t>w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) and and mos</a:t>
            </a:r>
            <a:r>
              <a:rPr lang="en-US" dirty="0">
                <a:solidFill>
                  <a:srgbClr val="7030A0"/>
                </a:solidFill>
              </a:rPr>
              <a:t>t closely aligned pixel in Compton image.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63DE8-2F8F-D663-4116-3ED902B8BA22}"/>
              </a:ext>
            </a:extLst>
          </p:cNvPr>
          <p:cNvSpPr txBox="1"/>
          <p:nvPr/>
        </p:nvSpPr>
        <p:spPr>
          <a:xfrm>
            <a:off x="7355840" y="2801946"/>
            <a:ext cx="199285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True Source Location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66FC65-C633-63C8-32AD-EDD46C1BB854}"/>
              </a:ext>
            </a:extLst>
          </p:cNvPr>
          <p:cNvCxnSpPr>
            <a:cxnSpLocks/>
          </p:cNvCxnSpPr>
          <p:nvPr/>
        </p:nvCxnSpPr>
        <p:spPr>
          <a:xfrm flipH="1">
            <a:off x="7650480" y="3241040"/>
            <a:ext cx="508000" cy="304666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7D0FAEA-B5FE-3859-FACB-DA6CAC9EF43F}"/>
              </a:ext>
            </a:extLst>
          </p:cNvPr>
          <p:cNvSpPr txBox="1"/>
          <p:nvPr/>
        </p:nvSpPr>
        <p:spPr>
          <a:xfrm>
            <a:off x="8158480" y="4892816"/>
            <a:ext cx="225093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Ba133 Source – 356 keV</a:t>
            </a:r>
          </a:p>
        </p:txBody>
      </p:sp>
    </p:spTree>
    <p:extLst>
      <p:ext uri="{BB962C8B-B14F-4D97-AF65-F5344CB8AC3E}">
        <p14:creationId xmlns:p14="http://schemas.microsoft.com/office/powerpoint/2010/main" val="2351783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160000" y="6581553"/>
            <a:ext cx="169976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762E0F-5825-3872-0781-EF4EE27D39A3}"/>
              </a:ext>
            </a:extLst>
          </p:cNvPr>
          <p:cNvSpPr txBox="1">
            <a:spLocks/>
          </p:cNvSpPr>
          <p:nvPr/>
        </p:nvSpPr>
        <p:spPr bwMode="auto">
          <a:xfrm>
            <a:off x="516853" y="275563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Integrating Compton Info into Linear Regression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E8FE3-6BBA-170A-10AB-27540C0D5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31853" y="1354956"/>
            <a:ext cx="5842000" cy="43815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C3A0564-0186-F100-4FB8-E8FBDB37E0DC}"/>
              </a:ext>
            </a:extLst>
          </p:cNvPr>
          <p:cNvCxnSpPr/>
          <p:nvPr/>
        </p:nvCxnSpPr>
        <p:spPr>
          <a:xfrm>
            <a:off x="6959066" y="3312293"/>
            <a:ext cx="0" cy="233413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and orange oval with white lines&#10;&#10;Description automatically generated">
            <a:extLst>
              <a:ext uri="{FF2B5EF4-FFF2-40B4-BE49-F238E27FC236}">
                <a16:creationId xmlns:a16="http://schemas.microsoft.com/office/drawing/2014/main" id="{A02B59EF-03D6-2D16-7DA9-678B2815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85" y="1763577"/>
            <a:ext cx="6352141" cy="3564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4DE6C-F0D7-19FF-FD40-E71758AE7D8E}"/>
              </a:ext>
            </a:extLst>
          </p:cNvPr>
          <p:cNvSpPr txBox="1"/>
          <p:nvPr/>
        </p:nvSpPr>
        <p:spPr>
          <a:xfrm>
            <a:off x="7355840" y="2801946"/>
            <a:ext cx="199285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True Source 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86A3D-3979-489E-1E85-5322BD84948E}"/>
              </a:ext>
            </a:extLst>
          </p:cNvPr>
          <p:cNvSpPr txBox="1"/>
          <p:nvPr/>
        </p:nvSpPr>
        <p:spPr>
          <a:xfrm>
            <a:off x="8158480" y="4892816"/>
            <a:ext cx="225093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Ba133 Source – 356 keV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9E1CD3-B78C-5A3E-F8B0-99117A771A34}"/>
              </a:ext>
            </a:extLst>
          </p:cNvPr>
          <p:cNvCxnSpPr>
            <a:cxnSpLocks/>
          </p:cNvCxnSpPr>
          <p:nvPr/>
        </p:nvCxnSpPr>
        <p:spPr>
          <a:xfrm flipH="1">
            <a:off x="7650480" y="3241040"/>
            <a:ext cx="508000" cy="304666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753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636819" y="280222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FC85A-7115-F753-2091-C2A80907AD2F}"/>
              </a:ext>
            </a:extLst>
          </p:cNvPr>
          <p:cNvSpPr txBox="1"/>
          <p:nvPr/>
        </p:nvSpPr>
        <p:spPr>
          <a:xfrm>
            <a:off x="471639" y="895151"/>
            <a:ext cx="10825961" cy="214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Image reconstruction via linear regression works rather well and provides a straight-forward path for integrating data from multiple imagers.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Full 3d scene reconstruction is possible with multiple imagers, thorough testing of ability to properly normalize results still needed.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Significant</a:t>
            </a:r>
            <a:r>
              <a:rPr lang="en-US" dirty="0"/>
              <a:t> interest in this technique for holdup measurements and 3D scene reconstructions.</a:t>
            </a:r>
            <a:endParaRPr lang="en-US" dirty="0">
              <a:latin typeface="+mn-lt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27FB3CB-65E8-1EDB-40F0-3CB11B6F7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84" y="3262114"/>
            <a:ext cx="9891562" cy="35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4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160000" y="6581553"/>
            <a:ext cx="169976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762E0F-5825-3872-0781-EF4EE27D39A3}"/>
              </a:ext>
            </a:extLst>
          </p:cNvPr>
          <p:cNvSpPr txBox="1">
            <a:spLocks/>
          </p:cNvSpPr>
          <p:nvPr/>
        </p:nvSpPr>
        <p:spPr bwMode="auto">
          <a:xfrm>
            <a:off x="516853" y="275563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Gamma Imaging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1F16E-64A2-707B-9335-76529BD41B55}"/>
              </a:ext>
            </a:extLst>
          </p:cNvPr>
          <p:cNvSpPr txBox="1"/>
          <p:nvPr/>
        </p:nvSpPr>
        <p:spPr>
          <a:xfrm>
            <a:off x="745297" y="1408448"/>
            <a:ext cx="5260867" cy="482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Pinhole</a:t>
            </a:r>
            <a:r>
              <a:rPr lang="en-US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(&lt; 800 keV)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Pair-production Tracking ( &gt; 1 MeV)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Imaging Atmospheric Cherenkov Technique  ( 50 GeV - 50 </a:t>
            </a:r>
            <a:r>
              <a:rPr lang="en-US" dirty="0" err="1">
                <a:latin typeface="+mn-lt"/>
              </a:rPr>
              <a:t>TeV</a:t>
            </a:r>
            <a:r>
              <a:rPr lang="en-US" dirty="0">
                <a:latin typeface="+mn-lt"/>
              </a:rPr>
              <a:t>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Coded Aperture (&lt; 800 keV)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Compton Scattering ( 200 keV -&gt; few MeV)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D8D15D94-C858-BDB9-C41C-3CF6135CE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23"/>
          <a:stretch/>
        </p:blipFill>
        <p:spPr>
          <a:xfrm>
            <a:off x="6356406" y="3746913"/>
            <a:ext cx="5415366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2CAC1-E2A2-7B4F-ED0F-456CE0CE7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464" y="389159"/>
            <a:ext cx="4244511" cy="31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7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x-ray of a device&#10;&#10;Description automatically generated">
            <a:extLst>
              <a:ext uri="{FF2B5EF4-FFF2-40B4-BE49-F238E27FC236}">
                <a16:creationId xmlns:a16="http://schemas.microsoft.com/office/drawing/2014/main" id="{A187762B-8B96-B138-DC5F-7BD2E9039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0" y="33980"/>
            <a:ext cx="4699000" cy="5753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160000" y="6581553"/>
            <a:ext cx="169976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762E0F-5825-3872-0781-EF4EE27D39A3}"/>
              </a:ext>
            </a:extLst>
          </p:cNvPr>
          <p:cNvSpPr txBox="1">
            <a:spLocks/>
          </p:cNvSpPr>
          <p:nvPr/>
        </p:nvSpPr>
        <p:spPr bwMode="auto">
          <a:xfrm>
            <a:off x="516853" y="275563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H3D CZT Imager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B67DC-0FE7-5592-90E8-42957F004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48" t="14380" r="28310" b="24137"/>
          <a:stretch/>
        </p:blipFill>
        <p:spPr>
          <a:xfrm>
            <a:off x="454289" y="1003760"/>
            <a:ext cx="2981930" cy="2922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459D4D-D460-1632-F06C-769A0ED6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36219" y="1003760"/>
            <a:ext cx="4129671" cy="309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D6BD9C-C368-D377-9308-DC67E19FBAA0}"/>
              </a:ext>
            </a:extLst>
          </p:cNvPr>
          <p:cNvSpPr txBox="1"/>
          <p:nvPr/>
        </p:nvSpPr>
        <p:spPr>
          <a:xfrm>
            <a:off x="598382" y="4193512"/>
            <a:ext cx="721851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H420 imager capable of coded-ap and Compton imaging.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Detection element: 4 CZT crystals (2.2 x 2.2 x 1 cm).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the following image examples and tests use either real or simulated data for this imager.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Method is applicable to any system though!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80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E293-2BCB-625D-C81A-53BB70F1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Conventional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687E0-ADBC-ECC7-6C8F-D219A6E65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92" y="1211946"/>
            <a:ext cx="6820308" cy="3596360"/>
          </a:xfrm>
        </p:spPr>
        <p:txBody>
          <a:bodyPr/>
          <a:lstStyle/>
          <a:p>
            <a:r>
              <a:rPr lang="en-US" sz="2000" dirty="0"/>
              <a:t>Coded aperture mask casts shadow onto position sensitive detector</a:t>
            </a:r>
          </a:p>
          <a:p>
            <a:r>
              <a:rPr lang="en-US" sz="2000" dirty="0"/>
              <a:t>Mask pattern designed to auto-correlate to a delta function</a:t>
            </a:r>
          </a:p>
          <a:p>
            <a:r>
              <a:rPr lang="en-US" sz="2000" dirty="0"/>
              <a:t>Simple cross-correlation produces image</a:t>
            </a:r>
          </a:p>
          <a:p>
            <a:r>
              <a:rPr lang="en-US" sz="2000" dirty="0"/>
              <a:t>Challenges: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1600" dirty="0"/>
              <a:t>Imperfect detector behavior introduces artifacts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1600" dirty="0"/>
              <a:t>Imaging efficiency changes across the field of view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1600" dirty="0"/>
              <a:t>Energy dependent effects, such as depth of interaction, change the focal length – degrades the image without use of more complicated analysis.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7DC08-0BA4-4A36-EBF7-13FAE5CC1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230" y="0"/>
            <a:ext cx="4374134" cy="3792971"/>
          </a:xfrm>
          <a:prstGeom prst="rect">
            <a:avLst/>
          </a:prstGeom>
        </p:spPr>
      </p:pic>
      <p:pic>
        <p:nvPicPr>
          <p:cNvPr id="5" name="Picture 4" descr="A metal plate with holes on top of a white surface&#10;&#10;Description automatically generated">
            <a:extLst>
              <a:ext uri="{FF2B5EF4-FFF2-40B4-BE49-F238E27FC236}">
                <a16:creationId xmlns:a16="http://schemas.microsoft.com/office/drawing/2014/main" id="{71E85EAA-C3B7-3F93-F2E8-81399069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4" t="3091" r="17038" b="10146"/>
          <a:stretch/>
        </p:blipFill>
        <p:spPr>
          <a:xfrm>
            <a:off x="8876033" y="4067291"/>
            <a:ext cx="2645627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ourceScan.mov">
            <a:hlinkClick r:id="" action="ppaction://media"/>
            <a:extLst>
              <a:ext uri="{FF2B5EF4-FFF2-40B4-BE49-F238E27FC236}">
                <a16:creationId xmlns:a16="http://schemas.microsoft.com/office/drawing/2014/main" id="{E83EA575-DEDA-D44F-82C9-822AD974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4980" y="2959695"/>
            <a:ext cx="4900887" cy="3675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588693" y="18396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Calibration Point Source</a:t>
            </a:r>
          </a:p>
        </p:txBody>
      </p:sp>
      <p:pic>
        <p:nvPicPr>
          <p:cNvPr id="5" name="Picture 4" descr="A graph of a window&#10;&#10;Description automatically generated">
            <a:extLst>
              <a:ext uri="{FF2B5EF4-FFF2-40B4-BE49-F238E27FC236}">
                <a16:creationId xmlns:a16="http://schemas.microsoft.com/office/drawing/2014/main" id="{926E063E-D46D-38F1-02C6-B962FEDA3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133" y="3267813"/>
            <a:ext cx="4079240" cy="3059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9D022-79FA-60E0-4A6E-21738CC29D6D}"/>
              </a:ext>
            </a:extLst>
          </p:cNvPr>
          <p:cNvSpPr txBox="1"/>
          <p:nvPr/>
        </p:nvSpPr>
        <p:spPr>
          <a:xfrm>
            <a:off x="720074" y="818147"/>
            <a:ext cx="5449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Co57 calibration source is scanned across the field of view of the detector at a distance of 1 meter.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These calibrations are necessary for understanding the imaging efficiency as a function of location within the FOV.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Imag</a:t>
            </a:r>
            <a:r>
              <a:rPr lang="en-US" dirty="0"/>
              <a:t>e created using event selection about the 122 keV peak.</a:t>
            </a:r>
            <a:endParaRPr lang="en-US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78EC5B-0DD1-FC5E-7E59-D830D96398FC}"/>
              </a:ext>
            </a:extLst>
          </p:cNvPr>
          <p:cNvCxnSpPr/>
          <p:nvPr/>
        </p:nvCxnSpPr>
        <p:spPr>
          <a:xfrm>
            <a:off x="6766560" y="818147"/>
            <a:ext cx="0" cy="172292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FA309F-4F67-84A7-677D-253A235484B8}"/>
              </a:ext>
            </a:extLst>
          </p:cNvPr>
          <p:cNvCxnSpPr>
            <a:cxnSpLocks/>
          </p:cNvCxnSpPr>
          <p:nvPr/>
        </p:nvCxnSpPr>
        <p:spPr>
          <a:xfrm>
            <a:off x="6766560" y="818147"/>
            <a:ext cx="1742173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D062B18-2ED0-8274-98D4-13E39600DEFB}"/>
              </a:ext>
            </a:extLst>
          </p:cNvPr>
          <p:cNvSpPr txBox="1"/>
          <p:nvPr/>
        </p:nvSpPr>
        <p:spPr>
          <a:xfrm>
            <a:off x="8125252" y="446836"/>
            <a:ext cx="3257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9C39EC-82C7-2399-E2D6-35C9C0BFFD37}"/>
              </a:ext>
            </a:extLst>
          </p:cNvPr>
          <p:cNvSpPr txBox="1"/>
          <p:nvPr/>
        </p:nvSpPr>
        <p:spPr>
          <a:xfrm>
            <a:off x="6419761" y="2187438"/>
            <a:ext cx="3257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</a:t>
            </a: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DACC3612-5B49-905E-BD73-7EF1648710A3}"/>
              </a:ext>
            </a:extLst>
          </p:cNvPr>
          <p:cNvSpPr/>
          <p:nvPr/>
        </p:nvSpPr>
        <p:spPr>
          <a:xfrm>
            <a:off x="7437121" y="1353919"/>
            <a:ext cx="211755" cy="231006"/>
          </a:xfrm>
          <a:prstGeom prst="star5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623D36F-7DC0-98E2-E27B-34209CAAEBEE}"/>
              </a:ext>
            </a:extLst>
          </p:cNvPr>
          <p:cNvSpPr/>
          <p:nvPr/>
        </p:nvSpPr>
        <p:spPr>
          <a:xfrm>
            <a:off x="7648876" y="2256805"/>
            <a:ext cx="976045" cy="54453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D5D737C-FF17-EBE0-6F5D-0FD1F5D3A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2834858"/>
            <a:ext cx="4978395" cy="402314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B55B09C-1D3E-4D08-4647-B1D224768ADD}"/>
              </a:ext>
            </a:extLst>
          </p:cNvPr>
          <p:cNvSpPr txBox="1"/>
          <p:nvPr/>
        </p:nvSpPr>
        <p:spPr>
          <a:xfrm>
            <a:off x="8005484" y="1299985"/>
            <a:ext cx="21515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Activity: 283.5 </a:t>
            </a:r>
            <a:r>
              <a:rPr lang="en-US" b="1" dirty="0" err="1"/>
              <a:t>uCi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46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EE0C-5FB4-54C4-9DD8-427BCE6B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Iterative Reconstruction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6A960-EB80-BB4E-34B2-32FF3CFFD274}"/>
              </a:ext>
            </a:extLst>
          </p:cNvPr>
          <p:cNvSpPr txBox="1"/>
          <p:nvPr/>
        </p:nvSpPr>
        <p:spPr>
          <a:xfrm flipH="1">
            <a:off x="501686" y="1772293"/>
            <a:ext cx="647732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We can predict what the shadow pattern on the detector will look like for any arbitrary location in the field of view (via ray tracing or MC).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endParaRPr lang="en-US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A basis set of possible patterns can be constructed that represents some volume in the FOV.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endParaRPr lang="en-US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Any measured detector pattern can be described by some linear combination of the predicted patterns in the constructed basis set.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D68D2C-C717-F6F4-9FB3-899B19C4BC88}"/>
              </a:ext>
            </a:extLst>
          </p:cNvPr>
          <p:cNvSpPr txBox="1"/>
          <p:nvPr/>
        </p:nvSpPr>
        <p:spPr>
          <a:xfrm>
            <a:off x="429767" y="1181362"/>
            <a:ext cx="87124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Iterative reconstruction seeks to reproduce the observed data using a combination of precalculated detector responses. It assumes the following: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EF518BD-6C4F-19F1-A308-0AAB77B82711}"/>
              </a:ext>
            </a:extLst>
          </p:cNvPr>
          <p:cNvSpPr/>
          <p:nvPr/>
        </p:nvSpPr>
        <p:spPr>
          <a:xfrm>
            <a:off x="9142253" y="5404373"/>
            <a:ext cx="976045" cy="54453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889A8234-79EA-049A-427A-4BEB789063F8}"/>
              </a:ext>
            </a:extLst>
          </p:cNvPr>
          <p:cNvSpPr/>
          <p:nvPr/>
        </p:nvSpPr>
        <p:spPr>
          <a:xfrm>
            <a:off x="9542946" y="5311906"/>
            <a:ext cx="431514" cy="92467"/>
          </a:xfrm>
          <a:prstGeom prst="round2Same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373F4-F9BE-00C9-498F-EB0DDFB78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889" y="1993634"/>
            <a:ext cx="3846265" cy="28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1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63DB-6BB3-2F49-5384-5345AE441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957BEC-FDB5-EC4A-247C-2F3B079F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98" y="1069350"/>
            <a:ext cx="3461594" cy="30977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96B82B-447B-D9C6-4871-3DBC9CA728B1}"/>
              </a:ext>
            </a:extLst>
          </p:cNvPr>
          <p:cNvSpPr/>
          <p:nvPr/>
        </p:nvSpPr>
        <p:spPr>
          <a:xfrm>
            <a:off x="10160000" y="6581553"/>
            <a:ext cx="169976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562EB6-2947-301E-C229-52C5D8C8D284}"/>
              </a:ext>
            </a:extLst>
          </p:cNvPr>
          <p:cNvSpPr/>
          <p:nvPr/>
        </p:nvSpPr>
        <p:spPr>
          <a:xfrm>
            <a:off x="8602824" y="1007706"/>
            <a:ext cx="1250303" cy="33590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69024B-7955-9880-EA0F-0B8C8F553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9735"/>
            <a:ext cx="2641208" cy="1980906"/>
          </a:xfrm>
          <a:prstGeom prst="rect">
            <a:avLst/>
          </a:prstGeom>
        </p:spPr>
      </p:pic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6BEA93F4-CDE2-51D0-BD92-1787BE45D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719" y="647019"/>
            <a:ext cx="2673909" cy="2005432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EDFFAE1-A4C4-4A68-D590-2175D2183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125" y="3047556"/>
            <a:ext cx="2897607" cy="2173206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FA4FB57-0F24-C79C-DE1F-505D4D1A6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8317" y="649979"/>
            <a:ext cx="4366571" cy="3274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83AA84-49E2-4512-5A11-3AB065FC055E}"/>
              </a:ext>
            </a:extLst>
          </p:cNvPr>
          <p:cNvSpPr txBox="1"/>
          <p:nvPr/>
        </p:nvSpPr>
        <p:spPr>
          <a:xfrm>
            <a:off x="718655" y="3908581"/>
            <a:ext cx="10951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i="1" dirty="0">
                <a:solidFill>
                  <a:srgbClr val="FF0000"/>
                </a:solidFill>
                <a:latin typeface="+mn-lt"/>
              </a:rPr>
              <a:t>Imager POV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7BB369-7B19-1292-AD10-446F6767D4AC}"/>
              </a:ext>
            </a:extLst>
          </p:cNvPr>
          <p:cNvCxnSpPr/>
          <p:nvPr/>
        </p:nvCxnSpPr>
        <p:spPr>
          <a:xfrm flipH="1">
            <a:off x="1511559" y="1470566"/>
            <a:ext cx="83976" cy="261258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BFF0AB-BEAD-45DC-266C-D6948D768286}"/>
              </a:ext>
            </a:extLst>
          </p:cNvPr>
          <p:cNvCxnSpPr>
            <a:cxnSpLocks/>
          </p:cNvCxnSpPr>
          <p:nvPr/>
        </p:nvCxnSpPr>
        <p:spPr>
          <a:xfrm flipV="1">
            <a:off x="3224140" y="1993907"/>
            <a:ext cx="386807" cy="224551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94F352-34B2-06A7-BA41-237C0CACF0A0}"/>
              </a:ext>
            </a:extLst>
          </p:cNvPr>
          <p:cNvCxnSpPr>
            <a:cxnSpLocks/>
          </p:cNvCxnSpPr>
          <p:nvPr/>
        </p:nvCxnSpPr>
        <p:spPr>
          <a:xfrm>
            <a:off x="2837333" y="2962279"/>
            <a:ext cx="351339" cy="421063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8CD43F-9F65-F171-BB28-9C82EC8606E0}"/>
              </a:ext>
            </a:extLst>
          </p:cNvPr>
          <p:cNvSpPr txBox="1"/>
          <p:nvPr/>
        </p:nvSpPr>
        <p:spPr>
          <a:xfrm>
            <a:off x="3298041" y="954055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B0F19-4281-31A3-8FAC-A92ED230E2BE}"/>
              </a:ext>
            </a:extLst>
          </p:cNvPr>
          <p:cNvSpPr txBox="1"/>
          <p:nvPr/>
        </p:nvSpPr>
        <p:spPr>
          <a:xfrm>
            <a:off x="1106680" y="1371795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6C14E-4682-6339-B7F9-E679413B7FAC}"/>
              </a:ext>
            </a:extLst>
          </p:cNvPr>
          <p:cNvSpPr txBox="1"/>
          <p:nvPr/>
        </p:nvSpPr>
        <p:spPr>
          <a:xfrm>
            <a:off x="4102517" y="2924918"/>
            <a:ext cx="3129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B2AA8C-E1C2-755E-159B-2840DB138056}"/>
                  </a:ext>
                </a:extLst>
              </p:cNvPr>
              <p:cNvSpPr txBox="1"/>
              <p:nvPr/>
            </p:nvSpPr>
            <p:spPr>
              <a:xfrm>
                <a:off x="8702190" y="703037"/>
                <a:ext cx="1051570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1+2+3 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B2AA8C-E1C2-755E-159B-2840DB138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190" y="703037"/>
                <a:ext cx="1051570" cy="249299"/>
              </a:xfrm>
              <a:prstGeom prst="rect">
                <a:avLst/>
              </a:prstGeom>
              <a:blipFill>
                <a:blip r:embed="rId8"/>
                <a:stretch>
                  <a:fillRect l="-3614" t="-20000" r="-8434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155A92CE-F151-EF48-C090-9675A8A2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Iterative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42EA8C-81BE-8678-0DF6-318078CE87EA}"/>
                  </a:ext>
                </a:extLst>
              </p:cNvPr>
              <p:cNvSpPr txBox="1"/>
              <p:nvPr/>
            </p:nvSpPr>
            <p:spPr>
              <a:xfrm>
                <a:off x="5685415" y="4105647"/>
                <a:ext cx="6383295" cy="233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Patterns from each basis point contribute with some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to generate a predicted detector pattern.</a:t>
                </a:r>
              </a:p>
              <a:p>
                <a:pPr marL="285750" indent="-28575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 marL="285750" indent="-28575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At each iteration, the difference between the observed pattern and the prediction is calculated.</a:t>
                </a:r>
              </a:p>
              <a:p>
                <a:pPr marL="285750" indent="-28575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 marL="285750" indent="-285750" algn="l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Coefficients for the basis points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) or updated until the overall difference between prediction and observation is minimized.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42EA8C-81BE-8678-0DF6-318078CE8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15" y="4105647"/>
                <a:ext cx="6383295" cy="2336024"/>
              </a:xfrm>
              <a:prstGeom prst="rect">
                <a:avLst/>
              </a:prstGeom>
              <a:blipFill>
                <a:blip r:embed="rId9"/>
                <a:stretch>
                  <a:fillRect l="-595" t="-2703" b="-3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22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37B5D-FA6C-578A-10B2-C4CADC6B7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6E8730-EF7A-ECEF-F6B3-17D4FEC49D78}"/>
              </a:ext>
            </a:extLst>
          </p:cNvPr>
          <p:cNvSpPr/>
          <p:nvPr/>
        </p:nvSpPr>
        <p:spPr>
          <a:xfrm>
            <a:off x="10160000" y="6581553"/>
            <a:ext cx="169976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067D49-EC72-0DD8-7A8A-0C10F342A5B4}"/>
              </a:ext>
            </a:extLst>
          </p:cNvPr>
          <p:cNvSpPr txBox="1">
            <a:spLocks/>
          </p:cNvSpPr>
          <p:nvPr/>
        </p:nvSpPr>
        <p:spPr bwMode="auto">
          <a:xfrm>
            <a:off x="429767" y="103441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Elastic Net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41188-3065-74D3-F790-AB640396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48147"/>
            <a:ext cx="7772400" cy="1090098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C22993FD-008B-F7D0-4371-6243FE1CD000}"/>
              </a:ext>
            </a:extLst>
          </p:cNvPr>
          <p:cNvSpPr/>
          <p:nvPr/>
        </p:nvSpPr>
        <p:spPr>
          <a:xfrm rot="5400000">
            <a:off x="4897567" y="2143635"/>
            <a:ext cx="386500" cy="1529076"/>
          </a:xfrm>
          <a:prstGeom prst="rightBrace">
            <a:avLst/>
          </a:prstGeom>
          <a:noFill/>
          <a:ln w="2857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A01244F-E374-7B73-B7F5-EADD95FF9C09}"/>
              </a:ext>
            </a:extLst>
          </p:cNvPr>
          <p:cNvSpPr/>
          <p:nvPr/>
        </p:nvSpPr>
        <p:spPr>
          <a:xfrm rot="16200000">
            <a:off x="6538616" y="1522247"/>
            <a:ext cx="386500" cy="1093872"/>
          </a:xfrm>
          <a:prstGeom prst="rightBrace">
            <a:avLst/>
          </a:prstGeom>
          <a:noFill/>
          <a:ln w="28575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5DACD96-7760-63D7-DE30-1650334C20E7}"/>
              </a:ext>
            </a:extLst>
          </p:cNvPr>
          <p:cNvSpPr/>
          <p:nvPr/>
        </p:nvSpPr>
        <p:spPr>
          <a:xfrm rot="5400000">
            <a:off x="8443092" y="1908535"/>
            <a:ext cx="386500" cy="1980515"/>
          </a:xfrm>
          <a:prstGeom prst="rightBrace">
            <a:avLst/>
          </a:prstGeom>
          <a:noFill/>
          <a:ln w="28575">
            <a:solidFill>
              <a:srgbClr val="00B05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DA3332-EEC0-2869-1794-A76F624BBFFD}"/>
                  </a:ext>
                </a:extLst>
              </p:cNvPr>
              <p:cNvSpPr txBox="1"/>
              <p:nvPr/>
            </p:nvSpPr>
            <p:spPr>
              <a:xfrm>
                <a:off x="10275216" y="460018"/>
                <a:ext cx="1182183" cy="84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alpha</a:t>
                </a:r>
              </a:p>
              <a:p>
                <a:pPr algn="l">
                  <a:lnSpc>
                    <a:spcPct val="90000"/>
                  </a:lnSpc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>
                    <a:latin typeface="+mn-lt"/>
                    <a:ea typeface="Cambria Math" panose="02040503050406030204" pitchFamily="18" charset="0"/>
                  </a:rPr>
                  <a:t> -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l1ratio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DA3332-EEC0-2869-1794-A76F624BB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216" y="460018"/>
                <a:ext cx="1182183" cy="840230"/>
              </a:xfrm>
              <a:prstGeom prst="rect">
                <a:avLst/>
              </a:prstGeom>
              <a:blipFill>
                <a:blip r:embed="rId3"/>
                <a:stretch>
                  <a:fillRect t="-5970" r="-4301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5B39653-4D22-A687-9B83-5DF428803AE9}"/>
              </a:ext>
            </a:extLst>
          </p:cNvPr>
          <p:cNvSpPr txBox="1"/>
          <p:nvPr/>
        </p:nvSpPr>
        <p:spPr>
          <a:xfrm>
            <a:off x="3720089" y="3337621"/>
            <a:ext cx="27414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Ordinary Least Squares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309779-ADDC-BB5B-4D3C-3712F92A8F36}"/>
              </a:ext>
            </a:extLst>
          </p:cNvPr>
          <p:cNvSpPr txBox="1"/>
          <p:nvPr/>
        </p:nvSpPr>
        <p:spPr>
          <a:xfrm>
            <a:off x="5637656" y="1424037"/>
            <a:ext cx="218842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L1 Norm (Sparsity)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DE2C-B41B-FFEE-FAC8-19D879B26E28}"/>
              </a:ext>
            </a:extLst>
          </p:cNvPr>
          <p:cNvSpPr txBox="1"/>
          <p:nvPr/>
        </p:nvSpPr>
        <p:spPr>
          <a:xfrm>
            <a:off x="7458752" y="3337621"/>
            <a:ext cx="25955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L2 Norm (Collinearity)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4B2518-D641-5977-E467-33151C601079}"/>
                  </a:ext>
                </a:extLst>
              </p:cNvPr>
              <p:cNvSpPr txBox="1"/>
              <p:nvPr/>
            </p:nvSpPr>
            <p:spPr>
              <a:xfrm>
                <a:off x="8779840" y="4647414"/>
                <a:ext cx="341216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 → Ridge Regression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 → Lasso Regression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4B2518-D641-5977-E467-33151C601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840" y="4647414"/>
                <a:ext cx="3412160" cy="923330"/>
              </a:xfrm>
              <a:prstGeom prst="rect">
                <a:avLst/>
              </a:prstGeom>
              <a:blipFill>
                <a:blip r:embed="rId4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20E42C2-97A4-EFD7-7C9E-150E6E4F1387}"/>
              </a:ext>
            </a:extLst>
          </p:cNvPr>
          <p:cNvSpPr txBox="1"/>
          <p:nvPr/>
        </p:nvSpPr>
        <p:spPr>
          <a:xfrm>
            <a:off x="697584" y="4138463"/>
            <a:ext cx="712849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Elastic net uses two regularization terms to overcome issues that can commonly arise with OLS regression.</a:t>
            </a:r>
          </a:p>
          <a:p>
            <a:pPr algn="l">
              <a:lnSpc>
                <a:spcPct val="90000"/>
              </a:lnSpc>
            </a:pP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The L1 term seeks to keep the overall scale of the coefficients low (therefore concentrating on the most relevant). </a:t>
            </a:r>
          </a:p>
          <a:p>
            <a:pPr algn="l">
              <a:lnSpc>
                <a:spcPct val="90000"/>
              </a:lnSpc>
            </a:pP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The L2 term helps with feature selection and equal weighting to highly correlated predictors.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464F9F-B6D3-21DF-7370-B3B9E4421087}"/>
              </a:ext>
            </a:extLst>
          </p:cNvPr>
          <p:cNvSpPr txBox="1"/>
          <p:nvPr/>
        </p:nvSpPr>
        <p:spPr>
          <a:xfrm>
            <a:off x="429767" y="3354906"/>
            <a:ext cx="302839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i="1" dirty="0"/>
              <a:t>Hou Zou and Trevor Hastie (2005)</a:t>
            </a:r>
            <a:endParaRPr lang="en-US" sz="1400" i="1" dirty="0">
              <a:latin typeface="+mn-lt"/>
            </a:endParaRP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D43272E-ACDC-A49B-1643-22E35EC2A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512" y="17190"/>
            <a:ext cx="1802288" cy="1351716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B42B4B2-14D1-BA44-516F-C403F5E59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094" y="1028885"/>
            <a:ext cx="1053737" cy="790303"/>
          </a:xfrm>
          <a:prstGeom prst="rect">
            <a:avLst/>
          </a:prstGeom>
        </p:spPr>
      </p:pic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B39F4138-0109-EECD-6B00-6DFBFA264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191" y="1046965"/>
            <a:ext cx="1066784" cy="800088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5E5200A-85B4-9673-64D8-E78AA976C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515" y="1020655"/>
            <a:ext cx="1156030" cy="86702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A9CE24-CE60-764A-024B-84616DD995EA}"/>
              </a:ext>
            </a:extLst>
          </p:cNvPr>
          <p:cNvSpPr/>
          <p:nvPr/>
        </p:nvSpPr>
        <p:spPr>
          <a:xfrm>
            <a:off x="1297886" y="880133"/>
            <a:ext cx="3028393" cy="1051711"/>
          </a:xfrm>
          <a:prstGeom prst="roundRect">
            <a:avLst/>
          </a:prstGeom>
          <a:noFill/>
          <a:ln w="19050">
            <a:solidFill>
              <a:srgbClr val="FF9D0E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AAD1BC-89C0-FB65-F8F3-F170915D2713}"/>
              </a:ext>
            </a:extLst>
          </p:cNvPr>
          <p:cNvCxnSpPr/>
          <p:nvPr/>
        </p:nvCxnSpPr>
        <p:spPr>
          <a:xfrm flipH="1" flipV="1">
            <a:off x="4326279" y="1931844"/>
            <a:ext cx="226470" cy="195339"/>
          </a:xfrm>
          <a:prstGeom prst="straightConnector1">
            <a:avLst/>
          </a:prstGeom>
          <a:ln w="28575">
            <a:solidFill>
              <a:srgbClr val="FF9D0E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DEA82D-616F-834E-3977-758A112B028A}"/>
              </a:ext>
            </a:extLst>
          </p:cNvPr>
          <p:cNvCxnSpPr>
            <a:cxnSpLocks/>
          </p:cNvCxnSpPr>
          <p:nvPr/>
        </p:nvCxnSpPr>
        <p:spPr>
          <a:xfrm flipV="1">
            <a:off x="5482075" y="1500841"/>
            <a:ext cx="0" cy="867750"/>
          </a:xfrm>
          <a:prstGeom prst="straightConnector1">
            <a:avLst/>
          </a:prstGeom>
          <a:ln w="28575">
            <a:solidFill>
              <a:srgbClr val="7030A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3B83E85-71B8-D112-22C7-F625F9B04747}"/>
              </a:ext>
            </a:extLst>
          </p:cNvPr>
          <p:cNvSpPr/>
          <p:nvPr/>
        </p:nvSpPr>
        <p:spPr>
          <a:xfrm>
            <a:off x="4736512" y="33494"/>
            <a:ext cx="1725031" cy="1351715"/>
          </a:xfrm>
          <a:prstGeom prst="roundRect">
            <a:avLst/>
          </a:prstGeom>
          <a:noFill/>
          <a:ln w="19050">
            <a:solidFill>
              <a:srgbClr val="7030A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6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8041EA-3CD3-FB4A-85E1-5FCB179A7FAF}"/>
              </a:ext>
            </a:extLst>
          </p:cNvPr>
          <p:cNvSpPr/>
          <p:nvPr/>
        </p:nvSpPr>
        <p:spPr>
          <a:xfrm>
            <a:off x="10574780" y="8871591"/>
            <a:ext cx="1831057" cy="26581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C2E6B-00A6-AF20-8272-35ECB2020610}"/>
              </a:ext>
            </a:extLst>
          </p:cNvPr>
          <p:cNvSpPr txBox="1">
            <a:spLocks/>
          </p:cNvSpPr>
          <p:nvPr/>
        </p:nvSpPr>
        <p:spPr bwMode="auto">
          <a:xfrm>
            <a:off x="588693" y="18396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Calibration Point Source – LR Fit</a:t>
            </a:r>
          </a:p>
        </p:txBody>
      </p:sp>
      <p:pic>
        <p:nvPicPr>
          <p:cNvPr id="4" name="Picture 3" descr="A purple square with a yellow dot&#10;&#10;Description automatically generated">
            <a:extLst>
              <a:ext uri="{FF2B5EF4-FFF2-40B4-BE49-F238E27FC236}">
                <a16:creationId xmlns:a16="http://schemas.microsoft.com/office/drawing/2014/main" id="{FE453AD2-9F37-D16A-20ED-B63233BDF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61330"/>
            <a:ext cx="5780453" cy="4335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1CFD2-543A-9CC1-317A-2D7A508C2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547" y="1261331"/>
            <a:ext cx="5780453" cy="4335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C98D0-057A-37C3-062C-98EA6533FDB7}"/>
              </a:ext>
            </a:extLst>
          </p:cNvPr>
          <p:cNvSpPr txBox="1"/>
          <p:nvPr/>
        </p:nvSpPr>
        <p:spPr>
          <a:xfrm>
            <a:off x="2581703" y="4758072"/>
            <a:ext cx="196079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</a:rPr>
              <a:t>Fit Activity: 276.6 </a:t>
            </a:r>
            <a:r>
              <a:rPr lang="en-US" sz="1400" b="1" dirty="0" err="1">
                <a:solidFill>
                  <a:schemeClr val="bg1"/>
                </a:solidFill>
              </a:rPr>
              <a:t>uCi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01465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-template-16x9-180808" id="{620D2BE9-6011-9044-819F-ADC4A7E84A06}" vid="{840D7A7C-42EC-B342-AB5A-C1B862A056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32631</TotalTime>
  <Words>912</Words>
  <Application>Microsoft Macintosh PowerPoint</Application>
  <PresentationFormat>Widescreen</PresentationFormat>
  <Paragraphs>137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Cambria Math</vt:lpstr>
      <vt:lpstr>Century Gothic</vt:lpstr>
      <vt:lpstr>Menlo</vt:lpstr>
      <vt:lpstr>ORNL</vt:lpstr>
      <vt:lpstr>Coded-Aperture Gamma Ray Image Reconstruction via Linear Regression</vt:lpstr>
      <vt:lpstr>PowerPoint Presentation</vt:lpstr>
      <vt:lpstr>PowerPoint Presentation</vt:lpstr>
      <vt:lpstr>Conventional Technique</vt:lpstr>
      <vt:lpstr>PowerPoint Presentation</vt:lpstr>
      <vt:lpstr>Iterative Reconstruction</vt:lpstr>
      <vt:lpstr>Iterative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(Near) Real-time Imager Deployment at SRS</vt:lpstr>
      <vt:lpstr>Iterative Reconstruction</vt:lpstr>
      <vt:lpstr>Iterative Reconstruction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Daughhetee, Jake</dc:creator>
  <cp:lastModifiedBy>Daughhetee, Jake</cp:lastModifiedBy>
  <cp:revision>210</cp:revision>
  <dcterms:created xsi:type="dcterms:W3CDTF">2021-08-25T18:09:23Z</dcterms:created>
  <dcterms:modified xsi:type="dcterms:W3CDTF">2024-09-06T16:46:16Z</dcterms:modified>
</cp:coreProperties>
</file>