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58" r:id="rId7"/>
    <p:sldId id="259" r:id="rId8"/>
    <p:sldId id="326" r:id="rId9"/>
    <p:sldId id="264" r:id="rId10"/>
    <p:sldId id="268" r:id="rId11"/>
    <p:sldId id="265" r:id="rId12"/>
    <p:sldId id="266" r:id="rId13"/>
    <p:sldId id="327" r:id="rId14"/>
    <p:sldId id="315" r:id="rId15"/>
    <p:sldId id="316" r:id="rId16"/>
    <p:sldId id="317" r:id="rId1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5" autoAdjust="0"/>
    <p:restoredTop sz="95176" autoAdjust="0"/>
  </p:normalViewPr>
  <p:slideViewPr>
    <p:cSldViewPr snapToGrid="0" showGuides="1">
      <p:cViewPr varScale="1">
        <p:scale>
          <a:sx n="248" d="100"/>
          <a:sy n="248" d="100"/>
        </p:scale>
        <p:origin x="984" y="1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6/7/2024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213233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D2EA867E-AA5D-1AF4-7E17-A436713787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090" y="380948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270E32-A837-347E-B52F-B3E36468D48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83A5CD-F0BF-6822-4A0F-DD8FFB6CAC38}"/>
              </a:ext>
            </a:extLst>
          </p:cNvPr>
          <p:cNvSpPr/>
          <p:nvPr userDrawn="1"/>
        </p:nvSpPr>
        <p:spPr>
          <a:xfrm>
            <a:off x="274320" y="320040"/>
            <a:ext cx="213233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595E7DAD-6964-01B6-149C-95906129D9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090" y="380948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290C6D-3940-1079-ABD3-6951378032A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09EAB2-BEAB-AD08-94DB-1E13DE08D2DF}"/>
              </a:ext>
            </a:extLst>
          </p:cNvPr>
          <p:cNvSpPr/>
          <p:nvPr userDrawn="1"/>
        </p:nvSpPr>
        <p:spPr>
          <a:xfrm>
            <a:off x="274320" y="320040"/>
            <a:ext cx="213233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102263B7-3A9C-477F-9AE5-F9DC2CD2C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090" y="380948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9FF1E9-87BD-94A2-AE3F-0B785A6B397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82E083-6307-E1D2-CBD6-6D45CF520A1F}"/>
              </a:ext>
            </a:extLst>
          </p:cNvPr>
          <p:cNvSpPr/>
          <p:nvPr userDrawn="1"/>
        </p:nvSpPr>
        <p:spPr>
          <a:xfrm>
            <a:off x="274320" y="320040"/>
            <a:ext cx="213233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83DB5C17-8687-E0C3-B1D4-A35C25D56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090" y="380948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Picture 3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43DE4CB1-1D8A-3B3B-0C11-F7E73AB3C4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090" y="6399800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2506420" y="320040"/>
            <a:ext cx="96855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506420" y="365857"/>
            <a:ext cx="9630565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10B8F-31FE-65CC-25D3-E18E04CEB19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0E8A20-2B09-672C-D41B-D8098D544E53}"/>
              </a:ext>
            </a:extLst>
          </p:cNvPr>
          <p:cNvSpPr/>
          <p:nvPr userDrawn="1"/>
        </p:nvSpPr>
        <p:spPr>
          <a:xfrm>
            <a:off x="274320" y="320040"/>
            <a:ext cx="213233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DB6547A3-BEBF-3A60-BF15-20F2C2CECC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090" y="380948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1431BA-8D10-CEDD-3D1D-AFC7B0562FE0}"/>
              </a:ext>
            </a:extLst>
          </p:cNvPr>
          <p:cNvSpPr/>
          <p:nvPr userDrawn="1"/>
        </p:nvSpPr>
        <p:spPr>
          <a:xfrm>
            <a:off x="2506420" y="320040"/>
            <a:ext cx="96855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FAD7125-0E1C-9638-68E6-9EC17D97F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420" y="365857"/>
            <a:ext cx="9630565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4646ED-CA24-E94D-949F-B1446FB4B7ED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299774-4631-4C88-8D23-41C66D45359C}"/>
              </a:ext>
            </a:extLst>
          </p:cNvPr>
          <p:cNvSpPr/>
          <p:nvPr userDrawn="1"/>
        </p:nvSpPr>
        <p:spPr>
          <a:xfrm>
            <a:off x="274320" y="320040"/>
            <a:ext cx="213233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3F2AF53F-C00C-FB13-4B79-10363F8F4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090" y="380948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5AA0F8-9703-EF65-A44C-BD165F9E653B}"/>
              </a:ext>
            </a:extLst>
          </p:cNvPr>
          <p:cNvSpPr/>
          <p:nvPr userDrawn="1"/>
        </p:nvSpPr>
        <p:spPr>
          <a:xfrm>
            <a:off x="2506420" y="320040"/>
            <a:ext cx="96855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596E7E-DF08-0D18-3E54-A08339413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420" y="365857"/>
            <a:ext cx="9630565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F9E227-EFF8-1145-1154-27C7D81802BA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29336-CB58-FEA0-939A-14C334B5994B}"/>
              </a:ext>
            </a:extLst>
          </p:cNvPr>
          <p:cNvSpPr/>
          <p:nvPr userDrawn="1"/>
        </p:nvSpPr>
        <p:spPr>
          <a:xfrm>
            <a:off x="274320" y="320040"/>
            <a:ext cx="213233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FA11BD33-F9E6-AA40-6C08-99E9F182E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090" y="380948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5386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3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A81E1B-967D-5FAB-422A-2E0AE702B115}"/>
              </a:ext>
            </a:extLst>
          </p:cNvPr>
          <p:cNvSpPr/>
          <p:nvPr userDrawn="1"/>
        </p:nvSpPr>
        <p:spPr>
          <a:xfrm>
            <a:off x="274320" y="320040"/>
            <a:ext cx="213233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16BAE330-1717-5026-95F0-D1BE049B3D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090" y="380948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Open slide master to edit</a:t>
            </a:r>
          </a:p>
        </p:txBody>
      </p:sp>
      <p:pic>
        <p:nvPicPr>
          <p:cNvPr id="3" name="Picture 2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12E95D29-3464-2F1B-29BA-5A7B119CB541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374090" y="6399800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763" r:id="rId17"/>
    <p:sldLayoutId id="2147483764" r:id="rId18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Real-time Solution for Fast-neutron Spectroscopy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73FE8-692F-1E45-8F88-6FBEEB08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1" y="3013455"/>
            <a:ext cx="7583516" cy="2028101"/>
          </a:xfrm>
        </p:spPr>
        <p:txBody>
          <a:bodyPr/>
          <a:lstStyle/>
          <a:p>
            <a:r>
              <a:rPr lang="en-US" dirty="0"/>
              <a:t>Project Number: OR24-ML-ProtonRecoilNeutronSpec-PD2Jb</a:t>
            </a:r>
          </a:p>
          <a:p>
            <a:r>
              <a:rPr lang="en-US" dirty="0"/>
              <a:t>James Till Matta</a:t>
            </a:r>
            <a:br>
              <a:rPr lang="en-US" dirty="0"/>
            </a:br>
            <a:r>
              <a:rPr lang="en-US" dirty="0"/>
              <a:t>Lorenzo </a:t>
            </a:r>
            <a:r>
              <a:rPr lang="en-US" dirty="0" err="1"/>
              <a:t>Fabris</a:t>
            </a:r>
            <a:br>
              <a:rPr lang="en-US" dirty="0"/>
            </a:br>
            <a:r>
              <a:rPr lang="en-US" dirty="0"/>
              <a:t>Jason T. Nattress</a:t>
            </a:r>
            <a:br>
              <a:rPr lang="en-US" dirty="0"/>
            </a:br>
            <a:r>
              <a:rPr lang="en-US" dirty="0"/>
              <a:t>Tyler </a:t>
            </a:r>
            <a:r>
              <a:rPr lang="en-US" dirty="0" err="1"/>
              <a:t>Borgwardt</a:t>
            </a:r>
            <a:br>
              <a:rPr lang="en-US" dirty="0"/>
            </a:br>
            <a:r>
              <a:rPr lang="en-US" dirty="0"/>
              <a:t>Michael </a:t>
            </a:r>
            <a:r>
              <a:rPr lang="en-US" dirty="0" err="1"/>
              <a:t>Febbraro</a:t>
            </a:r>
            <a:br>
              <a:rPr lang="en-US" dirty="0"/>
            </a:br>
            <a:r>
              <a:rPr lang="en-US" dirty="0"/>
              <a:t>Juan J. Manfredi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64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36EECD-8695-DC2B-4C50-78CAF92AFF12}"/>
              </a:ext>
            </a:extLst>
          </p:cNvPr>
          <p:cNvSpPr txBox="1"/>
          <p:nvPr/>
        </p:nvSpPr>
        <p:spPr>
          <a:xfrm>
            <a:off x="3902208" y="2773436"/>
            <a:ext cx="4387584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800" dirty="0">
                <a:latin typeface="+mn-lt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634691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75622-314A-7009-C425-D8CD7F760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Propagation The Basics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385A6-FA76-6424-FF71-0FA9685A6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9" t="22335" r="10219" b="21813"/>
          <a:stretch/>
        </p:blipFill>
        <p:spPr>
          <a:xfrm>
            <a:off x="3842239" y="1930533"/>
            <a:ext cx="2716824" cy="606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C7FFF2-2DFA-B30C-9EEB-9E1C58899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239" y="3429000"/>
            <a:ext cx="1690460" cy="10780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7B95B0-8543-A8FD-FBBF-661B74526DB3}"/>
              </a:ext>
            </a:extLst>
          </p:cNvPr>
          <p:cNvSpPr txBox="1"/>
          <p:nvPr/>
        </p:nvSpPr>
        <p:spPr>
          <a:xfrm>
            <a:off x="949569" y="1739210"/>
            <a:ext cx="240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first order, the covariance matrix of some vector valued function </a:t>
            </a:r>
            <a:r>
              <a:rPr lang="en-US" b="1" dirty="0"/>
              <a:t>f</a:t>
            </a:r>
            <a:r>
              <a:rPr lang="en-US" dirty="0"/>
              <a:t> is: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9137C-2CAE-EA50-536C-35961BD72D95}"/>
              </a:ext>
            </a:extLst>
          </p:cNvPr>
          <p:cNvSpPr txBox="1"/>
          <p:nvPr/>
        </p:nvSpPr>
        <p:spPr>
          <a:xfrm>
            <a:off x="949569" y="3429000"/>
            <a:ext cx="240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</a:t>
            </a:r>
            <a:r>
              <a:rPr lang="en-US" b="1" dirty="0"/>
              <a:t>J</a:t>
            </a:r>
            <a:r>
              <a:rPr lang="en-US" dirty="0"/>
              <a:t> is the Jacobian matrix defined as: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5660E8-D86D-9B76-CF4E-9F5D56A9FD45}"/>
              </a:ext>
            </a:extLst>
          </p:cNvPr>
          <p:cNvSpPr txBox="1"/>
          <p:nvPr/>
        </p:nvSpPr>
        <p:spPr>
          <a:xfrm>
            <a:off x="877764" y="4841791"/>
            <a:ext cx="696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</a:t>
            </a:r>
            <a:r>
              <a:rPr lang="en-US" b="1" dirty="0" err="1"/>
              <a:t>Σ</a:t>
            </a:r>
            <a:r>
              <a:rPr lang="en-US" b="1" baseline="30000" dirty="0" err="1"/>
              <a:t>x</a:t>
            </a:r>
            <a:r>
              <a:rPr lang="en-US" dirty="0"/>
              <a:t> is the covariance matrix of the input parameters </a:t>
            </a:r>
            <a:r>
              <a:rPr lang="en-US" dirty="0" err="1"/>
              <a:t>x</a:t>
            </a:r>
            <a:r>
              <a:rPr lang="en-US" baseline="-25000" dirty="0" err="1"/>
              <a:t>j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(approximated as diagonal)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5822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75622-314A-7009-C425-D8CD7F760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Propagation Step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3864C0-0D4E-3439-E98D-998F0567F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4" t="27527" r="5694" b="10287"/>
          <a:stretch/>
        </p:blipFill>
        <p:spPr>
          <a:xfrm>
            <a:off x="3613986" y="1343663"/>
            <a:ext cx="4964028" cy="11447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0942A5-53AD-D662-E193-5DF5092F83EC}"/>
              </a:ext>
            </a:extLst>
          </p:cNvPr>
          <p:cNvSpPr txBox="1"/>
          <p:nvPr/>
        </p:nvSpPr>
        <p:spPr>
          <a:xfrm>
            <a:off x="662234" y="1630265"/>
            <a:ext cx="2744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this case the vector valued function </a:t>
            </a:r>
            <a:r>
              <a:rPr lang="en-US" b="1" dirty="0"/>
              <a:t>f</a:t>
            </a:r>
            <a:r>
              <a:rPr lang="en-US" dirty="0"/>
              <a:t> is:</a:t>
            </a:r>
          </a:p>
        </p:txBody>
      </p:sp>
      <p:pic>
        <p:nvPicPr>
          <p:cNvPr id="5" name="Picture 4" descr="A group of black letters&#10;&#10;Description automatically generated with medium confidence">
            <a:extLst>
              <a:ext uri="{FF2B5EF4-FFF2-40B4-BE49-F238E27FC236}">
                <a16:creationId xmlns:a16="http://schemas.microsoft.com/office/drawing/2014/main" id="{B3FCB84D-2250-BD6E-61DF-8B0916A60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019" y="2727804"/>
            <a:ext cx="5617491" cy="14023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1D09B0-3BC2-EF4F-03C1-7A3598D1B213}"/>
              </a:ext>
            </a:extLst>
          </p:cNvPr>
          <p:cNvSpPr txBox="1"/>
          <p:nvPr/>
        </p:nvSpPr>
        <p:spPr>
          <a:xfrm>
            <a:off x="662234" y="3105834"/>
            <a:ext cx="2744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Define the input parameters </a:t>
            </a:r>
            <a:r>
              <a:rPr lang="en-US" dirty="0" err="1"/>
              <a:t>x</a:t>
            </a:r>
            <a:r>
              <a:rPr lang="en-US" baseline="-25000" dirty="0" err="1"/>
              <a:t>j</a:t>
            </a:r>
            <a:r>
              <a:rPr lang="en-US" dirty="0"/>
              <a:t>. To be: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DCC79-05CF-0BF4-DB66-23737237F78F}"/>
              </a:ext>
            </a:extLst>
          </p:cNvPr>
          <p:cNvSpPr txBox="1"/>
          <p:nvPr/>
        </p:nvSpPr>
        <p:spPr>
          <a:xfrm>
            <a:off x="924538" y="4868006"/>
            <a:ext cx="8566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m is the length of the response functions / input spectrum, n is the number of response functions, and p is m*n.</a:t>
            </a:r>
          </a:p>
        </p:txBody>
      </p:sp>
    </p:spTree>
    <p:extLst>
      <p:ext uri="{BB962C8B-B14F-4D97-AF65-F5344CB8AC3E}">
        <p14:creationId xmlns:p14="http://schemas.microsoft.com/office/powerpoint/2010/main" val="1786008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75622-314A-7009-C425-D8CD7F760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Propagation Step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552C4-3D3B-45FA-BF47-E021A3855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273" y="1418400"/>
            <a:ext cx="7772400" cy="2319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0F9A23-4C50-4D3F-54CC-7CA0DFE2160A}"/>
              </a:ext>
            </a:extLst>
          </p:cNvPr>
          <p:cNvSpPr txBox="1"/>
          <p:nvPr/>
        </p:nvSpPr>
        <p:spPr>
          <a:xfrm>
            <a:off x="728176" y="1520692"/>
            <a:ext cx="211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this the Jacobian matrix is: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1F3CDF-65DB-C877-DBF5-3B242AFF7E99}"/>
              </a:ext>
            </a:extLst>
          </p:cNvPr>
          <p:cNvSpPr txBox="1"/>
          <p:nvPr/>
        </p:nvSpPr>
        <p:spPr>
          <a:xfrm>
            <a:off x="728176" y="4407959"/>
            <a:ext cx="7044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Plugging that into the equation for the covariance matrix gives the errors on the diagonal of the output covariance matrix.</a:t>
            </a:r>
          </a:p>
        </p:txBody>
      </p:sp>
    </p:spTree>
    <p:extLst>
      <p:ext uri="{BB962C8B-B14F-4D97-AF65-F5344CB8AC3E}">
        <p14:creationId xmlns:p14="http://schemas.microsoft.com/office/powerpoint/2010/main" val="2829199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80854-FC21-5E6E-D89B-6B89B565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DADB7-0A2F-D97C-A534-0B7ED405A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Handheld neutron spectrometer</a:t>
            </a:r>
          </a:p>
          <a:p>
            <a:r>
              <a:rPr lang="en-US" dirty="0"/>
              <a:t>Efficient enough for useful spectrum after 5 min at 1m from a 10</a:t>
            </a:r>
            <a:r>
              <a:rPr lang="en-US" baseline="30000" dirty="0"/>
              <a:t>6</a:t>
            </a:r>
            <a:r>
              <a:rPr lang="en-US" dirty="0"/>
              <a:t> n/s source</a:t>
            </a:r>
          </a:p>
          <a:p>
            <a:r>
              <a:rPr lang="en-US" dirty="0"/>
              <a:t>Low </a:t>
            </a:r>
            <a:r>
              <a:rPr lang="en-US" dirty="0" err="1"/>
              <a:t>SWaP</a:t>
            </a:r>
            <a:r>
              <a:rPr lang="en-US" dirty="0"/>
              <a:t> for long battery life and easy deployment</a:t>
            </a:r>
          </a:p>
          <a:p>
            <a:r>
              <a:rPr lang="en-US" dirty="0"/>
              <a:t>Stretch: Automatic coarse source identification</a:t>
            </a:r>
          </a:p>
          <a:p>
            <a:pPr lvl="1"/>
            <a:r>
              <a:rPr lang="en-US" dirty="0"/>
              <a:t>SF, </a:t>
            </a:r>
            <a:r>
              <a:rPr lang="en-US" baseline="30000" dirty="0"/>
              <a:t>9</a:t>
            </a:r>
            <a:r>
              <a:rPr lang="en-US" dirty="0"/>
              <a:t>Be(𝛼,n), D+T,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45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DE9C-2E79-61B0-01A9-44C9A4A6A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22396-E8E1-AD09-47FC-9D6465694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869599"/>
            <a:ext cx="11430000" cy="4047778"/>
          </a:xfrm>
        </p:spPr>
        <p:txBody>
          <a:bodyPr/>
          <a:lstStyle/>
          <a:p>
            <a:r>
              <a:rPr lang="en-US" dirty="0"/>
              <a:t>Neutron energy spectra can provide a wealth of information</a:t>
            </a:r>
          </a:p>
          <a:p>
            <a:r>
              <a:rPr lang="en-US" dirty="0"/>
              <a:t>Current field deployable methods are…</a:t>
            </a:r>
            <a:br>
              <a:rPr lang="en-US" dirty="0"/>
            </a:br>
            <a:r>
              <a:rPr lang="en-US" dirty="0"/>
              <a:t>cumbersome.</a:t>
            </a:r>
          </a:p>
          <a:p>
            <a:r>
              <a:rPr lang="en-US" dirty="0"/>
              <a:t>Scatter cameras could measure spectra and</a:t>
            </a:r>
            <a:br>
              <a:rPr lang="en-US" dirty="0"/>
            </a:br>
            <a:r>
              <a:rPr lang="en-US" dirty="0"/>
              <a:t>direction</a:t>
            </a:r>
          </a:p>
          <a:p>
            <a:pPr lvl="1"/>
            <a:r>
              <a:rPr lang="en-US" dirty="0"/>
              <a:t>Low efficiency</a:t>
            </a:r>
          </a:p>
          <a:p>
            <a:pPr lvl="1"/>
            <a:r>
              <a:rPr lang="en-US" dirty="0" err="1"/>
              <a:t>Unweildy</a:t>
            </a:r>
            <a:endParaRPr lang="en-US" dirty="0"/>
          </a:p>
          <a:p>
            <a:r>
              <a:rPr lang="en-US" dirty="0"/>
              <a:t>Our solution will be:</a:t>
            </a:r>
          </a:p>
          <a:p>
            <a:pPr lvl="1"/>
            <a:r>
              <a:rPr lang="en-US" dirty="0"/>
              <a:t>Handheld</a:t>
            </a:r>
          </a:p>
          <a:p>
            <a:pPr lvl="1"/>
            <a:r>
              <a:rPr lang="en-US" dirty="0"/>
              <a:t>Mobile</a:t>
            </a:r>
          </a:p>
          <a:p>
            <a:pPr lvl="1"/>
            <a:r>
              <a:rPr lang="en-US" dirty="0"/>
              <a:t>Real time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37A6555-4960-7515-4EC4-F4BD1A09A8D5}"/>
              </a:ext>
            </a:extLst>
          </p:cNvPr>
          <p:cNvPicPr/>
          <p:nvPr/>
        </p:nvPicPr>
        <p:blipFill>
          <a:blip r:embed="rId2"/>
          <a:srcRect l="17077" t="-1573" r="22600"/>
          <a:stretch/>
        </p:blipFill>
        <p:spPr>
          <a:xfrm>
            <a:off x="9762309" y="1292546"/>
            <a:ext cx="2429691" cy="5499334"/>
          </a:xfrm>
          <a:prstGeom prst="rect">
            <a:avLst/>
          </a:prstGeom>
          <a:ln w="0">
            <a:noFill/>
          </a:ln>
        </p:spPr>
      </p:pic>
      <p:pic>
        <p:nvPicPr>
          <p:cNvPr id="5" name="Picture 19" descr="Diagram&#10;&#10;Description automatically generated">
            <a:extLst>
              <a:ext uri="{FF2B5EF4-FFF2-40B4-BE49-F238E27FC236}">
                <a16:creationId xmlns:a16="http://schemas.microsoft.com/office/drawing/2014/main" id="{5F5F80C2-E05F-308D-4D76-63F0B745BA1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456943" y="2932541"/>
            <a:ext cx="5239079" cy="385933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46327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42185-D16F-A2CA-7146-210C419A0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4888F-F2B8-CBDA-2108-97694AB15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00700"/>
            <a:ext cx="11430000" cy="4047778"/>
          </a:xfrm>
        </p:spPr>
        <p:txBody>
          <a:bodyPr/>
          <a:lstStyle/>
          <a:p>
            <a:r>
              <a:rPr lang="en-US" dirty="0"/>
              <a:t>Combine:</a:t>
            </a:r>
          </a:p>
          <a:p>
            <a:pPr lvl="1"/>
            <a:r>
              <a:rPr lang="en-US" dirty="0"/>
              <a:t>Deuterated PSD plastic scintillators</a:t>
            </a:r>
          </a:p>
          <a:p>
            <a:pPr lvl="1"/>
            <a:r>
              <a:rPr lang="en-US" dirty="0"/>
              <a:t>Analog energy and PSD determination</a:t>
            </a:r>
          </a:p>
          <a:p>
            <a:pPr lvl="1"/>
            <a:r>
              <a:rPr lang="en-US" dirty="0"/>
              <a:t>Low Power COTS development boards</a:t>
            </a:r>
          </a:p>
          <a:p>
            <a:pPr lvl="1"/>
            <a:r>
              <a:rPr lang="en-US" dirty="0"/>
              <a:t>Well known algorithms (MLEM for spectrum decomposition)</a:t>
            </a:r>
          </a:p>
          <a:p>
            <a:pPr lvl="1"/>
            <a:endParaRPr lang="en-US" dirty="0"/>
          </a:p>
        </p:txBody>
      </p:sp>
      <p:pic>
        <p:nvPicPr>
          <p:cNvPr id="4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37B5107B-CC26-D099-3BF3-6958351CF87F}"/>
              </a:ext>
            </a:extLst>
          </p:cNvPr>
          <p:cNvPicPr/>
          <p:nvPr/>
        </p:nvPicPr>
        <p:blipFill>
          <a:blip r:embed="rId2"/>
          <a:srcRect l="19348" t="15976" r="53105" b="16664"/>
          <a:stretch/>
        </p:blipFill>
        <p:spPr>
          <a:xfrm>
            <a:off x="429767" y="3543009"/>
            <a:ext cx="2867042" cy="2104500"/>
          </a:xfrm>
          <a:prstGeom prst="rect">
            <a:avLst/>
          </a:prstGeom>
          <a:ln w="0">
            <a:noFill/>
          </a:ln>
        </p:spPr>
      </p:pic>
      <p:pic>
        <p:nvPicPr>
          <p:cNvPr id="5" name="Picture 10" descr="Image preview">
            <a:extLst>
              <a:ext uri="{FF2B5EF4-FFF2-40B4-BE49-F238E27FC236}">
                <a16:creationId xmlns:a16="http://schemas.microsoft.com/office/drawing/2014/main" id="{345BF82D-E182-00A1-FF6C-E4AE3EDABDD7}"/>
              </a:ext>
            </a:extLst>
          </p:cNvPr>
          <p:cNvPicPr/>
          <p:nvPr/>
        </p:nvPicPr>
        <p:blipFill>
          <a:blip r:embed="rId3"/>
          <a:srcRect l="19239" t="16902" b="21549"/>
          <a:stretch/>
        </p:blipFill>
        <p:spPr>
          <a:xfrm rot="5400000">
            <a:off x="3442397" y="3518726"/>
            <a:ext cx="3011589" cy="3060155"/>
          </a:xfrm>
          <a:prstGeom prst="rect">
            <a:avLst/>
          </a:prstGeom>
          <a:ln w="0">
            <a:noFill/>
          </a:ln>
        </p:spPr>
      </p:pic>
      <p:pic>
        <p:nvPicPr>
          <p:cNvPr id="6" name="Picture 12" descr="Image preview">
            <a:extLst>
              <a:ext uri="{FF2B5EF4-FFF2-40B4-BE49-F238E27FC236}">
                <a16:creationId xmlns:a16="http://schemas.microsoft.com/office/drawing/2014/main" id="{479E203F-F7E9-5D6E-C5C0-7700C60527B7}"/>
              </a:ext>
            </a:extLst>
          </p:cNvPr>
          <p:cNvPicPr/>
          <p:nvPr/>
        </p:nvPicPr>
        <p:blipFill>
          <a:blip r:embed="rId4"/>
          <a:srcRect l="21194" t="3860" r="19349" b="2555"/>
          <a:stretch/>
        </p:blipFill>
        <p:spPr>
          <a:xfrm rot="5400000">
            <a:off x="8021109" y="2602450"/>
            <a:ext cx="2569633" cy="5392829"/>
          </a:xfrm>
          <a:prstGeom prst="rect">
            <a:avLst/>
          </a:prstGeom>
          <a:ln w="0">
            <a:noFill/>
          </a:ln>
        </p:spPr>
      </p:pic>
      <p:pic>
        <p:nvPicPr>
          <p:cNvPr id="7" name="Picture 360">
            <a:extLst>
              <a:ext uri="{FF2B5EF4-FFF2-40B4-BE49-F238E27FC236}">
                <a16:creationId xmlns:a16="http://schemas.microsoft.com/office/drawing/2014/main" id="{49E518EE-07DD-BF21-5F0B-EF3818EB70AD}"/>
              </a:ext>
            </a:extLst>
          </p:cNvPr>
          <p:cNvPicPr/>
          <p:nvPr/>
        </p:nvPicPr>
        <p:blipFill>
          <a:blip r:embed="rId5"/>
          <a:srcRect l="5968" r="11526"/>
          <a:stretch/>
        </p:blipFill>
        <p:spPr>
          <a:xfrm>
            <a:off x="7837714" y="0"/>
            <a:ext cx="4389592" cy="2569635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B032D3-91A6-76AF-B15B-C3A86D967D01}"/>
              </a:ext>
            </a:extLst>
          </p:cNvPr>
          <p:cNvSpPr txBox="1"/>
          <p:nvPr/>
        </p:nvSpPr>
        <p:spPr>
          <a:xfrm>
            <a:off x="7196098" y="3173506"/>
            <a:ext cx="470647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Expected power consumption is less than10W which gives 10+ hours on battery.</a:t>
            </a:r>
            <a:br>
              <a:rPr lang="en-US" dirty="0"/>
            </a:br>
            <a:r>
              <a:rPr lang="en-US" dirty="0"/>
              <a:t>(And the batteries are hot-swappable)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3118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8F280-7B8B-B328-AF9E-27A9C6C7D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80" y="0"/>
            <a:ext cx="6546694" cy="1144800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Real-time Unfolding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4BB826-D2B0-2D9D-2470-68B7A75AC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41" y="706327"/>
            <a:ext cx="3448879" cy="2586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5C5EBC-435B-DCDC-0BAF-BB0113AFC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3040" y="3874244"/>
            <a:ext cx="3448879" cy="25866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EAD70F-182C-51E7-D4A4-E26523105EE2}"/>
              </a:ext>
            </a:extLst>
          </p:cNvPr>
          <p:cNvSpPr txBox="1"/>
          <p:nvPr/>
        </p:nvSpPr>
        <p:spPr>
          <a:xfrm rot="16200000">
            <a:off x="7604801" y="1861157"/>
            <a:ext cx="1166191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Counts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935E16-7488-86AB-0B38-AB43F30C4A9A}"/>
              </a:ext>
            </a:extLst>
          </p:cNvPr>
          <p:cNvSpPr txBox="1"/>
          <p:nvPr/>
        </p:nvSpPr>
        <p:spPr>
          <a:xfrm rot="16200000">
            <a:off x="7585572" y="5111485"/>
            <a:ext cx="1166191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Counts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5C364F-6222-638D-A83E-E52401FD470A}"/>
              </a:ext>
            </a:extLst>
          </p:cNvPr>
          <p:cNvSpPr txBox="1"/>
          <p:nvPr/>
        </p:nvSpPr>
        <p:spPr>
          <a:xfrm>
            <a:off x="8981178" y="6381670"/>
            <a:ext cx="1752602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Neutron Energy (keV)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9DE684-D638-ED61-EED6-37A6BC44422C}"/>
              </a:ext>
            </a:extLst>
          </p:cNvPr>
          <p:cNvSpPr txBox="1"/>
          <p:nvPr/>
        </p:nvSpPr>
        <p:spPr>
          <a:xfrm>
            <a:off x="8981178" y="3226827"/>
            <a:ext cx="1752602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Neutron Energy (keV)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4223C2-74CF-FAE9-0855-65DC89E12E6A}"/>
              </a:ext>
            </a:extLst>
          </p:cNvPr>
          <p:cNvSpPr txBox="1"/>
          <p:nvPr/>
        </p:nvSpPr>
        <p:spPr>
          <a:xfrm>
            <a:off x="8808900" y="397096"/>
            <a:ext cx="209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Fission source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7D7F66-523F-37FF-4CF8-4412DE813F91}"/>
              </a:ext>
            </a:extLst>
          </p:cNvPr>
          <p:cNvSpPr txBox="1"/>
          <p:nvPr/>
        </p:nvSpPr>
        <p:spPr>
          <a:xfrm>
            <a:off x="8808900" y="3503826"/>
            <a:ext cx="209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PuBe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0551F5-EA63-AA92-53E6-058E964CD3D3}"/>
              </a:ext>
            </a:extLst>
          </p:cNvPr>
          <p:cNvSpPr txBox="1"/>
          <p:nvPr/>
        </p:nvSpPr>
        <p:spPr>
          <a:xfrm>
            <a:off x="610080" y="1177752"/>
            <a:ext cx="56217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</a:rPr>
              <a:t>F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eed-forward MLEM</a:t>
            </a:r>
            <a:endParaRPr lang="en-US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as data comes in, the algorithm will determine neutron energy for that portion and seed the next round of “unfolding” with the prior.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</a:rPr>
              <a:t>S</a:t>
            </a: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peed up convergence.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Targeted update is on the order of a second to both acquire and determine the neutron energy spectrum</a:t>
            </a:r>
            <a:r>
              <a:rPr lang="en-US" dirty="0">
                <a:effectLst/>
                <a:latin typeface="Century Gothic" panose="020B0502020202020204" pitchFamily="34" charset="0"/>
              </a:rPr>
              <a:t> 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Example: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Loop through the data in 5-second chunks (1</a:t>
            </a:r>
            <a:r>
              <a:rPr lang="en-US" baseline="30000" dirty="0">
                <a:latin typeface="Century Gothic" panose="020B0502020202020204" pitchFamily="34" charset="0"/>
              </a:rPr>
              <a:t>st</a:t>
            </a:r>
            <a:r>
              <a:rPr lang="en-US" dirty="0">
                <a:latin typeface="Century Gothic" panose="020B0502020202020204" pitchFamily="34" charset="0"/>
              </a:rPr>
              <a:t> iteration bins and unfolds the first 5 s of data, 2</a:t>
            </a:r>
            <a:r>
              <a:rPr lang="en-US" baseline="30000" dirty="0">
                <a:latin typeface="Century Gothic" panose="020B0502020202020204" pitchFamily="34" charset="0"/>
              </a:rPr>
              <a:t>nd</a:t>
            </a:r>
            <a:r>
              <a:rPr lang="en-US" dirty="0">
                <a:latin typeface="Century Gothic" panose="020B0502020202020204" pitchFamily="34" charset="0"/>
              </a:rPr>
              <a:t> iteration bins and unfolds the first 10 s, etc.) </a:t>
            </a:r>
          </a:p>
        </p:txBody>
      </p:sp>
    </p:spTree>
    <p:extLst>
      <p:ext uri="{BB962C8B-B14F-4D97-AF65-F5344CB8AC3E}">
        <p14:creationId xmlns:p14="http://schemas.microsoft.com/office/powerpoint/2010/main" val="864042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D0B17-B6C7-AF5E-CBEE-D585E92D7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CC662-BFF4-19E8-EB05-941BB5FE2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53589"/>
            <a:ext cx="11430000" cy="4747924"/>
          </a:xfrm>
        </p:spPr>
        <p:txBody>
          <a:bodyPr/>
          <a:lstStyle/>
          <a:p>
            <a:r>
              <a:rPr lang="en-US" dirty="0"/>
              <a:t>Acquired development boards, EJ276D detectors</a:t>
            </a:r>
          </a:p>
          <a:p>
            <a:r>
              <a:rPr lang="en-US" dirty="0"/>
              <a:t>Geant4 simulation of detector developed</a:t>
            </a:r>
          </a:p>
          <a:p>
            <a:pPr lvl="1"/>
            <a:r>
              <a:rPr lang="en-US" dirty="0"/>
              <a:t>0.02% absolute efficiency for four 2”x2” @ 1m from </a:t>
            </a:r>
            <a:r>
              <a:rPr lang="en-US" baseline="30000" dirty="0"/>
              <a:t>252</a:t>
            </a:r>
            <a:r>
              <a:rPr lang="en-US" dirty="0"/>
              <a:t>Cf point source</a:t>
            </a:r>
          </a:p>
          <a:p>
            <a:pPr lvl="2"/>
            <a:r>
              <a:rPr lang="en-US" dirty="0"/>
              <a:t>60,000 counts above threshold in 5 minutes with 10</a:t>
            </a:r>
            <a:r>
              <a:rPr lang="en-US" baseline="30000" dirty="0"/>
              <a:t>6</a:t>
            </a:r>
            <a:r>
              <a:rPr lang="en-US" dirty="0"/>
              <a:t> source (plenty)</a:t>
            </a:r>
          </a:p>
          <a:p>
            <a:r>
              <a:rPr lang="en-US" dirty="0"/>
              <a:t>Testing electronic switches for suitability in gated integrators</a:t>
            </a:r>
          </a:p>
          <a:p>
            <a:r>
              <a:rPr lang="en-US" dirty="0"/>
              <a:t>Contract established with Cadre5 for GUI and DAQ development.</a:t>
            </a:r>
          </a:p>
          <a:p>
            <a:r>
              <a:rPr lang="en-US" dirty="0"/>
              <a:t>Characterization of 2”x2” and 3”x3” EJ276D detectors at LANSCE as baseline</a:t>
            </a:r>
          </a:p>
          <a:p>
            <a:r>
              <a:rPr lang="en-US" dirty="0"/>
              <a:t>Detector and housing frame being designed</a:t>
            </a:r>
          </a:p>
        </p:txBody>
      </p:sp>
    </p:spTree>
    <p:extLst>
      <p:ext uri="{BB962C8B-B14F-4D97-AF65-F5344CB8AC3E}">
        <p14:creationId xmlns:p14="http://schemas.microsoft.com/office/powerpoint/2010/main" val="3927174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D0B17-B6C7-AF5E-CBEE-D585E92D7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Progress</a:t>
            </a:r>
          </a:p>
        </p:txBody>
      </p:sp>
      <p:pic>
        <p:nvPicPr>
          <p:cNvPr id="8" name="Picture 42">
            <a:extLst>
              <a:ext uri="{FF2B5EF4-FFF2-40B4-BE49-F238E27FC236}">
                <a16:creationId xmlns:a16="http://schemas.microsoft.com/office/drawing/2014/main" id="{CEDE1E27-9151-5C78-9D9B-AB3DB8AF2D5E}"/>
              </a:ext>
            </a:extLst>
          </p:cNvPr>
          <p:cNvPicPr/>
          <p:nvPr/>
        </p:nvPicPr>
        <p:blipFill>
          <a:blip r:embed="rId2"/>
          <a:srcRect l="7527" t="5485" r="5584" b="8953"/>
          <a:stretch/>
        </p:blipFill>
        <p:spPr>
          <a:xfrm>
            <a:off x="282591" y="813816"/>
            <a:ext cx="3549179" cy="2693102"/>
          </a:xfrm>
          <a:prstGeom prst="rect">
            <a:avLst/>
          </a:prstGeom>
          <a:ln w="0">
            <a:noFill/>
          </a:ln>
        </p:spPr>
      </p:pic>
      <p:pic>
        <p:nvPicPr>
          <p:cNvPr id="9" name="Picture 48">
            <a:extLst>
              <a:ext uri="{FF2B5EF4-FFF2-40B4-BE49-F238E27FC236}">
                <a16:creationId xmlns:a16="http://schemas.microsoft.com/office/drawing/2014/main" id="{1D26EEB3-BFB6-6513-B43A-84E9C0668D3B}"/>
              </a:ext>
            </a:extLst>
          </p:cNvPr>
          <p:cNvPicPr/>
          <p:nvPr/>
        </p:nvPicPr>
        <p:blipFill>
          <a:blip r:embed="rId3"/>
          <a:srcRect l="16922" t="8214" r="14262"/>
          <a:stretch/>
        </p:blipFill>
        <p:spPr>
          <a:xfrm>
            <a:off x="2714111" y="3577893"/>
            <a:ext cx="3631735" cy="2820422"/>
          </a:xfrm>
          <a:prstGeom prst="rect">
            <a:avLst/>
          </a:prstGeom>
          <a:ln w="0">
            <a:noFill/>
          </a:ln>
        </p:spPr>
      </p:pic>
      <p:pic>
        <p:nvPicPr>
          <p:cNvPr id="11" name="Picture 10" descr="A close-up of a metal object&#10;&#10;Description automatically generated">
            <a:extLst>
              <a:ext uri="{FF2B5EF4-FFF2-40B4-BE49-F238E27FC236}">
                <a16:creationId xmlns:a16="http://schemas.microsoft.com/office/drawing/2014/main" id="{29394B78-E63B-277D-ED5D-C4C3E2CCA5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23" r="22689"/>
          <a:stretch/>
        </p:blipFill>
        <p:spPr>
          <a:xfrm>
            <a:off x="3914622" y="72828"/>
            <a:ext cx="3489706" cy="2990412"/>
          </a:xfrm>
          <a:prstGeom prst="rect">
            <a:avLst/>
          </a:prstGeom>
        </p:spPr>
      </p:pic>
      <p:pic>
        <p:nvPicPr>
          <p:cNvPr id="13" name="Picture 12" descr="A white cylinder shaped object with a black handle&#10;&#10;Description automatically generated">
            <a:extLst>
              <a:ext uri="{FF2B5EF4-FFF2-40B4-BE49-F238E27FC236}">
                <a16:creationId xmlns:a16="http://schemas.microsoft.com/office/drawing/2014/main" id="{2B40F877-9F59-CA86-ED66-D12A2E6A8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51" r="34496"/>
          <a:stretch/>
        </p:blipFill>
        <p:spPr>
          <a:xfrm>
            <a:off x="9166209" y="438588"/>
            <a:ext cx="2743200" cy="4082032"/>
          </a:xfrm>
          <a:prstGeom prst="rect">
            <a:avLst/>
          </a:prstGeom>
        </p:spPr>
      </p:pic>
      <p:pic>
        <p:nvPicPr>
          <p:cNvPr id="15" name="Picture 14" descr="A close-up of a silver object&#10;&#10;Description automatically generated">
            <a:extLst>
              <a:ext uri="{FF2B5EF4-FFF2-40B4-BE49-F238E27FC236}">
                <a16:creationId xmlns:a16="http://schemas.microsoft.com/office/drawing/2014/main" id="{E57C19FC-1DE8-0F3A-DE6F-48C8CD74A7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613" r="35238"/>
          <a:stretch/>
        </p:blipFill>
        <p:spPr>
          <a:xfrm>
            <a:off x="6736885" y="2447676"/>
            <a:ext cx="2420983" cy="408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36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474F0-0E3D-FA7D-59ED-0D6D7A001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F8F60-EC87-E060-5D20-A6087DD3F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Finalize and construct first revision of analog and power board.</a:t>
            </a:r>
          </a:p>
          <a:p>
            <a:r>
              <a:rPr lang="en-US" dirty="0"/>
              <a:t>Construct detector frame.</a:t>
            </a:r>
          </a:p>
          <a:p>
            <a:r>
              <a:rPr lang="en-US" dirty="0"/>
              <a:t>Design and construct housing for detectors and electronics.</a:t>
            </a:r>
          </a:p>
          <a:p>
            <a:r>
              <a:rPr lang="en-US" dirty="0"/>
              <a:t>Acquire and test/practice with scintillator molds at AFIT.</a:t>
            </a:r>
          </a:p>
          <a:p>
            <a:r>
              <a:rPr lang="en-US" dirty="0"/>
              <a:t>Develop simplified “simulator” firmware and DAQ backend components for Cadre5 to proceed with development.</a:t>
            </a:r>
          </a:p>
        </p:txBody>
      </p:sp>
    </p:spTree>
    <p:extLst>
      <p:ext uri="{BB962C8B-B14F-4D97-AF65-F5344CB8AC3E}">
        <p14:creationId xmlns:p14="http://schemas.microsoft.com/office/powerpoint/2010/main" val="1950675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CF6F2-1A40-0670-EE77-7A984B8E3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6CD70-007A-DD14-9DFD-304E90995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handheld neutron spectrometer is a great boon for many applications.</a:t>
            </a:r>
          </a:p>
          <a:p>
            <a:pPr lvl="1"/>
            <a:r>
              <a:rPr lang="en-US" dirty="0"/>
              <a:t>There are significantly fewer benign </a:t>
            </a:r>
            <a:r>
              <a:rPr lang="en-US"/>
              <a:t>neutron emitters.</a:t>
            </a:r>
            <a:endParaRPr lang="en-US" dirty="0"/>
          </a:p>
          <a:p>
            <a:r>
              <a:rPr lang="en-US" dirty="0"/>
              <a:t>The project is just getting started but the path forward is clear.</a:t>
            </a:r>
          </a:p>
          <a:p>
            <a:r>
              <a:rPr lang="en-US" dirty="0"/>
              <a:t>The team expects great things to come!</a:t>
            </a:r>
          </a:p>
        </p:txBody>
      </p:sp>
    </p:spTree>
    <p:extLst>
      <p:ext uri="{BB962C8B-B14F-4D97-AF65-F5344CB8AC3E}">
        <p14:creationId xmlns:p14="http://schemas.microsoft.com/office/powerpoint/2010/main" val="4140868952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-80th-Presentation-16x9-Template" id="{6C6172CB-9E0A-154D-8209-1B37ED2F4749}" vid="{218B372E-433D-D44C-8B59-0629902E031C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</Template>
  <TotalTime>195</TotalTime>
  <Words>583</Words>
  <Application>Microsoft Office PowerPoint</Application>
  <PresentationFormat>Widescreen</PresentationFormat>
  <Paragraphs>73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Arial Black</vt:lpstr>
      <vt:lpstr>Century Gothic</vt:lpstr>
      <vt:lpstr>ORNL</vt:lpstr>
      <vt:lpstr>A Real-time Solution for Fast-neutron Spectroscopy</vt:lpstr>
      <vt:lpstr>Goals and Objectives</vt:lpstr>
      <vt:lpstr>Introduction</vt:lpstr>
      <vt:lpstr>Method</vt:lpstr>
      <vt:lpstr>Real-time Unfolding</vt:lpstr>
      <vt:lpstr>Current Progress</vt:lpstr>
      <vt:lpstr>Current Progress</vt:lpstr>
      <vt:lpstr>Next Steps</vt:lpstr>
      <vt:lpstr>Conclusion</vt:lpstr>
      <vt:lpstr>PowerPoint Presentation</vt:lpstr>
      <vt:lpstr>Error Propagation The Basics</vt:lpstr>
      <vt:lpstr>Error Propagation Step 1</vt:lpstr>
      <vt:lpstr>Error Propagation Step 2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Real-time Solution for Fast-neutron Spectroscopy</dc:title>
  <dc:subject/>
  <dc:creator>Matta, James</dc:creator>
  <cp:keywords/>
  <dc:description/>
  <cp:lastModifiedBy>Matta, James</cp:lastModifiedBy>
  <cp:revision>52</cp:revision>
  <dcterms:created xsi:type="dcterms:W3CDTF">2024-05-10T19:37:58Z</dcterms:created>
  <dcterms:modified xsi:type="dcterms:W3CDTF">2024-06-07T15:20:46Z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