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9" r:id="rId6"/>
    <p:sldId id="260" r:id="rId7"/>
    <p:sldId id="2822" r:id="rId8"/>
    <p:sldId id="790" r:id="rId9"/>
    <p:sldId id="762" r:id="rId10"/>
    <p:sldId id="2823" r:id="rId11"/>
    <p:sldId id="2815" r:id="rId12"/>
    <p:sldId id="2816" r:id="rId13"/>
    <p:sldId id="2817" r:id="rId14"/>
    <p:sldId id="2826" r:id="rId15"/>
    <p:sldId id="2821" r:id="rId16"/>
    <p:sldId id="2827" r:id="rId17"/>
    <p:sldId id="777" r:id="rId1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DFF"/>
    <a:srgbClr val="0432FF"/>
    <a:srgbClr val="009051"/>
    <a:srgbClr val="9A9B9D"/>
    <a:srgbClr val="AEB0AF"/>
    <a:srgbClr val="CEC7C1"/>
    <a:srgbClr val="8C8D90"/>
    <a:srgbClr val="D25350"/>
    <a:srgbClr val="808184"/>
    <a:srgbClr val="757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89660" autoAdjust="0"/>
  </p:normalViewPr>
  <p:slideViewPr>
    <p:cSldViewPr snapToGrid="0" showGuides="1">
      <p:cViewPr varScale="1">
        <p:scale>
          <a:sx n="114" d="100"/>
          <a:sy n="114" d="100"/>
        </p:scale>
        <p:origin x="104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5/3/24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sv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sv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Fast Neutron Imaging Detector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2683565"/>
            <a:ext cx="5843989" cy="2357991"/>
          </a:xfrm>
        </p:spPr>
        <p:txBody>
          <a:bodyPr/>
          <a:lstStyle/>
          <a:p>
            <a:r>
              <a:rPr lang="en-US" dirty="0"/>
              <a:t>Work in Progress</a:t>
            </a:r>
          </a:p>
          <a:p>
            <a:r>
              <a:rPr lang="en-US" dirty="0"/>
              <a:t>3 May 2024</a:t>
            </a:r>
          </a:p>
          <a:p>
            <a:r>
              <a:rPr lang="en-US" dirty="0"/>
              <a:t>Paul </a:t>
            </a:r>
            <a:r>
              <a:rPr lang="en-US" dirty="0" err="1"/>
              <a:t>Hausladen</a:t>
            </a:r>
            <a:r>
              <a:rPr lang="en-US" dirty="0"/>
              <a:t>, Keith </a:t>
            </a:r>
            <a:r>
              <a:rPr lang="en-US" dirty="0" err="1"/>
              <a:t>Vaigneur</a:t>
            </a:r>
            <a:r>
              <a:rPr lang="en-US" dirty="0"/>
              <a:t>, Brandon Longmire, Matthew Heath, James Matta, Jake </a:t>
            </a:r>
            <a:r>
              <a:rPr lang="en-US" dirty="0" err="1"/>
              <a:t>Daughhetee</a:t>
            </a:r>
            <a:r>
              <a:rPr lang="en-US" dirty="0"/>
              <a:t>, Lorenzo </a:t>
            </a:r>
            <a:r>
              <a:rPr lang="en-US" dirty="0" err="1"/>
              <a:t>Fabris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1E0A-A589-B351-79EB-150E8A6A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of Fabrication Process to Smaller Pixels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7185F-B6BC-2709-4913-D856E1CA0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4326680"/>
            <a:ext cx="11606561" cy="1873404"/>
          </a:xfrm>
        </p:spPr>
        <p:txBody>
          <a:bodyPr/>
          <a:lstStyle/>
          <a:p>
            <a:r>
              <a:rPr lang="en-US" sz="2400" dirty="0"/>
              <a:t>Present labor cost (with no down time) is similar to cost of materials but can be additionally reduced by finishing automation of stacking (many subtleties)</a:t>
            </a:r>
          </a:p>
          <a:p>
            <a:r>
              <a:rPr lang="en-US" sz="2400" dirty="0"/>
              <a:t>We think we can build arrays with pixels as small as ~ 3 mm, but method will become limited by row breakage for smaller pixels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95CDD2-782F-DBB1-E79D-7128A11D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6044" y="866713"/>
            <a:ext cx="5371170" cy="322270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AC8BE4-5151-F2D1-1628-E9D2C6913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612015"/>
              </p:ext>
            </p:extLst>
          </p:nvPr>
        </p:nvGraphicFramePr>
        <p:xfrm>
          <a:off x="590962" y="1028779"/>
          <a:ext cx="5313205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188">
                  <a:extLst>
                    <a:ext uri="{9D8B030D-6E8A-4147-A177-3AD203B41FA5}">
                      <a16:colId xmlns:a16="http://schemas.microsoft.com/office/drawing/2014/main" val="4013825481"/>
                    </a:ext>
                  </a:extLst>
                </a:gridCol>
                <a:gridCol w="1484243">
                  <a:extLst>
                    <a:ext uri="{9D8B030D-6E8A-4147-A177-3AD203B41FA5}">
                      <a16:colId xmlns:a16="http://schemas.microsoft.com/office/drawing/2014/main" val="4159001284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2740327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Array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6 mm (8x8)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3 mm* (16x16)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41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Scintillator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901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Adhesive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75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797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Hours/array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171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Stacking (% of effort)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5978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D18F8F3-0D2E-2324-5B0B-D000BDF1EF45}"/>
              </a:ext>
            </a:extLst>
          </p:cNvPr>
          <p:cNvSpPr txBox="1"/>
          <p:nvPr/>
        </p:nvSpPr>
        <p:spPr>
          <a:xfrm>
            <a:off x="602113" y="3829727"/>
            <a:ext cx="233589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*Requires new tooling</a:t>
            </a:r>
          </a:p>
        </p:txBody>
      </p:sp>
    </p:spTree>
    <p:extLst>
      <p:ext uri="{BB962C8B-B14F-4D97-AF65-F5344CB8AC3E}">
        <p14:creationId xmlns:p14="http://schemas.microsoft.com/office/powerpoint/2010/main" val="247315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769C-468D-2BA8-EA42-A60601BB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E4118-3BA3-C507-7ED5-FC4DBADA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5731060"/>
            <a:ext cx="11430000" cy="539496"/>
          </a:xfrm>
        </p:spPr>
        <p:txBody>
          <a:bodyPr/>
          <a:lstStyle/>
          <a:p>
            <a:r>
              <a:rPr lang="en-US" dirty="0"/>
              <a:t>Pixel arrays optically coupled one at a time</a:t>
            </a:r>
          </a:p>
        </p:txBody>
      </p:sp>
      <p:pic>
        <p:nvPicPr>
          <p:cNvPr id="7" name="Picture 6" descr="A person using a spray object to make a piece of ice&#10;&#10;Description automatically generated">
            <a:extLst>
              <a:ext uri="{FF2B5EF4-FFF2-40B4-BE49-F238E27FC236}">
                <a16:creationId xmlns:a16="http://schemas.microsoft.com/office/drawing/2014/main" id="{F97A4CB7-B197-F607-5E16-9961EDECE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39994" b="13443"/>
          <a:stretch/>
        </p:blipFill>
        <p:spPr>
          <a:xfrm>
            <a:off x="429768" y="2193231"/>
            <a:ext cx="3500492" cy="2843464"/>
          </a:xfrm>
          <a:prstGeom prst="rect">
            <a:avLst/>
          </a:prstGeom>
        </p:spPr>
      </p:pic>
      <p:pic>
        <p:nvPicPr>
          <p:cNvPr id="9" name="Picture 8" descr="A close up of a solar panel&#10;&#10;Description automatically generated">
            <a:extLst>
              <a:ext uri="{FF2B5EF4-FFF2-40B4-BE49-F238E27FC236}">
                <a16:creationId xmlns:a16="http://schemas.microsoft.com/office/drawing/2014/main" id="{33038316-D673-48C8-A15F-9B115DDF1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09"/>
          <a:stretch/>
        </p:blipFill>
        <p:spPr>
          <a:xfrm>
            <a:off x="4139544" y="1508180"/>
            <a:ext cx="3834616" cy="4023317"/>
          </a:xfrm>
          <a:prstGeom prst="rect">
            <a:avLst/>
          </a:prstGeom>
        </p:spPr>
      </p:pic>
      <p:pic>
        <p:nvPicPr>
          <p:cNvPr id="11" name="Picture 10" descr="A square light on a table&#10;&#10;Description automatically generated">
            <a:extLst>
              <a:ext uri="{FF2B5EF4-FFF2-40B4-BE49-F238E27FC236}">
                <a16:creationId xmlns:a16="http://schemas.microsoft.com/office/drawing/2014/main" id="{CD476FDC-F752-7061-9993-B36AD126E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0" t="18205" r="16884" b="26558"/>
          <a:stretch/>
        </p:blipFill>
        <p:spPr>
          <a:xfrm rot="16200000">
            <a:off x="8067970" y="1544069"/>
            <a:ext cx="4023316" cy="39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0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31DB-B332-1E4A-525E-34A2F6B0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Panel Position Response - Background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EE74A7-42C0-371B-2932-B6D1F6076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5734046"/>
            <a:ext cx="11430000" cy="539496"/>
          </a:xfrm>
        </p:spPr>
        <p:txBody>
          <a:bodyPr/>
          <a:lstStyle/>
          <a:p>
            <a:r>
              <a:rPr lang="en-US" sz="2400" dirty="0"/>
              <a:t>Background count shows cosmic ray MIPs reconstructing at readout quadrant centers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06A45-0AE8-01BA-C828-19B02F2D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62" y="783549"/>
            <a:ext cx="6438040" cy="4837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E58AD-9D09-1A8A-C31F-C6245BDDF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89038" y="951033"/>
            <a:ext cx="3405791" cy="45330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D95332-25D5-0696-A1C6-D7C31B2AD16A}"/>
              </a:ext>
            </a:extLst>
          </p:cNvPr>
          <p:cNvSpPr/>
          <p:nvPr/>
        </p:nvSpPr>
        <p:spPr>
          <a:xfrm>
            <a:off x="4631961" y="4019753"/>
            <a:ext cx="182880" cy="1828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249666-1B51-074D-5BD4-587B9C9F20FD}"/>
              </a:ext>
            </a:extLst>
          </p:cNvPr>
          <p:cNvCxnSpPr>
            <a:cxnSpLocks/>
          </p:cNvCxnSpPr>
          <p:nvPr/>
        </p:nvCxnSpPr>
        <p:spPr>
          <a:xfrm>
            <a:off x="4814841" y="4111193"/>
            <a:ext cx="2562320" cy="11707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08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31DB-B332-1E4A-525E-34A2F6B0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Panel Position Response – Cs-137 Calibration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2F725-4AC4-6A0D-6667-9991E9F5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9" y="844550"/>
            <a:ext cx="6642100" cy="51689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195F07-BA64-7AB0-6E5C-9F1A006C1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60" y="1707577"/>
            <a:ext cx="5076740" cy="34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248DD-A57A-8001-9105-316C2BE63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41" y="5861154"/>
            <a:ext cx="11430000" cy="649596"/>
          </a:xfrm>
        </p:spPr>
        <p:txBody>
          <a:bodyPr/>
          <a:lstStyle/>
          <a:p>
            <a:r>
              <a:rPr lang="en-US" dirty="0"/>
              <a:t>Pulse height calibration in process, next is timing…</a:t>
            </a:r>
          </a:p>
        </p:txBody>
      </p:sp>
    </p:spTree>
    <p:extLst>
      <p:ext uri="{BB962C8B-B14F-4D97-AF65-F5344CB8AC3E}">
        <p14:creationId xmlns:p14="http://schemas.microsoft.com/office/powerpoint/2010/main" val="178222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F6F0-32DB-2AE3-46ED-ED1477C8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Granular Readout Nearly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3BDA4-A9A8-185A-750C-6F7854BD4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9264" y="1355998"/>
            <a:ext cx="3321923" cy="4776820"/>
          </a:xfrm>
        </p:spPr>
        <p:txBody>
          <a:bodyPr/>
          <a:lstStyle/>
          <a:p>
            <a:r>
              <a:rPr lang="en-US" sz="2400" dirty="0"/>
              <a:t>Implementing new readout (7 readout units of four-corner readout digitized by 32-channel CAEN VX2730 500 MS/s,14-bit waveform digitizer)</a:t>
            </a:r>
          </a:p>
          <a:p>
            <a:r>
              <a:rPr lang="en-US" sz="2400" dirty="0"/>
              <a:t>Will enable higher panel rates (1.5× – 2.25×)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6DD649-C722-43EB-89FB-7410CF5CAC31}"/>
              </a:ext>
            </a:extLst>
          </p:cNvPr>
          <p:cNvGrpSpPr>
            <a:grpSpLocks noChangeAspect="1"/>
          </p:cNvGrpSpPr>
          <p:nvPr/>
        </p:nvGrpSpPr>
        <p:grpSpPr>
          <a:xfrm>
            <a:off x="518826" y="1072595"/>
            <a:ext cx="7965196" cy="2641019"/>
            <a:chOff x="7414265" y="2532631"/>
            <a:chExt cx="4565361" cy="1513736"/>
          </a:xfrm>
        </p:grpSpPr>
        <p:pic>
          <p:nvPicPr>
            <p:cNvPr id="5" name="Picture 4" descr="A close up of a machine&#10;&#10;Description automatically generated">
              <a:extLst>
                <a:ext uri="{FF2B5EF4-FFF2-40B4-BE49-F238E27FC236}">
                  <a16:creationId xmlns:a16="http://schemas.microsoft.com/office/drawing/2014/main" id="{4DEA05C0-B84A-8D65-3366-1F4C4367C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5829" y="2532631"/>
              <a:ext cx="1502020" cy="1513736"/>
            </a:xfrm>
            <a:prstGeom prst="rect">
              <a:avLst/>
            </a:prstGeom>
          </p:spPr>
        </p:pic>
        <p:pic>
          <p:nvPicPr>
            <p:cNvPr id="4" name="Picture 3" descr="A group of electronic devices&#10;&#10;Description automatically generated">
              <a:extLst>
                <a:ext uri="{FF2B5EF4-FFF2-40B4-BE49-F238E27FC236}">
                  <a16:creationId xmlns:a16="http://schemas.microsoft.com/office/drawing/2014/main" id="{5FB7413F-6424-F714-87CA-3B71247B2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00" t="20557" r="7558" b="17970"/>
            <a:stretch/>
          </p:blipFill>
          <p:spPr>
            <a:xfrm>
              <a:off x="10477606" y="2546744"/>
              <a:ext cx="1502020" cy="14896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63E7ED-4C22-8277-61B6-371CB43A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265" y="2546745"/>
              <a:ext cx="1483503" cy="14896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7D18F7-1858-5437-BDC2-E470AC7FDB49}"/>
              </a:ext>
            </a:extLst>
          </p:cNvPr>
          <p:cNvGrpSpPr>
            <a:grpSpLocks noChangeAspect="1"/>
          </p:cNvGrpSpPr>
          <p:nvPr/>
        </p:nvGrpSpPr>
        <p:grpSpPr>
          <a:xfrm>
            <a:off x="1571666" y="3843515"/>
            <a:ext cx="5938407" cy="2470177"/>
            <a:chOff x="1255355" y="1569308"/>
            <a:chExt cx="8938969" cy="3718309"/>
          </a:xfrm>
        </p:grpSpPr>
        <p:pic>
          <p:nvPicPr>
            <p:cNvPr id="15" name="Picture 14" descr="A close-up of a speaker&#10;&#10;Description automatically generated">
              <a:extLst>
                <a:ext uri="{FF2B5EF4-FFF2-40B4-BE49-F238E27FC236}">
                  <a16:creationId xmlns:a16="http://schemas.microsoft.com/office/drawing/2014/main" id="{E463F183-82D3-3127-AFE9-84E142D45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549" t="14840" r="35971" b="17102"/>
            <a:stretch/>
          </p:blipFill>
          <p:spPr>
            <a:xfrm>
              <a:off x="1255355" y="1569308"/>
              <a:ext cx="3378428" cy="3718309"/>
            </a:xfrm>
            <a:prstGeom prst="rect">
              <a:avLst/>
            </a:prstGeom>
          </p:spPr>
        </p:pic>
        <p:pic>
          <p:nvPicPr>
            <p:cNvPr id="16" name="Picture 15" descr="A computer generated image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63D72131-1897-2A33-9CB5-28331E2C0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64" t="11666" r="23195" b="25233"/>
            <a:stretch/>
          </p:blipFill>
          <p:spPr>
            <a:xfrm>
              <a:off x="4633783" y="1569308"/>
              <a:ext cx="5560541" cy="3446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753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7C82-09EB-4EAD-729E-1A25C745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Neutron ”Associated Particle Imaging” (</a:t>
            </a:r>
            <a:r>
              <a:rPr lang="en-US" dirty="0" err="1"/>
              <a:t>nAPI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2C3E1C-9A47-708D-D208-E673CF8177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42517" y="813816"/>
                <a:ext cx="3718271" cy="5288614"/>
              </a:xfrm>
            </p:spPr>
            <p:txBody>
              <a:bodyPr/>
              <a:lstStyle/>
              <a:p>
                <a:r>
                  <a:rPr lang="en-US" sz="2000" dirty="0"/>
                  <a:t>14.1 MeV neutrons made via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reaction</a:t>
                </a:r>
              </a:p>
              <a:p>
                <a:r>
                  <a:rPr lang="en-US" sz="2000" dirty="0"/>
                  <a:t>Detection of the time and position of alphas determines the time and direction of coincident neutrons (~45-degree cone)</a:t>
                </a:r>
              </a:p>
              <a:p>
                <a:r>
                  <a:rPr lang="en-US" sz="2000" dirty="0"/>
                  <a:t>Time and position of neutrons recorded by neutron detector </a:t>
                </a:r>
              </a:p>
              <a:p>
                <a:r>
                  <a:rPr lang="en-US" sz="2000" dirty="0"/>
                  <a:t>Analysis of alpha-neutron coincidences enables identification of transmitted and scattered neutrons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2C3E1C-9A47-708D-D208-E673CF817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42517" y="813816"/>
                <a:ext cx="3718271" cy="5288614"/>
              </a:xfrm>
              <a:blipFill>
                <a:blip r:embed="rId2"/>
                <a:stretch>
                  <a:fillRect l="-1020" t="-1439" r="-3061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741AC70-F669-CA9E-A513-AA9EC9DC3D48}"/>
              </a:ext>
            </a:extLst>
          </p:cNvPr>
          <p:cNvGrpSpPr/>
          <p:nvPr/>
        </p:nvGrpSpPr>
        <p:grpSpPr>
          <a:xfrm>
            <a:off x="265082" y="994136"/>
            <a:ext cx="8272876" cy="5288614"/>
            <a:chOff x="2173395" y="904684"/>
            <a:chExt cx="8272876" cy="528861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C1D8819-DBDB-15A8-D0BC-82493E3BC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39240" y="1031753"/>
              <a:ext cx="3908349" cy="256032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79F2E5-E833-26E9-E078-DD1B7F655A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81435" y="4328324"/>
              <a:ext cx="2170151" cy="1864974"/>
              <a:chOff x="1241598" y="4745703"/>
              <a:chExt cx="2170151" cy="186497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A350DC9-AE09-FA71-C24A-76E76DF33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598" y="4745703"/>
                <a:ext cx="2170151" cy="186497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1FC61D9-0204-3B0C-7CFB-0E41FD744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26673" y="5460070"/>
                <a:ext cx="961681" cy="53764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FF49230-D9E3-08FF-D788-B10DC703D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1864" y="5443289"/>
                <a:ext cx="1059060" cy="592084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1ED0BD-A9FF-2376-BD3B-3827BA8E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1902" y="3561191"/>
              <a:ext cx="1210275" cy="4760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178FB5-31EC-262D-C9F9-C2A5F2B0A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154" y="4381209"/>
              <a:ext cx="746392" cy="7343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106A61-83A4-491F-5CB5-4CF85769B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7220" y="4450739"/>
              <a:ext cx="544824" cy="575171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A9419A6-6211-5AB7-A850-361E11469CB6}"/>
                </a:ext>
              </a:extLst>
            </p:cNvPr>
            <p:cNvSpPr/>
            <p:nvPr/>
          </p:nvSpPr>
          <p:spPr>
            <a:xfrm>
              <a:off x="5704031" y="3456546"/>
              <a:ext cx="3055895" cy="557893"/>
            </a:xfrm>
            <a:custGeom>
              <a:avLst/>
              <a:gdLst>
                <a:gd name="connsiteX0" fmla="*/ 2743260 w 3055895"/>
                <a:gd name="connsiteY0" fmla="*/ 11483 h 557893"/>
                <a:gd name="connsiteX1" fmla="*/ 2843621 w 3055895"/>
                <a:gd name="connsiteY1" fmla="*/ 332 h 557893"/>
                <a:gd name="connsiteX2" fmla="*/ 2910528 w 3055895"/>
                <a:gd name="connsiteY2" fmla="*/ 22634 h 557893"/>
                <a:gd name="connsiteX3" fmla="*/ 2932831 w 3055895"/>
                <a:gd name="connsiteY3" fmla="*/ 44937 h 557893"/>
                <a:gd name="connsiteX4" fmla="*/ 2988587 w 3055895"/>
                <a:gd name="connsiteY4" fmla="*/ 89542 h 557893"/>
                <a:gd name="connsiteX5" fmla="*/ 3033192 w 3055895"/>
                <a:gd name="connsiteY5" fmla="*/ 156449 h 557893"/>
                <a:gd name="connsiteX6" fmla="*/ 3055494 w 3055895"/>
                <a:gd name="connsiteY6" fmla="*/ 223356 h 557893"/>
                <a:gd name="connsiteX7" fmla="*/ 3033192 w 3055895"/>
                <a:gd name="connsiteY7" fmla="*/ 334869 h 557893"/>
                <a:gd name="connsiteX8" fmla="*/ 2988587 w 3055895"/>
                <a:gd name="connsiteY8" fmla="*/ 379474 h 557893"/>
                <a:gd name="connsiteX9" fmla="*/ 2932831 w 3055895"/>
                <a:gd name="connsiteY9" fmla="*/ 424078 h 557893"/>
                <a:gd name="connsiteX10" fmla="*/ 2888226 w 3055895"/>
                <a:gd name="connsiteY10" fmla="*/ 435230 h 557893"/>
                <a:gd name="connsiteX11" fmla="*/ 2799016 w 3055895"/>
                <a:gd name="connsiteY11" fmla="*/ 457532 h 557893"/>
                <a:gd name="connsiteX12" fmla="*/ 2520236 w 3055895"/>
                <a:gd name="connsiteY12" fmla="*/ 446381 h 557893"/>
                <a:gd name="connsiteX13" fmla="*/ 2397572 w 3055895"/>
                <a:gd name="connsiteY13" fmla="*/ 424078 h 557893"/>
                <a:gd name="connsiteX14" fmla="*/ 2308362 w 3055895"/>
                <a:gd name="connsiteY14" fmla="*/ 412927 h 557893"/>
                <a:gd name="connsiteX15" fmla="*/ 2241455 w 3055895"/>
                <a:gd name="connsiteY15" fmla="*/ 401776 h 557893"/>
                <a:gd name="connsiteX16" fmla="*/ 1951523 w 3055895"/>
                <a:gd name="connsiteY16" fmla="*/ 379474 h 557893"/>
                <a:gd name="connsiteX17" fmla="*/ 1695045 w 3055895"/>
                <a:gd name="connsiteY17" fmla="*/ 346020 h 557893"/>
                <a:gd name="connsiteX18" fmla="*/ 1639289 w 3055895"/>
                <a:gd name="connsiteY18" fmla="*/ 334869 h 557893"/>
                <a:gd name="connsiteX19" fmla="*/ 1494323 w 3055895"/>
                <a:gd name="connsiteY19" fmla="*/ 312566 h 557893"/>
                <a:gd name="connsiteX20" fmla="*/ 1293601 w 3055895"/>
                <a:gd name="connsiteY20" fmla="*/ 323717 h 557893"/>
                <a:gd name="connsiteX21" fmla="*/ 1260148 w 3055895"/>
                <a:gd name="connsiteY21" fmla="*/ 334869 h 557893"/>
                <a:gd name="connsiteX22" fmla="*/ 1159787 w 3055895"/>
                <a:gd name="connsiteY22" fmla="*/ 357171 h 557893"/>
                <a:gd name="connsiteX23" fmla="*/ 992519 w 3055895"/>
                <a:gd name="connsiteY23" fmla="*/ 368322 h 557893"/>
                <a:gd name="connsiteX24" fmla="*/ 959065 w 3055895"/>
                <a:gd name="connsiteY24" fmla="*/ 379474 h 557893"/>
                <a:gd name="connsiteX25" fmla="*/ 881006 w 3055895"/>
                <a:gd name="connsiteY25" fmla="*/ 401776 h 557893"/>
                <a:gd name="connsiteX26" fmla="*/ 847553 w 3055895"/>
                <a:gd name="connsiteY26" fmla="*/ 424078 h 557893"/>
                <a:gd name="connsiteX27" fmla="*/ 769494 w 3055895"/>
                <a:gd name="connsiteY27" fmla="*/ 446381 h 557893"/>
                <a:gd name="connsiteX28" fmla="*/ 702587 w 3055895"/>
                <a:gd name="connsiteY28" fmla="*/ 468683 h 557893"/>
                <a:gd name="connsiteX29" fmla="*/ 535319 w 3055895"/>
                <a:gd name="connsiteY29" fmla="*/ 524439 h 557893"/>
                <a:gd name="connsiteX30" fmla="*/ 468411 w 3055895"/>
                <a:gd name="connsiteY30" fmla="*/ 546742 h 557893"/>
                <a:gd name="connsiteX31" fmla="*/ 323445 w 3055895"/>
                <a:gd name="connsiteY31" fmla="*/ 557893 h 557893"/>
                <a:gd name="connsiteX32" fmla="*/ 145026 w 3055895"/>
                <a:gd name="connsiteY32" fmla="*/ 546742 h 557893"/>
                <a:gd name="connsiteX33" fmla="*/ 66967 w 3055895"/>
                <a:gd name="connsiteY33" fmla="*/ 524439 h 557893"/>
                <a:gd name="connsiteX34" fmla="*/ 44665 w 3055895"/>
                <a:gd name="connsiteY34" fmla="*/ 490986 h 557893"/>
                <a:gd name="connsiteX35" fmla="*/ 22362 w 3055895"/>
                <a:gd name="connsiteY35" fmla="*/ 468683 h 557893"/>
                <a:gd name="connsiteX36" fmla="*/ 60 w 3055895"/>
                <a:gd name="connsiteY36" fmla="*/ 379474 h 55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55895" h="557893">
                  <a:moveTo>
                    <a:pt x="2743260" y="11483"/>
                  </a:moveTo>
                  <a:cubicBezTo>
                    <a:pt x="2776714" y="7766"/>
                    <a:pt x="2810036" y="-1907"/>
                    <a:pt x="2843621" y="332"/>
                  </a:cubicBezTo>
                  <a:cubicBezTo>
                    <a:pt x="2867078" y="1896"/>
                    <a:pt x="2910528" y="22634"/>
                    <a:pt x="2910528" y="22634"/>
                  </a:cubicBezTo>
                  <a:cubicBezTo>
                    <a:pt x="2917962" y="30068"/>
                    <a:pt x="2924621" y="38369"/>
                    <a:pt x="2932831" y="44937"/>
                  </a:cubicBezTo>
                  <a:cubicBezTo>
                    <a:pt x="2960265" y="66884"/>
                    <a:pt x="2968392" y="62616"/>
                    <a:pt x="2988587" y="89542"/>
                  </a:cubicBezTo>
                  <a:cubicBezTo>
                    <a:pt x="3004670" y="110985"/>
                    <a:pt x="3033192" y="156449"/>
                    <a:pt x="3033192" y="156449"/>
                  </a:cubicBezTo>
                  <a:cubicBezTo>
                    <a:pt x="3040626" y="178751"/>
                    <a:pt x="3058819" y="200084"/>
                    <a:pt x="3055494" y="223356"/>
                  </a:cubicBezTo>
                  <a:cubicBezTo>
                    <a:pt x="3055115" y="226009"/>
                    <a:pt x="3047094" y="315407"/>
                    <a:pt x="3033192" y="334869"/>
                  </a:cubicBezTo>
                  <a:cubicBezTo>
                    <a:pt x="3020970" y="351979"/>
                    <a:pt x="3003455" y="364606"/>
                    <a:pt x="2988587" y="379474"/>
                  </a:cubicBezTo>
                  <a:cubicBezTo>
                    <a:pt x="2970603" y="397458"/>
                    <a:pt x="2957446" y="413529"/>
                    <a:pt x="2932831" y="424078"/>
                  </a:cubicBezTo>
                  <a:cubicBezTo>
                    <a:pt x="2918744" y="430115"/>
                    <a:pt x="2903187" y="431905"/>
                    <a:pt x="2888226" y="435230"/>
                  </a:cubicBezTo>
                  <a:cubicBezTo>
                    <a:pt x="2807480" y="453174"/>
                    <a:pt x="2858801" y="437604"/>
                    <a:pt x="2799016" y="457532"/>
                  </a:cubicBezTo>
                  <a:cubicBezTo>
                    <a:pt x="2706089" y="453815"/>
                    <a:pt x="2613056" y="452182"/>
                    <a:pt x="2520236" y="446381"/>
                  </a:cubicBezTo>
                  <a:cubicBezTo>
                    <a:pt x="2402728" y="439037"/>
                    <a:pt x="2481832" y="438122"/>
                    <a:pt x="2397572" y="424078"/>
                  </a:cubicBezTo>
                  <a:cubicBezTo>
                    <a:pt x="2368012" y="419151"/>
                    <a:pt x="2338029" y="417165"/>
                    <a:pt x="2308362" y="412927"/>
                  </a:cubicBezTo>
                  <a:cubicBezTo>
                    <a:pt x="2285979" y="409730"/>
                    <a:pt x="2263910" y="404418"/>
                    <a:pt x="2241455" y="401776"/>
                  </a:cubicBezTo>
                  <a:cubicBezTo>
                    <a:pt x="2127765" y="388401"/>
                    <a:pt x="2071800" y="389497"/>
                    <a:pt x="1951523" y="379474"/>
                  </a:cubicBezTo>
                  <a:cubicBezTo>
                    <a:pt x="1894675" y="374737"/>
                    <a:pt x="1734934" y="353998"/>
                    <a:pt x="1695045" y="346020"/>
                  </a:cubicBezTo>
                  <a:cubicBezTo>
                    <a:pt x="1676460" y="342303"/>
                    <a:pt x="1658022" y="337751"/>
                    <a:pt x="1639289" y="334869"/>
                  </a:cubicBezTo>
                  <a:cubicBezTo>
                    <a:pt x="1463757" y="307863"/>
                    <a:pt x="1622168" y="338134"/>
                    <a:pt x="1494323" y="312566"/>
                  </a:cubicBezTo>
                  <a:cubicBezTo>
                    <a:pt x="1427416" y="316283"/>
                    <a:pt x="1360310" y="317364"/>
                    <a:pt x="1293601" y="323717"/>
                  </a:cubicBezTo>
                  <a:cubicBezTo>
                    <a:pt x="1281900" y="324831"/>
                    <a:pt x="1271450" y="331640"/>
                    <a:pt x="1260148" y="334869"/>
                  </a:cubicBezTo>
                  <a:cubicBezTo>
                    <a:pt x="1240091" y="340600"/>
                    <a:pt x="1177473" y="355402"/>
                    <a:pt x="1159787" y="357171"/>
                  </a:cubicBezTo>
                  <a:cubicBezTo>
                    <a:pt x="1104185" y="362731"/>
                    <a:pt x="1048275" y="364605"/>
                    <a:pt x="992519" y="368322"/>
                  </a:cubicBezTo>
                  <a:cubicBezTo>
                    <a:pt x="981368" y="372039"/>
                    <a:pt x="970367" y="376245"/>
                    <a:pt x="959065" y="379474"/>
                  </a:cubicBezTo>
                  <a:cubicBezTo>
                    <a:pt x="861023" y="407486"/>
                    <a:pt x="961238" y="375033"/>
                    <a:pt x="881006" y="401776"/>
                  </a:cubicBezTo>
                  <a:cubicBezTo>
                    <a:pt x="869855" y="409210"/>
                    <a:pt x="859540" y="418084"/>
                    <a:pt x="847553" y="424078"/>
                  </a:cubicBezTo>
                  <a:cubicBezTo>
                    <a:pt x="828810" y="433450"/>
                    <a:pt x="787366" y="441020"/>
                    <a:pt x="769494" y="446381"/>
                  </a:cubicBezTo>
                  <a:cubicBezTo>
                    <a:pt x="746977" y="453136"/>
                    <a:pt x="724889" y="461249"/>
                    <a:pt x="702587" y="468683"/>
                  </a:cubicBezTo>
                  <a:lnTo>
                    <a:pt x="535319" y="524439"/>
                  </a:lnTo>
                  <a:cubicBezTo>
                    <a:pt x="535314" y="524441"/>
                    <a:pt x="468416" y="546742"/>
                    <a:pt x="468411" y="546742"/>
                  </a:cubicBezTo>
                  <a:lnTo>
                    <a:pt x="323445" y="557893"/>
                  </a:lnTo>
                  <a:cubicBezTo>
                    <a:pt x="263972" y="554176"/>
                    <a:pt x="204319" y="552671"/>
                    <a:pt x="145026" y="546742"/>
                  </a:cubicBezTo>
                  <a:cubicBezTo>
                    <a:pt x="125019" y="544741"/>
                    <a:pt x="87348" y="531233"/>
                    <a:pt x="66967" y="524439"/>
                  </a:cubicBezTo>
                  <a:cubicBezTo>
                    <a:pt x="59533" y="513288"/>
                    <a:pt x="53037" y="501451"/>
                    <a:pt x="44665" y="490986"/>
                  </a:cubicBezTo>
                  <a:cubicBezTo>
                    <a:pt x="38097" y="482776"/>
                    <a:pt x="27064" y="478087"/>
                    <a:pt x="22362" y="468683"/>
                  </a:cubicBezTo>
                  <a:cubicBezTo>
                    <a:pt x="-2291" y="419377"/>
                    <a:pt x="60" y="417489"/>
                    <a:pt x="60" y="37947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9AC823A-36DA-3692-FC99-E2DF4048D23C}"/>
                </a:ext>
              </a:extLst>
            </p:cNvPr>
            <p:cNvSpPr/>
            <p:nvPr/>
          </p:nvSpPr>
          <p:spPr>
            <a:xfrm>
              <a:off x="4823145" y="3914078"/>
              <a:ext cx="501805" cy="1839951"/>
            </a:xfrm>
            <a:custGeom>
              <a:avLst/>
              <a:gdLst>
                <a:gd name="connsiteX0" fmla="*/ 412595 w 501805"/>
                <a:gd name="connsiteY0" fmla="*/ 0 h 1839951"/>
                <a:gd name="connsiteX1" fmla="*/ 423746 w 501805"/>
                <a:gd name="connsiteY1" fmla="*/ 78059 h 1839951"/>
                <a:gd name="connsiteX2" fmla="*/ 434897 w 501805"/>
                <a:gd name="connsiteY2" fmla="*/ 122663 h 1839951"/>
                <a:gd name="connsiteX3" fmla="*/ 446048 w 501805"/>
                <a:gd name="connsiteY3" fmla="*/ 312234 h 1839951"/>
                <a:gd name="connsiteX4" fmla="*/ 434897 w 501805"/>
                <a:gd name="connsiteY4" fmla="*/ 535259 h 1839951"/>
                <a:gd name="connsiteX5" fmla="*/ 401444 w 501805"/>
                <a:gd name="connsiteY5" fmla="*/ 602166 h 1839951"/>
                <a:gd name="connsiteX6" fmla="*/ 390292 w 501805"/>
                <a:gd name="connsiteY6" fmla="*/ 635620 h 1839951"/>
                <a:gd name="connsiteX7" fmla="*/ 356839 w 501805"/>
                <a:gd name="connsiteY7" fmla="*/ 657922 h 1839951"/>
                <a:gd name="connsiteX8" fmla="*/ 312234 w 501805"/>
                <a:gd name="connsiteY8" fmla="*/ 702527 h 1839951"/>
                <a:gd name="connsiteX9" fmla="*/ 289931 w 501805"/>
                <a:gd name="connsiteY9" fmla="*/ 724829 h 1839951"/>
                <a:gd name="connsiteX10" fmla="*/ 267629 w 501805"/>
                <a:gd name="connsiteY10" fmla="*/ 758283 h 1839951"/>
                <a:gd name="connsiteX11" fmla="*/ 200722 w 501805"/>
                <a:gd name="connsiteY11" fmla="*/ 814039 h 1839951"/>
                <a:gd name="connsiteX12" fmla="*/ 178419 w 501805"/>
                <a:gd name="connsiteY12" fmla="*/ 847493 h 1839951"/>
                <a:gd name="connsiteX13" fmla="*/ 167268 w 501805"/>
                <a:gd name="connsiteY13" fmla="*/ 880946 h 1839951"/>
                <a:gd name="connsiteX14" fmla="*/ 122663 w 501805"/>
                <a:gd name="connsiteY14" fmla="*/ 947854 h 1839951"/>
                <a:gd name="connsiteX15" fmla="*/ 111512 w 501805"/>
                <a:gd name="connsiteY15" fmla="*/ 981307 h 1839951"/>
                <a:gd name="connsiteX16" fmla="*/ 89209 w 501805"/>
                <a:gd name="connsiteY16" fmla="*/ 1003610 h 1839951"/>
                <a:gd name="connsiteX17" fmla="*/ 44605 w 501805"/>
                <a:gd name="connsiteY17" fmla="*/ 1092820 h 1839951"/>
                <a:gd name="connsiteX18" fmla="*/ 22302 w 501805"/>
                <a:gd name="connsiteY18" fmla="*/ 1182029 h 1839951"/>
                <a:gd name="connsiteX19" fmla="*/ 0 w 501805"/>
                <a:gd name="connsiteY19" fmla="*/ 1260088 h 1839951"/>
                <a:gd name="connsiteX20" fmla="*/ 11151 w 501805"/>
                <a:gd name="connsiteY20" fmla="*/ 1393902 h 1839951"/>
                <a:gd name="connsiteX21" fmla="*/ 22302 w 501805"/>
                <a:gd name="connsiteY21" fmla="*/ 1438507 h 1839951"/>
                <a:gd name="connsiteX22" fmla="*/ 33453 w 501805"/>
                <a:gd name="connsiteY22" fmla="*/ 1494263 h 1839951"/>
                <a:gd name="connsiteX23" fmla="*/ 44605 w 501805"/>
                <a:gd name="connsiteY23" fmla="*/ 1561171 h 1839951"/>
                <a:gd name="connsiteX24" fmla="*/ 66907 w 501805"/>
                <a:gd name="connsiteY24" fmla="*/ 1628078 h 1839951"/>
                <a:gd name="connsiteX25" fmla="*/ 89209 w 501805"/>
                <a:gd name="connsiteY25" fmla="*/ 1706137 h 1839951"/>
                <a:gd name="connsiteX26" fmla="*/ 111512 w 501805"/>
                <a:gd name="connsiteY26" fmla="*/ 1728439 h 1839951"/>
                <a:gd name="connsiteX27" fmla="*/ 178419 w 501805"/>
                <a:gd name="connsiteY27" fmla="*/ 1773044 h 1839951"/>
                <a:gd name="connsiteX28" fmla="*/ 278780 w 501805"/>
                <a:gd name="connsiteY28" fmla="*/ 1795346 h 1839951"/>
                <a:gd name="connsiteX29" fmla="*/ 334536 w 501805"/>
                <a:gd name="connsiteY29" fmla="*/ 1806498 h 1839951"/>
                <a:gd name="connsiteX30" fmla="*/ 379141 w 501805"/>
                <a:gd name="connsiteY30" fmla="*/ 1817649 h 1839951"/>
                <a:gd name="connsiteX31" fmla="*/ 446048 w 501805"/>
                <a:gd name="connsiteY31" fmla="*/ 1839951 h 1839951"/>
                <a:gd name="connsiteX32" fmla="*/ 501805 w 501805"/>
                <a:gd name="connsiteY32" fmla="*/ 1828800 h 183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1805" h="1839951">
                  <a:moveTo>
                    <a:pt x="412595" y="0"/>
                  </a:moveTo>
                  <a:cubicBezTo>
                    <a:pt x="416312" y="26020"/>
                    <a:pt x="419044" y="52199"/>
                    <a:pt x="423746" y="78059"/>
                  </a:cubicBezTo>
                  <a:cubicBezTo>
                    <a:pt x="426487" y="93137"/>
                    <a:pt x="433444" y="107406"/>
                    <a:pt x="434897" y="122663"/>
                  </a:cubicBezTo>
                  <a:cubicBezTo>
                    <a:pt x="440898" y="185677"/>
                    <a:pt x="442331" y="249044"/>
                    <a:pt x="446048" y="312234"/>
                  </a:cubicBezTo>
                  <a:cubicBezTo>
                    <a:pt x="442331" y="386576"/>
                    <a:pt x="441345" y="461104"/>
                    <a:pt x="434897" y="535259"/>
                  </a:cubicBezTo>
                  <a:cubicBezTo>
                    <a:pt x="431947" y="569186"/>
                    <a:pt x="416083" y="572888"/>
                    <a:pt x="401444" y="602166"/>
                  </a:cubicBezTo>
                  <a:cubicBezTo>
                    <a:pt x="396187" y="612680"/>
                    <a:pt x="397635" y="626441"/>
                    <a:pt x="390292" y="635620"/>
                  </a:cubicBezTo>
                  <a:cubicBezTo>
                    <a:pt x="381920" y="646085"/>
                    <a:pt x="367014" y="649200"/>
                    <a:pt x="356839" y="657922"/>
                  </a:cubicBezTo>
                  <a:cubicBezTo>
                    <a:pt x="340874" y="671606"/>
                    <a:pt x="327102" y="687659"/>
                    <a:pt x="312234" y="702527"/>
                  </a:cubicBezTo>
                  <a:cubicBezTo>
                    <a:pt x="304800" y="709961"/>
                    <a:pt x="295763" y="716081"/>
                    <a:pt x="289931" y="724829"/>
                  </a:cubicBezTo>
                  <a:cubicBezTo>
                    <a:pt x="282497" y="735980"/>
                    <a:pt x="276209" y="747987"/>
                    <a:pt x="267629" y="758283"/>
                  </a:cubicBezTo>
                  <a:cubicBezTo>
                    <a:pt x="240798" y="790480"/>
                    <a:pt x="233615" y="792110"/>
                    <a:pt x="200722" y="814039"/>
                  </a:cubicBezTo>
                  <a:cubicBezTo>
                    <a:pt x="193288" y="825190"/>
                    <a:pt x="184413" y="835506"/>
                    <a:pt x="178419" y="847493"/>
                  </a:cubicBezTo>
                  <a:cubicBezTo>
                    <a:pt x="173162" y="858006"/>
                    <a:pt x="172976" y="870671"/>
                    <a:pt x="167268" y="880946"/>
                  </a:cubicBezTo>
                  <a:cubicBezTo>
                    <a:pt x="154251" y="904377"/>
                    <a:pt x="122663" y="947854"/>
                    <a:pt x="122663" y="947854"/>
                  </a:cubicBezTo>
                  <a:cubicBezTo>
                    <a:pt x="118946" y="959005"/>
                    <a:pt x="117560" y="971228"/>
                    <a:pt x="111512" y="981307"/>
                  </a:cubicBezTo>
                  <a:cubicBezTo>
                    <a:pt x="106103" y="990322"/>
                    <a:pt x="93911" y="994206"/>
                    <a:pt x="89209" y="1003610"/>
                  </a:cubicBezTo>
                  <a:cubicBezTo>
                    <a:pt x="37953" y="1106121"/>
                    <a:pt x="94991" y="1042431"/>
                    <a:pt x="44605" y="1092820"/>
                  </a:cubicBezTo>
                  <a:cubicBezTo>
                    <a:pt x="37171" y="1122556"/>
                    <a:pt x="31995" y="1152950"/>
                    <a:pt x="22302" y="1182029"/>
                  </a:cubicBezTo>
                  <a:cubicBezTo>
                    <a:pt x="6305" y="1230022"/>
                    <a:pt x="14002" y="1204079"/>
                    <a:pt x="0" y="1260088"/>
                  </a:cubicBezTo>
                  <a:cubicBezTo>
                    <a:pt x="3717" y="1304693"/>
                    <a:pt x="5599" y="1349488"/>
                    <a:pt x="11151" y="1393902"/>
                  </a:cubicBezTo>
                  <a:cubicBezTo>
                    <a:pt x="13052" y="1409110"/>
                    <a:pt x="18977" y="1423546"/>
                    <a:pt x="22302" y="1438507"/>
                  </a:cubicBezTo>
                  <a:cubicBezTo>
                    <a:pt x="26413" y="1457009"/>
                    <a:pt x="30062" y="1475615"/>
                    <a:pt x="33453" y="1494263"/>
                  </a:cubicBezTo>
                  <a:cubicBezTo>
                    <a:pt x="37498" y="1516509"/>
                    <a:pt x="39121" y="1539236"/>
                    <a:pt x="44605" y="1561171"/>
                  </a:cubicBezTo>
                  <a:cubicBezTo>
                    <a:pt x="50307" y="1583978"/>
                    <a:pt x="61205" y="1605271"/>
                    <a:pt x="66907" y="1628078"/>
                  </a:cubicBezTo>
                  <a:cubicBezTo>
                    <a:pt x="68990" y="1636409"/>
                    <a:pt x="82353" y="1694711"/>
                    <a:pt x="89209" y="1706137"/>
                  </a:cubicBezTo>
                  <a:cubicBezTo>
                    <a:pt x="94618" y="1715152"/>
                    <a:pt x="103101" y="1722131"/>
                    <a:pt x="111512" y="1728439"/>
                  </a:cubicBezTo>
                  <a:cubicBezTo>
                    <a:pt x="132955" y="1744521"/>
                    <a:pt x="152135" y="1767787"/>
                    <a:pt x="178419" y="1773044"/>
                  </a:cubicBezTo>
                  <a:cubicBezTo>
                    <a:pt x="346502" y="1806660"/>
                    <a:pt x="137111" y="1763863"/>
                    <a:pt x="278780" y="1795346"/>
                  </a:cubicBezTo>
                  <a:cubicBezTo>
                    <a:pt x="297282" y="1799458"/>
                    <a:pt x="316034" y="1802386"/>
                    <a:pt x="334536" y="1806498"/>
                  </a:cubicBezTo>
                  <a:cubicBezTo>
                    <a:pt x="349497" y="1809823"/>
                    <a:pt x="364461" y="1813245"/>
                    <a:pt x="379141" y="1817649"/>
                  </a:cubicBezTo>
                  <a:cubicBezTo>
                    <a:pt x="401658" y="1824404"/>
                    <a:pt x="446048" y="1839951"/>
                    <a:pt x="446048" y="1839951"/>
                  </a:cubicBezTo>
                  <a:cubicBezTo>
                    <a:pt x="486555" y="1826449"/>
                    <a:pt x="467747" y="1828800"/>
                    <a:pt x="501805" y="18288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43F64A-82DF-12EB-C0B6-83B415BB1ABA}"/>
                </a:ext>
              </a:extLst>
            </p:cNvPr>
            <p:cNvSpPr/>
            <p:nvPr/>
          </p:nvSpPr>
          <p:spPr>
            <a:xfrm>
              <a:off x="4296616" y="2330605"/>
              <a:ext cx="783007" cy="2062975"/>
            </a:xfrm>
            <a:custGeom>
              <a:avLst/>
              <a:gdLst>
                <a:gd name="connsiteX0" fmla="*/ 225446 w 783007"/>
                <a:gd name="connsiteY0" fmla="*/ 0 h 2062975"/>
                <a:gd name="connsiteX1" fmla="*/ 147387 w 783007"/>
                <a:gd name="connsiteY1" fmla="*/ 33454 h 2062975"/>
                <a:gd name="connsiteX2" fmla="*/ 125085 w 783007"/>
                <a:gd name="connsiteY2" fmla="*/ 66907 h 2062975"/>
                <a:gd name="connsiteX3" fmla="*/ 102782 w 783007"/>
                <a:gd name="connsiteY3" fmla="*/ 89210 h 2062975"/>
                <a:gd name="connsiteX4" fmla="*/ 91631 w 783007"/>
                <a:gd name="connsiteY4" fmla="*/ 122663 h 2062975"/>
                <a:gd name="connsiteX5" fmla="*/ 69329 w 783007"/>
                <a:gd name="connsiteY5" fmla="*/ 144966 h 2062975"/>
                <a:gd name="connsiteX6" fmla="*/ 47026 w 783007"/>
                <a:gd name="connsiteY6" fmla="*/ 211873 h 2062975"/>
                <a:gd name="connsiteX7" fmla="*/ 35875 w 783007"/>
                <a:gd name="connsiteY7" fmla="*/ 245327 h 2062975"/>
                <a:gd name="connsiteX8" fmla="*/ 13573 w 783007"/>
                <a:gd name="connsiteY8" fmla="*/ 278780 h 2062975"/>
                <a:gd name="connsiteX9" fmla="*/ 13573 w 783007"/>
                <a:gd name="connsiteY9" fmla="*/ 780585 h 2062975"/>
                <a:gd name="connsiteX10" fmla="*/ 35875 w 783007"/>
                <a:gd name="connsiteY10" fmla="*/ 1315844 h 2062975"/>
                <a:gd name="connsiteX11" fmla="*/ 47026 w 783007"/>
                <a:gd name="connsiteY11" fmla="*/ 1650380 h 2062975"/>
                <a:gd name="connsiteX12" fmla="*/ 80480 w 783007"/>
                <a:gd name="connsiteY12" fmla="*/ 1828800 h 2062975"/>
                <a:gd name="connsiteX13" fmla="*/ 91631 w 783007"/>
                <a:gd name="connsiteY13" fmla="*/ 1873405 h 2062975"/>
                <a:gd name="connsiteX14" fmla="*/ 113934 w 783007"/>
                <a:gd name="connsiteY14" fmla="*/ 1940312 h 2062975"/>
                <a:gd name="connsiteX15" fmla="*/ 125085 w 783007"/>
                <a:gd name="connsiteY15" fmla="*/ 1973766 h 2062975"/>
                <a:gd name="connsiteX16" fmla="*/ 169690 w 783007"/>
                <a:gd name="connsiteY16" fmla="*/ 2029522 h 2062975"/>
                <a:gd name="connsiteX17" fmla="*/ 236597 w 783007"/>
                <a:gd name="connsiteY17" fmla="*/ 2051824 h 2062975"/>
                <a:gd name="connsiteX18" fmla="*/ 270051 w 783007"/>
                <a:gd name="connsiteY18" fmla="*/ 2062975 h 2062975"/>
                <a:gd name="connsiteX19" fmla="*/ 481924 w 783007"/>
                <a:gd name="connsiteY19" fmla="*/ 2051824 h 2062975"/>
                <a:gd name="connsiteX20" fmla="*/ 548831 w 783007"/>
                <a:gd name="connsiteY20" fmla="*/ 2029522 h 2062975"/>
                <a:gd name="connsiteX21" fmla="*/ 582285 w 783007"/>
                <a:gd name="connsiteY21" fmla="*/ 2018371 h 2062975"/>
                <a:gd name="connsiteX22" fmla="*/ 604587 w 783007"/>
                <a:gd name="connsiteY22" fmla="*/ 1996068 h 2062975"/>
                <a:gd name="connsiteX23" fmla="*/ 671495 w 783007"/>
                <a:gd name="connsiteY23" fmla="*/ 1973766 h 2062975"/>
                <a:gd name="connsiteX24" fmla="*/ 716099 w 783007"/>
                <a:gd name="connsiteY24" fmla="*/ 1918010 h 2062975"/>
                <a:gd name="connsiteX25" fmla="*/ 727251 w 783007"/>
                <a:gd name="connsiteY25" fmla="*/ 1884556 h 2062975"/>
                <a:gd name="connsiteX26" fmla="*/ 749553 w 783007"/>
                <a:gd name="connsiteY26" fmla="*/ 1851102 h 2062975"/>
                <a:gd name="connsiteX27" fmla="*/ 783007 w 783007"/>
                <a:gd name="connsiteY27" fmla="*/ 1784195 h 2062975"/>
                <a:gd name="connsiteX28" fmla="*/ 760704 w 783007"/>
                <a:gd name="connsiteY28" fmla="*/ 1706136 h 2062975"/>
                <a:gd name="connsiteX29" fmla="*/ 749553 w 783007"/>
                <a:gd name="connsiteY29" fmla="*/ 1639229 h 2062975"/>
                <a:gd name="connsiteX30" fmla="*/ 738402 w 783007"/>
                <a:gd name="connsiteY30" fmla="*/ 1583473 h 206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3007" h="2062975">
                  <a:moveTo>
                    <a:pt x="225446" y="0"/>
                  </a:moveTo>
                  <a:cubicBezTo>
                    <a:pt x="199426" y="11151"/>
                    <a:pt x="170941" y="17751"/>
                    <a:pt x="147387" y="33454"/>
                  </a:cubicBezTo>
                  <a:cubicBezTo>
                    <a:pt x="136236" y="40888"/>
                    <a:pt x="133457" y="56442"/>
                    <a:pt x="125085" y="66907"/>
                  </a:cubicBezTo>
                  <a:cubicBezTo>
                    <a:pt x="118517" y="75117"/>
                    <a:pt x="110216" y="81776"/>
                    <a:pt x="102782" y="89210"/>
                  </a:cubicBezTo>
                  <a:cubicBezTo>
                    <a:pt x="99065" y="100361"/>
                    <a:pt x="97678" y="112584"/>
                    <a:pt x="91631" y="122663"/>
                  </a:cubicBezTo>
                  <a:cubicBezTo>
                    <a:pt x="86222" y="131678"/>
                    <a:pt x="74031" y="135562"/>
                    <a:pt x="69329" y="144966"/>
                  </a:cubicBezTo>
                  <a:cubicBezTo>
                    <a:pt x="58816" y="165993"/>
                    <a:pt x="54460" y="189571"/>
                    <a:pt x="47026" y="211873"/>
                  </a:cubicBezTo>
                  <a:cubicBezTo>
                    <a:pt x="43309" y="223024"/>
                    <a:pt x="42395" y="235547"/>
                    <a:pt x="35875" y="245327"/>
                  </a:cubicBezTo>
                  <a:lnTo>
                    <a:pt x="13573" y="278780"/>
                  </a:lnTo>
                  <a:cubicBezTo>
                    <a:pt x="-8688" y="523638"/>
                    <a:pt x="172" y="371865"/>
                    <a:pt x="13573" y="780585"/>
                  </a:cubicBezTo>
                  <a:cubicBezTo>
                    <a:pt x="36215" y="1471137"/>
                    <a:pt x="13257" y="739062"/>
                    <a:pt x="35875" y="1315844"/>
                  </a:cubicBezTo>
                  <a:cubicBezTo>
                    <a:pt x="40247" y="1427332"/>
                    <a:pt x="41162" y="1538960"/>
                    <a:pt x="47026" y="1650380"/>
                  </a:cubicBezTo>
                  <a:cubicBezTo>
                    <a:pt x="51014" y="1726147"/>
                    <a:pt x="62124" y="1755376"/>
                    <a:pt x="80480" y="1828800"/>
                  </a:cubicBezTo>
                  <a:cubicBezTo>
                    <a:pt x="84197" y="1843668"/>
                    <a:pt x="86784" y="1858866"/>
                    <a:pt x="91631" y="1873405"/>
                  </a:cubicBezTo>
                  <a:lnTo>
                    <a:pt x="113934" y="1940312"/>
                  </a:lnTo>
                  <a:cubicBezTo>
                    <a:pt x="117651" y="1951463"/>
                    <a:pt x="118565" y="1963986"/>
                    <a:pt x="125085" y="1973766"/>
                  </a:cubicBezTo>
                  <a:cubicBezTo>
                    <a:pt x="132964" y="1985585"/>
                    <a:pt x="153800" y="2021577"/>
                    <a:pt x="169690" y="2029522"/>
                  </a:cubicBezTo>
                  <a:cubicBezTo>
                    <a:pt x="190717" y="2040035"/>
                    <a:pt x="214295" y="2044390"/>
                    <a:pt x="236597" y="2051824"/>
                  </a:cubicBezTo>
                  <a:lnTo>
                    <a:pt x="270051" y="2062975"/>
                  </a:lnTo>
                  <a:cubicBezTo>
                    <a:pt x="340675" y="2059258"/>
                    <a:pt x="411706" y="2060250"/>
                    <a:pt x="481924" y="2051824"/>
                  </a:cubicBezTo>
                  <a:cubicBezTo>
                    <a:pt x="505265" y="2049023"/>
                    <a:pt x="526529" y="2036956"/>
                    <a:pt x="548831" y="2029522"/>
                  </a:cubicBezTo>
                  <a:lnTo>
                    <a:pt x="582285" y="2018371"/>
                  </a:lnTo>
                  <a:cubicBezTo>
                    <a:pt x="589719" y="2010937"/>
                    <a:pt x="595183" y="2000770"/>
                    <a:pt x="604587" y="1996068"/>
                  </a:cubicBezTo>
                  <a:cubicBezTo>
                    <a:pt x="625614" y="1985554"/>
                    <a:pt x="671495" y="1973766"/>
                    <a:pt x="671495" y="1973766"/>
                  </a:cubicBezTo>
                  <a:cubicBezTo>
                    <a:pt x="692238" y="1953022"/>
                    <a:pt x="702032" y="1946143"/>
                    <a:pt x="716099" y="1918010"/>
                  </a:cubicBezTo>
                  <a:cubicBezTo>
                    <a:pt x="721356" y="1907496"/>
                    <a:pt x="721994" y="1895070"/>
                    <a:pt x="727251" y="1884556"/>
                  </a:cubicBezTo>
                  <a:cubicBezTo>
                    <a:pt x="733245" y="1872569"/>
                    <a:pt x="743559" y="1863089"/>
                    <a:pt x="749553" y="1851102"/>
                  </a:cubicBezTo>
                  <a:cubicBezTo>
                    <a:pt x="795716" y="1758774"/>
                    <a:pt x="719095" y="1880062"/>
                    <a:pt x="783007" y="1784195"/>
                  </a:cubicBezTo>
                  <a:cubicBezTo>
                    <a:pt x="772381" y="1752316"/>
                    <a:pt x="767704" y="1741134"/>
                    <a:pt x="760704" y="1706136"/>
                  </a:cubicBezTo>
                  <a:cubicBezTo>
                    <a:pt x="756270" y="1683965"/>
                    <a:pt x="753987" y="1661400"/>
                    <a:pt x="749553" y="1639229"/>
                  </a:cubicBezTo>
                  <a:cubicBezTo>
                    <a:pt x="737501" y="1578965"/>
                    <a:pt x="738402" y="1612873"/>
                    <a:pt x="738402" y="158347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A870B9-C088-F258-C860-73646C797B46}"/>
                </a:ext>
              </a:extLst>
            </p:cNvPr>
            <p:cNvSpPr txBox="1"/>
            <p:nvPr/>
          </p:nvSpPr>
          <p:spPr>
            <a:xfrm>
              <a:off x="2173395" y="4555314"/>
              <a:ext cx="2649750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High data throughput DAQ and analysis software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D43160-72BD-096B-7798-63EA71A106FF}"/>
                </a:ext>
              </a:extLst>
            </p:cNvPr>
            <p:cNvSpPr txBox="1"/>
            <p:nvPr/>
          </p:nvSpPr>
          <p:spPr>
            <a:xfrm>
              <a:off x="4273578" y="904684"/>
              <a:ext cx="181571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API DT neutron generator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9CA161-BDF7-627F-F895-920D3487AC6D}"/>
                </a:ext>
              </a:extLst>
            </p:cNvPr>
            <p:cNvSpPr txBox="1"/>
            <p:nvPr/>
          </p:nvSpPr>
          <p:spPr>
            <a:xfrm>
              <a:off x="2222916" y="1933802"/>
              <a:ext cx="220666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Alpha-particle detector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858613-4F5C-F25A-5455-D712DFA4D9A1}"/>
                </a:ext>
              </a:extLst>
            </p:cNvPr>
            <p:cNvSpPr txBox="1"/>
            <p:nvPr/>
          </p:nvSpPr>
          <p:spPr>
            <a:xfrm>
              <a:off x="8610464" y="1802998"/>
              <a:ext cx="161916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Neutron detector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(scintillator array,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readout)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745E61-5275-9A8C-6431-3D71C4625ECE}"/>
                </a:ext>
              </a:extLst>
            </p:cNvPr>
            <p:cNvSpPr txBox="1"/>
            <p:nvPr/>
          </p:nvSpPr>
          <p:spPr>
            <a:xfrm>
              <a:off x="8447589" y="4135199"/>
              <a:ext cx="1998682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Detector slider to position, execute mosaic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30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7C82-09EB-4EAD-729E-1A25C745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Neutron ”Associated Particle Imaging” (</a:t>
            </a:r>
            <a:r>
              <a:rPr lang="en-US" dirty="0" err="1"/>
              <a:t>nAPI</a:t>
            </a:r>
            <a:r>
              <a:rPr lang="en-US" dirty="0"/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41AC70-F669-CA9E-A513-AA9EC9DC3D48}"/>
              </a:ext>
            </a:extLst>
          </p:cNvPr>
          <p:cNvGrpSpPr/>
          <p:nvPr/>
        </p:nvGrpSpPr>
        <p:grpSpPr>
          <a:xfrm>
            <a:off x="265082" y="994136"/>
            <a:ext cx="6586531" cy="5288614"/>
            <a:chOff x="2173395" y="904684"/>
            <a:chExt cx="6586531" cy="528861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C1D8819-DBDB-15A8-D0BC-82493E3BC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39240" y="1031753"/>
              <a:ext cx="3908349" cy="256032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79F2E5-E833-26E9-E078-DD1B7F655A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81435" y="4328324"/>
              <a:ext cx="2170151" cy="1864974"/>
              <a:chOff x="1241598" y="4745703"/>
              <a:chExt cx="2170151" cy="186497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A350DC9-AE09-FA71-C24A-76E76DF33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598" y="4745703"/>
                <a:ext cx="2170151" cy="186497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1FC61D9-0204-3B0C-7CFB-0E41FD744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26673" y="5460070"/>
                <a:ext cx="961681" cy="53764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FF49230-D9E3-08FF-D788-B10DC703D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1864" y="5443289"/>
                <a:ext cx="1059060" cy="592084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1ED0BD-A9FF-2376-BD3B-3827BA8E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1902" y="3561191"/>
              <a:ext cx="1210275" cy="4760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178FB5-31EC-262D-C9F9-C2A5F2B0A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154" y="4381209"/>
              <a:ext cx="746392" cy="7343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106A61-83A4-491F-5CB5-4CF85769B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7220" y="4450739"/>
              <a:ext cx="544824" cy="575171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A9419A6-6211-5AB7-A850-361E11469CB6}"/>
                </a:ext>
              </a:extLst>
            </p:cNvPr>
            <p:cNvSpPr/>
            <p:nvPr/>
          </p:nvSpPr>
          <p:spPr>
            <a:xfrm>
              <a:off x="5704031" y="3456546"/>
              <a:ext cx="3055895" cy="557893"/>
            </a:xfrm>
            <a:custGeom>
              <a:avLst/>
              <a:gdLst>
                <a:gd name="connsiteX0" fmla="*/ 2743260 w 3055895"/>
                <a:gd name="connsiteY0" fmla="*/ 11483 h 557893"/>
                <a:gd name="connsiteX1" fmla="*/ 2843621 w 3055895"/>
                <a:gd name="connsiteY1" fmla="*/ 332 h 557893"/>
                <a:gd name="connsiteX2" fmla="*/ 2910528 w 3055895"/>
                <a:gd name="connsiteY2" fmla="*/ 22634 h 557893"/>
                <a:gd name="connsiteX3" fmla="*/ 2932831 w 3055895"/>
                <a:gd name="connsiteY3" fmla="*/ 44937 h 557893"/>
                <a:gd name="connsiteX4" fmla="*/ 2988587 w 3055895"/>
                <a:gd name="connsiteY4" fmla="*/ 89542 h 557893"/>
                <a:gd name="connsiteX5" fmla="*/ 3033192 w 3055895"/>
                <a:gd name="connsiteY5" fmla="*/ 156449 h 557893"/>
                <a:gd name="connsiteX6" fmla="*/ 3055494 w 3055895"/>
                <a:gd name="connsiteY6" fmla="*/ 223356 h 557893"/>
                <a:gd name="connsiteX7" fmla="*/ 3033192 w 3055895"/>
                <a:gd name="connsiteY7" fmla="*/ 334869 h 557893"/>
                <a:gd name="connsiteX8" fmla="*/ 2988587 w 3055895"/>
                <a:gd name="connsiteY8" fmla="*/ 379474 h 557893"/>
                <a:gd name="connsiteX9" fmla="*/ 2932831 w 3055895"/>
                <a:gd name="connsiteY9" fmla="*/ 424078 h 557893"/>
                <a:gd name="connsiteX10" fmla="*/ 2888226 w 3055895"/>
                <a:gd name="connsiteY10" fmla="*/ 435230 h 557893"/>
                <a:gd name="connsiteX11" fmla="*/ 2799016 w 3055895"/>
                <a:gd name="connsiteY11" fmla="*/ 457532 h 557893"/>
                <a:gd name="connsiteX12" fmla="*/ 2520236 w 3055895"/>
                <a:gd name="connsiteY12" fmla="*/ 446381 h 557893"/>
                <a:gd name="connsiteX13" fmla="*/ 2397572 w 3055895"/>
                <a:gd name="connsiteY13" fmla="*/ 424078 h 557893"/>
                <a:gd name="connsiteX14" fmla="*/ 2308362 w 3055895"/>
                <a:gd name="connsiteY14" fmla="*/ 412927 h 557893"/>
                <a:gd name="connsiteX15" fmla="*/ 2241455 w 3055895"/>
                <a:gd name="connsiteY15" fmla="*/ 401776 h 557893"/>
                <a:gd name="connsiteX16" fmla="*/ 1951523 w 3055895"/>
                <a:gd name="connsiteY16" fmla="*/ 379474 h 557893"/>
                <a:gd name="connsiteX17" fmla="*/ 1695045 w 3055895"/>
                <a:gd name="connsiteY17" fmla="*/ 346020 h 557893"/>
                <a:gd name="connsiteX18" fmla="*/ 1639289 w 3055895"/>
                <a:gd name="connsiteY18" fmla="*/ 334869 h 557893"/>
                <a:gd name="connsiteX19" fmla="*/ 1494323 w 3055895"/>
                <a:gd name="connsiteY19" fmla="*/ 312566 h 557893"/>
                <a:gd name="connsiteX20" fmla="*/ 1293601 w 3055895"/>
                <a:gd name="connsiteY20" fmla="*/ 323717 h 557893"/>
                <a:gd name="connsiteX21" fmla="*/ 1260148 w 3055895"/>
                <a:gd name="connsiteY21" fmla="*/ 334869 h 557893"/>
                <a:gd name="connsiteX22" fmla="*/ 1159787 w 3055895"/>
                <a:gd name="connsiteY22" fmla="*/ 357171 h 557893"/>
                <a:gd name="connsiteX23" fmla="*/ 992519 w 3055895"/>
                <a:gd name="connsiteY23" fmla="*/ 368322 h 557893"/>
                <a:gd name="connsiteX24" fmla="*/ 959065 w 3055895"/>
                <a:gd name="connsiteY24" fmla="*/ 379474 h 557893"/>
                <a:gd name="connsiteX25" fmla="*/ 881006 w 3055895"/>
                <a:gd name="connsiteY25" fmla="*/ 401776 h 557893"/>
                <a:gd name="connsiteX26" fmla="*/ 847553 w 3055895"/>
                <a:gd name="connsiteY26" fmla="*/ 424078 h 557893"/>
                <a:gd name="connsiteX27" fmla="*/ 769494 w 3055895"/>
                <a:gd name="connsiteY27" fmla="*/ 446381 h 557893"/>
                <a:gd name="connsiteX28" fmla="*/ 702587 w 3055895"/>
                <a:gd name="connsiteY28" fmla="*/ 468683 h 557893"/>
                <a:gd name="connsiteX29" fmla="*/ 535319 w 3055895"/>
                <a:gd name="connsiteY29" fmla="*/ 524439 h 557893"/>
                <a:gd name="connsiteX30" fmla="*/ 468411 w 3055895"/>
                <a:gd name="connsiteY30" fmla="*/ 546742 h 557893"/>
                <a:gd name="connsiteX31" fmla="*/ 323445 w 3055895"/>
                <a:gd name="connsiteY31" fmla="*/ 557893 h 557893"/>
                <a:gd name="connsiteX32" fmla="*/ 145026 w 3055895"/>
                <a:gd name="connsiteY32" fmla="*/ 546742 h 557893"/>
                <a:gd name="connsiteX33" fmla="*/ 66967 w 3055895"/>
                <a:gd name="connsiteY33" fmla="*/ 524439 h 557893"/>
                <a:gd name="connsiteX34" fmla="*/ 44665 w 3055895"/>
                <a:gd name="connsiteY34" fmla="*/ 490986 h 557893"/>
                <a:gd name="connsiteX35" fmla="*/ 22362 w 3055895"/>
                <a:gd name="connsiteY35" fmla="*/ 468683 h 557893"/>
                <a:gd name="connsiteX36" fmla="*/ 60 w 3055895"/>
                <a:gd name="connsiteY36" fmla="*/ 379474 h 55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55895" h="557893">
                  <a:moveTo>
                    <a:pt x="2743260" y="11483"/>
                  </a:moveTo>
                  <a:cubicBezTo>
                    <a:pt x="2776714" y="7766"/>
                    <a:pt x="2810036" y="-1907"/>
                    <a:pt x="2843621" y="332"/>
                  </a:cubicBezTo>
                  <a:cubicBezTo>
                    <a:pt x="2867078" y="1896"/>
                    <a:pt x="2910528" y="22634"/>
                    <a:pt x="2910528" y="22634"/>
                  </a:cubicBezTo>
                  <a:cubicBezTo>
                    <a:pt x="2917962" y="30068"/>
                    <a:pt x="2924621" y="38369"/>
                    <a:pt x="2932831" y="44937"/>
                  </a:cubicBezTo>
                  <a:cubicBezTo>
                    <a:pt x="2960265" y="66884"/>
                    <a:pt x="2968392" y="62616"/>
                    <a:pt x="2988587" y="89542"/>
                  </a:cubicBezTo>
                  <a:cubicBezTo>
                    <a:pt x="3004670" y="110985"/>
                    <a:pt x="3033192" y="156449"/>
                    <a:pt x="3033192" y="156449"/>
                  </a:cubicBezTo>
                  <a:cubicBezTo>
                    <a:pt x="3040626" y="178751"/>
                    <a:pt x="3058819" y="200084"/>
                    <a:pt x="3055494" y="223356"/>
                  </a:cubicBezTo>
                  <a:cubicBezTo>
                    <a:pt x="3055115" y="226009"/>
                    <a:pt x="3047094" y="315407"/>
                    <a:pt x="3033192" y="334869"/>
                  </a:cubicBezTo>
                  <a:cubicBezTo>
                    <a:pt x="3020970" y="351979"/>
                    <a:pt x="3003455" y="364606"/>
                    <a:pt x="2988587" y="379474"/>
                  </a:cubicBezTo>
                  <a:cubicBezTo>
                    <a:pt x="2970603" y="397458"/>
                    <a:pt x="2957446" y="413529"/>
                    <a:pt x="2932831" y="424078"/>
                  </a:cubicBezTo>
                  <a:cubicBezTo>
                    <a:pt x="2918744" y="430115"/>
                    <a:pt x="2903187" y="431905"/>
                    <a:pt x="2888226" y="435230"/>
                  </a:cubicBezTo>
                  <a:cubicBezTo>
                    <a:pt x="2807480" y="453174"/>
                    <a:pt x="2858801" y="437604"/>
                    <a:pt x="2799016" y="457532"/>
                  </a:cubicBezTo>
                  <a:cubicBezTo>
                    <a:pt x="2706089" y="453815"/>
                    <a:pt x="2613056" y="452182"/>
                    <a:pt x="2520236" y="446381"/>
                  </a:cubicBezTo>
                  <a:cubicBezTo>
                    <a:pt x="2402728" y="439037"/>
                    <a:pt x="2481832" y="438122"/>
                    <a:pt x="2397572" y="424078"/>
                  </a:cubicBezTo>
                  <a:cubicBezTo>
                    <a:pt x="2368012" y="419151"/>
                    <a:pt x="2338029" y="417165"/>
                    <a:pt x="2308362" y="412927"/>
                  </a:cubicBezTo>
                  <a:cubicBezTo>
                    <a:pt x="2285979" y="409730"/>
                    <a:pt x="2263910" y="404418"/>
                    <a:pt x="2241455" y="401776"/>
                  </a:cubicBezTo>
                  <a:cubicBezTo>
                    <a:pt x="2127765" y="388401"/>
                    <a:pt x="2071800" y="389497"/>
                    <a:pt x="1951523" y="379474"/>
                  </a:cubicBezTo>
                  <a:cubicBezTo>
                    <a:pt x="1894675" y="374737"/>
                    <a:pt x="1734934" y="353998"/>
                    <a:pt x="1695045" y="346020"/>
                  </a:cubicBezTo>
                  <a:cubicBezTo>
                    <a:pt x="1676460" y="342303"/>
                    <a:pt x="1658022" y="337751"/>
                    <a:pt x="1639289" y="334869"/>
                  </a:cubicBezTo>
                  <a:cubicBezTo>
                    <a:pt x="1463757" y="307863"/>
                    <a:pt x="1622168" y="338134"/>
                    <a:pt x="1494323" y="312566"/>
                  </a:cubicBezTo>
                  <a:cubicBezTo>
                    <a:pt x="1427416" y="316283"/>
                    <a:pt x="1360310" y="317364"/>
                    <a:pt x="1293601" y="323717"/>
                  </a:cubicBezTo>
                  <a:cubicBezTo>
                    <a:pt x="1281900" y="324831"/>
                    <a:pt x="1271450" y="331640"/>
                    <a:pt x="1260148" y="334869"/>
                  </a:cubicBezTo>
                  <a:cubicBezTo>
                    <a:pt x="1240091" y="340600"/>
                    <a:pt x="1177473" y="355402"/>
                    <a:pt x="1159787" y="357171"/>
                  </a:cubicBezTo>
                  <a:cubicBezTo>
                    <a:pt x="1104185" y="362731"/>
                    <a:pt x="1048275" y="364605"/>
                    <a:pt x="992519" y="368322"/>
                  </a:cubicBezTo>
                  <a:cubicBezTo>
                    <a:pt x="981368" y="372039"/>
                    <a:pt x="970367" y="376245"/>
                    <a:pt x="959065" y="379474"/>
                  </a:cubicBezTo>
                  <a:cubicBezTo>
                    <a:pt x="861023" y="407486"/>
                    <a:pt x="961238" y="375033"/>
                    <a:pt x="881006" y="401776"/>
                  </a:cubicBezTo>
                  <a:cubicBezTo>
                    <a:pt x="869855" y="409210"/>
                    <a:pt x="859540" y="418084"/>
                    <a:pt x="847553" y="424078"/>
                  </a:cubicBezTo>
                  <a:cubicBezTo>
                    <a:pt x="828810" y="433450"/>
                    <a:pt x="787366" y="441020"/>
                    <a:pt x="769494" y="446381"/>
                  </a:cubicBezTo>
                  <a:cubicBezTo>
                    <a:pt x="746977" y="453136"/>
                    <a:pt x="724889" y="461249"/>
                    <a:pt x="702587" y="468683"/>
                  </a:cubicBezTo>
                  <a:lnTo>
                    <a:pt x="535319" y="524439"/>
                  </a:lnTo>
                  <a:cubicBezTo>
                    <a:pt x="535314" y="524441"/>
                    <a:pt x="468416" y="546742"/>
                    <a:pt x="468411" y="546742"/>
                  </a:cubicBezTo>
                  <a:lnTo>
                    <a:pt x="323445" y="557893"/>
                  </a:lnTo>
                  <a:cubicBezTo>
                    <a:pt x="263972" y="554176"/>
                    <a:pt x="204319" y="552671"/>
                    <a:pt x="145026" y="546742"/>
                  </a:cubicBezTo>
                  <a:cubicBezTo>
                    <a:pt x="125019" y="544741"/>
                    <a:pt x="87348" y="531233"/>
                    <a:pt x="66967" y="524439"/>
                  </a:cubicBezTo>
                  <a:cubicBezTo>
                    <a:pt x="59533" y="513288"/>
                    <a:pt x="53037" y="501451"/>
                    <a:pt x="44665" y="490986"/>
                  </a:cubicBezTo>
                  <a:cubicBezTo>
                    <a:pt x="38097" y="482776"/>
                    <a:pt x="27064" y="478087"/>
                    <a:pt x="22362" y="468683"/>
                  </a:cubicBezTo>
                  <a:cubicBezTo>
                    <a:pt x="-2291" y="419377"/>
                    <a:pt x="60" y="417489"/>
                    <a:pt x="60" y="37947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9AC823A-36DA-3692-FC99-E2DF4048D23C}"/>
                </a:ext>
              </a:extLst>
            </p:cNvPr>
            <p:cNvSpPr/>
            <p:nvPr/>
          </p:nvSpPr>
          <p:spPr>
            <a:xfrm>
              <a:off x="4823145" y="3914078"/>
              <a:ext cx="501805" cy="1839951"/>
            </a:xfrm>
            <a:custGeom>
              <a:avLst/>
              <a:gdLst>
                <a:gd name="connsiteX0" fmla="*/ 412595 w 501805"/>
                <a:gd name="connsiteY0" fmla="*/ 0 h 1839951"/>
                <a:gd name="connsiteX1" fmla="*/ 423746 w 501805"/>
                <a:gd name="connsiteY1" fmla="*/ 78059 h 1839951"/>
                <a:gd name="connsiteX2" fmla="*/ 434897 w 501805"/>
                <a:gd name="connsiteY2" fmla="*/ 122663 h 1839951"/>
                <a:gd name="connsiteX3" fmla="*/ 446048 w 501805"/>
                <a:gd name="connsiteY3" fmla="*/ 312234 h 1839951"/>
                <a:gd name="connsiteX4" fmla="*/ 434897 w 501805"/>
                <a:gd name="connsiteY4" fmla="*/ 535259 h 1839951"/>
                <a:gd name="connsiteX5" fmla="*/ 401444 w 501805"/>
                <a:gd name="connsiteY5" fmla="*/ 602166 h 1839951"/>
                <a:gd name="connsiteX6" fmla="*/ 390292 w 501805"/>
                <a:gd name="connsiteY6" fmla="*/ 635620 h 1839951"/>
                <a:gd name="connsiteX7" fmla="*/ 356839 w 501805"/>
                <a:gd name="connsiteY7" fmla="*/ 657922 h 1839951"/>
                <a:gd name="connsiteX8" fmla="*/ 312234 w 501805"/>
                <a:gd name="connsiteY8" fmla="*/ 702527 h 1839951"/>
                <a:gd name="connsiteX9" fmla="*/ 289931 w 501805"/>
                <a:gd name="connsiteY9" fmla="*/ 724829 h 1839951"/>
                <a:gd name="connsiteX10" fmla="*/ 267629 w 501805"/>
                <a:gd name="connsiteY10" fmla="*/ 758283 h 1839951"/>
                <a:gd name="connsiteX11" fmla="*/ 200722 w 501805"/>
                <a:gd name="connsiteY11" fmla="*/ 814039 h 1839951"/>
                <a:gd name="connsiteX12" fmla="*/ 178419 w 501805"/>
                <a:gd name="connsiteY12" fmla="*/ 847493 h 1839951"/>
                <a:gd name="connsiteX13" fmla="*/ 167268 w 501805"/>
                <a:gd name="connsiteY13" fmla="*/ 880946 h 1839951"/>
                <a:gd name="connsiteX14" fmla="*/ 122663 w 501805"/>
                <a:gd name="connsiteY14" fmla="*/ 947854 h 1839951"/>
                <a:gd name="connsiteX15" fmla="*/ 111512 w 501805"/>
                <a:gd name="connsiteY15" fmla="*/ 981307 h 1839951"/>
                <a:gd name="connsiteX16" fmla="*/ 89209 w 501805"/>
                <a:gd name="connsiteY16" fmla="*/ 1003610 h 1839951"/>
                <a:gd name="connsiteX17" fmla="*/ 44605 w 501805"/>
                <a:gd name="connsiteY17" fmla="*/ 1092820 h 1839951"/>
                <a:gd name="connsiteX18" fmla="*/ 22302 w 501805"/>
                <a:gd name="connsiteY18" fmla="*/ 1182029 h 1839951"/>
                <a:gd name="connsiteX19" fmla="*/ 0 w 501805"/>
                <a:gd name="connsiteY19" fmla="*/ 1260088 h 1839951"/>
                <a:gd name="connsiteX20" fmla="*/ 11151 w 501805"/>
                <a:gd name="connsiteY20" fmla="*/ 1393902 h 1839951"/>
                <a:gd name="connsiteX21" fmla="*/ 22302 w 501805"/>
                <a:gd name="connsiteY21" fmla="*/ 1438507 h 1839951"/>
                <a:gd name="connsiteX22" fmla="*/ 33453 w 501805"/>
                <a:gd name="connsiteY22" fmla="*/ 1494263 h 1839951"/>
                <a:gd name="connsiteX23" fmla="*/ 44605 w 501805"/>
                <a:gd name="connsiteY23" fmla="*/ 1561171 h 1839951"/>
                <a:gd name="connsiteX24" fmla="*/ 66907 w 501805"/>
                <a:gd name="connsiteY24" fmla="*/ 1628078 h 1839951"/>
                <a:gd name="connsiteX25" fmla="*/ 89209 w 501805"/>
                <a:gd name="connsiteY25" fmla="*/ 1706137 h 1839951"/>
                <a:gd name="connsiteX26" fmla="*/ 111512 w 501805"/>
                <a:gd name="connsiteY26" fmla="*/ 1728439 h 1839951"/>
                <a:gd name="connsiteX27" fmla="*/ 178419 w 501805"/>
                <a:gd name="connsiteY27" fmla="*/ 1773044 h 1839951"/>
                <a:gd name="connsiteX28" fmla="*/ 278780 w 501805"/>
                <a:gd name="connsiteY28" fmla="*/ 1795346 h 1839951"/>
                <a:gd name="connsiteX29" fmla="*/ 334536 w 501805"/>
                <a:gd name="connsiteY29" fmla="*/ 1806498 h 1839951"/>
                <a:gd name="connsiteX30" fmla="*/ 379141 w 501805"/>
                <a:gd name="connsiteY30" fmla="*/ 1817649 h 1839951"/>
                <a:gd name="connsiteX31" fmla="*/ 446048 w 501805"/>
                <a:gd name="connsiteY31" fmla="*/ 1839951 h 1839951"/>
                <a:gd name="connsiteX32" fmla="*/ 501805 w 501805"/>
                <a:gd name="connsiteY32" fmla="*/ 1828800 h 183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1805" h="1839951">
                  <a:moveTo>
                    <a:pt x="412595" y="0"/>
                  </a:moveTo>
                  <a:cubicBezTo>
                    <a:pt x="416312" y="26020"/>
                    <a:pt x="419044" y="52199"/>
                    <a:pt x="423746" y="78059"/>
                  </a:cubicBezTo>
                  <a:cubicBezTo>
                    <a:pt x="426487" y="93137"/>
                    <a:pt x="433444" y="107406"/>
                    <a:pt x="434897" y="122663"/>
                  </a:cubicBezTo>
                  <a:cubicBezTo>
                    <a:pt x="440898" y="185677"/>
                    <a:pt x="442331" y="249044"/>
                    <a:pt x="446048" y="312234"/>
                  </a:cubicBezTo>
                  <a:cubicBezTo>
                    <a:pt x="442331" y="386576"/>
                    <a:pt x="441345" y="461104"/>
                    <a:pt x="434897" y="535259"/>
                  </a:cubicBezTo>
                  <a:cubicBezTo>
                    <a:pt x="431947" y="569186"/>
                    <a:pt x="416083" y="572888"/>
                    <a:pt x="401444" y="602166"/>
                  </a:cubicBezTo>
                  <a:cubicBezTo>
                    <a:pt x="396187" y="612680"/>
                    <a:pt x="397635" y="626441"/>
                    <a:pt x="390292" y="635620"/>
                  </a:cubicBezTo>
                  <a:cubicBezTo>
                    <a:pt x="381920" y="646085"/>
                    <a:pt x="367014" y="649200"/>
                    <a:pt x="356839" y="657922"/>
                  </a:cubicBezTo>
                  <a:cubicBezTo>
                    <a:pt x="340874" y="671606"/>
                    <a:pt x="327102" y="687659"/>
                    <a:pt x="312234" y="702527"/>
                  </a:cubicBezTo>
                  <a:cubicBezTo>
                    <a:pt x="304800" y="709961"/>
                    <a:pt x="295763" y="716081"/>
                    <a:pt x="289931" y="724829"/>
                  </a:cubicBezTo>
                  <a:cubicBezTo>
                    <a:pt x="282497" y="735980"/>
                    <a:pt x="276209" y="747987"/>
                    <a:pt x="267629" y="758283"/>
                  </a:cubicBezTo>
                  <a:cubicBezTo>
                    <a:pt x="240798" y="790480"/>
                    <a:pt x="233615" y="792110"/>
                    <a:pt x="200722" y="814039"/>
                  </a:cubicBezTo>
                  <a:cubicBezTo>
                    <a:pt x="193288" y="825190"/>
                    <a:pt x="184413" y="835506"/>
                    <a:pt x="178419" y="847493"/>
                  </a:cubicBezTo>
                  <a:cubicBezTo>
                    <a:pt x="173162" y="858006"/>
                    <a:pt x="172976" y="870671"/>
                    <a:pt x="167268" y="880946"/>
                  </a:cubicBezTo>
                  <a:cubicBezTo>
                    <a:pt x="154251" y="904377"/>
                    <a:pt x="122663" y="947854"/>
                    <a:pt x="122663" y="947854"/>
                  </a:cubicBezTo>
                  <a:cubicBezTo>
                    <a:pt x="118946" y="959005"/>
                    <a:pt x="117560" y="971228"/>
                    <a:pt x="111512" y="981307"/>
                  </a:cubicBezTo>
                  <a:cubicBezTo>
                    <a:pt x="106103" y="990322"/>
                    <a:pt x="93911" y="994206"/>
                    <a:pt x="89209" y="1003610"/>
                  </a:cubicBezTo>
                  <a:cubicBezTo>
                    <a:pt x="37953" y="1106121"/>
                    <a:pt x="94991" y="1042431"/>
                    <a:pt x="44605" y="1092820"/>
                  </a:cubicBezTo>
                  <a:cubicBezTo>
                    <a:pt x="37171" y="1122556"/>
                    <a:pt x="31995" y="1152950"/>
                    <a:pt x="22302" y="1182029"/>
                  </a:cubicBezTo>
                  <a:cubicBezTo>
                    <a:pt x="6305" y="1230022"/>
                    <a:pt x="14002" y="1204079"/>
                    <a:pt x="0" y="1260088"/>
                  </a:cubicBezTo>
                  <a:cubicBezTo>
                    <a:pt x="3717" y="1304693"/>
                    <a:pt x="5599" y="1349488"/>
                    <a:pt x="11151" y="1393902"/>
                  </a:cubicBezTo>
                  <a:cubicBezTo>
                    <a:pt x="13052" y="1409110"/>
                    <a:pt x="18977" y="1423546"/>
                    <a:pt x="22302" y="1438507"/>
                  </a:cubicBezTo>
                  <a:cubicBezTo>
                    <a:pt x="26413" y="1457009"/>
                    <a:pt x="30062" y="1475615"/>
                    <a:pt x="33453" y="1494263"/>
                  </a:cubicBezTo>
                  <a:cubicBezTo>
                    <a:pt x="37498" y="1516509"/>
                    <a:pt x="39121" y="1539236"/>
                    <a:pt x="44605" y="1561171"/>
                  </a:cubicBezTo>
                  <a:cubicBezTo>
                    <a:pt x="50307" y="1583978"/>
                    <a:pt x="61205" y="1605271"/>
                    <a:pt x="66907" y="1628078"/>
                  </a:cubicBezTo>
                  <a:cubicBezTo>
                    <a:pt x="68990" y="1636409"/>
                    <a:pt x="82353" y="1694711"/>
                    <a:pt x="89209" y="1706137"/>
                  </a:cubicBezTo>
                  <a:cubicBezTo>
                    <a:pt x="94618" y="1715152"/>
                    <a:pt x="103101" y="1722131"/>
                    <a:pt x="111512" y="1728439"/>
                  </a:cubicBezTo>
                  <a:cubicBezTo>
                    <a:pt x="132955" y="1744521"/>
                    <a:pt x="152135" y="1767787"/>
                    <a:pt x="178419" y="1773044"/>
                  </a:cubicBezTo>
                  <a:cubicBezTo>
                    <a:pt x="346502" y="1806660"/>
                    <a:pt x="137111" y="1763863"/>
                    <a:pt x="278780" y="1795346"/>
                  </a:cubicBezTo>
                  <a:cubicBezTo>
                    <a:pt x="297282" y="1799458"/>
                    <a:pt x="316034" y="1802386"/>
                    <a:pt x="334536" y="1806498"/>
                  </a:cubicBezTo>
                  <a:cubicBezTo>
                    <a:pt x="349497" y="1809823"/>
                    <a:pt x="364461" y="1813245"/>
                    <a:pt x="379141" y="1817649"/>
                  </a:cubicBezTo>
                  <a:cubicBezTo>
                    <a:pt x="401658" y="1824404"/>
                    <a:pt x="446048" y="1839951"/>
                    <a:pt x="446048" y="1839951"/>
                  </a:cubicBezTo>
                  <a:cubicBezTo>
                    <a:pt x="486555" y="1826449"/>
                    <a:pt x="467747" y="1828800"/>
                    <a:pt x="501805" y="18288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43F64A-82DF-12EB-C0B6-83B415BB1ABA}"/>
                </a:ext>
              </a:extLst>
            </p:cNvPr>
            <p:cNvSpPr/>
            <p:nvPr/>
          </p:nvSpPr>
          <p:spPr>
            <a:xfrm>
              <a:off x="4296616" y="2330605"/>
              <a:ext cx="783007" cy="2062975"/>
            </a:xfrm>
            <a:custGeom>
              <a:avLst/>
              <a:gdLst>
                <a:gd name="connsiteX0" fmla="*/ 225446 w 783007"/>
                <a:gd name="connsiteY0" fmla="*/ 0 h 2062975"/>
                <a:gd name="connsiteX1" fmla="*/ 147387 w 783007"/>
                <a:gd name="connsiteY1" fmla="*/ 33454 h 2062975"/>
                <a:gd name="connsiteX2" fmla="*/ 125085 w 783007"/>
                <a:gd name="connsiteY2" fmla="*/ 66907 h 2062975"/>
                <a:gd name="connsiteX3" fmla="*/ 102782 w 783007"/>
                <a:gd name="connsiteY3" fmla="*/ 89210 h 2062975"/>
                <a:gd name="connsiteX4" fmla="*/ 91631 w 783007"/>
                <a:gd name="connsiteY4" fmla="*/ 122663 h 2062975"/>
                <a:gd name="connsiteX5" fmla="*/ 69329 w 783007"/>
                <a:gd name="connsiteY5" fmla="*/ 144966 h 2062975"/>
                <a:gd name="connsiteX6" fmla="*/ 47026 w 783007"/>
                <a:gd name="connsiteY6" fmla="*/ 211873 h 2062975"/>
                <a:gd name="connsiteX7" fmla="*/ 35875 w 783007"/>
                <a:gd name="connsiteY7" fmla="*/ 245327 h 2062975"/>
                <a:gd name="connsiteX8" fmla="*/ 13573 w 783007"/>
                <a:gd name="connsiteY8" fmla="*/ 278780 h 2062975"/>
                <a:gd name="connsiteX9" fmla="*/ 13573 w 783007"/>
                <a:gd name="connsiteY9" fmla="*/ 780585 h 2062975"/>
                <a:gd name="connsiteX10" fmla="*/ 35875 w 783007"/>
                <a:gd name="connsiteY10" fmla="*/ 1315844 h 2062975"/>
                <a:gd name="connsiteX11" fmla="*/ 47026 w 783007"/>
                <a:gd name="connsiteY11" fmla="*/ 1650380 h 2062975"/>
                <a:gd name="connsiteX12" fmla="*/ 80480 w 783007"/>
                <a:gd name="connsiteY12" fmla="*/ 1828800 h 2062975"/>
                <a:gd name="connsiteX13" fmla="*/ 91631 w 783007"/>
                <a:gd name="connsiteY13" fmla="*/ 1873405 h 2062975"/>
                <a:gd name="connsiteX14" fmla="*/ 113934 w 783007"/>
                <a:gd name="connsiteY14" fmla="*/ 1940312 h 2062975"/>
                <a:gd name="connsiteX15" fmla="*/ 125085 w 783007"/>
                <a:gd name="connsiteY15" fmla="*/ 1973766 h 2062975"/>
                <a:gd name="connsiteX16" fmla="*/ 169690 w 783007"/>
                <a:gd name="connsiteY16" fmla="*/ 2029522 h 2062975"/>
                <a:gd name="connsiteX17" fmla="*/ 236597 w 783007"/>
                <a:gd name="connsiteY17" fmla="*/ 2051824 h 2062975"/>
                <a:gd name="connsiteX18" fmla="*/ 270051 w 783007"/>
                <a:gd name="connsiteY18" fmla="*/ 2062975 h 2062975"/>
                <a:gd name="connsiteX19" fmla="*/ 481924 w 783007"/>
                <a:gd name="connsiteY19" fmla="*/ 2051824 h 2062975"/>
                <a:gd name="connsiteX20" fmla="*/ 548831 w 783007"/>
                <a:gd name="connsiteY20" fmla="*/ 2029522 h 2062975"/>
                <a:gd name="connsiteX21" fmla="*/ 582285 w 783007"/>
                <a:gd name="connsiteY21" fmla="*/ 2018371 h 2062975"/>
                <a:gd name="connsiteX22" fmla="*/ 604587 w 783007"/>
                <a:gd name="connsiteY22" fmla="*/ 1996068 h 2062975"/>
                <a:gd name="connsiteX23" fmla="*/ 671495 w 783007"/>
                <a:gd name="connsiteY23" fmla="*/ 1973766 h 2062975"/>
                <a:gd name="connsiteX24" fmla="*/ 716099 w 783007"/>
                <a:gd name="connsiteY24" fmla="*/ 1918010 h 2062975"/>
                <a:gd name="connsiteX25" fmla="*/ 727251 w 783007"/>
                <a:gd name="connsiteY25" fmla="*/ 1884556 h 2062975"/>
                <a:gd name="connsiteX26" fmla="*/ 749553 w 783007"/>
                <a:gd name="connsiteY26" fmla="*/ 1851102 h 2062975"/>
                <a:gd name="connsiteX27" fmla="*/ 783007 w 783007"/>
                <a:gd name="connsiteY27" fmla="*/ 1784195 h 2062975"/>
                <a:gd name="connsiteX28" fmla="*/ 760704 w 783007"/>
                <a:gd name="connsiteY28" fmla="*/ 1706136 h 2062975"/>
                <a:gd name="connsiteX29" fmla="*/ 749553 w 783007"/>
                <a:gd name="connsiteY29" fmla="*/ 1639229 h 2062975"/>
                <a:gd name="connsiteX30" fmla="*/ 738402 w 783007"/>
                <a:gd name="connsiteY30" fmla="*/ 1583473 h 206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3007" h="2062975">
                  <a:moveTo>
                    <a:pt x="225446" y="0"/>
                  </a:moveTo>
                  <a:cubicBezTo>
                    <a:pt x="199426" y="11151"/>
                    <a:pt x="170941" y="17751"/>
                    <a:pt x="147387" y="33454"/>
                  </a:cubicBezTo>
                  <a:cubicBezTo>
                    <a:pt x="136236" y="40888"/>
                    <a:pt x="133457" y="56442"/>
                    <a:pt x="125085" y="66907"/>
                  </a:cubicBezTo>
                  <a:cubicBezTo>
                    <a:pt x="118517" y="75117"/>
                    <a:pt x="110216" y="81776"/>
                    <a:pt x="102782" y="89210"/>
                  </a:cubicBezTo>
                  <a:cubicBezTo>
                    <a:pt x="99065" y="100361"/>
                    <a:pt x="97678" y="112584"/>
                    <a:pt x="91631" y="122663"/>
                  </a:cubicBezTo>
                  <a:cubicBezTo>
                    <a:pt x="86222" y="131678"/>
                    <a:pt x="74031" y="135562"/>
                    <a:pt x="69329" y="144966"/>
                  </a:cubicBezTo>
                  <a:cubicBezTo>
                    <a:pt x="58816" y="165993"/>
                    <a:pt x="54460" y="189571"/>
                    <a:pt x="47026" y="211873"/>
                  </a:cubicBezTo>
                  <a:cubicBezTo>
                    <a:pt x="43309" y="223024"/>
                    <a:pt x="42395" y="235547"/>
                    <a:pt x="35875" y="245327"/>
                  </a:cubicBezTo>
                  <a:lnTo>
                    <a:pt x="13573" y="278780"/>
                  </a:lnTo>
                  <a:cubicBezTo>
                    <a:pt x="-8688" y="523638"/>
                    <a:pt x="172" y="371865"/>
                    <a:pt x="13573" y="780585"/>
                  </a:cubicBezTo>
                  <a:cubicBezTo>
                    <a:pt x="36215" y="1471137"/>
                    <a:pt x="13257" y="739062"/>
                    <a:pt x="35875" y="1315844"/>
                  </a:cubicBezTo>
                  <a:cubicBezTo>
                    <a:pt x="40247" y="1427332"/>
                    <a:pt x="41162" y="1538960"/>
                    <a:pt x="47026" y="1650380"/>
                  </a:cubicBezTo>
                  <a:cubicBezTo>
                    <a:pt x="51014" y="1726147"/>
                    <a:pt x="62124" y="1755376"/>
                    <a:pt x="80480" y="1828800"/>
                  </a:cubicBezTo>
                  <a:cubicBezTo>
                    <a:pt x="84197" y="1843668"/>
                    <a:pt x="86784" y="1858866"/>
                    <a:pt x="91631" y="1873405"/>
                  </a:cubicBezTo>
                  <a:lnTo>
                    <a:pt x="113934" y="1940312"/>
                  </a:lnTo>
                  <a:cubicBezTo>
                    <a:pt x="117651" y="1951463"/>
                    <a:pt x="118565" y="1963986"/>
                    <a:pt x="125085" y="1973766"/>
                  </a:cubicBezTo>
                  <a:cubicBezTo>
                    <a:pt x="132964" y="1985585"/>
                    <a:pt x="153800" y="2021577"/>
                    <a:pt x="169690" y="2029522"/>
                  </a:cubicBezTo>
                  <a:cubicBezTo>
                    <a:pt x="190717" y="2040035"/>
                    <a:pt x="214295" y="2044390"/>
                    <a:pt x="236597" y="2051824"/>
                  </a:cubicBezTo>
                  <a:lnTo>
                    <a:pt x="270051" y="2062975"/>
                  </a:lnTo>
                  <a:cubicBezTo>
                    <a:pt x="340675" y="2059258"/>
                    <a:pt x="411706" y="2060250"/>
                    <a:pt x="481924" y="2051824"/>
                  </a:cubicBezTo>
                  <a:cubicBezTo>
                    <a:pt x="505265" y="2049023"/>
                    <a:pt x="526529" y="2036956"/>
                    <a:pt x="548831" y="2029522"/>
                  </a:cubicBezTo>
                  <a:lnTo>
                    <a:pt x="582285" y="2018371"/>
                  </a:lnTo>
                  <a:cubicBezTo>
                    <a:pt x="589719" y="2010937"/>
                    <a:pt x="595183" y="2000770"/>
                    <a:pt x="604587" y="1996068"/>
                  </a:cubicBezTo>
                  <a:cubicBezTo>
                    <a:pt x="625614" y="1985554"/>
                    <a:pt x="671495" y="1973766"/>
                    <a:pt x="671495" y="1973766"/>
                  </a:cubicBezTo>
                  <a:cubicBezTo>
                    <a:pt x="692238" y="1953022"/>
                    <a:pt x="702032" y="1946143"/>
                    <a:pt x="716099" y="1918010"/>
                  </a:cubicBezTo>
                  <a:cubicBezTo>
                    <a:pt x="721356" y="1907496"/>
                    <a:pt x="721994" y="1895070"/>
                    <a:pt x="727251" y="1884556"/>
                  </a:cubicBezTo>
                  <a:cubicBezTo>
                    <a:pt x="733245" y="1872569"/>
                    <a:pt x="743559" y="1863089"/>
                    <a:pt x="749553" y="1851102"/>
                  </a:cubicBezTo>
                  <a:cubicBezTo>
                    <a:pt x="795716" y="1758774"/>
                    <a:pt x="719095" y="1880062"/>
                    <a:pt x="783007" y="1784195"/>
                  </a:cubicBezTo>
                  <a:cubicBezTo>
                    <a:pt x="772381" y="1752316"/>
                    <a:pt x="767704" y="1741134"/>
                    <a:pt x="760704" y="1706136"/>
                  </a:cubicBezTo>
                  <a:cubicBezTo>
                    <a:pt x="756270" y="1683965"/>
                    <a:pt x="753987" y="1661400"/>
                    <a:pt x="749553" y="1639229"/>
                  </a:cubicBezTo>
                  <a:cubicBezTo>
                    <a:pt x="737501" y="1578965"/>
                    <a:pt x="738402" y="1612873"/>
                    <a:pt x="738402" y="158347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A870B9-C088-F258-C860-73646C797B46}"/>
                </a:ext>
              </a:extLst>
            </p:cNvPr>
            <p:cNvSpPr txBox="1"/>
            <p:nvPr/>
          </p:nvSpPr>
          <p:spPr>
            <a:xfrm>
              <a:off x="2173395" y="4555314"/>
              <a:ext cx="2649750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High data throughput DAQ and analysis software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D43160-72BD-096B-7798-63EA71A106FF}"/>
                </a:ext>
              </a:extLst>
            </p:cNvPr>
            <p:cNvSpPr txBox="1"/>
            <p:nvPr/>
          </p:nvSpPr>
          <p:spPr>
            <a:xfrm>
              <a:off x="4273578" y="904684"/>
              <a:ext cx="181571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API DT neutron generator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9CA161-BDF7-627F-F895-920D3487AC6D}"/>
                </a:ext>
              </a:extLst>
            </p:cNvPr>
            <p:cNvSpPr txBox="1"/>
            <p:nvPr/>
          </p:nvSpPr>
          <p:spPr>
            <a:xfrm>
              <a:off x="2222916" y="1933802"/>
              <a:ext cx="220666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tx2"/>
                  </a:solidFill>
                  <a:latin typeface="+mn-lt"/>
                </a:rPr>
                <a:t>Alpha-particle detector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E966AE-AAFD-5DCA-CBFF-085EFFB404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650" y="1060776"/>
            <a:ext cx="3840479" cy="15014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AF85EC0-A6B0-F2BD-7708-114ACA517A63}"/>
              </a:ext>
            </a:extLst>
          </p:cNvPr>
          <p:cNvGrpSpPr/>
          <p:nvPr/>
        </p:nvGrpSpPr>
        <p:grpSpPr>
          <a:xfrm>
            <a:off x="7714729" y="3148103"/>
            <a:ext cx="4340168" cy="2743889"/>
            <a:chOff x="1042610" y="2993366"/>
            <a:chExt cx="5398865" cy="34132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5A4386-9D8A-370E-D7F0-53B194C21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40" t="7105" r="12689" b="4597"/>
            <a:stretch/>
          </p:blipFill>
          <p:spPr>
            <a:xfrm>
              <a:off x="1408681" y="2993366"/>
              <a:ext cx="5032794" cy="30226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4ADC35-EED9-2071-4ACA-C047D9076B14}"/>
                </a:ext>
              </a:extLst>
            </p:cNvPr>
            <p:cNvSpPr txBox="1"/>
            <p:nvPr/>
          </p:nvSpPr>
          <p:spPr>
            <a:xfrm>
              <a:off x="2748728" y="6016062"/>
              <a:ext cx="2335400" cy="390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Time of Flight (ns)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4B60C7-341B-104B-A024-6DF28A68CC1F}"/>
                </a:ext>
              </a:extLst>
            </p:cNvPr>
            <p:cNvSpPr txBox="1"/>
            <p:nvPr/>
          </p:nvSpPr>
          <p:spPr>
            <a:xfrm rot="16200000">
              <a:off x="45239" y="4302307"/>
              <a:ext cx="2385251" cy="390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Counts per alpha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2409DC-0DD5-1500-FA5C-30CB6C430259}"/>
              </a:ext>
            </a:extLst>
          </p:cNvPr>
          <p:cNvCxnSpPr>
            <a:cxnSpLocks/>
          </p:cNvCxnSpPr>
          <p:nvPr/>
        </p:nvCxnSpPr>
        <p:spPr>
          <a:xfrm flipV="1">
            <a:off x="8409164" y="5268327"/>
            <a:ext cx="0" cy="58437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AD0842-8E85-7A0C-6676-C281974DAA7A}"/>
              </a:ext>
            </a:extLst>
          </p:cNvPr>
          <p:cNvCxnSpPr>
            <a:cxnSpLocks/>
          </p:cNvCxnSpPr>
          <p:nvPr/>
        </p:nvCxnSpPr>
        <p:spPr>
          <a:xfrm flipV="1">
            <a:off x="8409164" y="5081089"/>
            <a:ext cx="346740" cy="77161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E58374-EC23-DE2E-3434-55BB4639723F}"/>
              </a:ext>
            </a:extLst>
          </p:cNvPr>
          <p:cNvSpPr txBox="1"/>
          <p:nvPr/>
        </p:nvSpPr>
        <p:spPr>
          <a:xfrm>
            <a:off x="9563993" y="3359165"/>
            <a:ext cx="152029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Fission, inelastic scattering, hydrogen elastic neutrons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70A089-54A8-05AF-8212-AE34AA3B6E0A}"/>
              </a:ext>
            </a:extLst>
          </p:cNvPr>
          <p:cNvSpPr txBox="1"/>
          <p:nvPr/>
        </p:nvSpPr>
        <p:spPr>
          <a:xfrm>
            <a:off x="9432253" y="2619300"/>
            <a:ext cx="25787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Transmission and small angle elastic scattering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7C3C32-E85A-28DB-5EC6-FCD4B31B1627}"/>
              </a:ext>
            </a:extLst>
          </p:cNvPr>
          <p:cNvSpPr/>
          <p:nvPr/>
        </p:nvSpPr>
        <p:spPr>
          <a:xfrm>
            <a:off x="8325263" y="3241382"/>
            <a:ext cx="215662" cy="219289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6FE848-7365-94D3-4356-0FF8D28DECCB}"/>
              </a:ext>
            </a:extLst>
          </p:cNvPr>
          <p:cNvSpPr/>
          <p:nvPr/>
        </p:nvSpPr>
        <p:spPr>
          <a:xfrm>
            <a:off x="8648074" y="3241383"/>
            <a:ext cx="215662" cy="219289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0904E4-1AE6-AF01-B871-96DF83291E29}"/>
              </a:ext>
            </a:extLst>
          </p:cNvPr>
          <p:cNvSpPr/>
          <p:nvPr/>
        </p:nvSpPr>
        <p:spPr>
          <a:xfrm>
            <a:off x="9073692" y="3227513"/>
            <a:ext cx="215661" cy="2192896"/>
          </a:xfrm>
          <a:prstGeom prst="rect">
            <a:avLst/>
          </a:prstGeom>
          <a:solidFill>
            <a:srgbClr val="FF0000">
              <a:alpha val="26000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B9F5072-9A8D-0F2F-901D-E4FF627F5D44}"/>
              </a:ext>
            </a:extLst>
          </p:cNvPr>
          <p:cNvCxnSpPr>
            <a:cxnSpLocks/>
          </p:cNvCxnSpPr>
          <p:nvPr/>
        </p:nvCxnSpPr>
        <p:spPr>
          <a:xfrm flipH="1">
            <a:off x="9171657" y="2902886"/>
            <a:ext cx="392336" cy="454235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47AAFDE-14A6-876D-3553-FF92DCBDA1F5}"/>
              </a:ext>
            </a:extLst>
          </p:cNvPr>
          <p:cNvSpPr/>
          <p:nvPr/>
        </p:nvSpPr>
        <p:spPr>
          <a:xfrm>
            <a:off x="9563993" y="3239362"/>
            <a:ext cx="1313962" cy="219289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85D774-3E7D-E2C6-9B85-2A7BD9DCB904}"/>
              </a:ext>
            </a:extLst>
          </p:cNvPr>
          <p:cNvSpPr txBox="1"/>
          <p:nvPr/>
        </p:nvSpPr>
        <p:spPr>
          <a:xfrm>
            <a:off x="8687473" y="846708"/>
            <a:ext cx="239681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Coincidence in 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4A791D-CCC7-01E7-2E02-4F619584FA42}"/>
              </a:ext>
            </a:extLst>
          </p:cNvPr>
          <p:cNvSpPr txBox="1"/>
          <p:nvPr/>
        </p:nvSpPr>
        <p:spPr>
          <a:xfrm>
            <a:off x="7524635" y="5944649"/>
            <a:ext cx="181691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Source and object gamma rays</a:t>
            </a:r>
          </a:p>
        </p:txBody>
      </p:sp>
    </p:spTree>
    <p:extLst>
      <p:ext uri="{BB962C8B-B14F-4D97-AF65-F5344CB8AC3E}">
        <p14:creationId xmlns:p14="http://schemas.microsoft.com/office/powerpoint/2010/main" val="69975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6BE1-8510-7A3B-0010-EC470665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66C1B-FE25-2B59-0990-941CBDC2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662" y="948988"/>
            <a:ext cx="5944394" cy="5409170"/>
          </a:xfrm>
        </p:spPr>
        <p:txBody>
          <a:bodyPr/>
          <a:lstStyle/>
          <a:p>
            <a:r>
              <a:rPr lang="en-US" sz="2400" dirty="0"/>
              <a:t>To enable field operation, first need to operate without a gantry</a:t>
            </a:r>
          </a:p>
          <a:p>
            <a:pPr lvl="1"/>
            <a:r>
              <a:rPr lang="en-US" sz="2000" dirty="0"/>
              <a:t>Distributed DAQ (we use off-the-shelf digitizers, GbE switch, custom clock board)</a:t>
            </a:r>
          </a:p>
          <a:p>
            <a:pPr lvl="1"/>
            <a:r>
              <a:rPr lang="en-US" sz="2000" dirty="0"/>
              <a:t>Methods to determine the detector position from data, calculate normalization for an inferred position, and stitch multiple images</a:t>
            </a:r>
          </a:p>
          <a:p>
            <a:r>
              <a:rPr lang="en-US" sz="2400" dirty="0"/>
              <a:t>Want detector with minimum non-scintillator volume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6BBD54-1FA0-E236-3D8F-4ABC9BF0F8E0}"/>
              </a:ext>
            </a:extLst>
          </p:cNvPr>
          <p:cNvGrpSpPr/>
          <p:nvPr/>
        </p:nvGrpSpPr>
        <p:grpSpPr>
          <a:xfrm>
            <a:off x="832064" y="948988"/>
            <a:ext cx="5004486" cy="5409170"/>
            <a:chOff x="4529421" y="859536"/>
            <a:chExt cx="5004486" cy="54091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4DD49E-B086-09DB-4BF7-BB640AD1E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9421" y="859536"/>
              <a:ext cx="5004486" cy="54091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253D57-5E45-4CDD-6C1E-CD94DB7A26C6}"/>
                </a:ext>
              </a:extLst>
            </p:cNvPr>
            <p:cNvSpPr txBox="1"/>
            <p:nvPr/>
          </p:nvSpPr>
          <p:spPr>
            <a:xfrm>
              <a:off x="4848446" y="1745457"/>
              <a:ext cx="2039392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DT neutron generator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2B97CA-471A-B5D3-7124-5C19DEEE5A76}"/>
                </a:ext>
              </a:extLst>
            </p:cNvPr>
            <p:cNvSpPr txBox="1"/>
            <p:nvPr/>
          </p:nvSpPr>
          <p:spPr>
            <a:xfrm>
              <a:off x="7794966" y="1824970"/>
              <a:ext cx="150309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Neutron 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28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90EC-AFDC-6202-4579-5DD9D0E0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15981-038D-AFC8-86B1-4E088537E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17" y="3889093"/>
            <a:ext cx="11430000" cy="2694587"/>
          </a:xfrm>
        </p:spPr>
        <p:txBody>
          <a:bodyPr/>
          <a:lstStyle/>
          <a:p>
            <a:r>
              <a:rPr lang="en-US" sz="2400" dirty="0"/>
              <a:t>Find detector position using known alpha-coincident directions and times of flight</a:t>
            </a:r>
          </a:p>
          <a:p>
            <a:r>
              <a:rPr lang="en-US" sz="2400" dirty="0"/>
              <a:t>Calculate normalization given absolute efficiency for position and orientation of detector and corrections for relative efficiency of individual pixels</a:t>
            </a:r>
          </a:p>
          <a:p>
            <a:r>
              <a:rPr lang="en-US" sz="2400" dirty="0"/>
              <a:t>Project each image into a common plane to stich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12409-C6EA-81C4-0A12-E9C9D3FF2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6" r="12554"/>
          <a:stretch/>
        </p:blipFill>
        <p:spPr>
          <a:xfrm>
            <a:off x="6057774" y="810723"/>
            <a:ext cx="3271421" cy="318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C3D41F-4E85-3985-0CCE-ED3A9240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8" r="16926"/>
          <a:stretch/>
        </p:blipFill>
        <p:spPr>
          <a:xfrm>
            <a:off x="9311359" y="795040"/>
            <a:ext cx="2881935" cy="3212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F62D1E-6C76-A57D-DCDE-D9B18AE4E07C}"/>
              </a:ext>
            </a:extLst>
          </p:cNvPr>
          <p:cNvGrpSpPr/>
          <p:nvPr/>
        </p:nvGrpSpPr>
        <p:grpSpPr>
          <a:xfrm>
            <a:off x="330481" y="1059444"/>
            <a:ext cx="2291707" cy="2763109"/>
            <a:chOff x="376780" y="1214316"/>
            <a:chExt cx="2291707" cy="27631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A5563E-85D3-0040-AF1F-EF1475959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15" t="20251" r="8252" b="8937"/>
            <a:stretch/>
          </p:blipFill>
          <p:spPr>
            <a:xfrm>
              <a:off x="376780" y="1214316"/>
              <a:ext cx="2291707" cy="27458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5320D3-4AE9-FF10-E365-F6DFE89CC735}"/>
                </a:ext>
              </a:extLst>
            </p:cNvPr>
            <p:cNvSpPr txBox="1"/>
            <p:nvPr/>
          </p:nvSpPr>
          <p:spPr>
            <a:xfrm>
              <a:off x="935666" y="1214316"/>
              <a:ext cx="50687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DU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D32418-EDEC-C39D-7D78-D7C52FAD635C}"/>
                </a:ext>
              </a:extLst>
            </p:cNvPr>
            <p:cNvSpPr txBox="1"/>
            <p:nvPr/>
          </p:nvSpPr>
          <p:spPr>
            <a:xfrm>
              <a:off x="1729763" y="1214316"/>
              <a:ext cx="39305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7FC0BE-61B5-FBA0-27AA-3D8F42E45C1D}"/>
                </a:ext>
              </a:extLst>
            </p:cNvPr>
            <p:cNvSpPr txBox="1"/>
            <p:nvPr/>
          </p:nvSpPr>
          <p:spPr>
            <a:xfrm>
              <a:off x="1671627" y="3635793"/>
              <a:ext cx="46679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Pb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EA105C-3FB5-9BC7-1572-3AAC85507105}"/>
                </a:ext>
              </a:extLst>
            </p:cNvPr>
            <p:cNvSpPr txBox="1"/>
            <p:nvPr/>
          </p:nvSpPr>
          <p:spPr>
            <a:xfrm>
              <a:off x="843668" y="3627169"/>
              <a:ext cx="72487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Steel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E1BA12-E8F2-79BA-DBFA-0A793EA6F4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4" t="9243" r="8415" b="7576"/>
          <a:stretch/>
        </p:blipFill>
        <p:spPr>
          <a:xfrm>
            <a:off x="2645463" y="774200"/>
            <a:ext cx="3450931" cy="32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F6F0-32DB-2AE3-46ED-ED1477C8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Original Neutron Detector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30E62-ADCF-C669-3A94-5AF636A743B0}"/>
              </a:ext>
            </a:extLst>
          </p:cNvPr>
          <p:cNvGrpSpPr/>
          <p:nvPr/>
        </p:nvGrpSpPr>
        <p:grpSpPr>
          <a:xfrm>
            <a:off x="429767" y="1032139"/>
            <a:ext cx="7768782" cy="2560444"/>
            <a:chOff x="576181" y="1014582"/>
            <a:chExt cx="7768782" cy="2560444"/>
          </a:xfrm>
        </p:grpSpPr>
        <p:pic>
          <p:nvPicPr>
            <p:cNvPr id="4" name="Picture 3" descr="A picture containing text, indoor, floor, office&#10;&#10;Description automatically generated">
              <a:extLst>
                <a:ext uri="{FF2B5EF4-FFF2-40B4-BE49-F238E27FC236}">
                  <a16:creationId xmlns:a16="http://schemas.microsoft.com/office/drawing/2014/main" id="{8048F3DE-9410-06D8-192E-D47BFCF1A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4553" y="1014582"/>
              <a:ext cx="2400410" cy="2560440"/>
            </a:xfrm>
            <a:prstGeom prst="rect">
              <a:avLst/>
            </a:prstGeom>
          </p:spPr>
        </p:pic>
        <p:pic>
          <p:nvPicPr>
            <p:cNvPr id="5" name="Picture 4" descr="A screen shot of a cage&#10;&#10;Description automatically generated">
              <a:extLst>
                <a:ext uri="{FF2B5EF4-FFF2-40B4-BE49-F238E27FC236}">
                  <a16:creationId xmlns:a16="http://schemas.microsoft.com/office/drawing/2014/main" id="{EF957CD0-A668-3303-EC16-BDDF30CC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76180" y="1014584"/>
              <a:ext cx="2560443" cy="2560441"/>
            </a:xfrm>
            <a:prstGeom prst="rect">
              <a:avLst/>
            </a:prstGeom>
          </p:spPr>
        </p:pic>
        <p:pic>
          <p:nvPicPr>
            <p:cNvPr id="6" name="Picture 5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A85FA0BE-2920-2C25-E5EA-28934C447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314831" y="1014582"/>
              <a:ext cx="2451513" cy="2560441"/>
            </a:xfrm>
            <a:prstGeom prst="rect">
              <a:avLst/>
            </a:prstGeom>
          </p:spPr>
        </p:pic>
      </p:grpSp>
      <p:pic>
        <p:nvPicPr>
          <p:cNvPr id="9" name="Picture 8" descr="A graph of a graph with blue dots&#10;&#10;Description automatically generated with medium confidence">
            <a:extLst>
              <a:ext uri="{FF2B5EF4-FFF2-40B4-BE49-F238E27FC236}">
                <a16:creationId xmlns:a16="http://schemas.microsoft.com/office/drawing/2014/main" id="{6393AD4E-400C-938C-6B7F-F3AFD5D046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726" y="932593"/>
            <a:ext cx="2133481" cy="1908641"/>
          </a:xfrm>
          <a:prstGeom prst="rect">
            <a:avLst/>
          </a:prstGeom>
        </p:spPr>
      </p:pic>
      <p:pic>
        <p:nvPicPr>
          <p:cNvPr id="11" name="Picture 10" descr="A grid of squares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8B125AA0-E2F5-B697-D47C-BF96238A43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124" y="2851829"/>
            <a:ext cx="2351396" cy="2029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FA8ADB-C014-F96A-C309-0F54B60C2705}"/>
              </a:ext>
            </a:extLst>
          </p:cNvPr>
          <p:cNvSpPr txBox="1"/>
          <p:nvPr/>
        </p:nvSpPr>
        <p:spPr>
          <a:xfrm>
            <a:off x="10591920" y="1537357"/>
            <a:ext cx="147479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Position response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15BCE6-CD74-805C-FDD3-AB7DDB0DDDBE}"/>
              </a:ext>
            </a:extLst>
          </p:cNvPr>
          <p:cNvSpPr txBox="1"/>
          <p:nvPr/>
        </p:nvSpPr>
        <p:spPr>
          <a:xfrm>
            <a:off x="8722927" y="2938613"/>
            <a:ext cx="11425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Gain map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C72AA1-8A74-4C11-0792-D0434420605A}"/>
              </a:ext>
            </a:extLst>
          </p:cNvPr>
          <p:cNvSpPr txBox="1">
            <a:spLocks/>
          </p:cNvSpPr>
          <p:nvPr/>
        </p:nvSpPr>
        <p:spPr bwMode="auto">
          <a:xfrm>
            <a:off x="329283" y="3770019"/>
            <a:ext cx="9536204" cy="256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900 pixels of EJ-299-33m scintillator (yellowed with age), each 1.04 × 1.04 × 5 cm</a:t>
            </a:r>
            <a:r>
              <a:rPr lang="en-US" sz="2000" baseline="30000" dirty="0"/>
              <a:t>3</a:t>
            </a:r>
            <a:r>
              <a:rPr lang="en-US" sz="2000" dirty="0"/>
              <a:t>, covering 973 cm</a:t>
            </a:r>
            <a:r>
              <a:rPr lang="en-US" sz="2000" baseline="30000" dirty="0"/>
              <a:t>2</a:t>
            </a:r>
            <a:r>
              <a:rPr lang="en-US" sz="2000" dirty="0"/>
              <a:t> area </a:t>
            </a:r>
          </a:p>
          <a:p>
            <a:r>
              <a:rPr lang="en-US" sz="2000" dirty="0"/>
              <a:t>Four quadrants of four-corner readout of 9 flat-panel PMTs (36 total) digitized by 16-channel Struck SIS-3316 waveform digitizer</a:t>
            </a:r>
          </a:p>
          <a:p>
            <a:r>
              <a:rPr lang="en-US" sz="2000" dirty="0"/>
              <a:t>Uses ~90 W of wall power (~60 W digitizer, 20 W HV), fan cooled, 43 </a:t>
            </a:r>
            <a:r>
              <a:rPr lang="en-US" sz="2000" dirty="0" err="1"/>
              <a:t>lbs</a:t>
            </a:r>
            <a:r>
              <a:rPr lang="en-US" sz="2000" dirty="0"/>
              <a:t> </a:t>
            </a:r>
          </a:p>
          <a:p>
            <a:r>
              <a:rPr lang="en-US" sz="2000" dirty="0"/>
              <a:t>Connections for data (Ethernet cat 6), clock (Ethernet cat 8), HV control (USB) and power</a:t>
            </a:r>
          </a:p>
          <a:p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07BC8D-749B-344F-5AA7-DF64AF19D714}"/>
              </a:ext>
            </a:extLst>
          </p:cNvPr>
          <p:cNvGrpSpPr>
            <a:grpSpLocks noChangeAspect="1"/>
          </p:cNvGrpSpPr>
          <p:nvPr/>
        </p:nvGrpSpPr>
        <p:grpSpPr>
          <a:xfrm>
            <a:off x="5808419" y="1009715"/>
            <a:ext cx="2400410" cy="2560440"/>
            <a:chOff x="2673752" y="11310"/>
            <a:chExt cx="6481823" cy="6913952"/>
          </a:xfrm>
        </p:grpSpPr>
        <p:pic>
          <p:nvPicPr>
            <p:cNvPr id="8" name="Picture 7" descr="A picture containing text, indoor, floor, office&#10;&#10;Description automatically generated">
              <a:extLst>
                <a:ext uri="{FF2B5EF4-FFF2-40B4-BE49-F238E27FC236}">
                  <a16:creationId xmlns:a16="http://schemas.microsoft.com/office/drawing/2014/main" id="{329E1973-DFF6-2146-A411-308A8232D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3752" y="11310"/>
              <a:ext cx="6481823" cy="6913952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F4ACBE6-0C8C-9AD8-0306-455DD09A1369}"/>
                </a:ext>
              </a:extLst>
            </p:cNvPr>
            <p:cNvSpPr/>
            <p:nvPr/>
          </p:nvSpPr>
          <p:spPr>
            <a:xfrm>
              <a:off x="3414532" y="3808071"/>
              <a:ext cx="2430683" cy="2326511"/>
            </a:xfrm>
            <a:custGeom>
              <a:avLst/>
              <a:gdLst>
                <a:gd name="connsiteX0" fmla="*/ 173620 w 2430683"/>
                <a:gd name="connsiteY0" fmla="*/ 2025570 h 2326511"/>
                <a:gd name="connsiteX1" fmla="*/ 0 w 2430683"/>
                <a:gd name="connsiteY1" fmla="*/ 0 h 2326511"/>
                <a:gd name="connsiteX2" fmla="*/ 2407534 w 2430683"/>
                <a:gd name="connsiteY2" fmla="*/ 277792 h 2326511"/>
                <a:gd name="connsiteX3" fmla="*/ 2430683 w 2430683"/>
                <a:gd name="connsiteY3" fmla="*/ 2326511 h 2326511"/>
                <a:gd name="connsiteX4" fmla="*/ 173620 w 2430683"/>
                <a:gd name="connsiteY4" fmla="*/ 2025570 h 232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683" h="2326511">
                  <a:moveTo>
                    <a:pt x="173620" y="2025570"/>
                  </a:moveTo>
                  <a:lnTo>
                    <a:pt x="0" y="0"/>
                  </a:lnTo>
                  <a:lnTo>
                    <a:pt x="2407534" y="277792"/>
                  </a:lnTo>
                  <a:lnTo>
                    <a:pt x="2430683" y="2326511"/>
                  </a:lnTo>
                  <a:lnTo>
                    <a:pt x="173620" y="202557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9A496-55EC-05E7-23BF-F619099E7080}"/>
              </a:ext>
            </a:extLst>
          </p:cNvPr>
          <p:cNvSpPr/>
          <p:nvPr/>
        </p:nvSpPr>
        <p:spPr>
          <a:xfrm>
            <a:off x="8843058" y="1809672"/>
            <a:ext cx="908066" cy="8293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76B3-647A-DB8F-0CEE-4665CAF3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– Scintillator 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5DC5C-E724-8D5F-63EF-EBF78241E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481" y="1208353"/>
            <a:ext cx="5002692" cy="4590343"/>
          </a:xfrm>
        </p:spPr>
        <p:txBody>
          <a:bodyPr/>
          <a:lstStyle/>
          <a:p>
            <a:r>
              <a:rPr lang="en-US" dirty="0"/>
              <a:t>EJ-299-33m “PSD plastic” scintillator yellows with age/exposure to oxygen</a:t>
            </a:r>
          </a:p>
          <a:p>
            <a:r>
              <a:rPr lang="en-US" dirty="0"/>
              <a:t>Now approximately ~1/2 the light output it had in 2019, much diminished pulse shape discrimination</a:t>
            </a:r>
          </a:p>
          <a:p>
            <a:r>
              <a:rPr lang="en-US" dirty="0"/>
              <a:t>Preferable for new arrays to have smaller pixels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D7E37-A9D4-776E-E224-F8ABF8B6E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6" t="12225" r="15017" b="40018"/>
          <a:stretch/>
        </p:blipFill>
        <p:spPr>
          <a:xfrm>
            <a:off x="573827" y="1305537"/>
            <a:ext cx="5401866" cy="43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4994-FEB1-A167-EAA2-F6496E35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ORNL Process to Build New Pixel Arrays</a:t>
            </a:r>
          </a:p>
        </p:txBody>
      </p:sp>
      <p:pic>
        <p:nvPicPr>
          <p:cNvPr id="4" name="Picture 3" descr="A white container with a round object on it&#10;&#10;Description automatically generated">
            <a:extLst>
              <a:ext uri="{FF2B5EF4-FFF2-40B4-BE49-F238E27FC236}">
                <a16:creationId xmlns:a16="http://schemas.microsoft.com/office/drawing/2014/main" id="{5751CEE0-0FE2-1CED-94D1-5DF60DECE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81" y="1374666"/>
            <a:ext cx="2158349" cy="2011680"/>
          </a:xfrm>
          <a:prstGeom prst="rect">
            <a:avLst/>
          </a:prstGeom>
        </p:spPr>
      </p:pic>
      <p:pic>
        <p:nvPicPr>
          <p:cNvPr id="5" name="Picture 4" descr="A tray of white paper&#10;&#10;Description automatically generated">
            <a:extLst>
              <a:ext uri="{FF2B5EF4-FFF2-40B4-BE49-F238E27FC236}">
                <a16:creationId xmlns:a16="http://schemas.microsoft.com/office/drawing/2014/main" id="{DA8291A5-92A7-C29A-27CC-F2823283A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086" y="1372155"/>
            <a:ext cx="1830776" cy="2011680"/>
          </a:xfrm>
          <a:prstGeom prst="rect">
            <a:avLst/>
          </a:prstGeom>
        </p:spPr>
      </p:pic>
      <p:pic>
        <p:nvPicPr>
          <p:cNvPr id="6" name="Picture 5" descr="A machine with a piece of plastic&#10;&#10;Description automatically generated">
            <a:extLst>
              <a:ext uri="{FF2B5EF4-FFF2-40B4-BE49-F238E27FC236}">
                <a16:creationId xmlns:a16="http://schemas.microsoft.com/office/drawing/2014/main" id="{4BD08502-D9CB-A7B5-451D-1A25C617AA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938" y="1372155"/>
            <a:ext cx="1928123" cy="2011680"/>
          </a:xfrm>
          <a:prstGeom prst="rect">
            <a:avLst/>
          </a:prstGeom>
        </p:spPr>
      </p:pic>
      <p:pic>
        <p:nvPicPr>
          <p:cNvPr id="7" name="Picture 6" descr="A machine with blue tubes and wires&#10;&#10;Description automatically generated with medium confidence">
            <a:extLst>
              <a:ext uri="{FF2B5EF4-FFF2-40B4-BE49-F238E27FC236}">
                <a16:creationId xmlns:a16="http://schemas.microsoft.com/office/drawing/2014/main" id="{D1E328DC-BA5C-7826-DA6A-D1C2A44620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458" y="1374666"/>
            <a:ext cx="2315455" cy="2011680"/>
          </a:xfrm>
          <a:prstGeom prst="rect">
            <a:avLst/>
          </a:prstGeom>
        </p:spPr>
      </p:pic>
      <p:pic>
        <p:nvPicPr>
          <p:cNvPr id="8" name="Picture 7" descr="A white sheet with square pieces on it&#10;&#10;Description automatically generated">
            <a:extLst>
              <a:ext uri="{FF2B5EF4-FFF2-40B4-BE49-F238E27FC236}">
                <a16:creationId xmlns:a16="http://schemas.microsoft.com/office/drawing/2014/main" id="{1B92CAED-B868-F9D1-CBF7-ECFAE7689C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423" y="3654534"/>
            <a:ext cx="1752260" cy="2011680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 descr="A metal machine with a black square on top&#10;&#10;Description automatically generated">
            <a:extLst>
              <a:ext uri="{FF2B5EF4-FFF2-40B4-BE49-F238E27FC236}">
                <a16:creationId xmlns:a16="http://schemas.microsoft.com/office/drawing/2014/main" id="{D1A732B7-1379-4330-C4A2-603FE5BA79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441" y="1372155"/>
            <a:ext cx="2486741" cy="2011680"/>
          </a:xfrm>
          <a:prstGeom prst="rect">
            <a:avLst/>
          </a:prstGeom>
        </p:spPr>
      </p:pic>
      <p:pic>
        <p:nvPicPr>
          <p:cNvPr id="10" name="Picture 9" descr="A shelf with several pieces of plastic&#10;&#10;Description automatically generated">
            <a:extLst>
              <a:ext uri="{FF2B5EF4-FFF2-40B4-BE49-F238E27FC236}">
                <a16:creationId xmlns:a16="http://schemas.microsoft.com/office/drawing/2014/main" id="{8F025CE2-3514-DE43-D5FA-4DCFD0EF9E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827" y="3654534"/>
            <a:ext cx="2221699" cy="2011680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 descr="A machine with wires and a rectangular object&#10;&#10;Description automatically generated">
            <a:extLst>
              <a:ext uri="{FF2B5EF4-FFF2-40B4-BE49-F238E27FC236}">
                <a16:creationId xmlns:a16="http://schemas.microsoft.com/office/drawing/2014/main" id="{C7A0677F-B9BB-90B2-9531-FE5E6A5593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2135" y="3654534"/>
            <a:ext cx="1031240" cy="2011680"/>
          </a:xfrm>
          <a:prstGeom prst="rect">
            <a:avLst/>
          </a:prstGeom>
        </p:spPr>
      </p:pic>
      <p:pic>
        <p:nvPicPr>
          <p:cNvPr id="12" name="Picture 11" descr="A machine in a room&#10;&#10;Description automatically generated">
            <a:extLst>
              <a:ext uri="{FF2B5EF4-FFF2-40B4-BE49-F238E27FC236}">
                <a16:creationId xmlns:a16="http://schemas.microsoft.com/office/drawing/2014/main" id="{00AEE8F1-7009-8A32-34B9-2724511BCD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978" y="3654534"/>
            <a:ext cx="1602769" cy="2011680"/>
          </a:xfrm>
          <a:prstGeom prst="rect">
            <a:avLst/>
          </a:prstGeom>
        </p:spPr>
      </p:pic>
      <p:pic>
        <p:nvPicPr>
          <p:cNvPr id="15" name="Picture 14" descr="A metal piece with white shavings on it&#10;&#10;Description automatically generated">
            <a:extLst>
              <a:ext uri="{FF2B5EF4-FFF2-40B4-BE49-F238E27FC236}">
                <a16:creationId xmlns:a16="http://schemas.microsoft.com/office/drawing/2014/main" id="{10F11B4B-C2EB-CA33-F706-6118AA31B0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572" y="3654534"/>
            <a:ext cx="2315508" cy="2011680"/>
          </a:xfrm>
          <a:prstGeom prst="rect">
            <a:avLst/>
          </a:prstGeom>
        </p:spPr>
      </p:pic>
      <p:pic>
        <p:nvPicPr>
          <p:cNvPr id="16" name="Picture 15" descr="A machine with a few pieces of metal&#10;&#10;Description automatically generated with medium confidence">
            <a:extLst>
              <a:ext uri="{FF2B5EF4-FFF2-40B4-BE49-F238E27FC236}">
                <a16:creationId xmlns:a16="http://schemas.microsoft.com/office/drawing/2014/main" id="{424869C1-F627-F42E-70D0-0576F79CD1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618" y="3654534"/>
            <a:ext cx="1824083" cy="20116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3EFB4E-0CBC-248B-B963-59164154D489}"/>
              </a:ext>
            </a:extLst>
          </p:cNvPr>
          <p:cNvSpPr txBox="1"/>
          <p:nvPr/>
        </p:nvSpPr>
        <p:spPr>
          <a:xfrm>
            <a:off x="1042386" y="781224"/>
            <a:ext cx="13381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Scintillator ingot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3978E1-3774-1F83-3430-ABFF07E79A0A}"/>
              </a:ext>
            </a:extLst>
          </p:cNvPr>
          <p:cNvSpPr txBox="1"/>
          <p:nvPr/>
        </p:nvSpPr>
        <p:spPr>
          <a:xfrm>
            <a:off x="3896753" y="781223"/>
            <a:ext cx="21992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Gang saw (3 cuts) into slices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F5FAD-9436-472A-1998-A458E734A743}"/>
              </a:ext>
            </a:extLst>
          </p:cNvPr>
          <p:cNvSpPr txBox="1"/>
          <p:nvPr/>
        </p:nvSpPr>
        <p:spPr>
          <a:xfrm>
            <a:off x="7393401" y="781222"/>
            <a:ext cx="13381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Rough-cut slices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CFBB50-F4A3-D2F8-177E-CC2E5A62EA25}"/>
              </a:ext>
            </a:extLst>
          </p:cNvPr>
          <p:cNvSpPr txBox="1"/>
          <p:nvPr/>
        </p:nvSpPr>
        <p:spPr>
          <a:xfrm>
            <a:off x="9098634" y="781221"/>
            <a:ext cx="24867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Face and diamond mill slices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7B7AA7-1065-CE87-EF11-35052A40D5C8}"/>
              </a:ext>
            </a:extLst>
          </p:cNvPr>
          <p:cNvSpPr txBox="1"/>
          <p:nvPr/>
        </p:nvSpPr>
        <p:spPr>
          <a:xfrm>
            <a:off x="907571" y="5666214"/>
            <a:ext cx="1451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Finished slices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95C72D-0472-E76B-33F3-B6359E70C565}"/>
              </a:ext>
            </a:extLst>
          </p:cNvPr>
          <p:cNvSpPr txBox="1"/>
          <p:nvPr/>
        </p:nvSpPr>
        <p:spPr>
          <a:xfrm>
            <a:off x="2411638" y="5666214"/>
            <a:ext cx="1451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Assemble slices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381405-72FE-A0F1-A0ED-4F40C80422EC}"/>
              </a:ext>
            </a:extLst>
          </p:cNvPr>
          <p:cNvSpPr txBox="1"/>
          <p:nvPr/>
        </p:nvSpPr>
        <p:spPr>
          <a:xfrm>
            <a:off x="4099845" y="5638936"/>
            <a:ext cx="1451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Assembled stacks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BC2C56-083E-CC6B-C5DC-1E7F02389569}"/>
              </a:ext>
            </a:extLst>
          </p:cNvPr>
          <p:cNvSpPr txBox="1"/>
          <p:nvPr/>
        </p:nvSpPr>
        <p:spPr>
          <a:xfrm>
            <a:off x="6095999" y="5763585"/>
            <a:ext cx="145166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Post-cure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C3B2A3-5357-6F11-7168-3241983A3BCB}"/>
              </a:ext>
            </a:extLst>
          </p:cNvPr>
          <p:cNvSpPr txBox="1"/>
          <p:nvPr/>
        </p:nvSpPr>
        <p:spPr>
          <a:xfrm>
            <a:off x="7867828" y="5664619"/>
            <a:ext cx="1451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Gang saw into rows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AC6DB2-FCB0-0571-E0C9-ED6B4247EDCF}"/>
              </a:ext>
            </a:extLst>
          </p:cNvPr>
          <p:cNvSpPr txBox="1"/>
          <p:nvPr/>
        </p:nvSpPr>
        <p:spPr>
          <a:xfrm>
            <a:off x="9566571" y="5661237"/>
            <a:ext cx="229319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Face and diamond mill rows</a:t>
            </a:r>
          </a:p>
        </p:txBody>
      </p:sp>
    </p:spTree>
    <p:extLst>
      <p:ext uri="{BB962C8B-B14F-4D97-AF65-F5344CB8AC3E}">
        <p14:creationId xmlns:p14="http://schemas.microsoft.com/office/powerpoint/2010/main" val="3391639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25B16-380A-3A6C-85C0-E0A888B1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4398-9498-5D06-4FC0-278542AA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to Build Pixel Arrays (Cont.)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26E52C6E-8B47-2939-6D43-ADA49DB96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946" y="1433591"/>
            <a:ext cx="4547751" cy="1782771"/>
          </a:xfrm>
        </p:spPr>
        <p:txBody>
          <a:bodyPr/>
          <a:lstStyle/>
          <a:p>
            <a:r>
              <a:rPr lang="en-US" sz="2400" dirty="0"/>
              <a:t>Finished detector is 973 cm</a:t>
            </a:r>
            <a:r>
              <a:rPr lang="en-US" sz="2400" baseline="30000" dirty="0"/>
              <a:t>2</a:t>
            </a:r>
            <a:r>
              <a:rPr lang="en-US" sz="2400" dirty="0"/>
              <a:t> with 2304 pixels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15906-41EC-D02C-83AF-36C3AB356AFC}"/>
              </a:ext>
            </a:extLst>
          </p:cNvPr>
          <p:cNvSpPr txBox="1"/>
          <p:nvPr/>
        </p:nvSpPr>
        <p:spPr>
          <a:xfrm>
            <a:off x="1915956" y="6209922"/>
            <a:ext cx="250940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Machine to finished dimensions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330E2-96DB-9574-033F-C434FCA8BF23}"/>
              </a:ext>
            </a:extLst>
          </p:cNvPr>
          <p:cNvSpPr txBox="1"/>
          <p:nvPr/>
        </p:nvSpPr>
        <p:spPr>
          <a:xfrm>
            <a:off x="4516220" y="6208379"/>
            <a:ext cx="18307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Dimensioned arrays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616B9F-13D8-94F0-FCD6-1390FCFDF06C}"/>
              </a:ext>
            </a:extLst>
          </p:cNvPr>
          <p:cNvSpPr txBox="1"/>
          <p:nvPr/>
        </p:nvSpPr>
        <p:spPr>
          <a:xfrm>
            <a:off x="2399215" y="3216396"/>
            <a:ext cx="1451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Rough arrays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9BFC87-4B61-0A02-3CF1-8A61C36B556F}"/>
              </a:ext>
            </a:extLst>
          </p:cNvPr>
          <p:cNvSpPr txBox="1"/>
          <p:nvPr/>
        </p:nvSpPr>
        <p:spPr>
          <a:xfrm>
            <a:off x="464294" y="3216430"/>
            <a:ext cx="1451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Assemble rows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682251-25AD-9BCB-4BA5-A087797C15D8}"/>
              </a:ext>
            </a:extLst>
          </p:cNvPr>
          <p:cNvSpPr txBox="1"/>
          <p:nvPr/>
        </p:nvSpPr>
        <p:spPr>
          <a:xfrm>
            <a:off x="6555439" y="6208379"/>
            <a:ext cx="225221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Polish and wrap with reflector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6C595F-C275-2DBE-6F63-29F93D548BEC}"/>
              </a:ext>
            </a:extLst>
          </p:cNvPr>
          <p:cNvSpPr txBox="1"/>
          <p:nvPr/>
        </p:nvSpPr>
        <p:spPr>
          <a:xfrm>
            <a:off x="4561213" y="3341045"/>
            <a:ext cx="145083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Post-cure</a:t>
            </a:r>
          </a:p>
        </p:txBody>
      </p:sp>
      <p:pic>
        <p:nvPicPr>
          <p:cNvPr id="3" name="Picture 2" descr="A drawer with many plastic boxes&#10;&#10;Description automatically generated with medium confidence">
            <a:extLst>
              <a:ext uri="{FF2B5EF4-FFF2-40B4-BE49-F238E27FC236}">
                <a16:creationId xmlns:a16="http://schemas.microsoft.com/office/drawing/2014/main" id="{E90F1DE3-4B68-4000-6891-A912F0BA8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956" y="930396"/>
            <a:ext cx="2347234" cy="2286000"/>
          </a:xfrm>
          <a:prstGeom prst="rect">
            <a:avLst/>
          </a:prstGeom>
        </p:spPr>
      </p:pic>
      <p:pic>
        <p:nvPicPr>
          <p:cNvPr id="13" name="Picture 12" descr="A metal piece on a metal surface&#10;&#10;Description automatically generated">
            <a:extLst>
              <a:ext uri="{FF2B5EF4-FFF2-40B4-BE49-F238E27FC236}">
                <a16:creationId xmlns:a16="http://schemas.microsoft.com/office/drawing/2014/main" id="{DF9D90D3-E537-B1CA-3BEC-E22B38FF5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357" y="3923940"/>
            <a:ext cx="2116664" cy="2286000"/>
          </a:xfrm>
          <a:prstGeom prst="rect">
            <a:avLst/>
          </a:prstGeom>
        </p:spPr>
      </p:pic>
      <p:pic>
        <p:nvPicPr>
          <p:cNvPr id="14" name="Picture 13" descr="A hand holding a tray of white plastic&#10;&#10;Description automatically generated with medium confidence">
            <a:extLst>
              <a:ext uri="{FF2B5EF4-FFF2-40B4-BE49-F238E27FC236}">
                <a16:creationId xmlns:a16="http://schemas.microsoft.com/office/drawing/2014/main" id="{46CF40CF-84FD-86DD-498B-3D088E56B9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880" y="3923956"/>
            <a:ext cx="2108700" cy="2286000"/>
          </a:xfrm>
          <a:prstGeom prst="rect">
            <a:avLst/>
          </a:prstGeom>
        </p:spPr>
      </p:pic>
      <p:pic>
        <p:nvPicPr>
          <p:cNvPr id="17" name="Picture 16" descr="A machine with wires and a rectangular object&#10;&#10;Description automatically generated">
            <a:extLst>
              <a:ext uri="{FF2B5EF4-FFF2-40B4-BE49-F238E27FC236}">
                <a16:creationId xmlns:a16="http://schemas.microsoft.com/office/drawing/2014/main" id="{96422EDD-28CC-A001-C33F-C8CF4AC9CC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03" y="930430"/>
            <a:ext cx="1171865" cy="2286000"/>
          </a:xfrm>
          <a:prstGeom prst="rect">
            <a:avLst/>
          </a:prstGeom>
        </p:spPr>
      </p:pic>
      <p:pic>
        <p:nvPicPr>
          <p:cNvPr id="28" name="Picture 27" descr="A white square object with a black label&#10;&#10;Description automatically generated with medium confidence">
            <a:extLst>
              <a:ext uri="{FF2B5EF4-FFF2-40B4-BE49-F238E27FC236}">
                <a16:creationId xmlns:a16="http://schemas.microsoft.com/office/drawing/2014/main" id="{ED254D20-4711-35A3-EBA0-895D7CB21F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439" y="3923940"/>
            <a:ext cx="2252213" cy="2286000"/>
          </a:xfrm>
          <a:prstGeom prst="rect">
            <a:avLst/>
          </a:prstGeom>
        </p:spPr>
      </p:pic>
      <p:pic>
        <p:nvPicPr>
          <p:cNvPr id="29" name="Picture 28" descr="A machine in a room&#10;&#10;Description automatically generated">
            <a:extLst>
              <a:ext uri="{FF2B5EF4-FFF2-40B4-BE49-F238E27FC236}">
                <a16:creationId xmlns:a16="http://schemas.microsoft.com/office/drawing/2014/main" id="{3E924856-E7CA-E2F3-9F43-D45218E5CB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978" y="930396"/>
            <a:ext cx="1821301" cy="2285966"/>
          </a:xfrm>
          <a:prstGeom prst="rect">
            <a:avLst/>
          </a:prstGeom>
        </p:spPr>
      </p:pic>
      <p:pic>
        <p:nvPicPr>
          <p:cNvPr id="5" name="Picture 4" descr="A hand holding a yellow and blue object&#10;&#10;Description automatically generated">
            <a:extLst>
              <a:ext uri="{FF2B5EF4-FFF2-40B4-BE49-F238E27FC236}">
                <a16:creationId xmlns:a16="http://schemas.microsoft.com/office/drawing/2014/main" id="{9CBF6B0D-1C09-9AEA-1B81-5703A52E29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766" r="8519" b="8197"/>
          <a:stretch/>
        </p:blipFill>
        <p:spPr>
          <a:xfrm>
            <a:off x="8898511" y="3923940"/>
            <a:ext cx="2488138" cy="2286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70F01-4E0E-6372-D24D-603EE93E47EE}"/>
              </a:ext>
            </a:extLst>
          </p:cNvPr>
          <p:cNvSpPr txBox="1"/>
          <p:nvPr/>
        </p:nvSpPr>
        <p:spPr>
          <a:xfrm>
            <a:off x="9016095" y="6333028"/>
            <a:ext cx="22522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Final buffing</a:t>
            </a:r>
          </a:p>
        </p:txBody>
      </p:sp>
    </p:spTree>
    <p:extLst>
      <p:ext uri="{BB962C8B-B14F-4D97-AF65-F5344CB8AC3E}">
        <p14:creationId xmlns:p14="http://schemas.microsoft.com/office/powerpoint/2010/main" val="187503523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2006/documentManagement/types"/>
    <ds:schemaRef ds:uri="http://purl.org/dc/elements/1.1/"/>
    <ds:schemaRef ds:uri="38e4deb0-de08-4adb-aafc-d8ff02544178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30166</TotalTime>
  <Words>684</Words>
  <Application>Microsoft Macintosh PowerPoint</Application>
  <PresentationFormat>Widescreen</PresentationFormat>
  <Paragraphs>105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Cambria Math</vt:lpstr>
      <vt:lpstr>Century Gothic</vt:lpstr>
      <vt:lpstr>ORNL</vt:lpstr>
      <vt:lpstr>Fast Neutron Imaging Detector Update</vt:lpstr>
      <vt:lpstr>Fast Neutron ”Associated Particle Imaging” (nAPI)</vt:lpstr>
      <vt:lpstr>Fast Neutron ”Associated Particle Imaging” (nAPI)</vt:lpstr>
      <vt:lpstr>Laboratory Prototype</vt:lpstr>
      <vt:lpstr>Example Image</vt:lpstr>
      <vt:lpstr>Original Neutron Detector</vt:lpstr>
      <vt:lpstr>Problem – Scintillator Aging</vt:lpstr>
      <vt:lpstr>ORNL Process to Build New Pixel Arrays</vt:lpstr>
      <vt:lpstr>Process to Build Pixel Arrays (Cont.)</vt:lpstr>
      <vt:lpstr>Scaling of Fabrication Process to Smaller Pixels</vt:lpstr>
      <vt:lpstr>Loading Detector</vt:lpstr>
      <vt:lpstr>New Panel Position Response - Background</vt:lpstr>
      <vt:lpstr>New Panel Position Response – Cs-137 Calibration</vt:lpstr>
      <vt:lpstr>More Granular Readout Nearly Complete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Stuff</dc:title>
  <dc:subject/>
  <dc:creator>Hausladen, Paul</dc:creator>
  <cp:keywords/>
  <dc:description/>
  <cp:lastModifiedBy>Hausladen, Paul</cp:lastModifiedBy>
  <cp:revision>282</cp:revision>
  <dcterms:created xsi:type="dcterms:W3CDTF">2023-08-25T17:08:05Z</dcterms:created>
  <dcterms:modified xsi:type="dcterms:W3CDTF">2024-05-03T13:08:17Z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