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793" r:id="rId6"/>
    <p:sldId id="777" r:id="rId7"/>
    <p:sldId id="779" r:id="rId8"/>
    <p:sldId id="764" r:id="rId9"/>
    <p:sldId id="765" r:id="rId10"/>
    <p:sldId id="766" r:id="rId11"/>
    <p:sldId id="767" r:id="rId12"/>
    <p:sldId id="768" r:id="rId13"/>
    <p:sldId id="769" r:id="rId14"/>
    <p:sldId id="761" r:id="rId15"/>
    <p:sldId id="782" r:id="rId16"/>
    <p:sldId id="783" r:id="rId17"/>
    <p:sldId id="785" r:id="rId18"/>
    <p:sldId id="717" r:id="rId19"/>
    <p:sldId id="748" r:id="rId20"/>
    <p:sldId id="753" r:id="rId21"/>
    <p:sldId id="786" r:id="rId22"/>
    <p:sldId id="790" r:id="rId23"/>
    <p:sldId id="789" r:id="rId24"/>
    <p:sldId id="787" r:id="rId25"/>
    <p:sldId id="788" r:id="rId26"/>
    <p:sldId id="750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89864" autoAdjust="0"/>
  </p:normalViewPr>
  <p:slideViewPr>
    <p:cSldViewPr snapToGrid="0" showGuides="1">
      <p:cViewPr varScale="1">
        <p:scale>
          <a:sx n="114" d="100"/>
          <a:sy n="114" d="100"/>
        </p:scale>
        <p:origin x="74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4/3/24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9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nl.gov/wordma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Perspectives on Organic Scintillators for Fast Neutron Imaging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734674"/>
            <a:ext cx="5793644" cy="2028101"/>
          </a:xfrm>
        </p:spPr>
        <p:txBody>
          <a:bodyPr/>
          <a:lstStyle/>
          <a:p>
            <a:r>
              <a:rPr lang="en-US" dirty="0"/>
              <a:t>Work in Progress Seminar</a:t>
            </a:r>
          </a:p>
          <a:p>
            <a:r>
              <a:rPr lang="en-US" dirty="0"/>
              <a:t>5 April 2024</a:t>
            </a:r>
          </a:p>
          <a:p>
            <a:r>
              <a:rPr lang="en-US" dirty="0"/>
              <a:t>Paul </a:t>
            </a:r>
            <a:r>
              <a:rPr lang="en-US" dirty="0" err="1"/>
              <a:t>Hausladen</a:t>
            </a:r>
            <a:endParaRPr lang="en-US" dirty="0"/>
          </a:p>
          <a:p>
            <a:r>
              <a:rPr lang="en-US" dirty="0"/>
              <a:t>(repurposed from NA-22 Workshop on Radiation Detection Materials and Applications)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BF1C-D6D3-C847-58C7-B3D4B7AD3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5FED-D5D7-1DBB-A0B2-73713106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vs. Height in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435E-4A15-E320-3E91-A81F401C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534577"/>
            <a:ext cx="11430000" cy="70643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E0E26-F452-670F-9765-1EAEA928BCBD}"/>
              </a:ext>
            </a:extLst>
          </p:cNvPr>
          <p:cNvGrpSpPr/>
          <p:nvPr/>
        </p:nvGrpSpPr>
        <p:grpSpPr>
          <a:xfrm>
            <a:off x="1188720" y="914400"/>
            <a:ext cx="9955812" cy="4094328"/>
            <a:chOff x="879142" y="968990"/>
            <a:chExt cx="9955812" cy="4094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A03574-6205-EEE4-1CE9-7DF74894CE16}"/>
                </a:ext>
              </a:extLst>
            </p:cNvPr>
            <p:cNvSpPr/>
            <p:nvPr/>
          </p:nvSpPr>
          <p:spPr>
            <a:xfrm>
              <a:off x="879143" y="1561028"/>
              <a:ext cx="4852915" cy="1828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25645E-0229-832D-77D6-C73FC5B373F0}"/>
                </a:ext>
              </a:extLst>
            </p:cNvPr>
            <p:cNvCxnSpPr>
              <a:cxnSpLocks/>
            </p:cNvCxnSpPr>
            <p:nvPr/>
          </p:nvCxnSpPr>
          <p:spPr>
            <a:xfrm>
              <a:off x="3305600" y="1160060"/>
              <a:ext cx="0" cy="28660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69C8E9-3B59-B0BF-20A0-C225B4E20113}"/>
                </a:ext>
              </a:extLst>
            </p:cNvPr>
            <p:cNvSpPr/>
            <p:nvPr/>
          </p:nvSpPr>
          <p:spPr>
            <a:xfrm>
              <a:off x="879142" y="1561028"/>
              <a:ext cx="4852915" cy="365760"/>
            </a:xfrm>
            <a:prstGeom prst="rect">
              <a:avLst/>
            </a:prstGeom>
            <a:solidFill>
              <a:srgbClr val="FF0000">
                <a:alpha val="29951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666A81-8D44-1CDD-FF2B-698F7BD8C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" r="11092"/>
            <a:stretch/>
          </p:blipFill>
          <p:spPr>
            <a:xfrm>
              <a:off x="6387151" y="968990"/>
              <a:ext cx="4447803" cy="40943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42D426-436A-3C7B-B4D0-9A187A2ECC8C}"/>
                </a:ext>
              </a:extLst>
            </p:cNvPr>
            <p:cNvSpPr txBox="1"/>
            <p:nvPr/>
          </p:nvSpPr>
          <p:spPr>
            <a:xfrm>
              <a:off x="7137400" y="1459428"/>
              <a:ext cx="54854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PSF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888B3-22F8-8766-7889-D312F36B7431}"/>
              </a:ext>
            </a:extLst>
          </p:cNvPr>
          <p:cNvSpPr txBox="1">
            <a:spLocks/>
          </p:cNvSpPr>
          <p:nvPr/>
        </p:nvSpPr>
        <p:spPr bwMode="auto">
          <a:xfrm>
            <a:off x="600455" y="5686977"/>
            <a:ext cx="11430000" cy="70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Height of 45 mm gives 75 mm FWHM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6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CA306-3632-54E2-BA09-AFB10E7FB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6AF8-4442-0264-7E4C-91ECF918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to Desired Resolution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7B311-66EE-972B-2671-3193611E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4495166"/>
            <a:ext cx="10134594" cy="1498003"/>
          </a:xfrm>
        </p:spPr>
        <p:txBody>
          <a:bodyPr/>
          <a:lstStyle/>
          <a:p>
            <a:r>
              <a:rPr lang="en-US" sz="2400" dirty="0"/>
              <a:t>For a monolithic scintillator, 90% of light collected on a 1 mm photosensor pixel originates in the lowest 2.8 mm of the column above it. </a:t>
            </a:r>
          </a:p>
          <a:p>
            <a:r>
              <a:rPr lang="en-US" sz="2400" dirty="0"/>
              <a:t>Most of the light is collected, but in the wrong place. What does this look like?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7EEA6F-4A12-DEBA-8669-1A63C6289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943" y="1033516"/>
            <a:ext cx="4852916" cy="29117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0F2A12-CECE-8DF9-3A4D-5C1D38CAD6C4}"/>
              </a:ext>
            </a:extLst>
          </p:cNvPr>
          <p:cNvGrpSpPr/>
          <p:nvPr/>
        </p:nvGrpSpPr>
        <p:grpSpPr>
          <a:xfrm>
            <a:off x="1183943" y="1510228"/>
            <a:ext cx="4852915" cy="1828800"/>
            <a:chOff x="6638363" y="1518313"/>
            <a:chExt cx="4852915" cy="19106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FA1D64-8B1A-4289-5A26-47CAFE77DDAF}"/>
                </a:ext>
              </a:extLst>
            </p:cNvPr>
            <p:cNvSpPr/>
            <p:nvPr/>
          </p:nvSpPr>
          <p:spPr>
            <a:xfrm>
              <a:off x="6638363" y="1518313"/>
              <a:ext cx="4852915" cy="19106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4AD179-F915-80FC-A6D3-8202A25E1216}"/>
                </a:ext>
              </a:extLst>
            </p:cNvPr>
            <p:cNvCxnSpPr/>
            <p:nvPr/>
          </p:nvCxnSpPr>
          <p:spPr>
            <a:xfrm>
              <a:off x="8420669" y="1518313"/>
              <a:ext cx="0" cy="1910687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70116D-3CA9-2EAE-6879-286BC547313C}"/>
                </a:ext>
              </a:extLst>
            </p:cNvPr>
            <p:cNvCxnSpPr/>
            <p:nvPr/>
          </p:nvCxnSpPr>
          <p:spPr>
            <a:xfrm>
              <a:off x="8504830" y="1518313"/>
              <a:ext cx="0" cy="1910687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1FA873-4181-A029-4E46-538CDA5420B0}"/>
                </a:ext>
              </a:extLst>
            </p:cNvPr>
            <p:cNvCxnSpPr/>
            <p:nvPr/>
          </p:nvCxnSpPr>
          <p:spPr>
            <a:xfrm>
              <a:off x="8407020" y="3429000"/>
              <a:ext cx="109728" cy="0"/>
            </a:xfrm>
            <a:prstGeom prst="line">
              <a:avLst/>
            </a:prstGeom>
            <a:ln w="38100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72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71FE-7D3D-6D9D-3935-04ECB255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Thickness on Statistics,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CE8E-2AB2-716A-4409-0540A76D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71" y="5307166"/>
            <a:ext cx="7640429" cy="1127996"/>
          </a:xfrm>
        </p:spPr>
        <p:txBody>
          <a:bodyPr/>
          <a:lstStyle/>
          <a:p>
            <a:r>
              <a:rPr lang="en-US" sz="2400" dirty="0"/>
              <a:t>Neutron phantom and idealized measurements by 0.3, 1.0, and 3.0 cm scintillator (5e8 neutron generator at 1 m for 60 s)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5A2ADA2-11E4-31AC-CF19-2AA840F5E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7"/>
          <a:stretch/>
        </p:blipFill>
        <p:spPr>
          <a:xfrm>
            <a:off x="429767" y="993682"/>
            <a:ext cx="4066033" cy="4235217"/>
          </a:xfrm>
          <a:prstGeom prst="rect">
            <a:avLst/>
          </a:prstGeom>
        </p:spPr>
      </p:pic>
      <p:pic>
        <p:nvPicPr>
          <p:cNvPr id="7" name="Picture 6" descr="A person with a dotted face&#10;&#10;Description automatically generated with medium confidence">
            <a:extLst>
              <a:ext uri="{FF2B5EF4-FFF2-40B4-BE49-F238E27FC236}">
                <a16:creationId xmlns:a16="http://schemas.microsoft.com/office/drawing/2014/main" id="{7978B3E2-1282-E37F-6313-5A599C547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9"/>
          <a:stretch/>
        </p:blipFill>
        <p:spPr>
          <a:xfrm>
            <a:off x="5670094" y="872536"/>
            <a:ext cx="2743200" cy="2853803"/>
          </a:xfrm>
          <a:prstGeom prst="rect">
            <a:avLst/>
          </a:prstGeom>
        </p:spPr>
      </p:pic>
      <p:pic>
        <p:nvPicPr>
          <p:cNvPr id="9" name="Picture 8" descr="A blurry image of a person&#10;&#10;Description automatically generated">
            <a:extLst>
              <a:ext uri="{FF2B5EF4-FFF2-40B4-BE49-F238E27FC236}">
                <a16:creationId xmlns:a16="http://schemas.microsoft.com/office/drawing/2014/main" id="{D97E4427-8F5D-296E-6D16-68F985F30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29"/>
          <a:stretch/>
        </p:blipFill>
        <p:spPr>
          <a:xfrm>
            <a:off x="8542129" y="872536"/>
            <a:ext cx="2743200" cy="2853803"/>
          </a:xfrm>
          <a:prstGeom prst="rect">
            <a:avLst/>
          </a:prstGeom>
        </p:spPr>
      </p:pic>
      <p:pic>
        <p:nvPicPr>
          <p:cNvPr id="11" name="Picture 10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669AD6BC-D018-354B-CE3C-239ABFFB71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27"/>
          <a:stretch/>
        </p:blipFill>
        <p:spPr>
          <a:xfrm>
            <a:off x="8542129" y="3726339"/>
            <a:ext cx="2743200" cy="2857341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46F29915-F405-BC2D-66C4-CA12F05AA8AD}"/>
              </a:ext>
            </a:extLst>
          </p:cNvPr>
          <p:cNvSpPr/>
          <p:nvPr/>
        </p:nvSpPr>
        <p:spPr>
          <a:xfrm>
            <a:off x="4495800" y="2679700"/>
            <a:ext cx="977900" cy="749300"/>
          </a:xfrm>
          <a:prstGeom prst="rightArrow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333DF0-3CAB-E57D-0428-FC5C0EEDAF25}"/>
              </a:ext>
            </a:extLst>
          </p:cNvPr>
          <p:cNvSpPr txBox="1"/>
          <p:nvPr/>
        </p:nvSpPr>
        <p:spPr>
          <a:xfrm>
            <a:off x="8902700" y="3967639"/>
            <a:ext cx="7425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3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C1F90-AD8B-FD7A-B2D1-9CA5220F3EC7}"/>
              </a:ext>
            </a:extLst>
          </p:cNvPr>
          <p:cNvSpPr txBox="1"/>
          <p:nvPr/>
        </p:nvSpPr>
        <p:spPr>
          <a:xfrm>
            <a:off x="8902700" y="1109887"/>
            <a:ext cx="7425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1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F68EE-B46B-AFAA-1E5C-A1B90EF5D500}"/>
              </a:ext>
            </a:extLst>
          </p:cNvPr>
          <p:cNvSpPr txBox="1"/>
          <p:nvPr/>
        </p:nvSpPr>
        <p:spPr>
          <a:xfrm>
            <a:off x="6032500" y="1109887"/>
            <a:ext cx="80983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3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43DF5-A3A7-48F2-EEE7-40AC884764E1}"/>
              </a:ext>
            </a:extLst>
          </p:cNvPr>
          <p:cNvSpPr txBox="1"/>
          <p:nvPr/>
        </p:nvSpPr>
        <p:spPr>
          <a:xfrm>
            <a:off x="6144767" y="4072618"/>
            <a:ext cx="2743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latin typeface="+mn-lt"/>
              </a:rPr>
              <a:t>No benefit from increased efficiency due to loss of resolution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883A4E-6329-0649-AC83-31924CCBC5B3}"/>
              </a:ext>
            </a:extLst>
          </p:cNvPr>
          <p:cNvSpPr txBox="1"/>
          <p:nvPr/>
        </p:nvSpPr>
        <p:spPr>
          <a:xfrm>
            <a:off x="4249059" y="4211416"/>
            <a:ext cx="1066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Mean free paths</a:t>
            </a:r>
          </a:p>
        </p:txBody>
      </p:sp>
    </p:spTree>
    <p:extLst>
      <p:ext uri="{BB962C8B-B14F-4D97-AF65-F5344CB8AC3E}">
        <p14:creationId xmlns:p14="http://schemas.microsoft.com/office/powerpoint/2010/main" val="89482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EA2F-B855-D1F3-A1C8-85F1EDE6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BAD0-4DD4-E925-AA9C-257CF3F0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Resolution in Thick Detectors</a:t>
            </a:r>
          </a:p>
        </p:txBody>
      </p:sp>
      <p:pic>
        <p:nvPicPr>
          <p:cNvPr id="11" name="Picture 10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25E61585-32C1-7526-B8D7-F7572D2B0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7"/>
          <a:stretch/>
        </p:blipFill>
        <p:spPr>
          <a:xfrm>
            <a:off x="777420" y="915459"/>
            <a:ext cx="3200400" cy="3333566"/>
          </a:xfrm>
          <a:prstGeom prst="rect">
            <a:avLst/>
          </a:prstGeom>
        </p:spPr>
      </p:pic>
      <p:pic>
        <p:nvPicPr>
          <p:cNvPr id="13" name="Picture 12" descr="A close-up of a person&#10;&#10;Description automatically generated">
            <a:extLst>
              <a:ext uri="{FF2B5EF4-FFF2-40B4-BE49-F238E27FC236}">
                <a16:creationId xmlns:a16="http://schemas.microsoft.com/office/drawing/2014/main" id="{1685EDB9-4FFD-5671-0DD3-DC3634389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27"/>
          <a:stretch/>
        </p:blipFill>
        <p:spPr>
          <a:xfrm>
            <a:off x="5599865" y="2379065"/>
            <a:ext cx="3200400" cy="3333566"/>
          </a:xfrm>
          <a:prstGeom prst="rect">
            <a:avLst/>
          </a:prstGeom>
        </p:spPr>
      </p:pic>
      <p:pic>
        <p:nvPicPr>
          <p:cNvPr id="15" name="Picture 1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F9A2613E-DF20-7E89-A14B-43F7D1D6F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27"/>
          <a:stretch/>
        </p:blipFill>
        <p:spPr>
          <a:xfrm>
            <a:off x="8926481" y="2379065"/>
            <a:ext cx="3200400" cy="3333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11463A-332B-09E7-B67B-212779B8936F}"/>
              </a:ext>
            </a:extLst>
          </p:cNvPr>
          <p:cNvSpPr txBox="1"/>
          <p:nvPr/>
        </p:nvSpPr>
        <p:spPr>
          <a:xfrm>
            <a:off x="4003220" y="2261870"/>
            <a:ext cx="19530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Assume pulse-counting, 100 photoelectrons in centroid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8C9BD-3FA4-6953-5FBB-4B315F511358}"/>
              </a:ext>
            </a:extLst>
          </p:cNvPr>
          <p:cNvSpPr txBox="1"/>
          <p:nvPr/>
        </p:nvSpPr>
        <p:spPr>
          <a:xfrm>
            <a:off x="6996865" y="918286"/>
            <a:ext cx="214713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Assume 2 mm optical channels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2B7BB86-4571-2665-1418-A72F2E824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4640" y="1041400"/>
            <a:ext cx="2375331" cy="10726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A320-EAD5-D37C-9080-369C40DD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650835"/>
            <a:ext cx="11430000" cy="786612"/>
          </a:xfrm>
        </p:spPr>
        <p:txBody>
          <a:bodyPr/>
          <a:lstStyle/>
          <a:p>
            <a:r>
              <a:rPr lang="en-US" sz="2400" dirty="0"/>
              <a:t>Resolution for thick detectors can be recovered by finding centroid of detected light or channeling light to photosensor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8E558F9-BF60-92A8-C405-4DB17BC0E9BE}"/>
              </a:ext>
            </a:extLst>
          </p:cNvPr>
          <p:cNvSpPr/>
          <p:nvPr/>
        </p:nvSpPr>
        <p:spPr>
          <a:xfrm>
            <a:off x="4076700" y="1848081"/>
            <a:ext cx="2616200" cy="488719"/>
          </a:xfrm>
          <a:custGeom>
            <a:avLst/>
            <a:gdLst>
              <a:gd name="connsiteX0" fmla="*/ 0 w 2616200"/>
              <a:gd name="connsiteY0" fmla="*/ 425219 h 488719"/>
              <a:gd name="connsiteX1" fmla="*/ 1016000 w 2616200"/>
              <a:gd name="connsiteY1" fmla="*/ 82319 h 488719"/>
              <a:gd name="connsiteX2" fmla="*/ 1879600 w 2616200"/>
              <a:gd name="connsiteY2" fmla="*/ 31519 h 488719"/>
              <a:gd name="connsiteX3" fmla="*/ 2616200 w 2616200"/>
              <a:gd name="connsiteY3" fmla="*/ 488719 h 488719"/>
              <a:gd name="connsiteX4" fmla="*/ 2616200 w 2616200"/>
              <a:gd name="connsiteY4" fmla="*/ 488719 h 4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200" h="488719">
                <a:moveTo>
                  <a:pt x="0" y="425219"/>
                </a:moveTo>
                <a:cubicBezTo>
                  <a:pt x="351366" y="286577"/>
                  <a:pt x="702733" y="147936"/>
                  <a:pt x="1016000" y="82319"/>
                </a:cubicBezTo>
                <a:cubicBezTo>
                  <a:pt x="1329267" y="16702"/>
                  <a:pt x="1612900" y="-36214"/>
                  <a:pt x="1879600" y="31519"/>
                </a:cubicBezTo>
                <a:cubicBezTo>
                  <a:pt x="2146300" y="99252"/>
                  <a:pt x="2616200" y="488719"/>
                  <a:pt x="2616200" y="488719"/>
                </a:cubicBezTo>
                <a:lnTo>
                  <a:pt x="2616200" y="488719"/>
                </a:ln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arrow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484297C-D19C-A28D-2921-5638F89F9534}"/>
              </a:ext>
            </a:extLst>
          </p:cNvPr>
          <p:cNvSpPr/>
          <p:nvPr/>
        </p:nvSpPr>
        <p:spPr>
          <a:xfrm>
            <a:off x="4114800" y="1488120"/>
            <a:ext cx="5105400" cy="772480"/>
          </a:xfrm>
          <a:custGeom>
            <a:avLst/>
            <a:gdLst>
              <a:gd name="connsiteX0" fmla="*/ 0 w 5105400"/>
              <a:gd name="connsiteY0" fmla="*/ 772480 h 772480"/>
              <a:gd name="connsiteX1" fmla="*/ 1041400 w 5105400"/>
              <a:gd name="connsiteY1" fmla="*/ 340680 h 772480"/>
              <a:gd name="connsiteX2" fmla="*/ 2387600 w 5105400"/>
              <a:gd name="connsiteY2" fmla="*/ 48580 h 772480"/>
              <a:gd name="connsiteX3" fmla="*/ 3937000 w 5105400"/>
              <a:gd name="connsiteY3" fmla="*/ 35880 h 772480"/>
              <a:gd name="connsiteX4" fmla="*/ 4673600 w 5105400"/>
              <a:gd name="connsiteY4" fmla="*/ 404180 h 772480"/>
              <a:gd name="connsiteX5" fmla="*/ 5105400 w 5105400"/>
              <a:gd name="connsiteY5" fmla="*/ 759780 h 77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400" h="772480">
                <a:moveTo>
                  <a:pt x="0" y="772480"/>
                </a:moveTo>
                <a:cubicBezTo>
                  <a:pt x="321733" y="616905"/>
                  <a:pt x="643467" y="461330"/>
                  <a:pt x="1041400" y="340680"/>
                </a:cubicBezTo>
                <a:cubicBezTo>
                  <a:pt x="1439333" y="220030"/>
                  <a:pt x="1905000" y="99380"/>
                  <a:pt x="2387600" y="48580"/>
                </a:cubicBezTo>
                <a:cubicBezTo>
                  <a:pt x="2870200" y="-2220"/>
                  <a:pt x="3556000" y="-23387"/>
                  <a:pt x="3937000" y="35880"/>
                </a:cubicBezTo>
                <a:cubicBezTo>
                  <a:pt x="4318000" y="95147"/>
                  <a:pt x="4478867" y="283530"/>
                  <a:pt x="4673600" y="404180"/>
                </a:cubicBezTo>
                <a:cubicBezTo>
                  <a:pt x="4868333" y="524830"/>
                  <a:pt x="4986866" y="642305"/>
                  <a:pt x="5105400" y="75978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arrow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51A4-75E1-E277-125C-807893A4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Pulse-Counting 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3D8A7-EC55-F1F9-4EA4-9F3A9229E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056834"/>
                <a:ext cx="11430000" cy="5420166"/>
              </a:xfrm>
            </p:spPr>
            <p:txBody>
              <a:bodyPr/>
              <a:lstStyle/>
              <a:p>
                <a:r>
                  <a:rPr lang="en-US" dirty="0"/>
                  <a:t>When source rates are low enough to distinguish individual interactions in detectors, pulse counting</a:t>
                </a:r>
              </a:p>
              <a:p>
                <a:pPr lvl="1"/>
                <a:r>
                  <a:rPr lang="en-US" dirty="0"/>
                  <a:t>Eliminates dark current</a:t>
                </a:r>
              </a:p>
              <a:p>
                <a:pPr lvl="1"/>
                <a:r>
                  <a:rPr lang="en-US" dirty="0"/>
                  <a:t>Enables distinguishing neutrons from gamma rays count by count so images do not include x/gamma rays</a:t>
                </a:r>
              </a:p>
              <a:p>
                <a:pPr lvl="1"/>
                <a:r>
                  <a:rPr lang="en-US" dirty="0"/>
                  <a:t>Enables centroiding to improve resolution for single interactions from width of light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to uncertainty in centroid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𝑝h𝑜𝑡𝑜𝑛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Enables distinguishing the first of multiple interactions through timing</a:t>
                </a:r>
              </a:p>
              <a:p>
                <a:r>
                  <a:rPr lang="en-US" dirty="0"/>
                  <a:t>Pulse counting enables the “associated-particle imaging” (API) technique</a:t>
                </a:r>
              </a:p>
              <a:p>
                <a:pPr lvl="1"/>
                <a:r>
                  <a:rPr lang="en-US" dirty="0"/>
                  <a:t>Distinguishes transmission neutrons from induced reactions by timing and detected position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3D8A7-EC55-F1F9-4EA4-9F3A9229E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056834"/>
                <a:ext cx="11430000" cy="5420166"/>
              </a:xfrm>
              <a:blipFill>
                <a:blip r:embed="rId2"/>
                <a:stretch>
                  <a:fillRect l="-888" t="-2103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E080-9934-A24E-8625-FC764948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9" y="300162"/>
            <a:ext cx="11430000" cy="539496"/>
          </a:xfrm>
        </p:spPr>
        <p:txBody>
          <a:bodyPr/>
          <a:lstStyle/>
          <a:p>
            <a:r>
              <a:rPr lang="en-US" dirty="0"/>
              <a:t>Imaging Using API Neutrons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1C9A00-3EBB-A743-ACFE-E8E0EC729628}"/>
              </a:ext>
            </a:extLst>
          </p:cNvPr>
          <p:cNvGrpSpPr/>
          <p:nvPr/>
        </p:nvGrpSpPr>
        <p:grpSpPr>
          <a:xfrm>
            <a:off x="413129" y="1124857"/>
            <a:ext cx="7617231" cy="4608286"/>
            <a:chOff x="2100215" y="731520"/>
            <a:chExt cx="7617231" cy="460828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851089-F4D8-1B49-AFA9-C7906DD51F2D}"/>
                </a:ext>
              </a:extLst>
            </p:cNvPr>
            <p:cNvGrpSpPr/>
            <p:nvPr/>
          </p:nvGrpSpPr>
          <p:grpSpPr>
            <a:xfrm>
              <a:off x="5447314" y="1756152"/>
              <a:ext cx="1565779" cy="2096363"/>
              <a:chOff x="5447314" y="1805847"/>
              <a:chExt cx="1565779" cy="2096363"/>
            </a:xfrm>
          </p:grpSpPr>
          <p:sp>
            <p:nvSpPr>
              <p:cNvPr id="54" name="AutoShape 28">
                <a:extLst>
                  <a:ext uri="{FF2B5EF4-FFF2-40B4-BE49-F238E27FC236}">
                    <a16:creationId xmlns:a16="http://schemas.microsoft.com/office/drawing/2014/main" id="{8FCF677E-6C33-454A-988D-F87693CA47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47314" y="1805847"/>
                <a:ext cx="1565779" cy="2096363"/>
              </a:xfrm>
              <a:prstGeom prst="can">
                <a:avLst>
                  <a:gd name="adj" fmla="val 23623"/>
                </a:avLst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sp>
            <p:nvSpPr>
              <p:cNvPr id="55" name="AutoShape 28">
                <a:extLst>
                  <a:ext uri="{FF2B5EF4-FFF2-40B4-BE49-F238E27FC236}">
                    <a16:creationId xmlns:a16="http://schemas.microsoft.com/office/drawing/2014/main" id="{944D2743-BE33-7D44-8448-BF0656169C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34022" y="2230809"/>
                <a:ext cx="1015573" cy="1359713"/>
              </a:xfrm>
              <a:prstGeom prst="can">
                <a:avLst>
                  <a:gd name="adj" fmla="val 23623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F0FE3BC-9B96-CB4D-B9BB-3F3DA89035A0}"/>
                  </a:ext>
                </a:extLst>
              </p:cNvPr>
              <p:cNvGrpSpPr/>
              <p:nvPr/>
            </p:nvGrpSpPr>
            <p:grpSpPr>
              <a:xfrm>
                <a:off x="5904305" y="2582173"/>
                <a:ext cx="675005" cy="737905"/>
                <a:chOff x="5059017" y="2613991"/>
                <a:chExt cx="675005" cy="737905"/>
              </a:xfrm>
            </p:grpSpPr>
            <p:sp>
              <p:nvSpPr>
                <p:cNvPr id="57" name="Can 56">
                  <a:extLst>
                    <a:ext uri="{FF2B5EF4-FFF2-40B4-BE49-F238E27FC236}">
                      <a16:creationId xmlns:a16="http://schemas.microsoft.com/office/drawing/2014/main" id="{5273A14F-B4D7-7248-80DB-F70D202D7DBE}"/>
                    </a:ext>
                  </a:extLst>
                </p:cNvPr>
                <p:cNvSpPr/>
                <p:nvPr/>
              </p:nvSpPr>
              <p:spPr>
                <a:xfrm>
                  <a:off x="5059017" y="2613991"/>
                  <a:ext cx="675005" cy="737905"/>
                </a:xfrm>
                <a:prstGeom prst="can">
                  <a:avLst/>
                </a:prstGeom>
                <a:solidFill>
                  <a:srgbClr val="FF9300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B362EF5-1920-1749-BBFF-ED0DD901971D}"/>
                    </a:ext>
                  </a:extLst>
                </p:cNvPr>
                <p:cNvSpPr/>
                <p:nvPr/>
              </p:nvSpPr>
              <p:spPr>
                <a:xfrm>
                  <a:off x="5212640" y="2648255"/>
                  <a:ext cx="361980" cy="73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218BBB-FA98-B04D-85C0-C660E5697B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13061" y="731520"/>
              <a:ext cx="7304385" cy="4608286"/>
              <a:chOff x="2507002" y="918226"/>
              <a:chExt cx="7304385" cy="4608286"/>
            </a:xfrm>
          </p:grpSpPr>
          <p:sp>
            <p:nvSpPr>
              <p:cNvPr id="6" name="AutoShape 10">
                <a:extLst>
                  <a:ext uri="{FF2B5EF4-FFF2-40B4-BE49-F238E27FC236}">
                    <a16:creationId xmlns:a16="http://schemas.microsoft.com/office/drawing/2014/main" id="{7CB9800B-7E71-7C42-9A97-6444494A49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243248" y="918226"/>
                <a:ext cx="1001802" cy="4608286"/>
              </a:xfrm>
              <a:prstGeom prst="cube">
                <a:avLst>
                  <a:gd name="adj" fmla="val 8138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pic>
            <p:nvPicPr>
              <p:cNvPr id="7" name="Picture 6" descr="countsTrans2.png">
                <a:extLst>
                  <a:ext uri="{FF2B5EF4-FFF2-40B4-BE49-F238E27FC236}">
                    <a16:creationId xmlns:a16="http://schemas.microsoft.com/office/drawing/2014/main" id="{D61E4ED1-30FB-B046-A5F0-46843438AC2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screen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393" y="1646566"/>
                <a:ext cx="2321994" cy="3057073"/>
              </a:xfrm>
              <a:prstGeom prst="rect">
                <a:avLst/>
              </a:prstGeom>
              <a:scene3d>
                <a:camera prst="orthographicFront">
                  <a:rot lat="1140000" lon="4200000" rev="0"/>
                </a:camera>
                <a:lightRig rig="threePt" dir="t"/>
              </a:scene3d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A9073AF-01F1-624A-AE93-653847470E70}"/>
                  </a:ext>
                </a:extLst>
              </p:cNvPr>
              <p:cNvSpPr/>
              <p:nvPr/>
            </p:nvSpPr>
            <p:spPr>
              <a:xfrm>
                <a:off x="3244172" y="3086963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B0AD9-1545-BC49-9EE3-032ED23070FC}"/>
                  </a:ext>
                </a:extLst>
              </p:cNvPr>
              <p:cNvSpPr txBox="1"/>
              <p:nvPr/>
            </p:nvSpPr>
            <p:spPr>
              <a:xfrm>
                <a:off x="2507002" y="3877902"/>
                <a:ext cx="1565779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Neutron source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64CC34-86A1-5148-8555-7F93BFDD6804}"/>
                  </a:ext>
                </a:extLst>
              </p:cNvPr>
              <p:cNvSpPr txBox="1"/>
              <p:nvPr/>
            </p:nvSpPr>
            <p:spPr>
              <a:xfrm>
                <a:off x="7170693" y="4830762"/>
                <a:ext cx="1701143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Neutron Detector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70756B-CCAB-B648-AAC7-40E9B7C786D7}"/>
                  </a:ext>
                </a:extLst>
              </p:cNvPr>
              <p:cNvSpPr txBox="1"/>
              <p:nvPr/>
            </p:nvSpPr>
            <p:spPr>
              <a:xfrm>
                <a:off x="5303978" y="4173640"/>
                <a:ext cx="2040331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Storage casting in shielded drum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910DAA-23B3-2A40-B053-1762E502E9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0215" y="1990962"/>
              <a:ext cx="1640741" cy="1533915"/>
              <a:chOff x="1694543" y="517071"/>
              <a:chExt cx="5462814" cy="521607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7CCDAED-44DA-DB4E-AF67-5259F4E6188B}"/>
                  </a:ext>
                </a:extLst>
              </p:cNvPr>
              <p:cNvSpPr/>
              <p:nvPr/>
            </p:nvSpPr>
            <p:spPr>
              <a:xfrm>
                <a:off x="4980213" y="3286346"/>
                <a:ext cx="1143000" cy="952499"/>
              </a:xfrm>
              <a:custGeom>
                <a:avLst/>
                <a:gdLst>
                  <a:gd name="connsiteX0" fmla="*/ 0 w 1143000"/>
                  <a:gd name="connsiteY0" fmla="*/ 780143 h 952500"/>
                  <a:gd name="connsiteX1" fmla="*/ 970643 w 1143000"/>
                  <a:gd name="connsiteY1" fmla="*/ 0 h 952500"/>
                  <a:gd name="connsiteX2" fmla="*/ 1143000 w 1143000"/>
                  <a:gd name="connsiteY2" fmla="*/ 163286 h 952500"/>
                  <a:gd name="connsiteX3" fmla="*/ 163286 w 1143000"/>
                  <a:gd name="connsiteY3" fmla="*/ 952500 h 952500"/>
                  <a:gd name="connsiteX4" fmla="*/ 0 w 1143000"/>
                  <a:gd name="connsiteY4" fmla="*/ 780143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952500">
                    <a:moveTo>
                      <a:pt x="0" y="780143"/>
                    </a:moveTo>
                    <a:lnTo>
                      <a:pt x="970643" y="0"/>
                    </a:lnTo>
                    <a:lnTo>
                      <a:pt x="1143000" y="163286"/>
                    </a:lnTo>
                    <a:lnTo>
                      <a:pt x="163286" y="952500"/>
                    </a:lnTo>
                    <a:lnTo>
                      <a:pt x="0" y="780143"/>
                    </a:lnTo>
                    <a:close/>
                  </a:path>
                </a:pathLst>
              </a:cu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B7C5D81-1E5D-4A40-B90F-2FA084081BA7}"/>
                  </a:ext>
                </a:extLst>
              </p:cNvPr>
              <p:cNvSpPr/>
              <p:nvPr/>
            </p:nvSpPr>
            <p:spPr>
              <a:xfrm>
                <a:off x="5216071" y="3519714"/>
                <a:ext cx="1016000" cy="907143"/>
              </a:xfrm>
              <a:custGeom>
                <a:avLst/>
                <a:gdLst>
                  <a:gd name="connsiteX0" fmla="*/ 889000 w 1016000"/>
                  <a:gd name="connsiteY0" fmla="*/ 0 h 907143"/>
                  <a:gd name="connsiteX1" fmla="*/ 1016000 w 1016000"/>
                  <a:gd name="connsiteY1" fmla="*/ 108857 h 907143"/>
                  <a:gd name="connsiteX2" fmla="*/ 1016000 w 1016000"/>
                  <a:gd name="connsiteY2" fmla="*/ 435429 h 907143"/>
                  <a:gd name="connsiteX3" fmla="*/ 408215 w 1016000"/>
                  <a:gd name="connsiteY3" fmla="*/ 907143 h 907143"/>
                  <a:gd name="connsiteX4" fmla="*/ 145143 w 1016000"/>
                  <a:gd name="connsiteY4" fmla="*/ 898072 h 907143"/>
                  <a:gd name="connsiteX5" fmla="*/ 0 w 1016000"/>
                  <a:gd name="connsiteY5" fmla="*/ 725715 h 90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907143">
                    <a:moveTo>
                      <a:pt x="889000" y="0"/>
                    </a:moveTo>
                    <a:lnTo>
                      <a:pt x="1016000" y="108857"/>
                    </a:lnTo>
                    <a:lnTo>
                      <a:pt x="1016000" y="435429"/>
                    </a:lnTo>
                    <a:lnTo>
                      <a:pt x="408215" y="907143"/>
                    </a:lnTo>
                    <a:lnTo>
                      <a:pt x="145143" y="898072"/>
                    </a:lnTo>
                    <a:lnTo>
                      <a:pt x="0" y="725715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571889-1C1E-4248-A2B5-D11367CCCC4E}"/>
                  </a:ext>
                </a:extLst>
              </p:cNvPr>
              <p:cNvSpPr/>
              <p:nvPr/>
            </p:nvSpPr>
            <p:spPr>
              <a:xfrm>
                <a:off x="5061858" y="4435928"/>
                <a:ext cx="789214" cy="2267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0C9AF2-D072-D642-B62A-8BEA25BFCAFC}"/>
                  </a:ext>
                </a:extLst>
              </p:cNvPr>
              <p:cNvSpPr/>
              <p:nvPr/>
            </p:nvSpPr>
            <p:spPr>
              <a:xfrm>
                <a:off x="5043716" y="4806043"/>
                <a:ext cx="825498" cy="5188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EB16D5A-9BBC-804E-9A8F-45F5080C6635}"/>
                  </a:ext>
                </a:extLst>
              </p:cNvPr>
              <p:cNvSpPr/>
              <p:nvPr/>
            </p:nvSpPr>
            <p:spPr>
              <a:xfrm>
                <a:off x="5040085" y="5455731"/>
                <a:ext cx="825498" cy="2774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7339CA-573C-C84A-90A9-6ECE54414890}"/>
                  </a:ext>
                </a:extLst>
              </p:cNvPr>
              <p:cNvSpPr/>
              <p:nvPr/>
            </p:nvSpPr>
            <p:spPr>
              <a:xfrm>
                <a:off x="5041899" y="5324929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B024CC-DF25-154C-9C38-1AD7B22C4CE9}"/>
                  </a:ext>
                </a:extLst>
              </p:cNvPr>
              <p:cNvSpPr/>
              <p:nvPr/>
            </p:nvSpPr>
            <p:spPr>
              <a:xfrm>
                <a:off x="5043722" y="4669974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D6A18CF-BD90-474E-85E2-D798B5056AEA}"/>
                  </a:ext>
                </a:extLst>
              </p:cNvPr>
              <p:cNvSpPr/>
              <p:nvPr/>
            </p:nvSpPr>
            <p:spPr>
              <a:xfrm>
                <a:off x="4835071" y="526143"/>
                <a:ext cx="1288143" cy="1306286"/>
              </a:xfrm>
              <a:custGeom>
                <a:avLst/>
                <a:gdLst>
                  <a:gd name="connsiteX0" fmla="*/ 0 w 1288143"/>
                  <a:gd name="connsiteY0" fmla="*/ 0 h 1306286"/>
                  <a:gd name="connsiteX1" fmla="*/ 0 w 1288143"/>
                  <a:gd name="connsiteY1" fmla="*/ 798286 h 1306286"/>
                  <a:gd name="connsiteX2" fmla="*/ 127000 w 1288143"/>
                  <a:gd name="connsiteY2" fmla="*/ 889000 h 1306286"/>
                  <a:gd name="connsiteX3" fmla="*/ 127000 w 1288143"/>
                  <a:gd name="connsiteY3" fmla="*/ 1242786 h 1306286"/>
                  <a:gd name="connsiteX4" fmla="*/ 199572 w 1288143"/>
                  <a:gd name="connsiteY4" fmla="*/ 1306286 h 1306286"/>
                  <a:gd name="connsiteX5" fmla="*/ 1052286 w 1288143"/>
                  <a:gd name="connsiteY5" fmla="*/ 1306286 h 1306286"/>
                  <a:gd name="connsiteX6" fmla="*/ 1143000 w 1288143"/>
                  <a:gd name="connsiteY6" fmla="*/ 1251857 h 1306286"/>
                  <a:gd name="connsiteX7" fmla="*/ 1152072 w 1288143"/>
                  <a:gd name="connsiteY7" fmla="*/ 898071 h 1306286"/>
                  <a:gd name="connsiteX8" fmla="*/ 1288143 w 1288143"/>
                  <a:gd name="connsiteY8" fmla="*/ 762000 h 1306286"/>
                  <a:gd name="connsiteX9" fmla="*/ 1279072 w 1288143"/>
                  <a:gd name="connsiteY9" fmla="*/ 0 h 1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8143" h="1306286">
                    <a:moveTo>
                      <a:pt x="0" y="0"/>
                    </a:moveTo>
                    <a:lnTo>
                      <a:pt x="0" y="798286"/>
                    </a:lnTo>
                    <a:lnTo>
                      <a:pt x="127000" y="889000"/>
                    </a:lnTo>
                    <a:lnTo>
                      <a:pt x="127000" y="1242786"/>
                    </a:lnTo>
                    <a:lnTo>
                      <a:pt x="199572" y="1306286"/>
                    </a:lnTo>
                    <a:lnTo>
                      <a:pt x="1052286" y="1306286"/>
                    </a:lnTo>
                    <a:lnTo>
                      <a:pt x="1143000" y="1251857"/>
                    </a:lnTo>
                    <a:lnTo>
                      <a:pt x="1152072" y="898071"/>
                    </a:lnTo>
                    <a:lnTo>
                      <a:pt x="1288143" y="762000"/>
                    </a:lnTo>
                    <a:lnTo>
                      <a:pt x="1279072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2FFDB2-A5FF-DA4D-9D6A-82862764F5DB}"/>
                  </a:ext>
                </a:extLst>
              </p:cNvPr>
              <p:cNvSpPr/>
              <p:nvPr/>
            </p:nvSpPr>
            <p:spPr>
              <a:xfrm>
                <a:off x="1694543" y="2199823"/>
                <a:ext cx="301171" cy="302532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3AD801-3908-EA43-8283-B40EE398BD3B}"/>
                  </a:ext>
                </a:extLst>
              </p:cNvPr>
              <p:cNvSpPr/>
              <p:nvPr/>
            </p:nvSpPr>
            <p:spPr>
              <a:xfrm>
                <a:off x="2004786" y="517071"/>
                <a:ext cx="1778000" cy="1814286"/>
              </a:xfrm>
              <a:custGeom>
                <a:avLst/>
                <a:gdLst>
                  <a:gd name="connsiteX0" fmla="*/ 0 w 1778000"/>
                  <a:gd name="connsiteY0" fmla="*/ 1814286 h 1814286"/>
                  <a:gd name="connsiteX1" fmla="*/ 1759857 w 1778000"/>
                  <a:gd name="connsiteY1" fmla="*/ 1805215 h 1814286"/>
                  <a:gd name="connsiteX2" fmla="*/ 1778000 w 1778000"/>
                  <a:gd name="connsiteY2" fmla="*/ 0 h 181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1814286">
                    <a:moveTo>
                      <a:pt x="0" y="1814286"/>
                    </a:moveTo>
                    <a:lnTo>
                      <a:pt x="1759857" y="1805215"/>
                    </a:lnTo>
                    <a:lnTo>
                      <a:pt x="1778000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C137D400-990D-1E4D-B5E9-3AE542FF0078}"/>
                  </a:ext>
                </a:extLst>
              </p:cNvPr>
              <p:cNvSpPr/>
              <p:nvPr/>
            </p:nvSpPr>
            <p:spPr>
              <a:xfrm>
                <a:off x="1995714" y="5098143"/>
                <a:ext cx="1750786" cy="625928"/>
              </a:xfrm>
              <a:custGeom>
                <a:avLst/>
                <a:gdLst>
                  <a:gd name="connsiteX0" fmla="*/ 0 w 1750786"/>
                  <a:gd name="connsiteY0" fmla="*/ 0 h 625928"/>
                  <a:gd name="connsiteX1" fmla="*/ 1750786 w 1750786"/>
                  <a:gd name="connsiteY1" fmla="*/ 9071 h 625928"/>
                  <a:gd name="connsiteX2" fmla="*/ 1750786 w 1750786"/>
                  <a:gd name="connsiteY2" fmla="*/ 625928 h 62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0786" h="625928">
                    <a:moveTo>
                      <a:pt x="0" y="0"/>
                    </a:moveTo>
                    <a:lnTo>
                      <a:pt x="1750786" y="9071"/>
                    </a:lnTo>
                    <a:lnTo>
                      <a:pt x="1750786" y="625928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96D77BF-B33C-6545-85DD-BEB26CF38F68}"/>
                  </a:ext>
                </a:extLst>
              </p:cNvPr>
              <p:cNvCxnSpPr/>
              <p:nvPr/>
            </p:nvCxnSpPr>
            <p:spPr>
              <a:xfrm>
                <a:off x="7157357" y="517071"/>
                <a:ext cx="0" cy="5207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Snip Same Side Corner Rectangle 45">
                <a:extLst>
                  <a:ext uri="{FF2B5EF4-FFF2-40B4-BE49-F238E27FC236}">
                    <a16:creationId xmlns:a16="http://schemas.microsoft.com/office/drawing/2014/main" id="{477CFEB1-D17A-FC49-BE5B-7E1F3FACD96D}"/>
                  </a:ext>
                </a:extLst>
              </p:cNvPr>
              <p:cNvSpPr/>
              <p:nvPr/>
            </p:nvSpPr>
            <p:spPr>
              <a:xfrm rot="10800000">
                <a:off x="4447720" y="2358571"/>
                <a:ext cx="2022929" cy="444500"/>
              </a:xfrm>
              <a:prstGeom prst="snip2SameRect">
                <a:avLst>
                  <a:gd name="adj1" fmla="val 26871"/>
                  <a:gd name="adj2" fmla="val 0"/>
                </a:avLst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6E979BE-1B9A-DD4B-9A07-6F6A87120473}"/>
                  </a:ext>
                </a:extLst>
              </p:cNvPr>
              <p:cNvSpPr/>
              <p:nvPr/>
            </p:nvSpPr>
            <p:spPr>
              <a:xfrm>
                <a:off x="3782784" y="616857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C1C2229-8428-A14C-B29C-31A9322CCA59}"/>
                  </a:ext>
                </a:extLst>
              </p:cNvPr>
              <p:cNvSpPr/>
              <p:nvPr/>
            </p:nvSpPr>
            <p:spPr>
              <a:xfrm flipH="1">
                <a:off x="5881004" y="616853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91072D4-F743-AF43-B6AD-F7C29FF037E7}"/>
                  </a:ext>
                </a:extLst>
              </p:cNvPr>
              <p:cNvSpPr/>
              <p:nvPr/>
            </p:nvSpPr>
            <p:spPr>
              <a:xfrm>
                <a:off x="1995714" y="2331357"/>
                <a:ext cx="154215" cy="2766786"/>
              </a:xfrm>
              <a:prstGeom prst="rect">
                <a:avLst/>
              </a:prstGeom>
              <a:solidFill>
                <a:srgbClr val="FF0000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02A0D9C-C134-3645-A473-A15E567674CE}"/>
                  </a:ext>
                </a:extLst>
              </p:cNvPr>
              <p:cNvSpPr/>
              <p:nvPr/>
            </p:nvSpPr>
            <p:spPr>
              <a:xfrm>
                <a:off x="5170714" y="1823357"/>
                <a:ext cx="535215" cy="2077357"/>
              </a:xfrm>
              <a:custGeom>
                <a:avLst/>
                <a:gdLst>
                  <a:gd name="connsiteX0" fmla="*/ 154215 w 535215"/>
                  <a:gd name="connsiteY0" fmla="*/ 0 h 2077357"/>
                  <a:gd name="connsiteX1" fmla="*/ 0 w 535215"/>
                  <a:gd name="connsiteY1" fmla="*/ 2077357 h 2077357"/>
                  <a:gd name="connsiteX2" fmla="*/ 535215 w 535215"/>
                  <a:gd name="connsiteY2" fmla="*/ 1651000 h 2077357"/>
                  <a:gd name="connsiteX3" fmla="*/ 399143 w 535215"/>
                  <a:gd name="connsiteY3" fmla="*/ 9072 h 2077357"/>
                  <a:gd name="connsiteX4" fmla="*/ 154215 w 535215"/>
                  <a:gd name="connsiteY4" fmla="*/ 0 h 20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15" h="2077357">
                    <a:moveTo>
                      <a:pt x="154215" y="0"/>
                    </a:moveTo>
                    <a:lnTo>
                      <a:pt x="0" y="2077357"/>
                    </a:lnTo>
                    <a:lnTo>
                      <a:pt x="535215" y="1651000"/>
                    </a:lnTo>
                    <a:lnTo>
                      <a:pt x="399143" y="9072"/>
                    </a:lnTo>
                    <a:lnTo>
                      <a:pt x="154215" y="0"/>
                    </a:lnTo>
                    <a:close/>
                  </a:path>
                </a:pathLst>
              </a:custGeom>
              <a:solidFill>
                <a:srgbClr val="008000">
                  <a:alpha val="40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F0C6BBA-B16B-C44A-B818-1CDE6003811F}"/>
                  </a:ext>
                </a:extLst>
              </p:cNvPr>
              <p:cNvCxnSpPr/>
              <p:nvPr/>
            </p:nvCxnSpPr>
            <p:spPr>
              <a:xfrm flipV="1">
                <a:off x="5134432" y="3438069"/>
                <a:ext cx="635001" cy="508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7DDBDAE-1069-4544-90DB-5DCF210F6AC4}"/>
                  </a:ext>
                </a:extLst>
              </p:cNvPr>
              <p:cNvCxnSpPr/>
              <p:nvPr/>
            </p:nvCxnSpPr>
            <p:spPr>
              <a:xfrm flipH="1">
                <a:off x="5442857" y="1823357"/>
                <a:ext cx="0" cy="1850572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895EE5-28DC-5549-9A4D-65FF3894BAF1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236989" y="2931319"/>
              <a:ext cx="6214043" cy="1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3F46BCA-0AAE-EB42-BE81-37DD78858C03}"/>
                </a:ext>
              </a:extLst>
            </p:cNvPr>
            <p:cNvCxnSpPr>
              <a:cxnSpLocks/>
            </p:cNvCxnSpPr>
            <p:nvPr/>
          </p:nvCxnSpPr>
          <p:spPr>
            <a:xfrm>
              <a:off x="2236989" y="2929254"/>
              <a:ext cx="985835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id="{5166169A-00D9-5B47-B9B0-7236D7A334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45481" y="2920427"/>
              <a:ext cx="292816" cy="29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0000"/>
                  </a:solidFill>
                  <a:latin typeface="Symbol" pitchFamily="18" charset="2"/>
                  <a:ea typeface="ＭＳ Ｐゴシック" pitchFamily="-97" charset="-128"/>
                </a:rPr>
                <a:t>a</a:t>
              </a:r>
              <a:endParaRPr lang="en-US" altLang="en-US" sz="1600" b="1" baseline="-25000" dirty="0">
                <a:solidFill>
                  <a:srgbClr val="FF0000"/>
                </a:solidFill>
                <a:latin typeface="Symbol" pitchFamily="18" charset="2"/>
                <a:ea typeface="ＭＳ Ｐゴシック" pitchFamily="-97" charset="-128"/>
              </a:endParaRP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AD3E1884-7CC4-C64E-9373-9881FDA3504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97625" y="2612500"/>
              <a:ext cx="328761" cy="29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ea typeface="ＭＳ Ｐゴシック" pitchFamily="-97" charset="-128"/>
                </a:rPr>
                <a:t>n</a:t>
              </a:r>
              <a:endParaRPr lang="en-US" altLang="en-US" sz="1600" b="1" baseline="-25000" dirty="0">
                <a:ea typeface="ＭＳ Ｐゴシック" pitchFamily="-97" charset="-128"/>
              </a:endParaRPr>
            </a:p>
          </p:txBody>
        </p:sp>
        <p:sp>
          <p:nvSpPr>
            <p:cNvPr id="31" name="Text Box 18">
              <a:extLst>
                <a:ext uri="{FF2B5EF4-FFF2-40B4-BE49-F238E27FC236}">
                  <a16:creationId xmlns:a16="http://schemas.microsoft.com/office/drawing/2014/main" id="{EB94B425-872A-8649-ABF6-6E7A7F0AF1D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83245" y="2013248"/>
              <a:ext cx="393318" cy="29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9900"/>
                  </a:solidFill>
                  <a:ea typeface="ＭＳ Ｐゴシック" pitchFamily="-97" charset="-128"/>
                </a:rPr>
                <a:t>d</a:t>
              </a:r>
              <a:r>
                <a:rPr lang="en-US" altLang="en-US" sz="1600" b="1" baseline="30000" dirty="0">
                  <a:solidFill>
                    <a:srgbClr val="009900"/>
                  </a:solidFill>
                  <a:ea typeface="ＭＳ Ｐゴシック" pitchFamily="-97" charset="-128"/>
                </a:rPr>
                <a:t>+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15C0A29-1B14-3B48-8DED-FD615251489C}"/>
                </a:ext>
              </a:extLst>
            </p:cNvPr>
            <p:cNvSpPr/>
            <p:nvPr/>
          </p:nvSpPr>
          <p:spPr>
            <a:xfrm>
              <a:off x="2243659" y="2697326"/>
              <a:ext cx="6207373" cy="490447"/>
            </a:xfrm>
            <a:custGeom>
              <a:avLst/>
              <a:gdLst>
                <a:gd name="connsiteX0" fmla="*/ 0 w 6422231"/>
                <a:gd name="connsiteY0" fmla="*/ 257175 h 557213"/>
                <a:gd name="connsiteX1" fmla="*/ 6422231 w 6422231"/>
                <a:gd name="connsiteY1" fmla="*/ 0 h 557213"/>
                <a:gd name="connsiteX2" fmla="*/ 6422231 w 6422231"/>
                <a:gd name="connsiteY2" fmla="*/ 557213 h 557213"/>
                <a:gd name="connsiteX3" fmla="*/ 0 w 6422231"/>
                <a:gd name="connsiteY3" fmla="*/ 257175 h 55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231" h="557213">
                  <a:moveTo>
                    <a:pt x="0" y="257175"/>
                  </a:moveTo>
                  <a:lnTo>
                    <a:pt x="6422231" y="0"/>
                  </a:lnTo>
                  <a:lnTo>
                    <a:pt x="6422231" y="557213"/>
                  </a:lnTo>
                  <a:lnTo>
                    <a:pt x="0" y="257175"/>
                  </a:lnTo>
                  <a:close/>
                </a:path>
              </a:pathLst>
            </a:custGeom>
            <a:solidFill>
              <a:srgbClr val="FF0000">
                <a:alpha val="14000"/>
              </a:srgb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AFE27D98-EA8F-044D-8763-36B96D8E7C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80241" y="1124856"/>
                <a:ext cx="4520137" cy="5432981"/>
              </a:xfrm>
            </p:spPr>
            <p:txBody>
              <a:bodyPr/>
              <a:lstStyle/>
              <a:p>
                <a:r>
                  <a:rPr lang="en-US" sz="2400" dirty="0">
                    <a:latin typeface="+mn-lt"/>
                  </a:rPr>
                  <a:t>Make neutrons via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n-lt"/>
                  </a:rPr>
                  <a:t> reaction</a:t>
                </a:r>
              </a:p>
              <a:p>
                <a:r>
                  <a:rPr lang="en-US" sz="2400" dirty="0">
                    <a:latin typeface="+mn-lt"/>
                  </a:rPr>
                  <a:t>Use coincidence methods to achieve </a:t>
                </a:r>
              </a:p>
              <a:p>
                <a:pPr lvl="1"/>
                <a:r>
                  <a:rPr lang="en-US" sz="2000" dirty="0">
                    <a:latin typeface="+mn-lt"/>
                  </a:rPr>
                  <a:t>excellent transmission contrast w</a:t>
                </a:r>
                <a:r>
                  <a:rPr lang="en-US" sz="2000" dirty="0"/>
                  <a:t>ith modest source intensity and no physical collimators</a:t>
                </a:r>
                <a:endParaRPr lang="en-US" sz="2000" dirty="0">
                  <a:latin typeface="+mn-lt"/>
                </a:endParaRPr>
              </a:p>
              <a:p>
                <a:pPr lvl="1"/>
                <a:r>
                  <a:rPr lang="en-US" sz="2000" dirty="0">
                    <a:latin typeface="+mn-lt"/>
                  </a:rPr>
                  <a:t>Material information through induced reactions (i</a:t>
                </a:r>
                <a:r>
                  <a:rPr lang="en-US" sz="2000" dirty="0"/>
                  <a:t>nelastic gammas/neutrons, induced fission, small angle scattering, kinematic elastic scattering)</a:t>
                </a: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AFE27D98-EA8F-044D-8763-36B96D8E7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80241" y="1124856"/>
                <a:ext cx="4520137" cy="5432981"/>
              </a:xfrm>
              <a:blipFill>
                <a:blip r:embed="rId3"/>
                <a:stretch>
                  <a:fillRect l="-1681" t="-139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77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E080-9934-A24E-8625-FC764948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9" y="300162"/>
            <a:ext cx="11430000" cy="539496"/>
          </a:xfrm>
        </p:spPr>
        <p:txBody>
          <a:bodyPr/>
          <a:lstStyle/>
          <a:p>
            <a:r>
              <a:rPr lang="en-US" dirty="0"/>
              <a:t>Imaging Using API Neutrons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1C9A00-3EBB-A743-ACFE-E8E0EC729628}"/>
              </a:ext>
            </a:extLst>
          </p:cNvPr>
          <p:cNvGrpSpPr/>
          <p:nvPr/>
        </p:nvGrpSpPr>
        <p:grpSpPr>
          <a:xfrm>
            <a:off x="413129" y="1124857"/>
            <a:ext cx="7617231" cy="4608286"/>
            <a:chOff x="2100215" y="731520"/>
            <a:chExt cx="7617231" cy="460828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851089-F4D8-1B49-AFA9-C7906DD51F2D}"/>
                </a:ext>
              </a:extLst>
            </p:cNvPr>
            <p:cNvGrpSpPr/>
            <p:nvPr/>
          </p:nvGrpSpPr>
          <p:grpSpPr>
            <a:xfrm>
              <a:off x="5447314" y="1756152"/>
              <a:ext cx="1565779" cy="2096363"/>
              <a:chOff x="5447314" y="1805847"/>
              <a:chExt cx="1565779" cy="2096363"/>
            </a:xfrm>
          </p:grpSpPr>
          <p:sp>
            <p:nvSpPr>
              <p:cNvPr id="54" name="AutoShape 28">
                <a:extLst>
                  <a:ext uri="{FF2B5EF4-FFF2-40B4-BE49-F238E27FC236}">
                    <a16:creationId xmlns:a16="http://schemas.microsoft.com/office/drawing/2014/main" id="{8FCF677E-6C33-454A-988D-F87693CA47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47314" y="1805847"/>
                <a:ext cx="1565779" cy="2096363"/>
              </a:xfrm>
              <a:prstGeom prst="can">
                <a:avLst>
                  <a:gd name="adj" fmla="val 23623"/>
                </a:avLst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sp>
            <p:nvSpPr>
              <p:cNvPr id="55" name="AutoShape 28">
                <a:extLst>
                  <a:ext uri="{FF2B5EF4-FFF2-40B4-BE49-F238E27FC236}">
                    <a16:creationId xmlns:a16="http://schemas.microsoft.com/office/drawing/2014/main" id="{944D2743-BE33-7D44-8448-BF0656169C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34022" y="2230809"/>
                <a:ext cx="1015573" cy="1359713"/>
              </a:xfrm>
              <a:prstGeom prst="can">
                <a:avLst>
                  <a:gd name="adj" fmla="val 23623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F0FE3BC-9B96-CB4D-B9BB-3F3DA89035A0}"/>
                  </a:ext>
                </a:extLst>
              </p:cNvPr>
              <p:cNvGrpSpPr/>
              <p:nvPr/>
            </p:nvGrpSpPr>
            <p:grpSpPr>
              <a:xfrm>
                <a:off x="5904305" y="2582173"/>
                <a:ext cx="675005" cy="737905"/>
                <a:chOff x="5059017" y="2613991"/>
                <a:chExt cx="675005" cy="737905"/>
              </a:xfrm>
            </p:grpSpPr>
            <p:sp>
              <p:nvSpPr>
                <p:cNvPr id="57" name="Can 56">
                  <a:extLst>
                    <a:ext uri="{FF2B5EF4-FFF2-40B4-BE49-F238E27FC236}">
                      <a16:creationId xmlns:a16="http://schemas.microsoft.com/office/drawing/2014/main" id="{5273A14F-B4D7-7248-80DB-F70D202D7DBE}"/>
                    </a:ext>
                  </a:extLst>
                </p:cNvPr>
                <p:cNvSpPr/>
                <p:nvPr/>
              </p:nvSpPr>
              <p:spPr>
                <a:xfrm>
                  <a:off x="5059017" y="2613991"/>
                  <a:ext cx="675005" cy="737905"/>
                </a:xfrm>
                <a:prstGeom prst="can">
                  <a:avLst/>
                </a:prstGeom>
                <a:solidFill>
                  <a:srgbClr val="FF9300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B362EF5-1920-1749-BBFF-ED0DD901971D}"/>
                    </a:ext>
                  </a:extLst>
                </p:cNvPr>
                <p:cNvSpPr/>
                <p:nvPr/>
              </p:nvSpPr>
              <p:spPr>
                <a:xfrm>
                  <a:off x="5212640" y="2648255"/>
                  <a:ext cx="361980" cy="73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218BBB-FA98-B04D-85C0-C660E5697B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13061" y="731520"/>
              <a:ext cx="7304385" cy="4608286"/>
              <a:chOff x="2507002" y="918226"/>
              <a:chExt cx="7304385" cy="4608286"/>
            </a:xfrm>
          </p:grpSpPr>
          <p:sp>
            <p:nvSpPr>
              <p:cNvPr id="6" name="AutoShape 10">
                <a:extLst>
                  <a:ext uri="{FF2B5EF4-FFF2-40B4-BE49-F238E27FC236}">
                    <a16:creationId xmlns:a16="http://schemas.microsoft.com/office/drawing/2014/main" id="{7CB9800B-7E71-7C42-9A97-6444494A49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243248" y="918226"/>
                <a:ext cx="1001802" cy="4608286"/>
              </a:xfrm>
              <a:prstGeom prst="cube">
                <a:avLst>
                  <a:gd name="adj" fmla="val 8138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pic>
            <p:nvPicPr>
              <p:cNvPr id="7" name="Picture 6" descr="countsTrans2.png">
                <a:extLst>
                  <a:ext uri="{FF2B5EF4-FFF2-40B4-BE49-F238E27FC236}">
                    <a16:creationId xmlns:a16="http://schemas.microsoft.com/office/drawing/2014/main" id="{D61E4ED1-30FB-B046-A5F0-46843438AC2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screen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393" y="1646566"/>
                <a:ext cx="2321994" cy="3057073"/>
              </a:xfrm>
              <a:prstGeom prst="rect">
                <a:avLst/>
              </a:prstGeom>
              <a:scene3d>
                <a:camera prst="orthographicFront">
                  <a:rot lat="1140000" lon="4200000" rev="0"/>
                </a:camera>
                <a:lightRig rig="threePt" dir="t"/>
              </a:scene3d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A9073AF-01F1-624A-AE93-653847470E70}"/>
                  </a:ext>
                </a:extLst>
              </p:cNvPr>
              <p:cNvSpPr/>
              <p:nvPr/>
            </p:nvSpPr>
            <p:spPr>
              <a:xfrm>
                <a:off x="3244172" y="3086963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B0AD9-1545-BC49-9EE3-032ED23070FC}"/>
                  </a:ext>
                </a:extLst>
              </p:cNvPr>
              <p:cNvSpPr txBox="1"/>
              <p:nvPr/>
            </p:nvSpPr>
            <p:spPr>
              <a:xfrm>
                <a:off x="2507002" y="3877902"/>
                <a:ext cx="1565779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Neutron source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64CC34-86A1-5148-8555-7F93BFDD6804}"/>
                  </a:ext>
                </a:extLst>
              </p:cNvPr>
              <p:cNvSpPr txBox="1"/>
              <p:nvPr/>
            </p:nvSpPr>
            <p:spPr>
              <a:xfrm>
                <a:off x="7170693" y="4830762"/>
                <a:ext cx="1701143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Neutron Detector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70756B-CCAB-B648-AAC7-40E9B7C786D7}"/>
                  </a:ext>
                </a:extLst>
              </p:cNvPr>
              <p:cNvSpPr txBox="1"/>
              <p:nvPr/>
            </p:nvSpPr>
            <p:spPr>
              <a:xfrm>
                <a:off x="5303978" y="4173640"/>
                <a:ext cx="2040331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Storage casting in shielded drum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910DAA-23B3-2A40-B053-1762E502E9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0215" y="1990962"/>
              <a:ext cx="1640741" cy="1533915"/>
              <a:chOff x="1694543" y="517071"/>
              <a:chExt cx="5462814" cy="521607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7CCDAED-44DA-DB4E-AF67-5259F4E6188B}"/>
                  </a:ext>
                </a:extLst>
              </p:cNvPr>
              <p:cNvSpPr/>
              <p:nvPr/>
            </p:nvSpPr>
            <p:spPr>
              <a:xfrm>
                <a:off x="4980213" y="3286346"/>
                <a:ext cx="1143000" cy="952499"/>
              </a:xfrm>
              <a:custGeom>
                <a:avLst/>
                <a:gdLst>
                  <a:gd name="connsiteX0" fmla="*/ 0 w 1143000"/>
                  <a:gd name="connsiteY0" fmla="*/ 780143 h 952500"/>
                  <a:gd name="connsiteX1" fmla="*/ 970643 w 1143000"/>
                  <a:gd name="connsiteY1" fmla="*/ 0 h 952500"/>
                  <a:gd name="connsiteX2" fmla="*/ 1143000 w 1143000"/>
                  <a:gd name="connsiteY2" fmla="*/ 163286 h 952500"/>
                  <a:gd name="connsiteX3" fmla="*/ 163286 w 1143000"/>
                  <a:gd name="connsiteY3" fmla="*/ 952500 h 952500"/>
                  <a:gd name="connsiteX4" fmla="*/ 0 w 1143000"/>
                  <a:gd name="connsiteY4" fmla="*/ 780143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952500">
                    <a:moveTo>
                      <a:pt x="0" y="780143"/>
                    </a:moveTo>
                    <a:lnTo>
                      <a:pt x="970643" y="0"/>
                    </a:lnTo>
                    <a:lnTo>
                      <a:pt x="1143000" y="163286"/>
                    </a:lnTo>
                    <a:lnTo>
                      <a:pt x="163286" y="952500"/>
                    </a:lnTo>
                    <a:lnTo>
                      <a:pt x="0" y="780143"/>
                    </a:lnTo>
                    <a:close/>
                  </a:path>
                </a:pathLst>
              </a:cu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B7C5D81-1E5D-4A40-B90F-2FA084081BA7}"/>
                  </a:ext>
                </a:extLst>
              </p:cNvPr>
              <p:cNvSpPr/>
              <p:nvPr/>
            </p:nvSpPr>
            <p:spPr>
              <a:xfrm>
                <a:off x="5216071" y="3519714"/>
                <a:ext cx="1016000" cy="907143"/>
              </a:xfrm>
              <a:custGeom>
                <a:avLst/>
                <a:gdLst>
                  <a:gd name="connsiteX0" fmla="*/ 889000 w 1016000"/>
                  <a:gd name="connsiteY0" fmla="*/ 0 h 907143"/>
                  <a:gd name="connsiteX1" fmla="*/ 1016000 w 1016000"/>
                  <a:gd name="connsiteY1" fmla="*/ 108857 h 907143"/>
                  <a:gd name="connsiteX2" fmla="*/ 1016000 w 1016000"/>
                  <a:gd name="connsiteY2" fmla="*/ 435429 h 907143"/>
                  <a:gd name="connsiteX3" fmla="*/ 408215 w 1016000"/>
                  <a:gd name="connsiteY3" fmla="*/ 907143 h 907143"/>
                  <a:gd name="connsiteX4" fmla="*/ 145143 w 1016000"/>
                  <a:gd name="connsiteY4" fmla="*/ 898072 h 907143"/>
                  <a:gd name="connsiteX5" fmla="*/ 0 w 1016000"/>
                  <a:gd name="connsiteY5" fmla="*/ 725715 h 90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907143">
                    <a:moveTo>
                      <a:pt x="889000" y="0"/>
                    </a:moveTo>
                    <a:lnTo>
                      <a:pt x="1016000" y="108857"/>
                    </a:lnTo>
                    <a:lnTo>
                      <a:pt x="1016000" y="435429"/>
                    </a:lnTo>
                    <a:lnTo>
                      <a:pt x="408215" y="907143"/>
                    </a:lnTo>
                    <a:lnTo>
                      <a:pt x="145143" y="898072"/>
                    </a:lnTo>
                    <a:lnTo>
                      <a:pt x="0" y="725715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5571889-1C1E-4248-A2B5-D11367CCCC4E}"/>
                  </a:ext>
                </a:extLst>
              </p:cNvPr>
              <p:cNvSpPr/>
              <p:nvPr/>
            </p:nvSpPr>
            <p:spPr>
              <a:xfrm>
                <a:off x="5061858" y="4435928"/>
                <a:ext cx="789214" cy="2267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0C9AF2-D072-D642-B62A-8BEA25BFCAFC}"/>
                  </a:ext>
                </a:extLst>
              </p:cNvPr>
              <p:cNvSpPr/>
              <p:nvPr/>
            </p:nvSpPr>
            <p:spPr>
              <a:xfrm>
                <a:off x="5043716" y="4806043"/>
                <a:ext cx="825498" cy="5188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EB16D5A-9BBC-804E-9A8F-45F5080C6635}"/>
                  </a:ext>
                </a:extLst>
              </p:cNvPr>
              <p:cNvSpPr/>
              <p:nvPr/>
            </p:nvSpPr>
            <p:spPr>
              <a:xfrm>
                <a:off x="5040085" y="5455731"/>
                <a:ext cx="825498" cy="2774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7339CA-573C-C84A-90A9-6ECE54414890}"/>
                  </a:ext>
                </a:extLst>
              </p:cNvPr>
              <p:cNvSpPr/>
              <p:nvPr/>
            </p:nvSpPr>
            <p:spPr>
              <a:xfrm>
                <a:off x="5041899" y="5324929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B024CC-DF25-154C-9C38-1AD7B22C4CE9}"/>
                  </a:ext>
                </a:extLst>
              </p:cNvPr>
              <p:cNvSpPr/>
              <p:nvPr/>
            </p:nvSpPr>
            <p:spPr>
              <a:xfrm>
                <a:off x="5043722" y="4669974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D6A18CF-BD90-474E-85E2-D798B5056AEA}"/>
                  </a:ext>
                </a:extLst>
              </p:cNvPr>
              <p:cNvSpPr/>
              <p:nvPr/>
            </p:nvSpPr>
            <p:spPr>
              <a:xfrm>
                <a:off x="4835071" y="526143"/>
                <a:ext cx="1288143" cy="1306286"/>
              </a:xfrm>
              <a:custGeom>
                <a:avLst/>
                <a:gdLst>
                  <a:gd name="connsiteX0" fmla="*/ 0 w 1288143"/>
                  <a:gd name="connsiteY0" fmla="*/ 0 h 1306286"/>
                  <a:gd name="connsiteX1" fmla="*/ 0 w 1288143"/>
                  <a:gd name="connsiteY1" fmla="*/ 798286 h 1306286"/>
                  <a:gd name="connsiteX2" fmla="*/ 127000 w 1288143"/>
                  <a:gd name="connsiteY2" fmla="*/ 889000 h 1306286"/>
                  <a:gd name="connsiteX3" fmla="*/ 127000 w 1288143"/>
                  <a:gd name="connsiteY3" fmla="*/ 1242786 h 1306286"/>
                  <a:gd name="connsiteX4" fmla="*/ 199572 w 1288143"/>
                  <a:gd name="connsiteY4" fmla="*/ 1306286 h 1306286"/>
                  <a:gd name="connsiteX5" fmla="*/ 1052286 w 1288143"/>
                  <a:gd name="connsiteY5" fmla="*/ 1306286 h 1306286"/>
                  <a:gd name="connsiteX6" fmla="*/ 1143000 w 1288143"/>
                  <a:gd name="connsiteY6" fmla="*/ 1251857 h 1306286"/>
                  <a:gd name="connsiteX7" fmla="*/ 1152072 w 1288143"/>
                  <a:gd name="connsiteY7" fmla="*/ 898071 h 1306286"/>
                  <a:gd name="connsiteX8" fmla="*/ 1288143 w 1288143"/>
                  <a:gd name="connsiteY8" fmla="*/ 762000 h 1306286"/>
                  <a:gd name="connsiteX9" fmla="*/ 1279072 w 1288143"/>
                  <a:gd name="connsiteY9" fmla="*/ 0 h 1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8143" h="1306286">
                    <a:moveTo>
                      <a:pt x="0" y="0"/>
                    </a:moveTo>
                    <a:lnTo>
                      <a:pt x="0" y="798286"/>
                    </a:lnTo>
                    <a:lnTo>
                      <a:pt x="127000" y="889000"/>
                    </a:lnTo>
                    <a:lnTo>
                      <a:pt x="127000" y="1242786"/>
                    </a:lnTo>
                    <a:lnTo>
                      <a:pt x="199572" y="1306286"/>
                    </a:lnTo>
                    <a:lnTo>
                      <a:pt x="1052286" y="1306286"/>
                    </a:lnTo>
                    <a:lnTo>
                      <a:pt x="1143000" y="1251857"/>
                    </a:lnTo>
                    <a:lnTo>
                      <a:pt x="1152072" y="898071"/>
                    </a:lnTo>
                    <a:lnTo>
                      <a:pt x="1288143" y="762000"/>
                    </a:lnTo>
                    <a:lnTo>
                      <a:pt x="1279072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2FFDB2-A5FF-DA4D-9D6A-82862764F5DB}"/>
                  </a:ext>
                </a:extLst>
              </p:cNvPr>
              <p:cNvSpPr/>
              <p:nvPr/>
            </p:nvSpPr>
            <p:spPr>
              <a:xfrm>
                <a:off x="1694543" y="2199823"/>
                <a:ext cx="301171" cy="302532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3AD801-3908-EA43-8283-B40EE398BD3B}"/>
                  </a:ext>
                </a:extLst>
              </p:cNvPr>
              <p:cNvSpPr/>
              <p:nvPr/>
            </p:nvSpPr>
            <p:spPr>
              <a:xfrm>
                <a:off x="2004786" y="517071"/>
                <a:ext cx="1778000" cy="1814286"/>
              </a:xfrm>
              <a:custGeom>
                <a:avLst/>
                <a:gdLst>
                  <a:gd name="connsiteX0" fmla="*/ 0 w 1778000"/>
                  <a:gd name="connsiteY0" fmla="*/ 1814286 h 1814286"/>
                  <a:gd name="connsiteX1" fmla="*/ 1759857 w 1778000"/>
                  <a:gd name="connsiteY1" fmla="*/ 1805215 h 1814286"/>
                  <a:gd name="connsiteX2" fmla="*/ 1778000 w 1778000"/>
                  <a:gd name="connsiteY2" fmla="*/ 0 h 181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1814286">
                    <a:moveTo>
                      <a:pt x="0" y="1814286"/>
                    </a:moveTo>
                    <a:lnTo>
                      <a:pt x="1759857" y="1805215"/>
                    </a:lnTo>
                    <a:lnTo>
                      <a:pt x="1778000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C137D400-990D-1E4D-B5E9-3AE542FF0078}"/>
                  </a:ext>
                </a:extLst>
              </p:cNvPr>
              <p:cNvSpPr/>
              <p:nvPr/>
            </p:nvSpPr>
            <p:spPr>
              <a:xfrm>
                <a:off x="1995714" y="5098143"/>
                <a:ext cx="1750786" cy="625928"/>
              </a:xfrm>
              <a:custGeom>
                <a:avLst/>
                <a:gdLst>
                  <a:gd name="connsiteX0" fmla="*/ 0 w 1750786"/>
                  <a:gd name="connsiteY0" fmla="*/ 0 h 625928"/>
                  <a:gd name="connsiteX1" fmla="*/ 1750786 w 1750786"/>
                  <a:gd name="connsiteY1" fmla="*/ 9071 h 625928"/>
                  <a:gd name="connsiteX2" fmla="*/ 1750786 w 1750786"/>
                  <a:gd name="connsiteY2" fmla="*/ 625928 h 62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0786" h="625928">
                    <a:moveTo>
                      <a:pt x="0" y="0"/>
                    </a:moveTo>
                    <a:lnTo>
                      <a:pt x="1750786" y="9071"/>
                    </a:lnTo>
                    <a:lnTo>
                      <a:pt x="1750786" y="625928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96D77BF-B33C-6545-85DD-BEB26CF38F68}"/>
                  </a:ext>
                </a:extLst>
              </p:cNvPr>
              <p:cNvCxnSpPr/>
              <p:nvPr/>
            </p:nvCxnSpPr>
            <p:spPr>
              <a:xfrm>
                <a:off x="7157357" y="517071"/>
                <a:ext cx="0" cy="5207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Snip Same Side Corner Rectangle 45">
                <a:extLst>
                  <a:ext uri="{FF2B5EF4-FFF2-40B4-BE49-F238E27FC236}">
                    <a16:creationId xmlns:a16="http://schemas.microsoft.com/office/drawing/2014/main" id="{477CFEB1-D17A-FC49-BE5B-7E1F3FACD96D}"/>
                  </a:ext>
                </a:extLst>
              </p:cNvPr>
              <p:cNvSpPr/>
              <p:nvPr/>
            </p:nvSpPr>
            <p:spPr>
              <a:xfrm rot="10800000">
                <a:off x="4447720" y="2358571"/>
                <a:ext cx="2022929" cy="444500"/>
              </a:xfrm>
              <a:prstGeom prst="snip2SameRect">
                <a:avLst>
                  <a:gd name="adj1" fmla="val 26871"/>
                  <a:gd name="adj2" fmla="val 0"/>
                </a:avLst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6E979BE-1B9A-DD4B-9A07-6F6A87120473}"/>
                  </a:ext>
                </a:extLst>
              </p:cNvPr>
              <p:cNvSpPr/>
              <p:nvPr/>
            </p:nvSpPr>
            <p:spPr>
              <a:xfrm>
                <a:off x="3782784" y="616857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C1C2229-8428-A14C-B29C-31A9322CCA59}"/>
                  </a:ext>
                </a:extLst>
              </p:cNvPr>
              <p:cNvSpPr/>
              <p:nvPr/>
            </p:nvSpPr>
            <p:spPr>
              <a:xfrm flipH="1">
                <a:off x="5881004" y="616853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91072D4-F743-AF43-B6AD-F7C29FF037E7}"/>
                  </a:ext>
                </a:extLst>
              </p:cNvPr>
              <p:cNvSpPr/>
              <p:nvPr/>
            </p:nvSpPr>
            <p:spPr>
              <a:xfrm>
                <a:off x="1995714" y="2331357"/>
                <a:ext cx="154215" cy="2766786"/>
              </a:xfrm>
              <a:prstGeom prst="rect">
                <a:avLst/>
              </a:prstGeom>
              <a:solidFill>
                <a:srgbClr val="FF0000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02A0D9C-C134-3645-A473-A15E567674CE}"/>
                  </a:ext>
                </a:extLst>
              </p:cNvPr>
              <p:cNvSpPr/>
              <p:nvPr/>
            </p:nvSpPr>
            <p:spPr>
              <a:xfrm>
                <a:off x="5170714" y="1823357"/>
                <a:ext cx="535215" cy="2077357"/>
              </a:xfrm>
              <a:custGeom>
                <a:avLst/>
                <a:gdLst>
                  <a:gd name="connsiteX0" fmla="*/ 154215 w 535215"/>
                  <a:gd name="connsiteY0" fmla="*/ 0 h 2077357"/>
                  <a:gd name="connsiteX1" fmla="*/ 0 w 535215"/>
                  <a:gd name="connsiteY1" fmla="*/ 2077357 h 2077357"/>
                  <a:gd name="connsiteX2" fmla="*/ 535215 w 535215"/>
                  <a:gd name="connsiteY2" fmla="*/ 1651000 h 2077357"/>
                  <a:gd name="connsiteX3" fmla="*/ 399143 w 535215"/>
                  <a:gd name="connsiteY3" fmla="*/ 9072 h 2077357"/>
                  <a:gd name="connsiteX4" fmla="*/ 154215 w 535215"/>
                  <a:gd name="connsiteY4" fmla="*/ 0 h 20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15" h="2077357">
                    <a:moveTo>
                      <a:pt x="154215" y="0"/>
                    </a:moveTo>
                    <a:lnTo>
                      <a:pt x="0" y="2077357"/>
                    </a:lnTo>
                    <a:lnTo>
                      <a:pt x="535215" y="1651000"/>
                    </a:lnTo>
                    <a:lnTo>
                      <a:pt x="399143" y="9072"/>
                    </a:lnTo>
                    <a:lnTo>
                      <a:pt x="154215" y="0"/>
                    </a:lnTo>
                    <a:close/>
                  </a:path>
                </a:pathLst>
              </a:custGeom>
              <a:solidFill>
                <a:srgbClr val="008000">
                  <a:alpha val="40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F0C6BBA-B16B-C44A-B818-1CDE6003811F}"/>
                  </a:ext>
                </a:extLst>
              </p:cNvPr>
              <p:cNvCxnSpPr/>
              <p:nvPr/>
            </p:nvCxnSpPr>
            <p:spPr>
              <a:xfrm flipV="1">
                <a:off x="5134432" y="3438069"/>
                <a:ext cx="635001" cy="508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7DDBDAE-1069-4544-90DB-5DCF210F6AC4}"/>
                  </a:ext>
                </a:extLst>
              </p:cNvPr>
              <p:cNvCxnSpPr/>
              <p:nvPr/>
            </p:nvCxnSpPr>
            <p:spPr>
              <a:xfrm flipH="1">
                <a:off x="5442857" y="1823357"/>
                <a:ext cx="0" cy="1850572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895EE5-28DC-5549-9A4D-65FF3894BAF1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236989" y="2931319"/>
              <a:ext cx="6214043" cy="1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3F46BCA-0AAE-EB42-BE81-37DD78858C03}"/>
                </a:ext>
              </a:extLst>
            </p:cNvPr>
            <p:cNvCxnSpPr>
              <a:cxnSpLocks/>
            </p:cNvCxnSpPr>
            <p:nvPr/>
          </p:nvCxnSpPr>
          <p:spPr>
            <a:xfrm>
              <a:off x="2236989" y="2929254"/>
              <a:ext cx="985835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id="{5166169A-00D9-5B47-B9B0-7236D7A334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45481" y="2920427"/>
              <a:ext cx="292816" cy="29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0000"/>
                  </a:solidFill>
                  <a:latin typeface="Symbol" pitchFamily="18" charset="2"/>
                  <a:ea typeface="ＭＳ Ｐゴシック" pitchFamily="-97" charset="-128"/>
                </a:rPr>
                <a:t>a</a:t>
              </a:r>
              <a:endParaRPr lang="en-US" altLang="en-US" sz="1600" b="1" baseline="-25000" dirty="0">
                <a:solidFill>
                  <a:srgbClr val="FF0000"/>
                </a:solidFill>
                <a:latin typeface="Symbol" pitchFamily="18" charset="2"/>
                <a:ea typeface="ＭＳ Ｐゴシック" pitchFamily="-97" charset="-128"/>
              </a:endParaRP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AD3E1884-7CC4-C64E-9373-9881FDA3504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97625" y="2612500"/>
              <a:ext cx="328761" cy="29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ea typeface="ＭＳ Ｐゴシック" pitchFamily="-97" charset="-128"/>
                </a:rPr>
                <a:t>n</a:t>
              </a:r>
              <a:endParaRPr lang="en-US" altLang="en-US" sz="1600" b="1" baseline="-25000" dirty="0">
                <a:ea typeface="ＭＳ Ｐゴシック" pitchFamily="-97" charset="-128"/>
              </a:endParaRPr>
            </a:p>
          </p:txBody>
        </p:sp>
        <p:sp>
          <p:nvSpPr>
            <p:cNvPr id="31" name="Text Box 18">
              <a:extLst>
                <a:ext uri="{FF2B5EF4-FFF2-40B4-BE49-F238E27FC236}">
                  <a16:creationId xmlns:a16="http://schemas.microsoft.com/office/drawing/2014/main" id="{EB94B425-872A-8649-ABF6-6E7A7F0AF1D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83245" y="2013248"/>
              <a:ext cx="393318" cy="29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9900"/>
                  </a:solidFill>
                  <a:ea typeface="ＭＳ Ｐゴシック" pitchFamily="-97" charset="-128"/>
                </a:rPr>
                <a:t>d</a:t>
              </a:r>
              <a:r>
                <a:rPr lang="en-US" altLang="en-US" sz="1600" b="1" baseline="30000" dirty="0">
                  <a:solidFill>
                    <a:srgbClr val="009900"/>
                  </a:solidFill>
                  <a:ea typeface="ＭＳ Ｐゴシック" pitchFamily="-97" charset="-128"/>
                </a:rPr>
                <a:t>+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15C0A29-1B14-3B48-8DED-FD615251489C}"/>
                </a:ext>
              </a:extLst>
            </p:cNvPr>
            <p:cNvSpPr/>
            <p:nvPr/>
          </p:nvSpPr>
          <p:spPr>
            <a:xfrm>
              <a:off x="2243659" y="2697326"/>
              <a:ext cx="6207373" cy="490447"/>
            </a:xfrm>
            <a:custGeom>
              <a:avLst/>
              <a:gdLst>
                <a:gd name="connsiteX0" fmla="*/ 0 w 6422231"/>
                <a:gd name="connsiteY0" fmla="*/ 257175 h 557213"/>
                <a:gd name="connsiteX1" fmla="*/ 6422231 w 6422231"/>
                <a:gd name="connsiteY1" fmla="*/ 0 h 557213"/>
                <a:gd name="connsiteX2" fmla="*/ 6422231 w 6422231"/>
                <a:gd name="connsiteY2" fmla="*/ 557213 h 557213"/>
                <a:gd name="connsiteX3" fmla="*/ 0 w 6422231"/>
                <a:gd name="connsiteY3" fmla="*/ 257175 h 55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231" h="557213">
                  <a:moveTo>
                    <a:pt x="0" y="257175"/>
                  </a:moveTo>
                  <a:lnTo>
                    <a:pt x="6422231" y="0"/>
                  </a:lnTo>
                  <a:lnTo>
                    <a:pt x="6422231" y="557213"/>
                  </a:lnTo>
                  <a:lnTo>
                    <a:pt x="0" y="257175"/>
                  </a:lnTo>
                  <a:close/>
                </a:path>
              </a:pathLst>
            </a:custGeom>
            <a:solidFill>
              <a:srgbClr val="FF0000">
                <a:alpha val="14000"/>
              </a:srgb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85BF07D3-9071-0D46-9A89-2F941AB8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50" y="1060776"/>
            <a:ext cx="3840479" cy="150142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7EC3D50-2ADE-FD46-A72B-D6E75E1435AE}"/>
              </a:ext>
            </a:extLst>
          </p:cNvPr>
          <p:cNvGrpSpPr/>
          <p:nvPr/>
        </p:nvGrpSpPr>
        <p:grpSpPr>
          <a:xfrm>
            <a:off x="7714729" y="3148103"/>
            <a:ext cx="4340168" cy="2743889"/>
            <a:chOff x="1042610" y="2993366"/>
            <a:chExt cx="5398865" cy="341320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915B40B-5CB5-7041-A3B7-B3FDD3309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40" t="7105" r="12689" b="4597"/>
            <a:stretch/>
          </p:blipFill>
          <p:spPr>
            <a:xfrm>
              <a:off x="1408681" y="2993366"/>
              <a:ext cx="5032794" cy="3022696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A02E2FB-A32C-B74C-B6F6-469A81C1F8AD}"/>
                </a:ext>
              </a:extLst>
            </p:cNvPr>
            <p:cNvSpPr txBox="1"/>
            <p:nvPr/>
          </p:nvSpPr>
          <p:spPr>
            <a:xfrm>
              <a:off x="2748728" y="6016062"/>
              <a:ext cx="2335400" cy="390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Time of Flight (ns)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2FFB06D-12AA-1543-A28A-6EE3A20DA15E}"/>
                </a:ext>
              </a:extLst>
            </p:cNvPr>
            <p:cNvSpPr txBox="1"/>
            <p:nvPr/>
          </p:nvSpPr>
          <p:spPr>
            <a:xfrm rot="16200000">
              <a:off x="45239" y="4302307"/>
              <a:ext cx="2385251" cy="390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Counts per alpha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BB471EA-CA25-B446-96F7-739F7E354DC2}"/>
              </a:ext>
            </a:extLst>
          </p:cNvPr>
          <p:cNvCxnSpPr>
            <a:cxnSpLocks/>
          </p:cNvCxnSpPr>
          <p:nvPr/>
        </p:nvCxnSpPr>
        <p:spPr>
          <a:xfrm flipV="1">
            <a:off x="8409164" y="5268327"/>
            <a:ext cx="0" cy="58437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387EEFE-73DE-664F-9E08-A9C9301CA8B3}"/>
              </a:ext>
            </a:extLst>
          </p:cNvPr>
          <p:cNvCxnSpPr>
            <a:cxnSpLocks/>
          </p:cNvCxnSpPr>
          <p:nvPr/>
        </p:nvCxnSpPr>
        <p:spPr>
          <a:xfrm flipV="1">
            <a:off x="8409164" y="5081089"/>
            <a:ext cx="346740" cy="77161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3E31C7E-4295-0546-B8D9-786985150618}"/>
              </a:ext>
            </a:extLst>
          </p:cNvPr>
          <p:cNvSpPr txBox="1"/>
          <p:nvPr/>
        </p:nvSpPr>
        <p:spPr>
          <a:xfrm>
            <a:off x="7524635" y="5944649"/>
            <a:ext cx="18169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Source and object gamma rays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8C4A97-E6D7-6547-86E0-F7874ED84885}"/>
              </a:ext>
            </a:extLst>
          </p:cNvPr>
          <p:cNvSpPr txBox="1"/>
          <p:nvPr/>
        </p:nvSpPr>
        <p:spPr>
          <a:xfrm>
            <a:off x="9563993" y="3359165"/>
            <a:ext cx="15202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Fission, inelastic scattering, hydrogen elastic neutrons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ACE95D-36D1-4347-BFCC-FECFDC16DFD3}"/>
              </a:ext>
            </a:extLst>
          </p:cNvPr>
          <p:cNvSpPr txBox="1"/>
          <p:nvPr/>
        </p:nvSpPr>
        <p:spPr>
          <a:xfrm>
            <a:off x="9432253" y="2619300"/>
            <a:ext cx="25787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Transmission and small angle elastic scattering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E4AC4B6-B81D-1F4F-9AE8-E64D73ABE403}"/>
              </a:ext>
            </a:extLst>
          </p:cNvPr>
          <p:cNvSpPr/>
          <p:nvPr/>
        </p:nvSpPr>
        <p:spPr>
          <a:xfrm>
            <a:off x="8325263" y="3241382"/>
            <a:ext cx="215662" cy="219289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E926C6-D705-254D-81A5-602F6EBB1DFE}"/>
              </a:ext>
            </a:extLst>
          </p:cNvPr>
          <p:cNvSpPr/>
          <p:nvPr/>
        </p:nvSpPr>
        <p:spPr>
          <a:xfrm>
            <a:off x="8648074" y="3241383"/>
            <a:ext cx="215662" cy="219289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F73BE3-B24F-AA44-9BD8-A489C048A5D8}"/>
              </a:ext>
            </a:extLst>
          </p:cNvPr>
          <p:cNvSpPr/>
          <p:nvPr/>
        </p:nvSpPr>
        <p:spPr>
          <a:xfrm>
            <a:off x="9073692" y="3227513"/>
            <a:ext cx="215661" cy="2192896"/>
          </a:xfrm>
          <a:prstGeom prst="rect">
            <a:avLst/>
          </a:prstGeom>
          <a:solidFill>
            <a:srgbClr val="FF0000">
              <a:alpha val="26000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1C8B536-F4B7-AD42-93B6-0319ABFA4756}"/>
              </a:ext>
            </a:extLst>
          </p:cNvPr>
          <p:cNvCxnSpPr>
            <a:cxnSpLocks/>
          </p:cNvCxnSpPr>
          <p:nvPr/>
        </p:nvCxnSpPr>
        <p:spPr>
          <a:xfrm flipH="1">
            <a:off x="9171657" y="2902886"/>
            <a:ext cx="392336" cy="454235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3CBB943-016D-874E-962E-B30504C74E6F}"/>
              </a:ext>
            </a:extLst>
          </p:cNvPr>
          <p:cNvSpPr/>
          <p:nvPr/>
        </p:nvSpPr>
        <p:spPr>
          <a:xfrm>
            <a:off x="9563993" y="3239362"/>
            <a:ext cx="1313962" cy="219289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A49DF-C887-BD44-BA04-923651F92820}"/>
              </a:ext>
            </a:extLst>
          </p:cNvPr>
          <p:cNvSpPr txBox="1"/>
          <p:nvPr/>
        </p:nvSpPr>
        <p:spPr>
          <a:xfrm>
            <a:off x="8687473" y="846708"/>
            <a:ext cx="239681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Coincidence in space</a:t>
            </a:r>
          </a:p>
        </p:txBody>
      </p:sp>
    </p:spTree>
    <p:extLst>
      <p:ext uri="{BB962C8B-B14F-4D97-AF65-F5344CB8AC3E}">
        <p14:creationId xmlns:p14="http://schemas.microsoft.com/office/powerpoint/2010/main" val="295615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64BA5B3-84C6-B64E-8B82-D979CBC1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9158" y="631528"/>
            <a:ext cx="2973932" cy="292608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0BC2A6-E786-9140-987A-376FD5384E14}"/>
              </a:ext>
            </a:extLst>
          </p:cNvPr>
          <p:cNvSpPr txBox="1">
            <a:spLocks/>
          </p:cNvSpPr>
          <p:nvPr/>
        </p:nvSpPr>
        <p:spPr>
          <a:xfrm>
            <a:off x="3474360" y="4945886"/>
            <a:ext cx="8468962" cy="1434149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Coincidence techniques enable excellent contrast</a:t>
            </a:r>
          </a:p>
          <a:p>
            <a:r>
              <a:rPr lang="en-US" sz="2000" dirty="0"/>
              <a:t>Use of late counts and initial trajectory enable labeling of (blue) hydrogen elastic scattering and (red) induced neutron doubles (fission) to assist in identification of materials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683ACA-D132-5949-8D96-A0E550B6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5" y="627481"/>
            <a:ext cx="2962656" cy="2929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B75FEA-253B-3F44-A40C-1D4011C3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495" y="627481"/>
            <a:ext cx="2962656" cy="2929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70E55E-C22B-5C47-B9BE-5286CCE3E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51" y="627480"/>
            <a:ext cx="2962656" cy="29298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74248B-8B82-7645-88A1-72F3D85759E8}"/>
              </a:ext>
            </a:extLst>
          </p:cNvPr>
          <p:cNvSpPr txBox="1"/>
          <p:nvPr/>
        </p:nvSpPr>
        <p:spPr>
          <a:xfrm>
            <a:off x="399852" y="3459796"/>
            <a:ext cx="277063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No alpha tag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C9BF0-4AE2-1248-85FF-4EE2355D8EFC}"/>
              </a:ext>
            </a:extLst>
          </p:cNvPr>
          <p:cNvSpPr txBox="1"/>
          <p:nvPr/>
        </p:nvSpPr>
        <p:spPr>
          <a:xfrm>
            <a:off x="3269771" y="3457818"/>
            <a:ext cx="29593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Any alpha tag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18 ns window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690A3A-6433-4B45-8513-36A0DA1A182F}"/>
              </a:ext>
            </a:extLst>
          </p:cNvPr>
          <p:cNvSpPr txBox="1"/>
          <p:nvPr/>
        </p:nvSpPr>
        <p:spPr>
          <a:xfrm>
            <a:off x="6229151" y="3457817"/>
            <a:ext cx="29593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Alpha tag via pixels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3 ns window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29B31E-EC1C-C349-B388-C49BE525C809}"/>
              </a:ext>
            </a:extLst>
          </p:cNvPr>
          <p:cNvSpPr txBox="1"/>
          <p:nvPr/>
        </p:nvSpPr>
        <p:spPr>
          <a:xfrm>
            <a:off x="9188531" y="3417070"/>
            <a:ext cx="29593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Overlay of (blue) H-scatter and (red) fission doubles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53782-7CF8-544D-99D8-9148EC05E8A6}"/>
              </a:ext>
            </a:extLst>
          </p:cNvPr>
          <p:cNvCxnSpPr/>
          <p:nvPr/>
        </p:nvCxnSpPr>
        <p:spPr>
          <a:xfrm>
            <a:off x="2842426" y="2689957"/>
            <a:ext cx="457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BF91DC-135D-E64C-98D5-02EE62CD7F78}"/>
              </a:ext>
            </a:extLst>
          </p:cNvPr>
          <p:cNvCxnSpPr/>
          <p:nvPr/>
        </p:nvCxnSpPr>
        <p:spPr>
          <a:xfrm>
            <a:off x="5785203" y="2020723"/>
            <a:ext cx="457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402474-D2E2-1643-B7CD-2011083C272F}"/>
              </a:ext>
            </a:extLst>
          </p:cNvPr>
          <p:cNvCxnSpPr/>
          <p:nvPr/>
        </p:nvCxnSpPr>
        <p:spPr>
          <a:xfrm>
            <a:off x="8757835" y="1497262"/>
            <a:ext cx="457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78ECBF3-34E0-0309-8A2D-3E810B9E51AE}"/>
              </a:ext>
            </a:extLst>
          </p:cNvPr>
          <p:cNvGrpSpPr/>
          <p:nvPr/>
        </p:nvGrpSpPr>
        <p:grpSpPr>
          <a:xfrm>
            <a:off x="4500236" y="3993348"/>
            <a:ext cx="3027134" cy="286232"/>
            <a:chOff x="4221269" y="4317988"/>
            <a:chExt cx="3027134" cy="2862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8761183-B088-1C4E-BD9D-2417D6B36E5E}"/>
                </a:ext>
              </a:extLst>
            </p:cNvPr>
            <p:cNvCxnSpPr/>
            <p:nvPr/>
          </p:nvCxnSpPr>
          <p:spPr>
            <a:xfrm>
              <a:off x="4221269" y="445177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886BC-B2DE-3C4A-AD59-CBA394AD9309}"/>
                </a:ext>
              </a:extLst>
            </p:cNvPr>
            <p:cNvSpPr txBox="1"/>
            <p:nvPr/>
          </p:nvSpPr>
          <p:spPr>
            <a:xfrm>
              <a:off x="4678469" y="4317988"/>
              <a:ext cx="256993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Maximum attenuation level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705840-2A61-1B48-4884-EFFADE2E58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64" y="3952108"/>
            <a:ext cx="2228850" cy="2352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D9BA4-EE47-894C-9FAD-2A1C8860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Images</a:t>
            </a:r>
          </a:p>
        </p:txBody>
      </p:sp>
    </p:spTree>
    <p:extLst>
      <p:ext uri="{BB962C8B-B14F-4D97-AF65-F5344CB8AC3E}">
        <p14:creationId xmlns:p14="http://schemas.microsoft.com/office/powerpoint/2010/main" val="292286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C7D1-9827-1082-47E7-0ADC22C0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that Guide Light: Precision Arrays</a:t>
            </a:r>
          </a:p>
        </p:txBody>
      </p:sp>
      <p:pic>
        <p:nvPicPr>
          <p:cNvPr id="9" name="Picture 8" descr="A hand holding a glass cube&#10;&#10;Description automatically generated">
            <a:extLst>
              <a:ext uri="{FF2B5EF4-FFF2-40B4-BE49-F238E27FC236}">
                <a16:creationId xmlns:a16="http://schemas.microsoft.com/office/drawing/2014/main" id="{7394B1BD-93BE-81C3-303D-91C20E68C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18331" r="8075" b="20334"/>
          <a:stretch/>
        </p:blipFill>
        <p:spPr>
          <a:xfrm>
            <a:off x="787400" y="975287"/>
            <a:ext cx="3403600" cy="3185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C8B41-71D8-F5AC-CC66-73C780F463F2}"/>
              </a:ext>
            </a:extLst>
          </p:cNvPr>
          <p:cNvSpPr txBox="1"/>
          <p:nvPr/>
        </p:nvSpPr>
        <p:spPr>
          <a:xfrm>
            <a:off x="4191000" y="1841501"/>
            <a:ext cx="19811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EJ-276D scintillator bonded with 3M ESR reflector (6-mm pixels)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C40536-B7AA-DB85-1EAD-9EEE746F3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467" y="3028790"/>
            <a:ext cx="3797300" cy="22783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E6EC022-B4F2-2606-6A74-9A7F8E514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8717" y="825500"/>
            <a:ext cx="3845383" cy="23906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E1F6-491E-349C-4D01-E99DE5F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3" y="4444999"/>
            <a:ext cx="8633207" cy="2138681"/>
          </a:xfrm>
        </p:spPr>
        <p:txBody>
          <a:bodyPr/>
          <a:lstStyle/>
          <a:p>
            <a:r>
              <a:rPr lang="en-US" sz="2400" dirty="0"/>
              <a:t>Substantial effort (and material loss) to fabricate</a:t>
            </a:r>
          </a:p>
          <a:p>
            <a:r>
              <a:rPr lang="en-US" sz="2400" dirty="0"/>
              <a:t>Resolution determined by pixel; pixel size limited by </a:t>
            </a:r>
          </a:p>
          <a:p>
            <a:pPr lvl="1"/>
            <a:r>
              <a:rPr lang="en-US" sz="2000" dirty="0"/>
              <a:t>Breakage of pixel rows during fabrication</a:t>
            </a:r>
          </a:p>
          <a:p>
            <a:pPr lvl="1"/>
            <a:r>
              <a:rPr lang="en-US" sz="2000" dirty="0"/>
              <a:t>Light collection for high aspect ratio pixels</a:t>
            </a:r>
          </a:p>
          <a:p>
            <a:pPr lvl="1"/>
            <a:r>
              <a:rPr lang="en-US" sz="2000" dirty="0"/>
              <a:t>Dead area when fraction of reflector/bonds becomes large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3DD8C-90AF-EE7E-2F69-45D78D83D51B}"/>
              </a:ext>
            </a:extLst>
          </p:cNvPr>
          <p:cNvSpPr txBox="1"/>
          <p:nvPr/>
        </p:nvSpPr>
        <p:spPr>
          <a:xfrm>
            <a:off x="9972849" y="3396821"/>
            <a:ext cx="17505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To collect 70% of ideal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485F7-5D45-B500-01BC-AF92909F1530}"/>
              </a:ext>
            </a:extLst>
          </p:cNvPr>
          <p:cNvSpPr txBox="1"/>
          <p:nvPr/>
        </p:nvSpPr>
        <p:spPr>
          <a:xfrm>
            <a:off x="9961117" y="1812735"/>
            <a:ext cx="17505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10:1 aspect ratio</a:t>
            </a:r>
          </a:p>
        </p:txBody>
      </p:sp>
    </p:spTree>
    <p:extLst>
      <p:ext uri="{BB962C8B-B14F-4D97-AF65-F5344CB8AC3E}">
        <p14:creationId xmlns:p14="http://schemas.microsoft.com/office/powerpoint/2010/main" val="213543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B6B3-47FA-4453-FE97-33DDC645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Optical Channels – Proton Track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E00-B3A2-B37C-E1AF-55283FF68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399" y="1549400"/>
            <a:ext cx="6518655" cy="4483100"/>
          </a:xfrm>
        </p:spPr>
        <p:txBody>
          <a:bodyPr/>
          <a:lstStyle/>
          <a:p>
            <a:r>
              <a:rPr lang="en-US" dirty="0"/>
              <a:t>Optical channels comparable to the recoil proton track will mean a sizable fraction of protons lose energy in inactive reflector/bond</a:t>
            </a:r>
          </a:p>
          <a:p>
            <a:r>
              <a:rPr lang="en-US" dirty="0"/>
              <a:t>For a pencil beam of neutrons, recoil proton can go as far as 1 mm in transverse direction</a:t>
            </a:r>
          </a:p>
          <a:p>
            <a:r>
              <a:rPr lang="en-US" dirty="0"/>
              <a:t>For this approach, 2-3 mm is a reasonable pixel dimension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FE6359-C0A7-2FA2-44E3-AF87AB395DA6}"/>
              </a:ext>
            </a:extLst>
          </p:cNvPr>
          <p:cNvGrpSpPr/>
          <p:nvPr/>
        </p:nvGrpSpPr>
        <p:grpSpPr>
          <a:xfrm>
            <a:off x="774700" y="1549400"/>
            <a:ext cx="4305300" cy="3976122"/>
            <a:chOff x="774700" y="952500"/>
            <a:chExt cx="4305300" cy="3976122"/>
          </a:xfrm>
        </p:grpSpPr>
        <p:pic>
          <p:nvPicPr>
            <p:cNvPr id="5" name="Picture 4" descr="A blue and yellow dotted circle&#10;&#10;Description automatically generated with medium confidence">
              <a:extLst>
                <a:ext uri="{FF2B5EF4-FFF2-40B4-BE49-F238E27FC236}">
                  <a16:creationId xmlns:a16="http://schemas.microsoft.com/office/drawing/2014/main" id="{54DD34DB-ABD3-62B1-AC3F-F3A99F0C5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52" r="11438"/>
            <a:stretch/>
          </p:blipFill>
          <p:spPr>
            <a:xfrm>
              <a:off x="774700" y="952500"/>
              <a:ext cx="4305300" cy="3976122"/>
            </a:xfrm>
            <a:prstGeom prst="rect">
              <a:avLst/>
            </a:prstGeom>
          </p:spPr>
        </p:pic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4AD92084-A9F2-1E29-567A-8EF51D6658A4}"/>
                </a:ext>
              </a:extLst>
            </p:cNvPr>
            <p:cNvSpPr/>
            <p:nvPr/>
          </p:nvSpPr>
          <p:spPr>
            <a:xfrm rot="5400000">
              <a:off x="2779039" y="3694461"/>
              <a:ext cx="214071" cy="806450"/>
            </a:xfrm>
            <a:prstGeom prst="rightBracket">
              <a:avLst/>
            </a:prstGeom>
            <a:ln w="28575">
              <a:solidFill>
                <a:srgbClr val="FFFF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75054C-2B31-FDC8-FB16-B49A59D6B803}"/>
                </a:ext>
              </a:extLst>
            </p:cNvPr>
            <p:cNvSpPr txBox="1"/>
            <p:nvPr/>
          </p:nvSpPr>
          <p:spPr>
            <a:xfrm>
              <a:off x="3374812" y="3926870"/>
              <a:ext cx="80983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rgbClr val="FFFF00"/>
                  </a:solidFill>
                  <a:latin typeface="+mn-lt"/>
                </a:rPr>
                <a:t>1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16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7470-096C-2B03-64F6-BC75358D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Workshop on Radiation Detection Materials and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2F733-2DB6-45C1-6953-0ECA8E87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761949"/>
            <a:ext cx="11430000" cy="4449279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“The </a:t>
            </a:r>
            <a:r>
              <a:rPr lang="en-US" sz="2400" i="1" dirty="0" err="1"/>
              <a:t>WORDMAp</a:t>
            </a:r>
            <a:r>
              <a:rPr lang="en-US" sz="2400" i="1" dirty="0"/>
              <a:t> Workshop will involve R&amp;D performers and users from DOE national laboratories, universities, industrial companies, and other organizations engaged in nonproliferation R&amp;D and product development. </a:t>
            </a:r>
            <a:r>
              <a:rPr lang="en-US" sz="2400" b="1" i="1" dirty="0"/>
              <a:t>The purpose is to build a consensus view among subject-matter experts on </a:t>
            </a:r>
            <a:r>
              <a:rPr lang="en-US" sz="2400" i="1" dirty="0"/>
              <a:t>existing methods for radiation detection, shortcomings in the current state of the art, commercialization issues that are restricting the adoption of new technology, and</a:t>
            </a:r>
            <a:r>
              <a:rPr lang="en-US" sz="2400" b="1" i="1" dirty="0"/>
              <a:t> new materials-related R&amp;D priorities leading to significant improvements in next-generation radiation detectors useful in a variety of nonproliferation applications</a:t>
            </a:r>
            <a:r>
              <a:rPr lang="en-US" sz="2400" i="1" dirty="0"/>
              <a:t>.” – </a:t>
            </a:r>
            <a:r>
              <a:rPr lang="en-US" sz="2400" i="1" dirty="0">
                <a:hlinkClick r:id="rId2"/>
              </a:rPr>
              <a:t>https://www.bnl.gov/wordmap/</a:t>
            </a:r>
            <a:r>
              <a:rPr lang="en-US" sz="2400" i="1" dirty="0"/>
              <a:t> </a:t>
            </a:r>
          </a:p>
          <a:p>
            <a:r>
              <a:rPr lang="en-US" sz="2400" dirty="0"/>
              <a:t>I was present as a ”user” of neutron detector materials rather than a developer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14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93350-6196-7EA1-FE72-0196A9216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876-39B7-D053-3482-54DB8711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that Guide Light: </a:t>
            </a:r>
            <a:r>
              <a:rPr lang="en-US" dirty="0" err="1"/>
              <a:t>Nanoguide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9FD9-2AF2-F524-9D13-F51078CB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66" y="4330363"/>
            <a:ext cx="11317821" cy="2210137"/>
          </a:xfrm>
        </p:spPr>
        <p:txBody>
          <a:bodyPr/>
          <a:lstStyle/>
          <a:p>
            <a:r>
              <a:rPr lang="en-US" sz="2400" dirty="0"/>
              <a:t>Resolution possible to ~6-10 𝜇m – with this resolution, it is possible to see the transverse projection of proton recoil tracks, can be all scintillator</a:t>
            </a:r>
          </a:p>
          <a:p>
            <a:r>
              <a:rPr lang="en-US" sz="2400" dirty="0"/>
              <a:t>With this resolution, can in principle, </a:t>
            </a:r>
          </a:p>
          <a:p>
            <a:pPr lvl="1"/>
            <a:r>
              <a:rPr lang="en-US" sz="2000" dirty="0"/>
              <a:t>Reconstruct for the vertex of a proton track to achieve resolution of tens of microns</a:t>
            </a:r>
          </a:p>
          <a:p>
            <a:pPr lvl="1"/>
            <a:r>
              <a:rPr lang="en-US" sz="2000" dirty="0"/>
              <a:t>Check that the kinematics are consistent with origination in the neutron generator</a:t>
            </a:r>
          </a:p>
        </p:txBody>
      </p:sp>
      <p:pic>
        <p:nvPicPr>
          <p:cNvPr id="7" name="Picture 6" descr="A black and white rectangular object with a hole in the middle&#10;&#10;Description automatically generated">
            <a:extLst>
              <a:ext uri="{FF2B5EF4-FFF2-40B4-BE49-F238E27FC236}">
                <a16:creationId xmlns:a16="http://schemas.microsoft.com/office/drawing/2014/main" id="{A9C46E80-5146-41E3-EFC2-ABB86E29B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19" t="35926" r="24424" b="39629"/>
          <a:stretch/>
        </p:blipFill>
        <p:spPr>
          <a:xfrm>
            <a:off x="812800" y="990513"/>
            <a:ext cx="2616200" cy="2827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3E93D-8CDB-93EB-9B23-744AFD11EB65}"/>
              </a:ext>
            </a:extLst>
          </p:cNvPr>
          <p:cNvSpPr txBox="1"/>
          <p:nvPr/>
        </p:nvSpPr>
        <p:spPr>
          <a:xfrm>
            <a:off x="3670301" y="2038307"/>
            <a:ext cx="15367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Scintillating </a:t>
            </a:r>
            <a:r>
              <a:rPr lang="en-US" dirty="0" err="1">
                <a:latin typeface="+mn-lt"/>
              </a:rPr>
              <a:t>Nanoguide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377B0612-5D19-B755-C8ED-9514DC66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2" y="857206"/>
            <a:ext cx="6515186" cy="3257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0E00D-C69F-E85B-E77D-EB6A010A7E3F}"/>
              </a:ext>
            </a:extLst>
          </p:cNvPr>
          <p:cNvSpPr txBox="1"/>
          <p:nvPr/>
        </p:nvSpPr>
        <p:spPr>
          <a:xfrm>
            <a:off x="6637860" y="3912531"/>
            <a:ext cx="41360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Figure provided by Alex Long, LANL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E14CE2-1ABC-1E04-86C9-CEA249670CE2}"/>
              </a:ext>
            </a:extLst>
          </p:cNvPr>
          <p:cNvCxnSpPr/>
          <p:nvPr/>
        </p:nvCxnSpPr>
        <p:spPr>
          <a:xfrm flipV="1">
            <a:off x="10134600" y="2832100"/>
            <a:ext cx="152400" cy="30480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971F71-CCC6-008A-5794-D0E4C8330411}"/>
              </a:ext>
            </a:extLst>
          </p:cNvPr>
          <p:cNvCxnSpPr>
            <a:cxnSpLocks/>
          </p:cNvCxnSpPr>
          <p:nvPr/>
        </p:nvCxnSpPr>
        <p:spPr>
          <a:xfrm flipV="1">
            <a:off x="9588500" y="2134780"/>
            <a:ext cx="292100" cy="24066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86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E567-2CF4-9094-7241-097E9388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in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2110F-F1E0-C22D-F4A8-0BAC5271B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99" y="4526789"/>
            <a:ext cx="11313668" cy="1962911"/>
          </a:xfrm>
        </p:spPr>
        <p:txBody>
          <a:bodyPr/>
          <a:lstStyle/>
          <a:p>
            <a:r>
              <a:rPr lang="en-US" dirty="0"/>
              <a:t>With 5-cm-thick detector, 70% of hits are recorded away from initial incidence (primarily due to scattering off C)</a:t>
            </a:r>
          </a:p>
          <a:p>
            <a:r>
              <a:rPr lang="en-US" dirty="0"/>
              <a:t>Fast timing can eliminate most of the additional hits</a:t>
            </a:r>
          </a:p>
          <a:p>
            <a:endParaRPr lang="en-US" dirty="0"/>
          </a:p>
        </p:txBody>
      </p:sp>
      <p:pic>
        <p:nvPicPr>
          <p:cNvPr id="5" name="Picture 4" descr="A blue square with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0BD9757F-1F5D-84E0-B2FF-BFAFA4185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7" r="12581"/>
          <a:stretch/>
        </p:blipFill>
        <p:spPr>
          <a:xfrm>
            <a:off x="3928247" y="864616"/>
            <a:ext cx="3409580" cy="3200400"/>
          </a:xfrm>
          <a:prstGeom prst="rect">
            <a:avLst/>
          </a:prstGeom>
        </p:spPr>
      </p:pic>
      <p:pic>
        <p:nvPicPr>
          <p:cNvPr id="7" name="Picture 6" descr="A blue and green chart&#10;&#10;Description automatically generated">
            <a:extLst>
              <a:ext uri="{FF2B5EF4-FFF2-40B4-BE49-F238E27FC236}">
                <a16:creationId xmlns:a16="http://schemas.microsoft.com/office/drawing/2014/main" id="{F166AA5C-8F08-D939-BE88-18AC24892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" r="12581"/>
          <a:stretch/>
        </p:blipFill>
        <p:spPr>
          <a:xfrm>
            <a:off x="518667" y="864616"/>
            <a:ext cx="3409580" cy="3200400"/>
          </a:xfrm>
          <a:prstGeom prst="rect">
            <a:avLst/>
          </a:prstGeom>
        </p:spPr>
      </p:pic>
      <p:pic>
        <p:nvPicPr>
          <p:cNvPr id="11" name="Picture 10" descr="A graph of a graph&#10;&#10;Description automatically generated">
            <a:extLst>
              <a:ext uri="{FF2B5EF4-FFF2-40B4-BE49-F238E27FC236}">
                <a16:creationId xmlns:a16="http://schemas.microsoft.com/office/drawing/2014/main" id="{6C712D6D-0A45-5C55-BD50-D02A876BC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827" y="864616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A007C-CBEB-B371-492E-91197BE9D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9752-EF5B-8027-11AF-D6FD60A8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DCA18-286D-001C-2A48-A794B820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3911599"/>
            <a:ext cx="11430000" cy="2375325"/>
          </a:xfrm>
        </p:spPr>
        <p:txBody>
          <a:bodyPr/>
          <a:lstStyle/>
          <a:p>
            <a:r>
              <a:rPr lang="en-US" dirty="0"/>
              <a:t>For modest intensity neutron sources, expect source to be close (1-2 m) to detector</a:t>
            </a:r>
          </a:p>
          <a:p>
            <a:r>
              <a:rPr lang="en-US" dirty="0"/>
              <a:t>Non-normal incidence will blur resolution in detector, but depth resolution can recover resolution</a:t>
            </a:r>
          </a:p>
          <a:p>
            <a:pPr lvl="1"/>
            <a:r>
              <a:rPr lang="en-US" dirty="0"/>
              <a:t>For imaging, want single-sided readout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F21600-5F07-4F87-6605-A56FFEB58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868841" y="1590722"/>
            <a:ext cx="2375331" cy="10726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1F813F-D063-7B9D-3B4B-1402C7D66BA9}"/>
              </a:ext>
            </a:extLst>
          </p:cNvPr>
          <p:cNvSpPr/>
          <p:nvPr/>
        </p:nvSpPr>
        <p:spPr>
          <a:xfrm>
            <a:off x="660400" y="2032000"/>
            <a:ext cx="182880" cy="182880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3B83A7-D638-66F3-2EE9-317D57122EB6}"/>
              </a:ext>
            </a:extLst>
          </p:cNvPr>
          <p:cNvCxnSpPr>
            <a:cxnSpLocks/>
          </p:cNvCxnSpPr>
          <p:nvPr/>
        </p:nvCxnSpPr>
        <p:spPr>
          <a:xfrm flipV="1">
            <a:off x="749300" y="939369"/>
            <a:ext cx="6065522" cy="117391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7B567-532F-F142-63AC-F4706A13601B}"/>
              </a:ext>
            </a:extLst>
          </p:cNvPr>
          <p:cNvCxnSpPr>
            <a:cxnSpLocks/>
          </p:cNvCxnSpPr>
          <p:nvPr/>
        </p:nvCxnSpPr>
        <p:spPr>
          <a:xfrm flipV="1">
            <a:off x="749300" y="2125980"/>
            <a:ext cx="61468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0557E1-4D76-7D4C-6C44-08B0626CFC25}"/>
              </a:ext>
            </a:extLst>
          </p:cNvPr>
          <p:cNvGrpSpPr>
            <a:grpSpLocks noChangeAspect="1"/>
          </p:cNvGrpSpPr>
          <p:nvPr/>
        </p:nvGrpSpPr>
        <p:grpSpPr>
          <a:xfrm>
            <a:off x="7493001" y="1009000"/>
            <a:ext cx="4173992" cy="2046000"/>
            <a:chOff x="3889774" y="4084982"/>
            <a:chExt cx="5373292" cy="2633870"/>
          </a:xfrm>
        </p:grpSpPr>
        <p:pic>
          <p:nvPicPr>
            <p:cNvPr id="16" name="Picture 15" descr="A blue squares on a black background&#10;&#10;Description automatically generated">
              <a:extLst>
                <a:ext uri="{FF2B5EF4-FFF2-40B4-BE49-F238E27FC236}">
                  <a16:creationId xmlns:a16="http://schemas.microsoft.com/office/drawing/2014/main" id="{F6FC418D-E583-0133-EFAC-4975C930E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9195" y="4084982"/>
              <a:ext cx="2633871" cy="2633870"/>
            </a:xfrm>
            <a:prstGeom prst="rect">
              <a:avLst/>
            </a:prstGeom>
          </p:spPr>
        </p:pic>
        <p:pic>
          <p:nvPicPr>
            <p:cNvPr id="17" name="Picture 16" descr="A blue square with a square in the middle&#10;&#10;Description automatically generated">
              <a:extLst>
                <a:ext uri="{FF2B5EF4-FFF2-40B4-BE49-F238E27FC236}">
                  <a16:creationId xmlns:a16="http://schemas.microsoft.com/office/drawing/2014/main" id="{DADB6B05-1520-E782-445B-B55F9A86E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9774" y="4084982"/>
              <a:ext cx="2633871" cy="263387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54C607-54EF-1892-0A3C-DDC2A71B44DB}"/>
              </a:ext>
            </a:extLst>
          </p:cNvPr>
          <p:cNvSpPr txBox="1"/>
          <p:nvPr/>
        </p:nvSpPr>
        <p:spPr>
          <a:xfrm>
            <a:off x="7493001" y="3133534"/>
            <a:ext cx="41739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Spread in light may be used to identify depth of interaction</a:t>
            </a:r>
          </a:p>
        </p:txBody>
      </p:sp>
    </p:spTree>
    <p:extLst>
      <p:ext uri="{BB962C8B-B14F-4D97-AF65-F5344CB8AC3E}">
        <p14:creationId xmlns:p14="http://schemas.microsoft.com/office/powerpoint/2010/main" val="65458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E849-B8D7-21C3-4196-17A906B9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What We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4D2F-FEEE-5113-3520-9D454609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37509"/>
            <a:ext cx="11430000" cy="5393108"/>
          </a:xfrm>
        </p:spPr>
        <p:txBody>
          <a:bodyPr/>
          <a:lstStyle/>
          <a:p>
            <a:r>
              <a:rPr lang="en-US" sz="2400" dirty="0"/>
              <a:t>For neutron imaging with modest sources, want thick, efficient detectors (~10% efficiency for 14 MeV transmission requires 3 – 5 cm)</a:t>
            </a:r>
          </a:p>
          <a:p>
            <a:pPr lvl="1"/>
            <a:r>
              <a:rPr lang="en-US" sz="2000" dirty="0"/>
              <a:t>Optical structuring essential to maintaining mm scale spatial resolution in a way that maintains active volume and light collection (small differences in reflectivity are big when reflecting 25 times) </a:t>
            </a:r>
          </a:p>
          <a:p>
            <a:r>
              <a:rPr lang="en-US" sz="2400" dirty="0"/>
              <a:t>Thick detectors involve additional challenges</a:t>
            </a:r>
          </a:p>
          <a:p>
            <a:pPr lvl="1"/>
            <a:r>
              <a:rPr lang="en-US" sz="2000" dirty="0"/>
              <a:t>Fast timing (~200 </a:t>
            </a:r>
            <a:r>
              <a:rPr lang="en-US" sz="2000" dirty="0" err="1"/>
              <a:t>ps</a:t>
            </a:r>
            <a:r>
              <a:rPr lang="en-US" sz="2000" dirty="0"/>
              <a:t> FWHM) can identify first of multiple interactions</a:t>
            </a:r>
          </a:p>
          <a:p>
            <a:pPr lvl="1"/>
            <a:r>
              <a:rPr lang="en-US" sz="2000" dirty="0"/>
              <a:t>Want depth resolution approximately 2.5 times the pixel width to mitigate parallax, ideally from single-sided readout</a:t>
            </a:r>
          </a:p>
          <a:p>
            <a:r>
              <a:rPr lang="en-US" sz="2400" dirty="0"/>
              <a:t>Fast timing (~ 200 </a:t>
            </a:r>
            <a:r>
              <a:rPr lang="en-US" sz="2400" dirty="0" err="1"/>
              <a:t>ps</a:t>
            </a:r>
            <a:r>
              <a:rPr lang="en-US" sz="2400" dirty="0"/>
              <a:t> FWHM) also desirable to reject random coincidences for API imaging</a:t>
            </a:r>
          </a:p>
          <a:p>
            <a:r>
              <a:rPr lang="en-US" sz="2400" dirty="0"/>
              <a:t>Do all the above while maintaining neutron-gamma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69608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1969-0486-FF06-8ACC-F4109617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Fast Neutrons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631CC-0353-8085-8395-5225FE6E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24" y="5124359"/>
            <a:ext cx="11086485" cy="1350869"/>
          </a:xfrm>
        </p:spPr>
        <p:txBody>
          <a:bodyPr/>
          <a:lstStyle/>
          <a:p>
            <a:r>
              <a:rPr lang="en-US" sz="2400" dirty="0"/>
              <a:t>For 14.1 MeV neutrons, proton-recoil scintillator is the material of choice (capture reactions do not give practical efficiency)</a:t>
            </a:r>
          </a:p>
          <a:p>
            <a:r>
              <a:rPr lang="en-US" sz="2400" dirty="0"/>
              <a:t>Can scale to thick, efficient detectors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D5613-A1B5-8EFD-ED23-F9EDCB1EF747}"/>
              </a:ext>
            </a:extLst>
          </p:cNvPr>
          <p:cNvSpPr txBox="1"/>
          <p:nvPr/>
        </p:nvSpPr>
        <p:spPr>
          <a:xfrm>
            <a:off x="1756655" y="754263"/>
            <a:ext cx="107112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4CC0D-7A80-0EF4-384F-D37DA7C06847}"/>
              </a:ext>
            </a:extLst>
          </p:cNvPr>
          <p:cNvSpPr txBox="1"/>
          <p:nvPr/>
        </p:nvSpPr>
        <p:spPr>
          <a:xfrm>
            <a:off x="7282957" y="703813"/>
            <a:ext cx="130997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90BC-570D-7314-6046-34A979B73A74}"/>
              </a:ext>
            </a:extLst>
          </p:cNvPr>
          <p:cNvSpPr txBox="1"/>
          <p:nvPr/>
        </p:nvSpPr>
        <p:spPr>
          <a:xfrm>
            <a:off x="8611851" y="3187928"/>
            <a:ext cx="25796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432FF"/>
                </a:solidFill>
                <a:latin typeface="+mn-lt"/>
              </a:rPr>
              <a:t>Scintillator + photosensor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73CB4-9523-90BA-465D-3806B0E27618}"/>
              </a:ext>
            </a:extLst>
          </p:cNvPr>
          <p:cNvSpPr txBox="1"/>
          <p:nvPr/>
        </p:nvSpPr>
        <p:spPr>
          <a:xfrm>
            <a:off x="1034910" y="3187928"/>
            <a:ext cx="24702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Organometallic semiconductor?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FBF4B-A23A-F781-D158-AF79E799A3A4}"/>
              </a:ext>
            </a:extLst>
          </p:cNvPr>
          <p:cNvSpPr txBox="1"/>
          <p:nvPr/>
        </p:nvSpPr>
        <p:spPr>
          <a:xfrm>
            <a:off x="4169265" y="3175277"/>
            <a:ext cx="37784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converter + semiconductor, storage phosphor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11898-1347-F390-37B1-99C1B4AAB94A}"/>
              </a:ext>
            </a:extLst>
          </p:cNvPr>
          <p:cNvSpPr/>
          <p:nvPr/>
        </p:nvSpPr>
        <p:spPr>
          <a:xfrm>
            <a:off x="5518298" y="1288329"/>
            <a:ext cx="276446" cy="16994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7C988-8753-9EA4-1E80-70D4714082AB}"/>
              </a:ext>
            </a:extLst>
          </p:cNvPr>
          <p:cNvSpPr/>
          <p:nvPr/>
        </p:nvSpPr>
        <p:spPr>
          <a:xfrm>
            <a:off x="5794744" y="1288329"/>
            <a:ext cx="829340" cy="16994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4820CA4E-24FD-BA7F-9D7A-C3C8ABF2AFA5}"/>
              </a:ext>
            </a:extLst>
          </p:cNvPr>
          <p:cNvGrpSpPr/>
          <p:nvPr/>
        </p:nvGrpSpPr>
        <p:grpSpPr>
          <a:xfrm>
            <a:off x="4989394" y="1573619"/>
            <a:ext cx="1379508" cy="467832"/>
            <a:chOff x="4989394" y="1573619"/>
            <a:chExt cx="1379508" cy="4678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3C4DD2-0442-0FE1-5E6B-F798100C3FA8}"/>
                </a:ext>
              </a:extLst>
            </p:cNvPr>
            <p:cNvCxnSpPr/>
            <p:nvPr/>
          </p:nvCxnSpPr>
          <p:spPr>
            <a:xfrm>
              <a:off x="4989394" y="2041451"/>
              <a:ext cx="656494" cy="0"/>
            </a:xfrm>
            <a:prstGeom prst="straightConnector1">
              <a:avLst/>
            </a:prstGeom>
            <a:ln w="28575">
              <a:solidFill>
                <a:srgbClr val="0432FF"/>
              </a:solidFill>
              <a:prstDash val="sysDot"/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5B6B87-B1E0-989F-081C-E3BDA61072CE}"/>
                </a:ext>
              </a:extLst>
            </p:cNvPr>
            <p:cNvCxnSpPr/>
            <p:nvPr/>
          </p:nvCxnSpPr>
          <p:spPr>
            <a:xfrm flipV="1">
              <a:off x="5645888" y="1573619"/>
              <a:ext cx="723014" cy="467832"/>
            </a:xfrm>
            <a:prstGeom prst="line">
              <a:avLst/>
            </a:prstGeom>
            <a:ln w="28575">
              <a:solidFill>
                <a:srgbClr val="0432FF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10EF575F-C83D-1BD3-3D7A-461D9BA56481}"/>
              </a:ext>
            </a:extLst>
          </p:cNvPr>
          <p:cNvGrpSpPr/>
          <p:nvPr/>
        </p:nvGrpSpPr>
        <p:grpSpPr>
          <a:xfrm>
            <a:off x="5744995" y="1366620"/>
            <a:ext cx="788427" cy="723252"/>
            <a:chOff x="5744995" y="1366620"/>
            <a:chExt cx="788427" cy="7232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2F4B66-BB43-C2B6-7F1D-53449D8C34C7}"/>
                </a:ext>
              </a:extLst>
            </p:cNvPr>
            <p:cNvSpPr txBox="1"/>
            <p:nvPr/>
          </p:nvSpPr>
          <p:spPr>
            <a:xfrm>
              <a:off x="5792423" y="185904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FA7964-C48D-7BA0-C381-CA98F3F38FCB}"/>
                </a:ext>
              </a:extLst>
            </p:cNvPr>
            <p:cNvSpPr txBox="1"/>
            <p:nvPr/>
          </p:nvSpPr>
          <p:spPr>
            <a:xfrm>
              <a:off x="5778675" y="1628207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86352-D8B5-13CB-DB07-07A2C039B06F}"/>
                </a:ext>
              </a:extLst>
            </p:cNvPr>
            <p:cNvSpPr txBox="1"/>
            <p:nvPr/>
          </p:nvSpPr>
          <p:spPr>
            <a:xfrm>
              <a:off x="6049804" y="145877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3A6D37-F29F-F501-861E-C253CD22903F}"/>
                </a:ext>
              </a:extLst>
            </p:cNvPr>
            <p:cNvSpPr txBox="1"/>
            <p:nvPr/>
          </p:nvSpPr>
          <p:spPr>
            <a:xfrm>
              <a:off x="5965195" y="175340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9240A2-17D8-4F07-9267-E3A74BFE3A89}"/>
                </a:ext>
              </a:extLst>
            </p:cNvPr>
            <p:cNvSpPr txBox="1"/>
            <p:nvPr/>
          </p:nvSpPr>
          <p:spPr>
            <a:xfrm>
              <a:off x="6097659" y="1669888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97B2DC-CBD2-185D-2E1A-2022E3478260}"/>
                </a:ext>
              </a:extLst>
            </p:cNvPr>
            <p:cNvSpPr txBox="1"/>
            <p:nvPr/>
          </p:nvSpPr>
          <p:spPr>
            <a:xfrm>
              <a:off x="6271325" y="156710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5452BA-3C5F-625F-23DE-F4C99F5F2A01}"/>
                </a:ext>
              </a:extLst>
            </p:cNvPr>
            <p:cNvSpPr txBox="1"/>
            <p:nvPr/>
          </p:nvSpPr>
          <p:spPr>
            <a:xfrm>
              <a:off x="5902729" y="1549383"/>
              <a:ext cx="261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FF004E-A030-9095-9009-C43C9AB9D7DA}"/>
                </a:ext>
              </a:extLst>
            </p:cNvPr>
            <p:cNvSpPr txBox="1"/>
            <p:nvPr/>
          </p:nvSpPr>
          <p:spPr>
            <a:xfrm>
              <a:off x="6202204" y="136662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466387-81DE-DF4E-C7EA-242F9D51C1C1}"/>
                </a:ext>
              </a:extLst>
            </p:cNvPr>
            <p:cNvSpPr txBox="1"/>
            <p:nvPr/>
          </p:nvSpPr>
          <p:spPr>
            <a:xfrm>
              <a:off x="6205745" y="1604078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6B19FD-2C79-1321-F35E-2491F2241259}"/>
                </a:ext>
              </a:extLst>
            </p:cNvPr>
            <p:cNvSpPr txBox="1"/>
            <p:nvPr/>
          </p:nvSpPr>
          <p:spPr>
            <a:xfrm>
              <a:off x="6145492" y="1394972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C40EA3-1D6A-B3AD-56EA-FB8B9FED4D08}"/>
                </a:ext>
              </a:extLst>
            </p:cNvPr>
            <p:cNvSpPr txBox="1"/>
            <p:nvPr/>
          </p:nvSpPr>
          <p:spPr>
            <a:xfrm>
              <a:off x="6000182" y="1494209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C915DF-1292-C324-83DF-5A91847621DC}"/>
                </a:ext>
              </a:extLst>
            </p:cNvPr>
            <p:cNvSpPr txBox="1"/>
            <p:nvPr/>
          </p:nvSpPr>
          <p:spPr>
            <a:xfrm>
              <a:off x="5865503" y="1582811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DC603-5214-1E8F-407D-480D6A0B1A67}"/>
                </a:ext>
              </a:extLst>
            </p:cNvPr>
            <p:cNvSpPr txBox="1"/>
            <p:nvPr/>
          </p:nvSpPr>
          <p:spPr>
            <a:xfrm>
              <a:off x="6049579" y="1702100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345771-DFCF-B242-67E5-9789C834244E}"/>
                </a:ext>
              </a:extLst>
            </p:cNvPr>
            <p:cNvSpPr txBox="1"/>
            <p:nvPr/>
          </p:nvSpPr>
          <p:spPr>
            <a:xfrm>
              <a:off x="5744995" y="1674963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529078-128B-9D36-A141-5DCBF1E2B525}"/>
                </a:ext>
              </a:extLst>
            </p:cNvPr>
            <p:cNvSpPr txBox="1"/>
            <p:nvPr/>
          </p:nvSpPr>
          <p:spPr>
            <a:xfrm>
              <a:off x="5897894" y="1795463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DD2258-AEC8-9D34-F45E-B86C2F15880C}"/>
                </a:ext>
              </a:extLst>
            </p:cNvPr>
            <p:cNvSpPr txBox="1"/>
            <p:nvPr/>
          </p:nvSpPr>
          <p:spPr>
            <a:xfrm>
              <a:off x="6305474" y="1437497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667EB-6EF6-395C-958E-B0F961E3791F}"/>
              </a:ext>
            </a:extLst>
          </p:cNvPr>
          <p:cNvSpPr/>
          <p:nvPr/>
        </p:nvSpPr>
        <p:spPr>
          <a:xfrm>
            <a:off x="1637731" y="1288329"/>
            <a:ext cx="1283443" cy="16994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D145A4F8-C483-D601-92D9-DCD82FFFDE9B}"/>
              </a:ext>
            </a:extLst>
          </p:cNvPr>
          <p:cNvGrpSpPr/>
          <p:nvPr/>
        </p:nvGrpSpPr>
        <p:grpSpPr>
          <a:xfrm>
            <a:off x="1233319" y="1573619"/>
            <a:ext cx="1432673" cy="499731"/>
            <a:chOff x="1233319" y="1573619"/>
            <a:chExt cx="1432673" cy="49973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C2A7FF-74E7-BA64-DCFF-6422030B3914}"/>
                </a:ext>
              </a:extLst>
            </p:cNvPr>
            <p:cNvCxnSpPr/>
            <p:nvPr/>
          </p:nvCxnSpPr>
          <p:spPr>
            <a:xfrm>
              <a:off x="1233319" y="2073350"/>
              <a:ext cx="656494" cy="0"/>
            </a:xfrm>
            <a:prstGeom prst="straightConnector1">
              <a:avLst/>
            </a:prstGeom>
            <a:ln w="28575">
              <a:solidFill>
                <a:srgbClr val="0432FF"/>
              </a:solidFill>
              <a:prstDash val="sysDot"/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1A8A729-15BD-1617-62FE-C139B0741E86}"/>
                </a:ext>
              </a:extLst>
            </p:cNvPr>
            <p:cNvCxnSpPr/>
            <p:nvPr/>
          </p:nvCxnSpPr>
          <p:spPr>
            <a:xfrm flipV="1">
              <a:off x="1942978" y="1573619"/>
              <a:ext cx="723014" cy="467832"/>
            </a:xfrm>
            <a:prstGeom prst="line">
              <a:avLst/>
            </a:prstGeom>
            <a:ln w="28575">
              <a:solidFill>
                <a:srgbClr val="0432FF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C5EC56D2-D986-BE5D-7538-91C4A37BA706}"/>
              </a:ext>
            </a:extLst>
          </p:cNvPr>
          <p:cNvGrpSpPr/>
          <p:nvPr/>
        </p:nvGrpSpPr>
        <p:grpSpPr>
          <a:xfrm>
            <a:off x="1792226" y="1366620"/>
            <a:ext cx="1038286" cy="833120"/>
            <a:chOff x="1792226" y="1366620"/>
            <a:chExt cx="1038286" cy="8331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F180D2-0144-3143-5752-4BFF32A20AFB}"/>
                </a:ext>
              </a:extLst>
            </p:cNvPr>
            <p:cNvSpPr txBox="1"/>
            <p:nvPr/>
          </p:nvSpPr>
          <p:spPr>
            <a:xfrm>
              <a:off x="2089513" y="185904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FA99E5-1907-AC75-1D1F-B4CD1925E7FF}"/>
                </a:ext>
              </a:extLst>
            </p:cNvPr>
            <p:cNvSpPr txBox="1"/>
            <p:nvPr/>
          </p:nvSpPr>
          <p:spPr>
            <a:xfrm>
              <a:off x="2075765" y="1628207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B0A213-4412-C63D-4E88-3B06CDFD2A00}"/>
                </a:ext>
              </a:extLst>
            </p:cNvPr>
            <p:cNvSpPr txBox="1"/>
            <p:nvPr/>
          </p:nvSpPr>
          <p:spPr>
            <a:xfrm>
              <a:off x="2346894" y="145877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FE0AFF-AA10-4B85-5882-242DBE12A91A}"/>
                </a:ext>
              </a:extLst>
            </p:cNvPr>
            <p:cNvSpPr txBox="1"/>
            <p:nvPr/>
          </p:nvSpPr>
          <p:spPr>
            <a:xfrm>
              <a:off x="2262285" y="175340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0613B7-77DB-71FB-ECE3-316811BA94BD}"/>
                </a:ext>
              </a:extLst>
            </p:cNvPr>
            <p:cNvSpPr txBox="1"/>
            <p:nvPr/>
          </p:nvSpPr>
          <p:spPr>
            <a:xfrm>
              <a:off x="2394749" y="1669888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A53854-3E2B-43C6-5DF2-D9A2F0BF4CF7}"/>
                </a:ext>
              </a:extLst>
            </p:cNvPr>
            <p:cNvSpPr txBox="1"/>
            <p:nvPr/>
          </p:nvSpPr>
          <p:spPr>
            <a:xfrm>
              <a:off x="2568415" y="156710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1C3B49-FC7B-D50F-24CD-98C11F30C2AE}"/>
                </a:ext>
              </a:extLst>
            </p:cNvPr>
            <p:cNvSpPr txBox="1"/>
            <p:nvPr/>
          </p:nvSpPr>
          <p:spPr>
            <a:xfrm>
              <a:off x="2199819" y="1549383"/>
              <a:ext cx="261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C3FF94-2A73-139E-757A-5097735ECF74}"/>
                </a:ext>
              </a:extLst>
            </p:cNvPr>
            <p:cNvSpPr txBox="1"/>
            <p:nvPr/>
          </p:nvSpPr>
          <p:spPr>
            <a:xfrm>
              <a:off x="2499294" y="136662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2758A9-5A27-DA23-14F0-7EBF3D7D72AC}"/>
                </a:ext>
              </a:extLst>
            </p:cNvPr>
            <p:cNvSpPr txBox="1"/>
            <p:nvPr/>
          </p:nvSpPr>
          <p:spPr>
            <a:xfrm>
              <a:off x="2502835" y="1604078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3EA6860-F6B3-BC23-897F-87A3BD8BDF94}"/>
                </a:ext>
              </a:extLst>
            </p:cNvPr>
            <p:cNvSpPr txBox="1"/>
            <p:nvPr/>
          </p:nvSpPr>
          <p:spPr>
            <a:xfrm>
              <a:off x="2442582" y="1394972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6BAB08-6520-A502-0462-C2EDE342A27D}"/>
                </a:ext>
              </a:extLst>
            </p:cNvPr>
            <p:cNvSpPr txBox="1"/>
            <p:nvPr/>
          </p:nvSpPr>
          <p:spPr>
            <a:xfrm>
              <a:off x="2297272" y="1494209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F113C9D-4D6F-5CD8-C4EB-099915E074A6}"/>
                </a:ext>
              </a:extLst>
            </p:cNvPr>
            <p:cNvSpPr txBox="1"/>
            <p:nvPr/>
          </p:nvSpPr>
          <p:spPr>
            <a:xfrm>
              <a:off x="2162593" y="1582811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9C8968-B48A-9DE7-915D-718EEC3A3E1B}"/>
                </a:ext>
              </a:extLst>
            </p:cNvPr>
            <p:cNvSpPr txBox="1"/>
            <p:nvPr/>
          </p:nvSpPr>
          <p:spPr>
            <a:xfrm>
              <a:off x="2346669" y="1702100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838102-CB51-68EA-E17E-F3EA2183A1EE}"/>
                </a:ext>
              </a:extLst>
            </p:cNvPr>
            <p:cNvSpPr txBox="1"/>
            <p:nvPr/>
          </p:nvSpPr>
          <p:spPr>
            <a:xfrm>
              <a:off x="2042085" y="1674963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5AD251-3C82-9E11-0D36-6DA105313800}"/>
                </a:ext>
              </a:extLst>
            </p:cNvPr>
            <p:cNvSpPr txBox="1"/>
            <p:nvPr/>
          </p:nvSpPr>
          <p:spPr>
            <a:xfrm>
              <a:off x="2194984" y="1795463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688972-EBEF-E3D0-FCFF-46161334EFA0}"/>
                </a:ext>
              </a:extLst>
            </p:cNvPr>
            <p:cNvSpPr txBox="1"/>
            <p:nvPr/>
          </p:nvSpPr>
          <p:spPr>
            <a:xfrm>
              <a:off x="2602564" y="1437497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04F98A-88B8-F465-C217-6FE2F625015C}"/>
                </a:ext>
              </a:extLst>
            </p:cNvPr>
            <p:cNvSpPr txBox="1"/>
            <p:nvPr/>
          </p:nvSpPr>
          <p:spPr>
            <a:xfrm>
              <a:off x="1933570" y="1968908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9DB383F-4D66-2C06-F8E0-65A87407D6DE}"/>
                </a:ext>
              </a:extLst>
            </p:cNvPr>
            <p:cNvSpPr txBox="1"/>
            <p:nvPr/>
          </p:nvSpPr>
          <p:spPr>
            <a:xfrm>
              <a:off x="1792226" y="1812506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A09EE4-43AE-A63A-5E18-95E40F20CFC2}"/>
                </a:ext>
              </a:extLst>
            </p:cNvPr>
            <p:cNvSpPr txBox="1"/>
            <p:nvPr/>
          </p:nvSpPr>
          <p:spPr>
            <a:xfrm>
              <a:off x="1937546" y="1723049"/>
              <a:ext cx="261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D3D6B2-7792-1C58-72F7-00054D0FA635}"/>
                </a:ext>
              </a:extLst>
            </p:cNvPr>
            <p:cNvSpPr txBox="1"/>
            <p:nvPr/>
          </p:nvSpPr>
          <p:spPr>
            <a:xfrm>
              <a:off x="1879054" y="1767110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451140-334C-92AF-C4A3-E5D97785CF6D}"/>
                </a:ext>
              </a:extLst>
            </p:cNvPr>
            <p:cNvSpPr txBox="1"/>
            <p:nvPr/>
          </p:nvSpPr>
          <p:spPr>
            <a:xfrm>
              <a:off x="1811711" y="1827363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81E801-A122-458C-655D-849538C87A89}"/>
                </a:ext>
              </a:extLst>
            </p:cNvPr>
            <p:cNvSpPr txBox="1"/>
            <p:nvPr/>
          </p:nvSpPr>
          <p:spPr>
            <a:xfrm>
              <a:off x="2028408" y="1905331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4342C7A-4587-F5BA-2C92-8A809A4E0D07}"/>
              </a:ext>
            </a:extLst>
          </p:cNvPr>
          <p:cNvCxnSpPr/>
          <p:nvPr/>
        </p:nvCxnSpPr>
        <p:spPr>
          <a:xfrm>
            <a:off x="2921174" y="1288329"/>
            <a:ext cx="0" cy="16994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E32ADE-808D-ACD2-F368-7424868D9B81}"/>
              </a:ext>
            </a:extLst>
          </p:cNvPr>
          <p:cNvCxnSpPr/>
          <p:nvPr/>
        </p:nvCxnSpPr>
        <p:spPr>
          <a:xfrm>
            <a:off x="1637731" y="1286453"/>
            <a:ext cx="0" cy="16994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A10E94E-2876-A472-3A83-5A7FA0C8D405}"/>
              </a:ext>
            </a:extLst>
          </p:cNvPr>
          <p:cNvSpPr txBox="1"/>
          <p:nvPr/>
        </p:nvSpPr>
        <p:spPr>
          <a:xfrm>
            <a:off x="227746" y="1906656"/>
            <a:ext cx="10871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Neutron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9CDA5F-81F0-68D4-DF7C-CF746CF36C8D}"/>
              </a:ext>
            </a:extLst>
          </p:cNvPr>
          <p:cNvSpPr txBox="1"/>
          <p:nvPr/>
        </p:nvSpPr>
        <p:spPr>
          <a:xfrm>
            <a:off x="3961110" y="1845005"/>
            <a:ext cx="10871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Neutron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C6F614-5DB5-4EB5-EF19-81B7B7784D58}"/>
              </a:ext>
            </a:extLst>
          </p:cNvPr>
          <p:cNvSpPr/>
          <p:nvPr/>
        </p:nvSpPr>
        <p:spPr>
          <a:xfrm>
            <a:off x="10369661" y="1286453"/>
            <a:ext cx="485843" cy="16994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" name="Rectangle 2047">
            <a:extLst>
              <a:ext uri="{FF2B5EF4-FFF2-40B4-BE49-F238E27FC236}">
                <a16:creationId xmlns:a16="http://schemas.microsoft.com/office/drawing/2014/main" id="{7972E2FB-61E4-37B9-5E9E-A6E29601311B}"/>
              </a:ext>
            </a:extLst>
          </p:cNvPr>
          <p:cNvSpPr/>
          <p:nvPr/>
        </p:nvSpPr>
        <p:spPr>
          <a:xfrm>
            <a:off x="8984236" y="1286453"/>
            <a:ext cx="1396053" cy="169942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80" name="Group 2079">
            <a:extLst>
              <a:ext uri="{FF2B5EF4-FFF2-40B4-BE49-F238E27FC236}">
                <a16:creationId xmlns:a16="http://schemas.microsoft.com/office/drawing/2014/main" id="{5B4D73E0-2AB8-8092-FFFC-9D6F49152849}"/>
              </a:ext>
            </a:extLst>
          </p:cNvPr>
          <p:cNvGrpSpPr/>
          <p:nvPr/>
        </p:nvGrpSpPr>
        <p:grpSpPr>
          <a:xfrm>
            <a:off x="8745599" y="1571743"/>
            <a:ext cx="1379508" cy="467832"/>
            <a:chOff x="8745599" y="1571743"/>
            <a:chExt cx="1379508" cy="467832"/>
          </a:xfrm>
        </p:grpSpPr>
        <p:cxnSp>
          <p:nvCxnSpPr>
            <p:cNvPr id="2049" name="Straight Arrow Connector 2048">
              <a:extLst>
                <a:ext uri="{FF2B5EF4-FFF2-40B4-BE49-F238E27FC236}">
                  <a16:creationId xmlns:a16="http://schemas.microsoft.com/office/drawing/2014/main" id="{08B3ABC5-A397-8CEB-529A-5A3D8F0B6FEB}"/>
                </a:ext>
              </a:extLst>
            </p:cNvPr>
            <p:cNvCxnSpPr/>
            <p:nvPr/>
          </p:nvCxnSpPr>
          <p:spPr>
            <a:xfrm>
              <a:off x="8745599" y="2039575"/>
              <a:ext cx="656494" cy="0"/>
            </a:xfrm>
            <a:prstGeom prst="straightConnector1">
              <a:avLst/>
            </a:prstGeom>
            <a:ln w="28575">
              <a:solidFill>
                <a:srgbClr val="0432FF"/>
              </a:solidFill>
              <a:prstDash val="sysDot"/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Connector 2050">
              <a:extLst>
                <a:ext uri="{FF2B5EF4-FFF2-40B4-BE49-F238E27FC236}">
                  <a16:creationId xmlns:a16="http://schemas.microsoft.com/office/drawing/2014/main" id="{EF9061FA-8CAE-9223-AF81-BF8DE5DCE1CD}"/>
                </a:ext>
              </a:extLst>
            </p:cNvPr>
            <p:cNvCxnSpPr/>
            <p:nvPr/>
          </p:nvCxnSpPr>
          <p:spPr>
            <a:xfrm flipV="1">
              <a:off x="9402093" y="1571743"/>
              <a:ext cx="723014" cy="467832"/>
            </a:xfrm>
            <a:prstGeom prst="line">
              <a:avLst/>
            </a:prstGeom>
            <a:ln w="28575">
              <a:solidFill>
                <a:srgbClr val="0432FF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7CCDE802-0396-BD0D-91B9-9820B17B36B1}"/>
              </a:ext>
            </a:extLst>
          </p:cNvPr>
          <p:cNvGrpSpPr/>
          <p:nvPr/>
        </p:nvGrpSpPr>
        <p:grpSpPr>
          <a:xfrm>
            <a:off x="9501200" y="1364744"/>
            <a:ext cx="788427" cy="723252"/>
            <a:chOff x="9501200" y="1364744"/>
            <a:chExt cx="788427" cy="723252"/>
          </a:xfrm>
        </p:grpSpPr>
        <p:sp>
          <p:nvSpPr>
            <p:cNvPr id="2052" name="TextBox 2051">
              <a:extLst>
                <a:ext uri="{FF2B5EF4-FFF2-40B4-BE49-F238E27FC236}">
                  <a16:creationId xmlns:a16="http://schemas.microsoft.com/office/drawing/2014/main" id="{EBAD8B1B-E84D-82E5-A379-3A0C6DAFF7F4}"/>
                </a:ext>
              </a:extLst>
            </p:cNvPr>
            <p:cNvSpPr txBox="1"/>
            <p:nvPr/>
          </p:nvSpPr>
          <p:spPr>
            <a:xfrm>
              <a:off x="9548628" y="1857164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id="{BDBA7139-C640-0735-382C-01973E990684}"/>
                </a:ext>
              </a:extLst>
            </p:cNvPr>
            <p:cNvSpPr txBox="1"/>
            <p:nvPr/>
          </p:nvSpPr>
          <p:spPr>
            <a:xfrm>
              <a:off x="9534880" y="1626331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4" name="TextBox 2053">
              <a:extLst>
                <a:ext uri="{FF2B5EF4-FFF2-40B4-BE49-F238E27FC236}">
                  <a16:creationId xmlns:a16="http://schemas.microsoft.com/office/drawing/2014/main" id="{1334284E-BB34-C066-6ED0-141457C996C4}"/>
                </a:ext>
              </a:extLst>
            </p:cNvPr>
            <p:cNvSpPr txBox="1"/>
            <p:nvPr/>
          </p:nvSpPr>
          <p:spPr>
            <a:xfrm>
              <a:off x="9806009" y="145690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FB82FC75-FADE-4A2D-AB13-83D6E81643FB}"/>
                </a:ext>
              </a:extLst>
            </p:cNvPr>
            <p:cNvSpPr txBox="1"/>
            <p:nvPr/>
          </p:nvSpPr>
          <p:spPr>
            <a:xfrm>
              <a:off x="9721400" y="175153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64793039-AEA5-C17A-13C3-4BD5F981D8AD}"/>
                </a:ext>
              </a:extLst>
            </p:cNvPr>
            <p:cNvSpPr txBox="1"/>
            <p:nvPr/>
          </p:nvSpPr>
          <p:spPr>
            <a:xfrm>
              <a:off x="9853864" y="1668012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EA5AF114-7DD5-4989-4DD2-72449CBB8752}"/>
                </a:ext>
              </a:extLst>
            </p:cNvPr>
            <p:cNvSpPr txBox="1"/>
            <p:nvPr/>
          </p:nvSpPr>
          <p:spPr>
            <a:xfrm>
              <a:off x="10027530" y="1565230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8" name="TextBox 2057">
              <a:extLst>
                <a:ext uri="{FF2B5EF4-FFF2-40B4-BE49-F238E27FC236}">
                  <a16:creationId xmlns:a16="http://schemas.microsoft.com/office/drawing/2014/main" id="{027F5B33-0477-5F95-1712-11713BA1376C}"/>
                </a:ext>
              </a:extLst>
            </p:cNvPr>
            <p:cNvSpPr txBox="1"/>
            <p:nvPr/>
          </p:nvSpPr>
          <p:spPr>
            <a:xfrm>
              <a:off x="9658934" y="1547507"/>
              <a:ext cx="261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A572BA28-0B74-803B-187E-B66CBC9397B8}"/>
                </a:ext>
              </a:extLst>
            </p:cNvPr>
            <p:cNvSpPr txBox="1"/>
            <p:nvPr/>
          </p:nvSpPr>
          <p:spPr>
            <a:xfrm>
              <a:off x="9958409" y="1364744"/>
              <a:ext cx="2616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2060" name="TextBox 2059">
              <a:extLst>
                <a:ext uri="{FF2B5EF4-FFF2-40B4-BE49-F238E27FC236}">
                  <a16:creationId xmlns:a16="http://schemas.microsoft.com/office/drawing/2014/main" id="{2EEEA5A2-E78D-F334-DDFE-31FF7396D56F}"/>
                </a:ext>
              </a:extLst>
            </p:cNvPr>
            <p:cNvSpPr txBox="1"/>
            <p:nvPr/>
          </p:nvSpPr>
          <p:spPr>
            <a:xfrm>
              <a:off x="9961950" y="1602202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1" name="TextBox 2060">
              <a:extLst>
                <a:ext uri="{FF2B5EF4-FFF2-40B4-BE49-F238E27FC236}">
                  <a16:creationId xmlns:a16="http://schemas.microsoft.com/office/drawing/2014/main" id="{AB5A33CD-7D3C-9431-B4A1-D64A1187EE3D}"/>
                </a:ext>
              </a:extLst>
            </p:cNvPr>
            <p:cNvSpPr txBox="1"/>
            <p:nvPr/>
          </p:nvSpPr>
          <p:spPr>
            <a:xfrm>
              <a:off x="9901697" y="1393096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08B9388D-DCD6-552F-9772-A1C8DAF915A5}"/>
                </a:ext>
              </a:extLst>
            </p:cNvPr>
            <p:cNvSpPr txBox="1"/>
            <p:nvPr/>
          </p:nvSpPr>
          <p:spPr>
            <a:xfrm>
              <a:off x="9756387" y="1492333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id="{765589D9-2610-42C7-C0EE-23ACDA4AD574}"/>
                </a:ext>
              </a:extLst>
            </p:cNvPr>
            <p:cNvSpPr txBox="1"/>
            <p:nvPr/>
          </p:nvSpPr>
          <p:spPr>
            <a:xfrm>
              <a:off x="9621708" y="1580935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C5BD2F83-0CB4-9A40-1D83-1BEACF2912D8}"/>
                </a:ext>
              </a:extLst>
            </p:cNvPr>
            <p:cNvSpPr txBox="1"/>
            <p:nvPr/>
          </p:nvSpPr>
          <p:spPr>
            <a:xfrm>
              <a:off x="9805784" y="1700224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EABA4E84-A991-C74F-8580-D4FE28EF5E51}"/>
                </a:ext>
              </a:extLst>
            </p:cNvPr>
            <p:cNvSpPr txBox="1"/>
            <p:nvPr/>
          </p:nvSpPr>
          <p:spPr>
            <a:xfrm>
              <a:off x="9501200" y="1673087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C3FBBBF6-81F7-79D0-BF76-FE2446CE1A3F}"/>
                </a:ext>
              </a:extLst>
            </p:cNvPr>
            <p:cNvSpPr txBox="1"/>
            <p:nvPr/>
          </p:nvSpPr>
          <p:spPr>
            <a:xfrm>
              <a:off x="9654099" y="1793587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0B64DE00-089B-A71C-F49F-9B21503CC95D}"/>
                </a:ext>
              </a:extLst>
            </p:cNvPr>
            <p:cNvSpPr txBox="1"/>
            <p:nvPr/>
          </p:nvSpPr>
          <p:spPr>
            <a:xfrm>
              <a:off x="10061679" y="1435621"/>
              <a:ext cx="227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00" dirty="0">
                  <a:solidFill>
                    <a:srgbClr val="FF0000"/>
                  </a:solidFill>
                  <a:latin typeface="+mn-lt"/>
                </a:rPr>
                <a:t>-</a:t>
              </a:r>
            </a:p>
          </p:txBody>
        </p:sp>
      </p:grpSp>
      <p:sp>
        <p:nvSpPr>
          <p:cNvPr id="2068" name="TextBox 2067">
            <a:extLst>
              <a:ext uri="{FF2B5EF4-FFF2-40B4-BE49-F238E27FC236}">
                <a16:creationId xmlns:a16="http://schemas.microsoft.com/office/drawing/2014/main" id="{309F603F-C262-30EB-3D91-E9FA8A9FF9B4}"/>
              </a:ext>
            </a:extLst>
          </p:cNvPr>
          <p:cNvSpPr txBox="1"/>
          <p:nvPr/>
        </p:nvSpPr>
        <p:spPr>
          <a:xfrm>
            <a:off x="7717315" y="1843129"/>
            <a:ext cx="10871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Neutron</a:t>
            </a:r>
          </a:p>
        </p:txBody>
      </p: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D0CCA27D-B4B9-5257-C92C-11F2C30D16EF}"/>
              </a:ext>
            </a:extLst>
          </p:cNvPr>
          <p:cNvCxnSpPr/>
          <p:nvPr/>
        </p:nvCxnSpPr>
        <p:spPr>
          <a:xfrm>
            <a:off x="6614216" y="1286453"/>
            <a:ext cx="0" cy="16994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66782814-923C-B18C-5735-CAD9A7636F14}"/>
              </a:ext>
            </a:extLst>
          </p:cNvPr>
          <p:cNvCxnSpPr/>
          <p:nvPr/>
        </p:nvCxnSpPr>
        <p:spPr>
          <a:xfrm>
            <a:off x="5785652" y="1286453"/>
            <a:ext cx="0" cy="16994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Arrow Connector 2071">
            <a:extLst>
              <a:ext uri="{FF2B5EF4-FFF2-40B4-BE49-F238E27FC236}">
                <a16:creationId xmlns:a16="http://schemas.microsoft.com/office/drawing/2014/main" id="{E5901C8D-0D8D-CDFD-AF7E-B4384BC2C07F}"/>
              </a:ext>
            </a:extLst>
          </p:cNvPr>
          <p:cNvCxnSpPr/>
          <p:nvPr/>
        </p:nvCxnSpPr>
        <p:spPr>
          <a:xfrm>
            <a:off x="2523895" y="1931056"/>
            <a:ext cx="30388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Arrow Connector 2072">
            <a:extLst>
              <a:ext uri="{FF2B5EF4-FFF2-40B4-BE49-F238E27FC236}">
                <a16:creationId xmlns:a16="http://schemas.microsoft.com/office/drawing/2014/main" id="{698EAB33-CB45-B144-0E6F-BDB39E09D2D6}"/>
              </a:ext>
            </a:extLst>
          </p:cNvPr>
          <p:cNvCxnSpPr>
            <a:cxnSpLocks/>
          </p:cNvCxnSpPr>
          <p:nvPr/>
        </p:nvCxnSpPr>
        <p:spPr>
          <a:xfrm flipH="1">
            <a:off x="1759113" y="1700224"/>
            <a:ext cx="30388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Arrow Connector 2073">
            <a:extLst>
              <a:ext uri="{FF2B5EF4-FFF2-40B4-BE49-F238E27FC236}">
                <a16:creationId xmlns:a16="http://schemas.microsoft.com/office/drawing/2014/main" id="{F6666124-CEDA-E93F-B004-7553B923A56F}"/>
              </a:ext>
            </a:extLst>
          </p:cNvPr>
          <p:cNvCxnSpPr>
            <a:cxnSpLocks/>
          </p:cNvCxnSpPr>
          <p:nvPr/>
        </p:nvCxnSpPr>
        <p:spPr>
          <a:xfrm>
            <a:off x="6271325" y="1867270"/>
            <a:ext cx="30388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Arrow Connector 2080">
            <a:extLst>
              <a:ext uri="{FF2B5EF4-FFF2-40B4-BE49-F238E27FC236}">
                <a16:creationId xmlns:a16="http://schemas.microsoft.com/office/drawing/2014/main" id="{46711AD9-A129-A6FB-D46B-8BD81B6F68D8}"/>
              </a:ext>
            </a:extLst>
          </p:cNvPr>
          <p:cNvCxnSpPr>
            <a:cxnSpLocks/>
          </p:cNvCxnSpPr>
          <p:nvPr/>
        </p:nvCxnSpPr>
        <p:spPr>
          <a:xfrm flipH="1">
            <a:off x="5813251" y="1528801"/>
            <a:ext cx="30388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Sun 2087">
            <a:extLst>
              <a:ext uri="{FF2B5EF4-FFF2-40B4-BE49-F238E27FC236}">
                <a16:creationId xmlns:a16="http://schemas.microsoft.com/office/drawing/2014/main" id="{6C435681-1EE9-9387-4EC8-90552EEE68E4}"/>
              </a:ext>
            </a:extLst>
          </p:cNvPr>
          <p:cNvSpPr>
            <a:spLocks noChangeAspect="1"/>
          </p:cNvSpPr>
          <p:nvPr/>
        </p:nvSpPr>
        <p:spPr>
          <a:xfrm>
            <a:off x="9292850" y="1425326"/>
            <a:ext cx="457200" cy="457200"/>
          </a:xfrm>
          <a:prstGeom prst="sun">
            <a:avLst>
              <a:gd name="adj" fmla="val 43079"/>
            </a:avLst>
          </a:prstGeom>
          <a:solidFill>
            <a:srgbClr val="00B0F0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0" name="Sun 2089">
            <a:extLst>
              <a:ext uri="{FF2B5EF4-FFF2-40B4-BE49-F238E27FC236}">
                <a16:creationId xmlns:a16="http://schemas.microsoft.com/office/drawing/2014/main" id="{FF058B7B-F53D-0AC9-D5F4-C463778CCADB}"/>
              </a:ext>
            </a:extLst>
          </p:cNvPr>
          <p:cNvSpPr>
            <a:spLocks noChangeAspect="1"/>
          </p:cNvSpPr>
          <p:nvPr/>
        </p:nvSpPr>
        <p:spPr>
          <a:xfrm>
            <a:off x="9868966" y="1588741"/>
            <a:ext cx="457200" cy="457200"/>
          </a:xfrm>
          <a:prstGeom prst="sun">
            <a:avLst>
              <a:gd name="adj" fmla="val 43079"/>
            </a:avLst>
          </a:prstGeom>
          <a:solidFill>
            <a:srgbClr val="00B0F0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1" name="Sun 2090">
            <a:extLst>
              <a:ext uri="{FF2B5EF4-FFF2-40B4-BE49-F238E27FC236}">
                <a16:creationId xmlns:a16="http://schemas.microsoft.com/office/drawing/2014/main" id="{286647EC-8473-8F6D-1306-FE3ABFCC12AC}"/>
              </a:ext>
            </a:extLst>
          </p:cNvPr>
          <p:cNvSpPr>
            <a:spLocks noChangeAspect="1"/>
          </p:cNvSpPr>
          <p:nvPr/>
        </p:nvSpPr>
        <p:spPr>
          <a:xfrm>
            <a:off x="9555982" y="1857290"/>
            <a:ext cx="457200" cy="457200"/>
          </a:xfrm>
          <a:prstGeom prst="sun">
            <a:avLst>
              <a:gd name="adj" fmla="val 43079"/>
            </a:avLst>
          </a:prstGeom>
          <a:solidFill>
            <a:srgbClr val="00B0F0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2" name="Sun 2091">
            <a:extLst>
              <a:ext uri="{FF2B5EF4-FFF2-40B4-BE49-F238E27FC236}">
                <a16:creationId xmlns:a16="http://schemas.microsoft.com/office/drawing/2014/main" id="{A3350E34-5AD6-9752-0181-C1B9C1064F13}"/>
              </a:ext>
            </a:extLst>
          </p:cNvPr>
          <p:cNvSpPr>
            <a:spLocks noChangeAspect="1"/>
          </p:cNvSpPr>
          <p:nvPr/>
        </p:nvSpPr>
        <p:spPr>
          <a:xfrm>
            <a:off x="9689801" y="1194950"/>
            <a:ext cx="457200" cy="457200"/>
          </a:xfrm>
          <a:prstGeom prst="sun">
            <a:avLst>
              <a:gd name="adj" fmla="val 43079"/>
            </a:avLst>
          </a:prstGeom>
          <a:solidFill>
            <a:srgbClr val="00B0F0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4" name="Left Brace 2093">
            <a:extLst>
              <a:ext uri="{FF2B5EF4-FFF2-40B4-BE49-F238E27FC236}">
                <a16:creationId xmlns:a16="http://schemas.microsoft.com/office/drawing/2014/main" id="{E1765F89-89B1-CC01-CA01-FA2509AF4416}"/>
              </a:ext>
            </a:extLst>
          </p:cNvPr>
          <p:cNvSpPr/>
          <p:nvPr/>
        </p:nvSpPr>
        <p:spPr>
          <a:xfrm rot="16200000">
            <a:off x="2040823" y="2769771"/>
            <a:ext cx="425302" cy="2212834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B630FE70-98CF-9462-0963-5F69431139B0}"/>
              </a:ext>
            </a:extLst>
          </p:cNvPr>
          <p:cNvSpPr txBox="1"/>
          <p:nvPr/>
        </p:nvSpPr>
        <p:spPr>
          <a:xfrm>
            <a:off x="927622" y="4244969"/>
            <a:ext cx="26517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Not demonstrated for neutron detection</a:t>
            </a:r>
          </a:p>
        </p:txBody>
      </p:sp>
      <p:sp>
        <p:nvSpPr>
          <p:cNvPr id="2096" name="Left Brace 2095">
            <a:extLst>
              <a:ext uri="{FF2B5EF4-FFF2-40B4-BE49-F238E27FC236}">
                <a16:creationId xmlns:a16="http://schemas.microsoft.com/office/drawing/2014/main" id="{84FB7F23-6E56-87CD-B309-6C14546FA503}"/>
              </a:ext>
            </a:extLst>
          </p:cNvPr>
          <p:cNvSpPr/>
          <p:nvPr/>
        </p:nvSpPr>
        <p:spPr>
          <a:xfrm rot="16200000">
            <a:off x="5794744" y="2769772"/>
            <a:ext cx="425302" cy="2212834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0F5170B-D19B-3F67-E624-6FD78B04295F}"/>
              </a:ext>
            </a:extLst>
          </p:cNvPr>
          <p:cNvSpPr txBox="1"/>
          <p:nvPr/>
        </p:nvSpPr>
        <p:spPr>
          <a:xfrm>
            <a:off x="4475550" y="4124285"/>
            <a:ext cx="30636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Converter limited to proton recoil path length (2-3 mm), eff &lt; 1%</a:t>
            </a:r>
          </a:p>
        </p:txBody>
      </p:sp>
      <p:pic>
        <p:nvPicPr>
          <p:cNvPr id="2100" name="Picture 2099" descr="A diagram of a circuit&#10;&#10;Description automatically generated">
            <a:extLst>
              <a:ext uri="{FF2B5EF4-FFF2-40B4-BE49-F238E27FC236}">
                <a16:creationId xmlns:a16="http://schemas.microsoft.com/office/drawing/2014/main" id="{F9177A4A-FBC2-F182-2472-E5D94213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8642" y="1243119"/>
            <a:ext cx="641813" cy="700571"/>
          </a:xfrm>
          <a:prstGeom prst="rect">
            <a:avLst/>
          </a:prstGeom>
        </p:spPr>
      </p:pic>
      <p:pic>
        <p:nvPicPr>
          <p:cNvPr id="2101" name="Picture 2100" descr="A diagram of a circuit&#10;&#10;Description automatically generated">
            <a:extLst>
              <a:ext uri="{FF2B5EF4-FFF2-40B4-BE49-F238E27FC236}">
                <a16:creationId xmlns:a16="http://schemas.microsoft.com/office/drawing/2014/main" id="{76C0FE67-FB1B-94B8-0418-C4C3D4958E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272" y="1247071"/>
            <a:ext cx="641813" cy="700571"/>
          </a:xfrm>
          <a:prstGeom prst="rect">
            <a:avLst/>
          </a:prstGeom>
        </p:spPr>
      </p:pic>
      <p:pic>
        <p:nvPicPr>
          <p:cNvPr id="2102" name="Picture 2101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98D6A17A-C0AA-98EE-B312-E270E263A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647" y="2976833"/>
            <a:ext cx="264742" cy="299273"/>
          </a:xfrm>
          <a:prstGeom prst="rect">
            <a:avLst/>
          </a:prstGeom>
        </p:spPr>
      </p:pic>
      <p:pic>
        <p:nvPicPr>
          <p:cNvPr id="2103" name="Picture 2102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59446452-00FE-F061-54D7-792C23DCED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5992" y="2958988"/>
            <a:ext cx="264742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AA489-EE86-06FC-B3A1-5C4CD6C5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8399-40C8-A75B-8FEF-1AA81C0E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D4C93-CC76-5CD5-708C-67A0DB695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78" y="994528"/>
            <a:ext cx="5999216" cy="4726400"/>
          </a:xfrm>
        </p:spPr>
        <p:txBody>
          <a:bodyPr/>
          <a:lstStyle/>
          <a:p>
            <a:r>
              <a:rPr lang="en-US" sz="2400" dirty="0"/>
              <a:t>Observed resolution is width of light distribution (FWHM is 1.53 times height above photosensor) – </a:t>
            </a:r>
            <a:r>
              <a:rPr lang="en-US" sz="2400" b="1" i="1" dirty="0"/>
              <a:t>favors thin detectors</a:t>
            </a:r>
          </a:p>
          <a:p>
            <a:r>
              <a:rPr lang="en-US" sz="2400" dirty="0"/>
              <a:t>Integrate both neutrons and gamma/x-rays (also produced by neutron sources)</a:t>
            </a:r>
          </a:p>
          <a:p>
            <a:r>
              <a:rPr lang="en-US" sz="2400" dirty="0"/>
              <a:t>Photodiode has gain ~1 (QE 0.8)</a:t>
            </a:r>
          </a:p>
          <a:p>
            <a:r>
              <a:rPr lang="en-US" sz="2400" dirty="0"/>
              <a:t>For good images, want more current from neutron exposure than dark current (as much as 1pA/mm</a:t>
            </a:r>
            <a:r>
              <a:rPr lang="en-US" sz="2400" baseline="30000" dirty="0"/>
              <a:t>2</a:t>
            </a:r>
            <a:r>
              <a:rPr lang="en-US" sz="2400" dirty="0"/>
              <a:t>), requires 10</a:t>
            </a:r>
            <a:r>
              <a:rPr lang="en-US" sz="2400" baseline="30000" dirty="0"/>
              <a:t>5</a:t>
            </a:r>
            <a:r>
              <a:rPr lang="en-US" sz="2400" dirty="0"/>
              <a:t> – 10</a:t>
            </a:r>
            <a:r>
              <a:rPr lang="en-US" sz="2400" baseline="30000" dirty="0"/>
              <a:t>6</a:t>
            </a:r>
            <a:r>
              <a:rPr lang="en-US" sz="2400" dirty="0"/>
              <a:t> neutrons/cm</a:t>
            </a:r>
            <a:r>
              <a:rPr lang="en-US" sz="2400" baseline="30000" dirty="0"/>
              <a:t>2</a:t>
            </a:r>
            <a:r>
              <a:rPr lang="en-US" sz="2400" dirty="0"/>
              <a:t> per second </a:t>
            </a:r>
            <a:r>
              <a:rPr lang="en-US" sz="2400" b="1" i="1" dirty="0"/>
              <a:t>– favors thick detectors for efficiency</a:t>
            </a:r>
          </a:p>
          <a:p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F38C0B-50AD-18A0-C065-02A36626ED7A}"/>
              </a:ext>
            </a:extLst>
          </p:cNvPr>
          <p:cNvSpPr/>
          <p:nvPr/>
        </p:nvSpPr>
        <p:spPr>
          <a:xfrm>
            <a:off x="6805176" y="1674400"/>
            <a:ext cx="4852915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E7FF61-083D-B65D-8A2D-38E3FDB391F7}"/>
              </a:ext>
            </a:extLst>
          </p:cNvPr>
          <p:cNvCxnSpPr>
            <a:cxnSpLocks/>
          </p:cNvCxnSpPr>
          <p:nvPr/>
        </p:nvCxnSpPr>
        <p:spPr>
          <a:xfrm>
            <a:off x="9231634" y="2583028"/>
            <a:ext cx="0" cy="9144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6CD9D912-7E73-5B95-5BCD-3443E9FD2548}"/>
              </a:ext>
            </a:extLst>
          </p:cNvPr>
          <p:cNvSpPr/>
          <p:nvPr/>
        </p:nvSpPr>
        <p:spPr>
          <a:xfrm>
            <a:off x="9185914" y="254308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7060F-4BFB-6842-DE08-21E67DAA802D}"/>
              </a:ext>
            </a:extLst>
          </p:cNvPr>
          <p:cNvSpPr txBox="1"/>
          <p:nvPr/>
        </p:nvSpPr>
        <p:spPr>
          <a:xfrm>
            <a:off x="8920399" y="3005648"/>
            <a:ext cx="31130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2211D14C-3888-E73A-B1BA-0FB9A306A9C0}"/>
              </a:ext>
            </a:extLst>
          </p:cNvPr>
          <p:cNvCxnSpPr>
            <a:cxnSpLocks/>
          </p:cNvCxnSpPr>
          <p:nvPr/>
        </p:nvCxnSpPr>
        <p:spPr>
          <a:xfrm>
            <a:off x="9231634" y="2584024"/>
            <a:ext cx="683257" cy="91340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1" name="TextBox 2070">
                <a:extLst>
                  <a:ext uri="{FF2B5EF4-FFF2-40B4-BE49-F238E27FC236}">
                    <a16:creationId xmlns:a16="http://schemas.microsoft.com/office/drawing/2014/main" id="{A16B40EA-7D88-F724-D6A6-E46DFDC90DE0}"/>
                  </a:ext>
                </a:extLst>
              </p:cNvPr>
              <p:cNvSpPr txBox="1"/>
              <p:nvPr/>
            </p:nvSpPr>
            <p:spPr>
              <a:xfrm>
                <a:off x="9163739" y="2869278"/>
                <a:ext cx="478336" cy="335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2071" name="TextBox 2070">
                <a:extLst>
                  <a:ext uri="{FF2B5EF4-FFF2-40B4-BE49-F238E27FC236}">
                    <a16:creationId xmlns:a16="http://schemas.microsoft.com/office/drawing/2014/main" id="{A16B40EA-7D88-F724-D6A6-E46DFDC90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739" y="2869278"/>
                <a:ext cx="478336" cy="335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2" name="TextBox 2081">
                <a:extLst>
                  <a:ext uri="{FF2B5EF4-FFF2-40B4-BE49-F238E27FC236}">
                    <a16:creationId xmlns:a16="http://schemas.microsoft.com/office/drawing/2014/main" id="{4AD99672-6F0D-A609-8D31-E52892390D1F}"/>
                  </a:ext>
                </a:extLst>
              </p:cNvPr>
              <p:cNvSpPr txBox="1"/>
              <p:nvPr/>
            </p:nvSpPr>
            <p:spPr>
              <a:xfrm>
                <a:off x="9607521" y="2717253"/>
                <a:ext cx="1178912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82" name="TextBox 2081">
                <a:extLst>
                  <a:ext uri="{FF2B5EF4-FFF2-40B4-BE49-F238E27FC236}">
                    <a16:creationId xmlns:a16="http://schemas.microsoft.com/office/drawing/2014/main" id="{4AD99672-6F0D-A609-8D31-E52892390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521" y="2717253"/>
                <a:ext cx="1178912" cy="4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3" name="Triangle 2082">
            <a:extLst>
              <a:ext uri="{FF2B5EF4-FFF2-40B4-BE49-F238E27FC236}">
                <a16:creationId xmlns:a16="http://schemas.microsoft.com/office/drawing/2014/main" id="{6358C7FA-69F4-DA2B-0C0C-89F353FEFFC6}"/>
              </a:ext>
            </a:extLst>
          </p:cNvPr>
          <p:cNvSpPr/>
          <p:nvPr/>
        </p:nvSpPr>
        <p:spPr>
          <a:xfrm>
            <a:off x="8561044" y="2593880"/>
            <a:ext cx="1353847" cy="914400"/>
          </a:xfrm>
          <a:prstGeom prst="triangle">
            <a:avLst>
              <a:gd name="adj" fmla="val 49062"/>
            </a:avLst>
          </a:prstGeom>
          <a:solidFill>
            <a:srgbClr val="FF0000">
              <a:alpha val="1412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F1DA76C4-C6B1-565D-00F1-5B2645E1DC60}"/>
              </a:ext>
            </a:extLst>
          </p:cNvPr>
          <p:cNvSpPr/>
          <p:nvPr/>
        </p:nvSpPr>
        <p:spPr>
          <a:xfrm>
            <a:off x="6805176" y="3522828"/>
            <a:ext cx="4852915" cy="11954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B824858B-1885-49AA-032E-C9F635C111DC}"/>
              </a:ext>
            </a:extLst>
          </p:cNvPr>
          <p:cNvSpPr txBox="1"/>
          <p:nvPr/>
        </p:nvSpPr>
        <p:spPr>
          <a:xfrm>
            <a:off x="9427654" y="3541300"/>
            <a:ext cx="2968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E7FCAD72-BE3E-4420-B83E-2833F4B94E86}"/>
              </a:ext>
            </a:extLst>
          </p:cNvPr>
          <p:cNvCxnSpPr>
            <a:cxnSpLocks/>
          </p:cNvCxnSpPr>
          <p:nvPr/>
        </p:nvCxnSpPr>
        <p:spPr>
          <a:xfrm>
            <a:off x="9231634" y="3498424"/>
            <a:ext cx="68325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6" name="TextBox 2085">
            <a:extLst>
              <a:ext uri="{FF2B5EF4-FFF2-40B4-BE49-F238E27FC236}">
                <a16:creationId xmlns:a16="http://schemas.microsoft.com/office/drawing/2014/main" id="{5F4001F2-C82A-897B-DDCB-3B48B9501D00}"/>
              </a:ext>
            </a:extLst>
          </p:cNvPr>
          <p:cNvSpPr txBox="1"/>
          <p:nvPr/>
        </p:nvSpPr>
        <p:spPr>
          <a:xfrm>
            <a:off x="6864867" y="1826690"/>
            <a:ext cx="13099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Scintillator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9256973D-1FCD-CD2E-20BE-CF9B5EA00F5E}"/>
              </a:ext>
            </a:extLst>
          </p:cNvPr>
          <p:cNvSpPr txBox="1"/>
          <p:nvPr/>
        </p:nvSpPr>
        <p:spPr>
          <a:xfrm>
            <a:off x="6791510" y="3712116"/>
            <a:ext cx="15327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Photosensor</a:t>
            </a:r>
          </a:p>
        </p:txBody>
      </p:sp>
      <p:pic>
        <p:nvPicPr>
          <p:cNvPr id="2098" name="Graphic 2097">
            <a:extLst>
              <a:ext uri="{FF2B5EF4-FFF2-40B4-BE49-F238E27FC236}">
                <a16:creationId xmlns:a16="http://schemas.microsoft.com/office/drawing/2014/main" id="{2FBD97F7-928A-6377-1EFC-CC545B93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8567" y="3978076"/>
            <a:ext cx="5375555" cy="1234387"/>
          </a:xfrm>
          <a:prstGeom prst="rect">
            <a:avLst/>
          </a:prstGeom>
        </p:spPr>
      </p:pic>
      <p:sp>
        <p:nvSpPr>
          <p:cNvPr id="2099" name="TextBox 2098">
            <a:extLst>
              <a:ext uri="{FF2B5EF4-FFF2-40B4-BE49-F238E27FC236}">
                <a16:creationId xmlns:a16="http://schemas.microsoft.com/office/drawing/2014/main" id="{8C7AE68C-36E6-7245-5E19-5DE5AEC9C7C3}"/>
              </a:ext>
            </a:extLst>
          </p:cNvPr>
          <p:cNvSpPr txBox="1"/>
          <p:nvPr/>
        </p:nvSpPr>
        <p:spPr>
          <a:xfrm>
            <a:off x="8975946" y="1321882"/>
            <a:ext cx="26821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Retroreflector or black</a:t>
            </a:r>
          </a:p>
        </p:txBody>
      </p:sp>
    </p:spTree>
    <p:extLst>
      <p:ext uri="{BB962C8B-B14F-4D97-AF65-F5344CB8AC3E}">
        <p14:creationId xmlns:p14="http://schemas.microsoft.com/office/powerpoint/2010/main" val="197953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3096-B6C1-855D-B17C-28D15B2F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5CC3-6B18-51C0-43FA-0E08916C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Proton Recoil Scintillators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83C6-5045-7864-27A6-20A0F3B4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808" y="1360708"/>
            <a:ext cx="5449959" cy="4365184"/>
          </a:xfrm>
        </p:spPr>
        <p:txBody>
          <a:bodyPr/>
          <a:lstStyle/>
          <a:p>
            <a:r>
              <a:rPr lang="en-US" dirty="0"/>
              <a:t>For 14.1 MeV neutrons, need ⩾ 3 cm of detector thickness to achieve 10% efficiency</a:t>
            </a:r>
          </a:p>
          <a:p>
            <a:r>
              <a:rPr lang="en-US" dirty="0"/>
              <a:t>EJ276D: </a:t>
            </a:r>
            <a:r>
              <a:rPr lang="en-US" sz="2800" dirty="0"/>
              <a:t>4.647⨯10</a:t>
            </a:r>
            <a:r>
              <a:rPr lang="en-US" sz="2800" baseline="30000" dirty="0"/>
              <a:t>22</a:t>
            </a:r>
            <a:r>
              <a:rPr lang="en-US" sz="2800" dirty="0"/>
              <a:t> H atoms/cm</a:t>
            </a:r>
            <a:r>
              <a:rPr lang="en-US" sz="2800" baseline="30000" dirty="0"/>
              <a:t>3</a:t>
            </a:r>
            <a:endParaRPr lang="en-US" sz="2800" dirty="0"/>
          </a:p>
          <a:p>
            <a:r>
              <a:rPr lang="en-US" dirty="0"/>
              <a:t>EJ309: </a:t>
            </a:r>
            <a:r>
              <a:rPr lang="en-US" sz="2800" dirty="0"/>
              <a:t>5.43⨯10</a:t>
            </a:r>
            <a:r>
              <a:rPr lang="en-US" sz="2800" baseline="30000" dirty="0"/>
              <a:t>22</a:t>
            </a:r>
            <a:r>
              <a:rPr lang="en-US" sz="2800" dirty="0"/>
              <a:t> H atoms/cm</a:t>
            </a:r>
            <a:r>
              <a:rPr lang="en-US" sz="2800" baseline="30000" dirty="0"/>
              <a:t>3</a:t>
            </a:r>
          </a:p>
          <a:p>
            <a:r>
              <a:rPr lang="en-US" dirty="0"/>
              <a:t>1/3 of interactions on H, 2/3 of interactions on C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6AE93F-FAF9-7AB1-4BEC-28617A597723}"/>
              </a:ext>
            </a:extLst>
          </p:cNvPr>
          <p:cNvGrpSpPr/>
          <p:nvPr/>
        </p:nvGrpSpPr>
        <p:grpSpPr>
          <a:xfrm>
            <a:off x="937531" y="1921159"/>
            <a:ext cx="5010670" cy="3015681"/>
            <a:chOff x="1362833" y="1544297"/>
            <a:chExt cx="5010670" cy="30156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6981D27-906E-8DC1-EDA1-60EB1CA3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2833" y="1544297"/>
              <a:ext cx="5010670" cy="301568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23F166-7E32-9155-081F-96F26429F52F}"/>
                </a:ext>
              </a:extLst>
            </p:cNvPr>
            <p:cNvSpPr/>
            <p:nvPr/>
          </p:nvSpPr>
          <p:spPr>
            <a:xfrm>
              <a:off x="4380931" y="2634018"/>
              <a:ext cx="300251" cy="114641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42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DA8AC-226E-CE33-4108-9B885A2E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75B5-3911-0E15-137F-1F95FED2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vs. Height in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69E19-DC1B-E311-FE2F-12208CED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534577"/>
            <a:ext cx="11430000" cy="706432"/>
          </a:xfrm>
        </p:spPr>
        <p:txBody>
          <a:bodyPr/>
          <a:lstStyle/>
          <a:p>
            <a:r>
              <a:rPr lang="en-US" dirty="0"/>
              <a:t>Idealized optical transport with no reflections (or retroreflection) off top surface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328ADA-A52F-1947-FF80-99F732325D10}"/>
              </a:ext>
            </a:extLst>
          </p:cNvPr>
          <p:cNvGrpSpPr/>
          <p:nvPr/>
        </p:nvGrpSpPr>
        <p:grpSpPr>
          <a:xfrm>
            <a:off x="1188720" y="914400"/>
            <a:ext cx="9955811" cy="4094328"/>
            <a:chOff x="879143" y="968990"/>
            <a:chExt cx="9955811" cy="4094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60BAB2-01E4-0468-FF59-79396962C6A8}"/>
                </a:ext>
              </a:extLst>
            </p:cNvPr>
            <p:cNvSpPr/>
            <p:nvPr/>
          </p:nvSpPr>
          <p:spPr>
            <a:xfrm>
              <a:off x="879143" y="1561028"/>
              <a:ext cx="4852915" cy="1828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A04837-C920-8B7E-874B-E0140BCC8497}"/>
                </a:ext>
              </a:extLst>
            </p:cNvPr>
            <p:cNvSpPr/>
            <p:nvPr/>
          </p:nvSpPr>
          <p:spPr>
            <a:xfrm>
              <a:off x="879143" y="3029802"/>
              <a:ext cx="4852915" cy="365760"/>
            </a:xfrm>
            <a:prstGeom prst="rect">
              <a:avLst/>
            </a:prstGeom>
            <a:solidFill>
              <a:srgbClr val="FF0000">
                <a:alpha val="29951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5E6020-A3CF-ED1D-ABDB-609EB12E7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" r="11092"/>
            <a:stretch/>
          </p:blipFill>
          <p:spPr>
            <a:xfrm>
              <a:off x="6387151" y="968990"/>
              <a:ext cx="4447803" cy="409432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274F11-97D9-55A6-C603-500AA8845BDF}"/>
                </a:ext>
              </a:extLst>
            </p:cNvPr>
            <p:cNvCxnSpPr>
              <a:cxnSpLocks/>
            </p:cNvCxnSpPr>
            <p:nvPr/>
          </p:nvCxnSpPr>
          <p:spPr>
            <a:xfrm>
              <a:off x="3305600" y="1160060"/>
              <a:ext cx="0" cy="28660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C47B5D-3BDF-5DB4-A989-3310CA4742DB}"/>
                </a:ext>
              </a:extLst>
            </p:cNvPr>
            <p:cNvSpPr txBox="1"/>
            <p:nvPr/>
          </p:nvSpPr>
          <p:spPr>
            <a:xfrm>
              <a:off x="7137400" y="1459428"/>
              <a:ext cx="54854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81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A551-1C84-DACB-FEE8-2A8FF7B5F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98FD-8719-1282-0EE8-D8799B63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vs. Height in Detector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72143E-E12E-C615-26E4-8C33F7BDC184}"/>
              </a:ext>
            </a:extLst>
          </p:cNvPr>
          <p:cNvGrpSpPr/>
          <p:nvPr/>
        </p:nvGrpSpPr>
        <p:grpSpPr>
          <a:xfrm>
            <a:off x="1188720" y="914400"/>
            <a:ext cx="9955812" cy="4094328"/>
            <a:chOff x="879142" y="968990"/>
            <a:chExt cx="9955812" cy="4094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268154-37A0-CD55-BBBA-EBDA0A1F3635}"/>
                </a:ext>
              </a:extLst>
            </p:cNvPr>
            <p:cNvSpPr/>
            <p:nvPr/>
          </p:nvSpPr>
          <p:spPr>
            <a:xfrm>
              <a:off x="879143" y="1561028"/>
              <a:ext cx="4852915" cy="1828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419E7A-4193-B042-A184-167C845BE535}"/>
                </a:ext>
              </a:extLst>
            </p:cNvPr>
            <p:cNvCxnSpPr>
              <a:cxnSpLocks/>
            </p:cNvCxnSpPr>
            <p:nvPr/>
          </p:nvCxnSpPr>
          <p:spPr>
            <a:xfrm>
              <a:off x="3305600" y="1160060"/>
              <a:ext cx="0" cy="28660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ABAE34-BB32-6846-40ED-7B99D04BEAE2}"/>
                </a:ext>
              </a:extLst>
            </p:cNvPr>
            <p:cNvSpPr/>
            <p:nvPr/>
          </p:nvSpPr>
          <p:spPr>
            <a:xfrm>
              <a:off x="879142" y="2639204"/>
              <a:ext cx="4852915" cy="365760"/>
            </a:xfrm>
            <a:prstGeom prst="rect">
              <a:avLst/>
            </a:prstGeom>
            <a:solidFill>
              <a:srgbClr val="FF0000">
                <a:alpha val="29951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35DC23-18D5-D83F-C3C0-7779208F1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" r="11092"/>
            <a:stretch/>
          </p:blipFill>
          <p:spPr>
            <a:xfrm>
              <a:off x="6387151" y="968990"/>
              <a:ext cx="4447803" cy="40943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E92F2B-73DE-C551-1522-D2FE1D46A93B}"/>
                </a:ext>
              </a:extLst>
            </p:cNvPr>
            <p:cNvSpPr txBox="1"/>
            <p:nvPr/>
          </p:nvSpPr>
          <p:spPr>
            <a:xfrm>
              <a:off x="7137400" y="1459428"/>
              <a:ext cx="54854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PSF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45011E-4D87-FF27-7EB1-AD3CD273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534577"/>
            <a:ext cx="11430000" cy="706432"/>
          </a:xfrm>
        </p:spPr>
        <p:txBody>
          <a:bodyPr/>
          <a:lstStyle/>
          <a:p>
            <a:r>
              <a:rPr lang="en-US" sz="2800" dirty="0"/>
              <a:t>Height of 15 mm gives 23 mm FWHM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9A847-87EE-E493-C9D5-2C97642A9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5B15-98FC-5B48-6944-F315A434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vs. Height in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C1A1-DB2C-39A1-2B6D-9F963CC7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534577"/>
            <a:ext cx="11430000" cy="706432"/>
          </a:xfrm>
        </p:spPr>
        <p:txBody>
          <a:bodyPr/>
          <a:lstStyle/>
          <a:p>
            <a:r>
              <a:rPr lang="en-US" sz="2800" dirty="0"/>
              <a:t>Height of 25 mm gives 41 mm FWHM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015A61-9717-0B86-4653-A22537016D19}"/>
              </a:ext>
            </a:extLst>
          </p:cNvPr>
          <p:cNvGrpSpPr/>
          <p:nvPr/>
        </p:nvGrpSpPr>
        <p:grpSpPr>
          <a:xfrm>
            <a:off x="1185149" y="914400"/>
            <a:ext cx="9955812" cy="4094328"/>
            <a:chOff x="879142" y="968990"/>
            <a:chExt cx="9955812" cy="4094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A13501-7D3A-1232-F482-1A128E38DCAF}"/>
                </a:ext>
              </a:extLst>
            </p:cNvPr>
            <p:cNvSpPr/>
            <p:nvPr/>
          </p:nvSpPr>
          <p:spPr>
            <a:xfrm>
              <a:off x="879143" y="1561028"/>
              <a:ext cx="4852915" cy="1828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BE5197C-8453-E584-ADC6-B17818DF73C3}"/>
                </a:ext>
              </a:extLst>
            </p:cNvPr>
            <p:cNvCxnSpPr>
              <a:cxnSpLocks/>
            </p:cNvCxnSpPr>
            <p:nvPr/>
          </p:nvCxnSpPr>
          <p:spPr>
            <a:xfrm>
              <a:off x="3305600" y="1160060"/>
              <a:ext cx="0" cy="28660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E975BB-F278-FF05-E5D4-245A02D35B51}"/>
                </a:ext>
              </a:extLst>
            </p:cNvPr>
            <p:cNvSpPr/>
            <p:nvPr/>
          </p:nvSpPr>
          <p:spPr>
            <a:xfrm>
              <a:off x="879142" y="2273444"/>
              <a:ext cx="4852915" cy="365760"/>
            </a:xfrm>
            <a:prstGeom prst="rect">
              <a:avLst/>
            </a:prstGeom>
            <a:solidFill>
              <a:srgbClr val="FF0000">
                <a:alpha val="29951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ABB031-BCD8-3E96-7071-8E569D629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" r="11092"/>
            <a:stretch/>
          </p:blipFill>
          <p:spPr>
            <a:xfrm>
              <a:off x="6387151" y="968990"/>
              <a:ext cx="4447803" cy="40943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66CDAA-0279-2F7A-EE24-A74C5990C809}"/>
                </a:ext>
              </a:extLst>
            </p:cNvPr>
            <p:cNvSpPr txBox="1"/>
            <p:nvPr/>
          </p:nvSpPr>
          <p:spPr>
            <a:xfrm>
              <a:off x="7137400" y="1459428"/>
              <a:ext cx="54854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2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E159F-6C14-B456-F1A2-D0B9DEE9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5D01-9314-E5EA-217D-308C6510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vs. Height in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B3A5-DB66-DD76-7713-C6E12964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534577"/>
            <a:ext cx="11430000" cy="70643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806F6-4788-DF7A-FDB1-BF50015AA98D}"/>
              </a:ext>
            </a:extLst>
          </p:cNvPr>
          <p:cNvGrpSpPr/>
          <p:nvPr/>
        </p:nvGrpSpPr>
        <p:grpSpPr>
          <a:xfrm>
            <a:off x="1188720" y="914400"/>
            <a:ext cx="9955812" cy="4094328"/>
            <a:chOff x="879142" y="968990"/>
            <a:chExt cx="9955812" cy="4094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E5FE57-1EDD-5E1B-7130-4C513796B24F}"/>
                </a:ext>
              </a:extLst>
            </p:cNvPr>
            <p:cNvSpPr/>
            <p:nvPr/>
          </p:nvSpPr>
          <p:spPr>
            <a:xfrm>
              <a:off x="879143" y="1561028"/>
              <a:ext cx="4852915" cy="1828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EC1D42-1FA4-4971-9301-66D084116063}"/>
                </a:ext>
              </a:extLst>
            </p:cNvPr>
            <p:cNvCxnSpPr>
              <a:cxnSpLocks/>
            </p:cNvCxnSpPr>
            <p:nvPr/>
          </p:nvCxnSpPr>
          <p:spPr>
            <a:xfrm>
              <a:off x="3305600" y="1160060"/>
              <a:ext cx="0" cy="28660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55ED88-9808-06C0-D237-4400CAE5A67D}"/>
                </a:ext>
              </a:extLst>
            </p:cNvPr>
            <p:cNvSpPr/>
            <p:nvPr/>
          </p:nvSpPr>
          <p:spPr>
            <a:xfrm>
              <a:off x="879142" y="1907684"/>
              <a:ext cx="4852915" cy="365760"/>
            </a:xfrm>
            <a:prstGeom prst="rect">
              <a:avLst/>
            </a:prstGeom>
            <a:solidFill>
              <a:srgbClr val="FF0000">
                <a:alpha val="29951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549712-B727-6838-8285-625E99BC5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" r="11092"/>
            <a:stretch/>
          </p:blipFill>
          <p:spPr>
            <a:xfrm>
              <a:off x="6387151" y="968990"/>
              <a:ext cx="4447803" cy="40943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B8C6C-F4CD-8575-ED45-8335F04B6B3E}"/>
                </a:ext>
              </a:extLst>
            </p:cNvPr>
            <p:cNvSpPr txBox="1"/>
            <p:nvPr/>
          </p:nvSpPr>
          <p:spPr>
            <a:xfrm>
              <a:off x="7137400" y="1459428"/>
              <a:ext cx="54854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PSF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581A8F-07C9-6648-0D87-43BA78C69245}"/>
              </a:ext>
            </a:extLst>
          </p:cNvPr>
          <p:cNvSpPr txBox="1">
            <a:spLocks/>
          </p:cNvSpPr>
          <p:nvPr/>
        </p:nvSpPr>
        <p:spPr bwMode="auto">
          <a:xfrm>
            <a:off x="600455" y="5686977"/>
            <a:ext cx="11430000" cy="70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Height of 35 mm gives 59 mm FWHM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0894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40b6e9-3ba5-4f50-a34c-227ae010595d" xsi:nil="true"/>
    <lcf76f155ced4ddcb4097134ff3c332f xmlns="33f0ac71-0248-4196-bef0-bf19a2d4e6a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C4BC4F2897C44BBBDDCBC98ED1901" ma:contentTypeVersion="10" ma:contentTypeDescription="Create a new document." ma:contentTypeScope="" ma:versionID="b464a12908f7990cf53c7e5dbe9e74af">
  <xsd:schema xmlns:xsd="http://www.w3.org/2001/XMLSchema" xmlns:xs="http://www.w3.org/2001/XMLSchema" xmlns:p="http://schemas.microsoft.com/office/2006/metadata/properties" xmlns:ns2="33f0ac71-0248-4196-bef0-bf19a2d4e6ac" xmlns:ns3="0140b6e9-3ba5-4f50-a34c-227ae010595d" targetNamespace="http://schemas.microsoft.com/office/2006/metadata/properties" ma:root="true" ma:fieldsID="eff930a917200ad1335a7c7b9ed38551" ns2:_="" ns3:_="">
    <xsd:import namespace="33f0ac71-0248-4196-bef0-bf19a2d4e6ac"/>
    <xsd:import namespace="0140b6e9-3ba5-4f50-a34c-227ae0105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0ac71-0248-4196-bef0-bf19a2d4e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0b6e9-3ba5-4f50-a34c-227ae010595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03a1def-2597-4a8b-b748-65b10d53c44d}" ma:internalName="TaxCatchAll" ma:showField="CatchAllData" ma:web="0140b6e9-3ba5-4f50-a34c-227ae01059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0140b6e9-3ba5-4f50-a34c-227ae010595d"/>
    <ds:schemaRef ds:uri="33f0ac71-0248-4196-bef0-bf19a2d4e6ac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23877A-48B1-48F3-9AD4-8A66C30C6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0ac71-0248-4196-bef0-bf19a2d4e6ac"/>
    <ds:schemaRef ds:uri="0140b6e9-3ba5-4f50-a34c-227ae0105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11004</TotalTime>
  <Words>1325</Words>
  <Application>Microsoft Macintosh PowerPoint</Application>
  <PresentationFormat>Widescreen</PresentationFormat>
  <Paragraphs>201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Aptos</vt:lpstr>
      <vt:lpstr>Arial</vt:lpstr>
      <vt:lpstr>Arial Black</vt:lpstr>
      <vt:lpstr>Cambria Math</vt:lpstr>
      <vt:lpstr>Century Gothic</vt:lpstr>
      <vt:lpstr>Symbol</vt:lpstr>
      <vt:lpstr>Times New Roman</vt:lpstr>
      <vt:lpstr>ORNL</vt:lpstr>
      <vt:lpstr>Perspectives on Organic Scintillators for Fast Neutron Imaging</vt:lpstr>
      <vt:lpstr>Workshop on Radiation Detection Materials and Applications</vt:lpstr>
      <vt:lpstr>Detecting Fast Neutrons</vt:lpstr>
      <vt:lpstr>Integrating Detectors</vt:lpstr>
      <vt:lpstr>Efficiency of Proton Recoil Scintillators</vt:lpstr>
      <vt:lpstr>Resolution vs. Height in Detector</vt:lpstr>
      <vt:lpstr>Resolution vs. Height in Detector</vt:lpstr>
      <vt:lpstr>Resolution vs. Height in Detector</vt:lpstr>
      <vt:lpstr>Resolution vs. Height in Detector</vt:lpstr>
      <vt:lpstr>Resolution vs. Height in Detector</vt:lpstr>
      <vt:lpstr>Contribution to Desired Resolution </vt:lpstr>
      <vt:lpstr>Effect of Thickness on Statistics, Resolution</vt:lpstr>
      <vt:lpstr>Recovering Resolution in Thick Detectors</vt:lpstr>
      <vt:lpstr>Pulse-Counting Detectors</vt:lpstr>
      <vt:lpstr>Imaging Using API Neutrons</vt:lpstr>
      <vt:lpstr>Imaging Using API Neutrons</vt:lpstr>
      <vt:lpstr>Example Images</vt:lpstr>
      <vt:lpstr>Structures that Guide Light: Precision Arrays</vt:lpstr>
      <vt:lpstr>Smallest Optical Channels – Proton Track Lengths</vt:lpstr>
      <vt:lpstr>Structures that Guide Light: Nanoguide </vt:lpstr>
      <vt:lpstr>Scattering in Detector</vt:lpstr>
      <vt:lpstr>Parallax</vt:lpstr>
      <vt:lpstr>Review What We Want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Imaging Collected Thoughts</dc:title>
  <dc:subject/>
  <dc:creator>Hausladen, Paul</dc:creator>
  <cp:keywords/>
  <dc:description/>
  <cp:lastModifiedBy>Hausladen, Paul</cp:lastModifiedBy>
  <cp:revision>93</cp:revision>
  <dcterms:created xsi:type="dcterms:W3CDTF">2022-12-22T14:24:30Z</dcterms:created>
  <dcterms:modified xsi:type="dcterms:W3CDTF">2024-04-03T20:04:46Z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0x010100216C4BC4F2897C44BBBDDCBC98ED1901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