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9" r:id="rId6"/>
    <p:sldId id="271" r:id="rId7"/>
    <p:sldId id="278" r:id="rId8"/>
    <p:sldId id="277" r:id="rId9"/>
    <p:sldId id="279" r:id="rId10"/>
    <p:sldId id="280" r:id="rId11"/>
    <p:sldId id="281" r:id="rId12"/>
    <p:sldId id="282" r:id="rId13"/>
    <p:sldId id="272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5102" autoAdjust="0"/>
  </p:normalViewPr>
  <p:slideViewPr>
    <p:cSldViewPr snapToGrid="0" showGuides="1">
      <p:cViewPr varScale="1">
        <p:scale>
          <a:sx n="122" d="100"/>
          <a:sy n="122" d="100"/>
        </p:scale>
        <p:origin x="76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3/1/24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3/1/24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757130"/>
          </a:xfrm>
        </p:spPr>
        <p:txBody>
          <a:bodyPr/>
          <a:lstStyle/>
          <a:p>
            <a:r>
              <a:rPr lang="en-US" sz="2400" dirty="0"/>
              <a:t>Temperature dependent non-linearity and gamma spectral stabilization for inorganic scintillators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Irakli </a:t>
            </a:r>
            <a:r>
              <a:rPr lang="en-US" dirty="0" err="1"/>
              <a:t>Garishvili</a:t>
            </a:r>
            <a:endParaRPr lang="en-US" dirty="0"/>
          </a:p>
          <a:p>
            <a:r>
              <a:rPr lang="en-US" dirty="0"/>
              <a:t>WIP seminar</a:t>
            </a:r>
          </a:p>
          <a:p>
            <a:r>
              <a:rPr lang="en-US" dirty="0"/>
              <a:t>Mar 1, 2024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1F56-0D59-5C64-430B-694CBBB8AB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274638"/>
            <a:ext cx="3431628" cy="539750"/>
          </a:xfrm>
        </p:spPr>
        <p:txBody>
          <a:bodyPr/>
          <a:lstStyle/>
          <a:p>
            <a:r>
              <a:rPr lang="en-US" dirty="0"/>
              <a:t>CLLBC detector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08B71-26AA-39B6-1629-A57BC590D736}"/>
              </a:ext>
            </a:extLst>
          </p:cNvPr>
          <p:cNvSpPr txBox="1"/>
          <p:nvPr/>
        </p:nvSpPr>
        <p:spPr>
          <a:xfrm>
            <a:off x="5979126" y="5273415"/>
            <a:ext cx="554785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Final calibration ~1-1.5% at 3.1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MeVee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5021D-858A-0EB4-19EC-0FE3FB9DF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3" y="968877"/>
            <a:ext cx="4116205" cy="2960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3524F0-14ED-10D9-54DA-F50FE44C3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029" y="917660"/>
            <a:ext cx="5911989" cy="42524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C58FB6-53DD-0365-E647-50BA39B27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82" y="3871041"/>
            <a:ext cx="4263954" cy="25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1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EC1A-DA39-AC00-A538-64281F52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3290895" cy="539496"/>
          </a:xfrm>
        </p:spPr>
        <p:txBody>
          <a:bodyPr/>
          <a:lstStyle/>
          <a:p>
            <a:r>
              <a:rPr lang="en-US" dirty="0"/>
              <a:t>Problem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CE0D-CD6A-581C-AF49-799BDED79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264852"/>
            <a:ext cx="11430000" cy="3254595"/>
          </a:xfrm>
        </p:spPr>
        <p:txBody>
          <a:bodyPr/>
          <a:lstStyle/>
          <a:p>
            <a:r>
              <a:rPr lang="en-US" sz="2000" dirty="0"/>
              <a:t>Inorganic scintillator detectors (</a:t>
            </a:r>
            <a:r>
              <a:rPr lang="en-US" sz="2000" dirty="0" err="1"/>
              <a:t>NaI</a:t>
            </a:r>
            <a:r>
              <a:rPr lang="en-US" sz="2000" dirty="0"/>
              <a:t> (Tl), </a:t>
            </a:r>
            <a:r>
              <a:rPr lang="en-US" sz="2000" dirty="0" err="1"/>
              <a:t>etc</a:t>
            </a:r>
            <a:r>
              <a:rPr lang="en-US" sz="2000" dirty="0"/>
              <a:t>) most common gamma-ray detection instruments used for radiological and nuclear threat search and monitoring applications in urban and open-field environments. </a:t>
            </a:r>
          </a:p>
          <a:p>
            <a:r>
              <a:rPr lang="en-US" sz="2000" dirty="0"/>
              <a:t>Accurate calibration needed for algorithms for precise isotope identification</a:t>
            </a:r>
          </a:p>
          <a:p>
            <a:r>
              <a:rPr lang="en-US" sz="2000" dirty="0"/>
              <a:t>Environment change can have large effects on detector response(gain drift etc.)</a:t>
            </a:r>
          </a:p>
          <a:p>
            <a:r>
              <a:rPr lang="en-US" sz="2000" dirty="0"/>
              <a:t>Bad adjustment to gain drift -&gt; Bad calibration -&gt; false alarms and missed sources </a:t>
            </a:r>
          </a:p>
          <a:p>
            <a:r>
              <a:rPr lang="en-US" sz="2000" dirty="0"/>
              <a:t>Focusing on </a:t>
            </a:r>
            <a:r>
              <a:rPr lang="en-US" sz="2000" dirty="0" err="1"/>
              <a:t>NaI</a:t>
            </a:r>
            <a:r>
              <a:rPr lang="en-US" sz="2000" dirty="0"/>
              <a:t>(Tl) but results applicable to other </a:t>
            </a:r>
            <a:r>
              <a:rPr lang="en-US" sz="2000"/>
              <a:t>non-organic scintillators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095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1F56-0D59-5C64-430B-694CBBB8AB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4829" y="232377"/>
            <a:ext cx="7522342" cy="480131"/>
          </a:xfrm>
        </p:spPr>
        <p:txBody>
          <a:bodyPr/>
          <a:lstStyle/>
          <a:p>
            <a:r>
              <a:rPr lang="en-US" sz="2800" dirty="0"/>
              <a:t>Response to gamma-ray: calibration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9007E-BE72-38A1-A40D-AB7367D58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79" y="995415"/>
            <a:ext cx="3560547" cy="2433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EFF50-166E-9F36-580D-050C5BF9BA19}"/>
                  </a:ext>
                </a:extLst>
              </p:cNvPr>
              <p:cNvSpPr txBox="1"/>
              <p:nvPr/>
            </p:nvSpPr>
            <p:spPr>
              <a:xfrm>
                <a:off x="5602013" y="995416"/>
                <a:ext cx="6032421" cy="1837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buFontTx/>
                  <a:buChar char="-"/>
                </a:pPr>
                <a:r>
                  <a:rPr lang="en-US" dirty="0">
                    <a:latin typeface="+mn-lt"/>
                  </a:rPr>
                  <a:t>Establish gamma ray energies of interest and 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fit raw peaks</a:t>
                </a:r>
              </a:p>
              <a:p>
                <a:pPr algn="l">
                  <a:lnSpc>
                    <a:spcPct val="90000"/>
                  </a:lnSpc>
                </a:pPr>
                <a:endParaRPr lang="en-US" dirty="0">
                  <a:latin typeface="+mn-lt"/>
                </a:endParaRPr>
              </a:p>
              <a:p>
                <a:pPr marL="285750" indent="-285750" algn="l">
                  <a:lnSpc>
                    <a:spcPct val="90000"/>
                  </a:lnSpc>
                  <a:buFontTx/>
                  <a:buChar char="-"/>
                </a:pPr>
                <a:r>
                  <a:rPr lang="en-US" dirty="0">
                    <a:latin typeface="+mn-lt"/>
                  </a:rPr>
                  <a:t>Establish mathematical relationship between raw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Pulse-height and energy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charset="0"/>
                      </a:rPr>
                      <m:t>=</m:t>
                    </m:r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charset="0"/>
                      </a:rPr>
                      <m:t>𝑓</m:t>
                    </m:r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charset="0"/>
                      </a:rPr>
                      <m:t>(</m:t>
                    </m:r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charset="0"/>
                      </a:rPr>
                      <m:t>𝐸</m:t>
                    </m:r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charset="0"/>
                      </a:rPr>
                      <m:t>)</m:t>
                    </m:r>
                  </m:oMath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charset="0"/>
                </a:endParaRPr>
              </a:p>
              <a:p>
                <a:pPr algn="l">
                  <a:lnSpc>
                    <a:spcPct val="90000"/>
                  </a:lnSpc>
                </a:pPr>
                <a:endParaRPr lang="en-US" dirty="0">
                  <a:latin typeface="+mn-lt"/>
                </a:endParaRPr>
              </a:p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charset="0"/>
                      </a:rPr>
                      <m:t>𝑓</m:t>
                    </m:r>
                  </m:oMath>
                </a14:m>
                <a:r>
                  <a:rPr lang="en-US" dirty="0">
                    <a:latin typeface="+mn-lt"/>
                  </a:rPr>
                  <a:t> can be linear, polynomial or spline*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EFF50-166E-9F36-580D-050C5BF9B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013" y="995416"/>
                <a:ext cx="6032421" cy="1837426"/>
              </a:xfrm>
              <a:prstGeom prst="rect">
                <a:avLst/>
              </a:prstGeom>
              <a:blipFill>
                <a:blip r:embed="rId3"/>
                <a:stretch>
                  <a:fillRect l="-840" t="-3425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D94434-0D6B-7586-2D14-C6592D5D1E9C}"/>
              </a:ext>
            </a:extLst>
          </p:cNvPr>
          <p:cNvSpPr txBox="1"/>
          <p:nvPr/>
        </p:nvSpPr>
        <p:spPr>
          <a:xfrm>
            <a:off x="5765744" y="4316008"/>
            <a:ext cx="5727978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u="sng" dirty="0">
                <a:effectLst/>
                <a:latin typeface="NimbusRomNo9L"/>
              </a:rPr>
              <a:t>Eu152 gamma lines used: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effectLst/>
                <a:latin typeface="NimbusRomNo9L"/>
              </a:rPr>
              <a:t>39.91 keV, 121.78 keV, 244.69 keV, 344.29 keV, 778.92 keV and 1,408.00 keV</a:t>
            </a:r>
          </a:p>
          <a:p>
            <a:pPr>
              <a:lnSpc>
                <a:spcPct val="90000"/>
              </a:lnSpc>
            </a:pPr>
            <a:r>
              <a:rPr lang="en-US" sz="1400" u="sng" dirty="0">
                <a:latin typeface="NimbusRomNo9L"/>
              </a:rPr>
              <a:t>Th232: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effectLst/>
                <a:latin typeface="NimbusRomNo9L"/>
              </a:rPr>
              <a:t>2614keV</a:t>
            </a:r>
            <a:endParaRPr lang="en-US" sz="1400" dirty="0"/>
          </a:p>
        </p:txBody>
      </p:sp>
      <p:pic>
        <p:nvPicPr>
          <p:cNvPr id="1025" name="Picture 1" descr="page3image320864">
            <a:extLst>
              <a:ext uri="{FF2B5EF4-FFF2-40B4-BE49-F238E27FC236}">
                <a16:creationId xmlns:a16="http://schemas.microsoft.com/office/drawing/2014/main" id="{CAA36FB5-1EA8-84B2-C6C3-AB54CCEF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8" y="4002846"/>
            <a:ext cx="3709063" cy="26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88EFA4-243F-DFAB-8CED-7CEE33AEEC11}"/>
              </a:ext>
            </a:extLst>
          </p:cNvPr>
          <p:cNvSpPr txBox="1"/>
          <p:nvPr/>
        </p:nvSpPr>
        <p:spPr>
          <a:xfrm>
            <a:off x="614339" y="3541181"/>
            <a:ext cx="4504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Times" pitchFamily="2" charset="0"/>
              </a:rPr>
              <a:t>Raw gamma-ray pulse-height spectrum measured with the 2”×4”×16”</a:t>
            </a:r>
          </a:p>
          <a:p>
            <a:r>
              <a:rPr lang="en-US" sz="1200" dirty="0">
                <a:effectLst/>
                <a:latin typeface="Times" pitchFamily="2" charset="0"/>
              </a:rPr>
              <a:t> </a:t>
            </a:r>
            <a:r>
              <a:rPr lang="en-US" sz="1200" dirty="0" err="1">
                <a:effectLst/>
                <a:latin typeface="Times" pitchFamily="2" charset="0"/>
              </a:rPr>
              <a:t>NaI</a:t>
            </a:r>
            <a:r>
              <a:rPr lang="en-US" sz="1200" dirty="0">
                <a:effectLst/>
                <a:latin typeface="Times" pitchFamily="2" charset="0"/>
              </a:rPr>
              <a:t>(Tl) detector at 25oC for Eu152 source</a:t>
            </a:r>
            <a:endParaRPr lang="en-US" sz="1200" dirty="0">
              <a:latin typeface="Times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A914F-1756-0058-1833-6164400574BD}"/>
              </a:ext>
            </a:extLst>
          </p:cNvPr>
          <p:cNvSpPr txBox="1"/>
          <p:nvPr/>
        </p:nvSpPr>
        <p:spPr>
          <a:xfrm>
            <a:off x="2552808" y="4316008"/>
            <a:ext cx="15252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Times" pitchFamily="2" charset="0"/>
              </a:rPr>
              <a:t>Calibrated spectrum</a:t>
            </a:r>
            <a:endParaRPr lang="en-US" sz="12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8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6AC40-954F-41FE-3E7D-9480ADC2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786" y="303924"/>
            <a:ext cx="8208580" cy="1766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DEBAF3-33D4-2F2E-8F57-18C84A5CE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17" y="2415408"/>
            <a:ext cx="3319737" cy="3235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DF7105-58EA-9F60-6A75-A258D1D6A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890" y="2545035"/>
            <a:ext cx="3023695" cy="30969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5AE791-5B27-35FD-D64B-4382597D421F}"/>
              </a:ext>
            </a:extLst>
          </p:cNvPr>
          <p:cNvSpPr txBox="1"/>
          <p:nvPr/>
        </p:nvSpPr>
        <p:spPr>
          <a:xfrm>
            <a:off x="7583046" y="2939635"/>
            <a:ext cx="452487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- Response to gamma rays is not linear</a:t>
            </a:r>
          </a:p>
          <a:p>
            <a:pPr algn="l">
              <a:lnSpc>
                <a:spcPct val="90000"/>
              </a:lnSpc>
            </a:pPr>
            <a:endParaRPr lang="en-US" sz="1600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600" dirty="0">
                <a:latin typeface="+mn-lt"/>
              </a:rPr>
              <a:t>Largest deviation from linear scale below </a:t>
            </a:r>
          </a:p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100keV </a:t>
            </a:r>
          </a:p>
          <a:p>
            <a:pPr algn="l">
              <a:lnSpc>
                <a:spcPct val="90000"/>
              </a:lnSpc>
            </a:pPr>
            <a:endParaRPr lang="en-US" sz="1600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- Cause is likely interplay between light production physics in crystal and PMT mechanics</a:t>
            </a:r>
          </a:p>
        </p:txBody>
      </p:sp>
    </p:spTree>
    <p:extLst>
      <p:ext uri="{BB962C8B-B14F-4D97-AF65-F5344CB8AC3E}">
        <p14:creationId xmlns:p14="http://schemas.microsoft.com/office/powerpoint/2010/main" val="342413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1F56-0D59-5C64-430B-694CBBB8AB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9856" y="305949"/>
            <a:ext cx="6235261" cy="480131"/>
          </a:xfrm>
        </p:spPr>
        <p:txBody>
          <a:bodyPr/>
          <a:lstStyle/>
          <a:p>
            <a:r>
              <a:rPr lang="en-US" sz="2800" dirty="0"/>
              <a:t>Detector response vs temperature </a:t>
            </a:r>
          </a:p>
        </p:txBody>
      </p:sp>
      <p:pic>
        <p:nvPicPr>
          <p:cNvPr id="5" name="Picture 4" descr="A graph of a graph showing the temperature of a plant&#10;&#10;Description automatically generated with medium confidence">
            <a:extLst>
              <a:ext uri="{FF2B5EF4-FFF2-40B4-BE49-F238E27FC236}">
                <a16:creationId xmlns:a16="http://schemas.microsoft.com/office/drawing/2014/main" id="{25E04D38-3786-6F93-66F5-A0E1B1B1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91" y="1394614"/>
            <a:ext cx="3775984" cy="2819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D0753-FE15-25BE-ED58-A1798A59169D}"/>
              </a:ext>
            </a:extLst>
          </p:cNvPr>
          <p:cNvSpPr txBox="1"/>
          <p:nvPr/>
        </p:nvSpPr>
        <p:spPr>
          <a:xfrm>
            <a:off x="5491488" y="1394614"/>
            <a:ext cx="5975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- Detector response substantially change with temperature variation  </a:t>
            </a:r>
          </a:p>
          <a:p>
            <a:pPr algn="l">
              <a:lnSpc>
                <a:spcPct val="90000"/>
              </a:lnSpc>
            </a:pPr>
            <a:endParaRPr lang="en-US" sz="1600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- Solution1: New calibration every time change occurs  </a:t>
            </a:r>
          </a:p>
          <a:p>
            <a:pPr algn="l">
              <a:lnSpc>
                <a:spcPct val="90000"/>
              </a:lnSpc>
            </a:pPr>
            <a:endParaRPr lang="en-US" sz="1600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- Or active feedback gain stabilization: i.e. constantly adjusting gain based on some reference raw gamma peak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endParaRPr lang="en-US" sz="1600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- Is there a better option?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72361-D9A1-18D8-4243-8D5C0F15714E}"/>
              </a:ext>
            </a:extLst>
          </p:cNvPr>
          <p:cNvSpPr txBox="1"/>
          <p:nvPr/>
        </p:nvSpPr>
        <p:spPr>
          <a:xfrm>
            <a:off x="855583" y="4360884"/>
            <a:ext cx="4504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Times" pitchFamily="2" charset="0"/>
              </a:rPr>
              <a:t>Raw gamma-ray pulse-height spectra measured with the 2”×4”×16”</a:t>
            </a:r>
          </a:p>
          <a:p>
            <a:r>
              <a:rPr lang="en-US" sz="1200" dirty="0">
                <a:effectLst/>
                <a:latin typeface="Times" pitchFamily="2" charset="0"/>
              </a:rPr>
              <a:t> </a:t>
            </a:r>
            <a:r>
              <a:rPr lang="en-US" sz="1200" dirty="0" err="1">
                <a:effectLst/>
                <a:latin typeface="Times" pitchFamily="2" charset="0"/>
              </a:rPr>
              <a:t>NaI</a:t>
            </a:r>
            <a:r>
              <a:rPr lang="en-US" sz="1200" dirty="0">
                <a:effectLst/>
                <a:latin typeface="Times" pitchFamily="2" charset="0"/>
              </a:rPr>
              <a:t>(Tl) detector at 25oC for Eu152 source vs various temperatures</a:t>
            </a:r>
            <a:endParaRPr lang="en-US" sz="12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2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1F56-0D59-5C64-430B-694CBBB8AB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1911" y="306092"/>
            <a:ext cx="5226268" cy="480131"/>
          </a:xfrm>
        </p:spPr>
        <p:txBody>
          <a:bodyPr/>
          <a:lstStyle/>
          <a:p>
            <a:r>
              <a:rPr lang="en-US" sz="2800" dirty="0"/>
              <a:t>Non-linearity vs. Temperature </a:t>
            </a:r>
          </a:p>
        </p:txBody>
      </p:sp>
      <p:pic>
        <p:nvPicPr>
          <p:cNvPr id="2049" name="Picture 1" descr="page3image313168">
            <a:extLst>
              <a:ext uri="{FF2B5EF4-FFF2-40B4-BE49-F238E27FC236}">
                <a16:creationId xmlns:a16="http://schemas.microsoft.com/office/drawing/2014/main" id="{E05655FD-C454-1070-D275-B18D10BCF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94" y="3270171"/>
            <a:ext cx="4347751" cy="31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F2C82B-B2F3-23DC-9D9E-3E607D7D523F}"/>
                  </a:ext>
                </a:extLst>
              </p:cNvPr>
              <p:cNvSpPr txBox="1"/>
              <p:nvPr/>
            </p:nvSpPr>
            <p:spPr>
              <a:xfrm>
                <a:off x="6600498" y="1325475"/>
                <a:ext cx="4278735" cy="2103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buFontTx/>
                  <a:buChar char="-"/>
                </a:pPr>
                <a:endParaRPr lang="en-US" dirty="0">
                  <a:latin typeface="+mn-lt"/>
                </a:endParaRPr>
              </a:p>
              <a:p>
                <a:pPr marL="285750" indent="-285750" algn="l">
                  <a:lnSpc>
                    <a:spcPct val="90000"/>
                  </a:lnSpc>
                  <a:buFontTx/>
                  <a:buChar char="-"/>
                </a:pPr>
                <a:r>
                  <a:rPr lang="en-US" dirty="0">
                    <a:latin typeface="+mn-lt"/>
                  </a:rPr>
                  <a:t>Used 1408 keV peak as reference </a:t>
                </a:r>
              </a:p>
              <a:p>
                <a:pPr marL="285750" indent="-285750" algn="l">
                  <a:lnSpc>
                    <a:spcPct val="90000"/>
                  </a:lnSpc>
                  <a:buFontTx/>
                  <a:buChar char="-"/>
                </a:pPr>
                <a:endParaRPr lang="en-US" dirty="0">
                  <a:latin typeface="+mn-lt"/>
                </a:endParaRPr>
              </a:p>
              <a:p>
                <a:pPr marL="285750" indent="-285750" algn="l">
                  <a:lnSpc>
                    <a:spcPct val="90000"/>
                  </a:lnSpc>
                  <a:buFontTx/>
                  <a:buChar char="-"/>
                </a:pPr>
                <a:r>
                  <a:rPr lang="en-US" dirty="0">
                    <a:latin typeface="+mn-lt"/>
                  </a:rPr>
                  <a:t>Non-linearity defined as:</a:t>
                </a:r>
              </a:p>
              <a:p>
                <a:pPr marL="285750" indent="-285750" algn="l">
                  <a:lnSpc>
                    <a:spcPct val="90000"/>
                  </a:lnSpc>
                  <a:buFontTx/>
                  <a:buChar char="-"/>
                </a:pPr>
                <a:endParaRPr lang="en-US" dirty="0">
                  <a:latin typeface="+mn-lt"/>
                </a:endParaRPr>
              </a:p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𝑅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dPr>
                        <m:e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𝐸</m:t>
                          </m:r>
                        </m:e>
                      </m:d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𝐻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(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𝐸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)/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/1408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𝑘𝑒𝑉</m:t>
                          </m:r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charset="0"/>
                </a:endParaRPr>
              </a:p>
              <a:p>
                <a:pPr algn="l">
                  <a:lnSpc>
                    <a:spcPct val="90000"/>
                  </a:lnSpc>
                </a:pP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F2C82B-B2F3-23DC-9D9E-3E607D7D5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498" y="1325475"/>
                <a:ext cx="4278735" cy="2103525"/>
              </a:xfrm>
              <a:prstGeom prst="rect">
                <a:avLst/>
              </a:prstGeom>
              <a:blipFill>
                <a:blip r:embed="rId3"/>
                <a:stretch>
                  <a:fillRect l="-888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page2image456512">
            <a:extLst>
              <a:ext uri="{FF2B5EF4-FFF2-40B4-BE49-F238E27FC236}">
                <a16:creationId xmlns:a16="http://schemas.microsoft.com/office/drawing/2014/main" id="{ACB3C40B-E48C-E85E-4E15-34AF894A2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866366"/>
            <a:ext cx="31369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41929C-FBC8-2908-D3C5-421AB878E510}"/>
              </a:ext>
            </a:extLst>
          </p:cNvPr>
          <p:cNvSpPr txBox="1"/>
          <p:nvPr/>
        </p:nvSpPr>
        <p:spPr>
          <a:xfrm>
            <a:off x="3802119" y="1689566"/>
            <a:ext cx="1789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NimbusRomNo9L"/>
              </a:rPr>
              <a:t>Environmental chamber temperature profile as</a:t>
            </a:r>
          </a:p>
          <a:p>
            <a:r>
              <a:rPr lang="en-US" sz="1200" dirty="0">
                <a:effectLst/>
                <a:latin typeface="NimbusRomNo9L"/>
              </a:rPr>
              <a:t> a function of time during the measurements. 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D45BD-9DB7-1A27-496F-2FCA324E0B0C}"/>
              </a:ext>
            </a:extLst>
          </p:cNvPr>
          <p:cNvSpPr txBox="1"/>
          <p:nvPr/>
        </p:nvSpPr>
        <p:spPr>
          <a:xfrm>
            <a:off x="5685750" y="3968252"/>
            <a:ext cx="616991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Measurements show that above 100keV Non-linearity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is unchained as a function of temperature within 0.5% accuracy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Below 100keV get worse… but needed more peak due to complicated gamma response </a:t>
            </a:r>
          </a:p>
        </p:txBody>
      </p:sp>
    </p:spTree>
    <p:extLst>
      <p:ext uri="{BB962C8B-B14F-4D97-AF65-F5344CB8AC3E}">
        <p14:creationId xmlns:p14="http://schemas.microsoft.com/office/powerpoint/2010/main" val="101339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1F56-0D59-5C64-430B-694CBBB8AB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9711" y="222021"/>
            <a:ext cx="10447282" cy="545234"/>
          </a:xfrm>
        </p:spPr>
        <p:txBody>
          <a:bodyPr/>
          <a:lstStyle/>
          <a:p>
            <a:r>
              <a:rPr lang="en-US" sz="2800" dirty="0"/>
              <a:t>Extracting “changed” calibration from non-linearity curve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2C82B-B2F3-23DC-9D9E-3E607D7D523F}"/>
              </a:ext>
            </a:extLst>
          </p:cNvPr>
          <p:cNvSpPr txBox="1"/>
          <p:nvPr/>
        </p:nvSpPr>
        <p:spPr>
          <a:xfrm>
            <a:off x="1376170" y="1089951"/>
            <a:ext cx="597311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- Assuming non-linearity is constant vs Temperature: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156D5-4AB2-CD29-A77E-8DFCCF1E71D3}"/>
              </a:ext>
            </a:extLst>
          </p:cNvPr>
          <p:cNvSpPr txBox="1"/>
          <p:nvPr/>
        </p:nvSpPr>
        <p:spPr>
          <a:xfrm>
            <a:off x="1870075" y="2252502"/>
            <a:ext cx="139974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R’(E) = R(E)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778DB-D1DD-B391-997D-29B6C9C4B14E}"/>
                  </a:ext>
                </a:extLst>
              </p:cNvPr>
              <p:cNvSpPr txBox="1"/>
              <p:nvPr/>
            </p:nvSpPr>
            <p:spPr>
              <a:xfrm>
                <a:off x="4705068" y="1678740"/>
                <a:ext cx="2550635" cy="1376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buFontTx/>
                  <a:buChar char="-"/>
                </a:pPr>
                <a:endParaRPr lang="en-US" dirty="0">
                  <a:latin typeface="+mn-lt"/>
                </a:endParaRPr>
              </a:p>
              <a:p>
                <a:pPr algn="l">
                  <a:lnSpc>
                    <a:spcPct val="90000"/>
                  </a:lnSpc>
                </a:pPr>
                <a:endParaRPr lang="en-US" dirty="0">
                  <a:latin typeface="+mn-lt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/1408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𝑘𝑒𝑉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𝑅</m:t>
                      </m:r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(</m:t>
                      </m:r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𝐸</m:t>
                      </m:r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charset="0"/>
                </a:endParaRPr>
              </a:p>
              <a:p>
                <a:pPr algn="l">
                  <a:lnSpc>
                    <a:spcPct val="90000"/>
                  </a:lnSpc>
                </a:pP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778DB-D1DD-B391-997D-29B6C9C4B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8" y="1678740"/>
                <a:ext cx="2550635" cy="13761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0BF0AF-B7D0-58F8-27AA-0C017FB674C4}"/>
              </a:ext>
            </a:extLst>
          </p:cNvPr>
          <p:cNvCxnSpPr/>
          <p:nvPr/>
        </p:nvCxnSpPr>
        <p:spPr>
          <a:xfrm>
            <a:off x="3615559" y="2423318"/>
            <a:ext cx="63062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64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1F56-0D59-5C64-430B-694CBBB8AB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9711" y="222021"/>
            <a:ext cx="10447282" cy="545234"/>
          </a:xfrm>
        </p:spPr>
        <p:txBody>
          <a:bodyPr/>
          <a:lstStyle/>
          <a:p>
            <a:r>
              <a:rPr lang="en-US" sz="2800" dirty="0"/>
              <a:t>Extracting “changed” calibration from non-linearity curve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2C82B-B2F3-23DC-9D9E-3E607D7D523F}"/>
              </a:ext>
            </a:extLst>
          </p:cNvPr>
          <p:cNvSpPr txBox="1"/>
          <p:nvPr/>
        </p:nvSpPr>
        <p:spPr>
          <a:xfrm>
            <a:off x="1376170" y="1089951"/>
            <a:ext cx="597311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- Assuming non-linearity is constant vs Temperature: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156D5-4AB2-CD29-A77E-8DFCCF1E71D3}"/>
              </a:ext>
            </a:extLst>
          </p:cNvPr>
          <p:cNvSpPr txBox="1"/>
          <p:nvPr/>
        </p:nvSpPr>
        <p:spPr>
          <a:xfrm>
            <a:off x="1870075" y="2252502"/>
            <a:ext cx="139974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R’(E) = R(E)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778DB-D1DD-B391-997D-29B6C9C4B14E}"/>
                  </a:ext>
                </a:extLst>
              </p:cNvPr>
              <p:cNvSpPr txBox="1"/>
              <p:nvPr/>
            </p:nvSpPr>
            <p:spPr>
              <a:xfrm>
                <a:off x="4705068" y="1678740"/>
                <a:ext cx="2550635" cy="1376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buFontTx/>
                  <a:buChar char="-"/>
                </a:pPr>
                <a:endParaRPr lang="en-US" dirty="0">
                  <a:latin typeface="+mn-lt"/>
                </a:endParaRPr>
              </a:p>
              <a:p>
                <a:pPr algn="l">
                  <a:lnSpc>
                    <a:spcPct val="90000"/>
                  </a:lnSpc>
                </a:pPr>
                <a:endParaRPr lang="en-US" dirty="0">
                  <a:latin typeface="+mn-lt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/1408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𝑘𝑒𝑉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𝑅</m:t>
                      </m:r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(</m:t>
                      </m:r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𝐸</m:t>
                      </m:r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charset="0"/>
                </a:endParaRPr>
              </a:p>
              <a:p>
                <a:pPr algn="l">
                  <a:lnSpc>
                    <a:spcPct val="90000"/>
                  </a:lnSpc>
                </a:pP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778DB-D1DD-B391-997D-29B6C9C4B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8" y="1678740"/>
                <a:ext cx="2550635" cy="13761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0BF0AF-B7D0-58F8-27AA-0C017FB674C4}"/>
              </a:ext>
            </a:extLst>
          </p:cNvPr>
          <p:cNvCxnSpPr/>
          <p:nvPr/>
        </p:nvCxnSpPr>
        <p:spPr>
          <a:xfrm>
            <a:off x="3615559" y="2423318"/>
            <a:ext cx="63062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095BD9C-5590-B5E0-092E-10A7E38DE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141" y="3429000"/>
            <a:ext cx="6993837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3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1F56-0D59-5C64-430B-694CBBB8AB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9711" y="222021"/>
            <a:ext cx="10447282" cy="480131"/>
          </a:xfrm>
        </p:spPr>
        <p:txBody>
          <a:bodyPr/>
          <a:lstStyle/>
          <a:p>
            <a:r>
              <a:rPr lang="en-US" sz="2800" dirty="0"/>
              <a:t>calibration from non-linearity curve for wider T range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DCE25B-4794-FAF1-8B08-A6AE1C6E4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882" y="1555749"/>
            <a:ext cx="8623627" cy="26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7348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C964A82BB7540A04A99E41333B897" ma:contentTypeVersion="6" ma:contentTypeDescription="Create a new document." ma:contentTypeScope="" ma:versionID="2e1881eedad59ea1eef5016ab4a8560a">
  <xsd:schema xmlns:xsd="http://www.w3.org/2001/XMLSchema" xmlns:xs="http://www.w3.org/2001/XMLSchema" xmlns:p="http://schemas.microsoft.com/office/2006/metadata/properties" xmlns:ns2="13eefc03-dd97-4b2c-b37f-3825c044f446" targetNamespace="http://schemas.microsoft.com/office/2006/metadata/properties" ma:root="true" ma:fieldsID="9796462267d69fff68a52ae30f4d557d" ns2:_="">
    <xsd:import namespace="13eefc03-dd97-4b2c-b37f-3825c044f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efc03-dd97-4b2c-b37f-3825c044f4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82A236-8863-4DA1-B269-C1A70B88FD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eefc03-dd97-4b2c-b37f-3825c044f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3eefc03-dd97-4b2c-b37f-3825c044f44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1495</TotalTime>
  <Words>439</Words>
  <Application>Microsoft Macintosh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Cambria Math</vt:lpstr>
      <vt:lpstr>Century Gothic</vt:lpstr>
      <vt:lpstr>NimbusRomNo9L</vt:lpstr>
      <vt:lpstr>Times</vt:lpstr>
      <vt:lpstr>ORNL</vt:lpstr>
      <vt:lpstr>Temperature dependent non-linearity and gamma spectral stabilization for inorganic scintillators </vt:lpstr>
      <vt:lpstr>Problem setup</vt:lpstr>
      <vt:lpstr>Response to gamma-ray: calibration </vt:lpstr>
      <vt:lpstr>PowerPoint Presentation</vt:lpstr>
      <vt:lpstr>Detector response vs temperature </vt:lpstr>
      <vt:lpstr>Non-linearity vs. Temperature </vt:lpstr>
      <vt:lpstr>Extracting “changed” calibration from non-linearity curve </vt:lpstr>
      <vt:lpstr>Extracting “changed” calibration from non-linearity curve </vt:lpstr>
      <vt:lpstr>calibration from non-linearity curve for wider T range </vt:lpstr>
      <vt:lpstr>CLLBC detector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Dion</dc:creator>
  <cp:keywords/>
  <dc:description/>
  <cp:lastModifiedBy>Garishvili, Irakli</cp:lastModifiedBy>
  <cp:revision>43</cp:revision>
  <cp:lastPrinted>2022-10-18T13:16:50Z</cp:lastPrinted>
  <dcterms:created xsi:type="dcterms:W3CDTF">2022-10-06T18:52:08Z</dcterms:created>
  <dcterms:modified xsi:type="dcterms:W3CDTF">2024-03-01T16:53:16Z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0x010100175C964A82BB7540A04A99E41333B897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