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7"/>
    <p:restoredTop sz="94652"/>
  </p:normalViewPr>
  <p:slideViewPr>
    <p:cSldViewPr snapToGrid="0">
      <p:cViewPr varScale="1">
        <p:scale>
          <a:sx n="92" d="100"/>
          <a:sy n="92" d="100"/>
        </p:scale>
        <p:origin x="96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68CD9-096A-4ADE-9156-E65DF5FB1D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1DD017-2B4C-00EF-8BE5-3385705039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6A813-7CCE-AFD5-798B-4BFB08770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4823C-3D39-3145-AF68-12366F131A9E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661FCE-686C-91EA-D591-24BD00B75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16D12-66FF-CE8C-F03C-244B06643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14EF3-7642-D142-9107-0967F2572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390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82872-0972-0C5D-FB9B-4DB1C8DA4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D545A4-EDEA-EECD-476C-FF03865860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9F9D5-55D4-FB15-9C9E-1A8E77848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4823C-3D39-3145-AF68-12366F131A9E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18CA14-2801-9BBD-F091-4CE8F9874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152F8-912C-C1C0-8D62-99F99FD02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14EF3-7642-D142-9107-0967F2572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40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915D37-7CD2-6132-1460-14481C6820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F5E42F-3D2F-4072-EF75-3C10C6B993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93921F-484D-49D2-CCC6-A5543B231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4823C-3D39-3145-AF68-12366F131A9E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10F1B-1BD7-367B-932C-1E63AE98F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FABA5C-0A5B-DCAA-4923-514114C8C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14EF3-7642-D142-9107-0967F2572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44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E272A-7259-151D-3C97-54568D411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11A7D-F06C-3FCF-CA82-87CC1E0D2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A2367-D775-2278-B3B0-7B4A53590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4823C-3D39-3145-AF68-12366F131A9E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CDB8F-3E43-8839-90D7-F748716FD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73461-5090-32D1-744D-126CC6A74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14EF3-7642-D142-9107-0967F2572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865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FC710-8FE6-BD3F-0F34-669DD5381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8171EE-0317-321C-8424-CBAA7AA4D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9A845-9662-69C6-4197-40727F41F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4823C-3D39-3145-AF68-12366F131A9E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697A4-2AB3-0A7D-D9D9-D68380DDE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8F4C31-E266-3728-2EA0-04C2A0878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14EF3-7642-D142-9107-0967F2572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95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EB88D-2CA5-8AD9-DCBE-D49E8171C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440DA-9B61-359A-E1C1-EEE3AB41B0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3521D2-FABA-7EF4-AC74-186474149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9A5EBC-3F0B-02FB-F016-54D829EC9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4823C-3D39-3145-AF68-12366F131A9E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B2D032-B602-1F63-790E-BE3F9D54B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53F566-E8A6-7197-42AC-5554C8DD1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14EF3-7642-D142-9107-0967F2572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336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43D32-6CE0-3207-0794-75AD802B9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DDD62-132E-E84E-6030-9E0D1E32F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23308E-E61C-E9E0-3344-6F5F96294F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267C81-9CAB-EFCB-D1DC-1EAA9129B6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05F6E9-F751-20FC-6CF6-DF813A3A39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83DA29-7B02-8493-C9EF-88088C795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4823C-3D39-3145-AF68-12366F131A9E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A48694-08A6-D2B3-B4B2-66B70E4A2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F97326-43B1-9982-1A19-256120501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14EF3-7642-D142-9107-0967F2572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97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504E5-0D3E-6A94-700E-CA833D343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D08D60-BCFA-3C40-4E9C-5A210BDC1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4823C-3D39-3145-AF68-12366F131A9E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AD3329-E3CF-EB23-288D-302967674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ED5600-26D4-1FED-B2D0-BAC80716D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14EF3-7642-D142-9107-0967F2572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080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9FCA2-0A18-646F-55BC-8D5B471A5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4823C-3D39-3145-AF68-12366F131A9E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9DF2D9-E7F0-533D-6AEA-E42A41141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AE3F3F-F843-3E77-4D80-6A092320F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14EF3-7642-D142-9107-0967F2572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0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2210D-96F0-6DB6-A88A-62C249744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6ABF8-2082-FE19-FF4A-C13C11B64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B61D0F-E2E4-2F69-4C80-E474F49878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127167-CB93-58E1-FE18-2A2BAD526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4823C-3D39-3145-AF68-12366F131A9E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31DA9E-B972-B3C6-0874-FAF31078B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5040D7-93C3-A578-9EF7-A5681333A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14EF3-7642-D142-9107-0967F2572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56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31796-D890-0DA3-B2D5-AE6AD9F49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EEDD6D-CBC1-9A9D-46DE-B3684A1150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9245C9-CB6A-8933-3840-4B18A57205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F49D34-685A-CC6F-CBCC-B1AC44D95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4823C-3D39-3145-AF68-12366F131A9E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A9DB98-679F-53AF-3540-22BA873E3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A179EC-A2A4-2169-E580-AC9329595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14EF3-7642-D142-9107-0967F2572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136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C752B5-E6B6-38F8-1BA4-C067ADC26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0CFB09-394A-6FE9-61C8-5233FA594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1C59A-CC24-A084-F1B2-3159465513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4823C-3D39-3145-AF68-12366F131A9E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5D4BB-475A-F822-0EA0-56B15B7A5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69F9DB-BA09-BFCA-7768-3E05823AEE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14EF3-7642-D142-9107-0967F2572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593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package" Target="../embeddings/Microsoft_Excel_Binary_Worksheet.xlsb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0DD47-1DC0-4107-2AA2-8148224C5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0091" y="14652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ORNL-UTK</a:t>
            </a:r>
            <a:br>
              <a:rPr lang="en-US" dirty="0"/>
            </a:br>
            <a:r>
              <a:rPr lang="en-US" dirty="0"/>
              <a:t> Group Research Meeting 11/1/22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CD96B7-D301-C2C6-8D57-319710E01E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0091" y="4268495"/>
            <a:ext cx="9144000" cy="2137580"/>
          </a:xfrm>
        </p:spPr>
        <p:txBody>
          <a:bodyPr/>
          <a:lstStyle/>
          <a:p>
            <a:r>
              <a:rPr lang="en-US" dirty="0"/>
              <a:t>Devyn Powers</a:t>
            </a:r>
          </a:p>
          <a:p>
            <a:r>
              <a:rPr lang="en-US" dirty="0"/>
              <a:t>UTK Dept. of Physics and Astronomy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307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05AE0-832B-5D93-5F20-18D021283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193675"/>
            <a:ext cx="10515600" cy="1325563"/>
          </a:xfrm>
        </p:spPr>
        <p:txBody>
          <a:bodyPr/>
          <a:lstStyle/>
          <a:p>
            <a:r>
              <a:rPr lang="en-US" dirty="0"/>
              <a:t>Old data – 1e9 source particles (room temp)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17A5BD-936A-A93C-3A5B-4D4EC5ADDF0F}"/>
              </a:ext>
            </a:extLst>
          </p:cNvPr>
          <p:cNvSpPr txBox="1"/>
          <p:nvPr/>
        </p:nvSpPr>
        <p:spPr>
          <a:xfrm rot="16200000">
            <a:off x="-98788" y="3805940"/>
            <a:ext cx="83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54ECB7-8FAE-779F-4CA4-F5DA23B12EAD}"/>
              </a:ext>
            </a:extLst>
          </p:cNvPr>
          <p:cNvSpPr txBox="1"/>
          <p:nvPr/>
        </p:nvSpPr>
        <p:spPr>
          <a:xfrm>
            <a:off x="2017101" y="1525751"/>
            <a:ext cx="2496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24 pc – horizontal x pixel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85F161-30C4-F81F-8922-E4E46C324A11}"/>
              </a:ext>
            </a:extLst>
          </p:cNvPr>
          <p:cNvSpPr txBox="1"/>
          <p:nvPr/>
        </p:nvSpPr>
        <p:spPr>
          <a:xfrm>
            <a:off x="8357616" y="1570289"/>
            <a:ext cx="2192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24 pc –vertical y pixel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F0F463-C3C6-0B60-8DF5-50226A5EF08D}"/>
              </a:ext>
            </a:extLst>
          </p:cNvPr>
          <p:cNvSpPr txBox="1"/>
          <p:nvPr/>
        </p:nvSpPr>
        <p:spPr>
          <a:xfrm rot="16200000">
            <a:off x="5826279" y="3416318"/>
            <a:ext cx="83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737850-8782-58F3-1C54-22CEA02C049E}"/>
              </a:ext>
            </a:extLst>
          </p:cNvPr>
          <p:cNvSpPr txBox="1"/>
          <p:nvPr/>
        </p:nvSpPr>
        <p:spPr>
          <a:xfrm>
            <a:off x="2558789" y="6089184"/>
            <a:ext cx="1412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Position [cm]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14AD58-D0F5-2759-DA61-D6A1C0569736}"/>
              </a:ext>
            </a:extLst>
          </p:cNvPr>
          <p:cNvSpPr txBox="1"/>
          <p:nvPr/>
        </p:nvSpPr>
        <p:spPr>
          <a:xfrm>
            <a:off x="8529823" y="6187536"/>
            <a:ext cx="1412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Position [cm]</a:t>
            </a: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C6C68F07-93CB-25C5-1A07-AC3BDFE6C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67" y="1939621"/>
            <a:ext cx="5542847" cy="4149563"/>
          </a:xfrm>
          <a:prstGeom prst="rect">
            <a:avLst/>
          </a:prstGeom>
        </p:spPr>
      </p:pic>
      <p:pic>
        <p:nvPicPr>
          <p:cNvPr id="14" name="Picture 13" descr="Chart&#10;&#10;Description automatically generated">
            <a:extLst>
              <a:ext uri="{FF2B5EF4-FFF2-40B4-BE49-F238E27FC236}">
                <a16:creationId xmlns:a16="http://schemas.microsoft.com/office/drawing/2014/main" id="{105AF542-B2AE-B0ED-8AC1-30F51698C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4398" y="1939621"/>
            <a:ext cx="5586729" cy="414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080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05AE0-832B-5D93-5F20-18D021283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094" y="200188"/>
            <a:ext cx="11153617" cy="1325563"/>
          </a:xfrm>
        </p:spPr>
        <p:txBody>
          <a:bodyPr/>
          <a:lstStyle/>
          <a:p>
            <a:pPr algn="ctr"/>
            <a:r>
              <a:rPr lang="en-US" dirty="0"/>
              <a:t>New data (Oct. 1) – 18 pc, 3.5e9 source particles (room temp)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17A5BD-936A-A93C-3A5B-4D4EC5ADDF0F}"/>
              </a:ext>
            </a:extLst>
          </p:cNvPr>
          <p:cNvSpPr txBox="1"/>
          <p:nvPr/>
        </p:nvSpPr>
        <p:spPr>
          <a:xfrm rot="16200000">
            <a:off x="-98788" y="3805940"/>
            <a:ext cx="83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54ECB7-8FAE-779F-4CA4-F5DA23B12EAD}"/>
              </a:ext>
            </a:extLst>
          </p:cNvPr>
          <p:cNvSpPr txBox="1"/>
          <p:nvPr/>
        </p:nvSpPr>
        <p:spPr>
          <a:xfrm>
            <a:off x="2017101" y="1525751"/>
            <a:ext cx="321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 pc (3.5e9) – horizontal x pixel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85F161-30C4-F81F-8922-E4E46C324A11}"/>
              </a:ext>
            </a:extLst>
          </p:cNvPr>
          <p:cNvSpPr txBox="1"/>
          <p:nvPr/>
        </p:nvSpPr>
        <p:spPr>
          <a:xfrm>
            <a:off x="8357616" y="1570289"/>
            <a:ext cx="2910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 pc (3.5e9) –vertical y pixel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F0F463-C3C6-0B60-8DF5-50226A5EF08D}"/>
              </a:ext>
            </a:extLst>
          </p:cNvPr>
          <p:cNvSpPr txBox="1"/>
          <p:nvPr/>
        </p:nvSpPr>
        <p:spPr>
          <a:xfrm rot="16200000">
            <a:off x="5826279" y="3416318"/>
            <a:ext cx="83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737850-8782-58F3-1C54-22CEA02C049E}"/>
              </a:ext>
            </a:extLst>
          </p:cNvPr>
          <p:cNvSpPr txBox="1"/>
          <p:nvPr/>
        </p:nvSpPr>
        <p:spPr>
          <a:xfrm>
            <a:off x="2558789" y="6089184"/>
            <a:ext cx="1412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Position [cm]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14AD58-D0F5-2759-DA61-D6A1C0569736}"/>
              </a:ext>
            </a:extLst>
          </p:cNvPr>
          <p:cNvSpPr txBox="1"/>
          <p:nvPr/>
        </p:nvSpPr>
        <p:spPr>
          <a:xfrm>
            <a:off x="8529823" y="6187536"/>
            <a:ext cx="1412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Position [cm]</a:t>
            </a:r>
          </a:p>
        </p:txBody>
      </p:sp>
      <p:pic>
        <p:nvPicPr>
          <p:cNvPr id="4" name="Picture 3" descr="Chart, line chart, histogram&#10;&#10;Description automatically generated">
            <a:extLst>
              <a:ext uri="{FF2B5EF4-FFF2-40B4-BE49-F238E27FC236}">
                <a16:creationId xmlns:a16="http://schemas.microsoft.com/office/drawing/2014/main" id="{ED4653DC-7DAA-DA44-BF66-8473218FE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116" y="2041880"/>
            <a:ext cx="5548884" cy="4047304"/>
          </a:xfrm>
          <a:prstGeom prst="rect">
            <a:avLst/>
          </a:prstGeom>
        </p:spPr>
      </p:pic>
      <p:pic>
        <p:nvPicPr>
          <p:cNvPr id="7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0F538474-970A-809C-1F90-DBBE3C2CC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703" y="1991642"/>
            <a:ext cx="5810997" cy="414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356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05AE0-832B-5D93-5F20-18D021283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094" y="200188"/>
            <a:ext cx="11153617" cy="1325563"/>
          </a:xfrm>
        </p:spPr>
        <p:txBody>
          <a:bodyPr/>
          <a:lstStyle/>
          <a:p>
            <a:pPr algn="ctr"/>
            <a:r>
              <a:rPr lang="en-US" dirty="0"/>
              <a:t>New data (Oct. 1) – 18 pc, 5e9 source particles (room temp)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17A5BD-936A-A93C-3A5B-4D4EC5ADDF0F}"/>
              </a:ext>
            </a:extLst>
          </p:cNvPr>
          <p:cNvSpPr txBox="1"/>
          <p:nvPr/>
        </p:nvSpPr>
        <p:spPr>
          <a:xfrm rot="16200000">
            <a:off x="-98788" y="3805940"/>
            <a:ext cx="83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54ECB7-8FAE-779F-4CA4-F5DA23B12EAD}"/>
              </a:ext>
            </a:extLst>
          </p:cNvPr>
          <p:cNvSpPr txBox="1"/>
          <p:nvPr/>
        </p:nvSpPr>
        <p:spPr>
          <a:xfrm>
            <a:off x="2017101" y="1525751"/>
            <a:ext cx="3039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 pc (5e9) – horizontal x pixel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85F161-30C4-F81F-8922-E4E46C324A11}"/>
              </a:ext>
            </a:extLst>
          </p:cNvPr>
          <p:cNvSpPr txBox="1"/>
          <p:nvPr/>
        </p:nvSpPr>
        <p:spPr>
          <a:xfrm>
            <a:off x="8357616" y="1570289"/>
            <a:ext cx="2736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 pc (5e9) –vertical y pixel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F0F463-C3C6-0B60-8DF5-50226A5EF08D}"/>
              </a:ext>
            </a:extLst>
          </p:cNvPr>
          <p:cNvSpPr txBox="1"/>
          <p:nvPr/>
        </p:nvSpPr>
        <p:spPr>
          <a:xfrm rot="16200000">
            <a:off x="5826279" y="3416318"/>
            <a:ext cx="83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737850-8782-58F3-1C54-22CEA02C049E}"/>
              </a:ext>
            </a:extLst>
          </p:cNvPr>
          <p:cNvSpPr txBox="1"/>
          <p:nvPr/>
        </p:nvSpPr>
        <p:spPr>
          <a:xfrm>
            <a:off x="2558789" y="6089184"/>
            <a:ext cx="1412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Position [cm]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14AD58-D0F5-2759-DA61-D6A1C0569736}"/>
              </a:ext>
            </a:extLst>
          </p:cNvPr>
          <p:cNvSpPr txBox="1"/>
          <p:nvPr/>
        </p:nvSpPr>
        <p:spPr>
          <a:xfrm>
            <a:off x="8529823" y="6187536"/>
            <a:ext cx="1412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Position [cm]</a:t>
            </a:r>
          </a:p>
        </p:txBody>
      </p:sp>
      <p:pic>
        <p:nvPicPr>
          <p:cNvPr id="5" name="Picture 4" descr="Chart, line chart, histogram&#10;&#10;Description automatically generated">
            <a:extLst>
              <a:ext uri="{FF2B5EF4-FFF2-40B4-BE49-F238E27FC236}">
                <a16:creationId xmlns:a16="http://schemas.microsoft.com/office/drawing/2014/main" id="{4938C2DF-0E6E-708D-F494-C285481C1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465" y="1928625"/>
            <a:ext cx="5588875" cy="41270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1166CEC-03ED-8B4B-E25F-16C4AA335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0034" y="2003226"/>
            <a:ext cx="5701450" cy="411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874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05AE0-832B-5D93-5F20-18D021283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094" y="200188"/>
            <a:ext cx="11153617" cy="1325563"/>
          </a:xfrm>
        </p:spPr>
        <p:txBody>
          <a:bodyPr/>
          <a:lstStyle/>
          <a:p>
            <a:pPr algn="ctr"/>
            <a:r>
              <a:rPr lang="en-US" dirty="0"/>
              <a:t>New data (Oct. 1) – 18 pc, 1e10 source particles (room temp)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17A5BD-936A-A93C-3A5B-4D4EC5ADDF0F}"/>
              </a:ext>
            </a:extLst>
          </p:cNvPr>
          <p:cNvSpPr txBox="1"/>
          <p:nvPr/>
        </p:nvSpPr>
        <p:spPr>
          <a:xfrm rot="16200000">
            <a:off x="-98788" y="3805940"/>
            <a:ext cx="83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54ECB7-8FAE-779F-4CA4-F5DA23B12EAD}"/>
              </a:ext>
            </a:extLst>
          </p:cNvPr>
          <p:cNvSpPr txBox="1"/>
          <p:nvPr/>
        </p:nvSpPr>
        <p:spPr>
          <a:xfrm>
            <a:off x="2017101" y="1525751"/>
            <a:ext cx="315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 pc (1e10) – horizontal x pixel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85F161-30C4-F81F-8922-E4E46C324A11}"/>
              </a:ext>
            </a:extLst>
          </p:cNvPr>
          <p:cNvSpPr txBox="1"/>
          <p:nvPr/>
        </p:nvSpPr>
        <p:spPr>
          <a:xfrm>
            <a:off x="8357616" y="1570289"/>
            <a:ext cx="2853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 pc (1e10) –vertical y pixel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F0F463-C3C6-0B60-8DF5-50226A5EF08D}"/>
              </a:ext>
            </a:extLst>
          </p:cNvPr>
          <p:cNvSpPr txBox="1"/>
          <p:nvPr/>
        </p:nvSpPr>
        <p:spPr>
          <a:xfrm rot="16200000">
            <a:off x="5826279" y="3416318"/>
            <a:ext cx="83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737850-8782-58F3-1C54-22CEA02C049E}"/>
              </a:ext>
            </a:extLst>
          </p:cNvPr>
          <p:cNvSpPr txBox="1"/>
          <p:nvPr/>
        </p:nvSpPr>
        <p:spPr>
          <a:xfrm>
            <a:off x="2558789" y="6089184"/>
            <a:ext cx="1412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Position [cm]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14AD58-D0F5-2759-DA61-D6A1C0569736}"/>
              </a:ext>
            </a:extLst>
          </p:cNvPr>
          <p:cNvSpPr txBox="1"/>
          <p:nvPr/>
        </p:nvSpPr>
        <p:spPr>
          <a:xfrm>
            <a:off x="8529823" y="6187536"/>
            <a:ext cx="1412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Position [cm]</a:t>
            </a:r>
          </a:p>
        </p:txBody>
      </p:sp>
      <p:pic>
        <p:nvPicPr>
          <p:cNvPr id="4" name="Picture 3" descr="Chart, line chart, histogram&#10;&#10;Description automatically generated">
            <a:extLst>
              <a:ext uri="{FF2B5EF4-FFF2-40B4-BE49-F238E27FC236}">
                <a16:creationId xmlns:a16="http://schemas.microsoft.com/office/drawing/2014/main" id="{FB521D25-CA57-8B2D-60C2-3D3365424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67" y="2036371"/>
            <a:ext cx="5474627" cy="3967403"/>
          </a:xfrm>
          <a:prstGeom prst="rect">
            <a:avLst/>
          </a:prstGeom>
        </p:spPr>
      </p:pic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2F104697-C1C5-EE1A-CAD7-F4DECC7D9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1142" y="1997125"/>
            <a:ext cx="5474627" cy="398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217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B6BB5-F184-C0AA-EF37-F1595725B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017C0-DA19-6E6F-5346-C20930BB0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Fit simulation background data to Gaussian function, minimize chi squared per NDOF</a:t>
            </a:r>
          </a:p>
          <a:p>
            <a:r>
              <a:rPr lang="en-US" dirty="0"/>
              <a:t>Three parameters in function:</a:t>
            </a:r>
          </a:p>
          <a:p>
            <a:pPr lvl="1"/>
            <a:r>
              <a:rPr lang="en-US" dirty="0"/>
              <a:t>A, sigma, constant</a:t>
            </a:r>
          </a:p>
          <a:p>
            <a:pPr lvl="1"/>
            <a:endParaRPr lang="en-US" dirty="0"/>
          </a:p>
          <a:p>
            <a:r>
              <a:rPr lang="en-US" dirty="0"/>
              <a:t>Optimization function in SciPy library can take an initial guess of parameters and minimize chi squared for best fit</a:t>
            </a:r>
          </a:p>
          <a:p>
            <a:pPr lvl="1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3F5D94F-84E6-6E09-9FA9-C30E87CFE5D1}"/>
                  </a:ext>
                </a:extLst>
              </p:cNvPr>
              <p:cNvSpPr txBox="1"/>
              <p:nvPr/>
            </p:nvSpPr>
            <p:spPr>
              <a:xfrm>
                <a:off x="6423967" y="2736694"/>
                <a:ext cx="4220221" cy="582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𝑐𝑜𝑛𝑠𝑡𝑎𝑛𝑡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3F5D94F-84E6-6E09-9FA9-C30E87CFE5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967" y="2736694"/>
                <a:ext cx="4220221" cy="582211"/>
              </a:xfrm>
              <a:prstGeom prst="rect">
                <a:avLst/>
              </a:prstGeom>
              <a:blipFill>
                <a:blip r:embed="rId2"/>
                <a:stretch>
                  <a:fillRect l="-1497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5892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54D9E-F585-B3C3-3746-1EFB2B25D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Covariance Matrix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AEEBA-E6E4-5DEF-A891-FE3C3B3DD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168468" cy="4351338"/>
          </a:xfrm>
        </p:spPr>
        <p:txBody>
          <a:bodyPr/>
          <a:lstStyle/>
          <a:p>
            <a:r>
              <a:rPr lang="en-US" dirty="0"/>
              <a:t>SciPy function returns a covariance matrix along with minimized chi squared and corresponding parameters</a:t>
            </a:r>
          </a:p>
          <a:p>
            <a:r>
              <a:rPr lang="en-US" dirty="0"/>
              <a:t>Covariance matrix describes a “link” between different parameters</a:t>
            </a:r>
          </a:p>
          <a:p>
            <a:pPr lvl="1"/>
            <a:r>
              <a:rPr lang="en-US" dirty="0"/>
              <a:t>Correlation between parameters</a:t>
            </a:r>
          </a:p>
          <a:p>
            <a:pPr lvl="1"/>
            <a:r>
              <a:rPr lang="en-US" dirty="0"/>
              <a:t>In this case, A, sigma, constant</a:t>
            </a:r>
          </a:p>
          <a:p>
            <a:r>
              <a:rPr lang="en-US" dirty="0"/>
              <a:t>Diagonal of matrix gives respective errors of three parameters</a:t>
            </a:r>
          </a:p>
          <a:p>
            <a:pPr lvl="1"/>
            <a:r>
              <a:rPr lang="en-US" dirty="0"/>
              <a:t>Example: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F10E12-4DFD-F252-DE7F-6726F28298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20"/>
          <a:stretch/>
        </p:blipFill>
        <p:spPr>
          <a:xfrm>
            <a:off x="3901162" y="4696691"/>
            <a:ext cx="3364987" cy="190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400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64FB8-9D51-BF06-C499-087F01E35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64" y="288839"/>
            <a:ext cx="10515600" cy="1325563"/>
          </a:xfrm>
        </p:spPr>
        <p:txBody>
          <a:bodyPr/>
          <a:lstStyle/>
          <a:p>
            <a:r>
              <a:rPr lang="en-US" dirty="0"/>
              <a:t>Data Table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31EAC6-641D-0E45-CD1B-EF2B2E79FC1B}"/>
              </a:ext>
            </a:extLst>
          </p:cNvPr>
          <p:cNvSpPr txBox="1"/>
          <p:nvPr/>
        </p:nvSpPr>
        <p:spPr>
          <a:xfrm>
            <a:off x="582168" y="1419906"/>
            <a:ext cx="93726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Raw data for Monte Carlo simulations from 18-24pc, along with new data for new 18pc simulations with differing numbers of source particles from Dr. Heilbronn: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E579F874-0F1C-6287-0E55-B89E50C9A6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2088537"/>
              </p:ext>
            </p:extLst>
          </p:nvPr>
        </p:nvGraphicFramePr>
        <p:xfrm>
          <a:off x="189229" y="2952674"/>
          <a:ext cx="11396155" cy="3339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nary Worksheet" r:id="rId2" imgW="9436100" imgH="2273300" progId="Excel.SheetBinaryMacroEnabled.12">
                  <p:embed/>
                </p:oleObj>
              </mc:Choice>
              <mc:Fallback>
                <p:oleObj name="Binary Worksheet" r:id="rId2" imgW="9436100" imgH="2273300" progId="Excel.SheetBinaryMacroEnabled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9229" y="2952674"/>
                        <a:ext cx="11396155" cy="33390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2359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05AE0-832B-5D93-5F20-18D021283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193675"/>
            <a:ext cx="10515600" cy="1325563"/>
          </a:xfrm>
        </p:spPr>
        <p:txBody>
          <a:bodyPr/>
          <a:lstStyle/>
          <a:p>
            <a:r>
              <a:rPr lang="en-US" dirty="0"/>
              <a:t>Old data – 1e9 source particles (room temp)</a:t>
            </a:r>
          </a:p>
        </p:txBody>
      </p:sp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B6268D73-B787-4079-EEB9-2CFE603E76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340" y="2004144"/>
            <a:ext cx="5661660" cy="3972924"/>
          </a:xfrm>
        </p:spPr>
      </p:pic>
      <p:pic>
        <p:nvPicPr>
          <p:cNvPr id="7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7FCC6166-59E4-0143-B009-631BB0F90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0341" y="2004144"/>
            <a:ext cx="5411724" cy="40850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17A5BD-936A-A93C-3A5B-4D4EC5ADDF0F}"/>
              </a:ext>
            </a:extLst>
          </p:cNvPr>
          <p:cNvSpPr txBox="1"/>
          <p:nvPr/>
        </p:nvSpPr>
        <p:spPr>
          <a:xfrm rot="16200000">
            <a:off x="-98788" y="3805940"/>
            <a:ext cx="83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54ECB7-8FAE-779F-4CA4-F5DA23B12EAD}"/>
              </a:ext>
            </a:extLst>
          </p:cNvPr>
          <p:cNvSpPr txBox="1"/>
          <p:nvPr/>
        </p:nvSpPr>
        <p:spPr>
          <a:xfrm>
            <a:off x="2017103" y="1634812"/>
            <a:ext cx="2496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 pc – horizontal x pixel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85F161-30C4-F81F-8922-E4E46C324A11}"/>
              </a:ext>
            </a:extLst>
          </p:cNvPr>
          <p:cNvSpPr txBox="1"/>
          <p:nvPr/>
        </p:nvSpPr>
        <p:spPr>
          <a:xfrm>
            <a:off x="8357616" y="1716930"/>
            <a:ext cx="2192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 pc –vertical y pixel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F0F463-C3C6-0B60-8DF5-50226A5EF08D}"/>
              </a:ext>
            </a:extLst>
          </p:cNvPr>
          <p:cNvSpPr txBox="1"/>
          <p:nvPr/>
        </p:nvSpPr>
        <p:spPr>
          <a:xfrm rot="16200000">
            <a:off x="5975616" y="3466554"/>
            <a:ext cx="83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737850-8782-58F3-1C54-22CEA02C049E}"/>
              </a:ext>
            </a:extLst>
          </p:cNvPr>
          <p:cNvSpPr txBox="1"/>
          <p:nvPr/>
        </p:nvSpPr>
        <p:spPr>
          <a:xfrm>
            <a:off x="2558789" y="6089184"/>
            <a:ext cx="1412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Position [cm]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14AD58-D0F5-2759-DA61-D6A1C0569736}"/>
              </a:ext>
            </a:extLst>
          </p:cNvPr>
          <p:cNvSpPr txBox="1"/>
          <p:nvPr/>
        </p:nvSpPr>
        <p:spPr>
          <a:xfrm>
            <a:off x="8529823" y="6187536"/>
            <a:ext cx="1412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Position [cm]</a:t>
            </a:r>
          </a:p>
        </p:txBody>
      </p:sp>
    </p:spTree>
    <p:extLst>
      <p:ext uri="{BB962C8B-B14F-4D97-AF65-F5344CB8AC3E}">
        <p14:creationId xmlns:p14="http://schemas.microsoft.com/office/powerpoint/2010/main" val="2027970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05AE0-832B-5D93-5F20-18D021283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193675"/>
            <a:ext cx="10515600" cy="1325563"/>
          </a:xfrm>
        </p:spPr>
        <p:txBody>
          <a:bodyPr/>
          <a:lstStyle/>
          <a:p>
            <a:r>
              <a:rPr lang="en-US" dirty="0"/>
              <a:t>Old data – 1e9 source particles (room temp)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17A5BD-936A-A93C-3A5B-4D4EC5ADDF0F}"/>
              </a:ext>
            </a:extLst>
          </p:cNvPr>
          <p:cNvSpPr txBox="1"/>
          <p:nvPr/>
        </p:nvSpPr>
        <p:spPr>
          <a:xfrm rot="16200000">
            <a:off x="-98788" y="3805940"/>
            <a:ext cx="83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54ECB7-8FAE-779F-4CA4-F5DA23B12EAD}"/>
              </a:ext>
            </a:extLst>
          </p:cNvPr>
          <p:cNvSpPr txBox="1"/>
          <p:nvPr/>
        </p:nvSpPr>
        <p:spPr>
          <a:xfrm>
            <a:off x="2017101" y="1571960"/>
            <a:ext cx="2496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 pc – horizontal x pixel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85F161-30C4-F81F-8922-E4E46C324A11}"/>
              </a:ext>
            </a:extLst>
          </p:cNvPr>
          <p:cNvSpPr txBox="1"/>
          <p:nvPr/>
        </p:nvSpPr>
        <p:spPr>
          <a:xfrm>
            <a:off x="8252711" y="1571960"/>
            <a:ext cx="2192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 pc –vertical y pixel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F0F463-C3C6-0B60-8DF5-50226A5EF08D}"/>
              </a:ext>
            </a:extLst>
          </p:cNvPr>
          <p:cNvSpPr txBox="1"/>
          <p:nvPr/>
        </p:nvSpPr>
        <p:spPr>
          <a:xfrm rot="16200000">
            <a:off x="5975616" y="3466554"/>
            <a:ext cx="83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737850-8782-58F3-1C54-22CEA02C049E}"/>
              </a:ext>
            </a:extLst>
          </p:cNvPr>
          <p:cNvSpPr txBox="1"/>
          <p:nvPr/>
        </p:nvSpPr>
        <p:spPr>
          <a:xfrm>
            <a:off x="2558789" y="6089184"/>
            <a:ext cx="1412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Position [cm]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14AD58-D0F5-2759-DA61-D6A1C0569736}"/>
              </a:ext>
            </a:extLst>
          </p:cNvPr>
          <p:cNvSpPr txBox="1"/>
          <p:nvPr/>
        </p:nvSpPr>
        <p:spPr>
          <a:xfrm>
            <a:off x="8529823" y="6187536"/>
            <a:ext cx="1412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Position [cm]</a:t>
            </a:r>
          </a:p>
        </p:txBody>
      </p:sp>
      <p:pic>
        <p:nvPicPr>
          <p:cNvPr id="14" name="Picture 13" descr="Chart&#10;&#10;Description automatically generated">
            <a:extLst>
              <a:ext uri="{FF2B5EF4-FFF2-40B4-BE49-F238E27FC236}">
                <a16:creationId xmlns:a16="http://schemas.microsoft.com/office/drawing/2014/main" id="{AE911DEF-F45D-4963-92AF-9343A2F20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67" y="1901596"/>
            <a:ext cx="5685990" cy="4187588"/>
          </a:xfrm>
          <a:prstGeom prst="rect">
            <a:avLst/>
          </a:prstGeom>
        </p:spPr>
      </p:pic>
      <p:pic>
        <p:nvPicPr>
          <p:cNvPr id="16" name="Picture 15" descr="Chart&#10;&#10;Description automatically generated">
            <a:extLst>
              <a:ext uri="{FF2B5EF4-FFF2-40B4-BE49-F238E27FC236}">
                <a16:creationId xmlns:a16="http://schemas.microsoft.com/office/drawing/2014/main" id="{8EF9BF39-929A-D6EB-408A-ACD66322F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6010" y="2086262"/>
            <a:ext cx="5685990" cy="412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628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05AE0-832B-5D93-5F20-18D021283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193675"/>
            <a:ext cx="10515600" cy="1325563"/>
          </a:xfrm>
        </p:spPr>
        <p:txBody>
          <a:bodyPr/>
          <a:lstStyle/>
          <a:p>
            <a:r>
              <a:rPr lang="en-US" dirty="0"/>
              <a:t>Old data – 1e9 source particles (room temp)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17A5BD-936A-A93C-3A5B-4D4EC5ADDF0F}"/>
              </a:ext>
            </a:extLst>
          </p:cNvPr>
          <p:cNvSpPr txBox="1"/>
          <p:nvPr/>
        </p:nvSpPr>
        <p:spPr>
          <a:xfrm rot="16200000">
            <a:off x="-98788" y="3805940"/>
            <a:ext cx="83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54ECB7-8FAE-779F-4CA4-F5DA23B12EAD}"/>
              </a:ext>
            </a:extLst>
          </p:cNvPr>
          <p:cNvSpPr txBox="1"/>
          <p:nvPr/>
        </p:nvSpPr>
        <p:spPr>
          <a:xfrm>
            <a:off x="2017101" y="1525751"/>
            <a:ext cx="2496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 pc – horizontal x pixel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85F161-30C4-F81F-8922-E4E46C324A11}"/>
              </a:ext>
            </a:extLst>
          </p:cNvPr>
          <p:cNvSpPr txBox="1"/>
          <p:nvPr/>
        </p:nvSpPr>
        <p:spPr>
          <a:xfrm>
            <a:off x="8357616" y="1570289"/>
            <a:ext cx="2192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 pc –vertical y pixel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F0F463-C3C6-0B60-8DF5-50226A5EF08D}"/>
              </a:ext>
            </a:extLst>
          </p:cNvPr>
          <p:cNvSpPr txBox="1"/>
          <p:nvPr/>
        </p:nvSpPr>
        <p:spPr>
          <a:xfrm rot="16200000">
            <a:off x="5826279" y="3416318"/>
            <a:ext cx="83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737850-8782-58F3-1C54-22CEA02C049E}"/>
              </a:ext>
            </a:extLst>
          </p:cNvPr>
          <p:cNvSpPr txBox="1"/>
          <p:nvPr/>
        </p:nvSpPr>
        <p:spPr>
          <a:xfrm>
            <a:off x="2558789" y="6089184"/>
            <a:ext cx="1412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Position [cm]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14AD58-D0F5-2759-DA61-D6A1C0569736}"/>
              </a:ext>
            </a:extLst>
          </p:cNvPr>
          <p:cNvSpPr txBox="1"/>
          <p:nvPr/>
        </p:nvSpPr>
        <p:spPr>
          <a:xfrm>
            <a:off x="8529823" y="6187536"/>
            <a:ext cx="1412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Position [cm]</a:t>
            </a:r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AD5B07D3-3D38-C575-2AF5-81765D084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96" y="1895083"/>
            <a:ext cx="5686142" cy="4169168"/>
          </a:xfrm>
          <a:prstGeom prst="rect">
            <a:avLst/>
          </a:prstGeom>
        </p:spPr>
      </p:pic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2E2B6254-C266-9FA7-1292-E71F9D85D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4699" y="1895084"/>
            <a:ext cx="5797301" cy="424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052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05AE0-832B-5D93-5F20-18D021283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193675"/>
            <a:ext cx="10515600" cy="1325563"/>
          </a:xfrm>
        </p:spPr>
        <p:txBody>
          <a:bodyPr/>
          <a:lstStyle/>
          <a:p>
            <a:r>
              <a:rPr lang="en-US" dirty="0"/>
              <a:t>Old data – 1e9 source particles (room temp)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17A5BD-936A-A93C-3A5B-4D4EC5ADDF0F}"/>
              </a:ext>
            </a:extLst>
          </p:cNvPr>
          <p:cNvSpPr txBox="1"/>
          <p:nvPr/>
        </p:nvSpPr>
        <p:spPr>
          <a:xfrm rot="16200000">
            <a:off x="-98788" y="3805940"/>
            <a:ext cx="83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54ECB7-8FAE-779F-4CA4-F5DA23B12EAD}"/>
              </a:ext>
            </a:extLst>
          </p:cNvPr>
          <p:cNvSpPr txBox="1"/>
          <p:nvPr/>
        </p:nvSpPr>
        <p:spPr>
          <a:xfrm>
            <a:off x="2017101" y="1525751"/>
            <a:ext cx="2496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 pc – horizontal x pixel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85F161-30C4-F81F-8922-E4E46C324A11}"/>
              </a:ext>
            </a:extLst>
          </p:cNvPr>
          <p:cNvSpPr txBox="1"/>
          <p:nvPr/>
        </p:nvSpPr>
        <p:spPr>
          <a:xfrm>
            <a:off x="8357616" y="1570289"/>
            <a:ext cx="2192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 pc –vertical y pixel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F0F463-C3C6-0B60-8DF5-50226A5EF08D}"/>
              </a:ext>
            </a:extLst>
          </p:cNvPr>
          <p:cNvSpPr txBox="1"/>
          <p:nvPr/>
        </p:nvSpPr>
        <p:spPr>
          <a:xfrm rot="16200000">
            <a:off x="5826279" y="3416318"/>
            <a:ext cx="83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737850-8782-58F3-1C54-22CEA02C049E}"/>
              </a:ext>
            </a:extLst>
          </p:cNvPr>
          <p:cNvSpPr txBox="1"/>
          <p:nvPr/>
        </p:nvSpPr>
        <p:spPr>
          <a:xfrm>
            <a:off x="2558789" y="6089184"/>
            <a:ext cx="1412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Position [cm]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14AD58-D0F5-2759-DA61-D6A1C0569736}"/>
              </a:ext>
            </a:extLst>
          </p:cNvPr>
          <p:cNvSpPr txBox="1"/>
          <p:nvPr/>
        </p:nvSpPr>
        <p:spPr>
          <a:xfrm>
            <a:off x="8529823" y="6187536"/>
            <a:ext cx="1412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Position [cm]</a:t>
            </a: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C5376BD6-6798-E1DC-A578-7318134BF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67" y="1918240"/>
            <a:ext cx="5612876" cy="4147787"/>
          </a:xfrm>
          <a:prstGeom prst="rect">
            <a:avLst/>
          </a:prstGeom>
        </p:spPr>
      </p:pic>
      <p:pic>
        <p:nvPicPr>
          <p:cNvPr id="14" name="Picture 13" descr="Chart&#10;&#10;Description automatically generated">
            <a:extLst>
              <a:ext uri="{FF2B5EF4-FFF2-40B4-BE49-F238E27FC236}">
                <a16:creationId xmlns:a16="http://schemas.microsoft.com/office/drawing/2014/main" id="{D951E74F-F84E-EF32-F901-176CCD2CF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098" y="1990672"/>
            <a:ext cx="5612876" cy="413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930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05AE0-832B-5D93-5F20-18D021283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193675"/>
            <a:ext cx="10515600" cy="1325563"/>
          </a:xfrm>
        </p:spPr>
        <p:txBody>
          <a:bodyPr/>
          <a:lstStyle/>
          <a:p>
            <a:r>
              <a:rPr lang="en-US" dirty="0"/>
              <a:t>Old data – 1e9 source particles (room temp)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17A5BD-936A-A93C-3A5B-4D4EC5ADDF0F}"/>
              </a:ext>
            </a:extLst>
          </p:cNvPr>
          <p:cNvSpPr txBox="1"/>
          <p:nvPr/>
        </p:nvSpPr>
        <p:spPr>
          <a:xfrm rot="16200000">
            <a:off x="-98788" y="3805940"/>
            <a:ext cx="83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54ECB7-8FAE-779F-4CA4-F5DA23B12EAD}"/>
              </a:ext>
            </a:extLst>
          </p:cNvPr>
          <p:cNvSpPr txBox="1"/>
          <p:nvPr/>
        </p:nvSpPr>
        <p:spPr>
          <a:xfrm>
            <a:off x="2017101" y="1525751"/>
            <a:ext cx="2496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22 pc – horizontal x pixel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85F161-30C4-F81F-8922-E4E46C324A11}"/>
              </a:ext>
            </a:extLst>
          </p:cNvPr>
          <p:cNvSpPr txBox="1"/>
          <p:nvPr/>
        </p:nvSpPr>
        <p:spPr>
          <a:xfrm>
            <a:off x="8357616" y="1570289"/>
            <a:ext cx="2192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22 pc –vertical y pixel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F0F463-C3C6-0B60-8DF5-50226A5EF08D}"/>
              </a:ext>
            </a:extLst>
          </p:cNvPr>
          <p:cNvSpPr txBox="1"/>
          <p:nvPr/>
        </p:nvSpPr>
        <p:spPr>
          <a:xfrm rot="16200000">
            <a:off x="5826279" y="3416318"/>
            <a:ext cx="83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737850-8782-58F3-1C54-22CEA02C049E}"/>
              </a:ext>
            </a:extLst>
          </p:cNvPr>
          <p:cNvSpPr txBox="1"/>
          <p:nvPr/>
        </p:nvSpPr>
        <p:spPr>
          <a:xfrm>
            <a:off x="2558789" y="6089184"/>
            <a:ext cx="1412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Position [cm]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14AD58-D0F5-2759-DA61-D6A1C0569736}"/>
              </a:ext>
            </a:extLst>
          </p:cNvPr>
          <p:cNvSpPr txBox="1"/>
          <p:nvPr/>
        </p:nvSpPr>
        <p:spPr>
          <a:xfrm>
            <a:off x="8529823" y="6187536"/>
            <a:ext cx="1412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Position [cm]</a:t>
            </a:r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24F9C59F-8A76-7D59-102F-4C392F2A1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64" y="1953173"/>
            <a:ext cx="5449338" cy="4119030"/>
          </a:xfrm>
          <a:prstGeom prst="rect">
            <a:avLst/>
          </a:prstGeom>
        </p:spPr>
      </p:pic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B99E6544-6A16-0AB2-BC4E-D8017D9D6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2181" y="1895083"/>
            <a:ext cx="5649819" cy="411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397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2097</TotalTime>
  <Words>475</Words>
  <Application>Microsoft Office PowerPoint</Application>
  <PresentationFormat>Widescreen</PresentationFormat>
  <Paragraphs>82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Office Theme</vt:lpstr>
      <vt:lpstr>Binary Worksheet</vt:lpstr>
      <vt:lpstr>ORNL-UTK  Group Research Meeting 11/1/22</vt:lpstr>
      <vt:lpstr>Current task</vt:lpstr>
      <vt:lpstr>Covariance Matrix</vt:lpstr>
      <vt:lpstr>Data Table</vt:lpstr>
      <vt:lpstr>Old data – 1e9 source particles (room temp)</vt:lpstr>
      <vt:lpstr>Old data – 1e9 source particles (room temp)</vt:lpstr>
      <vt:lpstr>Old data – 1e9 source particles (room temp)</vt:lpstr>
      <vt:lpstr>Old data – 1e9 source particles (room temp)</vt:lpstr>
      <vt:lpstr>Old data – 1e9 source particles (room temp)</vt:lpstr>
      <vt:lpstr>Old data – 1e9 source particles (room temp)</vt:lpstr>
      <vt:lpstr>New data (Oct. 1) – 18 pc, 3.5e9 source particles (room temp)</vt:lpstr>
      <vt:lpstr>New data (Oct. 1) – 18 pc, 5e9 source particles (room temp)</vt:lpstr>
      <vt:lpstr>New data (Oct. 1) – 18 pc, 1e10 source particles (room temp)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UTK Group Research Meeting 10/6/22</dc:title>
  <dc:creator>Powers, Devyn Scott</dc:creator>
  <cp:lastModifiedBy>Kamyshkov, Yuri</cp:lastModifiedBy>
  <cp:revision>4</cp:revision>
  <dcterms:created xsi:type="dcterms:W3CDTF">2022-10-06T13:29:47Z</dcterms:created>
  <dcterms:modified xsi:type="dcterms:W3CDTF">2022-11-01T19:59:12Z</dcterms:modified>
</cp:coreProperties>
</file>