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57" r:id="rId7"/>
    <p:sldId id="259" r:id="rId8"/>
    <p:sldId id="263" r:id="rId9"/>
    <p:sldId id="264" r:id="rId10"/>
    <p:sldId id="267" r:id="rId11"/>
    <p:sldId id="265" r:id="rId12"/>
    <p:sldId id="266" r:id="rId13"/>
    <p:sldId id="269" r:id="rId14"/>
    <p:sldId id="268" r:id="rId15"/>
    <p:sldId id="272" r:id="rId16"/>
    <p:sldId id="271" r:id="rId17"/>
    <p:sldId id="270" r:id="rId18"/>
    <p:sldId id="273" r:id="rId1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5102" autoAdjust="0"/>
  </p:normalViewPr>
  <p:slideViewPr>
    <p:cSldViewPr snapToGrid="0" showGuides="1">
      <p:cViewPr varScale="1">
        <p:scale>
          <a:sx n="122" d="100"/>
          <a:sy n="122" d="100"/>
        </p:scale>
        <p:origin x="86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6/3/22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4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arctangents if a finite interval</a:t>
            </a:r>
          </a:p>
          <a:p>
            <a:r>
              <a:rPr lang="en-US" dirty="0"/>
              <a:t>Only 1% error in variance for </a:t>
            </a:r>
            <a:r>
              <a:rPr lang="en-US" dirty="0" err="1"/>
              <a:t>vt</a:t>
            </a:r>
            <a:r>
              <a:rPr lang="en-US" dirty="0"/>
              <a:t>/d = 7.7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0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9.png"/><Relationship Id="rId5" Type="http://schemas.openxmlformats.org/officeDocument/2006/relationships/image" Target="../media/image31.png"/><Relationship Id="rId10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978729"/>
          </a:xfrm>
        </p:spPr>
        <p:txBody>
          <a:bodyPr/>
          <a:lstStyle/>
          <a:p>
            <a:r>
              <a:rPr lang="en-US" b="1" dirty="0"/>
              <a:t>A “Speed Limit” for Neutron Detection in Commerce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0" y="3013455"/>
            <a:ext cx="4860015" cy="2028101"/>
          </a:xfrm>
        </p:spPr>
        <p:txBody>
          <a:bodyPr/>
          <a:lstStyle/>
          <a:p>
            <a:r>
              <a:rPr lang="en-US" dirty="0"/>
              <a:t>“Work in Progress” 3 June 2022</a:t>
            </a:r>
          </a:p>
          <a:p>
            <a:endParaRPr lang="en-US" dirty="0"/>
          </a:p>
          <a:p>
            <a:r>
              <a:rPr lang="en-US" b="1" dirty="0"/>
              <a:t>Paul Hausladen</a:t>
            </a:r>
            <a:r>
              <a:rPr lang="en-US" dirty="0"/>
              <a:t>, Jason Newby, Lorenzo </a:t>
            </a:r>
            <a:r>
              <a:rPr lang="en-US" dirty="0" err="1"/>
              <a:t>Fabris</a:t>
            </a:r>
            <a:r>
              <a:rPr lang="en-US" dirty="0"/>
              <a:t>, Angela </a:t>
            </a:r>
            <a:r>
              <a:rPr lang="en-US" dirty="0" err="1"/>
              <a:t>Lousteau</a:t>
            </a:r>
            <a:r>
              <a:rPr lang="en-US" dirty="0"/>
              <a:t>, Jason Nattress, Ian Gross, Kirsten Pena  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0B23F-C5CE-7AC0-0D31-4087C70A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2705F61-9F85-3C7C-8D49-5F44B64A50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3" t="1799" r="10089" b="3500"/>
          <a:stretch/>
        </p:blipFill>
        <p:spPr bwMode="auto">
          <a:xfrm>
            <a:off x="2920226" y="721730"/>
            <a:ext cx="3194703" cy="570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7C04083-C04D-CABA-6C90-257CE9678BDE}"/>
              </a:ext>
            </a:extLst>
          </p:cNvPr>
          <p:cNvSpPr/>
          <p:nvPr/>
        </p:nvSpPr>
        <p:spPr>
          <a:xfrm>
            <a:off x="5558971" y="3294743"/>
            <a:ext cx="355600" cy="37737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61666-51BB-AA73-07A1-CA75D16200CD}"/>
              </a:ext>
            </a:extLst>
          </p:cNvPr>
          <p:cNvSpPr txBox="1"/>
          <p:nvPr/>
        </p:nvSpPr>
        <p:spPr>
          <a:xfrm>
            <a:off x="5755382" y="3312612"/>
            <a:ext cx="17199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Source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182ED0-7F58-A195-DC11-361F8C72800B}"/>
              </a:ext>
            </a:extLst>
          </p:cNvPr>
          <p:cNvCxnSpPr/>
          <p:nvPr/>
        </p:nvCxnSpPr>
        <p:spPr>
          <a:xfrm>
            <a:off x="2656115" y="2576286"/>
            <a:ext cx="355600" cy="25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423314-8021-0A04-C4EC-2729A71562FB}"/>
              </a:ext>
            </a:extLst>
          </p:cNvPr>
          <p:cNvCxnSpPr/>
          <p:nvPr/>
        </p:nvCxnSpPr>
        <p:spPr>
          <a:xfrm>
            <a:off x="2742426" y="2315029"/>
            <a:ext cx="355600" cy="25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A403193-0F24-BEB1-662A-E08D032F1BFE}"/>
              </a:ext>
            </a:extLst>
          </p:cNvPr>
          <p:cNvSpPr txBox="1"/>
          <p:nvPr/>
        </p:nvSpPr>
        <p:spPr>
          <a:xfrm>
            <a:off x="1418648" y="2325369"/>
            <a:ext cx="127375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Detector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A60AA-1947-52B9-91C7-F969BA8022ED}"/>
              </a:ext>
            </a:extLst>
          </p:cNvPr>
          <p:cNvSpPr txBox="1"/>
          <p:nvPr/>
        </p:nvSpPr>
        <p:spPr>
          <a:xfrm>
            <a:off x="1422412" y="1966140"/>
            <a:ext cx="149781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Detector 4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77F236-70BC-0668-98A1-829D1358A5BD}"/>
              </a:ext>
            </a:extLst>
          </p:cNvPr>
          <p:cNvCxnSpPr/>
          <p:nvPr/>
        </p:nvCxnSpPr>
        <p:spPr>
          <a:xfrm>
            <a:off x="4847772" y="5087258"/>
            <a:ext cx="355600" cy="25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574F1B4-3E9A-402B-1C96-F68759CC2D01}"/>
              </a:ext>
            </a:extLst>
          </p:cNvPr>
          <p:cNvSpPr txBox="1"/>
          <p:nvPr/>
        </p:nvSpPr>
        <p:spPr>
          <a:xfrm>
            <a:off x="3748526" y="4623327"/>
            <a:ext cx="12737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Magnetic switch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F2B827A-3618-291A-2E10-0B08A3E7B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724" y="813816"/>
            <a:ext cx="4482591" cy="5334736"/>
          </a:xfrm>
        </p:spPr>
        <p:txBody>
          <a:bodyPr/>
          <a:lstStyle/>
          <a:p>
            <a:r>
              <a:rPr lang="en-US" dirty="0"/>
              <a:t>Varied </a:t>
            </a:r>
          </a:p>
          <a:p>
            <a:pPr lvl="1"/>
            <a:r>
              <a:rPr lang="en-US" dirty="0"/>
              <a:t>source strength an order of magnitude</a:t>
            </a:r>
          </a:p>
          <a:p>
            <a:pPr lvl="1"/>
            <a:r>
              <a:rPr lang="en-US" dirty="0"/>
              <a:t>background rate an order of magnitude, </a:t>
            </a:r>
          </a:p>
          <a:p>
            <a:pPr lvl="1"/>
            <a:r>
              <a:rPr lang="en-US" dirty="0"/>
              <a:t>detector area a factor of 2</a:t>
            </a:r>
          </a:p>
          <a:p>
            <a:pPr lvl="1"/>
            <a:r>
              <a:rPr lang="en-US" dirty="0"/>
              <a:t>Distance of closest approach a factor of 3</a:t>
            </a:r>
          </a:p>
          <a:p>
            <a:r>
              <a:rPr lang="en-US" dirty="0"/>
              <a:t>~400 source transits for each configuration</a:t>
            </a:r>
          </a:p>
          <a:p>
            <a:r>
              <a:rPr lang="en-US" dirty="0"/>
              <a:t>Total of 20,016 transits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1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DB3EB-FC2C-A557-4179-1E3D3BB4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EE3A-8B1A-D4AE-D402-9CD8D1DA7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4891" y="1203609"/>
            <a:ext cx="4482591" cy="4450782"/>
          </a:xfrm>
        </p:spPr>
        <p:txBody>
          <a:bodyPr/>
          <a:lstStyle/>
          <a:p>
            <a:r>
              <a:rPr lang="en-US" dirty="0"/>
              <a:t>Calibrated source intensity known to ~1% on day of measurements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260A9-EFA4-BED8-F2CB-735E61039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1794" r="10272" b="3710"/>
          <a:stretch/>
        </p:blipFill>
        <p:spPr>
          <a:xfrm>
            <a:off x="2916936" y="722376"/>
            <a:ext cx="3191256" cy="569300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A16833-1620-24C2-8410-42DFE9CE830F}"/>
              </a:ext>
            </a:extLst>
          </p:cNvPr>
          <p:cNvCxnSpPr/>
          <p:nvPr/>
        </p:nvCxnSpPr>
        <p:spPr>
          <a:xfrm>
            <a:off x="2780869" y="2569029"/>
            <a:ext cx="355600" cy="25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14A846-345B-F6CA-409D-B0E0503EF9E1}"/>
              </a:ext>
            </a:extLst>
          </p:cNvPr>
          <p:cNvCxnSpPr/>
          <p:nvPr/>
        </p:nvCxnSpPr>
        <p:spPr>
          <a:xfrm>
            <a:off x="2845701" y="2390904"/>
            <a:ext cx="355600" cy="25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9B05DE9-F083-4C99-BB6C-D5B688FC8EA7}"/>
              </a:ext>
            </a:extLst>
          </p:cNvPr>
          <p:cNvSpPr txBox="1"/>
          <p:nvPr/>
        </p:nvSpPr>
        <p:spPr>
          <a:xfrm>
            <a:off x="1525687" y="2373538"/>
            <a:ext cx="127375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Detector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12F6A-1F6C-26BF-F771-6C574AEE85F0}"/>
              </a:ext>
            </a:extLst>
          </p:cNvPr>
          <p:cNvSpPr txBox="1"/>
          <p:nvPr/>
        </p:nvSpPr>
        <p:spPr>
          <a:xfrm>
            <a:off x="1525687" y="2056258"/>
            <a:ext cx="149781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Detector 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21BA270-6698-5838-FF62-5DDF19069DAA}"/>
              </a:ext>
            </a:extLst>
          </p:cNvPr>
          <p:cNvCxnSpPr>
            <a:cxnSpLocks/>
          </p:cNvCxnSpPr>
          <p:nvPr/>
        </p:nvCxnSpPr>
        <p:spPr>
          <a:xfrm flipH="1">
            <a:off x="5876278" y="2454456"/>
            <a:ext cx="397473" cy="2436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B64D29B-D91C-7C40-A3FF-7F10972401DB}"/>
              </a:ext>
            </a:extLst>
          </p:cNvPr>
          <p:cNvSpPr txBox="1"/>
          <p:nvPr/>
        </p:nvSpPr>
        <p:spPr>
          <a:xfrm>
            <a:off x="6230777" y="2251708"/>
            <a:ext cx="127375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Detector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A6712A-E1FD-FAAE-373A-1A1DD4022045}"/>
              </a:ext>
            </a:extLst>
          </p:cNvPr>
          <p:cNvSpPr txBox="1"/>
          <p:nvPr/>
        </p:nvSpPr>
        <p:spPr>
          <a:xfrm>
            <a:off x="5980972" y="1983737"/>
            <a:ext cx="149781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Detector 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1CD11A-C6EE-22C4-D0FC-1D8864DAB7D8}"/>
              </a:ext>
            </a:extLst>
          </p:cNvPr>
          <p:cNvCxnSpPr>
            <a:cxnSpLocks/>
          </p:cNvCxnSpPr>
          <p:nvPr/>
        </p:nvCxnSpPr>
        <p:spPr>
          <a:xfrm flipH="1">
            <a:off x="5782236" y="2300694"/>
            <a:ext cx="397473" cy="2436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844F6CB-6A0C-3FB9-EBB0-260AFE612AF4}"/>
              </a:ext>
            </a:extLst>
          </p:cNvPr>
          <p:cNvSpPr/>
          <p:nvPr/>
        </p:nvSpPr>
        <p:spPr>
          <a:xfrm>
            <a:off x="4978400" y="2823029"/>
            <a:ext cx="355600" cy="37737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56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AF956-C0F4-CB95-C79F-D987DC05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F8A58-D22F-AE6A-47D6-3C0A507BF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93" y="4634360"/>
            <a:ext cx="11430000" cy="1581458"/>
          </a:xfrm>
        </p:spPr>
        <p:txBody>
          <a:bodyPr/>
          <a:lstStyle/>
          <a:p>
            <a:r>
              <a:rPr lang="en-US" dirty="0"/>
              <a:t>Data aligned to passage of source (few mm)</a:t>
            </a:r>
          </a:p>
          <a:p>
            <a:r>
              <a:rPr lang="en-US" dirty="0"/>
              <a:t>Aligned data summed over many transits validates functional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563A2-3529-5C34-CB3F-290D242F12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43" y="864856"/>
            <a:ext cx="4572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A223F-5D2C-483E-6E3C-C90ADADDC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67" y="86485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16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65099-8699-5E4E-FE7F-CEA2BBF91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Analyzed Transits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EFF16B-0E12-9EB7-BC7D-EDD448FD8261}"/>
              </a:ext>
            </a:extLst>
          </p:cNvPr>
          <p:cNvGrpSpPr>
            <a:grpSpLocks noChangeAspect="1"/>
          </p:cNvGrpSpPr>
          <p:nvPr/>
        </p:nvGrpSpPr>
        <p:grpSpPr>
          <a:xfrm>
            <a:off x="1857147" y="1262491"/>
            <a:ext cx="9258291" cy="4623302"/>
            <a:chOff x="2119305" y="1332794"/>
            <a:chExt cx="5486400" cy="2739737"/>
          </a:xfrm>
        </p:grpSpPr>
        <p:pic>
          <p:nvPicPr>
            <p:cNvPr id="5" name="Picture 4" descr="Chart, histogram&#10;&#10;Description automatically generated">
              <a:extLst>
                <a:ext uri="{FF2B5EF4-FFF2-40B4-BE49-F238E27FC236}">
                  <a16:creationId xmlns:a16="http://schemas.microsoft.com/office/drawing/2014/main" id="{1F5CE44A-6CAE-40E2-4576-305EA4B15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9305" y="1343912"/>
              <a:ext cx="1828800" cy="1371600"/>
            </a:xfrm>
            <a:prstGeom prst="rect">
              <a:avLst/>
            </a:prstGeom>
          </p:spPr>
        </p:pic>
        <p:pic>
          <p:nvPicPr>
            <p:cNvPr id="6" name="Picture 5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A945F3B3-0DAD-1033-10D6-48828A35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9305" y="2700931"/>
              <a:ext cx="1828800" cy="1371600"/>
            </a:xfrm>
            <a:prstGeom prst="rect">
              <a:avLst/>
            </a:prstGeom>
          </p:spPr>
        </p:pic>
        <p:pic>
          <p:nvPicPr>
            <p:cNvPr id="7" name="Picture 6" descr="Chart, histogram&#10;&#10;Description automatically generated">
              <a:extLst>
                <a:ext uri="{FF2B5EF4-FFF2-40B4-BE49-F238E27FC236}">
                  <a16:creationId xmlns:a16="http://schemas.microsoft.com/office/drawing/2014/main" id="{847A940C-F28E-4B4B-CB11-7CF6C7EBA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8105" y="1332794"/>
              <a:ext cx="1828800" cy="1371600"/>
            </a:xfrm>
            <a:prstGeom prst="rect">
              <a:avLst/>
            </a:prstGeom>
          </p:spPr>
        </p:pic>
        <p:pic>
          <p:nvPicPr>
            <p:cNvPr id="8" name="Picture 7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C7FDF4E3-E359-CCBC-2B7C-2334D78AB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8105" y="2700931"/>
              <a:ext cx="1828800" cy="1371600"/>
            </a:xfrm>
            <a:prstGeom prst="rect">
              <a:avLst/>
            </a:prstGeom>
          </p:spPr>
        </p:pic>
        <p:pic>
          <p:nvPicPr>
            <p:cNvPr id="9" name="Picture 8" descr="Chart, histogram&#10;&#10;Description automatically generated">
              <a:extLst>
                <a:ext uri="{FF2B5EF4-FFF2-40B4-BE49-F238E27FC236}">
                  <a16:creationId xmlns:a16="http://schemas.microsoft.com/office/drawing/2014/main" id="{D7D9BA4E-0A85-D888-5B57-BC328AD99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76905" y="1343912"/>
              <a:ext cx="1828800" cy="1371600"/>
            </a:xfrm>
            <a:prstGeom prst="rect">
              <a:avLst/>
            </a:prstGeom>
          </p:spPr>
        </p:pic>
        <p:pic>
          <p:nvPicPr>
            <p:cNvPr id="10" name="Picture 9" descr="Chart&#10;&#10;Description automatically generated">
              <a:extLst>
                <a:ext uri="{FF2B5EF4-FFF2-40B4-BE49-F238E27FC236}">
                  <a16:creationId xmlns:a16="http://schemas.microsoft.com/office/drawing/2014/main" id="{A870081C-654D-2E32-05D8-06A288CCB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76905" y="2700127"/>
              <a:ext cx="1828800" cy="13716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1E62C1E-291E-5FEA-025F-C3C0CD39A71B}"/>
              </a:ext>
            </a:extLst>
          </p:cNvPr>
          <p:cNvSpPr txBox="1"/>
          <p:nvPr/>
        </p:nvSpPr>
        <p:spPr>
          <a:xfrm>
            <a:off x="3279228" y="4228361"/>
            <a:ext cx="132760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</a:rPr>
              <a:t>SNR = 30.3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14573D-B506-40A6-8398-AF0999E02A50}"/>
              </a:ext>
            </a:extLst>
          </p:cNvPr>
          <p:cNvSpPr txBox="1"/>
          <p:nvPr/>
        </p:nvSpPr>
        <p:spPr>
          <a:xfrm>
            <a:off x="6365325" y="4228361"/>
            <a:ext cx="11993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</a:rPr>
              <a:t>SNR = 7.9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1FF00C-4055-ECA7-4A79-5838D07A1E9F}"/>
              </a:ext>
            </a:extLst>
          </p:cNvPr>
          <p:cNvSpPr txBox="1"/>
          <p:nvPr/>
        </p:nvSpPr>
        <p:spPr>
          <a:xfrm>
            <a:off x="9451422" y="4227683"/>
            <a:ext cx="11993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</a:rPr>
              <a:t>SNR = 1.7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D40019-1189-93F4-7210-7F68436385D3}"/>
                  </a:ext>
                </a:extLst>
              </p:cNvPr>
              <p:cNvSpPr txBox="1"/>
              <p:nvPr/>
            </p:nvSpPr>
            <p:spPr>
              <a:xfrm>
                <a:off x="2624565" y="920859"/>
                <a:ext cx="1551259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+mn-lt"/>
                  </a:rPr>
                  <a:t> = 374.5 s</a:t>
                </a:r>
                <a:r>
                  <a:rPr lang="en-US" baseline="30000" dirty="0">
                    <a:solidFill>
                      <a:schemeClr val="tx2"/>
                    </a:solidFill>
                    <a:latin typeface="+mn-lt"/>
                  </a:rPr>
                  <a:t>-1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D40019-1189-93F4-7210-7F6843638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565" y="920859"/>
                <a:ext cx="1551259" cy="341632"/>
              </a:xfrm>
              <a:prstGeom prst="rect">
                <a:avLst/>
              </a:prstGeom>
              <a:blipFill>
                <a:blip r:embed="rId8"/>
                <a:stretch>
                  <a:fillRect t="-1785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707367-574A-9875-1DEE-8835E7B09BB9}"/>
                  </a:ext>
                </a:extLst>
              </p:cNvPr>
              <p:cNvSpPr txBox="1"/>
              <p:nvPr/>
            </p:nvSpPr>
            <p:spPr>
              <a:xfrm>
                <a:off x="5653815" y="920181"/>
                <a:ext cx="1423018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+mn-lt"/>
                  </a:rPr>
                  <a:t> = 35.3 s</a:t>
                </a:r>
                <a:r>
                  <a:rPr lang="en-US" baseline="30000" dirty="0">
                    <a:solidFill>
                      <a:schemeClr val="tx2"/>
                    </a:solidFill>
                    <a:latin typeface="+mn-lt"/>
                  </a:rPr>
                  <a:t>-1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707367-574A-9875-1DEE-8835E7B09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815" y="920181"/>
                <a:ext cx="1423018" cy="341632"/>
              </a:xfrm>
              <a:prstGeom prst="rect">
                <a:avLst/>
              </a:prstGeom>
              <a:blipFill>
                <a:blip r:embed="rId9"/>
                <a:stretch>
                  <a:fillRect t="-1785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1A86A0-F215-CF5B-5776-2FCC641B043F}"/>
                  </a:ext>
                </a:extLst>
              </p:cNvPr>
              <p:cNvSpPr txBox="1"/>
              <p:nvPr/>
            </p:nvSpPr>
            <p:spPr>
              <a:xfrm>
                <a:off x="8924999" y="927191"/>
                <a:ext cx="1294778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+mn-lt"/>
                  </a:rPr>
                  <a:t> = 9.3 s</a:t>
                </a:r>
                <a:r>
                  <a:rPr lang="en-US" baseline="30000" dirty="0">
                    <a:solidFill>
                      <a:schemeClr val="tx2"/>
                    </a:solidFill>
                    <a:latin typeface="+mn-lt"/>
                  </a:rPr>
                  <a:t>-1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1A86A0-F215-CF5B-5776-2FCC641B0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999" y="927191"/>
                <a:ext cx="1294778" cy="341632"/>
              </a:xfrm>
              <a:prstGeom prst="rect">
                <a:avLst/>
              </a:prstGeom>
              <a:blipFill>
                <a:blip r:embed="rId10"/>
                <a:stretch>
                  <a:fillRect t="-1785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FB50B6-62F0-DFE2-DD99-71AD734DF149}"/>
                  </a:ext>
                </a:extLst>
              </p:cNvPr>
              <p:cNvSpPr txBox="1"/>
              <p:nvPr/>
            </p:nvSpPr>
            <p:spPr>
              <a:xfrm>
                <a:off x="425196" y="4556333"/>
                <a:ext cx="1428661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SNR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FB50B6-62F0-DFE2-DD99-71AD734DF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96" y="4556333"/>
                <a:ext cx="1428661" cy="341632"/>
              </a:xfrm>
              <a:prstGeom prst="rect">
                <a:avLst/>
              </a:prstGeom>
              <a:blipFill>
                <a:blip r:embed="rId11"/>
                <a:stretch>
                  <a:fillRect l="-3540" t="-1785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277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05D77-C337-05C6-5878-E694DD167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8DB4E-3156-1917-4C81-C1E0F4068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91" y="4603531"/>
            <a:ext cx="11430000" cy="1812686"/>
          </a:xfrm>
        </p:spPr>
        <p:txBody>
          <a:bodyPr/>
          <a:lstStyle/>
          <a:p>
            <a:r>
              <a:rPr lang="en-US" dirty="0"/>
              <a:t>For the totality of transit data, the average relative difference between the measured and predicted SNR is -1.47%. </a:t>
            </a:r>
          </a:p>
          <a:p>
            <a:r>
              <a:rPr lang="en-US" dirty="0"/>
              <a:t>This is 3.3 standard deviations from 0, so there are likely systematic errors not accounted for of order 1%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928120DB-20E0-A301-B271-0F7557E68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FF2B5EF4-FFF2-40B4-BE49-F238E27FC236}">
                <a16:creationId xmlns:lc="http://schemas.openxmlformats.org/drawingml/2006/lockedCanvas" xmlns:a16="http://schemas.microsoft.com/office/drawing/2014/main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id="{DDEF834E-6F03-1E44-8D57-8068B6D8C099}"/>
              </a:ext>
            </a:extLst>
          </a:blip>
          <a:stretch>
            <a:fillRect/>
          </a:stretch>
        </p:blipFill>
        <p:spPr>
          <a:xfrm>
            <a:off x="418944" y="990041"/>
            <a:ext cx="5486400" cy="3291840"/>
          </a:xfrm>
          <a:prstGeom prst="rect">
            <a:avLst/>
          </a:prstGeom>
        </p:spPr>
      </p:pic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3094263E-A763-ADD9-0160-7FE27AFAD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FF2B5EF4-FFF2-40B4-BE49-F238E27FC236}">
                <a16:creationId xmlns:lc="http://schemas.openxmlformats.org/drawingml/2006/lockedCanvas" xmlns:a16="http://schemas.microsoft.com/office/drawing/2014/main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id="{C301355A-8D4B-154B-A721-19CB49B8A8F1}"/>
              </a:ext>
            </a:extLst>
          </a:blip>
          <a:stretch>
            <a:fillRect/>
          </a:stretch>
        </p:blipFill>
        <p:spPr>
          <a:xfrm>
            <a:off x="6286656" y="990041"/>
            <a:ext cx="54864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96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5BED-900E-A883-A0F5-4C6CCDE4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6DD78-E53E-0B7D-0F9C-8C7CAD5DC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28" y="974834"/>
            <a:ext cx="5990895" cy="5341883"/>
          </a:xfrm>
        </p:spPr>
        <p:txBody>
          <a:bodyPr/>
          <a:lstStyle/>
          <a:p>
            <a:r>
              <a:rPr lang="en-US" dirty="0"/>
              <a:t>With understanding of counting statistics, can define “equivalent performance” transits</a:t>
            </a:r>
          </a:p>
          <a:p>
            <a:r>
              <a:rPr lang="en-US" dirty="0"/>
              <a:t>Either </a:t>
            </a:r>
          </a:p>
          <a:p>
            <a:pPr lvl="1"/>
            <a:r>
              <a:rPr lang="en-US" dirty="0"/>
              <a:t>For source quantification, the same SNR</a:t>
            </a:r>
          </a:p>
          <a:p>
            <a:pPr lvl="1"/>
            <a:r>
              <a:rPr lang="en-US" dirty="0"/>
              <a:t>For source detection, the same probability of false alarm and 50% detection probability</a:t>
            </a:r>
          </a:p>
          <a:p>
            <a:r>
              <a:rPr lang="en-US" dirty="0"/>
              <a:t>Then, equivalent performance can be used to compare very different detection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40E1F-98C0-8241-85AB-A1A4A23D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81" y="1323260"/>
            <a:ext cx="5066443" cy="42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0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DE5F-F649-51DF-ED1F-A4D7950E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974CF-FF60-AF8C-706A-A3CCDA0B0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231815"/>
            <a:ext cx="11430000" cy="5508619"/>
          </a:xfrm>
        </p:spPr>
        <p:txBody>
          <a:bodyPr/>
          <a:lstStyle/>
          <a:p>
            <a:r>
              <a:rPr lang="en-US" sz="2400" dirty="0"/>
              <a:t>Suppose you are looking for contraband neutron sources…</a:t>
            </a:r>
          </a:p>
          <a:p>
            <a:r>
              <a:rPr lang="en-US" sz="2400" dirty="0"/>
              <a:t>Traditional approach </a:t>
            </a:r>
          </a:p>
          <a:p>
            <a:pPr lvl="1"/>
            <a:r>
              <a:rPr lang="en-US" sz="2000" dirty="0"/>
              <a:t>Radiation portal monitors (RPMs) at chokepoints (border crossings, entrances to facilities) measure vehicles singly and at low speed with detectors close to traffic</a:t>
            </a:r>
          </a:p>
          <a:p>
            <a:r>
              <a:rPr lang="en-US" sz="2400" dirty="0"/>
              <a:t>Nontraditional approaches</a:t>
            </a:r>
          </a:p>
          <a:p>
            <a:pPr lvl="1"/>
            <a:r>
              <a:rPr lang="en-US" sz="2000" dirty="0"/>
              <a:t>Screen without impeding traffic</a:t>
            </a:r>
          </a:p>
          <a:p>
            <a:pPr lvl="1"/>
            <a:r>
              <a:rPr lang="en-US" sz="2000" dirty="0"/>
              <a:t>Detector networks, imaging detectors, contextual sensors, machine learning</a:t>
            </a:r>
          </a:p>
          <a:p>
            <a:r>
              <a:rPr lang="en-US" sz="2400" dirty="0"/>
              <a:t>Want</a:t>
            </a:r>
          </a:p>
          <a:p>
            <a:pPr lvl="1"/>
            <a:r>
              <a:rPr lang="en-US" sz="2000" dirty="0"/>
              <a:t>A way to compare performance of potentially very different systems</a:t>
            </a:r>
          </a:p>
          <a:p>
            <a:pPr lvl="1"/>
            <a:r>
              <a:rPr lang="en-US" sz="2000" dirty="0"/>
              <a:t>The “speed limit” for detection/quantification limited by statistical fluctuations alone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682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A1F6-2F12-BA47-856D-143DAA5A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Transits and Neutron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28D06-E0DA-184B-A02E-8035F4979B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767" y="4308898"/>
                <a:ext cx="11430000" cy="2212925"/>
              </a:xfrm>
            </p:spPr>
            <p:txBody>
              <a:bodyPr/>
              <a:lstStyle/>
              <a:p>
                <a:r>
                  <a:rPr lang="en-US" sz="2400" dirty="0"/>
                  <a:t>“Source transit:” source goes by detector with background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at constant speed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, distance of closest approach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Is there a source?</a:t>
                </a:r>
              </a:p>
              <a:p>
                <a:pPr lvl="1"/>
                <a:r>
                  <a:rPr lang="en-US" sz="2000" dirty="0"/>
                  <a:t>What is the best estimate of the count rate due to the source?</a:t>
                </a:r>
              </a:p>
              <a:p>
                <a:pPr lvl="1"/>
                <a:r>
                  <a:rPr lang="en-US" sz="2000" dirty="0"/>
                  <a:t>What is the error in that estimate?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28D06-E0DA-184B-A02E-8035F4979B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767" y="4308898"/>
                <a:ext cx="11430000" cy="2212925"/>
              </a:xfrm>
              <a:blipFill>
                <a:blip r:embed="rId2"/>
                <a:stretch>
                  <a:fillRect l="-666" t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633AD8C-0A44-2CE0-0B75-6B1CCA481D7D}"/>
              </a:ext>
            </a:extLst>
          </p:cNvPr>
          <p:cNvGrpSpPr/>
          <p:nvPr/>
        </p:nvGrpSpPr>
        <p:grpSpPr>
          <a:xfrm>
            <a:off x="448055" y="1150050"/>
            <a:ext cx="3775539" cy="2674886"/>
            <a:chOff x="453801" y="1056759"/>
            <a:chExt cx="3775539" cy="2674886"/>
          </a:xfrm>
        </p:grpSpPr>
        <p:pic>
          <p:nvPicPr>
            <p:cNvPr id="7" name="Picture 6" descr="Screen Shot 2016-05-19 at 8.39.12 AM.png">
              <a:extLst>
                <a:ext uri="{FF2B5EF4-FFF2-40B4-BE49-F238E27FC236}">
                  <a16:creationId xmlns:a16="http://schemas.microsoft.com/office/drawing/2014/main" id="{4AFB362F-846E-B337-306B-16AA23A6F7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34702" r="25220" b="22889"/>
            <a:stretch/>
          </p:blipFill>
          <p:spPr>
            <a:xfrm>
              <a:off x="453801" y="1056759"/>
              <a:ext cx="3775539" cy="26748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ABDDA46-DF75-89E3-D78D-A1EE1DB90AC3}"/>
                    </a:ext>
                  </a:extLst>
                </p:cNvPr>
                <p:cNvSpPr/>
                <p:nvPr/>
              </p:nvSpPr>
              <p:spPr>
                <a:xfrm>
                  <a:off x="658870" y="2514601"/>
                  <a:ext cx="3866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𝒗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70" y="2514601"/>
                  <a:ext cx="38664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C8FBCAA-138F-5BAF-DE8B-DDD7024130DE}"/>
                    </a:ext>
                  </a:extLst>
                </p:cNvPr>
                <p:cNvSpPr/>
                <p:nvPr/>
              </p:nvSpPr>
              <p:spPr>
                <a:xfrm>
                  <a:off x="2118573" y="1874439"/>
                  <a:ext cx="3978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𝒅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8573" y="1874439"/>
                  <a:ext cx="39786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A93F094-39A3-162B-4078-08B002E5DEAE}"/>
                </a:ext>
              </a:extLst>
            </p:cNvPr>
            <p:cNvCxnSpPr/>
            <p:nvPr/>
          </p:nvCxnSpPr>
          <p:spPr>
            <a:xfrm flipH="1">
              <a:off x="538553" y="2514601"/>
              <a:ext cx="64008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A10C5F-40AE-8D44-A26D-71809A21055F}"/>
                </a:ext>
              </a:extLst>
            </p:cNvPr>
            <p:cNvSpPr/>
            <p:nvPr/>
          </p:nvSpPr>
          <p:spPr>
            <a:xfrm>
              <a:off x="1956560" y="1503824"/>
              <a:ext cx="385010" cy="10828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B8A68CB-DCA8-7730-4809-CC78FEB86F3F}"/>
                </a:ext>
              </a:extLst>
            </p:cNvPr>
            <p:cNvCxnSpPr>
              <a:endCxn id="11" idx="2"/>
            </p:cNvCxnSpPr>
            <p:nvPr/>
          </p:nvCxnSpPr>
          <p:spPr>
            <a:xfrm flipV="1">
              <a:off x="2149065" y="1612108"/>
              <a:ext cx="0" cy="902493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C60EBDB-B71F-F353-7275-28818F1AB5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330"/>
          <a:stretch/>
        </p:blipFill>
        <p:spPr>
          <a:xfrm>
            <a:off x="8118373" y="968176"/>
            <a:ext cx="3813163" cy="3086100"/>
          </a:xfrm>
          <a:prstGeom prst="rect">
            <a:avLst/>
          </a:prstGeom>
        </p:spPr>
      </p:pic>
      <p:pic>
        <p:nvPicPr>
          <p:cNvPr id="18" name="Picture 17" descr="A close up of a map&#10;&#10;Description automatically generated">
            <a:extLst>
              <a:ext uri="{FF2B5EF4-FFF2-40B4-BE49-F238E27FC236}">
                <a16:creationId xmlns:a16="http://schemas.microsoft.com/office/drawing/2014/main" id="{7139408F-7E8E-C701-9346-3B1145F72D6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279"/>
          <a:stretch/>
        </p:blipFill>
        <p:spPr>
          <a:xfrm>
            <a:off x="4277008" y="969027"/>
            <a:ext cx="3813163" cy="30843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3D6C17-8172-6B13-0174-6CE24556F70C}"/>
              </a:ext>
            </a:extLst>
          </p:cNvPr>
          <p:cNvSpPr txBox="1"/>
          <p:nvPr/>
        </p:nvSpPr>
        <p:spPr>
          <a:xfrm>
            <a:off x="5915418" y="800661"/>
            <a:ext cx="75052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Ideal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C93056-0FF5-37E3-188E-B85CE8D9A64D}"/>
              </a:ext>
            </a:extLst>
          </p:cNvPr>
          <p:cNvSpPr txBox="1"/>
          <p:nvPr/>
        </p:nvSpPr>
        <p:spPr>
          <a:xfrm>
            <a:off x="1645410" y="797360"/>
            <a:ext cx="133269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Scenario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886B7F-61DA-EA40-9C96-E9FAA5B6CB08}"/>
              </a:ext>
            </a:extLst>
          </p:cNvPr>
          <p:cNvSpPr txBox="1"/>
          <p:nvPr/>
        </p:nvSpPr>
        <p:spPr>
          <a:xfrm>
            <a:off x="8956843" y="805588"/>
            <a:ext cx="261161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Particular observation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6C65AA-54A2-6FE9-D187-99578E12E852}"/>
              </a:ext>
            </a:extLst>
          </p:cNvPr>
          <p:cNvSpPr txBox="1"/>
          <p:nvPr/>
        </p:nvSpPr>
        <p:spPr>
          <a:xfrm>
            <a:off x="9046611" y="3986190"/>
            <a:ext cx="243207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(Counts in 0.5 s bins)</a:t>
            </a:r>
          </a:p>
        </p:txBody>
      </p:sp>
    </p:spTree>
    <p:extLst>
      <p:ext uri="{BB962C8B-B14F-4D97-AF65-F5344CB8AC3E}">
        <p14:creationId xmlns:p14="http://schemas.microsoft.com/office/powerpoint/2010/main" val="247920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CDB6-7504-D79A-8567-16917215E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53F315-A25C-AC11-A6E1-827ED937A2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767" y="1222661"/>
                <a:ext cx="11430000" cy="4047778"/>
              </a:xfrm>
            </p:spPr>
            <p:txBody>
              <a:bodyPr/>
              <a:lstStyle/>
              <a:p>
                <a:r>
                  <a:rPr lang="en-US" dirty="0"/>
                  <a:t>Consider ensembles of statistically identical transits</a:t>
                </a:r>
              </a:p>
              <a:p>
                <a:r>
                  <a:rPr lang="en-US" dirty="0"/>
                  <a:t>Do some math</a:t>
                </a:r>
              </a:p>
              <a:p>
                <a:pPr lvl="1"/>
                <a:r>
                  <a:rPr lang="en-US" dirty="0"/>
                  <a:t>Relate the dynamic problem (source driving by) to a static problem (source sitting at point of closest approach with count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background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Analyze simulated transits</a:t>
                </a:r>
              </a:p>
              <a:p>
                <a:r>
                  <a:rPr lang="en-US" dirty="0"/>
                  <a:t>Record and analyze experimental transits</a:t>
                </a:r>
              </a:p>
              <a:p>
                <a:r>
                  <a:rPr lang="en-US" dirty="0"/>
                  <a:t>How did we do?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53F315-A25C-AC11-A6E1-827ED937A2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767" y="1222661"/>
                <a:ext cx="11430000" cy="4047778"/>
              </a:xfrm>
              <a:blipFill>
                <a:blip r:embed="rId2"/>
                <a:stretch>
                  <a:fillRect l="-888" t="-2500" b="-3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56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B0BCD-CB4C-7C4E-80B8-31E83648B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in Count Rate at Closest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5B0539-A57E-4043-AF89-9E8AC07BB0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9820" y="1135117"/>
                <a:ext cx="4688081" cy="5290908"/>
              </a:xfrm>
            </p:spPr>
            <p:txBody>
              <a:bodyPr/>
              <a:lstStyle/>
              <a:p>
                <a:r>
                  <a:rPr lang="en-US" sz="2000" dirty="0">
                    <a:latin typeface="+mn-lt"/>
                  </a:rPr>
                  <a:t>Assume functional form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+mn-lt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𝑣𝑡</m:t>
                                    </m:r>
                                  </m:num>
                                  <m:den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latin typeface="+mn-lt"/>
                  </a:rPr>
                  <a:t>The variance in the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using the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</a:rPr>
                  <a:t>around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+mn-lt"/>
                  </a:rPr>
                  <a:t> is 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000" dirty="0">
                    <a:latin typeface="+mn-lt"/>
                  </a:rPr>
                  <a:t>Combine unlike errors 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∞,∞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</a:rPr>
                  <a:t>to get the statistical error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due to neutron counting statistics alone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5B0539-A57E-4043-AF89-9E8AC07BB0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9820" y="1135117"/>
                <a:ext cx="4688081" cy="5290908"/>
              </a:xfrm>
              <a:blipFill>
                <a:blip r:embed="rId3"/>
                <a:stretch>
                  <a:fillRect l="-811"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87D3443-F936-6748-942D-968EBCCC5DC3}"/>
              </a:ext>
            </a:extLst>
          </p:cNvPr>
          <p:cNvGrpSpPr/>
          <p:nvPr/>
        </p:nvGrpSpPr>
        <p:grpSpPr>
          <a:xfrm>
            <a:off x="6829629" y="926741"/>
            <a:ext cx="4137053" cy="3102084"/>
            <a:chOff x="1634392" y="813816"/>
            <a:chExt cx="4137053" cy="31020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C83019-C129-A34E-87CD-AEE5253ED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392" y="813816"/>
              <a:ext cx="4137053" cy="3102084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536C1D2-58B9-2340-B937-CC1E7E8BF9F3}"/>
                </a:ext>
              </a:extLst>
            </p:cNvPr>
            <p:cNvCxnSpPr/>
            <p:nvPr/>
          </p:nvCxnSpPr>
          <p:spPr>
            <a:xfrm>
              <a:off x="4198513" y="1768821"/>
              <a:ext cx="0" cy="1811506"/>
            </a:xfrm>
            <a:prstGeom prst="line">
              <a:avLst/>
            </a:prstGeom>
            <a:ln w="19050">
              <a:solidFill>
                <a:srgbClr val="0432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3A64EC0-85D5-384E-8377-EED6DF980283}"/>
                </a:ext>
              </a:extLst>
            </p:cNvPr>
            <p:cNvCxnSpPr/>
            <p:nvPr/>
          </p:nvCxnSpPr>
          <p:spPr>
            <a:xfrm>
              <a:off x="4312276" y="1768821"/>
              <a:ext cx="0" cy="1811506"/>
            </a:xfrm>
            <a:prstGeom prst="line">
              <a:avLst/>
            </a:prstGeom>
            <a:ln w="19050">
              <a:solidFill>
                <a:srgbClr val="0432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3345A5B-C9E2-2440-8DD7-2BBC0AFBD44D}"/>
                </a:ext>
              </a:extLst>
            </p:cNvPr>
            <p:cNvCxnSpPr>
              <a:cxnSpLocks/>
            </p:cNvCxnSpPr>
            <p:nvPr/>
          </p:nvCxnSpPr>
          <p:spPr>
            <a:xfrm>
              <a:off x="3992451" y="1978323"/>
              <a:ext cx="206062" cy="0"/>
            </a:xfrm>
            <a:prstGeom prst="straightConnector1">
              <a:avLst/>
            </a:prstGeom>
            <a:ln w="19050">
              <a:solidFill>
                <a:srgbClr val="0432F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B35441A-2C44-4542-A282-C7832A47B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12276" y="1984032"/>
              <a:ext cx="206062" cy="0"/>
            </a:xfrm>
            <a:prstGeom prst="straightConnector1">
              <a:avLst/>
            </a:prstGeom>
            <a:ln w="19050">
              <a:solidFill>
                <a:srgbClr val="0432F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0985BB6-0097-A245-8F2A-FEB04483679B}"/>
                    </a:ext>
                  </a:extLst>
                </p:cNvPr>
                <p:cNvSpPr/>
                <p:nvPr/>
              </p:nvSpPr>
              <p:spPr>
                <a:xfrm>
                  <a:off x="4038972" y="1399489"/>
                  <a:ext cx="48365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0985BB6-0097-A245-8F2A-FEB0448367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972" y="1399489"/>
                  <a:ext cx="48365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18CE6A-F34C-636A-957E-B954F4DD06AE}"/>
                  </a:ext>
                </a:extLst>
              </p:cNvPr>
              <p:cNvSpPr txBox="1"/>
              <p:nvPr/>
            </p:nvSpPr>
            <p:spPr>
              <a:xfrm>
                <a:off x="7435558" y="4004962"/>
                <a:ext cx="4349971" cy="2681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den>
                                        </m:f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den>
                                        </m:f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  <m:r>
                                      <m:rPr>
                                        <m:nor/>
                                      </m:rPr>
                                      <a:rPr lang="en-US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≪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den>
                                    </m:f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≫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rad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18CE6A-F34C-636A-957E-B954F4DD0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558" y="4004962"/>
                <a:ext cx="4349971" cy="26812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BCACAED-B3E9-2545-FDDC-7C3E43BF77B3}"/>
              </a:ext>
            </a:extLst>
          </p:cNvPr>
          <p:cNvSpPr txBox="1"/>
          <p:nvPr/>
        </p:nvSpPr>
        <p:spPr>
          <a:xfrm>
            <a:off x="5689071" y="6084393"/>
            <a:ext cx="138531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No source: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FBA347-246D-AD2B-DBAF-3610E8C335F7}"/>
              </a:ext>
            </a:extLst>
          </p:cNvPr>
          <p:cNvSpPr txBox="1"/>
          <p:nvPr/>
        </p:nvSpPr>
        <p:spPr>
          <a:xfrm>
            <a:off x="5653723" y="4630681"/>
            <a:ext cx="190148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Approximation:</a:t>
            </a:r>
          </a:p>
        </p:txBody>
      </p:sp>
    </p:spTree>
    <p:extLst>
      <p:ext uri="{BB962C8B-B14F-4D97-AF65-F5344CB8AC3E}">
        <p14:creationId xmlns:p14="http://schemas.microsoft.com/office/powerpoint/2010/main" val="180729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E4E4-C9CC-847E-1DE2-6F173159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Rate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357427-0DC1-C17D-33B5-8FCF412B8C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0262" y="1140372"/>
                <a:ext cx="11151475" cy="4966138"/>
              </a:xfrm>
            </p:spPr>
            <p:txBody>
              <a:bodyPr/>
              <a:lstStyle/>
              <a:p>
                <a:r>
                  <a:rPr lang="en-US" sz="2400" dirty="0"/>
                  <a:t>Same approach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gives transcendental equation</a:t>
                </a:r>
              </a:p>
              <a:p>
                <a:r>
                  <a:rPr lang="en-US" sz="2400" dirty="0"/>
                  <a:t>Fortunately, solved for Radar in WWII (for low SNR) by “matched filter”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for a list of neutron-hit times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Equating the matched filter with its expected value and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Notes:</a:t>
                </a:r>
              </a:p>
              <a:p>
                <a:pPr lvl="1"/>
                <a:r>
                  <a:rPr lang="en-US" sz="2000" dirty="0"/>
                  <a:t>Some arctans if interval is finite</a:t>
                </a:r>
              </a:p>
              <a:p>
                <a:pPr lvl="1"/>
                <a:r>
                  <a:rPr lang="en-US" sz="2000" dirty="0"/>
                  <a:t>Estimate does not achieve variance for good SNR – need Newton’s method to update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357427-0DC1-C17D-33B5-8FCF412B8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262" y="1140372"/>
                <a:ext cx="11151475" cy="4966138"/>
              </a:xfrm>
              <a:blipFill>
                <a:blip r:embed="rId2"/>
                <a:stretch>
                  <a:fillRect l="-568" t="-1276" b="-6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31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1827-C205-3741-8807-73C80BD7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(Simulated) Transits and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9DC41-34FA-E045-87F8-EC66647A1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067" y="3595991"/>
            <a:ext cx="6593873" cy="2848334"/>
          </a:xfrm>
        </p:spPr>
        <p:txBody>
          <a:bodyPr/>
          <a:lstStyle/>
          <a:p>
            <a:r>
              <a:rPr lang="en-US" dirty="0"/>
              <a:t>500 statistically identical transits sampled, and amplitude extracted</a:t>
            </a:r>
          </a:p>
          <a:p>
            <a:r>
              <a:rPr lang="en-US" dirty="0"/>
              <a:t>“Signal” is amplitude, “error” is the standard deviation of amplitude</a:t>
            </a:r>
          </a:p>
          <a:p>
            <a:r>
              <a:rPr lang="en-US" dirty="0"/>
              <a:t>This SNR = 4.9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6321B-EA97-EE45-A318-D185DEEEA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05" y="947390"/>
            <a:ext cx="3898063" cy="5438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409729-608D-1E4D-AD2C-0FF6AACF9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904" y="821138"/>
            <a:ext cx="4572000" cy="2743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ED91FA-852F-9E48-8849-306D5A97795A}"/>
              </a:ext>
            </a:extLst>
          </p:cNvPr>
          <p:cNvCxnSpPr/>
          <p:nvPr/>
        </p:nvCxnSpPr>
        <p:spPr>
          <a:xfrm>
            <a:off x="8361026" y="1102813"/>
            <a:ext cx="0" cy="201168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69DB51-20C8-164E-BC97-1947C107D4E7}"/>
              </a:ext>
            </a:extLst>
          </p:cNvPr>
          <p:cNvCxnSpPr/>
          <p:nvPr/>
        </p:nvCxnSpPr>
        <p:spPr>
          <a:xfrm flipH="1" flipV="1">
            <a:off x="8361026" y="2558633"/>
            <a:ext cx="372978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DA674E-4B49-BD46-BE7D-CD570B078A49}"/>
                  </a:ext>
                </a:extLst>
              </p:cNvPr>
              <p:cNvSpPr txBox="1"/>
              <p:nvPr/>
            </p:nvSpPr>
            <p:spPr>
              <a:xfrm>
                <a:off x="8484153" y="947390"/>
                <a:ext cx="1121654" cy="3416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DA674E-4B49-BD46-BE7D-CD570B078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153" y="947390"/>
                <a:ext cx="1121654" cy="341632"/>
              </a:xfrm>
              <a:prstGeom prst="rect">
                <a:avLst/>
              </a:prstGeom>
              <a:blipFill>
                <a:blip r:embed="rId4"/>
                <a:stretch>
                  <a:fillRect l="-3371" t="-18519" b="-25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FFF450-2B19-4A4A-B389-C6E16A090AED}"/>
                  </a:ext>
                </a:extLst>
              </p:cNvPr>
              <p:cNvSpPr txBox="1"/>
              <p:nvPr/>
            </p:nvSpPr>
            <p:spPr>
              <a:xfrm>
                <a:off x="8930296" y="2028665"/>
                <a:ext cx="1052339" cy="3416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Noise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FFF450-2B19-4A4A-B389-C6E16A090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296" y="2028665"/>
                <a:ext cx="1052339" cy="341632"/>
              </a:xfrm>
              <a:prstGeom prst="rect">
                <a:avLst/>
              </a:prstGeom>
              <a:blipFill>
                <a:blip r:embed="rId5"/>
                <a:stretch>
                  <a:fillRect l="-3571" t="-17857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8FFDE1B-942A-874F-8EB9-C80AC7E198C4}"/>
              </a:ext>
            </a:extLst>
          </p:cNvPr>
          <p:cNvSpPr txBox="1"/>
          <p:nvPr/>
        </p:nvSpPr>
        <p:spPr>
          <a:xfrm>
            <a:off x="10272187" y="939136"/>
            <a:ext cx="175875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Histogram of extracted amplitude for 500 transits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E1DEA9-199C-FB4D-9BCF-369A9A1B725E}"/>
              </a:ext>
            </a:extLst>
          </p:cNvPr>
          <p:cNvSpPr txBox="1"/>
          <p:nvPr/>
        </p:nvSpPr>
        <p:spPr>
          <a:xfrm>
            <a:off x="2977362" y="993556"/>
            <a:ext cx="218276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Individual transits and inferred signal</a:t>
            </a:r>
          </a:p>
        </p:txBody>
      </p:sp>
    </p:spTree>
    <p:extLst>
      <p:ext uri="{BB962C8B-B14F-4D97-AF65-F5344CB8AC3E}">
        <p14:creationId xmlns:p14="http://schemas.microsoft.com/office/powerpoint/2010/main" val="175463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646B-DDE1-C350-7D03-BEFA7775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Transits with No Source Present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E2C43-21F5-91DD-A219-F142DCC457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1628" y="4212953"/>
                <a:ext cx="11430000" cy="2450606"/>
              </a:xfrm>
            </p:spPr>
            <p:txBody>
              <a:bodyPr/>
              <a:lstStyle/>
              <a:p>
                <a:r>
                  <a:rPr lang="en-US" dirty="0"/>
                  <a:t>For large backgrounds, can interpret as nearly Gaussian with expected value zero and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For small backgrounds, gross structure is from Poisson-distributed counts, fine structure is because data was in 0.1 s bins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E2C43-21F5-91DD-A219-F142DCC457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1628" y="4212953"/>
                <a:ext cx="11430000" cy="2450606"/>
              </a:xfrm>
              <a:blipFill>
                <a:blip r:embed="rId2"/>
                <a:stretch>
                  <a:fillRect l="-888" t="-4124" r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88BEFE2-E4FF-94EB-13B9-AF3A7D321E96}"/>
              </a:ext>
            </a:extLst>
          </p:cNvPr>
          <p:cNvGrpSpPr>
            <a:grpSpLocks noChangeAspect="1"/>
          </p:cNvGrpSpPr>
          <p:nvPr/>
        </p:nvGrpSpPr>
        <p:grpSpPr>
          <a:xfrm>
            <a:off x="680246" y="1095901"/>
            <a:ext cx="10719799" cy="2834967"/>
            <a:chOff x="1674000" y="2743200"/>
            <a:chExt cx="5186400" cy="1371600"/>
          </a:xfrm>
        </p:grpSpPr>
        <p:pic>
          <p:nvPicPr>
            <p:cNvPr id="10" name="Picture 9" descr="A close up of a map&#10;&#10;Description automatically generated">
              <a:extLst>
                <a:ext uri="{FF2B5EF4-FFF2-40B4-BE49-F238E27FC236}">
                  <a16:creationId xmlns:a16="http://schemas.microsoft.com/office/drawing/2014/main" id="{66590E89-6A1C-082D-BB52-022327F1F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31600" y="2743200"/>
              <a:ext cx="1828800" cy="1371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F1E763B-F237-0A2E-C10E-0E3027629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2800" y="2743200"/>
              <a:ext cx="1828800" cy="1371600"/>
            </a:xfrm>
            <a:prstGeom prst="rect">
              <a:avLst/>
            </a:prstGeom>
          </p:spPr>
        </p:pic>
        <p:pic>
          <p:nvPicPr>
            <p:cNvPr id="12" name="Picture 11" descr="A close up of a map&#10;&#10;Description automatically generated">
              <a:extLst>
                <a:ext uri="{FF2B5EF4-FFF2-40B4-BE49-F238E27FC236}">
                  <a16:creationId xmlns:a16="http://schemas.microsoft.com/office/drawing/2014/main" id="{301A41AC-0178-AF0C-2A1A-4BA90F50C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74000" y="2743200"/>
              <a:ext cx="18288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276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ADE9-4563-07AA-86D7-F17744F9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F6EAC-EBF6-A867-7DF2-7A06BB980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63" y="4151027"/>
            <a:ext cx="11430000" cy="2373589"/>
          </a:xfrm>
        </p:spPr>
        <p:txBody>
          <a:bodyPr/>
          <a:lstStyle/>
          <a:p>
            <a:r>
              <a:rPr lang="en-US" sz="2400" dirty="0"/>
              <a:t>Used linear motion system in 7603 high bay to move neutron sources past four neutron slab detectors, Each roughly 18% efficient and 0.30 m</a:t>
            </a:r>
            <a:r>
              <a:rPr lang="en-US" sz="2400" baseline="30000" dirty="0"/>
              <a:t>2</a:t>
            </a:r>
            <a:r>
              <a:rPr lang="en-US" sz="2400" dirty="0"/>
              <a:t> area, two positioned 1 m from track and two 3 m from track</a:t>
            </a:r>
          </a:p>
          <a:p>
            <a:r>
              <a:rPr lang="en-US" sz="2400" dirty="0"/>
              <a:t>Recorded times of neutron hits for each detector, magnetic switches along track to measure speed and time of closest approach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D0DCB5-EB66-2C7D-38E7-9696E69190A8}"/>
              </a:ext>
            </a:extLst>
          </p:cNvPr>
          <p:cNvGrpSpPr>
            <a:grpSpLocks noChangeAspect="1"/>
          </p:cNvGrpSpPr>
          <p:nvPr/>
        </p:nvGrpSpPr>
        <p:grpSpPr>
          <a:xfrm>
            <a:off x="773892" y="467606"/>
            <a:ext cx="10644215" cy="2988900"/>
            <a:chOff x="47991" y="1039767"/>
            <a:chExt cx="9026743" cy="253471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2C86E1-4FD5-D047-3F98-B9CA6CAA44A9}"/>
                </a:ext>
              </a:extLst>
            </p:cNvPr>
            <p:cNvGrpSpPr/>
            <p:nvPr/>
          </p:nvGrpSpPr>
          <p:grpSpPr>
            <a:xfrm>
              <a:off x="399603" y="1573450"/>
              <a:ext cx="8229600" cy="2001030"/>
              <a:chOff x="399603" y="1987787"/>
              <a:chExt cx="8229600" cy="200103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F1516F7-ECBF-D50E-DA55-07BEC85D9A31}"/>
                  </a:ext>
                </a:extLst>
              </p:cNvPr>
              <p:cNvSpPr/>
              <p:nvPr/>
            </p:nvSpPr>
            <p:spPr>
              <a:xfrm>
                <a:off x="399603" y="3262626"/>
                <a:ext cx="8229600" cy="182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3496A1E-1634-62C7-731C-28DF46333B6A}"/>
                  </a:ext>
                </a:extLst>
              </p:cNvPr>
              <p:cNvGrpSpPr/>
              <p:nvPr/>
            </p:nvGrpSpPr>
            <p:grpSpPr>
              <a:xfrm>
                <a:off x="4142928" y="3825271"/>
                <a:ext cx="742950" cy="163546"/>
                <a:chOff x="714375" y="1686685"/>
                <a:chExt cx="742950" cy="163546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A073EA4-BAE4-573C-6B3C-EFE1AE49F93C}"/>
                    </a:ext>
                  </a:extLst>
                </p:cNvPr>
                <p:cNvSpPr/>
                <p:nvPr/>
              </p:nvSpPr>
              <p:spPr>
                <a:xfrm>
                  <a:off x="714375" y="1686685"/>
                  <a:ext cx="742950" cy="16354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C005998A-DEF0-7002-F4A2-2659DC554B74}"/>
                    </a:ext>
                  </a:extLst>
                </p:cNvPr>
                <p:cNvGrpSpPr/>
                <p:nvPr/>
              </p:nvGrpSpPr>
              <p:grpSpPr>
                <a:xfrm>
                  <a:off x="778317" y="1729707"/>
                  <a:ext cx="612068" cy="73152"/>
                  <a:chOff x="778317" y="1729707"/>
                  <a:chExt cx="612068" cy="73152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54422B55-0F95-D323-97B2-D2904D746D1A}"/>
                      </a:ext>
                    </a:extLst>
                  </p:cNvPr>
                  <p:cNvSpPr/>
                  <p:nvPr/>
                </p:nvSpPr>
                <p:spPr>
                  <a:xfrm>
                    <a:off x="778317" y="1729707"/>
                    <a:ext cx="173736" cy="73152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5860882-E017-37F0-4CAE-9C4B2B3686AC}"/>
                      </a:ext>
                    </a:extLst>
                  </p:cNvPr>
                  <p:cNvSpPr/>
                  <p:nvPr/>
                </p:nvSpPr>
                <p:spPr>
                  <a:xfrm>
                    <a:off x="1216649" y="1729707"/>
                    <a:ext cx="173736" cy="73152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33ABC89-1DF7-6BAC-5E96-C813F079FBC2}"/>
                  </a:ext>
                </a:extLst>
              </p:cNvPr>
              <p:cNvGrpSpPr/>
              <p:nvPr/>
            </p:nvGrpSpPr>
            <p:grpSpPr>
              <a:xfrm>
                <a:off x="4142928" y="1987787"/>
                <a:ext cx="742950" cy="163546"/>
                <a:chOff x="714375" y="1686685"/>
                <a:chExt cx="742950" cy="163546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8EB5EFF-C549-2AA2-F3B2-56F55CA5D536}"/>
                    </a:ext>
                  </a:extLst>
                </p:cNvPr>
                <p:cNvSpPr/>
                <p:nvPr/>
              </p:nvSpPr>
              <p:spPr>
                <a:xfrm>
                  <a:off x="714375" y="1686685"/>
                  <a:ext cx="742950" cy="16354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766C341B-2C60-4760-1CC6-74D1ED4D0414}"/>
                    </a:ext>
                  </a:extLst>
                </p:cNvPr>
                <p:cNvGrpSpPr/>
                <p:nvPr/>
              </p:nvGrpSpPr>
              <p:grpSpPr>
                <a:xfrm>
                  <a:off x="778317" y="1729707"/>
                  <a:ext cx="612068" cy="73152"/>
                  <a:chOff x="778317" y="1729707"/>
                  <a:chExt cx="612068" cy="73152"/>
                </a:xfrm>
              </p:grpSpPr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5C06330C-5560-F579-8DCF-67E93F942733}"/>
                      </a:ext>
                    </a:extLst>
                  </p:cNvPr>
                  <p:cNvSpPr/>
                  <p:nvPr/>
                </p:nvSpPr>
                <p:spPr>
                  <a:xfrm>
                    <a:off x="778317" y="1729707"/>
                    <a:ext cx="173736" cy="73152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64414780-648E-41C6-258E-01E5684AC1BF}"/>
                      </a:ext>
                    </a:extLst>
                  </p:cNvPr>
                  <p:cNvSpPr/>
                  <p:nvPr/>
                </p:nvSpPr>
                <p:spPr>
                  <a:xfrm>
                    <a:off x="1216649" y="1729707"/>
                    <a:ext cx="173736" cy="73152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EBB508F-2846-CA11-8615-71CE2BD501D5}"/>
                </a:ext>
              </a:extLst>
            </p:cNvPr>
            <p:cNvCxnSpPr/>
            <p:nvPr/>
          </p:nvCxnSpPr>
          <p:spPr>
            <a:xfrm>
              <a:off x="4514403" y="2765237"/>
              <a:ext cx="0" cy="1828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3D6FD68-F8FD-8FA2-AD84-36D9D8A12043}"/>
                </a:ext>
              </a:extLst>
            </p:cNvPr>
            <p:cNvCxnSpPr/>
            <p:nvPr/>
          </p:nvCxnSpPr>
          <p:spPr>
            <a:xfrm>
              <a:off x="8629203" y="2762993"/>
              <a:ext cx="0" cy="1828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09B514-6247-CB65-9A2B-7F5B05D9C7BA}"/>
                </a:ext>
              </a:extLst>
            </p:cNvPr>
            <p:cNvCxnSpPr/>
            <p:nvPr/>
          </p:nvCxnSpPr>
          <p:spPr>
            <a:xfrm>
              <a:off x="392459" y="2758993"/>
              <a:ext cx="0" cy="1828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CC8E6F-F513-CDCC-6CD6-1A48BFDB8DD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56506" y="2431194"/>
              <a:ext cx="1018228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7.108 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6AAAFB-8A5C-2B94-A31E-7FD0D728A407}"/>
                </a:ext>
              </a:extLst>
            </p:cNvPr>
            <p:cNvSpPr txBox="1"/>
            <p:nvPr/>
          </p:nvSpPr>
          <p:spPr>
            <a:xfrm>
              <a:off x="47991" y="2417361"/>
              <a:ext cx="1095173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-7.108 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1AAED9-4239-C52C-DDB3-ABCBDE0AB069}"/>
                </a:ext>
              </a:extLst>
            </p:cNvPr>
            <p:cNvSpPr txBox="1"/>
            <p:nvPr/>
          </p:nvSpPr>
          <p:spPr>
            <a:xfrm>
              <a:off x="4119812" y="3086363"/>
              <a:ext cx="31290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B55F55-E307-EDEB-B160-EE8112FB2FB2}"/>
                </a:ext>
              </a:extLst>
            </p:cNvPr>
            <p:cNvSpPr txBox="1"/>
            <p:nvPr/>
          </p:nvSpPr>
          <p:spPr>
            <a:xfrm>
              <a:off x="4575616" y="3087150"/>
              <a:ext cx="31290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7CB0A5-1CE6-551D-E911-4D2599628590}"/>
                </a:ext>
              </a:extLst>
            </p:cNvPr>
            <p:cNvSpPr txBox="1"/>
            <p:nvPr/>
          </p:nvSpPr>
          <p:spPr>
            <a:xfrm>
              <a:off x="4137284" y="1159128"/>
              <a:ext cx="31290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61AC2F-4CE4-E387-E7BC-99AE5FA9A446}"/>
                </a:ext>
              </a:extLst>
            </p:cNvPr>
            <p:cNvSpPr txBox="1"/>
            <p:nvPr/>
          </p:nvSpPr>
          <p:spPr>
            <a:xfrm>
              <a:off x="4575616" y="1162692"/>
              <a:ext cx="31290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2670DE1C-AFDF-F253-126C-066BD74382E1}"/>
                </a:ext>
              </a:extLst>
            </p:cNvPr>
            <p:cNvSpPr/>
            <p:nvPr/>
          </p:nvSpPr>
          <p:spPr>
            <a:xfrm>
              <a:off x="4933240" y="2866577"/>
              <a:ext cx="217234" cy="585342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5680DF7F-06D7-45F3-AC88-08E0B0CC5B83}"/>
                </a:ext>
              </a:extLst>
            </p:cNvPr>
            <p:cNvSpPr/>
            <p:nvPr/>
          </p:nvSpPr>
          <p:spPr>
            <a:xfrm>
              <a:off x="4933240" y="1689624"/>
              <a:ext cx="217234" cy="1149521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777818-F388-B7DC-58D3-0BC02CA089CD}"/>
                </a:ext>
              </a:extLst>
            </p:cNvPr>
            <p:cNvSpPr txBox="1"/>
            <p:nvPr/>
          </p:nvSpPr>
          <p:spPr>
            <a:xfrm>
              <a:off x="5197836" y="2988432"/>
              <a:ext cx="56938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1 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0C3594-F228-957A-7C6D-135B10127603}"/>
                </a:ext>
              </a:extLst>
            </p:cNvPr>
            <p:cNvSpPr txBox="1"/>
            <p:nvPr/>
          </p:nvSpPr>
          <p:spPr>
            <a:xfrm>
              <a:off x="5189524" y="2096842"/>
              <a:ext cx="569388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3 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3B9B490-D83A-142E-6B03-B63DC6028228}"/>
                </a:ext>
              </a:extLst>
            </p:cNvPr>
            <p:cNvSpPr txBox="1"/>
            <p:nvPr/>
          </p:nvSpPr>
          <p:spPr>
            <a:xfrm>
              <a:off x="659096" y="2903533"/>
              <a:ext cx="753155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Track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635991-5A1B-9AA7-F199-B3BE6CEAFB29}"/>
                </a:ext>
              </a:extLst>
            </p:cNvPr>
            <p:cNvSpPr/>
            <p:nvPr/>
          </p:nvSpPr>
          <p:spPr>
            <a:xfrm>
              <a:off x="3359930" y="2809638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0F45B9D-C2BD-9DDF-D2B6-29E083451CCA}"/>
                </a:ext>
              </a:extLst>
            </p:cNvPr>
            <p:cNvCxnSpPr>
              <a:stCxn id="20" idx="6"/>
            </p:cNvCxnSpPr>
            <p:nvPr/>
          </p:nvCxnSpPr>
          <p:spPr>
            <a:xfrm flipV="1">
              <a:off x="3451370" y="2848289"/>
              <a:ext cx="377680" cy="706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FB931C-5C6F-EFF1-7637-38549AA18308}"/>
                </a:ext>
              </a:extLst>
            </p:cNvPr>
            <p:cNvSpPr txBox="1"/>
            <p:nvPr/>
          </p:nvSpPr>
          <p:spPr>
            <a:xfrm>
              <a:off x="2947833" y="2426480"/>
              <a:ext cx="915635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rgbClr val="FF0000"/>
                  </a:solidFill>
                </a:rPr>
                <a:t>Source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0AFC02-80F7-6FDC-B6A1-36676095D913}"/>
                </a:ext>
              </a:extLst>
            </p:cNvPr>
            <p:cNvSpPr txBox="1"/>
            <p:nvPr/>
          </p:nvSpPr>
          <p:spPr>
            <a:xfrm>
              <a:off x="4732069" y="1039767"/>
              <a:ext cx="163329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accent1"/>
                  </a:solidFill>
                </a:rPr>
                <a:t>Neutron detectors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177267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6C4BC4F2897C44BBBDDCBC98ED1901" ma:contentTypeVersion="7" ma:contentTypeDescription="Create a new document." ma:contentTypeScope="" ma:versionID="ec86735e21e7a899385decf05900e1cb">
  <xsd:schema xmlns:xsd="http://www.w3.org/2001/XMLSchema" xmlns:xs="http://www.w3.org/2001/XMLSchema" xmlns:p="http://schemas.microsoft.com/office/2006/metadata/properties" xmlns:ns2="33f0ac71-0248-4196-bef0-bf19a2d4e6ac" targetNamespace="http://schemas.microsoft.com/office/2006/metadata/properties" ma:root="true" ma:fieldsID="4b2bed26b73bcf3efb43c9bf8aa9f0d3" ns2:_="">
    <xsd:import namespace="33f0ac71-0248-4196-bef0-bf19a2d4e6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0ac71-0248-4196-bef0-bf19a2d4e6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29DD1C-C05E-4A6E-A3D4-52E7FD6776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f0ac71-0248-4196-bef0-bf19a2d4e6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660</TotalTime>
  <Words>810</Words>
  <Application>Microsoft Macintosh PowerPoint</Application>
  <PresentationFormat>Widescreen</PresentationFormat>
  <Paragraphs>120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Cambria Math</vt:lpstr>
      <vt:lpstr>Century Gothic</vt:lpstr>
      <vt:lpstr>ORNL</vt:lpstr>
      <vt:lpstr>A “Speed Limit” for Neutron Detection in Commerce </vt:lpstr>
      <vt:lpstr>Application</vt:lpstr>
      <vt:lpstr>Source Transits and Neutron Detection</vt:lpstr>
      <vt:lpstr>Approach</vt:lpstr>
      <vt:lpstr>Uncertainty in Count Rate at Closest Approach</vt:lpstr>
      <vt:lpstr>Counting Rate Estimate</vt:lpstr>
      <vt:lpstr>Example (Simulated) Transits and Interpretation</vt:lpstr>
      <vt:lpstr>Transits with No Source Present </vt:lpstr>
      <vt:lpstr>Measurements </vt:lpstr>
      <vt:lpstr>Setup</vt:lpstr>
      <vt:lpstr>Setup (Cont.)</vt:lpstr>
      <vt:lpstr>Example Data</vt:lpstr>
      <vt:lpstr>Example Analyzed Transits</vt:lpstr>
      <vt:lpstr>Results</vt:lpstr>
      <vt:lpstr>Equivalent Performance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“Speed Limit” for Neutron Detection in Commerce </dc:title>
  <dc:subject/>
  <dc:creator>Hausladen, Paul</dc:creator>
  <cp:keywords/>
  <dc:description/>
  <cp:lastModifiedBy>Hausladen, Paul</cp:lastModifiedBy>
  <cp:revision>10</cp:revision>
  <dcterms:created xsi:type="dcterms:W3CDTF">2022-06-02T15:29:19Z</dcterms:created>
  <dcterms:modified xsi:type="dcterms:W3CDTF">2022-06-03T12:19:53Z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0x010100216C4BC4F2897C44BBBDDCBC98ED1901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