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1388" r:id="rId5"/>
    <p:sldId id="258" r:id="rId6"/>
    <p:sldId id="259" r:id="rId7"/>
    <p:sldId id="1378" r:id="rId8"/>
    <p:sldId id="291" r:id="rId9"/>
    <p:sldId id="1309" r:id="rId10"/>
    <p:sldId id="1382" r:id="rId11"/>
    <p:sldId id="1358" r:id="rId12"/>
    <p:sldId id="1360" r:id="rId13"/>
    <p:sldId id="272" r:id="rId14"/>
    <p:sldId id="280" r:id="rId15"/>
    <p:sldId id="1384" r:id="rId16"/>
    <p:sldId id="1370" r:id="rId17"/>
    <p:sldId id="1385" r:id="rId18"/>
    <p:sldId id="1369" r:id="rId19"/>
    <p:sldId id="1386" r:id="rId20"/>
    <p:sldId id="293" r:id="rId21"/>
    <p:sldId id="1381" r:id="rId22"/>
    <p:sldId id="276" r:id="rId23"/>
    <p:sldId id="1359" r:id="rId24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A8E51F-9DCE-434D-808C-ED225B01E232}" v="1" dt="2022-05-04T20:00:45.3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5161" autoAdjust="0"/>
  </p:normalViewPr>
  <p:slideViewPr>
    <p:cSldViewPr snapToGrid="0" showGuides="1">
      <p:cViewPr varScale="1">
        <p:scale>
          <a:sx n="113" d="100"/>
          <a:sy n="113" d="100"/>
        </p:scale>
        <p:origin x="100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5/6/2022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5/6/2022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6479D-C666-4DBF-A62A-5EB942CD5D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85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J. Schambach (schambachjj@ornl.gov)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5E2F-32C2-4B66-8809-D23D02261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04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5E2F-32C2-4B66-8809-D23D02261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44829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J. Schambach (schambachjj@ornl.gov)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5E2F-32C2-4B66-8809-D23D02261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43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J. Schambach (schambachjj@ornl.gov)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tif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microsoft.com/office/2007/relationships/hdphoto" Target="../media/hdphoto1.wdp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.tiff">
            <a:extLst>
              <a:ext uri="{FF2B5EF4-FFF2-40B4-BE49-F238E27FC236}">
                <a16:creationId xmlns:a16="http://schemas.microsoft.com/office/drawing/2014/main" id="{E02C1E93-010D-4D0A-BB2A-9A043FB6F9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713" y="833159"/>
            <a:ext cx="9081464" cy="55824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0E7E4C-06AB-448B-BAE3-779EED405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750584" cy="978729"/>
          </a:xfrm>
        </p:spPr>
        <p:txBody>
          <a:bodyPr/>
          <a:lstStyle/>
          <a:p>
            <a:r>
              <a:rPr lang="en-US" dirty="0"/>
              <a:t>Silicon MAPS Readout in ALICE and </a:t>
            </a:r>
            <a:r>
              <a:rPr lang="en-US" dirty="0" err="1"/>
              <a:t>sPHENIX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7A131F-1B0E-47FF-A097-D589F1727E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J. Schambach</a:t>
            </a:r>
          </a:p>
          <a:p>
            <a:r>
              <a:rPr lang="en-US" dirty="0"/>
              <a:t>Oak Ridge National Laboratory</a:t>
            </a:r>
          </a:p>
          <a:p>
            <a:r>
              <a:rPr lang="en-US" sz="1400" dirty="0"/>
              <a:t>(for the ALICE ITS Upgrade &amp; </a:t>
            </a:r>
            <a:r>
              <a:rPr lang="en-US" sz="1400" dirty="0" err="1"/>
              <a:t>sPHENIX</a:t>
            </a:r>
            <a:r>
              <a:rPr lang="en-US" sz="1400" dirty="0"/>
              <a:t> MVTX collaborations)</a:t>
            </a:r>
          </a:p>
        </p:txBody>
      </p:sp>
    </p:spTree>
    <p:extLst>
      <p:ext uri="{BB962C8B-B14F-4D97-AF65-F5344CB8AC3E}">
        <p14:creationId xmlns:p14="http://schemas.microsoft.com/office/powerpoint/2010/main" val="3502802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ITS Readout Unit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397752" y="1324670"/>
            <a:ext cx="5118250" cy="5019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88368" y="1843766"/>
            <a:ext cx="4357574" cy="47423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31608" y="2804458"/>
            <a:ext cx="8214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solidFill>
                  <a:srgbClr val="FF0000"/>
                </a:solidFill>
              </a:rPr>
              <a:t>Kintex</a:t>
            </a:r>
            <a:endParaRPr lang="en-US" sz="1100" dirty="0">
              <a:solidFill>
                <a:srgbClr val="FF0000"/>
              </a:solidFill>
            </a:endParaRPr>
          </a:p>
          <a:p>
            <a:pPr algn="ctr"/>
            <a:r>
              <a:rPr lang="en-US" sz="1100" dirty="0" err="1">
                <a:solidFill>
                  <a:srgbClr val="FF0000"/>
                </a:solidFill>
              </a:rPr>
              <a:t>Ultrascale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39781" y="1877188"/>
            <a:ext cx="665798" cy="430887"/>
          </a:xfrm>
          <a:prstGeom prst="rect">
            <a:avLst/>
          </a:prstGeom>
          <a:solidFill>
            <a:schemeClr val="bg2"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Pro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ASIC3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7084" y="3774970"/>
            <a:ext cx="579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FF0000"/>
                </a:solidFill>
              </a:rPr>
              <a:t>GBTx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7084" y="4204599"/>
            <a:ext cx="5483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FF0000"/>
                </a:solidFill>
              </a:rPr>
              <a:t>GBTx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7083" y="4633542"/>
            <a:ext cx="579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FF0000"/>
                </a:solidFill>
              </a:rPr>
              <a:t>GBTx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021461" y="2080808"/>
            <a:ext cx="608650" cy="261610"/>
          </a:xfrm>
          <a:prstGeom prst="rect">
            <a:avLst/>
          </a:prstGeom>
          <a:solidFill>
            <a:schemeClr val="bg2">
              <a:alpha val="2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Flash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2A36F3-0F54-476A-88EC-7C3D693E57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589" y="826582"/>
            <a:ext cx="5926505" cy="10506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5B67ED-9734-4239-8CBF-9C7950B247D3}"/>
              </a:ext>
            </a:extLst>
          </p:cNvPr>
          <p:cNvSpPr txBox="1"/>
          <p:nvPr/>
        </p:nvSpPr>
        <p:spPr>
          <a:xfrm rot="16200000">
            <a:off x="7118813" y="2790842"/>
            <a:ext cx="161491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FF0000"/>
                </a:solidFill>
                <a:latin typeface="+mn-lt"/>
              </a:rPr>
              <a:t>Transition Board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FF0000"/>
                </a:solidFill>
                <a:latin typeface="+mn-lt"/>
              </a:rPr>
              <a:t>I/F to sensors</a:t>
            </a:r>
          </a:p>
        </p:txBody>
      </p:sp>
    </p:spTree>
    <p:extLst>
      <p:ext uri="{BB962C8B-B14F-4D97-AF65-F5344CB8AC3E}">
        <p14:creationId xmlns:p14="http://schemas.microsoft.com/office/powerpoint/2010/main" val="377744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Hardware &amp; Firmware Radiation Protection Measures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93902" y="1234665"/>
            <a:ext cx="10890250" cy="4769764"/>
          </a:xfrm>
        </p:spPr>
        <p:txBody>
          <a:bodyPr>
            <a:normAutofit/>
          </a:bodyPr>
          <a:lstStyle/>
          <a:p>
            <a:r>
              <a:rPr lang="en-US" sz="2000" dirty="0"/>
              <a:t>Radiation hard components from the LHC </a:t>
            </a:r>
            <a:r>
              <a:rPr lang="en-US" sz="2000" dirty="0">
                <a:solidFill>
                  <a:srgbClr val="00B0F0"/>
                </a:solidFill>
              </a:rPr>
              <a:t>“</a:t>
            </a:r>
            <a:r>
              <a:rPr lang="en-US" sz="2000" i="1" dirty="0">
                <a:solidFill>
                  <a:srgbClr val="00B0F0"/>
                </a:solidFill>
              </a:rPr>
              <a:t>Radiation Hard Optical Link Project</a:t>
            </a:r>
            <a:r>
              <a:rPr lang="en-US" sz="2000" dirty="0">
                <a:solidFill>
                  <a:srgbClr val="00B0F0"/>
                </a:solidFill>
              </a:rPr>
              <a:t>” </a:t>
            </a:r>
            <a:r>
              <a:rPr lang="en-US" sz="2000" dirty="0"/>
              <a:t>for communication with the control room at Gigabit speed (</a:t>
            </a:r>
            <a:r>
              <a:rPr lang="en-US" sz="2000" dirty="0">
                <a:solidFill>
                  <a:srgbClr val="00B050"/>
                </a:solidFill>
              </a:rPr>
              <a:t>3.2 Gbps </a:t>
            </a:r>
            <a:r>
              <a:rPr lang="en-US" sz="2000" dirty="0"/>
              <a:t>payload):</a:t>
            </a:r>
          </a:p>
          <a:p>
            <a:pPr lvl="1"/>
            <a:r>
              <a:rPr lang="en-US" sz="1800" dirty="0"/>
              <a:t>“</a:t>
            </a:r>
            <a:r>
              <a:rPr lang="en-US" sz="1800" dirty="0" err="1">
                <a:solidFill>
                  <a:srgbClr val="00B0F0"/>
                </a:solidFill>
              </a:rPr>
              <a:t>GBTx</a:t>
            </a:r>
            <a:r>
              <a:rPr lang="en-US" sz="1800" dirty="0"/>
              <a:t>” (Transceiver) ASIC, “</a:t>
            </a:r>
            <a:r>
              <a:rPr lang="en-US" sz="1800" dirty="0" err="1">
                <a:solidFill>
                  <a:srgbClr val="00B0F0"/>
                </a:solidFill>
              </a:rPr>
              <a:t>VTRx</a:t>
            </a:r>
            <a:r>
              <a:rPr lang="en-US" sz="1800" dirty="0"/>
              <a:t>” </a:t>
            </a:r>
            <a:r>
              <a:rPr lang="en-US" sz="1800" dirty="0" err="1"/>
              <a:t>opto</a:t>
            </a:r>
            <a:r>
              <a:rPr lang="en-US" sz="1800" dirty="0"/>
              <a:t> electronics, “Slow Controls Adapter” (</a:t>
            </a:r>
            <a:r>
              <a:rPr lang="en-US" sz="1800" dirty="0">
                <a:solidFill>
                  <a:srgbClr val="00B0F0"/>
                </a:solidFill>
              </a:rPr>
              <a:t>SCA</a:t>
            </a:r>
            <a:r>
              <a:rPr lang="en-US" sz="1800" dirty="0"/>
              <a:t>) ASIC</a:t>
            </a:r>
          </a:p>
          <a:p>
            <a:r>
              <a:rPr lang="en-US" sz="2000" dirty="0"/>
              <a:t>Triplication of FPGA I/O’s at the hardware level for important signals</a:t>
            </a:r>
          </a:p>
          <a:p>
            <a:r>
              <a:rPr lang="en-US" sz="2000" dirty="0"/>
              <a:t>“Scrubbing” (periodic refresh of FPGA CRAM) via a flash-based FPGA</a:t>
            </a:r>
          </a:p>
          <a:p>
            <a:endParaRPr lang="en-US" sz="2000" dirty="0"/>
          </a:p>
          <a:p>
            <a:r>
              <a:rPr lang="en-US" sz="2000" dirty="0"/>
              <a:t>SRAM based FPGAs are sensitive to </a:t>
            </a:r>
            <a:r>
              <a:rPr lang="en-US" sz="2000" dirty="0">
                <a:solidFill>
                  <a:srgbClr val="FF0000"/>
                </a:solidFill>
              </a:rPr>
              <a:t>Single-Event Upsets (SEUs)</a:t>
            </a:r>
          </a:p>
          <a:p>
            <a:r>
              <a:rPr lang="en-US" sz="2000" dirty="0"/>
              <a:t>Combine scrubbing with Triple Modular Redundancy (TMR)</a:t>
            </a:r>
          </a:p>
          <a:p>
            <a:pPr lvl="1"/>
            <a:r>
              <a:rPr lang="en-US" sz="1600" dirty="0">
                <a:solidFill>
                  <a:srgbClr val="00B0F0"/>
                </a:solidFill>
              </a:rPr>
              <a:t>TMR</a:t>
            </a:r>
            <a:r>
              <a:rPr lang="en-US" sz="1600" dirty="0"/>
              <a:t> with majority voters of firmware modules and FSM states</a:t>
            </a:r>
          </a:p>
          <a:p>
            <a:pPr lvl="1"/>
            <a:r>
              <a:rPr lang="en-US" sz="1600" dirty="0">
                <a:solidFill>
                  <a:srgbClr val="00B0F0"/>
                </a:solidFill>
              </a:rPr>
              <a:t>ECC</a:t>
            </a:r>
            <a:r>
              <a:rPr lang="en-US" sz="1600" dirty="0"/>
              <a:t> protection of memories / FIFOs (1-bit correction, multi-bit detection)</a:t>
            </a:r>
          </a:p>
          <a:p>
            <a:r>
              <a:rPr lang="en-US" sz="2000" dirty="0"/>
              <a:t>Expecting improvement of </a:t>
            </a:r>
            <a:r>
              <a:rPr lang="en-US" sz="2000" dirty="0">
                <a:solidFill>
                  <a:srgbClr val="00B050"/>
                </a:solidFill>
              </a:rPr>
              <a:t>Mean-Time Between Failure &gt; 3 orders of magnitude </a:t>
            </a:r>
            <a:r>
              <a:rPr lang="en-US" sz="2000" dirty="0"/>
              <a:t>vs unprotected designs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58607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4DF0A-FDFA-4252-AA41-FBB8C388B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ALICE Common Readout Unit (CRU) v2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A9C531-5310-4D6A-AA51-F0DCEB8B7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312" y="3728417"/>
            <a:ext cx="5940688" cy="2675046"/>
          </a:xfrm>
          <a:prstGeom prst="rect">
            <a:avLst/>
          </a:prstGeom>
        </p:spPr>
      </p:pic>
      <p:pic>
        <p:nvPicPr>
          <p:cNvPr id="10" name="Picture 9" descr="A circuit board&#10;&#10;Description automatically generated">
            <a:extLst>
              <a:ext uri="{FF2B5EF4-FFF2-40B4-BE49-F238E27FC236}">
                <a16:creationId xmlns:a16="http://schemas.microsoft.com/office/drawing/2014/main" id="{A79BB876-7A6F-4C42-8663-5FDD1ADAB9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9" y="1240324"/>
            <a:ext cx="6197264" cy="46435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B94C8C-5A71-4F47-A121-D8847A596E60}"/>
              </a:ext>
            </a:extLst>
          </p:cNvPr>
          <p:cNvSpPr txBox="1"/>
          <p:nvPr/>
        </p:nvSpPr>
        <p:spPr>
          <a:xfrm>
            <a:off x="6600040" y="1007644"/>
            <a:ext cx="54663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Altera </a:t>
            </a:r>
            <a:r>
              <a:rPr lang="en-US" dirty="0" err="1">
                <a:solidFill>
                  <a:srgbClr val="0070C0"/>
                </a:solidFill>
              </a:rPr>
              <a:t>Arria</a:t>
            </a:r>
            <a:r>
              <a:rPr lang="en-US" dirty="0">
                <a:solidFill>
                  <a:srgbClr val="0070C0"/>
                </a:solidFill>
              </a:rPr>
              <a:t> 10 FPGA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Custom designed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Avago </a:t>
            </a:r>
            <a:r>
              <a:rPr lang="en-US" dirty="0" err="1">
                <a:solidFill>
                  <a:srgbClr val="0070C0"/>
                </a:solidFill>
              </a:rPr>
              <a:t>Minipods</a:t>
            </a:r>
            <a:r>
              <a:rPr lang="en-US" dirty="0">
                <a:solidFill>
                  <a:srgbClr val="0070C0"/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4x 12 TX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4x 12 RX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48 optical outputs (MTP), 48 optical inputs (MTP)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USB Blaster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X16, Gen3 PCIe (CFM rev 3.0); </a:t>
            </a:r>
            <a:r>
              <a:rPr lang="en-US" dirty="0">
                <a:solidFill>
                  <a:srgbClr val="FF0000"/>
                </a:solidFill>
              </a:rPr>
              <a:t>128 Gb/s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784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40F64-7B4F-4BE0-8CFA-E6F307E86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sPHENIX “</a:t>
            </a:r>
            <a:r>
              <a:rPr lang="en-US" dirty="0" err="1"/>
              <a:t>BackEnd</a:t>
            </a:r>
            <a:r>
              <a:rPr lang="en-US" dirty="0"/>
              <a:t>”: ATLAS FELIX</a:t>
            </a:r>
          </a:p>
        </p:txBody>
      </p:sp>
      <p:pic>
        <p:nvPicPr>
          <p:cNvPr id="7" name="Google Shape;242;p42">
            <a:extLst>
              <a:ext uri="{FF2B5EF4-FFF2-40B4-BE49-F238E27FC236}">
                <a16:creationId xmlns:a16="http://schemas.microsoft.com/office/drawing/2014/main" id="{8E29949C-C88B-4F55-AE50-16EB5764B34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6114" y="809851"/>
            <a:ext cx="7085794" cy="3605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47;p43">
            <a:extLst>
              <a:ext uri="{FF2B5EF4-FFF2-40B4-BE49-F238E27FC236}">
                <a16:creationId xmlns:a16="http://schemas.microsoft.com/office/drawing/2014/main" id="{D7777785-6FD9-4CBB-8287-235FE88838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" b="18740"/>
          <a:stretch/>
        </p:blipFill>
        <p:spPr>
          <a:xfrm>
            <a:off x="6764919" y="3293244"/>
            <a:ext cx="5183876" cy="2946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s://lh3.googleusercontent.com/08MpUNf51jKOY4osaIGpLgnRQvCLb9jQcEHI6t1GxTVpbD-K7mMG-FdeTEsjG9Po8UdRNlrLkL2ZbEAPqRi5GCo2PHUs1iDEQWcq4ONaBvLo191bEtNDAH_dXBrcKFewNqaeymAxEnHRH3mXzHU94LKTUnkPcpGnCspZozbGUhyYvjNxDZVcmukHR0gxjaDzLvu7sNwClT1Cy6vRepOhv9dstzZIXKOgunMTX8nES_Y6SohhMQ3gL_S6wswwRS0sofzYenMm-jScwJyV_rJx3N6Of1ZHa3_gp9e-vD2ZgIT6Joq1fU4sw6tj_B3NTVdMkdZLriK-qwf6HT38CRZ6bhz9UzXVKkr4CIVl7y17kRovf5Zo8vbKWTnILu-Y2wtBInacDINK_lS6mpD8sNzIKGUGwx_wgC6XfCi4VLLzO8weA67wvA9GxSomO4MBtGchPWoFZgtUiXtjEHcmLrg5hq3oqLyBNrY6cfYh5L1PJ8mw16xGB-ujM_pMU1WNWb7II-ViNkEmJJgYM625BFI-e6AkwNtVz1LheoCtffaZF-DkIf2A_brIkNcGq6DqK2CCzHOOkKYxhpN_jOGAg0qFq8hYkCKMxOK0P2b1lnDx=w2118-h1589-no">
            <a:extLst>
              <a:ext uri="{FF2B5EF4-FFF2-40B4-BE49-F238E27FC236}">
                <a16:creationId xmlns:a16="http://schemas.microsoft.com/office/drawing/2014/main" id="{6E2EB0B1-A432-45B6-9767-827CEC4C3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3" t="11638" r="13084" b="22870"/>
          <a:stretch/>
        </p:blipFill>
        <p:spPr bwMode="auto">
          <a:xfrm>
            <a:off x="8646998" y="820511"/>
            <a:ext cx="2689516" cy="163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E4965A-2C1F-45F9-A0AC-1165F3FA4949}"/>
              </a:ext>
            </a:extLst>
          </p:cNvPr>
          <p:cNvSpPr txBox="1"/>
          <p:nvPr/>
        </p:nvSpPr>
        <p:spPr>
          <a:xfrm>
            <a:off x="9115455" y="2459433"/>
            <a:ext cx="195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sPHENIX</a:t>
            </a:r>
            <a:r>
              <a:rPr lang="en-US" sz="1600" b="1" dirty="0"/>
              <a:t> Timing Mezzanine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D2C40F4-BE64-4756-8F20-19713EBE1C30}"/>
              </a:ext>
            </a:extLst>
          </p:cNvPr>
          <p:cNvSpPr txBox="1">
            <a:spLocks/>
          </p:cNvSpPr>
          <p:nvPr/>
        </p:nvSpPr>
        <p:spPr bwMode="auto">
          <a:xfrm>
            <a:off x="445701" y="4365600"/>
            <a:ext cx="5063095" cy="212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</a:rPr>
              <a:t>Architecture Highlights:</a:t>
            </a:r>
            <a:endParaRPr lang="en-US" sz="1600" dirty="0"/>
          </a:p>
          <a:p>
            <a:r>
              <a:rPr lang="en-US" sz="1600" dirty="0"/>
              <a:t>Xilinx </a:t>
            </a:r>
            <a:r>
              <a:rPr lang="en-US" sz="1600" dirty="0" err="1"/>
              <a:t>Kintex</a:t>
            </a:r>
            <a:r>
              <a:rPr lang="en-US" sz="1600" dirty="0"/>
              <a:t> </a:t>
            </a:r>
            <a:r>
              <a:rPr lang="en-US" sz="1600" dirty="0" err="1"/>
              <a:t>Ultrascale</a:t>
            </a:r>
            <a:r>
              <a:rPr lang="en-US" sz="1600" dirty="0"/>
              <a:t> KU115 FPGA</a:t>
            </a:r>
            <a:endParaRPr lang="en-US" sz="900" dirty="0"/>
          </a:p>
          <a:p>
            <a:r>
              <a:rPr lang="en-US" sz="1600" dirty="0"/>
              <a:t>48 </a:t>
            </a:r>
            <a:r>
              <a:rPr lang="en-US" sz="1600" b="1" dirty="0"/>
              <a:t>bi-directional</a:t>
            </a:r>
            <a:r>
              <a:rPr lang="en-US" sz="1600" dirty="0"/>
              <a:t> GBT links</a:t>
            </a:r>
          </a:p>
          <a:p>
            <a:r>
              <a:rPr lang="en-US" sz="1600" dirty="0"/>
              <a:t>16 lane Gen 3 PCIe</a:t>
            </a:r>
          </a:p>
          <a:p>
            <a:r>
              <a:rPr lang="en-US" sz="1600" dirty="0"/>
              <a:t>Mezzanine site for </a:t>
            </a:r>
            <a:r>
              <a:rPr lang="en-US" sz="1600" dirty="0" err="1"/>
              <a:t>sPHENIX</a:t>
            </a:r>
            <a:r>
              <a:rPr lang="en-US" sz="1600" dirty="0"/>
              <a:t> timing system card</a:t>
            </a:r>
          </a:p>
          <a:p>
            <a:pPr marL="0" indent="0">
              <a:buNone/>
            </a:pPr>
            <a:r>
              <a:rPr lang="en-US" sz="1600" dirty="0"/>
              <a:t>Performance: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PCIe</a:t>
            </a:r>
            <a:r>
              <a:rPr lang="en-US" sz="1600" dirty="0"/>
              <a:t> </a:t>
            </a:r>
            <a:r>
              <a:rPr lang="en-US" sz="1600" dirty="0" err="1"/>
              <a:t>Tx</a:t>
            </a:r>
            <a:r>
              <a:rPr lang="en-US" sz="1600" dirty="0"/>
              <a:t> &gt; 100Gb/s</a:t>
            </a:r>
          </a:p>
        </p:txBody>
      </p:sp>
    </p:spTree>
    <p:extLst>
      <p:ext uri="{BB962C8B-B14F-4D97-AF65-F5344CB8AC3E}">
        <p14:creationId xmlns:p14="http://schemas.microsoft.com/office/powerpoint/2010/main" val="3844647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CDD081-E368-4499-A7F8-376AA126B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197299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2CC8B-6FE8-43B3-9E77-E5B0DEC4C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sPHENIX DAQ Architecture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6E92C2-DFDA-4F0C-8763-173F576F54DD}"/>
              </a:ext>
            </a:extLst>
          </p:cNvPr>
          <p:cNvSpPr/>
          <p:nvPr/>
        </p:nvSpPr>
        <p:spPr>
          <a:xfrm>
            <a:off x="8293190" y="1566890"/>
            <a:ext cx="1904723" cy="19302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E02632-3931-4AAB-9C01-EACDF1B32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2136" y="1436292"/>
            <a:ext cx="2426750" cy="2014004"/>
          </a:xfrm>
          <a:prstGeom prst="rect">
            <a:avLst/>
          </a:prstGeom>
          <a:solidFill>
            <a:srgbClr val="EAEAE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8" name="Line 52">
            <a:extLst>
              <a:ext uri="{FF2B5EF4-FFF2-40B4-BE49-F238E27FC236}">
                <a16:creationId xmlns:a16="http://schemas.microsoft.com/office/drawing/2014/main" id="{2D9BA94C-CDD0-48CD-A7C4-7E12E14FE7C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2223" y="3022018"/>
            <a:ext cx="245958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9" name="Line 58">
            <a:extLst>
              <a:ext uri="{FF2B5EF4-FFF2-40B4-BE49-F238E27FC236}">
                <a16:creationId xmlns:a16="http://schemas.microsoft.com/office/drawing/2014/main" id="{A49A2C9A-5927-42EA-8F42-CEC93EBD166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5295" y="3143262"/>
            <a:ext cx="487223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0" name="Line 52">
            <a:extLst>
              <a:ext uri="{FF2B5EF4-FFF2-40B4-BE49-F238E27FC236}">
                <a16:creationId xmlns:a16="http://schemas.microsoft.com/office/drawing/2014/main" id="{2569AB03-4FBE-492E-BC70-11D3274EA6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290243" y="3269004"/>
            <a:ext cx="245958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1" name="Line 84">
            <a:extLst>
              <a:ext uri="{FF2B5EF4-FFF2-40B4-BE49-F238E27FC236}">
                <a16:creationId xmlns:a16="http://schemas.microsoft.com/office/drawing/2014/main" id="{E39A2F38-8A91-4F95-B7AB-E15AD87110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0563" y="1826760"/>
            <a:ext cx="323318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0F4816D-466E-49FE-BCBC-EF876FB8936A}"/>
              </a:ext>
            </a:extLst>
          </p:cNvPr>
          <p:cNvGrpSpPr>
            <a:grpSpLocks/>
          </p:cNvGrpSpPr>
          <p:nvPr/>
        </p:nvGrpSpPr>
        <p:grpSpPr bwMode="auto">
          <a:xfrm>
            <a:off x="4232486" y="1608729"/>
            <a:ext cx="584893" cy="316583"/>
            <a:chOff x="1236" y="3274"/>
            <a:chExt cx="521" cy="37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1D8A47D-2BEB-4250-8D88-E68275A04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8156C23-0FEF-4799-BB5D-FB8A83DF8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0EC0F9E-44C4-4361-BEC1-9B6298CBC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4D5CD6F-C82B-4F15-995A-9E0276599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sp>
        <p:nvSpPr>
          <p:cNvPr id="37" name="Line 90">
            <a:extLst>
              <a:ext uri="{FF2B5EF4-FFF2-40B4-BE49-F238E27FC236}">
                <a16:creationId xmlns:a16="http://schemas.microsoft.com/office/drawing/2014/main" id="{27955A81-93BC-41E5-8843-18D808E9467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7742" y="2326684"/>
            <a:ext cx="323318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CD5F710-2D2A-405D-A49E-F0486F56C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1532" y="1746772"/>
            <a:ext cx="432214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16FC5F3-5B42-4F14-86E1-BC2ABD37D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1532" y="2233433"/>
            <a:ext cx="432214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40" name="Line 36">
            <a:extLst>
              <a:ext uri="{FF2B5EF4-FFF2-40B4-BE49-F238E27FC236}">
                <a16:creationId xmlns:a16="http://schemas.microsoft.com/office/drawing/2014/main" id="{8E721BA7-664B-471A-BD05-5528AF12F4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24870" y="1889168"/>
            <a:ext cx="487223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1" name="Line 40">
            <a:extLst>
              <a:ext uri="{FF2B5EF4-FFF2-40B4-BE49-F238E27FC236}">
                <a16:creationId xmlns:a16="http://schemas.microsoft.com/office/drawing/2014/main" id="{E0BE3090-3F79-44B0-99C5-5F1AA1A3EDDE}"/>
              </a:ext>
            </a:extLst>
          </p:cNvPr>
          <p:cNvSpPr>
            <a:spLocks noChangeShapeType="1"/>
          </p:cNvSpPr>
          <p:nvPr/>
        </p:nvSpPr>
        <p:spPr bwMode="auto">
          <a:xfrm>
            <a:off x="6394441" y="2002941"/>
            <a:ext cx="432214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2" name="Line 37">
            <a:extLst>
              <a:ext uri="{FF2B5EF4-FFF2-40B4-BE49-F238E27FC236}">
                <a16:creationId xmlns:a16="http://schemas.microsoft.com/office/drawing/2014/main" id="{3E3F9223-84D5-43C9-A432-47074F4E4BE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24870" y="2113523"/>
            <a:ext cx="487223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3" name="Line 41">
            <a:extLst>
              <a:ext uri="{FF2B5EF4-FFF2-40B4-BE49-F238E27FC236}">
                <a16:creationId xmlns:a16="http://schemas.microsoft.com/office/drawing/2014/main" id="{89863C20-A19E-4ABB-A0CF-0C123D4279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94441" y="2247113"/>
            <a:ext cx="432214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4" name="Line 42">
            <a:extLst>
              <a:ext uri="{FF2B5EF4-FFF2-40B4-BE49-F238E27FC236}">
                <a16:creationId xmlns:a16="http://schemas.microsoft.com/office/drawing/2014/main" id="{D5BD9931-3B14-4748-85E7-BD1DE4DD067C}"/>
              </a:ext>
            </a:extLst>
          </p:cNvPr>
          <p:cNvSpPr>
            <a:spLocks noChangeShapeType="1"/>
          </p:cNvSpPr>
          <p:nvPr/>
        </p:nvSpPr>
        <p:spPr bwMode="auto">
          <a:xfrm>
            <a:off x="6394441" y="2491286"/>
            <a:ext cx="432214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" name="Line 43">
            <a:extLst>
              <a:ext uri="{FF2B5EF4-FFF2-40B4-BE49-F238E27FC236}">
                <a16:creationId xmlns:a16="http://schemas.microsoft.com/office/drawing/2014/main" id="{EF840A9E-B379-41A9-AECC-16FE1E44D7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394441" y="2738265"/>
            <a:ext cx="432214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6" name="Line 44">
            <a:extLst>
              <a:ext uri="{FF2B5EF4-FFF2-40B4-BE49-F238E27FC236}">
                <a16:creationId xmlns:a16="http://schemas.microsoft.com/office/drawing/2014/main" id="{746C9FDA-A7B9-457C-834D-9B0733FE9D56}"/>
              </a:ext>
            </a:extLst>
          </p:cNvPr>
          <p:cNvSpPr>
            <a:spLocks noChangeShapeType="1"/>
          </p:cNvSpPr>
          <p:nvPr/>
        </p:nvSpPr>
        <p:spPr bwMode="auto">
          <a:xfrm>
            <a:off x="6394442" y="1881696"/>
            <a:ext cx="216669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7" name="Line 45">
            <a:extLst>
              <a:ext uri="{FF2B5EF4-FFF2-40B4-BE49-F238E27FC236}">
                <a16:creationId xmlns:a16="http://schemas.microsoft.com/office/drawing/2014/main" id="{612FE487-1BCD-47B6-833C-2FFB514771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394442" y="2125869"/>
            <a:ext cx="216669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8" name="Line 46">
            <a:extLst>
              <a:ext uri="{FF2B5EF4-FFF2-40B4-BE49-F238E27FC236}">
                <a16:creationId xmlns:a16="http://schemas.microsoft.com/office/drawing/2014/main" id="{1EFE2B20-9B4F-4727-878E-1341971EC5E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94442" y="2368358"/>
            <a:ext cx="216669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9" name="Line 47">
            <a:extLst>
              <a:ext uri="{FF2B5EF4-FFF2-40B4-BE49-F238E27FC236}">
                <a16:creationId xmlns:a16="http://schemas.microsoft.com/office/drawing/2014/main" id="{94087FC3-CB93-4D89-8AFA-6837E24E0C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94442" y="2612530"/>
            <a:ext cx="216669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0" name="Line 48">
            <a:extLst>
              <a:ext uri="{FF2B5EF4-FFF2-40B4-BE49-F238E27FC236}">
                <a16:creationId xmlns:a16="http://schemas.microsoft.com/office/drawing/2014/main" id="{23A50BFA-5833-4161-979F-67F912B6AF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94442" y="2856703"/>
            <a:ext cx="216669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" name="Line 49">
            <a:extLst>
              <a:ext uri="{FF2B5EF4-FFF2-40B4-BE49-F238E27FC236}">
                <a16:creationId xmlns:a16="http://schemas.microsoft.com/office/drawing/2014/main" id="{3E176459-B30C-4209-A0FD-88E252A1043E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9991" y="2044197"/>
            <a:ext cx="27055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2" name="Line 50">
            <a:extLst>
              <a:ext uri="{FF2B5EF4-FFF2-40B4-BE49-F238E27FC236}">
                <a16:creationId xmlns:a16="http://schemas.microsoft.com/office/drawing/2014/main" id="{C007B1F3-EB7D-4DBA-91D3-01F71B257FD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9991" y="2287528"/>
            <a:ext cx="27055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3" name="Line 51">
            <a:extLst>
              <a:ext uri="{FF2B5EF4-FFF2-40B4-BE49-F238E27FC236}">
                <a16:creationId xmlns:a16="http://schemas.microsoft.com/office/drawing/2014/main" id="{B21B1B34-4B08-41B0-9B8D-752687EC0C9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9991" y="2530859"/>
            <a:ext cx="27055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4" name="Line 52">
            <a:extLst>
              <a:ext uri="{FF2B5EF4-FFF2-40B4-BE49-F238E27FC236}">
                <a16:creationId xmlns:a16="http://schemas.microsoft.com/office/drawing/2014/main" id="{C96257DA-FC8F-4C4A-96BF-D1BA14D4A83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9991" y="2775032"/>
            <a:ext cx="27055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5" name="Line 54">
            <a:extLst>
              <a:ext uri="{FF2B5EF4-FFF2-40B4-BE49-F238E27FC236}">
                <a16:creationId xmlns:a16="http://schemas.microsoft.com/office/drawing/2014/main" id="{4FDC51E8-71F2-41FA-9CA9-2D4DD42B006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3324" y="1922111"/>
            <a:ext cx="487223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6" name="Line 55">
            <a:extLst>
              <a:ext uri="{FF2B5EF4-FFF2-40B4-BE49-F238E27FC236}">
                <a16:creationId xmlns:a16="http://schemas.microsoft.com/office/drawing/2014/main" id="{D5F59E15-CC64-4330-BC4B-6D02995EDE3F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3324" y="2166283"/>
            <a:ext cx="487223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7" name="Line 56">
            <a:extLst>
              <a:ext uri="{FF2B5EF4-FFF2-40B4-BE49-F238E27FC236}">
                <a16:creationId xmlns:a16="http://schemas.microsoft.com/office/drawing/2014/main" id="{9B47D8E3-48FD-4CE6-BCA3-E88FC21DA63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3324" y="2409615"/>
            <a:ext cx="487223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8" name="Line 57">
            <a:extLst>
              <a:ext uri="{FF2B5EF4-FFF2-40B4-BE49-F238E27FC236}">
                <a16:creationId xmlns:a16="http://schemas.microsoft.com/office/drawing/2014/main" id="{924125F5-6D2C-411F-BAF8-3D09EA840B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3324" y="2652945"/>
            <a:ext cx="487223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9" name="Line 58">
            <a:extLst>
              <a:ext uri="{FF2B5EF4-FFF2-40B4-BE49-F238E27FC236}">
                <a16:creationId xmlns:a16="http://schemas.microsoft.com/office/drawing/2014/main" id="{52D985DA-168C-4E9D-A46F-77A149A6902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5299" y="2896276"/>
            <a:ext cx="487223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41EE889-4B18-4374-9F72-A3CBC480D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9526" y="1719194"/>
            <a:ext cx="753664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3EFAE1E-9053-4608-8D98-70F579BA7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9526" y="1952422"/>
            <a:ext cx="753664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5F035CE-BD41-4287-B097-1AC03CEA0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9526" y="2185649"/>
            <a:ext cx="753664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D77734C-D2DB-4029-B399-F2E69EFE1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9526" y="2418877"/>
            <a:ext cx="753664" cy="231255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782971D-BB0D-41E8-8FA1-4CC82492C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9526" y="2652946"/>
            <a:ext cx="753664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65" name="Line 90">
            <a:extLst>
              <a:ext uri="{FF2B5EF4-FFF2-40B4-BE49-F238E27FC236}">
                <a16:creationId xmlns:a16="http://schemas.microsoft.com/office/drawing/2014/main" id="{CA7BA332-120B-4AAA-8420-ACCCCC81F5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0563" y="2113031"/>
            <a:ext cx="323318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6" name="Line 105">
            <a:extLst>
              <a:ext uri="{FF2B5EF4-FFF2-40B4-BE49-F238E27FC236}">
                <a16:creationId xmlns:a16="http://schemas.microsoft.com/office/drawing/2014/main" id="{C5463DA2-5299-469E-B64D-693E34C918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37380" y="1746771"/>
            <a:ext cx="291885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7" name="Line 106">
            <a:extLst>
              <a:ext uri="{FF2B5EF4-FFF2-40B4-BE49-F238E27FC236}">
                <a16:creationId xmlns:a16="http://schemas.microsoft.com/office/drawing/2014/main" id="{AE544EE6-85F6-49BF-9C6A-FF48F88792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4635" y="1970736"/>
            <a:ext cx="291885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8" name="Line 107">
            <a:extLst>
              <a:ext uri="{FF2B5EF4-FFF2-40B4-BE49-F238E27FC236}">
                <a16:creationId xmlns:a16="http://schemas.microsoft.com/office/drawing/2014/main" id="{3023DD8F-F404-4789-B5DC-6BEEB795D0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37380" y="2259534"/>
            <a:ext cx="291885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9" name="Text Box 112">
            <a:extLst>
              <a:ext uri="{FF2B5EF4-FFF2-40B4-BE49-F238E27FC236}">
                <a16:creationId xmlns:a16="http://schemas.microsoft.com/office/drawing/2014/main" id="{9668CCAC-6392-4C9A-A519-B04A7E64D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0381" y="3508400"/>
            <a:ext cx="1120669" cy="17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1600" b="1" dirty="0">
                <a:solidFill>
                  <a:srgbClr val="FFFFFF"/>
                </a:solidFill>
                <a:latin typeface="Arial Narrow" charset="0"/>
              </a:rPr>
              <a:t>Rack Room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F002C88-1397-4983-8078-1ED631A36094}"/>
              </a:ext>
            </a:extLst>
          </p:cNvPr>
          <p:cNvGrpSpPr>
            <a:grpSpLocks/>
          </p:cNvGrpSpPr>
          <p:nvPr/>
        </p:nvGrpSpPr>
        <p:grpSpPr bwMode="auto">
          <a:xfrm>
            <a:off x="4230391" y="1873916"/>
            <a:ext cx="584893" cy="316583"/>
            <a:chOff x="1236" y="3274"/>
            <a:chExt cx="521" cy="376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B325205-F04D-448E-9237-49FF8D62C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78000E9-FC98-4DA3-A7EE-3457D07D6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93670D4-504B-4626-9153-5249F5AD1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F187DBD-0EFA-452D-824A-495AEB717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E51EF34-E702-45CE-8B37-0906D16045BA}"/>
              </a:ext>
            </a:extLst>
          </p:cNvPr>
          <p:cNvGrpSpPr>
            <a:grpSpLocks/>
          </p:cNvGrpSpPr>
          <p:nvPr/>
        </p:nvGrpSpPr>
        <p:grpSpPr bwMode="auto">
          <a:xfrm>
            <a:off x="4230391" y="2163555"/>
            <a:ext cx="584893" cy="316583"/>
            <a:chOff x="1236" y="3274"/>
            <a:chExt cx="521" cy="376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0A399A8-2505-4DF6-91AF-88C5AEA66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E9A9316-A90C-4572-B223-C5D831758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248874B-9AF1-4E65-9ACE-06CF00B96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8FFD14F-609D-4CE8-9D41-A4A972022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7CA15CE-1808-4307-A7D9-84B3FBFD2C34}"/>
              </a:ext>
            </a:extLst>
          </p:cNvPr>
          <p:cNvGrpSpPr>
            <a:grpSpLocks/>
          </p:cNvGrpSpPr>
          <p:nvPr/>
        </p:nvGrpSpPr>
        <p:grpSpPr bwMode="auto">
          <a:xfrm>
            <a:off x="3420972" y="1550598"/>
            <a:ext cx="584893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11AA268-3654-4209-94FE-0E3E054EB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795EEBE-1F3A-4FE7-990D-9412DF329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915C5E0-4303-439C-ACE8-920DBE25E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BFBB1D7-E020-4A21-8CF0-338249695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EE726D4-45D8-49BC-880D-82FEE20F7B0A}"/>
              </a:ext>
            </a:extLst>
          </p:cNvPr>
          <p:cNvGrpSpPr>
            <a:grpSpLocks/>
          </p:cNvGrpSpPr>
          <p:nvPr/>
        </p:nvGrpSpPr>
        <p:grpSpPr bwMode="auto">
          <a:xfrm>
            <a:off x="3420972" y="1786350"/>
            <a:ext cx="584893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05D67E6-22C2-4470-8644-2E2FCB6C5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755E516-1035-4FAF-B0F9-CA3CE25E2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7A9C496-FB07-4A3B-8895-97BBB78E3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92C6F07-7024-4432-BB8C-7B0451937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B134DF7-1362-4A17-B6E4-2E54B3B64281}"/>
              </a:ext>
            </a:extLst>
          </p:cNvPr>
          <p:cNvGrpSpPr>
            <a:grpSpLocks/>
          </p:cNvGrpSpPr>
          <p:nvPr/>
        </p:nvGrpSpPr>
        <p:grpSpPr bwMode="auto">
          <a:xfrm>
            <a:off x="3420972" y="2022104"/>
            <a:ext cx="584893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2E0AE70-A57C-456C-95EB-D838DD4F6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FCE1809-7127-4061-A21A-12162010C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AE01F80-01BA-479D-8DA2-52805EA24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373328A-BDCA-4487-B4A3-3E1F5CC2F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sp>
        <p:nvSpPr>
          <p:cNvPr id="95" name="Text Box 112">
            <a:extLst>
              <a:ext uri="{FF2B5EF4-FFF2-40B4-BE49-F238E27FC236}">
                <a16:creationId xmlns:a16="http://schemas.microsoft.com/office/drawing/2014/main" id="{725A383B-B224-498F-9A12-B415000FB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0324" y="1436291"/>
            <a:ext cx="926172" cy="17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1100" b="1" dirty="0">
                <a:solidFill>
                  <a:srgbClr val="0000FF"/>
                </a:solidFill>
                <a:latin typeface="Arial Narrow" charset="0"/>
              </a:rPr>
              <a:t>Event Builder</a:t>
            </a:r>
          </a:p>
        </p:txBody>
      </p:sp>
      <p:sp>
        <p:nvSpPr>
          <p:cNvPr id="96" name="Line 37">
            <a:extLst>
              <a:ext uri="{FF2B5EF4-FFF2-40B4-BE49-F238E27FC236}">
                <a16:creationId xmlns:a16="http://schemas.microsoft.com/office/drawing/2014/main" id="{9B146042-7E1F-4FA0-A7BF-50C04DF30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25392" y="2349849"/>
            <a:ext cx="487223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80C8E80-91BE-4597-9839-74D1DB630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1532" y="1990102"/>
            <a:ext cx="432214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98" name="Line 36">
            <a:extLst>
              <a:ext uri="{FF2B5EF4-FFF2-40B4-BE49-F238E27FC236}">
                <a16:creationId xmlns:a16="http://schemas.microsoft.com/office/drawing/2014/main" id="{5F5F0804-0F02-49E1-8D11-E33673F15F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15351" y="2718478"/>
            <a:ext cx="63827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99" name="Line 133">
            <a:extLst>
              <a:ext uri="{FF2B5EF4-FFF2-40B4-BE49-F238E27FC236}">
                <a16:creationId xmlns:a16="http://schemas.microsoft.com/office/drawing/2014/main" id="{F5F01FF7-A7CB-4A14-A2C3-C927FCBD33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15306" y="2717288"/>
            <a:ext cx="56307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478AE37-F2CA-41FB-BDA4-D74499B4AD78}"/>
              </a:ext>
            </a:extLst>
          </p:cNvPr>
          <p:cNvGrpSpPr/>
          <p:nvPr/>
        </p:nvGrpSpPr>
        <p:grpSpPr>
          <a:xfrm>
            <a:off x="4584016" y="2620951"/>
            <a:ext cx="790335" cy="202074"/>
            <a:chOff x="3232149" y="4995863"/>
            <a:chExt cx="1117602" cy="381000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4F4F3E5-E079-4D5B-A806-4995CD611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699476AC-FD68-4D11-8706-B025F4F16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103" name="Line 36">
            <a:extLst>
              <a:ext uri="{FF2B5EF4-FFF2-40B4-BE49-F238E27FC236}">
                <a16:creationId xmlns:a16="http://schemas.microsoft.com/office/drawing/2014/main" id="{55668D29-9D57-4EBF-AD3E-F6BCA5AC85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15351" y="2954231"/>
            <a:ext cx="63827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04" name="Line 133">
            <a:extLst>
              <a:ext uri="{FF2B5EF4-FFF2-40B4-BE49-F238E27FC236}">
                <a16:creationId xmlns:a16="http://schemas.microsoft.com/office/drawing/2014/main" id="{E58BE933-824C-43EE-AFC8-C2A5C6E7C8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15306" y="2953041"/>
            <a:ext cx="56307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CB94670-89FA-4134-99E1-7F59EC474544}"/>
              </a:ext>
            </a:extLst>
          </p:cNvPr>
          <p:cNvGrpSpPr/>
          <p:nvPr/>
        </p:nvGrpSpPr>
        <p:grpSpPr>
          <a:xfrm>
            <a:off x="4584016" y="2856703"/>
            <a:ext cx="790335" cy="202074"/>
            <a:chOff x="3232149" y="4995863"/>
            <a:chExt cx="1117602" cy="381000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DC92CADA-C52B-41C7-9253-B6AA02828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4D71E8E-D3A9-456A-A5AF-36214903F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108" name="Line 36">
            <a:extLst>
              <a:ext uri="{FF2B5EF4-FFF2-40B4-BE49-F238E27FC236}">
                <a16:creationId xmlns:a16="http://schemas.microsoft.com/office/drawing/2014/main" id="{D8E08905-61ED-4776-97BF-3A833169B0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15351" y="3194474"/>
            <a:ext cx="63827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09" name="Line 133">
            <a:extLst>
              <a:ext uri="{FF2B5EF4-FFF2-40B4-BE49-F238E27FC236}">
                <a16:creationId xmlns:a16="http://schemas.microsoft.com/office/drawing/2014/main" id="{76BECB4D-4DBB-49A2-BD0F-8A571E61EF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15306" y="3193285"/>
            <a:ext cx="56307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2F1BFAA3-4D17-4301-A6F0-81C2E1B193FE}"/>
              </a:ext>
            </a:extLst>
          </p:cNvPr>
          <p:cNvGrpSpPr/>
          <p:nvPr/>
        </p:nvGrpSpPr>
        <p:grpSpPr>
          <a:xfrm>
            <a:off x="4584016" y="3096947"/>
            <a:ext cx="790335" cy="202074"/>
            <a:chOff x="3232149" y="4995863"/>
            <a:chExt cx="1117602" cy="38100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DFAABA6E-09AE-4DF4-8D9C-67A71854C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F8D67A4-4FD6-42C6-BA98-EB2BF8B63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132CA1D-3A0F-42D2-BBD6-CF3EF49BC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551" y="1678780"/>
            <a:ext cx="703891" cy="1641010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GB" sz="1200" dirty="0">
              <a:solidFill>
                <a:srgbClr val="000000"/>
              </a:solidFill>
              <a:cs typeface="Arial" charset="0"/>
            </a:endParaRP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Network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Switch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86AF743-F696-4033-8A84-77E919301D75}"/>
              </a:ext>
            </a:extLst>
          </p:cNvPr>
          <p:cNvGrpSpPr/>
          <p:nvPr/>
        </p:nvGrpSpPr>
        <p:grpSpPr>
          <a:xfrm>
            <a:off x="6850610" y="1912290"/>
            <a:ext cx="431091" cy="1414565"/>
            <a:chOff x="5662613" y="1828800"/>
            <a:chExt cx="609600" cy="2667084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510278D-3E72-496A-9385-42194A2F37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53CD16C5-6ABA-46BE-BFBA-37A52127F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A5892BC-1075-4C2E-8983-610C4CDB4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6857BE4F-A13A-40BE-B299-506562618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3924E730-1AF0-4067-894B-1F046B14B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6E812A8-76C2-4CAE-8C85-37E2AC155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121" name="Line 43">
            <a:extLst>
              <a:ext uri="{FF2B5EF4-FFF2-40B4-BE49-F238E27FC236}">
                <a16:creationId xmlns:a16="http://schemas.microsoft.com/office/drawing/2014/main" id="{F0E61D12-512C-4E75-9747-A0511DE5F156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424" y="2976270"/>
            <a:ext cx="432214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22" name="Line 48">
            <a:extLst>
              <a:ext uri="{FF2B5EF4-FFF2-40B4-BE49-F238E27FC236}">
                <a16:creationId xmlns:a16="http://schemas.microsoft.com/office/drawing/2014/main" id="{2380B8A4-06F8-479E-9B5B-A53FACC963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425" y="3117161"/>
            <a:ext cx="216669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23" name="Line 43">
            <a:extLst>
              <a:ext uri="{FF2B5EF4-FFF2-40B4-BE49-F238E27FC236}">
                <a16:creationId xmlns:a16="http://schemas.microsoft.com/office/drawing/2014/main" id="{E688F473-E1B0-4C49-AEC5-402A61809A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12395" y="3241218"/>
            <a:ext cx="432214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10913BC-8274-4864-B5CF-768846D86A7F}"/>
              </a:ext>
            </a:extLst>
          </p:cNvPr>
          <p:cNvGrpSpPr/>
          <p:nvPr/>
        </p:nvGrpSpPr>
        <p:grpSpPr>
          <a:xfrm>
            <a:off x="6611110" y="1800026"/>
            <a:ext cx="431091" cy="1414565"/>
            <a:chOff x="5662613" y="1828800"/>
            <a:chExt cx="609600" cy="2667084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603708D4-81E2-4723-92A1-46077F48F5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B3A28BD4-5781-4EB5-AA6B-38A7E2F5B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973C8760-339C-4286-9CF8-810AD5284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04C68A39-2CAA-4451-94EA-9F9471936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008F6B60-1D66-4ED2-B7AA-CB9E20755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830D1AD8-D049-428C-88B7-4CE85749A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id="{676203E1-1A04-4087-8D93-100A2B6F0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9526" y="2886459"/>
            <a:ext cx="753664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6F76AB48-3129-4921-86AB-0E6B13152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9526" y="3119973"/>
            <a:ext cx="753664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F2032D0B-1503-49BD-81CF-5983F9FF353A}"/>
              </a:ext>
            </a:extLst>
          </p:cNvPr>
          <p:cNvGrpSpPr>
            <a:grpSpLocks/>
          </p:cNvGrpSpPr>
          <p:nvPr/>
        </p:nvGrpSpPr>
        <p:grpSpPr bwMode="auto">
          <a:xfrm>
            <a:off x="3432943" y="2529756"/>
            <a:ext cx="584893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F58CBFA-8B9E-476E-A926-8C74B0549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1F8967BE-EC21-4C79-91C5-646050196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FE769960-6779-4B85-84E8-BD5D8120D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61F338BD-A43A-449F-8044-859962DD6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D72411C-01EB-4130-A66B-3C69CD3A805C}"/>
              </a:ext>
            </a:extLst>
          </p:cNvPr>
          <p:cNvGrpSpPr>
            <a:grpSpLocks/>
          </p:cNvGrpSpPr>
          <p:nvPr/>
        </p:nvGrpSpPr>
        <p:grpSpPr bwMode="auto">
          <a:xfrm>
            <a:off x="3432943" y="2776741"/>
            <a:ext cx="584893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9F4E3B09-3A48-4EFF-9164-5E46CA2EE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9973F35E-F752-4AB2-8038-D92B24F3E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7839127-6028-4E2C-80DD-7AB093F7C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D67CAE5A-9384-4945-86AE-C5A0EA6D6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6FFB9792-8B78-4490-8D58-84584D8DDF53}"/>
              </a:ext>
            </a:extLst>
          </p:cNvPr>
          <p:cNvGrpSpPr>
            <a:grpSpLocks/>
          </p:cNvGrpSpPr>
          <p:nvPr/>
        </p:nvGrpSpPr>
        <p:grpSpPr bwMode="auto">
          <a:xfrm>
            <a:off x="3432943" y="3023727"/>
            <a:ext cx="584893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AA6C6DB-3036-41F2-BF2B-8F6267182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D057DFFE-BF99-4216-9577-2958A7E52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F991E149-6E2B-41EB-8F7C-E248D12C0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459C17FB-732F-44ED-A2C1-674485C87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388A25D8-908A-4429-80EF-EDFC0718F7F6}"/>
              </a:ext>
            </a:extLst>
          </p:cNvPr>
          <p:cNvCxnSpPr/>
          <p:nvPr/>
        </p:nvCxnSpPr>
        <p:spPr>
          <a:xfrm>
            <a:off x="8293190" y="1834375"/>
            <a:ext cx="461778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B25DE77-AE5B-4833-A0E0-12FD11A54DEC}"/>
              </a:ext>
            </a:extLst>
          </p:cNvPr>
          <p:cNvCxnSpPr/>
          <p:nvPr/>
        </p:nvCxnSpPr>
        <p:spPr>
          <a:xfrm>
            <a:off x="8293190" y="2078108"/>
            <a:ext cx="461778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38337B86-6715-4A8A-8AEA-38D3BE5282F3}"/>
              </a:ext>
            </a:extLst>
          </p:cNvPr>
          <p:cNvCxnSpPr/>
          <p:nvPr/>
        </p:nvCxnSpPr>
        <p:spPr>
          <a:xfrm>
            <a:off x="8293190" y="2321841"/>
            <a:ext cx="461778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B036BD92-5004-4841-BAAA-95FA9E34300E}"/>
              </a:ext>
            </a:extLst>
          </p:cNvPr>
          <p:cNvCxnSpPr/>
          <p:nvPr/>
        </p:nvCxnSpPr>
        <p:spPr>
          <a:xfrm>
            <a:off x="8293190" y="2565574"/>
            <a:ext cx="461778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8C8310D3-0BFA-4C04-92E2-2F825768DB0C}"/>
              </a:ext>
            </a:extLst>
          </p:cNvPr>
          <p:cNvCxnSpPr/>
          <p:nvPr/>
        </p:nvCxnSpPr>
        <p:spPr>
          <a:xfrm>
            <a:off x="8293190" y="2809306"/>
            <a:ext cx="461778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1B00013D-D40E-4F98-8678-66CE7E7E75FB}"/>
              </a:ext>
            </a:extLst>
          </p:cNvPr>
          <p:cNvCxnSpPr/>
          <p:nvPr/>
        </p:nvCxnSpPr>
        <p:spPr>
          <a:xfrm>
            <a:off x="8293190" y="3053039"/>
            <a:ext cx="461778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BEA028E1-482E-4E03-84D9-0C9E08A2DAB6}"/>
              </a:ext>
            </a:extLst>
          </p:cNvPr>
          <p:cNvCxnSpPr/>
          <p:nvPr/>
        </p:nvCxnSpPr>
        <p:spPr>
          <a:xfrm>
            <a:off x="8293190" y="3296772"/>
            <a:ext cx="461778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39">
            <a:extLst>
              <a:ext uri="{FF2B5EF4-FFF2-40B4-BE49-F238E27FC236}">
                <a16:creationId xmlns:a16="http://schemas.microsoft.com/office/drawing/2014/main" id="{A0FCA6DD-EE36-4E59-8480-3834DF406BE5}"/>
              </a:ext>
            </a:extLst>
          </p:cNvPr>
          <p:cNvSpPr txBox="1"/>
          <p:nvPr/>
        </p:nvSpPr>
        <p:spPr>
          <a:xfrm>
            <a:off x="8826314" y="2253518"/>
            <a:ext cx="1227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dirty="0"/>
              <a:t>To the </a:t>
            </a:r>
          </a:p>
          <a:p>
            <a:pPr algn="ctr"/>
            <a:r>
              <a:rPr lang="en-US" dirty="0"/>
              <a:t>RACF/HPSS</a:t>
            </a:r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BB406A5D-4F2B-4BCC-A6B7-1386618127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0"/>
          <a:stretch/>
        </p:blipFill>
        <p:spPr>
          <a:xfrm>
            <a:off x="1780513" y="2419879"/>
            <a:ext cx="813481" cy="392880"/>
          </a:xfrm>
          <a:prstGeom prst="rect">
            <a:avLst/>
          </a:prstGeom>
        </p:spPr>
      </p:pic>
      <p:pic>
        <p:nvPicPr>
          <p:cNvPr id="157" name="Picture 156" descr="calorimeter_schematic.pdf">
            <a:extLst>
              <a:ext uri="{FF2B5EF4-FFF2-40B4-BE49-F238E27FC236}">
                <a16:creationId xmlns:a16="http://schemas.microsoft.com/office/drawing/2014/main" id="{6E364D75-0BF9-459A-95D5-036B47443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71" y="1493441"/>
            <a:ext cx="682123" cy="662061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8FA73E05-AE86-407C-A6D7-4AB9B4233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313" y="3025004"/>
            <a:ext cx="1524000" cy="638577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BC8622C5-6275-4D7E-9FFC-5F8EC02681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385" y="1706906"/>
            <a:ext cx="405948" cy="284755"/>
          </a:xfrm>
          <a:prstGeom prst="rect">
            <a:avLst/>
          </a:prstGeom>
        </p:spPr>
      </p:pic>
      <p:sp>
        <p:nvSpPr>
          <p:cNvPr id="160" name="TextBox 151">
            <a:extLst>
              <a:ext uri="{FF2B5EF4-FFF2-40B4-BE49-F238E27FC236}">
                <a16:creationId xmlns:a16="http://schemas.microsoft.com/office/drawing/2014/main" id="{B38E3A91-B36E-46BE-9C5B-342F9DE4D461}"/>
              </a:ext>
            </a:extLst>
          </p:cNvPr>
          <p:cNvSpPr txBox="1"/>
          <p:nvPr/>
        </p:nvSpPr>
        <p:spPr>
          <a:xfrm>
            <a:off x="1780513" y="2160730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1100" dirty="0"/>
              <a:t>Calorimeters, INTT, MBD</a:t>
            </a:r>
          </a:p>
        </p:txBody>
      </p:sp>
      <p:sp>
        <p:nvSpPr>
          <p:cNvPr id="161" name="TextBox 152">
            <a:extLst>
              <a:ext uri="{FF2B5EF4-FFF2-40B4-BE49-F238E27FC236}">
                <a16:creationId xmlns:a16="http://schemas.microsoft.com/office/drawing/2014/main" id="{2A5BFF62-54BD-4764-BA47-1E21422C7488}"/>
              </a:ext>
            </a:extLst>
          </p:cNvPr>
          <p:cNvSpPr txBox="1"/>
          <p:nvPr/>
        </p:nvSpPr>
        <p:spPr>
          <a:xfrm>
            <a:off x="2665002" y="2445878"/>
            <a:ext cx="4010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1100" dirty="0"/>
              <a:t>TPC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516D2FC2-8E47-4C03-AD5E-3C2F214F4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0481" y="3569891"/>
            <a:ext cx="4798832" cy="207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28" tIns="65014" rIns="130028" bIns="65014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Acronyms:</a:t>
            </a:r>
          </a:p>
          <a:p>
            <a:pPr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FEE	Front End Electronics</a:t>
            </a:r>
          </a:p>
          <a:p>
            <a:pPr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FELIX	Front End </a:t>
            </a:r>
            <a:r>
              <a:rPr lang="en-US" sz="1400" dirty="0" err="1">
                <a:solidFill>
                  <a:srgbClr val="000000"/>
                </a:solidFill>
              </a:rPr>
              <a:t>LInk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eXchange</a:t>
            </a:r>
            <a:endParaRPr lang="en-US" sz="1400" dirty="0">
              <a:solidFill>
                <a:srgbClr val="000000"/>
              </a:solidFill>
            </a:endParaRPr>
          </a:p>
          <a:p>
            <a:pPr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EBDC	Event Buffer and Data Compressor</a:t>
            </a:r>
          </a:p>
          <a:p>
            <a:pPr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ATP	Assembly and Trigger Processors</a:t>
            </a:r>
          </a:p>
          <a:p>
            <a:pPr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Buffer Box 	Interim storage</a:t>
            </a:r>
          </a:p>
          <a:p>
            <a:pPr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FEM	Front End Module</a:t>
            </a:r>
          </a:p>
          <a:p>
            <a:pPr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DCM2	Data Collection Module</a:t>
            </a:r>
          </a:p>
          <a:p>
            <a:pPr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SEB	Sub-Event Buffer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2178E78E-DE32-4735-864E-5275641346B6}"/>
              </a:ext>
            </a:extLst>
          </p:cNvPr>
          <p:cNvSpPr/>
          <p:nvPr/>
        </p:nvSpPr>
        <p:spPr>
          <a:xfrm>
            <a:off x="1648252" y="3016703"/>
            <a:ext cx="3986238" cy="6468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52">
            <a:extLst>
              <a:ext uri="{FF2B5EF4-FFF2-40B4-BE49-F238E27FC236}">
                <a16:creationId xmlns:a16="http://schemas.microsoft.com/office/drawing/2014/main" id="{3C84C213-9B5E-4881-B839-B22856B7AC91}"/>
              </a:ext>
            </a:extLst>
          </p:cNvPr>
          <p:cNvSpPr txBox="1"/>
          <p:nvPr/>
        </p:nvSpPr>
        <p:spPr>
          <a:xfrm>
            <a:off x="1634857" y="3012457"/>
            <a:ext cx="5389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1100" b="1" dirty="0"/>
              <a:t>MVTX</a:t>
            </a:r>
          </a:p>
        </p:txBody>
      </p:sp>
      <p:sp>
        <p:nvSpPr>
          <p:cNvPr id="165" name="Content Placeholder 2">
            <a:extLst>
              <a:ext uri="{FF2B5EF4-FFF2-40B4-BE49-F238E27FC236}">
                <a16:creationId xmlns:a16="http://schemas.microsoft.com/office/drawing/2014/main" id="{B6EFCA81-6734-48CA-9AFB-A4A2046D8DA7}"/>
              </a:ext>
            </a:extLst>
          </p:cNvPr>
          <p:cNvSpPr txBox="1">
            <a:spLocks/>
          </p:cNvSpPr>
          <p:nvPr/>
        </p:nvSpPr>
        <p:spPr>
          <a:xfrm>
            <a:off x="1611332" y="3768134"/>
            <a:ext cx="4636413" cy="1935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MVTX Hardware:</a:t>
            </a:r>
          </a:p>
          <a:p>
            <a:pPr lvl="1"/>
            <a:r>
              <a:rPr lang="en-US" sz="2400" dirty="0"/>
              <a:t>48 Staves</a:t>
            </a:r>
          </a:p>
          <a:p>
            <a:pPr lvl="1"/>
            <a:r>
              <a:rPr lang="en-US" sz="2400" dirty="0"/>
              <a:t>48 FEE (Readout Units v2.0)</a:t>
            </a:r>
          </a:p>
          <a:p>
            <a:pPr lvl="1"/>
            <a:r>
              <a:rPr lang="en-US" sz="2400" dirty="0"/>
              <a:t>6 FELIX v2.0</a:t>
            </a:r>
          </a:p>
          <a:p>
            <a:pPr lvl="1"/>
            <a:r>
              <a:rPr lang="en-US" sz="2400" dirty="0"/>
              <a:t>6 EBDC servers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E2BF5F51-B030-44B9-BB9E-8A6E20BC1873}"/>
              </a:ext>
            </a:extLst>
          </p:cNvPr>
          <p:cNvSpPr/>
          <p:nvPr/>
        </p:nvSpPr>
        <p:spPr>
          <a:xfrm>
            <a:off x="6486496" y="3861801"/>
            <a:ext cx="3904617" cy="17654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33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ALPIDE Sensor Technology</a:t>
            </a:r>
          </a:p>
        </p:txBody>
      </p:sp>
      <p:pic>
        <p:nvPicPr>
          <p:cNvPr id="8" name="Picture 7" descr="CMOS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71" y="1668666"/>
            <a:ext cx="3721517" cy="2058176"/>
          </a:xfrm>
          <a:prstGeom prst="rect">
            <a:avLst/>
          </a:prstGeom>
        </p:spPr>
      </p:pic>
      <p:sp>
        <p:nvSpPr>
          <p:cNvPr id="9" name="Content Placeholder 7"/>
          <p:cNvSpPr txBox="1">
            <a:spLocks/>
          </p:cNvSpPr>
          <p:nvPr/>
        </p:nvSpPr>
        <p:spPr>
          <a:xfrm>
            <a:off x="587247" y="1104315"/>
            <a:ext cx="5696536" cy="564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Pixel Sensor CMOS 180 nm Imaging Process (</a:t>
            </a:r>
            <a:r>
              <a:rPr lang="en-US" sz="1600" dirty="0" err="1"/>
              <a:t>TowerJazz</a:t>
            </a:r>
            <a:r>
              <a:rPr lang="en-US" sz="16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3 nm thin gate oxide, 6 metal layers</a:t>
            </a:r>
          </a:p>
          <a:p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092302" y="2293337"/>
            <a:ext cx="1038822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ts val="600"/>
              </a:spcBef>
            </a:pPr>
            <a:r>
              <a:rPr lang="en-US" sz="1050" dirty="0">
                <a:solidFill>
                  <a:prstClr val="black">
                    <a:lumMod val="50000"/>
                    <a:lumOff val="50000"/>
                  </a:prstClr>
                </a:solidFill>
              </a:rPr>
              <a:t>N</a:t>
            </a:r>
            <a:r>
              <a:rPr lang="en-US" sz="1050" baseline="-25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A</a:t>
            </a:r>
            <a:r>
              <a:rPr lang="en-US" sz="1050" dirty="0">
                <a:solidFill>
                  <a:prstClr val="black">
                    <a:lumMod val="50000"/>
                    <a:lumOff val="50000"/>
                  </a:prstClr>
                </a:solidFill>
              </a:rPr>
              <a:t> ~ 10</a:t>
            </a:r>
            <a:r>
              <a:rPr lang="en-US" sz="1050" baseline="30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16</a:t>
            </a:r>
            <a:r>
              <a:rPr lang="en-US" sz="1050" dirty="0">
                <a:solidFill>
                  <a:prstClr val="black">
                    <a:lumMod val="50000"/>
                    <a:lumOff val="50000"/>
                  </a:prstClr>
                </a:solidFill>
              </a:rPr>
              <a:t> cm</a:t>
            </a:r>
            <a:r>
              <a:rPr lang="en-US" sz="1050" baseline="30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-3</a:t>
            </a:r>
          </a:p>
          <a:p>
            <a:pPr defTabSz="457200">
              <a:spcBef>
                <a:spcPts val="3000"/>
              </a:spcBef>
            </a:pPr>
            <a:r>
              <a:rPr lang="en-US" sz="1050" dirty="0">
                <a:solidFill>
                  <a:prstClr val="black">
                    <a:lumMod val="50000"/>
                    <a:lumOff val="50000"/>
                  </a:prstClr>
                </a:solidFill>
              </a:rPr>
              <a:t>N</a:t>
            </a:r>
            <a:r>
              <a:rPr lang="en-US" sz="1050" baseline="-25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A</a:t>
            </a:r>
            <a:r>
              <a:rPr lang="en-US" sz="1050" dirty="0">
                <a:solidFill>
                  <a:prstClr val="black">
                    <a:lumMod val="50000"/>
                    <a:lumOff val="50000"/>
                  </a:prstClr>
                </a:solidFill>
              </a:rPr>
              <a:t> ~ 10</a:t>
            </a:r>
            <a:r>
              <a:rPr lang="en-US" sz="1050" baseline="30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13 </a:t>
            </a:r>
            <a:r>
              <a:rPr lang="en-US" sz="1050" dirty="0">
                <a:solidFill>
                  <a:prstClr val="black">
                    <a:lumMod val="50000"/>
                    <a:lumOff val="50000"/>
                  </a:prstClr>
                </a:solidFill>
              </a:rPr>
              <a:t>cm</a:t>
            </a:r>
            <a:r>
              <a:rPr lang="en-US" sz="1050" baseline="30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-3</a:t>
            </a:r>
          </a:p>
          <a:p>
            <a:pPr defTabSz="457200">
              <a:spcBef>
                <a:spcPts val="3600"/>
              </a:spcBef>
            </a:pPr>
            <a:r>
              <a:rPr lang="en-US" sz="1050" dirty="0">
                <a:solidFill>
                  <a:prstClr val="black">
                    <a:lumMod val="50000"/>
                    <a:lumOff val="50000"/>
                  </a:prstClr>
                </a:solidFill>
              </a:rPr>
              <a:t>N</a:t>
            </a:r>
            <a:r>
              <a:rPr lang="en-US" sz="1050" baseline="-25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A</a:t>
            </a:r>
            <a:r>
              <a:rPr lang="en-US" sz="1050" dirty="0">
                <a:solidFill>
                  <a:prstClr val="black">
                    <a:lumMod val="50000"/>
                    <a:lumOff val="50000"/>
                  </a:prstClr>
                </a:solidFill>
              </a:rPr>
              <a:t> ~ 10</a:t>
            </a:r>
            <a:r>
              <a:rPr lang="en-US" sz="1050" baseline="30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18 </a:t>
            </a:r>
            <a:r>
              <a:rPr lang="en-US" sz="1050" dirty="0">
                <a:solidFill>
                  <a:prstClr val="black">
                    <a:lumMod val="50000"/>
                    <a:lumOff val="50000"/>
                  </a:prstClr>
                </a:solidFill>
              </a:rPr>
              <a:t>cm</a:t>
            </a:r>
            <a:r>
              <a:rPr lang="en-US" sz="1050" baseline="30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-3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608475" y="3684891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Not to scale</a:t>
            </a:r>
            <a:endParaRPr lang="en-GB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E1E106-A0D3-4745-9B36-03FA81A1D980}"/>
              </a:ext>
            </a:extLst>
          </p:cNvPr>
          <p:cNvSpPr txBox="1"/>
          <p:nvPr/>
        </p:nvSpPr>
        <p:spPr>
          <a:xfrm>
            <a:off x="715263" y="4073614"/>
            <a:ext cx="9658901" cy="2257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SzPct val="80000"/>
            </a:pPr>
            <a:r>
              <a:rPr lang="en-US" dirty="0">
                <a:solidFill>
                  <a:srgbClr val="C0504D"/>
                </a:solidFill>
              </a:rPr>
              <a:t>Key Features</a:t>
            </a:r>
          </a:p>
          <a:p>
            <a:pPr marL="285750" indent="-285750">
              <a:spcBef>
                <a:spcPts val="600"/>
              </a:spcBef>
              <a:buSzPct val="80000"/>
              <a:buFont typeface="Wingdings" charset="2"/>
              <a:buChar char=""/>
            </a:pPr>
            <a:r>
              <a:rPr lang="en-US" sz="1600" dirty="0">
                <a:solidFill>
                  <a:schemeClr val="accent1"/>
                </a:solidFill>
              </a:rPr>
              <a:t>29 </a:t>
            </a:r>
            <a:r>
              <a:rPr lang="en-US" sz="1600" dirty="0">
                <a:solidFill>
                  <a:schemeClr val="accent1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chemeClr val="accent1"/>
                </a:solidFill>
              </a:rPr>
              <a:t>m x 27 </a:t>
            </a:r>
            <a:r>
              <a:rPr lang="en-US" sz="1600" dirty="0">
                <a:solidFill>
                  <a:schemeClr val="accent1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chemeClr val="accent1"/>
                </a:solidFill>
              </a:rPr>
              <a:t>m pixel pitch, chip size 30 mm x 15 mm, </a:t>
            </a:r>
            <a:r>
              <a:rPr lang="en-US" sz="1600" dirty="0">
                <a:solidFill>
                  <a:srgbClr val="FF0000"/>
                </a:solidFill>
              </a:rPr>
              <a:t>50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rgbClr val="FF0000"/>
                </a:solidFill>
              </a:rPr>
              <a:t>m</a:t>
            </a:r>
            <a:r>
              <a:rPr lang="en-US" sz="1600" dirty="0">
                <a:solidFill>
                  <a:schemeClr val="accent1"/>
                </a:solidFill>
              </a:rPr>
              <a:t> (IB) / 100 </a:t>
            </a:r>
            <a:r>
              <a:rPr lang="en-US" sz="1600" dirty="0">
                <a:solidFill>
                  <a:schemeClr val="accent1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chemeClr val="accent1"/>
                </a:solidFill>
              </a:rPr>
              <a:t>m (OB) thick</a:t>
            </a:r>
          </a:p>
          <a:p>
            <a:pPr marL="285750" indent="-285750">
              <a:spcBef>
                <a:spcPts val="600"/>
              </a:spcBef>
              <a:buSzPct val="80000"/>
              <a:buFont typeface="Wingdings" charset="2"/>
              <a:buChar char=""/>
            </a:pPr>
            <a:r>
              <a:rPr lang="en-US" sz="1600" dirty="0">
                <a:solidFill>
                  <a:schemeClr val="accent1"/>
                </a:solidFill>
              </a:rPr>
              <a:t>Continuously active, ultra-low power front-end (</a:t>
            </a:r>
            <a:r>
              <a:rPr lang="en-US" sz="1600" dirty="0">
                <a:solidFill>
                  <a:srgbClr val="008000"/>
                </a:solidFill>
              </a:rPr>
              <a:t>40nW/pixel</a:t>
            </a:r>
            <a:r>
              <a:rPr lang="en-US" sz="1600" dirty="0">
                <a:solidFill>
                  <a:schemeClr val="accent1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SzPct val="80000"/>
              <a:buFont typeface="Wingdings" charset="2"/>
              <a:buChar char=""/>
            </a:pPr>
            <a:r>
              <a:rPr lang="en-US" sz="1600" dirty="0">
                <a:solidFill>
                  <a:schemeClr val="accent1"/>
                </a:solidFill>
              </a:rPr>
              <a:t>Ultra-low power matrix readout (</a:t>
            </a:r>
            <a:r>
              <a:rPr lang="en-US" sz="1600" dirty="0">
                <a:solidFill>
                  <a:srgbClr val="008000"/>
                </a:solidFill>
              </a:rPr>
              <a:t>&lt; 200mW</a:t>
            </a:r>
            <a:r>
              <a:rPr lang="en-US" sz="1600" dirty="0">
                <a:solidFill>
                  <a:schemeClr val="accent1"/>
                </a:solidFill>
              </a:rPr>
              <a:t> whole chip)</a:t>
            </a:r>
          </a:p>
          <a:p>
            <a:pPr marL="285750" indent="-285750">
              <a:lnSpc>
                <a:spcPct val="150000"/>
              </a:lnSpc>
              <a:buSzPct val="80000"/>
              <a:buFont typeface="Wingdings" charset="2"/>
              <a:buChar char=""/>
            </a:pPr>
            <a:r>
              <a:rPr lang="en-US" sz="1600" dirty="0">
                <a:solidFill>
                  <a:schemeClr val="accent1"/>
                </a:solidFill>
                <a:sym typeface="Wingdings"/>
              </a:rPr>
              <a:t>Global shutter: triggered acquisition or continuous readout</a:t>
            </a:r>
          </a:p>
          <a:p>
            <a:pPr marL="285750" indent="-285750">
              <a:lnSpc>
                <a:spcPct val="150000"/>
              </a:lnSpc>
              <a:buSzPct val="80000"/>
              <a:buFont typeface="Wingdings" charset="2"/>
              <a:buChar char=""/>
            </a:pPr>
            <a:r>
              <a:rPr lang="en-US" sz="1600" dirty="0">
                <a:solidFill>
                  <a:schemeClr val="accent1"/>
                </a:solidFill>
                <a:sym typeface="Wingdings"/>
              </a:rPr>
              <a:t>High speed output serial link: 1.2 </a:t>
            </a:r>
            <a:r>
              <a:rPr lang="en-US" sz="1600" dirty="0" err="1">
                <a:solidFill>
                  <a:schemeClr val="accent1"/>
                </a:solidFill>
                <a:sym typeface="Wingdings"/>
              </a:rPr>
              <a:t>Gbit</a:t>
            </a:r>
            <a:r>
              <a:rPr lang="en-US" sz="1600" dirty="0">
                <a:solidFill>
                  <a:schemeClr val="accent1"/>
                </a:solidFill>
                <a:sym typeface="Wingdings"/>
              </a:rPr>
              <a:t>/s (IB), 400 Mbit/s (OB)</a:t>
            </a:r>
            <a:endParaRPr lang="en-US" sz="1600" dirty="0">
              <a:solidFill>
                <a:schemeClr val="accent1"/>
              </a:solidFill>
            </a:endParaRPr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2A511FF-817F-49DC-8CD5-AEB29BA70D72}"/>
              </a:ext>
            </a:extLst>
          </p:cNvPr>
          <p:cNvGrpSpPr/>
          <p:nvPr/>
        </p:nvGrpSpPr>
        <p:grpSpPr>
          <a:xfrm>
            <a:off x="7627626" y="765406"/>
            <a:ext cx="4434325" cy="3377290"/>
            <a:chOff x="352143" y="844507"/>
            <a:chExt cx="4434325" cy="3377290"/>
          </a:xfrm>
        </p:grpSpPr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D8562D7C-DF42-449D-AF41-C69C76F154E6}"/>
                </a:ext>
              </a:extLst>
            </p:cNvPr>
            <p:cNvSpPr/>
            <p:nvPr/>
          </p:nvSpPr>
          <p:spPr>
            <a:xfrm>
              <a:off x="4518935" y="1212553"/>
              <a:ext cx="184087" cy="219475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CB5BBA7F-D2D6-4AD0-AF69-996385D0CC41}"/>
                </a:ext>
              </a:extLst>
            </p:cNvPr>
            <p:cNvSpPr/>
            <p:nvPr/>
          </p:nvSpPr>
          <p:spPr>
            <a:xfrm>
              <a:off x="4478295" y="1253193"/>
              <a:ext cx="184087" cy="219475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DD820C99-F428-4FFD-B2A7-69309091054C}"/>
                </a:ext>
              </a:extLst>
            </p:cNvPr>
            <p:cNvSpPr/>
            <p:nvPr/>
          </p:nvSpPr>
          <p:spPr>
            <a:xfrm>
              <a:off x="363981" y="3934049"/>
              <a:ext cx="2917150" cy="266246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B7ECC1A7-B388-4808-8717-DB7213379155}"/>
                </a:ext>
              </a:extLst>
            </p:cNvPr>
            <p:cNvGrpSpPr/>
            <p:nvPr/>
          </p:nvGrpSpPr>
          <p:grpSpPr>
            <a:xfrm>
              <a:off x="352143" y="1486886"/>
              <a:ext cx="621701" cy="2437211"/>
              <a:chOff x="5130537" y="3818010"/>
              <a:chExt cx="544890" cy="2015096"/>
            </a:xfrm>
          </p:grpSpPr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EEF3C1F9-1C6F-433A-AC83-7AD6286238ED}"/>
                  </a:ext>
                </a:extLst>
              </p:cNvPr>
              <p:cNvCxnSpPr/>
              <p:nvPr/>
            </p:nvCxnSpPr>
            <p:spPr>
              <a:xfrm>
                <a:off x="5412605" y="5639113"/>
                <a:ext cx="3558" cy="1939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8035DB70-5E2A-4045-B9F0-1139E541AB62}"/>
                  </a:ext>
                </a:extLst>
              </p:cNvPr>
              <p:cNvCxnSpPr/>
              <p:nvPr/>
            </p:nvCxnSpPr>
            <p:spPr>
              <a:xfrm>
                <a:off x="5274470" y="3894211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CADFAE0F-0728-4E5D-A6B0-12880A5B1E37}"/>
                  </a:ext>
                </a:extLst>
              </p:cNvPr>
              <p:cNvCxnSpPr/>
              <p:nvPr/>
            </p:nvCxnSpPr>
            <p:spPr>
              <a:xfrm>
                <a:off x="5274470" y="4233004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0D96BB4A-B5BC-4A78-ACE5-904A091D2F04}"/>
                  </a:ext>
                </a:extLst>
              </p:cNvPr>
              <p:cNvCxnSpPr/>
              <p:nvPr/>
            </p:nvCxnSpPr>
            <p:spPr>
              <a:xfrm>
                <a:off x="5274470" y="4571797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922FA7A6-8DCF-42AE-A0F5-A904EFD8B0B6}"/>
                  </a:ext>
                </a:extLst>
              </p:cNvPr>
              <p:cNvCxnSpPr/>
              <p:nvPr/>
            </p:nvCxnSpPr>
            <p:spPr>
              <a:xfrm>
                <a:off x="5274470" y="4910590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8BCDEE21-9F47-46FB-98F4-FA8A8B607208}"/>
                  </a:ext>
                </a:extLst>
              </p:cNvPr>
              <p:cNvCxnSpPr/>
              <p:nvPr/>
            </p:nvCxnSpPr>
            <p:spPr>
              <a:xfrm>
                <a:off x="5274470" y="5249383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650435C5-2673-4E6A-B1B2-A9629280E504}"/>
                  </a:ext>
                </a:extLst>
              </p:cNvPr>
              <p:cNvCxnSpPr/>
              <p:nvPr/>
            </p:nvCxnSpPr>
            <p:spPr>
              <a:xfrm>
                <a:off x="5274470" y="5588177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08E2E494-1F52-45D4-AD1A-6DA7A334084F}"/>
                  </a:ext>
                </a:extLst>
              </p:cNvPr>
              <p:cNvSpPr/>
              <p:nvPr/>
            </p:nvSpPr>
            <p:spPr>
              <a:xfrm>
                <a:off x="5130537" y="3818011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FE23C1AF-524B-4743-9FA6-DA62C96F1366}"/>
                  </a:ext>
                </a:extLst>
              </p:cNvPr>
              <p:cNvSpPr/>
              <p:nvPr/>
            </p:nvSpPr>
            <p:spPr>
              <a:xfrm>
                <a:off x="5531494" y="3818011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B444B013-A634-4EC5-83A1-1161B410F890}"/>
                  </a:ext>
                </a:extLst>
              </p:cNvPr>
              <p:cNvSpPr/>
              <p:nvPr/>
            </p:nvSpPr>
            <p:spPr>
              <a:xfrm>
                <a:off x="5130537" y="4156680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C5521BC5-F77E-4D40-9A37-5C0E3850C232}"/>
                  </a:ext>
                </a:extLst>
              </p:cNvPr>
              <p:cNvSpPr/>
              <p:nvPr/>
            </p:nvSpPr>
            <p:spPr>
              <a:xfrm>
                <a:off x="5531494" y="4156680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BF330246-685C-4996-89FD-F345421F1068}"/>
                  </a:ext>
                </a:extLst>
              </p:cNvPr>
              <p:cNvSpPr/>
              <p:nvPr/>
            </p:nvSpPr>
            <p:spPr>
              <a:xfrm>
                <a:off x="5130537" y="4495349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DF796884-B5F5-44D1-B55B-D342677310B1}"/>
                  </a:ext>
                </a:extLst>
              </p:cNvPr>
              <p:cNvSpPr/>
              <p:nvPr/>
            </p:nvSpPr>
            <p:spPr>
              <a:xfrm>
                <a:off x="5531494" y="4495349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592AAD8-8F08-4E9C-B187-F99911282ACF}"/>
                  </a:ext>
                </a:extLst>
              </p:cNvPr>
              <p:cNvSpPr/>
              <p:nvPr/>
            </p:nvSpPr>
            <p:spPr>
              <a:xfrm>
                <a:off x="5130537" y="4834018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173E4963-FB64-4125-93C8-3EB1358B0D3C}"/>
                  </a:ext>
                </a:extLst>
              </p:cNvPr>
              <p:cNvSpPr/>
              <p:nvPr/>
            </p:nvSpPr>
            <p:spPr>
              <a:xfrm>
                <a:off x="5531494" y="4834018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40863421-7DBF-467C-AC0D-BE0A4F4EE8B7}"/>
                  </a:ext>
                </a:extLst>
              </p:cNvPr>
              <p:cNvSpPr/>
              <p:nvPr/>
            </p:nvSpPr>
            <p:spPr>
              <a:xfrm>
                <a:off x="5130537" y="5172687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9390DCB5-7F3E-453B-AD84-7EE79918CFF1}"/>
                  </a:ext>
                </a:extLst>
              </p:cNvPr>
              <p:cNvSpPr/>
              <p:nvPr/>
            </p:nvSpPr>
            <p:spPr>
              <a:xfrm>
                <a:off x="5531494" y="5172687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FDEE9825-530B-4771-938F-72D76542A1E3}"/>
                  </a:ext>
                </a:extLst>
              </p:cNvPr>
              <p:cNvSpPr/>
              <p:nvPr/>
            </p:nvSpPr>
            <p:spPr>
              <a:xfrm>
                <a:off x="5130537" y="5511356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1080A664-8DAE-4E27-941E-4118B059B3C3}"/>
                  </a:ext>
                </a:extLst>
              </p:cNvPr>
              <p:cNvSpPr/>
              <p:nvPr/>
            </p:nvSpPr>
            <p:spPr>
              <a:xfrm>
                <a:off x="5531494" y="5511356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6882AF29-9BB7-4240-8D14-4D462B344FCC}"/>
                  </a:ext>
                </a:extLst>
              </p:cNvPr>
              <p:cNvSpPr/>
              <p:nvPr/>
            </p:nvSpPr>
            <p:spPr>
              <a:xfrm>
                <a:off x="5332190" y="3818010"/>
                <a:ext cx="150957" cy="184574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TextBox 289">
                <a:extLst>
                  <a:ext uri="{FF2B5EF4-FFF2-40B4-BE49-F238E27FC236}">
                    <a16:creationId xmlns:a16="http://schemas.microsoft.com/office/drawing/2014/main" id="{AC2D3477-DB65-4801-AF82-6A5229884EC5}"/>
                  </a:ext>
                </a:extLst>
              </p:cNvPr>
              <p:cNvSpPr txBox="1"/>
              <p:nvPr/>
            </p:nvSpPr>
            <p:spPr>
              <a:xfrm>
                <a:off x="5246134" y="4178271"/>
                <a:ext cx="307777" cy="843791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4F81BD"/>
                    </a:solidFill>
                  </a:rPr>
                  <a:t>zero   suppression</a:t>
                </a:r>
              </a:p>
            </p:txBody>
          </p:sp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B14983A8-2FC8-4B2A-8426-509A38D918B1}"/>
                </a:ext>
              </a:extLst>
            </p:cNvPr>
            <p:cNvGrpSpPr/>
            <p:nvPr/>
          </p:nvGrpSpPr>
          <p:grpSpPr>
            <a:xfrm>
              <a:off x="1059033" y="1486886"/>
              <a:ext cx="621701" cy="2437211"/>
              <a:chOff x="5130537" y="3818010"/>
              <a:chExt cx="544890" cy="2015096"/>
            </a:xfrm>
          </p:grpSpPr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DE775303-431E-446A-AFCD-FD44BA701C4B}"/>
                  </a:ext>
                </a:extLst>
              </p:cNvPr>
              <p:cNvCxnSpPr/>
              <p:nvPr/>
            </p:nvCxnSpPr>
            <p:spPr>
              <a:xfrm>
                <a:off x="5412605" y="5639113"/>
                <a:ext cx="3558" cy="1939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181D0339-2495-4C07-B34F-49099B42A4BE}"/>
                  </a:ext>
                </a:extLst>
              </p:cNvPr>
              <p:cNvCxnSpPr/>
              <p:nvPr/>
            </p:nvCxnSpPr>
            <p:spPr>
              <a:xfrm>
                <a:off x="5274470" y="3894211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3A4FA7D9-5040-4F14-9544-9F2065350D15}"/>
                  </a:ext>
                </a:extLst>
              </p:cNvPr>
              <p:cNvCxnSpPr/>
              <p:nvPr/>
            </p:nvCxnSpPr>
            <p:spPr>
              <a:xfrm>
                <a:off x="5274470" y="4233004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69A60A1F-C7A2-4A26-8B83-3150BFCFDB6D}"/>
                  </a:ext>
                </a:extLst>
              </p:cNvPr>
              <p:cNvCxnSpPr/>
              <p:nvPr/>
            </p:nvCxnSpPr>
            <p:spPr>
              <a:xfrm>
                <a:off x="5274470" y="4571797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68E17226-A5E3-4116-99F4-B6EB5A3CD62B}"/>
                  </a:ext>
                </a:extLst>
              </p:cNvPr>
              <p:cNvCxnSpPr/>
              <p:nvPr/>
            </p:nvCxnSpPr>
            <p:spPr>
              <a:xfrm>
                <a:off x="5274470" y="4910590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163843FA-9F95-4A0B-9E50-365505320533}"/>
                  </a:ext>
                </a:extLst>
              </p:cNvPr>
              <p:cNvCxnSpPr/>
              <p:nvPr/>
            </p:nvCxnSpPr>
            <p:spPr>
              <a:xfrm>
                <a:off x="5274470" y="5249383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75087185-1C7B-48B1-B8EB-19CE1B6D0AE0}"/>
                  </a:ext>
                </a:extLst>
              </p:cNvPr>
              <p:cNvCxnSpPr/>
              <p:nvPr/>
            </p:nvCxnSpPr>
            <p:spPr>
              <a:xfrm>
                <a:off x="5274470" y="5588177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4DACABF2-D5D3-4B7F-9051-299DF28837EB}"/>
                  </a:ext>
                </a:extLst>
              </p:cNvPr>
              <p:cNvSpPr/>
              <p:nvPr/>
            </p:nvSpPr>
            <p:spPr>
              <a:xfrm>
                <a:off x="5130537" y="3818011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D4D0A778-1694-4195-BEF2-8D31531C144B}"/>
                  </a:ext>
                </a:extLst>
              </p:cNvPr>
              <p:cNvSpPr/>
              <p:nvPr/>
            </p:nvSpPr>
            <p:spPr>
              <a:xfrm>
                <a:off x="5531494" y="3818011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B9794E40-8EC0-42D7-BD9E-A91BB16953C1}"/>
                  </a:ext>
                </a:extLst>
              </p:cNvPr>
              <p:cNvSpPr/>
              <p:nvPr/>
            </p:nvSpPr>
            <p:spPr>
              <a:xfrm>
                <a:off x="5130537" y="4156680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C08F810E-BC96-4FD2-87FB-8C42FFA51DC4}"/>
                  </a:ext>
                </a:extLst>
              </p:cNvPr>
              <p:cNvSpPr/>
              <p:nvPr/>
            </p:nvSpPr>
            <p:spPr>
              <a:xfrm>
                <a:off x="5531494" y="4156680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A06A6F44-0743-4761-8484-6CC66A8AF8C8}"/>
                  </a:ext>
                </a:extLst>
              </p:cNvPr>
              <p:cNvSpPr/>
              <p:nvPr/>
            </p:nvSpPr>
            <p:spPr>
              <a:xfrm>
                <a:off x="5130537" y="4495349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D76386B7-C2B5-4AA0-9DB5-C5C160AA0081}"/>
                  </a:ext>
                </a:extLst>
              </p:cNvPr>
              <p:cNvSpPr/>
              <p:nvPr/>
            </p:nvSpPr>
            <p:spPr>
              <a:xfrm>
                <a:off x="5531494" y="4495349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628D615C-A28F-4410-8F0F-D764C5FE99F9}"/>
                  </a:ext>
                </a:extLst>
              </p:cNvPr>
              <p:cNvSpPr/>
              <p:nvPr/>
            </p:nvSpPr>
            <p:spPr>
              <a:xfrm>
                <a:off x="5130537" y="4834018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4D8714A4-A338-4DD9-A8DE-7D6834B4E937}"/>
                  </a:ext>
                </a:extLst>
              </p:cNvPr>
              <p:cNvSpPr/>
              <p:nvPr/>
            </p:nvSpPr>
            <p:spPr>
              <a:xfrm>
                <a:off x="5531494" y="4834018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45EE16B7-F5F0-4CED-B64D-9B18BFB9C5B4}"/>
                  </a:ext>
                </a:extLst>
              </p:cNvPr>
              <p:cNvSpPr/>
              <p:nvPr/>
            </p:nvSpPr>
            <p:spPr>
              <a:xfrm>
                <a:off x="5130537" y="5172687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80C6230D-27A3-46DA-9E69-C188EACFF325}"/>
                  </a:ext>
                </a:extLst>
              </p:cNvPr>
              <p:cNvSpPr/>
              <p:nvPr/>
            </p:nvSpPr>
            <p:spPr>
              <a:xfrm>
                <a:off x="5531494" y="5172687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AA74C27D-1B81-4AA3-A5B8-F773DFDB9241}"/>
                  </a:ext>
                </a:extLst>
              </p:cNvPr>
              <p:cNvSpPr/>
              <p:nvPr/>
            </p:nvSpPr>
            <p:spPr>
              <a:xfrm>
                <a:off x="5130537" y="5511356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24B7A754-C536-4643-B83C-E68CD77C39EC}"/>
                  </a:ext>
                </a:extLst>
              </p:cNvPr>
              <p:cNvSpPr/>
              <p:nvPr/>
            </p:nvSpPr>
            <p:spPr>
              <a:xfrm>
                <a:off x="5531494" y="5511356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F6A85AA1-6525-47AB-90B5-C9EA30C09DBE}"/>
                  </a:ext>
                </a:extLst>
              </p:cNvPr>
              <p:cNvSpPr/>
              <p:nvPr/>
            </p:nvSpPr>
            <p:spPr>
              <a:xfrm>
                <a:off x="5332190" y="3818010"/>
                <a:ext cx="150957" cy="184574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TextBox 268">
                <a:extLst>
                  <a:ext uri="{FF2B5EF4-FFF2-40B4-BE49-F238E27FC236}">
                    <a16:creationId xmlns:a16="http://schemas.microsoft.com/office/drawing/2014/main" id="{C0141469-D072-424B-BAE6-44711D3E8EBC}"/>
                  </a:ext>
                </a:extLst>
              </p:cNvPr>
              <p:cNvSpPr txBox="1"/>
              <p:nvPr/>
            </p:nvSpPr>
            <p:spPr>
              <a:xfrm>
                <a:off x="5246134" y="4178271"/>
                <a:ext cx="307777" cy="843791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4F81BD"/>
                    </a:solidFill>
                  </a:rPr>
                  <a:t>zero   suppression</a:t>
                </a:r>
              </a:p>
            </p:txBody>
          </p:sp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B7B04278-CE71-404E-B868-07428EB99E88}"/>
                </a:ext>
              </a:extLst>
            </p:cNvPr>
            <p:cNvGrpSpPr/>
            <p:nvPr/>
          </p:nvGrpSpPr>
          <p:grpSpPr>
            <a:xfrm>
              <a:off x="1765924" y="1486886"/>
              <a:ext cx="621701" cy="2437211"/>
              <a:chOff x="5130537" y="3818010"/>
              <a:chExt cx="544890" cy="2015096"/>
            </a:xfrm>
          </p:grpSpPr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72889CA4-8230-4CA2-B98E-08AB5BA9F7C3}"/>
                  </a:ext>
                </a:extLst>
              </p:cNvPr>
              <p:cNvCxnSpPr/>
              <p:nvPr/>
            </p:nvCxnSpPr>
            <p:spPr>
              <a:xfrm>
                <a:off x="5412605" y="5639113"/>
                <a:ext cx="3558" cy="1939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95EB0395-540F-4823-BCF3-CF0B364B192E}"/>
                  </a:ext>
                </a:extLst>
              </p:cNvPr>
              <p:cNvCxnSpPr/>
              <p:nvPr/>
            </p:nvCxnSpPr>
            <p:spPr>
              <a:xfrm>
                <a:off x="5274470" y="3894211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61436005-A0B9-4AF2-9FF5-85232AEA6FD6}"/>
                  </a:ext>
                </a:extLst>
              </p:cNvPr>
              <p:cNvCxnSpPr/>
              <p:nvPr/>
            </p:nvCxnSpPr>
            <p:spPr>
              <a:xfrm>
                <a:off x="5274470" y="4233004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CF0CD9D5-FD7A-4D1C-9C9B-BF0F19EF6B0B}"/>
                  </a:ext>
                </a:extLst>
              </p:cNvPr>
              <p:cNvCxnSpPr/>
              <p:nvPr/>
            </p:nvCxnSpPr>
            <p:spPr>
              <a:xfrm>
                <a:off x="5274470" y="4571797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FDB80A0C-3624-46EA-A2B3-070EBC8097F4}"/>
                  </a:ext>
                </a:extLst>
              </p:cNvPr>
              <p:cNvCxnSpPr/>
              <p:nvPr/>
            </p:nvCxnSpPr>
            <p:spPr>
              <a:xfrm>
                <a:off x="5274470" y="4910590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FF4CA75D-32CF-4DDD-8BBD-119A3654CC7D}"/>
                  </a:ext>
                </a:extLst>
              </p:cNvPr>
              <p:cNvCxnSpPr/>
              <p:nvPr/>
            </p:nvCxnSpPr>
            <p:spPr>
              <a:xfrm>
                <a:off x="5274470" y="5249383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7C094293-A97A-4290-BE6B-F8D27FA0A8CD}"/>
                  </a:ext>
                </a:extLst>
              </p:cNvPr>
              <p:cNvCxnSpPr/>
              <p:nvPr/>
            </p:nvCxnSpPr>
            <p:spPr>
              <a:xfrm>
                <a:off x="5274470" y="5588177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98AC5ED3-0F6D-4766-B0B2-0922B3DDB421}"/>
                  </a:ext>
                </a:extLst>
              </p:cNvPr>
              <p:cNvSpPr/>
              <p:nvPr/>
            </p:nvSpPr>
            <p:spPr>
              <a:xfrm>
                <a:off x="5130537" y="3818011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002B440C-CB04-4121-9FE4-D6A215D415FC}"/>
                  </a:ext>
                </a:extLst>
              </p:cNvPr>
              <p:cNvSpPr/>
              <p:nvPr/>
            </p:nvSpPr>
            <p:spPr>
              <a:xfrm>
                <a:off x="5531494" y="3818011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3B062CB6-0262-4ADA-82CE-6F18B80CA99A}"/>
                  </a:ext>
                </a:extLst>
              </p:cNvPr>
              <p:cNvSpPr/>
              <p:nvPr/>
            </p:nvSpPr>
            <p:spPr>
              <a:xfrm>
                <a:off x="5130537" y="4156680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06F43F7F-6328-40BB-9643-F325C06264BF}"/>
                  </a:ext>
                </a:extLst>
              </p:cNvPr>
              <p:cNvSpPr/>
              <p:nvPr/>
            </p:nvSpPr>
            <p:spPr>
              <a:xfrm>
                <a:off x="5531494" y="4156680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B6CDE2B8-E05C-445E-BE81-1B0220EF47CF}"/>
                  </a:ext>
                </a:extLst>
              </p:cNvPr>
              <p:cNvSpPr/>
              <p:nvPr/>
            </p:nvSpPr>
            <p:spPr>
              <a:xfrm>
                <a:off x="5130537" y="4495349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C77FAC2D-F50C-49FD-88E3-CA036C00DDD0}"/>
                  </a:ext>
                </a:extLst>
              </p:cNvPr>
              <p:cNvSpPr/>
              <p:nvPr/>
            </p:nvSpPr>
            <p:spPr>
              <a:xfrm>
                <a:off x="5531494" y="4495349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996B0880-845C-4DFD-A2FA-20DEC0DA6AE3}"/>
                  </a:ext>
                </a:extLst>
              </p:cNvPr>
              <p:cNvSpPr/>
              <p:nvPr/>
            </p:nvSpPr>
            <p:spPr>
              <a:xfrm>
                <a:off x="5130537" y="4834018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84DADA0F-8C08-4D99-90E3-E6B41984D15B}"/>
                  </a:ext>
                </a:extLst>
              </p:cNvPr>
              <p:cNvSpPr/>
              <p:nvPr/>
            </p:nvSpPr>
            <p:spPr>
              <a:xfrm>
                <a:off x="5531494" y="4834018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13C641A9-DDA1-4416-AAF2-43661BBE3ACC}"/>
                  </a:ext>
                </a:extLst>
              </p:cNvPr>
              <p:cNvSpPr/>
              <p:nvPr/>
            </p:nvSpPr>
            <p:spPr>
              <a:xfrm>
                <a:off x="5130537" y="5172687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9B789D9B-98BB-42A0-B529-D862D66D3567}"/>
                  </a:ext>
                </a:extLst>
              </p:cNvPr>
              <p:cNvSpPr/>
              <p:nvPr/>
            </p:nvSpPr>
            <p:spPr>
              <a:xfrm>
                <a:off x="5531494" y="5172687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6551B719-A133-4CF7-BE71-E031DBC483A5}"/>
                  </a:ext>
                </a:extLst>
              </p:cNvPr>
              <p:cNvSpPr/>
              <p:nvPr/>
            </p:nvSpPr>
            <p:spPr>
              <a:xfrm>
                <a:off x="5130537" y="5511356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CD401F2-3F27-4600-AC37-035818477D05}"/>
                  </a:ext>
                </a:extLst>
              </p:cNvPr>
              <p:cNvSpPr/>
              <p:nvPr/>
            </p:nvSpPr>
            <p:spPr>
              <a:xfrm>
                <a:off x="5531494" y="5511356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D3B04E57-39E8-4039-AECA-4852C68534CA}"/>
                  </a:ext>
                </a:extLst>
              </p:cNvPr>
              <p:cNvSpPr/>
              <p:nvPr/>
            </p:nvSpPr>
            <p:spPr>
              <a:xfrm>
                <a:off x="5332190" y="3818010"/>
                <a:ext cx="150957" cy="184574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EC75AF1E-6DDA-425D-B218-0E498A2B70F7}"/>
                  </a:ext>
                </a:extLst>
              </p:cNvPr>
              <p:cNvSpPr txBox="1"/>
              <p:nvPr/>
            </p:nvSpPr>
            <p:spPr>
              <a:xfrm>
                <a:off x="5246134" y="4178271"/>
                <a:ext cx="307777" cy="843791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4F81BD"/>
                    </a:solidFill>
                  </a:rPr>
                  <a:t>zero   suppression</a:t>
                </a:r>
              </a:p>
            </p:txBody>
          </p:sp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6B5AA26E-969B-48B9-89AF-F1F22FF529B4}"/>
                </a:ext>
              </a:extLst>
            </p:cNvPr>
            <p:cNvGrpSpPr/>
            <p:nvPr/>
          </p:nvGrpSpPr>
          <p:grpSpPr>
            <a:xfrm>
              <a:off x="2472813" y="1486886"/>
              <a:ext cx="621701" cy="2437211"/>
              <a:chOff x="5130537" y="3818010"/>
              <a:chExt cx="544890" cy="2015096"/>
            </a:xfrm>
          </p:grpSpPr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128095F4-EEFF-4F3D-8AA5-CF4D805C28BD}"/>
                  </a:ext>
                </a:extLst>
              </p:cNvPr>
              <p:cNvCxnSpPr/>
              <p:nvPr/>
            </p:nvCxnSpPr>
            <p:spPr>
              <a:xfrm>
                <a:off x="5412605" y="5639113"/>
                <a:ext cx="3558" cy="1939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CDB3635A-D4BF-4E12-A5D3-9ED06AEBBF7A}"/>
                  </a:ext>
                </a:extLst>
              </p:cNvPr>
              <p:cNvCxnSpPr/>
              <p:nvPr/>
            </p:nvCxnSpPr>
            <p:spPr>
              <a:xfrm>
                <a:off x="5274470" y="3894211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EF9CBC4E-304C-4235-A93A-50386B4C6424}"/>
                  </a:ext>
                </a:extLst>
              </p:cNvPr>
              <p:cNvCxnSpPr/>
              <p:nvPr/>
            </p:nvCxnSpPr>
            <p:spPr>
              <a:xfrm>
                <a:off x="5274470" y="4233004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CE5D9CF0-B679-4AE0-9E59-BC1F098B445B}"/>
                  </a:ext>
                </a:extLst>
              </p:cNvPr>
              <p:cNvCxnSpPr/>
              <p:nvPr/>
            </p:nvCxnSpPr>
            <p:spPr>
              <a:xfrm>
                <a:off x="5274470" y="4571797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3C73B3D5-8F90-4A93-B147-A86BF8A75812}"/>
                  </a:ext>
                </a:extLst>
              </p:cNvPr>
              <p:cNvCxnSpPr/>
              <p:nvPr/>
            </p:nvCxnSpPr>
            <p:spPr>
              <a:xfrm>
                <a:off x="5274470" y="4910590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9D699471-C8C8-45E5-9F07-CB296CB2A3ED}"/>
                  </a:ext>
                </a:extLst>
              </p:cNvPr>
              <p:cNvCxnSpPr/>
              <p:nvPr/>
            </p:nvCxnSpPr>
            <p:spPr>
              <a:xfrm>
                <a:off x="5274470" y="5249383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1B18C829-9B90-41BD-8CC3-A97F69019DF2}"/>
                  </a:ext>
                </a:extLst>
              </p:cNvPr>
              <p:cNvCxnSpPr/>
              <p:nvPr/>
            </p:nvCxnSpPr>
            <p:spPr>
              <a:xfrm>
                <a:off x="5274470" y="5588177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BEC4092-A560-4996-8963-09EFC731D798}"/>
                  </a:ext>
                </a:extLst>
              </p:cNvPr>
              <p:cNvSpPr/>
              <p:nvPr/>
            </p:nvSpPr>
            <p:spPr>
              <a:xfrm>
                <a:off x="5130537" y="3818011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601B3175-6BB8-4492-83DC-A57F8455EBB6}"/>
                  </a:ext>
                </a:extLst>
              </p:cNvPr>
              <p:cNvSpPr/>
              <p:nvPr/>
            </p:nvSpPr>
            <p:spPr>
              <a:xfrm>
                <a:off x="5531494" y="3818011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088359D1-6A2F-43F0-8EA1-9355B4CC2730}"/>
                  </a:ext>
                </a:extLst>
              </p:cNvPr>
              <p:cNvSpPr/>
              <p:nvPr/>
            </p:nvSpPr>
            <p:spPr>
              <a:xfrm>
                <a:off x="5130537" y="4156680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5337351-201A-4545-9BC2-CEDA09C02DF8}"/>
                  </a:ext>
                </a:extLst>
              </p:cNvPr>
              <p:cNvSpPr/>
              <p:nvPr/>
            </p:nvSpPr>
            <p:spPr>
              <a:xfrm>
                <a:off x="5531494" y="4156680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582503E4-6FEE-4BFB-869D-6229642CDFF7}"/>
                  </a:ext>
                </a:extLst>
              </p:cNvPr>
              <p:cNvSpPr/>
              <p:nvPr/>
            </p:nvSpPr>
            <p:spPr>
              <a:xfrm>
                <a:off x="5130537" y="4495349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B6459437-22ED-4AC4-920E-8BEA3C65FBEC}"/>
                  </a:ext>
                </a:extLst>
              </p:cNvPr>
              <p:cNvSpPr/>
              <p:nvPr/>
            </p:nvSpPr>
            <p:spPr>
              <a:xfrm>
                <a:off x="5531494" y="4495349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0C58598-1E6E-45F8-801F-3EF74A597769}"/>
                  </a:ext>
                </a:extLst>
              </p:cNvPr>
              <p:cNvSpPr/>
              <p:nvPr/>
            </p:nvSpPr>
            <p:spPr>
              <a:xfrm>
                <a:off x="5130537" y="4834018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7761A6B6-E0EA-4C5F-B611-787F44A5FF8E}"/>
                  </a:ext>
                </a:extLst>
              </p:cNvPr>
              <p:cNvSpPr/>
              <p:nvPr/>
            </p:nvSpPr>
            <p:spPr>
              <a:xfrm>
                <a:off x="5531494" y="4834018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B5614A2A-36BE-4728-B696-9E294211E628}"/>
                  </a:ext>
                </a:extLst>
              </p:cNvPr>
              <p:cNvSpPr/>
              <p:nvPr/>
            </p:nvSpPr>
            <p:spPr>
              <a:xfrm>
                <a:off x="5130537" y="5172687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6950FC48-088C-456B-88B3-4773452356AE}"/>
                  </a:ext>
                </a:extLst>
              </p:cNvPr>
              <p:cNvSpPr/>
              <p:nvPr/>
            </p:nvSpPr>
            <p:spPr>
              <a:xfrm>
                <a:off x="5531494" y="5172687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037C4E0D-1D35-4C14-A95A-C63E13FDDCC2}"/>
                  </a:ext>
                </a:extLst>
              </p:cNvPr>
              <p:cNvSpPr/>
              <p:nvPr/>
            </p:nvSpPr>
            <p:spPr>
              <a:xfrm>
                <a:off x="5130537" y="5511356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7FA6E045-E749-4E96-9C0A-2DA080793143}"/>
                  </a:ext>
                </a:extLst>
              </p:cNvPr>
              <p:cNvSpPr/>
              <p:nvPr/>
            </p:nvSpPr>
            <p:spPr>
              <a:xfrm>
                <a:off x="5531494" y="5511356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E734587A-C540-47DB-AF7A-FF8079BADF85}"/>
                  </a:ext>
                </a:extLst>
              </p:cNvPr>
              <p:cNvSpPr/>
              <p:nvPr/>
            </p:nvSpPr>
            <p:spPr>
              <a:xfrm>
                <a:off x="5332190" y="3818010"/>
                <a:ext cx="150957" cy="184574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B611D1B9-8A37-47DD-8C83-077CAA6C3EC1}"/>
                  </a:ext>
                </a:extLst>
              </p:cNvPr>
              <p:cNvSpPr txBox="1"/>
              <p:nvPr/>
            </p:nvSpPr>
            <p:spPr>
              <a:xfrm>
                <a:off x="5246134" y="4178271"/>
                <a:ext cx="307777" cy="843791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4F81BD"/>
                    </a:solidFill>
                  </a:rPr>
                  <a:t>zero   suppression</a:t>
                </a:r>
              </a:p>
            </p:txBody>
          </p:sp>
        </p:grp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BB69577C-61CC-4D65-B913-88D0B078B71A}"/>
                </a:ext>
              </a:extLst>
            </p:cNvPr>
            <p:cNvSpPr txBox="1"/>
            <p:nvPr/>
          </p:nvSpPr>
          <p:spPr>
            <a:xfrm>
              <a:off x="983403" y="3923998"/>
              <a:ext cx="1581641" cy="297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4F81BD"/>
                  </a:solidFill>
                </a:rPr>
                <a:t>Buffering and Interface</a:t>
              </a:r>
            </a:p>
          </p:txBody>
        </p: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D2ED1B90-AEBF-4CE1-B950-15AD8419013F}"/>
                </a:ext>
              </a:extLst>
            </p:cNvPr>
            <p:cNvCxnSpPr/>
            <p:nvPr/>
          </p:nvCxnSpPr>
          <p:spPr>
            <a:xfrm flipV="1">
              <a:off x="3453649" y="1400392"/>
              <a:ext cx="1260366" cy="10239"/>
            </a:xfrm>
            <a:prstGeom prst="line">
              <a:avLst/>
            </a:prstGeom>
            <a:ln w="31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6C004744-AE25-4591-A648-75D6109E3DC3}"/>
                </a:ext>
              </a:extLst>
            </p:cNvPr>
            <p:cNvCxnSpPr/>
            <p:nvPr/>
          </p:nvCxnSpPr>
          <p:spPr>
            <a:xfrm>
              <a:off x="3860249" y="1597725"/>
              <a:ext cx="328000" cy="0"/>
            </a:xfrm>
            <a:prstGeom prst="line">
              <a:avLst/>
            </a:prstGeom>
            <a:ln w="31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E88932BD-467D-4A4F-874F-C0A3A5A99F26}"/>
                </a:ext>
              </a:extLst>
            </p:cNvPr>
            <p:cNvCxnSpPr/>
            <p:nvPr/>
          </p:nvCxnSpPr>
          <p:spPr>
            <a:xfrm rot="16200000">
              <a:off x="4122406" y="1528521"/>
              <a:ext cx="131684" cy="0"/>
            </a:xfrm>
            <a:prstGeom prst="line">
              <a:avLst/>
            </a:prstGeom>
            <a:ln w="31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E58E3C87-195D-4E5B-8F00-B2E1C9D05CF0}"/>
                </a:ext>
              </a:extLst>
            </p:cNvPr>
            <p:cNvSpPr txBox="1"/>
            <p:nvPr/>
          </p:nvSpPr>
          <p:spPr>
            <a:xfrm>
              <a:off x="3787908" y="1400392"/>
              <a:ext cx="342383" cy="2605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336699"/>
                  </a:solidFill>
                </a:rPr>
                <a:t>TH</a:t>
              </a:r>
            </a:p>
          </p:txBody>
        </p:sp>
        <p:sp>
          <p:nvSpPr>
            <p:cNvPr id="198" name="Isosceles Triangle 197">
              <a:extLst>
                <a:ext uri="{FF2B5EF4-FFF2-40B4-BE49-F238E27FC236}">
                  <a16:creationId xmlns:a16="http://schemas.microsoft.com/office/drawing/2014/main" id="{EA17FFE8-DDE5-4650-8104-131D4C92505E}"/>
                </a:ext>
              </a:extLst>
            </p:cNvPr>
            <p:cNvSpPr/>
            <p:nvPr/>
          </p:nvSpPr>
          <p:spPr>
            <a:xfrm rot="16200000" flipV="1">
              <a:off x="3651939" y="1320865"/>
              <a:ext cx="223829" cy="183544"/>
            </a:xfrm>
            <a:prstGeom prst="triangl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Isosceles Triangle 198">
              <a:extLst>
                <a:ext uri="{FF2B5EF4-FFF2-40B4-BE49-F238E27FC236}">
                  <a16:creationId xmlns:a16="http://schemas.microsoft.com/office/drawing/2014/main" id="{96447247-4F3B-4A87-B389-78A38ABC3C98}"/>
                </a:ext>
              </a:extLst>
            </p:cNvPr>
            <p:cNvSpPr/>
            <p:nvPr/>
          </p:nvSpPr>
          <p:spPr>
            <a:xfrm rot="16200000" flipV="1">
              <a:off x="4072154" y="1324217"/>
              <a:ext cx="223829" cy="183544"/>
            </a:xfrm>
            <a:prstGeom prst="triangl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23278843-7E00-4D9B-9727-B3C326876235}"/>
                </a:ext>
              </a:extLst>
            </p:cNvPr>
            <p:cNvSpPr txBox="1"/>
            <p:nvPr/>
          </p:nvSpPr>
          <p:spPr>
            <a:xfrm>
              <a:off x="3865197" y="1084457"/>
              <a:ext cx="511163" cy="2605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336699"/>
                  </a:solidFill>
                </a:rPr>
                <a:t>COMP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E50771F3-5C06-41BE-9F48-85C5FDFCE4FA}"/>
                </a:ext>
              </a:extLst>
            </p:cNvPr>
            <p:cNvSpPr txBox="1"/>
            <p:nvPr/>
          </p:nvSpPr>
          <p:spPr>
            <a:xfrm>
              <a:off x="3453649" y="1089577"/>
              <a:ext cx="438977" cy="2605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336699"/>
                  </a:solidFill>
                </a:rPr>
                <a:t>AMP</a:t>
              </a:r>
            </a:p>
          </p:txBody>
        </p: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027D720D-A5E0-4AAA-B5B5-620DACD1A69A}"/>
                </a:ext>
              </a:extLst>
            </p:cNvPr>
            <p:cNvCxnSpPr>
              <a:endCxn id="203" idx="1"/>
            </p:cNvCxnSpPr>
            <p:nvPr/>
          </p:nvCxnSpPr>
          <p:spPr>
            <a:xfrm flipV="1">
              <a:off x="3104173" y="1376808"/>
              <a:ext cx="278103" cy="125832"/>
            </a:xfrm>
            <a:prstGeom prst="line">
              <a:avLst/>
            </a:prstGeom>
            <a:ln w="31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20A46098-16AB-4CCA-86AF-114B9D956272}"/>
                </a:ext>
              </a:extLst>
            </p:cNvPr>
            <p:cNvSpPr/>
            <p:nvPr/>
          </p:nvSpPr>
          <p:spPr>
            <a:xfrm>
              <a:off x="3382276" y="1116183"/>
              <a:ext cx="1404192" cy="521249"/>
            </a:xfrm>
            <a:prstGeom prst="rect">
              <a:avLst/>
            </a:prstGeom>
            <a:noFill/>
            <a:ln w="31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F5BFC35B-BEBA-4C36-BF4A-337374938BBA}"/>
                </a:ext>
              </a:extLst>
            </p:cNvPr>
            <p:cNvSpPr/>
            <p:nvPr/>
          </p:nvSpPr>
          <p:spPr>
            <a:xfrm>
              <a:off x="4447815" y="1293833"/>
              <a:ext cx="184087" cy="219475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Isosceles Triangle 204">
              <a:extLst>
                <a:ext uri="{FF2B5EF4-FFF2-40B4-BE49-F238E27FC236}">
                  <a16:creationId xmlns:a16="http://schemas.microsoft.com/office/drawing/2014/main" id="{7065FDD3-59BD-4695-BE4A-70BEFADED454}"/>
                </a:ext>
              </a:extLst>
            </p:cNvPr>
            <p:cNvSpPr/>
            <p:nvPr/>
          </p:nvSpPr>
          <p:spPr>
            <a:xfrm>
              <a:off x="4505779" y="1395270"/>
              <a:ext cx="81702" cy="112152"/>
            </a:xfrm>
            <a:prstGeom prst="triangle">
              <a:avLst/>
            </a:prstGeom>
            <a:solidFill>
              <a:schemeClr val="bg1"/>
            </a:solidFill>
            <a:ln w="31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Text Box 4">
              <a:extLst>
                <a:ext uri="{FF2B5EF4-FFF2-40B4-BE49-F238E27FC236}">
                  <a16:creationId xmlns:a16="http://schemas.microsoft.com/office/drawing/2014/main" id="{0B13A185-BF99-48E1-9C5A-FE44369A41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6" y="844507"/>
              <a:ext cx="8646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336699"/>
                  </a:solidFill>
                  <a:latin typeface="Calibri" charset="0"/>
                  <a:cs typeface="Calibri" charset="0"/>
                </a:rPr>
                <a:t>ALPIDE</a:t>
              </a:r>
            </a:p>
          </p:txBody>
        </p:sp>
      </p:grpSp>
      <p:sp>
        <p:nvSpPr>
          <p:cNvPr id="291" name="TextBox 290">
            <a:extLst>
              <a:ext uri="{FF2B5EF4-FFF2-40B4-BE49-F238E27FC236}">
                <a16:creationId xmlns:a16="http://schemas.microsoft.com/office/drawing/2014/main" id="{5294CC33-15FD-48ED-B4BC-25014ABD5403}"/>
              </a:ext>
            </a:extLst>
          </p:cNvPr>
          <p:cNvSpPr txBox="1"/>
          <p:nvPr/>
        </p:nvSpPr>
        <p:spPr>
          <a:xfrm rot="16200000">
            <a:off x="7020403" y="2418743"/>
            <a:ext cx="1021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512 rows</a:t>
            </a: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909D74CD-B240-4DA0-A798-1B375259F44E}"/>
              </a:ext>
            </a:extLst>
          </p:cNvPr>
          <p:cNvSpPr txBox="1"/>
          <p:nvPr/>
        </p:nvSpPr>
        <p:spPr>
          <a:xfrm>
            <a:off x="8302116" y="1123712"/>
            <a:ext cx="1729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1024 pixel columns</a:t>
            </a: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3284B37A-FB7E-4CF9-A079-11DFC1CC38ED}"/>
              </a:ext>
            </a:extLst>
          </p:cNvPr>
          <p:cNvSpPr txBox="1"/>
          <p:nvPr/>
        </p:nvSpPr>
        <p:spPr>
          <a:xfrm>
            <a:off x="10387013" y="3444320"/>
            <a:ext cx="1367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0.5 </a:t>
            </a:r>
            <a:r>
              <a:rPr lang="en-US" sz="1200" dirty="0" err="1"/>
              <a:t>MPixel</a:t>
            </a:r>
            <a:r>
              <a:rPr lang="en-US" sz="1200" dirty="0"/>
              <a:t> Matrix</a:t>
            </a:r>
          </a:p>
        </p:txBody>
      </p:sp>
    </p:spTree>
    <p:extLst>
      <p:ext uri="{BB962C8B-B14F-4D97-AF65-F5344CB8AC3E}">
        <p14:creationId xmlns:p14="http://schemas.microsoft.com/office/powerpoint/2010/main" val="1606185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C8FDC-FD11-4C71-9A2B-F3A245F40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Matrix Readout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5588D8-F398-4722-A5C0-D1006557CC72}"/>
              </a:ext>
            </a:extLst>
          </p:cNvPr>
          <p:cNvGrpSpPr/>
          <p:nvPr/>
        </p:nvGrpSpPr>
        <p:grpSpPr>
          <a:xfrm>
            <a:off x="4389026" y="759341"/>
            <a:ext cx="6013028" cy="3853036"/>
            <a:chOff x="1822049" y="175352"/>
            <a:chExt cx="5220578" cy="536888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13D912-C06E-4BBC-B9AD-2E990F427FF6}"/>
                </a:ext>
              </a:extLst>
            </p:cNvPr>
            <p:cNvSpPr/>
            <p:nvPr/>
          </p:nvSpPr>
          <p:spPr>
            <a:xfrm>
              <a:off x="2647140" y="908720"/>
              <a:ext cx="255028" cy="28353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FE27AA-D179-4FE0-9AB9-0AEA049A8FE3}"/>
                </a:ext>
              </a:extLst>
            </p:cNvPr>
            <p:cNvSpPr txBox="1"/>
            <p:nvPr/>
          </p:nvSpPr>
          <p:spPr>
            <a:xfrm rot="16200000">
              <a:off x="2075327" y="2319367"/>
              <a:ext cx="1363002" cy="290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Priority encoder</a:t>
              </a:r>
              <a:endParaRPr lang="en-GB" sz="14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2FC1F7-D216-4A90-9032-C387F732152A}"/>
                </a:ext>
              </a:extLst>
            </p:cNvPr>
            <p:cNvSpPr/>
            <p:nvPr/>
          </p:nvSpPr>
          <p:spPr>
            <a:xfrm>
              <a:off x="3347511" y="908720"/>
              <a:ext cx="255028" cy="28353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E8623C-5188-4821-A52F-A244C4A5459B}"/>
                </a:ext>
              </a:extLst>
            </p:cNvPr>
            <p:cNvSpPr txBox="1"/>
            <p:nvPr/>
          </p:nvSpPr>
          <p:spPr>
            <a:xfrm rot="16200000">
              <a:off x="2713445" y="2261182"/>
              <a:ext cx="1487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Pixel front-end</a:t>
              </a:r>
              <a:endParaRPr lang="en-GB" sz="1400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3CC183A-4D31-4595-BFB4-215B6192F492}"/>
                </a:ext>
              </a:extLst>
            </p:cNvPr>
            <p:cNvCxnSpPr/>
            <p:nvPr/>
          </p:nvCxnSpPr>
          <p:spPr>
            <a:xfrm>
              <a:off x="2122082" y="1583795"/>
              <a:ext cx="52505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6D36745-709A-41D0-B8AD-19AD4FBB0A56}"/>
                </a:ext>
              </a:extLst>
            </p:cNvPr>
            <p:cNvCxnSpPr/>
            <p:nvPr/>
          </p:nvCxnSpPr>
          <p:spPr>
            <a:xfrm>
              <a:off x="2186735" y="2258870"/>
              <a:ext cx="44540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296820C-30E2-44C0-A6E4-9C3E3990E45F}"/>
                </a:ext>
              </a:extLst>
            </p:cNvPr>
            <p:cNvCxnSpPr/>
            <p:nvPr/>
          </p:nvCxnSpPr>
          <p:spPr>
            <a:xfrm flipV="1">
              <a:off x="2317103" y="1493785"/>
              <a:ext cx="82509" cy="1800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056086-05C6-4351-8656-291089D0E7FE}"/>
                </a:ext>
              </a:extLst>
            </p:cNvPr>
            <p:cNvCxnSpPr/>
            <p:nvPr/>
          </p:nvCxnSpPr>
          <p:spPr>
            <a:xfrm flipV="1">
              <a:off x="2317103" y="2168860"/>
              <a:ext cx="82509" cy="1800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E96503-6F96-4812-8C5E-A021C0625009}"/>
                </a:ext>
              </a:extLst>
            </p:cNvPr>
            <p:cNvSpPr txBox="1"/>
            <p:nvPr/>
          </p:nvSpPr>
          <p:spPr>
            <a:xfrm>
              <a:off x="2140785" y="1595472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512</a:t>
              </a:r>
              <a:endParaRPr lang="en-GB" sz="11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5CA1818-2AC2-4F4A-89C7-16CAC95DBEF0}"/>
                </a:ext>
              </a:extLst>
            </p:cNvPr>
            <p:cNvSpPr txBox="1"/>
            <p:nvPr/>
          </p:nvSpPr>
          <p:spPr>
            <a:xfrm>
              <a:off x="2186061" y="2312295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512</a:t>
              </a:r>
              <a:endParaRPr lang="en-GB" sz="11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3FF844-CD98-4518-90A6-E6104CEAD12F}"/>
                </a:ext>
              </a:extLst>
            </p:cNvPr>
            <p:cNvSpPr txBox="1"/>
            <p:nvPr/>
          </p:nvSpPr>
          <p:spPr>
            <a:xfrm>
              <a:off x="2141730" y="1237812"/>
              <a:ext cx="545855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STATE</a:t>
              </a:r>
              <a:endParaRPr lang="en-GB" sz="1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4BE5A1-04C6-43E9-8246-198F7D30B03E}"/>
                </a:ext>
              </a:extLst>
            </p:cNvPr>
            <p:cNvSpPr txBox="1"/>
            <p:nvPr/>
          </p:nvSpPr>
          <p:spPr>
            <a:xfrm>
              <a:off x="2135935" y="1912886"/>
              <a:ext cx="563103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RESET</a:t>
              </a:r>
              <a:endParaRPr lang="en-GB" sz="1200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53BD6C7-E8CF-4E37-B271-D2A882D340C0}"/>
                </a:ext>
              </a:extLst>
            </p:cNvPr>
            <p:cNvCxnSpPr/>
            <p:nvPr/>
          </p:nvCxnSpPr>
          <p:spPr>
            <a:xfrm>
              <a:off x="2911430" y="1576537"/>
              <a:ext cx="423441" cy="1251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C937E6E-0D6A-4AE8-B70D-4944129A8225}"/>
                </a:ext>
              </a:extLst>
            </p:cNvPr>
            <p:cNvCxnSpPr/>
            <p:nvPr/>
          </p:nvCxnSpPr>
          <p:spPr>
            <a:xfrm>
              <a:off x="2902168" y="2251612"/>
              <a:ext cx="4290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9538D6A-8876-4919-8E8D-41863541F417}"/>
                </a:ext>
              </a:extLst>
            </p:cNvPr>
            <p:cNvCxnSpPr/>
            <p:nvPr/>
          </p:nvCxnSpPr>
          <p:spPr>
            <a:xfrm flipV="1">
              <a:off x="3106451" y="1486527"/>
              <a:ext cx="82509" cy="1800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2063BAA-BE97-458E-906A-3A9EBA49CDC8}"/>
                </a:ext>
              </a:extLst>
            </p:cNvPr>
            <p:cNvCxnSpPr/>
            <p:nvPr/>
          </p:nvCxnSpPr>
          <p:spPr>
            <a:xfrm flipV="1">
              <a:off x="3106451" y="2161602"/>
              <a:ext cx="82509" cy="1800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96E38A-A348-4599-BDA3-C6428EA35012}"/>
                </a:ext>
              </a:extLst>
            </p:cNvPr>
            <p:cNvSpPr txBox="1"/>
            <p:nvPr/>
          </p:nvSpPr>
          <p:spPr>
            <a:xfrm>
              <a:off x="2930133" y="1588214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512</a:t>
              </a:r>
              <a:endParaRPr lang="en-GB" sz="11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B354953-D8E3-403D-A153-050092E61CBA}"/>
                </a:ext>
              </a:extLst>
            </p:cNvPr>
            <p:cNvSpPr txBox="1"/>
            <p:nvPr/>
          </p:nvSpPr>
          <p:spPr>
            <a:xfrm>
              <a:off x="2975409" y="2305037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512</a:t>
              </a:r>
              <a:endParaRPr lang="en-GB" sz="11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5442F05-7AE1-4E7C-983D-BF19CA45D24C}"/>
                </a:ext>
              </a:extLst>
            </p:cNvPr>
            <p:cNvSpPr txBox="1"/>
            <p:nvPr/>
          </p:nvSpPr>
          <p:spPr>
            <a:xfrm>
              <a:off x="2859281" y="1230554"/>
              <a:ext cx="545855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STATE</a:t>
              </a:r>
              <a:endParaRPr lang="en-GB" sz="12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323DCE7-29F9-440C-AF17-91B6501BC7EF}"/>
                </a:ext>
              </a:extLst>
            </p:cNvPr>
            <p:cNvSpPr txBox="1"/>
            <p:nvPr/>
          </p:nvSpPr>
          <p:spPr>
            <a:xfrm>
              <a:off x="2836421" y="1905629"/>
              <a:ext cx="563103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RESET</a:t>
              </a:r>
              <a:endParaRPr lang="en-GB" sz="1200" dirty="0"/>
            </a:p>
          </p:txBody>
        </p:sp>
        <p:sp>
          <p:nvSpPr>
            <p:cNvPr id="28" name="Right Brace 27">
              <a:extLst>
                <a:ext uri="{FF2B5EF4-FFF2-40B4-BE49-F238E27FC236}">
                  <a16:creationId xmlns:a16="http://schemas.microsoft.com/office/drawing/2014/main" id="{0BAD6D73-2897-4931-A98B-8A1E30C668A1}"/>
                </a:ext>
              </a:extLst>
            </p:cNvPr>
            <p:cNvSpPr/>
            <p:nvPr/>
          </p:nvSpPr>
          <p:spPr>
            <a:xfrm rot="16200000">
              <a:off x="2654641" y="-283911"/>
              <a:ext cx="315035" cy="1980219"/>
            </a:xfrm>
            <a:prstGeom prst="rightBrace">
              <a:avLst>
                <a:gd name="adj1" fmla="val 33944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29D0FCE-ABDB-4ECA-BAA2-7845A0ACA320}"/>
                </a:ext>
              </a:extLst>
            </p:cNvPr>
            <p:cNvSpPr txBox="1"/>
            <p:nvPr/>
          </p:nvSpPr>
          <p:spPr>
            <a:xfrm>
              <a:off x="2677143" y="17535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  <a:endParaRPr lang="en-GB" dirty="0"/>
            </a:p>
          </p:txBody>
        </p:sp>
        <p:sp>
          <p:nvSpPr>
            <p:cNvPr id="30" name="Right Brace 29">
              <a:extLst>
                <a:ext uri="{FF2B5EF4-FFF2-40B4-BE49-F238E27FC236}">
                  <a16:creationId xmlns:a16="http://schemas.microsoft.com/office/drawing/2014/main" id="{636CD306-634F-4A23-97E9-5264107CDF36}"/>
                </a:ext>
              </a:extLst>
            </p:cNvPr>
            <p:cNvSpPr/>
            <p:nvPr/>
          </p:nvSpPr>
          <p:spPr>
            <a:xfrm rot="16200000">
              <a:off x="5895000" y="-283911"/>
              <a:ext cx="315035" cy="1980219"/>
            </a:xfrm>
            <a:prstGeom prst="rightBrace">
              <a:avLst>
                <a:gd name="adj1" fmla="val 33944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EA9C6C8-EEB9-4F2F-A745-120F1E1E04B6}"/>
                </a:ext>
              </a:extLst>
            </p:cNvPr>
            <p:cNvSpPr txBox="1"/>
            <p:nvPr/>
          </p:nvSpPr>
          <p:spPr>
            <a:xfrm>
              <a:off x="5737483" y="175352"/>
              <a:ext cx="578971" cy="504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511</a:t>
              </a:r>
              <a:endParaRPr lang="en-GB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86B9CCB-C22F-4DEE-B80A-9C6B61A73DBA}"/>
                </a:ext>
              </a:extLst>
            </p:cNvPr>
            <p:cNvSpPr txBox="1"/>
            <p:nvPr/>
          </p:nvSpPr>
          <p:spPr>
            <a:xfrm>
              <a:off x="4297323" y="1951093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  <a:endParaRPr lang="en-GB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34E327-1263-4A3A-A422-A28B495A2E3D}"/>
                </a:ext>
              </a:extLst>
            </p:cNvPr>
            <p:cNvSpPr/>
            <p:nvPr/>
          </p:nvSpPr>
          <p:spPr>
            <a:xfrm>
              <a:off x="2310715" y="4652029"/>
              <a:ext cx="4160749" cy="3164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B35E4F8-805C-4ED6-96CE-1BC5DC8CF269}"/>
                </a:ext>
              </a:extLst>
            </p:cNvPr>
            <p:cNvCxnSpPr/>
            <p:nvPr/>
          </p:nvCxnSpPr>
          <p:spPr>
            <a:xfrm>
              <a:off x="2591780" y="3790909"/>
              <a:ext cx="0" cy="8082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5A99EAE-CE14-44E9-A6DA-91C5F68B8996}"/>
                </a:ext>
              </a:extLst>
            </p:cNvPr>
            <p:cNvCxnSpPr/>
            <p:nvPr/>
          </p:nvCxnSpPr>
          <p:spPr>
            <a:xfrm flipV="1">
              <a:off x="2812158" y="3790910"/>
              <a:ext cx="0" cy="80822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F925455-7291-4DEE-8771-DD7AE08056F3}"/>
                </a:ext>
              </a:extLst>
            </p:cNvPr>
            <p:cNvCxnSpPr/>
            <p:nvPr/>
          </p:nvCxnSpPr>
          <p:spPr>
            <a:xfrm flipH="1">
              <a:off x="2969069" y="3790908"/>
              <a:ext cx="2367" cy="80822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70043FF-8456-45D3-8C33-9762C6B0D383}"/>
                </a:ext>
              </a:extLst>
            </p:cNvPr>
            <p:cNvCxnSpPr/>
            <p:nvPr/>
          </p:nvCxnSpPr>
          <p:spPr>
            <a:xfrm flipV="1">
              <a:off x="2917996" y="3970929"/>
              <a:ext cx="102147" cy="675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735BBEF-E929-43F1-A399-BC51A21DC10E}"/>
                </a:ext>
              </a:extLst>
            </p:cNvPr>
            <p:cNvSpPr txBox="1"/>
            <p:nvPr/>
          </p:nvSpPr>
          <p:spPr>
            <a:xfrm>
              <a:off x="2902168" y="3719771"/>
              <a:ext cx="328936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10</a:t>
              </a:r>
              <a:endParaRPr lang="en-GB" sz="11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D4669F0-F959-4D04-BD47-5315031575EE}"/>
                </a:ext>
              </a:extLst>
            </p:cNvPr>
            <p:cNvSpPr txBox="1"/>
            <p:nvPr/>
          </p:nvSpPr>
          <p:spPr>
            <a:xfrm rot="16200000">
              <a:off x="2222825" y="4139296"/>
              <a:ext cx="5509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VALID</a:t>
              </a:r>
              <a:endParaRPr lang="en-GB" sz="12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82ACC12-51B5-40EE-97BA-AEC0F23C2988}"/>
                </a:ext>
              </a:extLst>
            </p:cNvPr>
            <p:cNvSpPr txBox="1"/>
            <p:nvPr/>
          </p:nvSpPr>
          <p:spPr>
            <a:xfrm rot="16200000">
              <a:off x="2417245" y="4160015"/>
              <a:ext cx="6260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SELECT</a:t>
              </a:r>
              <a:endParaRPr lang="en-GB" sz="12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8A670D2-8FFD-4F4C-96CA-332FFE22D2D9}"/>
                </a:ext>
              </a:extLst>
            </p:cNvPr>
            <p:cNvSpPr txBox="1"/>
            <p:nvPr/>
          </p:nvSpPr>
          <p:spPr>
            <a:xfrm rot="16200000">
              <a:off x="2669567" y="4075441"/>
              <a:ext cx="862988" cy="29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ADDR</a:t>
              </a:r>
              <a:endParaRPr lang="en-GB" sz="1200" dirty="0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62B4387-1E97-43C9-8F36-915F8C0385B1}"/>
                </a:ext>
              </a:extLst>
            </p:cNvPr>
            <p:cNvCxnSpPr/>
            <p:nvPr/>
          </p:nvCxnSpPr>
          <p:spPr>
            <a:xfrm>
              <a:off x="5832140" y="3789040"/>
              <a:ext cx="0" cy="8082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A624FFD-780D-4670-8C16-6465138852B8}"/>
                </a:ext>
              </a:extLst>
            </p:cNvPr>
            <p:cNvCxnSpPr/>
            <p:nvPr/>
          </p:nvCxnSpPr>
          <p:spPr>
            <a:xfrm flipV="1">
              <a:off x="6052518" y="3789041"/>
              <a:ext cx="0" cy="80822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A7B7D07-C0F8-4DC2-8244-C16FF8F9665B}"/>
                </a:ext>
              </a:extLst>
            </p:cNvPr>
            <p:cNvCxnSpPr/>
            <p:nvPr/>
          </p:nvCxnSpPr>
          <p:spPr>
            <a:xfrm flipH="1">
              <a:off x="6209429" y="3789039"/>
              <a:ext cx="2367" cy="80822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4AB4F3A-3CBE-42FE-A891-968D09C18F8E}"/>
                </a:ext>
              </a:extLst>
            </p:cNvPr>
            <p:cNvCxnSpPr/>
            <p:nvPr/>
          </p:nvCxnSpPr>
          <p:spPr>
            <a:xfrm flipV="1">
              <a:off x="6158356" y="3969060"/>
              <a:ext cx="102147" cy="675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1CCF9C8-A2D9-41F8-AB87-7DFCE7476115}"/>
                </a:ext>
              </a:extLst>
            </p:cNvPr>
            <p:cNvSpPr txBox="1"/>
            <p:nvPr/>
          </p:nvSpPr>
          <p:spPr>
            <a:xfrm>
              <a:off x="6142528" y="3717902"/>
              <a:ext cx="328936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10</a:t>
              </a:r>
              <a:endParaRPr lang="en-GB" sz="11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969E750-136F-4FDD-9803-5D1333F0D20A}"/>
                </a:ext>
              </a:extLst>
            </p:cNvPr>
            <p:cNvSpPr txBox="1"/>
            <p:nvPr/>
          </p:nvSpPr>
          <p:spPr>
            <a:xfrm rot="16200000">
              <a:off x="5470155" y="4137427"/>
              <a:ext cx="5509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VALID</a:t>
              </a:r>
              <a:endParaRPr lang="en-GB" sz="12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D4D8BFD-5FDB-4FEB-92FD-AB984C05FC13}"/>
                </a:ext>
              </a:extLst>
            </p:cNvPr>
            <p:cNvSpPr txBox="1"/>
            <p:nvPr/>
          </p:nvSpPr>
          <p:spPr>
            <a:xfrm rot="16200000">
              <a:off x="5650636" y="4158146"/>
              <a:ext cx="6260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SELECT</a:t>
              </a:r>
              <a:endParaRPr lang="en-GB" sz="1200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8CD0073-85E9-44C7-AE97-2D59CE51B73A}"/>
                </a:ext>
              </a:extLst>
            </p:cNvPr>
            <p:cNvSpPr txBox="1"/>
            <p:nvPr/>
          </p:nvSpPr>
          <p:spPr>
            <a:xfrm rot="16200000">
              <a:off x="5910862" y="4076378"/>
              <a:ext cx="861119" cy="29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ADDR</a:t>
              </a:r>
              <a:endParaRPr lang="en-GB" sz="12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CBE12EA-6FEF-411A-80A0-400B20106695}"/>
                </a:ext>
              </a:extLst>
            </p:cNvPr>
            <p:cNvSpPr txBox="1"/>
            <p:nvPr/>
          </p:nvSpPr>
          <p:spPr>
            <a:xfrm>
              <a:off x="4031940" y="4548403"/>
              <a:ext cx="1088451" cy="483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/>
                <a:t>Periphery</a:t>
              </a:r>
              <a:endParaRPr lang="en-GB" sz="1700" dirty="0"/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7790031-07F6-4B73-AC0B-591F24020C35}"/>
                </a:ext>
              </a:extLst>
            </p:cNvPr>
            <p:cNvCxnSpPr/>
            <p:nvPr/>
          </p:nvCxnSpPr>
          <p:spPr>
            <a:xfrm flipH="1">
              <a:off x="5925671" y="4968462"/>
              <a:ext cx="54" cy="54483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2CE4F89-642E-4069-90BD-99D150134F01}"/>
                </a:ext>
              </a:extLst>
            </p:cNvPr>
            <p:cNvSpPr txBox="1"/>
            <p:nvPr/>
          </p:nvSpPr>
          <p:spPr>
            <a:xfrm>
              <a:off x="5877145" y="5056438"/>
              <a:ext cx="5254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Data</a:t>
              </a:r>
              <a:endParaRPr lang="en-GB" sz="1400" dirty="0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5924993E-8A53-4B76-B206-08C56DC7A539}"/>
                </a:ext>
              </a:extLst>
            </p:cNvPr>
            <p:cNvCxnSpPr/>
            <p:nvPr/>
          </p:nvCxnSpPr>
          <p:spPr>
            <a:xfrm flipH="1">
              <a:off x="2541857" y="4968463"/>
              <a:ext cx="4029" cy="55689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E50C309-7D08-452B-8CCC-3031A7236EFC}"/>
                </a:ext>
              </a:extLst>
            </p:cNvPr>
            <p:cNvSpPr txBox="1"/>
            <p:nvPr/>
          </p:nvSpPr>
          <p:spPr>
            <a:xfrm>
              <a:off x="2501770" y="5049180"/>
              <a:ext cx="4812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Bias</a:t>
              </a:r>
              <a:endParaRPr lang="en-GB" sz="1400" dirty="0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6CA7902-9917-45BD-9835-1A67593D0896}"/>
                </a:ext>
              </a:extLst>
            </p:cNvPr>
            <p:cNvCxnSpPr/>
            <p:nvPr/>
          </p:nvCxnSpPr>
          <p:spPr>
            <a:xfrm>
              <a:off x="3176847" y="4968462"/>
              <a:ext cx="0" cy="55689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DA2DC56-ACC1-492E-B767-3649D92BE69A}"/>
                </a:ext>
              </a:extLst>
            </p:cNvPr>
            <p:cNvSpPr txBox="1"/>
            <p:nvPr/>
          </p:nvSpPr>
          <p:spPr>
            <a:xfrm>
              <a:off x="3131840" y="5056438"/>
              <a:ext cx="5741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Clock</a:t>
              </a:r>
              <a:endParaRPr lang="en-GB" sz="1400" dirty="0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505B1E4-1F6E-4BB5-BDB5-EFCF1CFB118D}"/>
                </a:ext>
              </a:extLst>
            </p:cNvPr>
            <p:cNvCxnSpPr/>
            <p:nvPr/>
          </p:nvCxnSpPr>
          <p:spPr>
            <a:xfrm flipH="1">
              <a:off x="3806915" y="4959170"/>
              <a:ext cx="1" cy="566191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16DFB29-C4FA-4A70-A802-66F9ACF46EE5}"/>
                </a:ext>
              </a:extLst>
            </p:cNvPr>
            <p:cNvSpPr txBox="1"/>
            <p:nvPr/>
          </p:nvSpPr>
          <p:spPr>
            <a:xfrm>
              <a:off x="3814991" y="5002141"/>
              <a:ext cx="8020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Control</a:t>
              </a:r>
            </a:p>
            <a:p>
              <a:r>
                <a:rPr lang="en-US" sz="1400" dirty="0"/>
                <a:t>+ trigger</a:t>
              </a:r>
              <a:endParaRPr lang="en-GB" sz="1400" dirty="0"/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11372DF2-A279-466B-BFD9-D8581C76378F}"/>
                </a:ext>
              </a:extLst>
            </p:cNvPr>
            <p:cNvCxnSpPr/>
            <p:nvPr/>
          </p:nvCxnSpPr>
          <p:spPr>
            <a:xfrm>
              <a:off x="4977047" y="4987336"/>
              <a:ext cx="0" cy="55689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BF4D214-EEA6-4954-9C8A-EC82621E245F}"/>
                </a:ext>
              </a:extLst>
            </p:cNvPr>
            <p:cNvSpPr txBox="1"/>
            <p:nvPr/>
          </p:nvSpPr>
          <p:spPr>
            <a:xfrm>
              <a:off x="4932040" y="5056438"/>
              <a:ext cx="636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Pulser</a:t>
              </a:r>
              <a:endParaRPr lang="en-GB" sz="1400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107D8D7-173B-4ED2-85D4-94C81814221C}"/>
                </a:ext>
              </a:extLst>
            </p:cNvPr>
            <p:cNvSpPr/>
            <p:nvPr/>
          </p:nvSpPr>
          <p:spPr>
            <a:xfrm>
              <a:off x="1931707" y="908720"/>
              <a:ext cx="255028" cy="28353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A9F8CE8-38D7-41DA-B727-B7C817B1EA4C}"/>
                </a:ext>
              </a:extLst>
            </p:cNvPr>
            <p:cNvSpPr txBox="1"/>
            <p:nvPr/>
          </p:nvSpPr>
          <p:spPr>
            <a:xfrm rot="16200000">
              <a:off x="1297641" y="2261181"/>
              <a:ext cx="1487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Pixel front-end</a:t>
              </a:r>
              <a:endParaRPr lang="en-GB" sz="1400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6E17A09-5F6F-4D03-8EF9-94F37EEC7838}"/>
                </a:ext>
              </a:extLst>
            </p:cNvPr>
            <p:cNvSpPr/>
            <p:nvPr/>
          </p:nvSpPr>
          <p:spPr>
            <a:xfrm>
              <a:off x="5908149" y="908720"/>
              <a:ext cx="255028" cy="28353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C88CB51-6203-4D2D-8251-AF6EFCFDA827}"/>
                </a:ext>
              </a:extLst>
            </p:cNvPr>
            <p:cNvSpPr txBox="1"/>
            <p:nvPr/>
          </p:nvSpPr>
          <p:spPr>
            <a:xfrm rot="16200000">
              <a:off x="5336336" y="2319367"/>
              <a:ext cx="1363002" cy="290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Priority encoder</a:t>
              </a:r>
              <a:endParaRPr lang="en-GB" sz="1400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40A21D5-B0DB-4526-9D41-6A8EB3CCC63B}"/>
                </a:ext>
              </a:extLst>
            </p:cNvPr>
            <p:cNvSpPr/>
            <p:nvPr/>
          </p:nvSpPr>
          <p:spPr>
            <a:xfrm>
              <a:off x="6608520" y="908720"/>
              <a:ext cx="255028" cy="28353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70589C4-4AD9-424B-B562-1251F021D52D}"/>
                </a:ext>
              </a:extLst>
            </p:cNvPr>
            <p:cNvSpPr txBox="1"/>
            <p:nvPr/>
          </p:nvSpPr>
          <p:spPr>
            <a:xfrm rot="16200000">
              <a:off x="5974454" y="2261182"/>
              <a:ext cx="1487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Pixel front-end</a:t>
              </a:r>
              <a:endParaRPr lang="en-GB" sz="1400" dirty="0"/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8505E2A-B361-4163-A9E9-53E0C7F0066D}"/>
                </a:ext>
              </a:extLst>
            </p:cNvPr>
            <p:cNvCxnSpPr/>
            <p:nvPr/>
          </p:nvCxnSpPr>
          <p:spPr>
            <a:xfrm>
              <a:off x="5383091" y="1583795"/>
              <a:ext cx="52505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9DBB768A-B54B-457F-B68E-7AAFAD293E6C}"/>
                </a:ext>
              </a:extLst>
            </p:cNvPr>
            <p:cNvCxnSpPr/>
            <p:nvPr/>
          </p:nvCxnSpPr>
          <p:spPr>
            <a:xfrm>
              <a:off x="5447744" y="2258870"/>
              <a:ext cx="44540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3A20463-82E2-4E56-91D7-05D130B53001}"/>
                </a:ext>
              </a:extLst>
            </p:cNvPr>
            <p:cNvCxnSpPr/>
            <p:nvPr/>
          </p:nvCxnSpPr>
          <p:spPr>
            <a:xfrm flipV="1">
              <a:off x="5578112" y="1493785"/>
              <a:ext cx="82509" cy="1800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5C0C047-0648-46BB-8A1F-B380632FCA76}"/>
                </a:ext>
              </a:extLst>
            </p:cNvPr>
            <p:cNvCxnSpPr/>
            <p:nvPr/>
          </p:nvCxnSpPr>
          <p:spPr>
            <a:xfrm flipV="1">
              <a:off x="5578112" y="2168860"/>
              <a:ext cx="82509" cy="1800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073B46B-C90E-4F78-9F4E-0B388BB80571}"/>
                </a:ext>
              </a:extLst>
            </p:cNvPr>
            <p:cNvSpPr txBox="1"/>
            <p:nvPr/>
          </p:nvSpPr>
          <p:spPr>
            <a:xfrm>
              <a:off x="5401794" y="1595472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512</a:t>
              </a:r>
              <a:endParaRPr lang="en-GB" sz="1100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4229AEC-8B33-42C2-B9F1-D30756C86552}"/>
                </a:ext>
              </a:extLst>
            </p:cNvPr>
            <p:cNvSpPr txBox="1"/>
            <p:nvPr/>
          </p:nvSpPr>
          <p:spPr>
            <a:xfrm>
              <a:off x="5447070" y="2312295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512</a:t>
              </a:r>
              <a:endParaRPr lang="en-GB" sz="1100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34D8D4B-BF77-43A1-AB20-768FA8306B22}"/>
                </a:ext>
              </a:extLst>
            </p:cNvPr>
            <p:cNvSpPr txBox="1"/>
            <p:nvPr/>
          </p:nvSpPr>
          <p:spPr>
            <a:xfrm>
              <a:off x="5402739" y="1237812"/>
              <a:ext cx="545855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STATE</a:t>
              </a:r>
              <a:endParaRPr lang="en-GB" sz="1200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740F0D9-5554-419F-8CA5-78F79C3FCBFD}"/>
                </a:ext>
              </a:extLst>
            </p:cNvPr>
            <p:cNvSpPr txBox="1"/>
            <p:nvPr/>
          </p:nvSpPr>
          <p:spPr>
            <a:xfrm>
              <a:off x="5396944" y="1912886"/>
              <a:ext cx="563103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RESET</a:t>
              </a:r>
              <a:endParaRPr lang="en-GB" sz="1200" dirty="0"/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3297132D-AB47-44A6-AAD7-DE139F271448}"/>
                </a:ext>
              </a:extLst>
            </p:cNvPr>
            <p:cNvCxnSpPr/>
            <p:nvPr/>
          </p:nvCxnSpPr>
          <p:spPr>
            <a:xfrm>
              <a:off x="6172439" y="1576537"/>
              <a:ext cx="423441" cy="1251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BB2CD5CC-B86D-4EE1-B1A0-E4212BC80778}"/>
                </a:ext>
              </a:extLst>
            </p:cNvPr>
            <p:cNvCxnSpPr/>
            <p:nvPr/>
          </p:nvCxnSpPr>
          <p:spPr>
            <a:xfrm>
              <a:off x="6163177" y="2251612"/>
              <a:ext cx="4290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70DB504-6208-4803-904F-2C6932A7E190}"/>
                </a:ext>
              </a:extLst>
            </p:cNvPr>
            <p:cNvCxnSpPr/>
            <p:nvPr/>
          </p:nvCxnSpPr>
          <p:spPr>
            <a:xfrm flipV="1">
              <a:off x="6367460" y="1486527"/>
              <a:ext cx="82509" cy="1800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479EB6A-B96D-4551-BA32-3DB38FA5EC7D}"/>
                </a:ext>
              </a:extLst>
            </p:cNvPr>
            <p:cNvCxnSpPr/>
            <p:nvPr/>
          </p:nvCxnSpPr>
          <p:spPr>
            <a:xfrm flipV="1">
              <a:off x="6367460" y="2161602"/>
              <a:ext cx="82509" cy="1800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93CBCD7-2F49-44ED-BD40-86EF6DF0DA5F}"/>
                </a:ext>
              </a:extLst>
            </p:cNvPr>
            <p:cNvSpPr txBox="1"/>
            <p:nvPr/>
          </p:nvSpPr>
          <p:spPr>
            <a:xfrm>
              <a:off x="6191142" y="1588214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512</a:t>
              </a:r>
              <a:endParaRPr lang="en-GB" sz="1100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7F07C30-34FB-4A62-8DC8-EAC099B6A4E2}"/>
                </a:ext>
              </a:extLst>
            </p:cNvPr>
            <p:cNvSpPr txBox="1"/>
            <p:nvPr/>
          </p:nvSpPr>
          <p:spPr>
            <a:xfrm>
              <a:off x="6236418" y="2305037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512</a:t>
              </a:r>
              <a:endParaRPr lang="en-GB" sz="1100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1B9F382-5F4B-4253-ADFB-A92EA9E163F5}"/>
                </a:ext>
              </a:extLst>
            </p:cNvPr>
            <p:cNvSpPr txBox="1"/>
            <p:nvPr/>
          </p:nvSpPr>
          <p:spPr>
            <a:xfrm>
              <a:off x="6112416" y="1230554"/>
              <a:ext cx="545855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STATE</a:t>
              </a:r>
              <a:endParaRPr lang="en-GB" sz="1200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CCB001A-AD8A-47B6-BC8D-A72BF6F45CB5}"/>
                </a:ext>
              </a:extLst>
            </p:cNvPr>
            <p:cNvSpPr txBox="1"/>
            <p:nvPr/>
          </p:nvSpPr>
          <p:spPr>
            <a:xfrm>
              <a:off x="6097430" y="1905629"/>
              <a:ext cx="563103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RESET</a:t>
              </a:r>
              <a:endParaRPr lang="en-GB" sz="1200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814992A-144B-4A9F-B12E-50918D60FBE9}"/>
                </a:ext>
              </a:extLst>
            </p:cNvPr>
            <p:cNvSpPr/>
            <p:nvPr/>
          </p:nvSpPr>
          <p:spPr>
            <a:xfrm>
              <a:off x="5192716" y="908720"/>
              <a:ext cx="255028" cy="28353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308CB2C-0158-43F9-9FD5-B632592AAF8D}"/>
                </a:ext>
              </a:extLst>
            </p:cNvPr>
            <p:cNvSpPr txBox="1"/>
            <p:nvPr/>
          </p:nvSpPr>
          <p:spPr>
            <a:xfrm rot="16200000">
              <a:off x="4558649" y="2261182"/>
              <a:ext cx="1487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Pixel front-end</a:t>
              </a:r>
              <a:endParaRPr lang="en-GB" sz="1400" dirty="0"/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54D062E7-DEA3-487D-A431-9746D719DD03}"/>
              </a:ext>
            </a:extLst>
          </p:cNvPr>
          <p:cNvSpPr txBox="1"/>
          <p:nvPr/>
        </p:nvSpPr>
        <p:spPr>
          <a:xfrm>
            <a:off x="8574925" y="4806126"/>
            <a:ext cx="3182707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low-power matrix readout ~ </a:t>
            </a:r>
            <a:r>
              <a:rPr lang="en-US" sz="1600" dirty="0">
                <a:solidFill>
                  <a:srgbClr val="C00000"/>
                </a:solidFill>
              </a:rPr>
              <a:t>2mW</a:t>
            </a:r>
          </a:p>
        </p:txBody>
      </p:sp>
      <p:sp>
        <p:nvSpPr>
          <p:cNvPr id="86" name="Text Box 8">
            <a:extLst>
              <a:ext uri="{FF2B5EF4-FFF2-40B4-BE49-F238E27FC236}">
                <a16:creationId xmlns:a16="http://schemas.microsoft.com/office/drawing/2014/main" id="{9ECEE651-9BF7-4F6C-8C52-BE2EA1E36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91" y="5078764"/>
            <a:ext cx="11211067" cy="125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en-US" sz="2000" dirty="0">
                <a:solidFill>
                  <a:srgbClr val="C00000"/>
                </a:solidFill>
              </a:rPr>
              <a:t>Pixel Matrix - Hit driven architecture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solidFill>
                  <a:srgbClr val="4F81BD"/>
                </a:solidFill>
              </a:rPr>
              <a:t>Priority encoder sequentially provides addresses of all hit pixels present in double column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solidFill>
                  <a:srgbClr val="4F81BD"/>
                </a:solidFill>
              </a:rPr>
              <a:t>No activity if no hit (</a:t>
            </a:r>
            <a:r>
              <a:rPr lang="en-US" sz="2000" b="1" dirty="0">
                <a:solidFill>
                  <a:srgbClr val="008000"/>
                </a:solidFill>
              </a:rPr>
              <a:t>no free running clock</a:t>
            </a:r>
            <a:r>
              <a:rPr lang="en-US" sz="2000" dirty="0">
                <a:solidFill>
                  <a:srgbClr val="4F81BD"/>
                </a:solidFill>
              </a:rPr>
              <a:t>) </a:t>
            </a:r>
            <a:r>
              <a:rPr lang="en-US" sz="2000" dirty="0">
                <a:solidFill>
                  <a:srgbClr val="4F81BD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rgbClr val="4F81BD"/>
                </a:solidFill>
                <a:sym typeface="Wingdings"/>
              </a:rPr>
              <a:t> </a:t>
            </a:r>
            <a:r>
              <a:rPr lang="en-US" sz="2000" dirty="0">
                <a:solidFill>
                  <a:srgbClr val="C00000"/>
                </a:solidFill>
                <a:sym typeface="Wingdings"/>
              </a:rPr>
              <a:t>low power 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97" name="Picture 24" descr="Picture 24">
            <a:extLst>
              <a:ext uri="{FF2B5EF4-FFF2-40B4-BE49-F238E27FC236}">
                <a16:creationId xmlns:a16="http://schemas.microsoft.com/office/drawing/2014/main" id="{541374F5-793C-41A3-BD04-08645A2C00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216" t="19013" r="17113" b="13662"/>
          <a:stretch>
            <a:fillRect/>
          </a:stretch>
        </p:blipFill>
        <p:spPr>
          <a:xfrm>
            <a:off x="1161969" y="2362547"/>
            <a:ext cx="1884428" cy="1850166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99" name="TextBox 40">
            <a:extLst>
              <a:ext uri="{FF2B5EF4-FFF2-40B4-BE49-F238E27FC236}">
                <a16:creationId xmlns:a16="http://schemas.microsoft.com/office/drawing/2014/main" id="{FA22DDBC-58D2-4F59-BAA0-6B177A1B8D36}"/>
              </a:ext>
            </a:extLst>
          </p:cNvPr>
          <p:cNvSpPr txBox="1"/>
          <p:nvPr/>
        </p:nvSpPr>
        <p:spPr>
          <a:xfrm rot="21050142">
            <a:off x="1536770" y="2181685"/>
            <a:ext cx="48987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/>
          <a:p>
            <a:pPr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200" dirty="0"/>
              <a:t>28</a:t>
            </a:r>
            <a:r>
              <a:rPr sz="1200" dirty="0"/>
              <a:t> </a:t>
            </a:r>
            <a:r>
              <a:rPr sz="1200" dirty="0">
                <a:latin typeface="Calibri Light"/>
                <a:ea typeface="Calibri Light"/>
                <a:cs typeface="Calibri Light"/>
                <a:sym typeface="Calibri Light"/>
              </a:rPr>
              <a:t>µm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1C7E46D-4FB3-40D2-A6DB-5C58BA9E97B8}"/>
              </a:ext>
            </a:extLst>
          </p:cNvPr>
          <p:cNvCxnSpPr>
            <a:cxnSpLocks/>
          </p:cNvCxnSpPr>
          <p:nvPr/>
        </p:nvCxnSpPr>
        <p:spPr>
          <a:xfrm flipV="1">
            <a:off x="1506828" y="2401910"/>
            <a:ext cx="521595" cy="9015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34">
            <a:extLst>
              <a:ext uri="{FF2B5EF4-FFF2-40B4-BE49-F238E27FC236}">
                <a16:creationId xmlns:a16="http://schemas.microsoft.com/office/drawing/2014/main" id="{7AED6CE0-944F-4204-979A-DA50ABC84733}"/>
              </a:ext>
            </a:extLst>
          </p:cNvPr>
          <p:cNvSpPr txBox="1"/>
          <p:nvPr/>
        </p:nvSpPr>
        <p:spPr>
          <a:xfrm>
            <a:off x="2459048" y="3780215"/>
            <a:ext cx="666206" cy="276997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4F81BD"/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/>
          <a:p>
            <a:pPr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rPr sz="1200"/>
              <a:t>C</a:t>
            </a:r>
            <a:r>
              <a:rPr sz="1200" baseline="-19153"/>
              <a:t>in</a:t>
            </a:r>
            <a:r>
              <a:rPr sz="1200"/>
              <a:t> ≈ 5 fF 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C41DB58-D89B-4B9B-A46C-3EAD09B9C383}"/>
              </a:ext>
            </a:extLst>
          </p:cNvPr>
          <p:cNvSpPr txBox="1"/>
          <p:nvPr/>
        </p:nvSpPr>
        <p:spPr>
          <a:xfrm>
            <a:off x="2310137" y="2068546"/>
            <a:ext cx="1448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collection electrode</a:t>
            </a: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AA3A9F60-46BE-47A5-9C01-4FBFC4812EE3}"/>
              </a:ext>
            </a:extLst>
          </p:cNvPr>
          <p:cNvCxnSpPr>
            <a:cxnSpLocks/>
            <a:stCxn id="107" idx="2"/>
          </p:cNvCxnSpPr>
          <p:nvPr/>
        </p:nvCxnSpPr>
        <p:spPr>
          <a:xfrm flipH="1">
            <a:off x="2596501" y="2345545"/>
            <a:ext cx="437790" cy="3956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D6A4C326-0BC5-49BA-8CE8-C530339C8762}"/>
              </a:ext>
            </a:extLst>
          </p:cNvPr>
          <p:cNvSpPr txBox="1"/>
          <p:nvPr/>
        </p:nvSpPr>
        <p:spPr>
          <a:xfrm>
            <a:off x="406680" y="3301690"/>
            <a:ext cx="955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 x 2 pixel</a:t>
            </a:r>
          </a:p>
          <a:p>
            <a:r>
              <a:rPr lang="en-US" sz="1400" dirty="0"/>
              <a:t>volume</a:t>
            </a:r>
          </a:p>
        </p:txBody>
      </p:sp>
      <p:sp>
        <p:nvSpPr>
          <p:cNvPr id="113" name="TextBox 33">
            <a:extLst>
              <a:ext uri="{FF2B5EF4-FFF2-40B4-BE49-F238E27FC236}">
                <a16:creationId xmlns:a16="http://schemas.microsoft.com/office/drawing/2014/main" id="{5CF83EFA-6194-4310-B66F-6FCDCD913CB2}"/>
              </a:ext>
            </a:extLst>
          </p:cNvPr>
          <p:cNvSpPr txBox="1"/>
          <p:nvPr/>
        </p:nvSpPr>
        <p:spPr>
          <a:xfrm>
            <a:off x="2797013" y="3276777"/>
            <a:ext cx="784828" cy="276997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4F81BD"/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200" dirty="0"/>
              <a:t>0.3 </a:t>
            </a:r>
            <a:r>
              <a:rPr sz="1200" dirty="0" err="1"/>
              <a:t>pJ</a:t>
            </a:r>
            <a:r>
              <a:rPr sz="1200" dirty="0"/>
              <a:t> / bit </a:t>
            </a:r>
          </a:p>
        </p:txBody>
      </p:sp>
      <p:sp>
        <p:nvSpPr>
          <p:cNvPr id="115" name="TextBox 36">
            <a:extLst>
              <a:ext uri="{FF2B5EF4-FFF2-40B4-BE49-F238E27FC236}">
                <a16:creationId xmlns:a16="http://schemas.microsoft.com/office/drawing/2014/main" id="{6DF4CC66-2D8A-4AFD-B1D6-ACF95FFDFAF9}"/>
              </a:ext>
            </a:extLst>
          </p:cNvPr>
          <p:cNvSpPr txBox="1"/>
          <p:nvPr/>
        </p:nvSpPr>
        <p:spPr>
          <a:xfrm>
            <a:off x="948048" y="4249398"/>
            <a:ext cx="2397449" cy="307775"/>
          </a:xfrm>
          <a:prstGeom prst="rect">
            <a:avLst/>
          </a:prstGeom>
          <a:solidFill>
            <a:srgbClr val="1F497D"/>
          </a:solidFill>
          <a:ln w="12700" cap="flat">
            <a:noFill/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/>
          <a:p>
            <a:pPr>
              <a:defRPr sz="2600">
                <a:solidFill>
                  <a:srgbClr val="D7E4B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400" dirty="0"/>
              <a:t>Q</a:t>
            </a:r>
            <a:r>
              <a:rPr sz="1400" baseline="-19153" dirty="0"/>
              <a:t>in</a:t>
            </a:r>
            <a:r>
              <a:rPr sz="1400" dirty="0"/>
              <a:t> (MIP) ≈ 1300 e </a:t>
            </a:r>
            <a:r>
              <a:rPr sz="1400" dirty="0">
                <a:latin typeface="Wingdings 3"/>
                <a:ea typeface="Wingdings 3"/>
                <a:cs typeface="Wingdings 3"/>
                <a:sym typeface="Wingdings 3"/>
              </a:rPr>
              <a:t></a:t>
            </a:r>
            <a:r>
              <a:rPr sz="1400" dirty="0"/>
              <a:t> V ≈ 40mV </a:t>
            </a:r>
          </a:p>
        </p:txBody>
      </p:sp>
    </p:spTree>
    <p:extLst>
      <p:ext uri="{BB962C8B-B14F-4D97-AF65-F5344CB8AC3E}">
        <p14:creationId xmlns:p14="http://schemas.microsoft.com/office/powerpoint/2010/main" val="2315041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C3639-2E1B-424F-8D51-055645FBF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ALPIDE Architecture including TMR</a:t>
            </a:r>
          </a:p>
        </p:txBody>
      </p:sp>
      <p:sp>
        <p:nvSpPr>
          <p:cNvPr id="8" name="Google Shape;1274;p41">
            <a:extLst>
              <a:ext uri="{FF2B5EF4-FFF2-40B4-BE49-F238E27FC236}">
                <a16:creationId xmlns:a16="http://schemas.microsoft.com/office/drawing/2014/main" id="{9777EB4B-450A-482F-B379-921952C2B4BF}"/>
              </a:ext>
            </a:extLst>
          </p:cNvPr>
          <p:cNvSpPr/>
          <p:nvPr/>
        </p:nvSpPr>
        <p:spPr>
          <a:xfrm>
            <a:off x="334738" y="3986723"/>
            <a:ext cx="3757204" cy="2229804"/>
          </a:xfrm>
          <a:prstGeom prst="rect">
            <a:avLst/>
          </a:prstGeom>
          <a:noFill/>
          <a:ln w="1587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oogle Shape;1277;p41">
            <a:extLst>
              <a:ext uri="{FF2B5EF4-FFF2-40B4-BE49-F238E27FC236}">
                <a16:creationId xmlns:a16="http://schemas.microsoft.com/office/drawing/2014/main" id="{7263AE52-6192-454B-8DA8-38D662E80119}"/>
              </a:ext>
            </a:extLst>
          </p:cNvPr>
          <p:cNvGrpSpPr/>
          <p:nvPr/>
        </p:nvGrpSpPr>
        <p:grpSpPr>
          <a:xfrm>
            <a:off x="4366541" y="914403"/>
            <a:ext cx="7149468" cy="5187634"/>
            <a:chOff x="1203220" y="666750"/>
            <a:chExt cx="5543089" cy="5030565"/>
          </a:xfrm>
        </p:grpSpPr>
        <p:sp>
          <p:nvSpPr>
            <p:cNvPr id="10" name="Google Shape;1278;p41">
              <a:extLst>
                <a:ext uri="{FF2B5EF4-FFF2-40B4-BE49-F238E27FC236}">
                  <a16:creationId xmlns:a16="http://schemas.microsoft.com/office/drawing/2014/main" id="{8DE7F42F-D469-43E2-85E5-EF71D1C753B4}"/>
                </a:ext>
              </a:extLst>
            </p:cNvPr>
            <p:cNvSpPr/>
            <p:nvPr/>
          </p:nvSpPr>
          <p:spPr>
            <a:xfrm rot="10800000" flipH="1">
              <a:off x="4018702" y="3154297"/>
              <a:ext cx="2585742" cy="163655"/>
            </a:xfrm>
            <a:prstGeom prst="trapezoid">
              <a:avLst>
                <a:gd name="adj" fmla="val 93990"/>
              </a:avLst>
            </a:prstGeom>
            <a:solidFill>
              <a:srgbClr val="FF6600">
                <a:alpha val="49803"/>
              </a:srgbClr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279;p41">
              <a:extLst>
                <a:ext uri="{FF2B5EF4-FFF2-40B4-BE49-F238E27FC236}">
                  <a16:creationId xmlns:a16="http://schemas.microsoft.com/office/drawing/2014/main" id="{C21E8BC1-FB27-459E-9CDA-7DEB2B19158D}"/>
                </a:ext>
              </a:extLst>
            </p:cNvPr>
            <p:cNvSpPr/>
            <p:nvPr/>
          </p:nvSpPr>
          <p:spPr>
            <a:xfrm>
              <a:off x="3298623" y="666750"/>
              <a:ext cx="3338553" cy="1767469"/>
            </a:xfrm>
            <a:prstGeom prst="rect">
              <a:avLst/>
            </a:prstGeom>
            <a:solidFill>
              <a:schemeClr val="dk1">
                <a:alpha val="24705"/>
              </a:schemeClr>
            </a:solidFill>
            <a:ln w="1905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80;p41">
              <a:extLst>
                <a:ext uri="{FF2B5EF4-FFF2-40B4-BE49-F238E27FC236}">
                  <a16:creationId xmlns:a16="http://schemas.microsoft.com/office/drawing/2014/main" id="{B60254B8-6CAC-4D81-813C-5209CE274A03}"/>
                </a:ext>
              </a:extLst>
            </p:cNvPr>
            <p:cNvSpPr txBox="1"/>
            <p:nvPr/>
          </p:nvSpPr>
          <p:spPr>
            <a:xfrm>
              <a:off x="3546058" y="928597"/>
              <a:ext cx="117371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974806"/>
                  </a:solidFill>
                  <a:latin typeface="Calibri"/>
                  <a:ea typeface="Calibri"/>
                  <a:cs typeface="Calibri"/>
                  <a:sym typeface="Calibri"/>
                </a:rPr>
                <a:t>16 double columns</a:t>
              </a:r>
              <a:endParaRPr/>
            </a:p>
          </p:txBody>
        </p:sp>
        <p:grpSp>
          <p:nvGrpSpPr>
            <p:cNvPr id="13" name="Google Shape;1281;p41">
              <a:extLst>
                <a:ext uri="{FF2B5EF4-FFF2-40B4-BE49-F238E27FC236}">
                  <a16:creationId xmlns:a16="http://schemas.microsoft.com/office/drawing/2014/main" id="{B6379DDD-04E4-444F-9A03-A8958D7DFF70}"/>
                </a:ext>
              </a:extLst>
            </p:cNvPr>
            <p:cNvGrpSpPr/>
            <p:nvPr/>
          </p:nvGrpSpPr>
          <p:grpSpPr>
            <a:xfrm>
              <a:off x="3505200" y="1223175"/>
              <a:ext cx="274821" cy="1084114"/>
              <a:chOff x="3383868" y="1232756"/>
              <a:chExt cx="274821" cy="1192525"/>
            </a:xfrm>
          </p:grpSpPr>
          <p:cxnSp>
            <p:nvCxnSpPr>
              <p:cNvPr id="138" name="Google Shape;1282;p41">
                <a:extLst>
                  <a:ext uri="{FF2B5EF4-FFF2-40B4-BE49-F238E27FC236}">
                    <a16:creationId xmlns:a16="http://schemas.microsoft.com/office/drawing/2014/main" id="{99176199-9DF5-47C2-B7E2-3F1300796DDB}"/>
                  </a:ext>
                </a:extLst>
              </p:cNvPr>
              <p:cNvCxnSpPr/>
              <p:nvPr/>
            </p:nvCxnSpPr>
            <p:spPr>
              <a:xfrm>
                <a:off x="3422173" y="1753436"/>
                <a:ext cx="0" cy="134369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9" name="Google Shape;1283;p41">
                <a:extLst>
                  <a:ext uri="{FF2B5EF4-FFF2-40B4-BE49-F238E27FC236}">
                    <a16:creationId xmlns:a16="http://schemas.microsoft.com/office/drawing/2014/main" id="{DEAB714F-92B5-4E64-A0E9-AA83A40F1D24}"/>
                  </a:ext>
                </a:extLst>
              </p:cNvPr>
              <p:cNvCxnSpPr/>
              <p:nvPr/>
            </p:nvCxnSpPr>
            <p:spPr>
              <a:xfrm>
                <a:off x="3460346" y="1954759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0" name="Google Shape;1284;p41">
                <a:extLst>
                  <a:ext uri="{FF2B5EF4-FFF2-40B4-BE49-F238E27FC236}">
                    <a16:creationId xmlns:a16="http://schemas.microsoft.com/office/drawing/2014/main" id="{4C1A1CFF-DC43-4AF9-9F77-0DD63E353A19}"/>
                  </a:ext>
                </a:extLst>
              </p:cNvPr>
              <p:cNvCxnSpPr/>
              <p:nvPr/>
            </p:nvCxnSpPr>
            <p:spPr>
              <a:xfrm>
                <a:off x="3460346" y="2078597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1" name="Google Shape;1285;p41">
                <a:extLst>
                  <a:ext uri="{FF2B5EF4-FFF2-40B4-BE49-F238E27FC236}">
                    <a16:creationId xmlns:a16="http://schemas.microsoft.com/office/drawing/2014/main" id="{2846BCB0-1C39-4A89-9B22-A823E7D9AA07}"/>
                  </a:ext>
                </a:extLst>
              </p:cNvPr>
              <p:cNvCxnSpPr/>
              <p:nvPr/>
            </p:nvCxnSpPr>
            <p:spPr>
              <a:xfrm>
                <a:off x="3460346" y="2206854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2" name="Google Shape;1286;p41">
                <a:extLst>
                  <a:ext uri="{FF2B5EF4-FFF2-40B4-BE49-F238E27FC236}">
                    <a16:creationId xmlns:a16="http://schemas.microsoft.com/office/drawing/2014/main" id="{6E96C111-FF50-464D-B2E4-BE351AE21BE9}"/>
                  </a:ext>
                </a:extLst>
              </p:cNvPr>
              <p:cNvCxnSpPr/>
              <p:nvPr/>
            </p:nvCxnSpPr>
            <p:spPr>
              <a:xfrm>
                <a:off x="3460346" y="2341301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3" name="Google Shape;1287;p41">
                <a:extLst>
                  <a:ext uri="{FF2B5EF4-FFF2-40B4-BE49-F238E27FC236}">
                    <a16:creationId xmlns:a16="http://schemas.microsoft.com/office/drawing/2014/main" id="{A06C1065-969D-4CA0-B34F-4739805AC3A3}"/>
                  </a:ext>
                </a:extLst>
              </p:cNvPr>
              <p:cNvSpPr/>
              <p:nvPr/>
            </p:nvSpPr>
            <p:spPr>
              <a:xfrm>
                <a:off x="3383868" y="190746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288;p41">
                <a:extLst>
                  <a:ext uri="{FF2B5EF4-FFF2-40B4-BE49-F238E27FC236}">
                    <a16:creationId xmlns:a16="http://schemas.microsoft.com/office/drawing/2014/main" id="{5431CBCD-D34A-4D19-92E6-FFCB087DCC1C}"/>
                  </a:ext>
                </a:extLst>
              </p:cNvPr>
              <p:cNvSpPr/>
              <p:nvPr/>
            </p:nvSpPr>
            <p:spPr>
              <a:xfrm>
                <a:off x="3383868" y="203623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289;p41">
                <a:extLst>
                  <a:ext uri="{FF2B5EF4-FFF2-40B4-BE49-F238E27FC236}">
                    <a16:creationId xmlns:a16="http://schemas.microsoft.com/office/drawing/2014/main" id="{AE871E7F-E59C-4F49-AEC2-619C232C4D92}"/>
                  </a:ext>
                </a:extLst>
              </p:cNvPr>
              <p:cNvSpPr/>
              <p:nvPr/>
            </p:nvSpPr>
            <p:spPr>
              <a:xfrm>
                <a:off x="3383868" y="216500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290;p41">
                <a:extLst>
                  <a:ext uri="{FF2B5EF4-FFF2-40B4-BE49-F238E27FC236}">
                    <a16:creationId xmlns:a16="http://schemas.microsoft.com/office/drawing/2014/main" id="{D0FD8B27-C196-4B9F-AE2C-CF492D00A315}"/>
                  </a:ext>
                </a:extLst>
              </p:cNvPr>
              <p:cNvSpPr/>
              <p:nvPr/>
            </p:nvSpPr>
            <p:spPr>
              <a:xfrm>
                <a:off x="3383868" y="229377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291;p41">
                <a:extLst>
                  <a:ext uri="{FF2B5EF4-FFF2-40B4-BE49-F238E27FC236}">
                    <a16:creationId xmlns:a16="http://schemas.microsoft.com/office/drawing/2014/main" id="{161CF31C-8D45-4684-8986-907C6DDC370C}"/>
                  </a:ext>
                </a:extLst>
              </p:cNvPr>
              <p:cNvSpPr/>
              <p:nvPr/>
            </p:nvSpPr>
            <p:spPr>
              <a:xfrm>
                <a:off x="3582078" y="190746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292;p41">
                <a:extLst>
                  <a:ext uri="{FF2B5EF4-FFF2-40B4-BE49-F238E27FC236}">
                    <a16:creationId xmlns:a16="http://schemas.microsoft.com/office/drawing/2014/main" id="{74525F59-A693-4064-A384-4D88C978B3C2}"/>
                  </a:ext>
                </a:extLst>
              </p:cNvPr>
              <p:cNvSpPr/>
              <p:nvPr/>
            </p:nvSpPr>
            <p:spPr>
              <a:xfrm>
                <a:off x="3582078" y="203623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293;p41">
                <a:extLst>
                  <a:ext uri="{FF2B5EF4-FFF2-40B4-BE49-F238E27FC236}">
                    <a16:creationId xmlns:a16="http://schemas.microsoft.com/office/drawing/2014/main" id="{681996FD-2790-4A82-AF54-FE59AD42580D}"/>
                  </a:ext>
                </a:extLst>
              </p:cNvPr>
              <p:cNvSpPr/>
              <p:nvPr/>
            </p:nvSpPr>
            <p:spPr>
              <a:xfrm>
                <a:off x="3582078" y="216500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294;p41">
                <a:extLst>
                  <a:ext uri="{FF2B5EF4-FFF2-40B4-BE49-F238E27FC236}">
                    <a16:creationId xmlns:a16="http://schemas.microsoft.com/office/drawing/2014/main" id="{8BC51225-89F7-400B-B752-EDB4679BE5E6}"/>
                  </a:ext>
                </a:extLst>
              </p:cNvPr>
              <p:cNvSpPr/>
              <p:nvPr/>
            </p:nvSpPr>
            <p:spPr>
              <a:xfrm>
                <a:off x="3582078" y="229377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51" name="Google Shape;1295;p41">
                <a:extLst>
                  <a:ext uri="{FF2B5EF4-FFF2-40B4-BE49-F238E27FC236}">
                    <a16:creationId xmlns:a16="http://schemas.microsoft.com/office/drawing/2014/main" id="{F23CFB84-F73B-4937-9CCB-A63F7A85D815}"/>
                  </a:ext>
                </a:extLst>
              </p:cNvPr>
              <p:cNvCxnSpPr/>
              <p:nvPr/>
            </p:nvCxnSpPr>
            <p:spPr>
              <a:xfrm>
                <a:off x="3460611" y="1280050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2" name="Google Shape;1296;p41">
                <a:extLst>
                  <a:ext uri="{FF2B5EF4-FFF2-40B4-BE49-F238E27FC236}">
                    <a16:creationId xmlns:a16="http://schemas.microsoft.com/office/drawing/2014/main" id="{3580BD04-AF45-4495-9DBA-00A24203BD5E}"/>
                  </a:ext>
                </a:extLst>
              </p:cNvPr>
              <p:cNvCxnSpPr/>
              <p:nvPr/>
            </p:nvCxnSpPr>
            <p:spPr>
              <a:xfrm>
                <a:off x="3460611" y="1403889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3" name="Google Shape;1297;p41">
                <a:extLst>
                  <a:ext uri="{FF2B5EF4-FFF2-40B4-BE49-F238E27FC236}">
                    <a16:creationId xmlns:a16="http://schemas.microsoft.com/office/drawing/2014/main" id="{2DEC296C-3164-49C8-A9BF-405C9E5B4FAE}"/>
                  </a:ext>
                </a:extLst>
              </p:cNvPr>
              <p:cNvCxnSpPr/>
              <p:nvPr/>
            </p:nvCxnSpPr>
            <p:spPr>
              <a:xfrm>
                <a:off x="3460611" y="1532145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4" name="Google Shape;1298;p41">
                <a:extLst>
                  <a:ext uri="{FF2B5EF4-FFF2-40B4-BE49-F238E27FC236}">
                    <a16:creationId xmlns:a16="http://schemas.microsoft.com/office/drawing/2014/main" id="{5D2EF628-5D44-4B91-955F-BA599CA992D8}"/>
                  </a:ext>
                </a:extLst>
              </p:cNvPr>
              <p:cNvCxnSpPr/>
              <p:nvPr/>
            </p:nvCxnSpPr>
            <p:spPr>
              <a:xfrm>
                <a:off x="3460611" y="1666592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55" name="Google Shape;1299;p41">
                <a:extLst>
                  <a:ext uri="{FF2B5EF4-FFF2-40B4-BE49-F238E27FC236}">
                    <a16:creationId xmlns:a16="http://schemas.microsoft.com/office/drawing/2014/main" id="{F3A5984E-99ED-4BBC-B257-89118276B5A3}"/>
                  </a:ext>
                </a:extLst>
              </p:cNvPr>
              <p:cNvSpPr/>
              <p:nvPr/>
            </p:nvSpPr>
            <p:spPr>
              <a:xfrm>
                <a:off x="3383868" y="1232757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300;p41">
                <a:extLst>
                  <a:ext uri="{FF2B5EF4-FFF2-40B4-BE49-F238E27FC236}">
                    <a16:creationId xmlns:a16="http://schemas.microsoft.com/office/drawing/2014/main" id="{56EF38CE-C1DE-4D11-A9D2-79B10F864240}"/>
                  </a:ext>
                </a:extLst>
              </p:cNvPr>
              <p:cNvSpPr/>
              <p:nvPr/>
            </p:nvSpPr>
            <p:spPr>
              <a:xfrm>
                <a:off x="3383868" y="1361526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301;p41">
                <a:extLst>
                  <a:ext uri="{FF2B5EF4-FFF2-40B4-BE49-F238E27FC236}">
                    <a16:creationId xmlns:a16="http://schemas.microsoft.com/office/drawing/2014/main" id="{A37D7290-86D6-486D-B777-F29C24C12A70}"/>
                  </a:ext>
                </a:extLst>
              </p:cNvPr>
              <p:cNvSpPr/>
              <p:nvPr/>
            </p:nvSpPr>
            <p:spPr>
              <a:xfrm>
                <a:off x="3383868" y="1490296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302;p41">
                <a:extLst>
                  <a:ext uri="{FF2B5EF4-FFF2-40B4-BE49-F238E27FC236}">
                    <a16:creationId xmlns:a16="http://schemas.microsoft.com/office/drawing/2014/main" id="{61A2E832-8D0A-4B26-BEB2-336BDFD7E1C6}"/>
                  </a:ext>
                </a:extLst>
              </p:cNvPr>
              <p:cNvSpPr/>
              <p:nvPr/>
            </p:nvSpPr>
            <p:spPr>
              <a:xfrm>
                <a:off x="3383868" y="1619067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303;p41">
                <a:extLst>
                  <a:ext uri="{FF2B5EF4-FFF2-40B4-BE49-F238E27FC236}">
                    <a16:creationId xmlns:a16="http://schemas.microsoft.com/office/drawing/2014/main" id="{957E877C-A7A6-4A4B-A17E-471E1EFCFB6E}"/>
                  </a:ext>
                </a:extLst>
              </p:cNvPr>
              <p:cNvSpPr/>
              <p:nvPr/>
            </p:nvSpPr>
            <p:spPr>
              <a:xfrm>
                <a:off x="3582078" y="1232757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304;p41">
                <a:extLst>
                  <a:ext uri="{FF2B5EF4-FFF2-40B4-BE49-F238E27FC236}">
                    <a16:creationId xmlns:a16="http://schemas.microsoft.com/office/drawing/2014/main" id="{3523C3AD-80FF-4A9D-B693-BEA1CAF93F0C}"/>
                  </a:ext>
                </a:extLst>
              </p:cNvPr>
              <p:cNvSpPr/>
              <p:nvPr/>
            </p:nvSpPr>
            <p:spPr>
              <a:xfrm>
                <a:off x="3582078" y="1361526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305;p41">
                <a:extLst>
                  <a:ext uri="{FF2B5EF4-FFF2-40B4-BE49-F238E27FC236}">
                    <a16:creationId xmlns:a16="http://schemas.microsoft.com/office/drawing/2014/main" id="{B72F8B48-8E46-4E46-A4A9-92836814B1CD}"/>
                  </a:ext>
                </a:extLst>
              </p:cNvPr>
              <p:cNvSpPr/>
              <p:nvPr/>
            </p:nvSpPr>
            <p:spPr>
              <a:xfrm>
                <a:off x="3582078" y="1490296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306;p41">
                <a:extLst>
                  <a:ext uri="{FF2B5EF4-FFF2-40B4-BE49-F238E27FC236}">
                    <a16:creationId xmlns:a16="http://schemas.microsoft.com/office/drawing/2014/main" id="{9F2FA150-D90C-4432-B5A5-A3E9A66D6312}"/>
                  </a:ext>
                </a:extLst>
              </p:cNvPr>
              <p:cNvSpPr/>
              <p:nvPr/>
            </p:nvSpPr>
            <p:spPr>
              <a:xfrm>
                <a:off x="3582078" y="1619067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1307;p41">
                <a:extLst>
                  <a:ext uri="{FF2B5EF4-FFF2-40B4-BE49-F238E27FC236}">
                    <a16:creationId xmlns:a16="http://schemas.microsoft.com/office/drawing/2014/main" id="{791101B7-F692-4DD8-80E0-BA2D4CDB0666}"/>
                  </a:ext>
                </a:extLst>
              </p:cNvPr>
              <p:cNvSpPr/>
              <p:nvPr/>
            </p:nvSpPr>
            <p:spPr>
              <a:xfrm rot="-5400000">
                <a:off x="2924424" y="1799218"/>
                <a:ext cx="1192525" cy="59602"/>
              </a:xfrm>
              <a:prstGeom prst="rect">
                <a:avLst/>
              </a:prstGeom>
              <a:solidFill>
                <a:srgbClr val="FFFFFF"/>
              </a:solidFill>
              <a:ln w="12700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64" name="Google Shape;1308;p41">
                <a:extLst>
                  <a:ext uri="{FF2B5EF4-FFF2-40B4-BE49-F238E27FC236}">
                    <a16:creationId xmlns:a16="http://schemas.microsoft.com/office/drawing/2014/main" id="{2F6E1C65-36C1-4223-BABF-7A9FCD1479AE}"/>
                  </a:ext>
                </a:extLst>
              </p:cNvPr>
              <p:cNvCxnSpPr/>
              <p:nvPr/>
            </p:nvCxnSpPr>
            <p:spPr>
              <a:xfrm>
                <a:off x="3620383" y="1753436"/>
                <a:ext cx="0" cy="134369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4" name="Google Shape;1309;p41">
              <a:extLst>
                <a:ext uri="{FF2B5EF4-FFF2-40B4-BE49-F238E27FC236}">
                  <a16:creationId xmlns:a16="http://schemas.microsoft.com/office/drawing/2014/main" id="{121135A9-C874-455A-B6FB-833633801C1B}"/>
                </a:ext>
              </a:extLst>
            </p:cNvPr>
            <p:cNvSpPr/>
            <p:nvPr/>
          </p:nvSpPr>
          <p:spPr>
            <a:xfrm rot="5400000">
              <a:off x="4051433" y="601288"/>
              <a:ext cx="65462" cy="1112851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" name="Google Shape;1310;p41">
              <a:extLst>
                <a:ext uri="{FF2B5EF4-FFF2-40B4-BE49-F238E27FC236}">
                  <a16:creationId xmlns:a16="http://schemas.microsoft.com/office/drawing/2014/main" id="{64C09AC3-1F3B-430C-9994-7C6460A3D8B4}"/>
                </a:ext>
              </a:extLst>
            </p:cNvPr>
            <p:cNvCxnSpPr/>
            <p:nvPr/>
          </p:nvCxnSpPr>
          <p:spPr>
            <a:xfrm rot="10800000">
              <a:off x="4243434" y="1325751"/>
              <a:ext cx="0" cy="122154"/>
            </a:xfrm>
            <a:prstGeom prst="straightConnector1">
              <a:avLst/>
            </a:prstGeom>
            <a:noFill/>
            <a:ln w="12700" cap="flat" cmpd="sng">
              <a:solidFill>
                <a:srgbClr val="0055A0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6" name="Google Shape;1311;p41">
              <a:extLst>
                <a:ext uri="{FF2B5EF4-FFF2-40B4-BE49-F238E27FC236}">
                  <a16:creationId xmlns:a16="http://schemas.microsoft.com/office/drawing/2014/main" id="{318088B9-871A-4B73-9C52-C86CB559B1DC}"/>
                </a:ext>
              </a:extLst>
            </p:cNvPr>
            <p:cNvCxnSpPr/>
            <p:nvPr/>
          </p:nvCxnSpPr>
          <p:spPr>
            <a:xfrm rot="10800000">
              <a:off x="4243434" y="1522137"/>
              <a:ext cx="0" cy="122154"/>
            </a:xfrm>
            <a:prstGeom prst="straightConnector1">
              <a:avLst/>
            </a:prstGeom>
            <a:noFill/>
            <a:ln w="12700" cap="flat" cmpd="sng">
              <a:solidFill>
                <a:srgbClr val="0055A0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312;p41">
              <a:extLst>
                <a:ext uri="{FF2B5EF4-FFF2-40B4-BE49-F238E27FC236}">
                  <a16:creationId xmlns:a16="http://schemas.microsoft.com/office/drawing/2014/main" id="{F638A623-AB21-4803-98B6-08D76660BC29}"/>
                </a:ext>
              </a:extLst>
            </p:cNvPr>
            <p:cNvCxnSpPr/>
            <p:nvPr/>
          </p:nvCxnSpPr>
          <p:spPr>
            <a:xfrm rot="10800000">
              <a:off x="4243434" y="2045831"/>
              <a:ext cx="0" cy="122154"/>
            </a:xfrm>
            <a:prstGeom prst="straightConnector1">
              <a:avLst/>
            </a:prstGeom>
            <a:noFill/>
            <a:ln w="12700" cap="flat" cmpd="sng">
              <a:solidFill>
                <a:srgbClr val="0055A0"/>
              </a:solidFill>
              <a:prstDash val="dot"/>
              <a:round/>
              <a:headEnd type="none" w="sm" len="sm"/>
              <a:tailEnd type="none" w="sm" len="sm"/>
            </a:ln>
          </p:spPr>
        </p:cxnSp>
        <p:grpSp>
          <p:nvGrpSpPr>
            <p:cNvPr id="18" name="Google Shape;1313;p41">
              <a:extLst>
                <a:ext uri="{FF2B5EF4-FFF2-40B4-BE49-F238E27FC236}">
                  <a16:creationId xmlns:a16="http://schemas.microsoft.com/office/drawing/2014/main" id="{735CFFC5-DBE8-4946-8C60-570E1BEE809B}"/>
                </a:ext>
              </a:extLst>
            </p:cNvPr>
            <p:cNvGrpSpPr/>
            <p:nvPr/>
          </p:nvGrpSpPr>
          <p:grpSpPr>
            <a:xfrm>
              <a:off x="3832509" y="1223175"/>
              <a:ext cx="274821" cy="1084114"/>
              <a:chOff x="3383868" y="1232756"/>
              <a:chExt cx="274821" cy="1192525"/>
            </a:xfrm>
          </p:grpSpPr>
          <p:cxnSp>
            <p:nvCxnSpPr>
              <p:cNvPr id="111" name="Google Shape;1314;p41">
                <a:extLst>
                  <a:ext uri="{FF2B5EF4-FFF2-40B4-BE49-F238E27FC236}">
                    <a16:creationId xmlns:a16="http://schemas.microsoft.com/office/drawing/2014/main" id="{B5A530FC-7059-4180-A4F7-8879E5CCC8D8}"/>
                  </a:ext>
                </a:extLst>
              </p:cNvPr>
              <p:cNvCxnSpPr/>
              <p:nvPr/>
            </p:nvCxnSpPr>
            <p:spPr>
              <a:xfrm>
                <a:off x="3422173" y="1753436"/>
                <a:ext cx="0" cy="134369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2" name="Google Shape;1315;p41">
                <a:extLst>
                  <a:ext uri="{FF2B5EF4-FFF2-40B4-BE49-F238E27FC236}">
                    <a16:creationId xmlns:a16="http://schemas.microsoft.com/office/drawing/2014/main" id="{76B7CAED-96CC-4EF1-BB92-6CC738DEEBDF}"/>
                  </a:ext>
                </a:extLst>
              </p:cNvPr>
              <p:cNvCxnSpPr/>
              <p:nvPr/>
            </p:nvCxnSpPr>
            <p:spPr>
              <a:xfrm>
                <a:off x="3460346" y="1954759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3" name="Google Shape;1316;p41">
                <a:extLst>
                  <a:ext uri="{FF2B5EF4-FFF2-40B4-BE49-F238E27FC236}">
                    <a16:creationId xmlns:a16="http://schemas.microsoft.com/office/drawing/2014/main" id="{A0227CDC-105E-41CA-8C58-391638805350}"/>
                  </a:ext>
                </a:extLst>
              </p:cNvPr>
              <p:cNvCxnSpPr/>
              <p:nvPr/>
            </p:nvCxnSpPr>
            <p:spPr>
              <a:xfrm>
                <a:off x="3460346" y="2078597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4" name="Google Shape;1317;p41">
                <a:extLst>
                  <a:ext uri="{FF2B5EF4-FFF2-40B4-BE49-F238E27FC236}">
                    <a16:creationId xmlns:a16="http://schemas.microsoft.com/office/drawing/2014/main" id="{613213BF-7310-4731-B39B-EC8B343081D3}"/>
                  </a:ext>
                </a:extLst>
              </p:cNvPr>
              <p:cNvCxnSpPr/>
              <p:nvPr/>
            </p:nvCxnSpPr>
            <p:spPr>
              <a:xfrm>
                <a:off x="3460346" y="2206854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5" name="Google Shape;1318;p41">
                <a:extLst>
                  <a:ext uri="{FF2B5EF4-FFF2-40B4-BE49-F238E27FC236}">
                    <a16:creationId xmlns:a16="http://schemas.microsoft.com/office/drawing/2014/main" id="{F3A4568B-B927-4FC9-B16E-0EBD96EC3E63}"/>
                  </a:ext>
                </a:extLst>
              </p:cNvPr>
              <p:cNvCxnSpPr/>
              <p:nvPr/>
            </p:nvCxnSpPr>
            <p:spPr>
              <a:xfrm>
                <a:off x="3460346" y="2341301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16" name="Google Shape;1319;p41">
                <a:extLst>
                  <a:ext uri="{FF2B5EF4-FFF2-40B4-BE49-F238E27FC236}">
                    <a16:creationId xmlns:a16="http://schemas.microsoft.com/office/drawing/2014/main" id="{4E7EBD20-7C0A-4FAD-A28E-07D59863A3D4}"/>
                  </a:ext>
                </a:extLst>
              </p:cNvPr>
              <p:cNvSpPr/>
              <p:nvPr/>
            </p:nvSpPr>
            <p:spPr>
              <a:xfrm>
                <a:off x="3383868" y="190746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320;p41">
                <a:extLst>
                  <a:ext uri="{FF2B5EF4-FFF2-40B4-BE49-F238E27FC236}">
                    <a16:creationId xmlns:a16="http://schemas.microsoft.com/office/drawing/2014/main" id="{7EA2A367-7BD7-4BB7-89B9-28288424CF40}"/>
                  </a:ext>
                </a:extLst>
              </p:cNvPr>
              <p:cNvSpPr/>
              <p:nvPr/>
            </p:nvSpPr>
            <p:spPr>
              <a:xfrm>
                <a:off x="3383868" y="203623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321;p41">
                <a:extLst>
                  <a:ext uri="{FF2B5EF4-FFF2-40B4-BE49-F238E27FC236}">
                    <a16:creationId xmlns:a16="http://schemas.microsoft.com/office/drawing/2014/main" id="{96B7C7CB-F3A4-4A97-902D-28CCD1D53B94}"/>
                  </a:ext>
                </a:extLst>
              </p:cNvPr>
              <p:cNvSpPr/>
              <p:nvPr/>
            </p:nvSpPr>
            <p:spPr>
              <a:xfrm>
                <a:off x="3383868" y="216500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322;p41">
                <a:extLst>
                  <a:ext uri="{FF2B5EF4-FFF2-40B4-BE49-F238E27FC236}">
                    <a16:creationId xmlns:a16="http://schemas.microsoft.com/office/drawing/2014/main" id="{4E2D0B37-25A7-4BB3-984D-D6CC1A4567E5}"/>
                  </a:ext>
                </a:extLst>
              </p:cNvPr>
              <p:cNvSpPr/>
              <p:nvPr/>
            </p:nvSpPr>
            <p:spPr>
              <a:xfrm>
                <a:off x="3383868" y="229377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323;p41">
                <a:extLst>
                  <a:ext uri="{FF2B5EF4-FFF2-40B4-BE49-F238E27FC236}">
                    <a16:creationId xmlns:a16="http://schemas.microsoft.com/office/drawing/2014/main" id="{A3993D17-6848-4CD4-908D-76A063C436DE}"/>
                  </a:ext>
                </a:extLst>
              </p:cNvPr>
              <p:cNvSpPr/>
              <p:nvPr/>
            </p:nvSpPr>
            <p:spPr>
              <a:xfrm>
                <a:off x="3582078" y="190746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324;p41">
                <a:extLst>
                  <a:ext uri="{FF2B5EF4-FFF2-40B4-BE49-F238E27FC236}">
                    <a16:creationId xmlns:a16="http://schemas.microsoft.com/office/drawing/2014/main" id="{4081D7B3-3C99-4DD6-B1DC-A2C5DE01CA64}"/>
                  </a:ext>
                </a:extLst>
              </p:cNvPr>
              <p:cNvSpPr/>
              <p:nvPr/>
            </p:nvSpPr>
            <p:spPr>
              <a:xfrm>
                <a:off x="3582078" y="203623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325;p41">
                <a:extLst>
                  <a:ext uri="{FF2B5EF4-FFF2-40B4-BE49-F238E27FC236}">
                    <a16:creationId xmlns:a16="http://schemas.microsoft.com/office/drawing/2014/main" id="{E4B859A1-9224-41AF-B03C-DACCBCD5BE88}"/>
                  </a:ext>
                </a:extLst>
              </p:cNvPr>
              <p:cNvSpPr/>
              <p:nvPr/>
            </p:nvSpPr>
            <p:spPr>
              <a:xfrm>
                <a:off x="3582078" y="216500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326;p41">
                <a:extLst>
                  <a:ext uri="{FF2B5EF4-FFF2-40B4-BE49-F238E27FC236}">
                    <a16:creationId xmlns:a16="http://schemas.microsoft.com/office/drawing/2014/main" id="{080389FC-9E4F-458B-853E-DE6E819CE8F3}"/>
                  </a:ext>
                </a:extLst>
              </p:cNvPr>
              <p:cNvSpPr/>
              <p:nvPr/>
            </p:nvSpPr>
            <p:spPr>
              <a:xfrm>
                <a:off x="3582078" y="229377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24" name="Google Shape;1327;p41">
                <a:extLst>
                  <a:ext uri="{FF2B5EF4-FFF2-40B4-BE49-F238E27FC236}">
                    <a16:creationId xmlns:a16="http://schemas.microsoft.com/office/drawing/2014/main" id="{C590BC4C-83CC-488D-93A3-BBCAD7CE58C6}"/>
                  </a:ext>
                </a:extLst>
              </p:cNvPr>
              <p:cNvCxnSpPr/>
              <p:nvPr/>
            </p:nvCxnSpPr>
            <p:spPr>
              <a:xfrm>
                <a:off x="3460611" y="1280050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5" name="Google Shape;1328;p41">
                <a:extLst>
                  <a:ext uri="{FF2B5EF4-FFF2-40B4-BE49-F238E27FC236}">
                    <a16:creationId xmlns:a16="http://schemas.microsoft.com/office/drawing/2014/main" id="{35A370F0-3E6E-4C14-B0C1-75C48A06D237}"/>
                  </a:ext>
                </a:extLst>
              </p:cNvPr>
              <p:cNvCxnSpPr/>
              <p:nvPr/>
            </p:nvCxnSpPr>
            <p:spPr>
              <a:xfrm>
                <a:off x="3460611" y="1403889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6" name="Google Shape;1329;p41">
                <a:extLst>
                  <a:ext uri="{FF2B5EF4-FFF2-40B4-BE49-F238E27FC236}">
                    <a16:creationId xmlns:a16="http://schemas.microsoft.com/office/drawing/2014/main" id="{DC1DECFA-ADD0-45CF-B6DC-82206908510A}"/>
                  </a:ext>
                </a:extLst>
              </p:cNvPr>
              <p:cNvCxnSpPr/>
              <p:nvPr/>
            </p:nvCxnSpPr>
            <p:spPr>
              <a:xfrm>
                <a:off x="3460611" y="1532145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7" name="Google Shape;1330;p41">
                <a:extLst>
                  <a:ext uri="{FF2B5EF4-FFF2-40B4-BE49-F238E27FC236}">
                    <a16:creationId xmlns:a16="http://schemas.microsoft.com/office/drawing/2014/main" id="{C1713452-E11C-4860-81D1-66E01B918BAE}"/>
                  </a:ext>
                </a:extLst>
              </p:cNvPr>
              <p:cNvCxnSpPr/>
              <p:nvPr/>
            </p:nvCxnSpPr>
            <p:spPr>
              <a:xfrm>
                <a:off x="3460611" y="1666592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28" name="Google Shape;1331;p41">
                <a:extLst>
                  <a:ext uri="{FF2B5EF4-FFF2-40B4-BE49-F238E27FC236}">
                    <a16:creationId xmlns:a16="http://schemas.microsoft.com/office/drawing/2014/main" id="{F9DE3DF5-3801-403F-867C-31CEC7B53942}"/>
                  </a:ext>
                </a:extLst>
              </p:cNvPr>
              <p:cNvSpPr/>
              <p:nvPr/>
            </p:nvSpPr>
            <p:spPr>
              <a:xfrm>
                <a:off x="3383868" y="1232757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332;p41">
                <a:extLst>
                  <a:ext uri="{FF2B5EF4-FFF2-40B4-BE49-F238E27FC236}">
                    <a16:creationId xmlns:a16="http://schemas.microsoft.com/office/drawing/2014/main" id="{B35CE3A9-F30C-40E0-B86B-78464F3EA97D}"/>
                  </a:ext>
                </a:extLst>
              </p:cNvPr>
              <p:cNvSpPr/>
              <p:nvPr/>
            </p:nvSpPr>
            <p:spPr>
              <a:xfrm>
                <a:off x="3383868" y="1361526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33;p41">
                <a:extLst>
                  <a:ext uri="{FF2B5EF4-FFF2-40B4-BE49-F238E27FC236}">
                    <a16:creationId xmlns:a16="http://schemas.microsoft.com/office/drawing/2014/main" id="{78EECF6B-A071-4A85-A417-DBC03C8DE9BF}"/>
                  </a:ext>
                </a:extLst>
              </p:cNvPr>
              <p:cNvSpPr/>
              <p:nvPr/>
            </p:nvSpPr>
            <p:spPr>
              <a:xfrm>
                <a:off x="3383868" y="1490296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34;p41">
                <a:extLst>
                  <a:ext uri="{FF2B5EF4-FFF2-40B4-BE49-F238E27FC236}">
                    <a16:creationId xmlns:a16="http://schemas.microsoft.com/office/drawing/2014/main" id="{442D6DB9-0BE3-49AA-A2D4-6E23122ED747}"/>
                  </a:ext>
                </a:extLst>
              </p:cNvPr>
              <p:cNvSpPr/>
              <p:nvPr/>
            </p:nvSpPr>
            <p:spPr>
              <a:xfrm>
                <a:off x="3383868" y="1619067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35;p41">
                <a:extLst>
                  <a:ext uri="{FF2B5EF4-FFF2-40B4-BE49-F238E27FC236}">
                    <a16:creationId xmlns:a16="http://schemas.microsoft.com/office/drawing/2014/main" id="{3CB0406E-C251-4F5F-A9D5-D3E5443EE4D0}"/>
                  </a:ext>
                </a:extLst>
              </p:cNvPr>
              <p:cNvSpPr/>
              <p:nvPr/>
            </p:nvSpPr>
            <p:spPr>
              <a:xfrm>
                <a:off x="3582078" y="1232757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6;p41">
                <a:extLst>
                  <a:ext uri="{FF2B5EF4-FFF2-40B4-BE49-F238E27FC236}">
                    <a16:creationId xmlns:a16="http://schemas.microsoft.com/office/drawing/2014/main" id="{CDE3CCF2-8856-4B3E-AB78-72A1793C7E67}"/>
                  </a:ext>
                </a:extLst>
              </p:cNvPr>
              <p:cNvSpPr/>
              <p:nvPr/>
            </p:nvSpPr>
            <p:spPr>
              <a:xfrm>
                <a:off x="3582078" y="1361526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37;p41">
                <a:extLst>
                  <a:ext uri="{FF2B5EF4-FFF2-40B4-BE49-F238E27FC236}">
                    <a16:creationId xmlns:a16="http://schemas.microsoft.com/office/drawing/2014/main" id="{6057D7F0-09D9-4DF2-B365-32ABEF701C1F}"/>
                  </a:ext>
                </a:extLst>
              </p:cNvPr>
              <p:cNvSpPr/>
              <p:nvPr/>
            </p:nvSpPr>
            <p:spPr>
              <a:xfrm>
                <a:off x="3582078" y="1490296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38;p41">
                <a:extLst>
                  <a:ext uri="{FF2B5EF4-FFF2-40B4-BE49-F238E27FC236}">
                    <a16:creationId xmlns:a16="http://schemas.microsoft.com/office/drawing/2014/main" id="{681E176C-C2D5-486A-B7FE-801E87ED2D00}"/>
                  </a:ext>
                </a:extLst>
              </p:cNvPr>
              <p:cNvSpPr/>
              <p:nvPr/>
            </p:nvSpPr>
            <p:spPr>
              <a:xfrm>
                <a:off x="3582078" y="1619067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339;p41">
                <a:extLst>
                  <a:ext uri="{FF2B5EF4-FFF2-40B4-BE49-F238E27FC236}">
                    <a16:creationId xmlns:a16="http://schemas.microsoft.com/office/drawing/2014/main" id="{E9B78974-2CCD-43F7-9B95-5CA85FEDFB02}"/>
                  </a:ext>
                </a:extLst>
              </p:cNvPr>
              <p:cNvSpPr/>
              <p:nvPr/>
            </p:nvSpPr>
            <p:spPr>
              <a:xfrm rot="-5400000">
                <a:off x="2924424" y="1799218"/>
                <a:ext cx="1192525" cy="59602"/>
              </a:xfrm>
              <a:prstGeom prst="rect">
                <a:avLst/>
              </a:prstGeom>
              <a:solidFill>
                <a:srgbClr val="FFFFFF"/>
              </a:solidFill>
              <a:ln w="12700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37" name="Google Shape;1340;p41">
                <a:extLst>
                  <a:ext uri="{FF2B5EF4-FFF2-40B4-BE49-F238E27FC236}">
                    <a16:creationId xmlns:a16="http://schemas.microsoft.com/office/drawing/2014/main" id="{3AAEBED9-7149-439D-BD83-6BC65C8C1CD8}"/>
                  </a:ext>
                </a:extLst>
              </p:cNvPr>
              <p:cNvCxnSpPr/>
              <p:nvPr/>
            </p:nvCxnSpPr>
            <p:spPr>
              <a:xfrm>
                <a:off x="3620383" y="1753436"/>
                <a:ext cx="0" cy="134369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9" name="Google Shape;1341;p41">
              <a:extLst>
                <a:ext uri="{FF2B5EF4-FFF2-40B4-BE49-F238E27FC236}">
                  <a16:creationId xmlns:a16="http://schemas.microsoft.com/office/drawing/2014/main" id="{DC82F9AA-73C2-49BF-A440-12F07CCA60F2}"/>
                </a:ext>
              </a:extLst>
            </p:cNvPr>
            <p:cNvGrpSpPr/>
            <p:nvPr/>
          </p:nvGrpSpPr>
          <p:grpSpPr>
            <a:xfrm>
              <a:off x="4356204" y="1223175"/>
              <a:ext cx="274821" cy="1084114"/>
              <a:chOff x="3383868" y="1232756"/>
              <a:chExt cx="274821" cy="1192525"/>
            </a:xfrm>
          </p:grpSpPr>
          <p:cxnSp>
            <p:nvCxnSpPr>
              <p:cNvPr id="84" name="Google Shape;1342;p41">
                <a:extLst>
                  <a:ext uri="{FF2B5EF4-FFF2-40B4-BE49-F238E27FC236}">
                    <a16:creationId xmlns:a16="http://schemas.microsoft.com/office/drawing/2014/main" id="{710DCA40-7B06-4790-A8F6-069FC5BAA0AA}"/>
                  </a:ext>
                </a:extLst>
              </p:cNvPr>
              <p:cNvCxnSpPr/>
              <p:nvPr/>
            </p:nvCxnSpPr>
            <p:spPr>
              <a:xfrm>
                <a:off x="3422173" y="1753436"/>
                <a:ext cx="0" cy="134369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5" name="Google Shape;1343;p41">
                <a:extLst>
                  <a:ext uri="{FF2B5EF4-FFF2-40B4-BE49-F238E27FC236}">
                    <a16:creationId xmlns:a16="http://schemas.microsoft.com/office/drawing/2014/main" id="{87B4759C-8A7F-4098-8829-78C4745C037F}"/>
                  </a:ext>
                </a:extLst>
              </p:cNvPr>
              <p:cNvCxnSpPr/>
              <p:nvPr/>
            </p:nvCxnSpPr>
            <p:spPr>
              <a:xfrm>
                <a:off x="3460346" y="1954759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6" name="Google Shape;1344;p41">
                <a:extLst>
                  <a:ext uri="{FF2B5EF4-FFF2-40B4-BE49-F238E27FC236}">
                    <a16:creationId xmlns:a16="http://schemas.microsoft.com/office/drawing/2014/main" id="{C6A02146-106B-4B65-A5E2-FCF42E260AEC}"/>
                  </a:ext>
                </a:extLst>
              </p:cNvPr>
              <p:cNvCxnSpPr/>
              <p:nvPr/>
            </p:nvCxnSpPr>
            <p:spPr>
              <a:xfrm>
                <a:off x="3460346" y="2078597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7" name="Google Shape;1345;p41">
                <a:extLst>
                  <a:ext uri="{FF2B5EF4-FFF2-40B4-BE49-F238E27FC236}">
                    <a16:creationId xmlns:a16="http://schemas.microsoft.com/office/drawing/2014/main" id="{5887D51E-2010-40A3-801D-8366A667DA40}"/>
                  </a:ext>
                </a:extLst>
              </p:cNvPr>
              <p:cNvCxnSpPr/>
              <p:nvPr/>
            </p:nvCxnSpPr>
            <p:spPr>
              <a:xfrm>
                <a:off x="3460346" y="2206854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8" name="Google Shape;1346;p41">
                <a:extLst>
                  <a:ext uri="{FF2B5EF4-FFF2-40B4-BE49-F238E27FC236}">
                    <a16:creationId xmlns:a16="http://schemas.microsoft.com/office/drawing/2014/main" id="{82C9E1EB-03F0-46B7-AE28-F67EB0E17513}"/>
                  </a:ext>
                </a:extLst>
              </p:cNvPr>
              <p:cNvCxnSpPr/>
              <p:nvPr/>
            </p:nvCxnSpPr>
            <p:spPr>
              <a:xfrm>
                <a:off x="3460346" y="2341301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9" name="Google Shape;1347;p41">
                <a:extLst>
                  <a:ext uri="{FF2B5EF4-FFF2-40B4-BE49-F238E27FC236}">
                    <a16:creationId xmlns:a16="http://schemas.microsoft.com/office/drawing/2014/main" id="{BE2C0CEE-334A-4B92-8920-55FFAFB328B9}"/>
                  </a:ext>
                </a:extLst>
              </p:cNvPr>
              <p:cNvSpPr/>
              <p:nvPr/>
            </p:nvSpPr>
            <p:spPr>
              <a:xfrm>
                <a:off x="3383868" y="190746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1348;p41">
                <a:extLst>
                  <a:ext uri="{FF2B5EF4-FFF2-40B4-BE49-F238E27FC236}">
                    <a16:creationId xmlns:a16="http://schemas.microsoft.com/office/drawing/2014/main" id="{B6FCF805-5C57-4825-B655-0EBCD41E52AF}"/>
                  </a:ext>
                </a:extLst>
              </p:cNvPr>
              <p:cNvSpPr/>
              <p:nvPr/>
            </p:nvSpPr>
            <p:spPr>
              <a:xfrm>
                <a:off x="3383868" y="203623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1349;p41">
                <a:extLst>
                  <a:ext uri="{FF2B5EF4-FFF2-40B4-BE49-F238E27FC236}">
                    <a16:creationId xmlns:a16="http://schemas.microsoft.com/office/drawing/2014/main" id="{E9507265-46D5-40A0-8EBC-6884D21234AF}"/>
                  </a:ext>
                </a:extLst>
              </p:cNvPr>
              <p:cNvSpPr/>
              <p:nvPr/>
            </p:nvSpPr>
            <p:spPr>
              <a:xfrm>
                <a:off x="3383868" y="216500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1350;p41">
                <a:extLst>
                  <a:ext uri="{FF2B5EF4-FFF2-40B4-BE49-F238E27FC236}">
                    <a16:creationId xmlns:a16="http://schemas.microsoft.com/office/drawing/2014/main" id="{9D87EDA0-89D0-47EA-AD25-BCF0D58B53DC}"/>
                  </a:ext>
                </a:extLst>
              </p:cNvPr>
              <p:cNvSpPr/>
              <p:nvPr/>
            </p:nvSpPr>
            <p:spPr>
              <a:xfrm>
                <a:off x="3383868" y="229377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1351;p41">
                <a:extLst>
                  <a:ext uri="{FF2B5EF4-FFF2-40B4-BE49-F238E27FC236}">
                    <a16:creationId xmlns:a16="http://schemas.microsoft.com/office/drawing/2014/main" id="{0FD2E812-6C24-4888-B806-82B5F2F6A139}"/>
                  </a:ext>
                </a:extLst>
              </p:cNvPr>
              <p:cNvSpPr/>
              <p:nvPr/>
            </p:nvSpPr>
            <p:spPr>
              <a:xfrm>
                <a:off x="3582078" y="190746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1352;p41">
                <a:extLst>
                  <a:ext uri="{FF2B5EF4-FFF2-40B4-BE49-F238E27FC236}">
                    <a16:creationId xmlns:a16="http://schemas.microsoft.com/office/drawing/2014/main" id="{5F8FF7B7-BDB1-4E0B-8D2E-2EFC417159F4}"/>
                  </a:ext>
                </a:extLst>
              </p:cNvPr>
              <p:cNvSpPr/>
              <p:nvPr/>
            </p:nvSpPr>
            <p:spPr>
              <a:xfrm>
                <a:off x="3582078" y="203623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1353;p41">
                <a:extLst>
                  <a:ext uri="{FF2B5EF4-FFF2-40B4-BE49-F238E27FC236}">
                    <a16:creationId xmlns:a16="http://schemas.microsoft.com/office/drawing/2014/main" id="{E3064425-E506-49E6-A16D-9838F24E61F9}"/>
                  </a:ext>
                </a:extLst>
              </p:cNvPr>
              <p:cNvSpPr/>
              <p:nvPr/>
            </p:nvSpPr>
            <p:spPr>
              <a:xfrm>
                <a:off x="3582078" y="216500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354;p41">
                <a:extLst>
                  <a:ext uri="{FF2B5EF4-FFF2-40B4-BE49-F238E27FC236}">
                    <a16:creationId xmlns:a16="http://schemas.microsoft.com/office/drawing/2014/main" id="{FDC86FFB-5E9E-465D-A1CE-FEF7A5DEBA36}"/>
                  </a:ext>
                </a:extLst>
              </p:cNvPr>
              <p:cNvSpPr/>
              <p:nvPr/>
            </p:nvSpPr>
            <p:spPr>
              <a:xfrm>
                <a:off x="3582078" y="2293775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97" name="Google Shape;1355;p41">
                <a:extLst>
                  <a:ext uri="{FF2B5EF4-FFF2-40B4-BE49-F238E27FC236}">
                    <a16:creationId xmlns:a16="http://schemas.microsoft.com/office/drawing/2014/main" id="{F4070730-56AB-47DA-8E56-DC4B41DF731C}"/>
                  </a:ext>
                </a:extLst>
              </p:cNvPr>
              <p:cNvCxnSpPr/>
              <p:nvPr/>
            </p:nvCxnSpPr>
            <p:spPr>
              <a:xfrm>
                <a:off x="3460611" y="1280050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8" name="Google Shape;1356;p41">
                <a:extLst>
                  <a:ext uri="{FF2B5EF4-FFF2-40B4-BE49-F238E27FC236}">
                    <a16:creationId xmlns:a16="http://schemas.microsoft.com/office/drawing/2014/main" id="{ED1207AF-872C-413A-A66D-3CE3FDB1B10D}"/>
                  </a:ext>
                </a:extLst>
              </p:cNvPr>
              <p:cNvCxnSpPr/>
              <p:nvPr/>
            </p:nvCxnSpPr>
            <p:spPr>
              <a:xfrm>
                <a:off x="3460611" y="1403889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9" name="Google Shape;1357;p41">
                <a:extLst>
                  <a:ext uri="{FF2B5EF4-FFF2-40B4-BE49-F238E27FC236}">
                    <a16:creationId xmlns:a16="http://schemas.microsoft.com/office/drawing/2014/main" id="{B9646ACA-76E8-42B5-AFA9-D08649512104}"/>
                  </a:ext>
                </a:extLst>
              </p:cNvPr>
              <p:cNvCxnSpPr/>
              <p:nvPr/>
            </p:nvCxnSpPr>
            <p:spPr>
              <a:xfrm>
                <a:off x="3460611" y="1532145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0" name="Google Shape;1358;p41">
                <a:extLst>
                  <a:ext uri="{FF2B5EF4-FFF2-40B4-BE49-F238E27FC236}">
                    <a16:creationId xmlns:a16="http://schemas.microsoft.com/office/drawing/2014/main" id="{976450E6-67AD-4FD2-B6A8-69E17F359468}"/>
                  </a:ext>
                </a:extLst>
              </p:cNvPr>
              <p:cNvCxnSpPr/>
              <p:nvPr/>
            </p:nvCxnSpPr>
            <p:spPr>
              <a:xfrm>
                <a:off x="3460611" y="1666592"/>
                <a:ext cx="13680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01" name="Google Shape;1359;p41">
                <a:extLst>
                  <a:ext uri="{FF2B5EF4-FFF2-40B4-BE49-F238E27FC236}">
                    <a16:creationId xmlns:a16="http://schemas.microsoft.com/office/drawing/2014/main" id="{176F4643-FAE6-4477-8947-184147459557}"/>
                  </a:ext>
                </a:extLst>
              </p:cNvPr>
              <p:cNvSpPr/>
              <p:nvPr/>
            </p:nvSpPr>
            <p:spPr>
              <a:xfrm>
                <a:off x="3383868" y="1232757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360;p41">
                <a:extLst>
                  <a:ext uri="{FF2B5EF4-FFF2-40B4-BE49-F238E27FC236}">
                    <a16:creationId xmlns:a16="http://schemas.microsoft.com/office/drawing/2014/main" id="{7B2992C9-5C44-4646-AE47-6D05FD8009FA}"/>
                  </a:ext>
                </a:extLst>
              </p:cNvPr>
              <p:cNvSpPr/>
              <p:nvPr/>
            </p:nvSpPr>
            <p:spPr>
              <a:xfrm>
                <a:off x="3383868" y="1361526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361;p41">
                <a:extLst>
                  <a:ext uri="{FF2B5EF4-FFF2-40B4-BE49-F238E27FC236}">
                    <a16:creationId xmlns:a16="http://schemas.microsoft.com/office/drawing/2014/main" id="{CBBD4EC4-66AF-4EED-B259-5ADA7D2EF558}"/>
                  </a:ext>
                </a:extLst>
              </p:cNvPr>
              <p:cNvSpPr/>
              <p:nvPr/>
            </p:nvSpPr>
            <p:spPr>
              <a:xfrm>
                <a:off x="3383868" y="1490296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362;p41">
                <a:extLst>
                  <a:ext uri="{FF2B5EF4-FFF2-40B4-BE49-F238E27FC236}">
                    <a16:creationId xmlns:a16="http://schemas.microsoft.com/office/drawing/2014/main" id="{294EB1C3-7D70-4D6A-8453-0672BEE06E65}"/>
                  </a:ext>
                </a:extLst>
              </p:cNvPr>
              <p:cNvSpPr/>
              <p:nvPr/>
            </p:nvSpPr>
            <p:spPr>
              <a:xfrm>
                <a:off x="3383868" y="1619067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363;p41">
                <a:extLst>
                  <a:ext uri="{FF2B5EF4-FFF2-40B4-BE49-F238E27FC236}">
                    <a16:creationId xmlns:a16="http://schemas.microsoft.com/office/drawing/2014/main" id="{18172BD1-A274-4133-9CEB-94D75F8AFE58}"/>
                  </a:ext>
                </a:extLst>
              </p:cNvPr>
              <p:cNvSpPr/>
              <p:nvPr/>
            </p:nvSpPr>
            <p:spPr>
              <a:xfrm>
                <a:off x="3582078" y="1232757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364;p41">
                <a:extLst>
                  <a:ext uri="{FF2B5EF4-FFF2-40B4-BE49-F238E27FC236}">
                    <a16:creationId xmlns:a16="http://schemas.microsoft.com/office/drawing/2014/main" id="{B1A4856D-E99B-40BC-A31F-5B2F17D090BB}"/>
                  </a:ext>
                </a:extLst>
              </p:cNvPr>
              <p:cNvSpPr/>
              <p:nvPr/>
            </p:nvSpPr>
            <p:spPr>
              <a:xfrm>
                <a:off x="3582078" y="1361526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365;p41">
                <a:extLst>
                  <a:ext uri="{FF2B5EF4-FFF2-40B4-BE49-F238E27FC236}">
                    <a16:creationId xmlns:a16="http://schemas.microsoft.com/office/drawing/2014/main" id="{4375CDE7-2833-4B11-8B83-41E7A0FB8553}"/>
                  </a:ext>
                </a:extLst>
              </p:cNvPr>
              <p:cNvSpPr/>
              <p:nvPr/>
            </p:nvSpPr>
            <p:spPr>
              <a:xfrm>
                <a:off x="3582078" y="1490296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366;p41">
                <a:extLst>
                  <a:ext uri="{FF2B5EF4-FFF2-40B4-BE49-F238E27FC236}">
                    <a16:creationId xmlns:a16="http://schemas.microsoft.com/office/drawing/2014/main" id="{74EDC132-4EDC-4589-B6BC-C35F7FE7BA0E}"/>
                  </a:ext>
                </a:extLst>
              </p:cNvPr>
              <p:cNvSpPr/>
              <p:nvPr/>
            </p:nvSpPr>
            <p:spPr>
              <a:xfrm>
                <a:off x="3582078" y="1619067"/>
                <a:ext cx="76611" cy="94588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367;p41">
                <a:extLst>
                  <a:ext uri="{FF2B5EF4-FFF2-40B4-BE49-F238E27FC236}">
                    <a16:creationId xmlns:a16="http://schemas.microsoft.com/office/drawing/2014/main" id="{556DD23F-26F9-4806-94D3-862184846DC5}"/>
                  </a:ext>
                </a:extLst>
              </p:cNvPr>
              <p:cNvSpPr/>
              <p:nvPr/>
            </p:nvSpPr>
            <p:spPr>
              <a:xfrm rot="-5400000">
                <a:off x="2924424" y="1799218"/>
                <a:ext cx="1192525" cy="59602"/>
              </a:xfrm>
              <a:prstGeom prst="rect">
                <a:avLst/>
              </a:prstGeom>
              <a:solidFill>
                <a:srgbClr val="FFFFFF"/>
              </a:solidFill>
              <a:ln w="12700" cap="flat" cmpd="sng">
                <a:solidFill>
                  <a:srgbClr val="0055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10" name="Google Shape;1368;p41">
                <a:extLst>
                  <a:ext uri="{FF2B5EF4-FFF2-40B4-BE49-F238E27FC236}">
                    <a16:creationId xmlns:a16="http://schemas.microsoft.com/office/drawing/2014/main" id="{E5E51262-8F01-42A7-AD5C-8EE08340AAF0}"/>
                  </a:ext>
                </a:extLst>
              </p:cNvPr>
              <p:cNvCxnSpPr/>
              <p:nvPr/>
            </p:nvCxnSpPr>
            <p:spPr>
              <a:xfrm>
                <a:off x="3620383" y="1753436"/>
                <a:ext cx="0" cy="134369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5A0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20" name="Google Shape;1369;p41">
              <a:extLst>
                <a:ext uri="{FF2B5EF4-FFF2-40B4-BE49-F238E27FC236}">
                  <a16:creationId xmlns:a16="http://schemas.microsoft.com/office/drawing/2014/main" id="{638DD3B6-4E9B-4371-8495-C45AC54C8485}"/>
                </a:ext>
              </a:extLst>
            </p:cNvPr>
            <p:cNvSpPr/>
            <p:nvPr/>
          </p:nvSpPr>
          <p:spPr>
            <a:xfrm>
              <a:off x="3413181" y="961327"/>
              <a:ext cx="1341967" cy="1374698"/>
            </a:xfrm>
            <a:prstGeom prst="rect">
              <a:avLst/>
            </a:prstGeom>
            <a:noFill/>
            <a:ln w="9525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" name="Google Shape;1370;p41">
              <a:extLst>
                <a:ext uri="{FF2B5EF4-FFF2-40B4-BE49-F238E27FC236}">
                  <a16:creationId xmlns:a16="http://schemas.microsoft.com/office/drawing/2014/main" id="{0BA3D0DD-2F76-4497-84F3-DE4700BC3FA2}"/>
                </a:ext>
              </a:extLst>
            </p:cNvPr>
            <p:cNvGrpSpPr/>
            <p:nvPr/>
          </p:nvGrpSpPr>
          <p:grpSpPr>
            <a:xfrm>
              <a:off x="5868000" y="1511991"/>
              <a:ext cx="261847" cy="792088"/>
              <a:chOff x="5832141" y="1736813"/>
              <a:chExt cx="134369" cy="792088"/>
            </a:xfrm>
          </p:grpSpPr>
          <p:cxnSp>
            <p:nvCxnSpPr>
              <p:cNvPr id="81" name="Google Shape;1371;p41">
                <a:extLst>
                  <a:ext uri="{FF2B5EF4-FFF2-40B4-BE49-F238E27FC236}">
                    <a16:creationId xmlns:a16="http://schemas.microsoft.com/office/drawing/2014/main" id="{8034494C-324C-46CA-9FA0-205D2A06F113}"/>
                  </a:ext>
                </a:extLst>
              </p:cNvPr>
              <p:cNvCxnSpPr/>
              <p:nvPr/>
            </p:nvCxnSpPr>
            <p:spPr>
              <a:xfrm rot="10800000">
                <a:off x="5899325" y="1669628"/>
                <a:ext cx="0" cy="134369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62626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2" name="Google Shape;1372;p41">
                <a:extLst>
                  <a:ext uri="{FF2B5EF4-FFF2-40B4-BE49-F238E27FC236}">
                    <a16:creationId xmlns:a16="http://schemas.microsoft.com/office/drawing/2014/main" id="{707E96AC-30D8-4DBB-A83C-D68D52B4F56C}"/>
                  </a:ext>
                </a:extLst>
              </p:cNvPr>
              <p:cNvCxnSpPr/>
              <p:nvPr/>
            </p:nvCxnSpPr>
            <p:spPr>
              <a:xfrm rot="10800000">
                <a:off x="5899325" y="1885652"/>
                <a:ext cx="0" cy="134369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62626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3" name="Google Shape;1373;p41">
                <a:extLst>
                  <a:ext uri="{FF2B5EF4-FFF2-40B4-BE49-F238E27FC236}">
                    <a16:creationId xmlns:a16="http://schemas.microsoft.com/office/drawing/2014/main" id="{9713FE51-4154-4E91-9DE0-069DA65851E0}"/>
                  </a:ext>
                </a:extLst>
              </p:cNvPr>
              <p:cNvCxnSpPr/>
              <p:nvPr/>
            </p:nvCxnSpPr>
            <p:spPr>
              <a:xfrm rot="10800000">
                <a:off x="5899325" y="2461716"/>
                <a:ext cx="0" cy="134369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62626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22" name="Google Shape;1374;p41">
              <a:extLst>
                <a:ext uri="{FF2B5EF4-FFF2-40B4-BE49-F238E27FC236}">
                  <a16:creationId xmlns:a16="http://schemas.microsoft.com/office/drawing/2014/main" id="{70F56BFD-04C1-45CB-9DF0-C302427F0D85}"/>
                </a:ext>
              </a:extLst>
            </p:cNvPr>
            <p:cNvSpPr/>
            <p:nvPr/>
          </p:nvSpPr>
          <p:spPr>
            <a:xfrm>
              <a:off x="6228039" y="961327"/>
              <a:ext cx="343675" cy="1374698"/>
            </a:xfrm>
            <a:prstGeom prst="rect">
              <a:avLst/>
            </a:prstGeom>
            <a:noFill/>
            <a:ln w="9525" cap="flat" cmpd="sng">
              <a:solidFill>
                <a:srgbClr val="26262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75;p41">
              <a:extLst>
                <a:ext uri="{FF2B5EF4-FFF2-40B4-BE49-F238E27FC236}">
                  <a16:creationId xmlns:a16="http://schemas.microsoft.com/office/drawing/2014/main" id="{DD6DA23F-CEED-418B-9EAE-6BD3A012E3CC}"/>
                </a:ext>
              </a:extLst>
            </p:cNvPr>
            <p:cNvSpPr txBox="1"/>
            <p:nvPr/>
          </p:nvSpPr>
          <p:spPr>
            <a:xfrm>
              <a:off x="4398208" y="666750"/>
              <a:ext cx="1172116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32 readout regions</a:t>
              </a:r>
              <a:endParaRPr/>
            </a:p>
          </p:txBody>
        </p:sp>
        <p:sp>
          <p:nvSpPr>
            <p:cNvPr id="24" name="Google Shape;1376;p41">
              <a:extLst>
                <a:ext uri="{FF2B5EF4-FFF2-40B4-BE49-F238E27FC236}">
                  <a16:creationId xmlns:a16="http://schemas.microsoft.com/office/drawing/2014/main" id="{4227627E-CDDA-4E9E-841E-45560178C528}"/>
                </a:ext>
              </a:extLst>
            </p:cNvPr>
            <p:cNvSpPr/>
            <p:nvPr/>
          </p:nvSpPr>
          <p:spPr>
            <a:xfrm rot="5400000">
              <a:off x="4951072" y="-707486"/>
              <a:ext cx="66387" cy="3207631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77;p41">
              <a:extLst>
                <a:ext uri="{FF2B5EF4-FFF2-40B4-BE49-F238E27FC236}">
                  <a16:creationId xmlns:a16="http://schemas.microsoft.com/office/drawing/2014/main" id="{CE7FAB12-55F9-4667-93C7-1C8E596BD926}"/>
                </a:ext>
              </a:extLst>
            </p:cNvPr>
            <p:cNvSpPr/>
            <p:nvPr/>
          </p:nvSpPr>
          <p:spPr>
            <a:xfrm>
              <a:off x="4002336" y="2336025"/>
              <a:ext cx="130924" cy="229116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378;p41">
              <a:extLst>
                <a:ext uri="{FF2B5EF4-FFF2-40B4-BE49-F238E27FC236}">
                  <a16:creationId xmlns:a16="http://schemas.microsoft.com/office/drawing/2014/main" id="{6C772196-5BD8-4FE9-A4E2-2797B2C94282}"/>
                </a:ext>
              </a:extLst>
            </p:cNvPr>
            <p:cNvSpPr/>
            <p:nvPr/>
          </p:nvSpPr>
          <p:spPr>
            <a:xfrm>
              <a:off x="5049726" y="2336025"/>
              <a:ext cx="130924" cy="229116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379;p41">
              <a:extLst>
                <a:ext uri="{FF2B5EF4-FFF2-40B4-BE49-F238E27FC236}">
                  <a16:creationId xmlns:a16="http://schemas.microsoft.com/office/drawing/2014/main" id="{74D91F0C-3808-4139-90B4-A8C9ADE98BC9}"/>
                </a:ext>
              </a:extLst>
            </p:cNvPr>
            <p:cNvSpPr/>
            <p:nvPr/>
          </p:nvSpPr>
          <p:spPr>
            <a:xfrm>
              <a:off x="5524324" y="2336025"/>
              <a:ext cx="130924" cy="229116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380;p41">
              <a:extLst>
                <a:ext uri="{FF2B5EF4-FFF2-40B4-BE49-F238E27FC236}">
                  <a16:creationId xmlns:a16="http://schemas.microsoft.com/office/drawing/2014/main" id="{82FD9938-6195-4A16-BB4C-FE4F01153E39}"/>
                </a:ext>
              </a:extLst>
            </p:cNvPr>
            <p:cNvSpPr/>
            <p:nvPr/>
          </p:nvSpPr>
          <p:spPr>
            <a:xfrm>
              <a:off x="6358962" y="2336025"/>
              <a:ext cx="130924" cy="229116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381;p41">
              <a:extLst>
                <a:ext uri="{FF2B5EF4-FFF2-40B4-BE49-F238E27FC236}">
                  <a16:creationId xmlns:a16="http://schemas.microsoft.com/office/drawing/2014/main" id="{9D02F2D3-147F-4196-ADCB-59853DE7FAF0}"/>
                </a:ext>
              </a:extLst>
            </p:cNvPr>
            <p:cNvSpPr/>
            <p:nvPr/>
          </p:nvSpPr>
          <p:spPr>
            <a:xfrm>
              <a:off x="3298623" y="2597872"/>
              <a:ext cx="1538353" cy="392770"/>
            </a:xfrm>
            <a:prstGeom prst="rect">
              <a:avLst/>
            </a:prstGeom>
            <a:solidFill>
              <a:srgbClr val="FF6600">
                <a:alpha val="49803"/>
              </a:srgbClr>
            </a:solidFill>
            <a:ln w="12700" cap="flat" cmpd="sng">
              <a:solidFill>
                <a:srgbClr val="9748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0055A0"/>
                  </a:solidFill>
                  <a:latin typeface="Calibri"/>
                  <a:ea typeface="Calibri"/>
                  <a:cs typeface="Calibri"/>
                  <a:sym typeface="Calibri"/>
                </a:rPr>
                <a:t>Region Readout (1)</a:t>
              </a:r>
              <a:endParaRPr/>
            </a:p>
          </p:txBody>
        </p:sp>
        <p:sp>
          <p:nvSpPr>
            <p:cNvPr id="30" name="Google Shape;1382;p41">
              <a:extLst>
                <a:ext uri="{FF2B5EF4-FFF2-40B4-BE49-F238E27FC236}">
                  <a16:creationId xmlns:a16="http://schemas.microsoft.com/office/drawing/2014/main" id="{F8AE4332-C854-4B6B-BFC3-E396A16977A3}"/>
                </a:ext>
              </a:extLst>
            </p:cNvPr>
            <p:cNvSpPr/>
            <p:nvPr/>
          </p:nvSpPr>
          <p:spPr>
            <a:xfrm>
              <a:off x="3626885" y="2794258"/>
              <a:ext cx="881829" cy="163655"/>
            </a:xfrm>
            <a:prstGeom prst="rect">
              <a:avLst/>
            </a:prstGeom>
            <a:noFill/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128x24b DPRAM</a:t>
              </a:r>
              <a:endParaRPr/>
            </a:p>
          </p:txBody>
        </p:sp>
        <p:sp>
          <p:nvSpPr>
            <p:cNvPr id="31" name="Google Shape;1383;p41">
              <a:extLst>
                <a:ext uri="{FF2B5EF4-FFF2-40B4-BE49-F238E27FC236}">
                  <a16:creationId xmlns:a16="http://schemas.microsoft.com/office/drawing/2014/main" id="{24E40B63-2BD6-4626-BAAB-9420DBA32208}"/>
                </a:ext>
              </a:extLst>
            </p:cNvPr>
            <p:cNvSpPr/>
            <p:nvPr/>
          </p:nvSpPr>
          <p:spPr>
            <a:xfrm>
              <a:off x="4902436" y="2597873"/>
              <a:ext cx="425502" cy="392771"/>
            </a:xfrm>
            <a:prstGeom prst="rect">
              <a:avLst/>
            </a:prstGeom>
            <a:solidFill>
              <a:srgbClr val="FF6600">
                <a:alpha val="49803"/>
              </a:srgbClr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RR (2)</a:t>
              </a:r>
              <a:endParaRPr/>
            </a:p>
          </p:txBody>
        </p:sp>
        <p:sp>
          <p:nvSpPr>
            <p:cNvPr id="32" name="Google Shape;1384;p41">
              <a:extLst>
                <a:ext uri="{FF2B5EF4-FFF2-40B4-BE49-F238E27FC236}">
                  <a16:creationId xmlns:a16="http://schemas.microsoft.com/office/drawing/2014/main" id="{5A522104-EDC0-47E4-89A9-421B36F69EC0}"/>
                </a:ext>
              </a:extLst>
            </p:cNvPr>
            <p:cNvSpPr/>
            <p:nvPr/>
          </p:nvSpPr>
          <p:spPr>
            <a:xfrm>
              <a:off x="5377035" y="2597873"/>
              <a:ext cx="425502" cy="392771"/>
            </a:xfrm>
            <a:prstGeom prst="rect">
              <a:avLst/>
            </a:prstGeom>
            <a:solidFill>
              <a:srgbClr val="FF6600">
                <a:alpha val="49803"/>
              </a:srgbClr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RR (3)</a:t>
              </a:r>
              <a:endParaRPr/>
            </a:p>
          </p:txBody>
        </p:sp>
        <p:sp>
          <p:nvSpPr>
            <p:cNvPr id="33" name="Google Shape;1385;p41">
              <a:extLst>
                <a:ext uri="{FF2B5EF4-FFF2-40B4-BE49-F238E27FC236}">
                  <a16:creationId xmlns:a16="http://schemas.microsoft.com/office/drawing/2014/main" id="{F31591CF-752B-4FD6-8155-8761643C4EBC}"/>
                </a:ext>
              </a:extLst>
            </p:cNvPr>
            <p:cNvSpPr/>
            <p:nvPr/>
          </p:nvSpPr>
          <p:spPr>
            <a:xfrm>
              <a:off x="6211673" y="2597873"/>
              <a:ext cx="425502" cy="392771"/>
            </a:xfrm>
            <a:prstGeom prst="rect">
              <a:avLst/>
            </a:prstGeom>
            <a:solidFill>
              <a:srgbClr val="FF6600">
                <a:alpha val="49803"/>
              </a:srgbClr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RR (32)</a:t>
              </a:r>
              <a:endParaRPr/>
            </a:p>
          </p:txBody>
        </p:sp>
        <p:sp>
          <p:nvSpPr>
            <p:cNvPr id="34" name="Google Shape;1386;p41">
              <a:extLst>
                <a:ext uri="{FF2B5EF4-FFF2-40B4-BE49-F238E27FC236}">
                  <a16:creationId xmlns:a16="http://schemas.microsoft.com/office/drawing/2014/main" id="{08C25420-576C-4824-B54E-FA65261134ED}"/>
                </a:ext>
              </a:extLst>
            </p:cNvPr>
            <p:cNvSpPr/>
            <p:nvPr/>
          </p:nvSpPr>
          <p:spPr>
            <a:xfrm>
              <a:off x="4689687" y="3481607"/>
              <a:ext cx="1243775" cy="294578"/>
            </a:xfrm>
            <a:prstGeom prst="rect">
              <a:avLst/>
            </a:prstGeom>
            <a:solidFill>
              <a:srgbClr val="FF6600">
                <a:alpha val="49803"/>
              </a:srgbClr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Top Readout Unit</a:t>
              </a:r>
              <a:endParaRPr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387;p41">
              <a:extLst>
                <a:ext uri="{FF2B5EF4-FFF2-40B4-BE49-F238E27FC236}">
                  <a16:creationId xmlns:a16="http://schemas.microsoft.com/office/drawing/2014/main" id="{81B3EC57-A203-4B61-A765-DD0C60CDD418}"/>
                </a:ext>
              </a:extLst>
            </p:cNvPr>
            <p:cNvSpPr/>
            <p:nvPr/>
          </p:nvSpPr>
          <p:spPr>
            <a:xfrm>
              <a:off x="4467748" y="4005301"/>
              <a:ext cx="1695824" cy="425502"/>
            </a:xfrm>
            <a:prstGeom prst="rect">
              <a:avLst/>
            </a:prstGeom>
            <a:solidFill>
              <a:srgbClr val="CCC0D9"/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Data Management Unit</a:t>
              </a:r>
              <a:endParaRPr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388;p41">
              <a:extLst>
                <a:ext uri="{FF2B5EF4-FFF2-40B4-BE49-F238E27FC236}">
                  <a16:creationId xmlns:a16="http://schemas.microsoft.com/office/drawing/2014/main" id="{CC65E1F7-118E-4AEC-AB10-74A5218D1D9E}"/>
                </a:ext>
              </a:extLst>
            </p:cNvPr>
            <p:cNvSpPr/>
            <p:nvPr/>
          </p:nvSpPr>
          <p:spPr>
            <a:xfrm>
              <a:off x="4149626" y="2990643"/>
              <a:ext cx="130924" cy="13092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389;p41">
              <a:extLst>
                <a:ext uri="{FF2B5EF4-FFF2-40B4-BE49-F238E27FC236}">
                  <a16:creationId xmlns:a16="http://schemas.microsoft.com/office/drawing/2014/main" id="{D04E006C-AD17-44C8-9D01-744B137E1B94}"/>
                </a:ext>
              </a:extLst>
            </p:cNvPr>
            <p:cNvSpPr/>
            <p:nvPr/>
          </p:nvSpPr>
          <p:spPr>
            <a:xfrm>
              <a:off x="5049726" y="2990643"/>
              <a:ext cx="130924" cy="13092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390;p41">
              <a:extLst>
                <a:ext uri="{FF2B5EF4-FFF2-40B4-BE49-F238E27FC236}">
                  <a16:creationId xmlns:a16="http://schemas.microsoft.com/office/drawing/2014/main" id="{2BCB211E-C837-45C2-9ADE-53E435F447DA}"/>
                </a:ext>
              </a:extLst>
            </p:cNvPr>
            <p:cNvSpPr/>
            <p:nvPr/>
          </p:nvSpPr>
          <p:spPr>
            <a:xfrm>
              <a:off x="5540689" y="2990643"/>
              <a:ext cx="130924" cy="13092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391;p41">
              <a:extLst>
                <a:ext uri="{FF2B5EF4-FFF2-40B4-BE49-F238E27FC236}">
                  <a16:creationId xmlns:a16="http://schemas.microsoft.com/office/drawing/2014/main" id="{B101F7C3-AA5B-4B08-A54A-22A15256A7E5}"/>
                </a:ext>
              </a:extLst>
            </p:cNvPr>
            <p:cNvSpPr/>
            <p:nvPr/>
          </p:nvSpPr>
          <p:spPr>
            <a:xfrm>
              <a:off x="6358962" y="2990643"/>
              <a:ext cx="130924" cy="13092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392;p41">
              <a:extLst>
                <a:ext uri="{FF2B5EF4-FFF2-40B4-BE49-F238E27FC236}">
                  <a16:creationId xmlns:a16="http://schemas.microsoft.com/office/drawing/2014/main" id="{092AF0A8-91E4-4A2A-80A7-CC9917609A11}"/>
                </a:ext>
              </a:extLst>
            </p:cNvPr>
            <p:cNvSpPr/>
            <p:nvPr/>
          </p:nvSpPr>
          <p:spPr>
            <a:xfrm>
              <a:off x="5246111" y="3317952"/>
              <a:ext cx="130924" cy="13092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393;p41">
              <a:extLst>
                <a:ext uri="{FF2B5EF4-FFF2-40B4-BE49-F238E27FC236}">
                  <a16:creationId xmlns:a16="http://schemas.microsoft.com/office/drawing/2014/main" id="{0CE9550A-98FF-4C3C-805C-0A288A381A14}"/>
                </a:ext>
              </a:extLst>
            </p:cNvPr>
            <p:cNvSpPr/>
            <p:nvPr/>
          </p:nvSpPr>
          <p:spPr>
            <a:xfrm>
              <a:off x="3298623" y="3481607"/>
              <a:ext cx="883735" cy="490963"/>
            </a:xfrm>
            <a:prstGeom prst="rect">
              <a:avLst/>
            </a:prstGeom>
            <a:solidFill>
              <a:srgbClr val="FF6600">
                <a:alpha val="49803"/>
              </a:srgbClr>
            </a:solidFill>
            <a:ln w="12700" cap="flat" cmpd="sng">
              <a:solidFill>
                <a:srgbClr val="9748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0055A0"/>
                  </a:solidFill>
                  <a:latin typeface="Calibri"/>
                  <a:ea typeface="Calibri"/>
                  <a:cs typeface="Calibri"/>
                  <a:sym typeface="Calibri"/>
                </a:rPr>
                <a:t>Readout Sequencing</a:t>
              </a:r>
              <a:endParaRPr/>
            </a:p>
          </p:txBody>
        </p:sp>
        <p:sp>
          <p:nvSpPr>
            <p:cNvPr id="42" name="Google Shape;1394;p41">
              <a:extLst>
                <a:ext uri="{FF2B5EF4-FFF2-40B4-BE49-F238E27FC236}">
                  <a16:creationId xmlns:a16="http://schemas.microsoft.com/office/drawing/2014/main" id="{F5B80290-021C-4046-90E6-CAC136E1A7DE}"/>
                </a:ext>
              </a:extLst>
            </p:cNvPr>
            <p:cNvSpPr/>
            <p:nvPr/>
          </p:nvSpPr>
          <p:spPr>
            <a:xfrm>
              <a:off x="1907559" y="4363166"/>
              <a:ext cx="883735" cy="490964"/>
            </a:xfrm>
            <a:prstGeom prst="rect">
              <a:avLst/>
            </a:prstGeom>
            <a:solidFill>
              <a:srgbClr val="00AB29">
                <a:alpha val="49803"/>
              </a:srgbClr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974806"/>
                  </a:solidFill>
                  <a:latin typeface="Calibri"/>
                  <a:ea typeface="Calibri"/>
                  <a:cs typeface="Calibri"/>
                  <a:sym typeface="Calibri"/>
                </a:rPr>
                <a:t>Control  Bus Logic</a:t>
              </a:r>
              <a:endParaRPr/>
            </a:p>
          </p:txBody>
        </p:sp>
        <p:sp>
          <p:nvSpPr>
            <p:cNvPr id="43" name="Google Shape;1395;p41">
              <a:extLst>
                <a:ext uri="{FF2B5EF4-FFF2-40B4-BE49-F238E27FC236}">
                  <a16:creationId xmlns:a16="http://schemas.microsoft.com/office/drawing/2014/main" id="{8B671879-7EEB-4326-8A8A-DD770FDC84FA}"/>
                </a:ext>
              </a:extLst>
            </p:cNvPr>
            <p:cNvSpPr/>
            <p:nvPr/>
          </p:nvSpPr>
          <p:spPr>
            <a:xfrm>
              <a:off x="2120310" y="2900019"/>
              <a:ext cx="918787" cy="1047388"/>
            </a:xfrm>
            <a:prstGeom prst="rect">
              <a:avLst/>
            </a:prstGeom>
            <a:solidFill>
              <a:srgbClr val="00AB29">
                <a:alpha val="49803"/>
              </a:srgbClr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974806"/>
                  </a:solidFill>
                  <a:latin typeface="Calibri"/>
                  <a:ea typeface="Calibri"/>
                  <a:cs typeface="Calibri"/>
                  <a:sym typeface="Calibri"/>
                </a:rPr>
                <a:t>Configuration</a:t>
              </a:r>
              <a:r>
                <a:rPr lang="en-US" sz="1050">
                  <a:solidFill>
                    <a:srgbClr val="974806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000">
                  <a:solidFill>
                    <a:srgbClr val="974806"/>
                  </a:solidFill>
                  <a:latin typeface="Calibri"/>
                  <a:ea typeface="Calibri"/>
                  <a:cs typeface="Calibri"/>
                  <a:sym typeface="Calibri"/>
                </a:rPr>
                <a:t>Registers</a:t>
              </a:r>
              <a:endParaRPr/>
            </a:p>
          </p:txBody>
        </p:sp>
        <p:sp>
          <p:nvSpPr>
            <p:cNvPr id="44" name="Google Shape;1396;p41">
              <a:extLst>
                <a:ext uri="{FF2B5EF4-FFF2-40B4-BE49-F238E27FC236}">
                  <a16:creationId xmlns:a16="http://schemas.microsoft.com/office/drawing/2014/main" id="{3ADF0059-E3BD-4407-98AB-C831E4693BF5}"/>
                </a:ext>
              </a:extLst>
            </p:cNvPr>
            <p:cNvSpPr/>
            <p:nvPr/>
          </p:nvSpPr>
          <p:spPr>
            <a:xfrm>
              <a:off x="2098109" y="2041448"/>
              <a:ext cx="883735" cy="392771"/>
            </a:xfrm>
            <a:prstGeom prst="rect">
              <a:avLst/>
            </a:prstGeom>
            <a:solidFill>
              <a:srgbClr val="00AB29">
                <a:alpha val="49803"/>
              </a:srgbClr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974806"/>
                  </a:solidFill>
                  <a:latin typeface="Calibri"/>
                  <a:ea typeface="Calibri"/>
                  <a:cs typeface="Calibri"/>
                  <a:sym typeface="Calibri"/>
                </a:rPr>
                <a:t>Pixels Config</a:t>
              </a:r>
              <a:endParaRPr sz="1050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397;p41">
              <a:extLst>
                <a:ext uri="{FF2B5EF4-FFF2-40B4-BE49-F238E27FC236}">
                  <a16:creationId xmlns:a16="http://schemas.microsoft.com/office/drawing/2014/main" id="{34FFC585-DE10-4101-A4C6-BD1780BD3474}"/>
                </a:ext>
              </a:extLst>
            </p:cNvPr>
            <p:cNvSpPr/>
            <p:nvPr/>
          </p:nvSpPr>
          <p:spPr>
            <a:xfrm>
              <a:off x="1203220" y="2057811"/>
              <a:ext cx="684567" cy="392771"/>
            </a:xfrm>
            <a:prstGeom prst="rect">
              <a:avLst/>
            </a:prstGeom>
            <a:solidFill>
              <a:srgbClr val="FFFF00"/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dirty="0">
                  <a:solidFill>
                    <a:srgbClr val="974806"/>
                  </a:solidFill>
                  <a:latin typeface="Calibri"/>
                  <a:ea typeface="Calibri"/>
                  <a:cs typeface="Calibri"/>
                  <a:sym typeface="Calibri"/>
                </a:rPr>
                <a:t>8b DACs</a:t>
              </a:r>
              <a:endParaRPr dirty="0"/>
            </a:p>
          </p:txBody>
        </p:sp>
        <p:sp>
          <p:nvSpPr>
            <p:cNvPr id="46" name="Google Shape;1398;p41">
              <a:extLst>
                <a:ext uri="{FF2B5EF4-FFF2-40B4-BE49-F238E27FC236}">
                  <a16:creationId xmlns:a16="http://schemas.microsoft.com/office/drawing/2014/main" id="{F5BE51DF-FFF3-4C98-B1D5-F3737EFC00C3}"/>
                </a:ext>
              </a:extLst>
            </p:cNvPr>
            <p:cNvSpPr/>
            <p:nvPr/>
          </p:nvSpPr>
          <p:spPr>
            <a:xfrm>
              <a:off x="1208705" y="2965512"/>
              <a:ext cx="684566" cy="490964"/>
            </a:xfrm>
            <a:prstGeom prst="rect">
              <a:avLst/>
            </a:prstGeom>
            <a:solidFill>
              <a:srgbClr val="FFFF00"/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974806"/>
                  </a:solidFill>
                  <a:latin typeface="Calibri"/>
                  <a:ea typeface="Calibri"/>
                  <a:cs typeface="Calibri"/>
                  <a:sym typeface="Calibri"/>
                </a:rPr>
                <a:t>11b ADC</a:t>
              </a:r>
              <a:endParaRPr/>
            </a:p>
          </p:txBody>
        </p:sp>
        <p:sp>
          <p:nvSpPr>
            <p:cNvPr id="47" name="Google Shape;1399;p41">
              <a:extLst>
                <a:ext uri="{FF2B5EF4-FFF2-40B4-BE49-F238E27FC236}">
                  <a16:creationId xmlns:a16="http://schemas.microsoft.com/office/drawing/2014/main" id="{73CA69B4-C580-471C-A470-9DD6A5DA3AB0}"/>
                </a:ext>
              </a:extLst>
            </p:cNvPr>
            <p:cNvSpPr/>
            <p:nvPr/>
          </p:nvSpPr>
          <p:spPr>
            <a:xfrm>
              <a:off x="3707758" y="3023374"/>
              <a:ext cx="65462" cy="425502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12700" cap="flat" cmpd="sng">
              <a:solidFill>
                <a:srgbClr val="FF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400;p41">
              <a:extLst>
                <a:ext uri="{FF2B5EF4-FFF2-40B4-BE49-F238E27FC236}">
                  <a16:creationId xmlns:a16="http://schemas.microsoft.com/office/drawing/2014/main" id="{3AED86D8-0F15-41D8-8058-799776AD95CC}"/>
                </a:ext>
              </a:extLst>
            </p:cNvPr>
            <p:cNvSpPr/>
            <p:nvPr/>
          </p:nvSpPr>
          <p:spPr>
            <a:xfrm rot="-5400000">
              <a:off x="4395107" y="3416146"/>
              <a:ext cx="65462" cy="425502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12700" cap="flat" cmpd="sng">
              <a:solidFill>
                <a:srgbClr val="FF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9" name="Google Shape;1401;p41">
              <a:extLst>
                <a:ext uri="{FF2B5EF4-FFF2-40B4-BE49-F238E27FC236}">
                  <a16:creationId xmlns:a16="http://schemas.microsoft.com/office/drawing/2014/main" id="{1DDD5FC0-2F43-48D3-AECA-3176A28E4ABC}"/>
                </a:ext>
              </a:extLst>
            </p:cNvPr>
            <p:cNvCxnSpPr/>
            <p:nvPr/>
          </p:nvCxnSpPr>
          <p:spPr>
            <a:xfrm>
              <a:off x="2631509" y="2434680"/>
              <a:ext cx="0" cy="458233"/>
            </a:xfrm>
            <a:prstGeom prst="straightConnector1">
              <a:avLst/>
            </a:prstGeom>
            <a:noFill/>
            <a:ln w="25400" cap="flat" cmpd="sng">
              <a:solidFill>
                <a:srgbClr val="00AB29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50" name="Google Shape;1402;p41">
              <a:extLst>
                <a:ext uri="{FF2B5EF4-FFF2-40B4-BE49-F238E27FC236}">
                  <a16:creationId xmlns:a16="http://schemas.microsoft.com/office/drawing/2014/main" id="{46AAA70D-8B2D-4C6F-BED2-38F649047E4A}"/>
                </a:ext>
              </a:extLst>
            </p:cNvPr>
            <p:cNvCxnSpPr/>
            <p:nvPr/>
          </p:nvCxnSpPr>
          <p:spPr>
            <a:xfrm>
              <a:off x="1875716" y="3256748"/>
              <a:ext cx="266650" cy="0"/>
            </a:xfrm>
            <a:prstGeom prst="straightConnector1">
              <a:avLst/>
            </a:prstGeom>
            <a:noFill/>
            <a:ln w="25400" cap="flat" cmpd="sng">
              <a:solidFill>
                <a:srgbClr val="00AB29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51" name="Google Shape;1403;p41">
              <a:extLst>
                <a:ext uri="{FF2B5EF4-FFF2-40B4-BE49-F238E27FC236}">
                  <a16:creationId xmlns:a16="http://schemas.microsoft.com/office/drawing/2014/main" id="{9A221855-C2DC-4CA1-BE77-C125511F62D7}"/>
                </a:ext>
              </a:extLst>
            </p:cNvPr>
            <p:cNvCxnSpPr/>
            <p:nvPr/>
          </p:nvCxnSpPr>
          <p:spPr>
            <a:xfrm rot="10800000">
              <a:off x="1645196" y="2466949"/>
              <a:ext cx="458233" cy="490964"/>
            </a:xfrm>
            <a:prstGeom prst="straightConnector1">
              <a:avLst/>
            </a:prstGeom>
            <a:noFill/>
            <a:ln w="25400" cap="flat" cmpd="sng">
              <a:solidFill>
                <a:srgbClr val="00AB29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52" name="Google Shape;1404;p41">
              <a:extLst>
                <a:ext uri="{FF2B5EF4-FFF2-40B4-BE49-F238E27FC236}">
                  <a16:creationId xmlns:a16="http://schemas.microsoft.com/office/drawing/2014/main" id="{D46A6E70-9FBF-4685-9D40-8A0A023BFAC9}"/>
                </a:ext>
              </a:extLst>
            </p:cNvPr>
            <p:cNvCxnSpPr/>
            <p:nvPr/>
          </p:nvCxnSpPr>
          <p:spPr>
            <a:xfrm flipH="1">
              <a:off x="3039097" y="2855505"/>
              <a:ext cx="278212" cy="137567"/>
            </a:xfrm>
            <a:prstGeom prst="straightConnector1">
              <a:avLst/>
            </a:prstGeom>
            <a:noFill/>
            <a:ln w="25400" cap="flat" cmpd="sng">
              <a:solidFill>
                <a:srgbClr val="00AB29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53" name="Google Shape;1405;p41">
              <a:extLst>
                <a:ext uri="{FF2B5EF4-FFF2-40B4-BE49-F238E27FC236}">
                  <a16:creationId xmlns:a16="http://schemas.microsoft.com/office/drawing/2014/main" id="{5D84F307-235B-4C67-B56D-EB4FE658363B}"/>
                </a:ext>
              </a:extLst>
            </p:cNvPr>
            <p:cNvCxnSpPr/>
            <p:nvPr/>
          </p:nvCxnSpPr>
          <p:spPr>
            <a:xfrm>
              <a:off x="3036775" y="3628896"/>
              <a:ext cx="280534" cy="0"/>
            </a:xfrm>
            <a:prstGeom prst="straightConnector1">
              <a:avLst/>
            </a:prstGeom>
            <a:noFill/>
            <a:ln w="25400" cap="flat" cmpd="sng">
              <a:solidFill>
                <a:srgbClr val="00AB29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54" name="Google Shape;1406;p41">
              <a:extLst>
                <a:ext uri="{FF2B5EF4-FFF2-40B4-BE49-F238E27FC236}">
                  <a16:creationId xmlns:a16="http://schemas.microsoft.com/office/drawing/2014/main" id="{4CF8C8E4-EEB5-44C0-85A4-C2AE850BC0F1}"/>
                </a:ext>
              </a:extLst>
            </p:cNvPr>
            <p:cNvCxnSpPr/>
            <p:nvPr/>
          </p:nvCxnSpPr>
          <p:spPr>
            <a:xfrm>
              <a:off x="2402909" y="3968503"/>
              <a:ext cx="0" cy="347742"/>
            </a:xfrm>
            <a:prstGeom prst="straightConnector1">
              <a:avLst/>
            </a:prstGeom>
            <a:noFill/>
            <a:ln w="25400" cap="flat" cmpd="sng">
              <a:solidFill>
                <a:srgbClr val="00AB29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sp>
          <p:nvSpPr>
            <p:cNvPr id="55" name="Google Shape;1407;p41">
              <a:extLst>
                <a:ext uri="{FF2B5EF4-FFF2-40B4-BE49-F238E27FC236}">
                  <a16:creationId xmlns:a16="http://schemas.microsoft.com/office/drawing/2014/main" id="{6ACD24CB-6DA2-492C-A7D6-FE689038BFE7}"/>
                </a:ext>
              </a:extLst>
            </p:cNvPr>
            <p:cNvSpPr/>
            <p:nvPr/>
          </p:nvSpPr>
          <p:spPr>
            <a:xfrm>
              <a:off x="5246111" y="3808917"/>
              <a:ext cx="130924" cy="163655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1408;p41">
              <a:extLst>
                <a:ext uri="{FF2B5EF4-FFF2-40B4-BE49-F238E27FC236}">
                  <a16:creationId xmlns:a16="http://schemas.microsoft.com/office/drawing/2014/main" id="{BB583459-AE01-4110-8916-7BB619DFFB97}"/>
                </a:ext>
              </a:extLst>
            </p:cNvPr>
            <p:cNvSpPr/>
            <p:nvPr/>
          </p:nvSpPr>
          <p:spPr>
            <a:xfrm>
              <a:off x="5246111" y="4463535"/>
              <a:ext cx="130924" cy="196385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1409;p41">
              <a:extLst>
                <a:ext uri="{FF2B5EF4-FFF2-40B4-BE49-F238E27FC236}">
                  <a16:creationId xmlns:a16="http://schemas.microsoft.com/office/drawing/2014/main" id="{5EB06ED9-D93F-45EF-9C45-463A35597C3C}"/>
                </a:ext>
              </a:extLst>
            </p:cNvPr>
            <p:cNvSpPr/>
            <p:nvPr/>
          </p:nvSpPr>
          <p:spPr>
            <a:xfrm>
              <a:off x="1500499" y="2466950"/>
              <a:ext cx="90011" cy="458233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12700" cap="flat" cmpd="sng">
              <a:solidFill>
                <a:srgbClr val="9748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1410;p41">
              <a:extLst>
                <a:ext uri="{FF2B5EF4-FFF2-40B4-BE49-F238E27FC236}">
                  <a16:creationId xmlns:a16="http://schemas.microsoft.com/office/drawing/2014/main" id="{AE10A1CD-D277-4F61-A014-D457D79AD97F}"/>
                </a:ext>
              </a:extLst>
            </p:cNvPr>
            <p:cNvSpPr/>
            <p:nvPr/>
          </p:nvSpPr>
          <p:spPr>
            <a:xfrm>
              <a:off x="1466516" y="1485022"/>
              <a:ext cx="1783011" cy="523695"/>
            </a:xfrm>
            <a:prstGeom prst="bentArrow">
              <a:avLst>
                <a:gd name="adj1" fmla="val 8603"/>
                <a:gd name="adj2" fmla="val 11442"/>
                <a:gd name="adj3" fmla="val 16858"/>
                <a:gd name="adj4" fmla="val 0"/>
              </a:avLst>
            </a:prstGeom>
            <a:solidFill>
              <a:srgbClr val="FFFF00"/>
            </a:solidFill>
            <a:ln w="9525" cap="flat" cmpd="sng">
              <a:solidFill>
                <a:srgbClr val="9748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1411;p41">
              <a:extLst>
                <a:ext uri="{FF2B5EF4-FFF2-40B4-BE49-F238E27FC236}">
                  <a16:creationId xmlns:a16="http://schemas.microsoft.com/office/drawing/2014/main" id="{68C2C36B-FA71-4396-9CB5-7EC87683E143}"/>
                </a:ext>
              </a:extLst>
            </p:cNvPr>
            <p:cNvSpPr/>
            <p:nvPr/>
          </p:nvSpPr>
          <p:spPr>
            <a:xfrm>
              <a:off x="2539976" y="1747793"/>
              <a:ext cx="709550" cy="260923"/>
            </a:xfrm>
            <a:prstGeom prst="bentArrow">
              <a:avLst>
                <a:gd name="adj1" fmla="val 18436"/>
                <a:gd name="adj2" fmla="val 23252"/>
                <a:gd name="adj3" fmla="val 31606"/>
                <a:gd name="adj4" fmla="val 0"/>
              </a:avLst>
            </a:prstGeom>
            <a:solidFill>
              <a:srgbClr val="00AB29">
                <a:alpha val="49803"/>
              </a:srgbClr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1412;p41">
              <a:extLst>
                <a:ext uri="{FF2B5EF4-FFF2-40B4-BE49-F238E27FC236}">
                  <a16:creationId xmlns:a16="http://schemas.microsoft.com/office/drawing/2014/main" id="{8D570BAF-83D5-4C18-BF02-951E2933420B}"/>
                </a:ext>
              </a:extLst>
            </p:cNvPr>
            <p:cNvSpPr txBox="1"/>
            <p:nvPr/>
          </p:nvSpPr>
          <p:spPr>
            <a:xfrm>
              <a:off x="1573094" y="5118154"/>
              <a:ext cx="851004" cy="577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Differential Control Port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lang="en-US" sz="1050">
                  <a:solidFill>
                    <a:srgbClr val="00AB29"/>
                  </a:solidFill>
                  <a:latin typeface="Calibri"/>
                  <a:ea typeface="Calibri"/>
                  <a:cs typeface="Calibri"/>
                  <a:sym typeface="Calibri"/>
                </a:rPr>
                <a:t>40 Mbps</a:t>
              </a:r>
              <a:r>
                <a:rPr lang="en-US" sz="105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/>
            </a:p>
          </p:txBody>
        </p:sp>
        <p:sp>
          <p:nvSpPr>
            <p:cNvPr id="61" name="Google Shape;1413;p41">
              <a:extLst>
                <a:ext uri="{FF2B5EF4-FFF2-40B4-BE49-F238E27FC236}">
                  <a16:creationId xmlns:a16="http://schemas.microsoft.com/office/drawing/2014/main" id="{46507D6A-D52C-4D5E-8F21-E7EA6919D8F3}"/>
                </a:ext>
              </a:extLst>
            </p:cNvPr>
            <p:cNvSpPr/>
            <p:nvPr/>
          </p:nvSpPr>
          <p:spPr>
            <a:xfrm rot="10800000">
              <a:off x="2380916" y="4921767"/>
              <a:ext cx="98193" cy="654619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00AB29">
                <a:alpha val="49803"/>
              </a:srgbClr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1414;p41">
              <a:extLst>
                <a:ext uri="{FF2B5EF4-FFF2-40B4-BE49-F238E27FC236}">
                  <a16:creationId xmlns:a16="http://schemas.microsoft.com/office/drawing/2014/main" id="{8CD8BCA6-2276-426B-8A7C-51471A7AB700}"/>
                </a:ext>
              </a:extLst>
            </p:cNvPr>
            <p:cNvSpPr/>
            <p:nvPr/>
          </p:nvSpPr>
          <p:spPr>
            <a:xfrm>
              <a:off x="1205922" y="3677993"/>
              <a:ext cx="687349" cy="327309"/>
            </a:xfrm>
            <a:prstGeom prst="rect">
              <a:avLst/>
            </a:prstGeom>
            <a:solidFill>
              <a:srgbClr val="FFFF00"/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974806"/>
                  </a:solidFill>
                  <a:latin typeface="Calibri"/>
                  <a:ea typeface="Calibri"/>
                  <a:cs typeface="Calibri"/>
                  <a:sym typeface="Calibri"/>
                </a:rPr>
                <a:t>Bandgap +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974806"/>
                  </a:solidFill>
                  <a:latin typeface="Calibri"/>
                  <a:ea typeface="Calibri"/>
                  <a:cs typeface="Calibri"/>
                  <a:sym typeface="Calibri"/>
                </a:rPr>
                <a:t>Temp Sens</a:t>
              </a:r>
              <a:endParaRPr sz="1050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1415;p41">
              <a:extLst>
                <a:ext uri="{FF2B5EF4-FFF2-40B4-BE49-F238E27FC236}">
                  <a16:creationId xmlns:a16="http://schemas.microsoft.com/office/drawing/2014/main" id="{1EFB5D45-8C90-4FAF-AB3E-778B3E45C69A}"/>
                </a:ext>
              </a:extLst>
            </p:cNvPr>
            <p:cNvSpPr/>
            <p:nvPr/>
          </p:nvSpPr>
          <p:spPr>
            <a:xfrm rot="10800000" flipH="1">
              <a:off x="1500499" y="3481608"/>
              <a:ext cx="98193" cy="163655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12700" cap="flat" cmpd="sng">
              <a:solidFill>
                <a:srgbClr val="9748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1416;p41">
              <a:extLst>
                <a:ext uri="{FF2B5EF4-FFF2-40B4-BE49-F238E27FC236}">
                  <a16:creationId xmlns:a16="http://schemas.microsoft.com/office/drawing/2014/main" id="{47DBA2F9-F06F-497D-90EC-B64AE0DD8DEA}"/>
                </a:ext>
              </a:extLst>
            </p:cNvPr>
            <p:cNvGrpSpPr/>
            <p:nvPr/>
          </p:nvGrpSpPr>
          <p:grpSpPr>
            <a:xfrm>
              <a:off x="4485117" y="4692663"/>
              <a:ext cx="1658682" cy="589157"/>
              <a:chOff x="5031051" y="5589243"/>
              <a:chExt cx="1824550" cy="648072"/>
            </a:xfrm>
          </p:grpSpPr>
          <p:sp>
            <p:nvSpPr>
              <p:cNvPr id="76" name="Google Shape;1417;p41">
                <a:extLst>
                  <a:ext uri="{FF2B5EF4-FFF2-40B4-BE49-F238E27FC236}">
                    <a16:creationId xmlns:a16="http://schemas.microsoft.com/office/drawing/2014/main" id="{542951D3-D1C6-489C-81C7-6049116EF568}"/>
                  </a:ext>
                </a:extLst>
              </p:cNvPr>
              <p:cNvSpPr/>
              <p:nvPr/>
            </p:nvSpPr>
            <p:spPr>
              <a:xfrm>
                <a:off x="5031051" y="5589243"/>
                <a:ext cx="1818202" cy="648072"/>
              </a:xfrm>
              <a:prstGeom prst="rect">
                <a:avLst/>
              </a:prstGeom>
              <a:solidFill>
                <a:srgbClr val="CCCCCC"/>
              </a:solidFill>
              <a:ln w="12700" cap="flat" cmpd="sng">
                <a:solidFill>
                  <a:srgbClr val="26262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0" rIns="91425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Data Transmission Unit</a:t>
                </a:r>
                <a:endParaRPr sz="1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1418;p41">
                <a:extLst>
                  <a:ext uri="{FF2B5EF4-FFF2-40B4-BE49-F238E27FC236}">
                    <a16:creationId xmlns:a16="http://schemas.microsoft.com/office/drawing/2014/main" id="{C8680792-639A-4281-A8BE-9899E1A13DB6}"/>
                  </a:ext>
                </a:extLst>
              </p:cNvPr>
              <p:cNvSpPr txBox="1"/>
              <p:nvPr/>
            </p:nvSpPr>
            <p:spPr>
              <a:xfrm>
                <a:off x="6372103" y="5873096"/>
                <a:ext cx="483498" cy="236988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Driver</a:t>
                </a:r>
                <a:endParaRPr/>
              </a:p>
            </p:txBody>
          </p:sp>
          <p:sp>
            <p:nvSpPr>
              <p:cNvPr id="78" name="Google Shape;1419;p41">
                <a:extLst>
                  <a:ext uri="{FF2B5EF4-FFF2-40B4-BE49-F238E27FC236}">
                    <a16:creationId xmlns:a16="http://schemas.microsoft.com/office/drawing/2014/main" id="{30EA371D-B155-428A-AFD1-F938F3BEF639}"/>
                  </a:ext>
                </a:extLst>
              </p:cNvPr>
              <p:cNvSpPr/>
              <p:nvPr/>
            </p:nvSpPr>
            <p:spPr>
              <a:xfrm>
                <a:off x="5111963" y="5818800"/>
                <a:ext cx="432048" cy="324036"/>
              </a:xfrm>
              <a:prstGeom prst="rect">
                <a:avLst/>
              </a:prstGeom>
              <a:solidFill>
                <a:srgbClr val="CCCCCC"/>
              </a:solidFill>
              <a:ln w="12700" cap="flat" cmpd="sng">
                <a:solidFill>
                  <a:srgbClr val="26262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PLL</a:t>
                </a:r>
                <a:endParaRPr/>
              </a:p>
            </p:txBody>
          </p:sp>
          <p:sp>
            <p:nvSpPr>
              <p:cNvPr id="79" name="Google Shape;1420;p41">
                <a:extLst>
                  <a:ext uri="{FF2B5EF4-FFF2-40B4-BE49-F238E27FC236}">
                    <a16:creationId xmlns:a16="http://schemas.microsoft.com/office/drawing/2014/main" id="{92E2B302-960A-4B88-AC5E-EE5573DE207B}"/>
                  </a:ext>
                </a:extLst>
              </p:cNvPr>
              <p:cNvSpPr/>
              <p:nvPr/>
            </p:nvSpPr>
            <p:spPr>
              <a:xfrm>
                <a:off x="5598114" y="5824273"/>
                <a:ext cx="813199" cy="324037"/>
              </a:xfrm>
              <a:prstGeom prst="rect">
                <a:avLst/>
              </a:prstGeom>
              <a:solidFill>
                <a:srgbClr val="CCCCCC"/>
              </a:solidFill>
              <a:ln w="12700" cap="flat" cmpd="sng">
                <a:solidFill>
                  <a:srgbClr val="26262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Serializer</a:t>
                </a:r>
                <a:endParaRPr sz="1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421;p41">
                <a:extLst>
                  <a:ext uri="{FF2B5EF4-FFF2-40B4-BE49-F238E27FC236}">
                    <a16:creationId xmlns:a16="http://schemas.microsoft.com/office/drawing/2014/main" id="{442AD86C-B68B-4658-9570-1313E1DE7F29}"/>
                  </a:ext>
                </a:extLst>
              </p:cNvPr>
              <p:cNvSpPr/>
              <p:nvPr/>
            </p:nvSpPr>
            <p:spPr>
              <a:xfrm>
                <a:off x="6456414" y="5769260"/>
                <a:ext cx="347737" cy="423116"/>
              </a:xfrm>
              <a:custGeom>
                <a:avLst/>
                <a:gdLst/>
                <a:ahLst/>
                <a:cxnLst/>
                <a:rect l="l" t="t" r="r" b="b"/>
                <a:pathLst>
                  <a:path w="239725" h="311119" extrusionOk="0">
                    <a:moveTo>
                      <a:pt x="0" y="0"/>
                    </a:moveTo>
                    <a:lnTo>
                      <a:pt x="0" y="311119"/>
                    </a:lnTo>
                    <a:lnTo>
                      <a:pt x="239725" y="15301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 cmpd="sng">
                <a:solidFill>
                  <a:srgbClr val="26262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1422;p41">
              <a:extLst>
                <a:ext uri="{FF2B5EF4-FFF2-40B4-BE49-F238E27FC236}">
                  <a16:creationId xmlns:a16="http://schemas.microsoft.com/office/drawing/2014/main" id="{BD9E710B-1D2F-4CF8-A653-7742BBEA9DE3}"/>
                </a:ext>
              </a:extLst>
            </p:cNvPr>
            <p:cNvSpPr txBox="1"/>
            <p:nvPr/>
          </p:nvSpPr>
          <p:spPr>
            <a:xfrm>
              <a:off x="4384109" y="5281817"/>
              <a:ext cx="2300417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Serial  Out Port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lang="en-US" sz="105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1200 Mbps / 600 Mbps/  400 Mbps</a:t>
              </a:r>
              <a:r>
                <a:rPr lang="en-US" sz="105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) </a:t>
              </a:r>
              <a:endParaRPr/>
            </a:p>
          </p:txBody>
        </p:sp>
        <p:sp>
          <p:nvSpPr>
            <p:cNvPr id="66" name="Google Shape;1423;p41">
              <a:extLst>
                <a:ext uri="{FF2B5EF4-FFF2-40B4-BE49-F238E27FC236}">
                  <a16:creationId xmlns:a16="http://schemas.microsoft.com/office/drawing/2014/main" id="{9203838B-8254-4CE3-89F7-F8CFF71ADCBF}"/>
                </a:ext>
              </a:extLst>
            </p:cNvPr>
            <p:cNvSpPr/>
            <p:nvPr/>
          </p:nvSpPr>
          <p:spPr>
            <a:xfrm>
              <a:off x="6236334" y="4921767"/>
              <a:ext cx="509975" cy="13092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1424;p41">
              <a:extLst>
                <a:ext uri="{FF2B5EF4-FFF2-40B4-BE49-F238E27FC236}">
                  <a16:creationId xmlns:a16="http://schemas.microsoft.com/office/drawing/2014/main" id="{8A0C579F-5065-4130-9F4C-EC96C43E63BA}"/>
                </a:ext>
              </a:extLst>
            </p:cNvPr>
            <p:cNvSpPr txBox="1"/>
            <p:nvPr/>
          </p:nvSpPr>
          <p:spPr>
            <a:xfrm>
              <a:off x="4243434" y="2918454"/>
              <a:ext cx="819455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974806"/>
                  </a:solidFill>
                  <a:latin typeface="Calibri"/>
                  <a:ea typeface="Calibri"/>
                  <a:cs typeface="Calibri"/>
                  <a:sym typeface="Calibri"/>
                </a:rPr>
                <a:t>24b×40MHz</a:t>
              </a:r>
              <a:endParaRPr/>
            </a:p>
          </p:txBody>
        </p:sp>
        <p:sp>
          <p:nvSpPr>
            <p:cNvPr id="68" name="Google Shape;1425;p41">
              <a:extLst>
                <a:ext uri="{FF2B5EF4-FFF2-40B4-BE49-F238E27FC236}">
                  <a16:creationId xmlns:a16="http://schemas.microsoft.com/office/drawing/2014/main" id="{460F076D-8927-4B68-B1AF-BAC95ED39041}"/>
                </a:ext>
              </a:extLst>
            </p:cNvPr>
            <p:cNvSpPr txBox="1"/>
            <p:nvPr/>
          </p:nvSpPr>
          <p:spPr>
            <a:xfrm>
              <a:off x="5322477" y="3737495"/>
              <a:ext cx="819455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974806"/>
                  </a:solidFill>
                  <a:latin typeface="Calibri"/>
                  <a:ea typeface="Calibri"/>
                  <a:cs typeface="Calibri"/>
                  <a:sym typeface="Calibri"/>
                </a:rPr>
                <a:t>24b×40MHz</a:t>
              </a:r>
              <a:endParaRPr/>
            </a:p>
          </p:txBody>
        </p:sp>
        <p:sp>
          <p:nvSpPr>
            <p:cNvPr id="69" name="Google Shape;1426;p41">
              <a:extLst>
                <a:ext uri="{FF2B5EF4-FFF2-40B4-BE49-F238E27FC236}">
                  <a16:creationId xmlns:a16="http://schemas.microsoft.com/office/drawing/2014/main" id="{33D8969E-3D31-41FE-9CE2-CFB358C81BF4}"/>
                </a:ext>
              </a:extLst>
            </p:cNvPr>
            <p:cNvSpPr/>
            <p:nvPr/>
          </p:nvSpPr>
          <p:spPr>
            <a:xfrm>
              <a:off x="5000630" y="4234418"/>
              <a:ext cx="621887" cy="163655"/>
            </a:xfrm>
            <a:prstGeom prst="rect">
              <a:avLst/>
            </a:prstGeom>
            <a:noFill/>
            <a:ln w="12700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8b/10b</a:t>
              </a:r>
              <a:endParaRPr/>
            </a:p>
          </p:txBody>
        </p:sp>
        <p:sp>
          <p:nvSpPr>
            <p:cNvPr id="70" name="Google Shape;1427;p41">
              <a:extLst>
                <a:ext uri="{FF2B5EF4-FFF2-40B4-BE49-F238E27FC236}">
                  <a16:creationId xmlns:a16="http://schemas.microsoft.com/office/drawing/2014/main" id="{69239222-1802-4E5F-A916-B861A0EA7D3E}"/>
                </a:ext>
              </a:extLst>
            </p:cNvPr>
            <p:cNvSpPr txBox="1"/>
            <p:nvPr/>
          </p:nvSpPr>
          <p:spPr>
            <a:xfrm>
              <a:off x="5393454" y="4388866"/>
              <a:ext cx="819455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974806"/>
                  </a:solidFill>
                  <a:latin typeface="Calibri"/>
                  <a:ea typeface="Calibri"/>
                  <a:cs typeface="Calibri"/>
                  <a:sym typeface="Calibri"/>
                </a:rPr>
                <a:t>30b×40MHz</a:t>
              </a:r>
              <a:endParaRPr/>
            </a:p>
          </p:txBody>
        </p:sp>
        <p:sp>
          <p:nvSpPr>
            <p:cNvPr id="71" name="Google Shape;1428;p41">
              <a:extLst>
                <a:ext uri="{FF2B5EF4-FFF2-40B4-BE49-F238E27FC236}">
                  <a16:creationId xmlns:a16="http://schemas.microsoft.com/office/drawing/2014/main" id="{0B057727-E5DB-45AB-A059-0E64C0B2AAC7}"/>
                </a:ext>
              </a:extLst>
            </p:cNvPr>
            <p:cNvSpPr/>
            <p:nvPr/>
          </p:nvSpPr>
          <p:spPr>
            <a:xfrm>
              <a:off x="4844596" y="3179178"/>
              <a:ext cx="957940" cy="130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32:1 DATA MUX</a:t>
              </a:r>
              <a:endParaRPr/>
            </a:p>
          </p:txBody>
        </p:sp>
        <p:sp>
          <p:nvSpPr>
            <p:cNvPr id="72" name="Google Shape;1429;p41">
              <a:extLst>
                <a:ext uri="{FF2B5EF4-FFF2-40B4-BE49-F238E27FC236}">
                  <a16:creationId xmlns:a16="http://schemas.microsoft.com/office/drawing/2014/main" id="{0C68CC4B-7AAD-4B02-AE96-C1460F352F3F}"/>
                </a:ext>
              </a:extLst>
            </p:cNvPr>
            <p:cNvSpPr/>
            <p:nvPr/>
          </p:nvSpPr>
          <p:spPr>
            <a:xfrm>
              <a:off x="2824024" y="3972570"/>
              <a:ext cx="949196" cy="688273"/>
            </a:xfrm>
            <a:prstGeom prst="bentUpArrow">
              <a:avLst>
                <a:gd name="adj1" fmla="val 2318"/>
                <a:gd name="adj2" fmla="val 3553"/>
                <a:gd name="adj3" fmla="val 5972"/>
              </a:avLst>
            </a:prstGeom>
            <a:solidFill>
              <a:srgbClr val="FF0000">
                <a:alpha val="8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1430;p41">
              <a:extLst>
                <a:ext uri="{FF2B5EF4-FFF2-40B4-BE49-F238E27FC236}">
                  <a16:creationId xmlns:a16="http://schemas.microsoft.com/office/drawing/2014/main" id="{E9133C05-F235-4820-875C-5F5073DAB05D}"/>
                </a:ext>
              </a:extLst>
            </p:cNvPr>
            <p:cNvSpPr txBox="1"/>
            <p:nvPr/>
          </p:nvSpPr>
          <p:spPr>
            <a:xfrm>
              <a:off x="2971314" y="4431728"/>
              <a:ext cx="601447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Triggers</a:t>
              </a:r>
              <a:endParaRPr/>
            </a:p>
          </p:txBody>
        </p:sp>
        <p:sp>
          <p:nvSpPr>
            <p:cNvPr id="74" name="Google Shape;1431;p41">
              <a:extLst>
                <a:ext uri="{FF2B5EF4-FFF2-40B4-BE49-F238E27FC236}">
                  <a16:creationId xmlns:a16="http://schemas.microsoft.com/office/drawing/2014/main" id="{F25DBD4B-D0E6-4BA4-BB42-D5FDC2A6D95F}"/>
                </a:ext>
              </a:extLst>
            </p:cNvPr>
            <p:cNvSpPr/>
            <p:nvPr/>
          </p:nvSpPr>
          <p:spPr>
            <a:xfrm>
              <a:off x="5409767" y="962251"/>
              <a:ext cx="343675" cy="1374698"/>
            </a:xfrm>
            <a:prstGeom prst="rect">
              <a:avLst/>
            </a:prstGeom>
            <a:noFill/>
            <a:ln w="9525" cap="flat" cmpd="sng">
              <a:solidFill>
                <a:srgbClr val="26262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1432;p41">
              <a:extLst>
                <a:ext uri="{FF2B5EF4-FFF2-40B4-BE49-F238E27FC236}">
                  <a16:creationId xmlns:a16="http://schemas.microsoft.com/office/drawing/2014/main" id="{549344A0-95CF-4B0B-99F8-5198C2EC8F70}"/>
                </a:ext>
              </a:extLst>
            </p:cNvPr>
            <p:cNvSpPr/>
            <p:nvPr/>
          </p:nvSpPr>
          <p:spPr>
            <a:xfrm>
              <a:off x="4943351" y="962251"/>
              <a:ext cx="343675" cy="1374698"/>
            </a:xfrm>
            <a:prstGeom prst="rect">
              <a:avLst/>
            </a:prstGeom>
            <a:noFill/>
            <a:ln w="9525" cap="flat" cmpd="sng">
              <a:solidFill>
                <a:srgbClr val="26262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" name="Google Shape;1433;p41">
            <a:extLst>
              <a:ext uri="{FF2B5EF4-FFF2-40B4-BE49-F238E27FC236}">
                <a16:creationId xmlns:a16="http://schemas.microsoft.com/office/drawing/2014/main" id="{40F61681-94A8-480B-A2D8-3BC508B0BCB2}"/>
              </a:ext>
            </a:extLst>
          </p:cNvPr>
          <p:cNvSpPr txBox="1"/>
          <p:nvPr/>
        </p:nvSpPr>
        <p:spPr>
          <a:xfrm>
            <a:off x="262087" y="949168"/>
            <a:ext cx="4336605" cy="2574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55A1"/>
                </a:solidFill>
                <a:latin typeface="Calibri"/>
                <a:ea typeface="Calibri"/>
                <a:cs typeface="Calibri"/>
                <a:sym typeface="Calibri"/>
              </a:rPr>
              <a:t>ALPIDE elements potentially SEU sensitive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55A1"/>
                </a:solidFill>
                <a:latin typeface="Calibri"/>
                <a:ea typeface="Calibri"/>
                <a:cs typeface="Calibri"/>
                <a:sym typeface="Calibri"/>
              </a:rPr>
              <a:t>1. Pixel Logic: mask and pulse registers (not protected)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55A1"/>
                </a:solidFill>
                <a:latin typeface="Calibri"/>
                <a:ea typeface="Calibri"/>
                <a:cs typeface="Calibri"/>
                <a:sym typeface="Calibri"/>
              </a:rPr>
              <a:t>Mitigation : Refresh pixel mask bits in background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55A1"/>
                </a:solidFill>
                <a:latin typeface="Calibri"/>
                <a:ea typeface="Calibri"/>
                <a:cs typeface="Calibri"/>
                <a:sym typeface="Calibri"/>
              </a:rPr>
              <a:t>2. Periphery logic: state machine, FIFO pointers, counters and configuration registers with TMR</a:t>
            </a:r>
            <a:endParaRPr sz="1200" dirty="0">
              <a:solidFill>
                <a:srgbClr val="0055A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55A1"/>
                </a:solidFill>
                <a:latin typeface="Calibri"/>
                <a:ea typeface="Calibri"/>
                <a:cs typeface="Calibri"/>
                <a:sym typeface="Calibri"/>
              </a:rPr>
              <a:t>3. Top readout unit and data management unit FIFO with Hamming protection</a:t>
            </a:r>
            <a:endParaRPr sz="1200" dirty="0">
              <a:solidFill>
                <a:srgbClr val="0055A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55A1"/>
                </a:solidFill>
                <a:latin typeface="Calibri"/>
                <a:ea typeface="Calibri"/>
                <a:cs typeface="Calibri"/>
                <a:sym typeface="Calibri"/>
              </a:rPr>
              <a:t>4. Region Readout DPRAM partially protected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55A1"/>
                </a:solidFill>
                <a:latin typeface="Calibri"/>
                <a:ea typeface="Calibri"/>
                <a:cs typeface="Calibri"/>
                <a:sym typeface="Calibri"/>
              </a:rPr>
              <a:t>     format protected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55A1"/>
                </a:solidFill>
                <a:latin typeface="Calibri"/>
                <a:ea typeface="Calibri"/>
                <a:cs typeface="Calibri"/>
                <a:sym typeface="Calibri"/>
              </a:rPr>
              <a:t>     hit data not protected</a:t>
            </a:r>
            <a:endParaRPr sz="1200" dirty="0">
              <a:solidFill>
                <a:srgbClr val="0055A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55A1"/>
                </a:solidFill>
                <a:latin typeface="Calibri"/>
                <a:ea typeface="Calibri"/>
                <a:cs typeface="Calibri"/>
                <a:sym typeface="Calibri"/>
              </a:rPr>
              <a:t>5. Data Transmission Unit: PLL and Serializer with TMR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434;p41">
            <a:extLst>
              <a:ext uri="{FF2B5EF4-FFF2-40B4-BE49-F238E27FC236}">
                <a16:creationId xmlns:a16="http://schemas.microsoft.com/office/drawing/2014/main" id="{33FD85E5-F6C4-43EF-8049-30411B32FC91}"/>
              </a:ext>
            </a:extLst>
          </p:cNvPr>
          <p:cNvSpPr/>
          <p:nvPr/>
        </p:nvSpPr>
        <p:spPr>
          <a:xfrm>
            <a:off x="6848927" y="1458916"/>
            <a:ext cx="354687" cy="272011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435;p41">
            <a:extLst>
              <a:ext uri="{FF2B5EF4-FFF2-40B4-BE49-F238E27FC236}">
                <a16:creationId xmlns:a16="http://schemas.microsoft.com/office/drawing/2014/main" id="{97EF47B1-FAFA-440F-B792-7AA79D0DB6F2}"/>
              </a:ext>
            </a:extLst>
          </p:cNvPr>
          <p:cNvSpPr/>
          <p:nvPr/>
        </p:nvSpPr>
        <p:spPr>
          <a:xfrm>
            <a:off x="6002546" y="3112916"/>
            <a:ext cx="354687" cy="272011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436;p41">
            <a:extLst>
              <a:ext uri="{FF2B5EF4-FFF2-40B4-BE49-F238E27FC236}">
                <a16:creationId xmlns:a16="http://schemas.microsoft.com/office/drawing/2014/main" id="{5892A1AB-5EF1-4597-AA9D-C57022D0076B}"/>
              </a:ext>
            </a:extLst>
          </p:cNvPr>
          <p:cNvSpPr/>
          <p:nvPr/>
        </p:nvSpPr>
        <p:spPr>
          <a:xfrm>
            <a:off x="8129965" y="3876801"/>
            <a:ext cx="354687" cy="272011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437;p41">
            <a:extLst>
              <a:ext uri="{FF2B5EF4-FFF2-40B4-BE49-F238E27FC236}">
                <a16:creationId xmlns:a16="http://schemas.microsoft.com/office/drawing/2014/main" id="{2A990782-5A2D-4532-BC6D-C6A45AE9916C}"/>
              </a:ext>
            </a:extLst>
          </p:cNvPr>
          <p:cNvSpPr/>
          <p:nvPr/>
        </p:nvSpPr>
        <p:spPr>
          <a:xfrm>
            <a:off x="7064587" y="2951719"/>
            <a:ext cx="354687" cy="272011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438;p41">
            <a:extLst>
              <a:ext uri="{FF2B5EF4-FFF2-40B4-BE49-F238E27FC236}">
                <a16:creationId xmlns:a16="http://schemas.microsoft.com/office/drawing/2014/main" id="{5022F19A-E989-401D-8036-87BDE667A690}"/>
              </a:ext>
            </a:extLst>
          </p:cNvPr>
          <p:cNvSpPr/>
          <p:nvPr/>
        </p:nvSpPr>
        <p:spPr>
          <a:xfrm>
            <a:off x="9946951" y="5148177"/>
            <a:ext cx="354687" cy="272011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1" name="Google Shape;1439;p41">
            <a:extLst>
              <a:ext uri="{FF2B5EF4-FFF2-40B4-BE49-F238E27FC236}">
                <a16:creationId xmlns:a16="http://schemas.microsoft.com/office/drawing/2014/main" id="{A1910730-3A56-4DE8-99ED-2E72668962AB}"/>
              </a:ext>
            </a:extLst>
          </p:cNvPr>
          <p:cNvGrpSpPr/>
          <p:nvPr/>
        </p:nvGrpSpPr>
        <p:grpSpPr>
          <a:xfrm>
            <a:off x="296848" y="4047264"/>
            <a:ext cx="3714341" cy="2052628"/>
            <a:chOff x="5214682" y="4221088"/>
            <a:chExt cx="3757921" cy="1584176"/>
          </a:xfrm>
        </p:grpSpPr>
        <p:cxnSp>
          <p:nvCxnSpPr>
            <p:cNvPr id="172" name="Google Shape;1440;p41">
              <a:extLst>
                <a:ext uri="{FF2B5EF4-FFF2-40B4-BE49-F238E27FC236}">
                  <a16:creationId xmlns:a16="http://schemas.microsoft.com/office/drawing/2014/main" id="{DB4936B8-56DD-4065-A8F1-7B5D3EEBA7CA}"/>
                </a:ext>
              </a:extLst>
            </p:cNvPr>
            <p:cNvCxnSpPr/>
            <p:nvPr/>
          </p:nvCxnSpPr>
          <p:spPr>
            <a:xfrm rot="10800000" flipH="1">
              <a:off x="5432509" y="4669804"/>
              <a:ext cx="779816" cy="1854"/>
            </a:xfrm>
            <a:prstGeom prst="straightConnector1">
              <a:avLst/>
            </a:prstGeom>
            <a:noFill/>
            <a:ln w="12700" cap="flat" cmpd="sng">
              <a:solidFill>
                <a:srgbClr val="0055A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173" name="Google Shape;1441;p41">
              <a:extLst>
                <a:ext uri="{FF2B5EF4-FFF2-40B4-BE49-F238E27FC236}">
                  <a16:creationId xmlns:a16="http://schemas.microsoft.com/office/drawing/2014/main" id="{BEFD7C06-8C6E-4AC1-B5FF-E7E2192F45D3}"/>
                </a:ext>
              </a:extLst>
            </p:cNvPr>
            <p:cNvSpPr txBox="1"/>
            <p:nvPr/>
          </p:nvSpPr>
          <p:spPr>
            <a:xfrm>
              <a:off x="5214682" y="4405834"/>
              <a:ext cx="946883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5A0"/>
                </a:buClr>
                <a:buSzPts val="1050"/>
                <a:buFont typeface="Calibri"/>
                <a:buNone/>
              </a:pPr>
              <a:r>
                <a:rPr lang="en-US" sz="1050" b="0" i="0" u="none" strike="noStrike" cap="none">
                  <a:solidFill>
                    <a:srgbClr val="0055A0"/>
                  </a:solidFill>
                  <a:latin typeface="Calibri"/>
                  <a:ea typeface="Calibri"/>
                  <a:cs typeface="Calibri"/>
                  <a:sym typeface="Calibri"/>
                </a:rPr>
                <a:t>RESET_VALUE</a:t>
              </a:r>
              <a:endParaRPr/>
            </a:p>
          </p:txBody>
        </p:sp>
        <p:cxnSp>
          <p:nvCxnSpPr>
            <p:cNvPr id="174" name="Google Shape;1442;p41">
              <a:extLst>
                <a:ext uri="{FF2B5EF4-FFF2-40B4-BE49-F238E27FC236}">
                  <a16:creationId xmlns:a16="http://schemas.microsoft.com/office/drawing/2014/main" id="{6C22BAF3-6F30-4CC5-9342-09A32BC2B87B}"/>
                </a:ext>
              </a:extLst>
            </p:cNvPr>
            <p:cNvCxnSpPr/>
            <p:nvPr/>
          </p:nvCxnSpPr>
          <p:spPr>
            <a:xfrm rot="10800000">
              <a:off x="6624472" y="4871910"/>
              <a:ext cx="0" cy="450570"/>
            </a:xfrm>
            <a:prstGeom prst="straightConnector1">
              <a:avLst/>
            </a:prstGeom>
            <a:noFill/>
            <a:ln w="12700" cap="flat" cmpd="sng">
              <a:solidFill>
                <a:srgbClr val="0055A0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175" name="Google Shape;1443;p41">
              <a:extLst>
                <a:ext uri="{FF2B5EF4-FFF2-40B4-BE49-F238E27FC236}">
                  <a16:creationId xmlns:a16="http://schemas.microsoft.com/office/drawing/2014/main" id="{5BD84C53-03D4-41E5-BEA6-C79B7B0F00A8}"/>
                </a:ext>
              </a:extLst>
            </p:cNvPr>
            <p:cNvSpPr/>
            <p:nvPr/>
          </p:nvSpPr>
          <p:spPr>
            <a:xfrm>
              <a:off x="6984915" y="4221088"/>
              <a:ext cx="431401" cy="400506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55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5A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55A0"/>
                  </a:solidFill>
                  <a:latin typeface="Arial"/>
                  <a:ea typeface="Arial"/>
                  <a:cs typeface="Arial"/>
                  <a:sym typeface="Arial"/>
                </a:rPr>
                <a:t>FF0</a:t>
              </a:r>
              <a:endParaRPr/>
            </a:p>
          </p:txBody>
        </p:sp>
        <p:cxnSp>
          <p:nvCxnSpPr>
            <p:cNvPr id="176" name="Google Shape;1444;p41">
              <a:extLst>
                <a:ext uri="{FF2B5EF4-FFF2-40B4-BE49-F238E27FC236}">
                  <a16:creationId xmlns:a16="http://schemas.microsoft.com/office/drawing/2014/main" id="{D03546B2-48F9-4C91-BC43-75AFEBCD0443}"/>
                </a:ext>
              </a:extLst>
            </p:cNvPr>
            <p:cNvCxnSpPr/>
            <p:nvPr/>
          </p:nvCxnSpPr>
          <p:spPr>
            <a:xfrm>
              <a:off x="8198760" y="4759222"/>
              <a:ext cx="549704" cy="1926"/>
            </a:xfrm>
            <a:prstGeom prst="straightConnector1">
              <a:avLst/>
            </a:prstGeom>
            <a:noFill/>
            <a:ln w="12700" cap="flat" cmpd="sng">
              <a:solidFill>
                <a:srgbClr val="0055A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177" name="Google Shape;1445;p41">
              <a:extLst>
                <a:ext uri="{FF2B5EF4-FFF2-40B4-BE49-F238E27FC236}">
                  <a16:creationId xmlns:a16="http://schemas.microsoft.com/office/drawing/2014/main" id="{8064BB0A-1CC2-4A0E-AD52-F77D71D019D6}"/>
                </a:ext>
              </a:extLst>
            </p:cNvPr>
            <p:cNvSpPr txBox="1"/>
            <p:nvPr/>
          </p:nvSpPr>
          <p:spPr>
            <a:xfrm>
              <a:off x="8203360" y="4797152"/>
              <a:ext cx="426720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5A0"/>
                </a:buClr>
                <a:buSzPts val="1050"/>
                <a:buFont typeface="Calibri"/>
                <a:buNone/>
              </a:pPr>
              <a:r>
                <a:rPr lang="en-US" sz="1050" b="0" i="0" u="none" strike="noStrike" cap="none">
                  <a:solidFill>
                    <a:srgbClr val="0055A0"/>
                  </a:solidFill>
                  <a:latin typeface="Calibri"/>
                  <a:ea typeface="Calibri"/>
                  <a:cs typeface="Calibri"/>
                  <a:sym typeface="Calibri"/>
                </a:rPr>
                <a:t>OUT</a:t>
              </a:r>
              <a:endParaRPr/>
            </a:p>
          </p:txBody>
        </p:sp>
        <p:sp>
          <p:nvSpPr>
            <p:cNvPr id="178" name="Google Shape;1446;p41">
              <a:extLst>
                <a:ext uri="{FF2B5EF4-FFF2-40B4-BE49-F238E27FC236}">
                  <a16:creationId xmlns:a16="http://schemas.microsoft.com/office/drawing/2014/main" id="{11521882-3361-4BA5-9CF0-09C4677EC45C}"/>
                </a:ext>
              </a:extLst>
            </p:cNvPr>
            <p:cNvSpPr/>
            <p:nvPr/>
          </p:nvSpPr>
          <p:spPr>
            <a:xfrm>
              <a:off x="6984915" y="4671658"/>
              <a:ext cx="431401" cy="400506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55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5A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55A0"/>
                  </a:solidFill>
                  <a:latin typeface="Arial"/>
                  <a:ea typeface="Arial"/>
                  <a:cs typeface="Arial"/>
                  <a:sym typeface="Arial"/>
                </a:rPr>
                <a:t>FF1</a:t>
              </a:r>
              <a:endParaRPr/>
            </a:p>
          </p:txBody>
        </p:sp>
        <p:sp>
          <p:nvSpPr>
            <p:cNvPr id="179" name="Google Shape;1447;p41">
              <a:extLst>
                <a:ext uri="{FF2B5EF4-FFF2-40B4-BE49-F238E27FC236}">
                  <a16:creationId xmlns:a16="http://schemas.microsoft.com/office/drawing/2014/main" id="{3EEB5A66-AB0D-4FD3-A1BA-F4FF67AF1284}"/>
                </a:ext>
              </a:extLst>
            </p:cNvPr>
            <p:cNvSpPr/>
            <p:nvPr/>
          </p:nvSpPr>
          <p:spPr>
            <a:xfrm>
              <a:off x="6984915" y="5122226"/>
              <a:ext cx="431401" cy="400506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55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5A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55A0"/>
                  </a:solidFill>
                  <a:latin typeface="Arial"/>
                  <a:ea typeface="Arial"/>
                  <a:cs typeface="Arial"/>
                  <a:sym typeface="Arial"/>
                </a:rPr>
                <a:t>FF2</a:t>
              </a:r>
              <a:endParaRPr/>
            </a:p>
          </p:txBody>
        </p:sp>
        <p:sp>
          <p:nvSpPr>
            <p:cNvPr id="180" name="Google Shape;1448;p41">
              <a:extLst>
                <a:ext uri="{FF2B5EF4-FFF2-40B4-BE49-F238E27FC236}">
                  <a16:creationId xmlns:a16="http://schemas.microsoft.com/office/drawing/2014/main" id="{48F0BE01-2D66-4888-BF02-9B7582B4BA65}"/>
                </a:ext>
              </a:extLst>
            </p:cNvPr>
            <p:cNvSpPr/>
            <p:nvPr/>
          </p:nvSpPr>
          <p:spPr>
            <a:xfrm rot="5400000">
              <a:off x="5983019" y="4740994"/>
              <a:ext cx="726497" cy="267884"/>
            </a:xfrm>
            <a:prstGeom prst="trapezoid">
              <a:avLst>
                <a:gd name="adj" fmla="val 39561"/>
              </a:avLst>
            </a:prstGeom>
            <a:solidFill>
              <a:srgbClr val="FFFFFF"/>
            </a:solidFill>
            <a:ln w="12700" cap="flat" cmpd="sng">
              <a:solidFill>
                <a:srgbClr val="0055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endParaRPr sz="1200" b="1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1" name="Google Shape;1449;p41">
              <a:extLst>
                <a:ext uri="{FF2B5EF4-FFF2-40B4-BE49-F238E27FC236}">
                  <a16:creationId xmlns:a16="http://schemas.microsoft.com/office/drawing/2014/main" id="{A236D0CD-AD40-4A2A-8796-A5C02D740650}"/>
                </a:ext>
              </a:extLst>
            </p:cNvPr>
            <p:cNvCxnSpPr/>
            <p:nvPr/>
          </p:nvCxnSpPr>
          <p:spPr>
            <a:xfrm>
              <a:off x="6480212" y="4869160"/>
              <a:ext cx="508284" cy="2750"/>
            </a:xfrm>
            <a:prstGeom prst="straightConnector1">
              <a:avLst/>
            </a:prstGeom>
            <a:noFill/>
            <a:ln w="12700" cap="flat" cmpd="sng">
              <a:solidFill>
                <a:srgbClr val="0055A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82" name="Google Shape;1450;p41">
              <a:extLst>
                <a:ext uri="{FF2B5EF4-FFF2-40B4-BE49-F238E27FC236}">
                  <a16:creationId xmlns:a16="http://schemas.microsoft.com/office/drawing/2014/main" id="{070C7D1B-AF3B-4309-8571-F0439A254E72}"/>
                </a:ext>
              </a:extLst>
            </p:cNvPr>
            <p:cNvCxnSpPr/>
            <p:nvPr/>
          </p:nvCxnSpPr>
          <p:spPr>
            <a:xfrm>
              <a:off x="6624472" y="4411560"/>
              <a:ext cx="360443" cy="0"/>
            </a:xfrm>
            <a:prstGeom prst="straightConnector1">
              <a:avLst/>
            </a:prstGeom>
            <a:noFill/>
            <a:ln w="12700" cap="flat" cmpd="sng">
              <a:solidFill>
                <a:srgbClr val="0055A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83" name="Google Shape;1451;p41">
              <a:extLst>
                <a:ext uri="{FF2B5EF4-FFF2-40B4-BE49-F238E27FC236}">
                  <a16:creationId xmlns:a16="http://schemas.microsoft.com/office/drawing/2014/main" id="{31EE1070-FF73-4C39-8369-404B2922DB61}"/>
                </a:ext>
              </a:extLst>
            </p:cNvPr>
            <p:cNvCxnSpPr/>
            <p:nvPr/>
          </p:nvCxnSpPr>
          <p:spPr>
            <a:xfrm>
              <a:off x="6624472" y="5322480"/>
              <a:ext cx="360443" cy="0"/>
            </a:xfrm>
            <a:prstGeom prst="straightConnector1">
              <a:avLst/>
            </a:prstGeom>
            <a:noFill/>
            <a:ln w="12700" cap="flat" cmpd="sng">
              <a:solidFill>
                <a:srgbClr val="0055A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84" name="Google Shape;1452;p41">
              <a:extLst>
                <a:ext uri="{FF2B5EF4-FFF2-40B4-BE49-F238E27FC236}">
                  <a16:creationId xmlns:a16="http://schemas.microsoft.com/office/drawing/2014/main" id="{41FDE415-BE6B-4500-8CA2-DE0BB5969848}"/>
                </a:ext>
              </a:extLst>
            </p:cNvPr>
            <p:cNvCxnSpPr/>
            <p:nvPr/>
          </p:nvCxnSpPr>
          <p:spPr>
            <a:xfrm rot="10800000">
              <a:off x="6624472" y="4411407"/>
              <a:ext cx="0" cy="450570"/>
            </a:xfrm>
            <a:prstGeom prst="straightConnector1">
              <a:avLst/>
            </a:prstGeom>
            <a:noFill/>
            <a:ln w="12700" cap="flat" cmpd="sng">
              <a:solidFill>
                <a:srgbClr val="0055A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5" name="Google Shape;1453;p41">
              <a:extLst>
                <a:ext uri="{FF2B5EF4-FFF2-40B4-BE49-F238E27FC236}">
                  <a16:creationId xmlns:a16="http://schemas.microsoft.com/office/drawing/2014/main" id="{EE29A5C6-181E-44CF-979C-278A966D2570}"/>
                </a:ext>
              </a:extLst>
            </p:cNvPr>
            <p:cNvSpPr/>
            <p:nvPr/>
          </p:nvSpPr>
          <p:spPr>
            <a:xfrm rot="5400000">
              <a:off x="7809718" y="4754501"/>
              <a:ext cx="550696" cy="225276"/>
            </a:xfrm>
            <a:prstGeom prst="trapezoid">
              <a:avLst>
                <a:gd name="adj" fmla="val 0"/>
              </a:avLst>
            </a:prstGeom>
            <a:solidFill>
              <a:srgbClr val="FFFFFF"/>
            </a:solidFill>
            <a:ln w="12700" cap="flat" cmpd="sng">
              <a:solidFill>
                <a:srgbClr val="0055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5A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rgbClr val="0055A0"/>
                  </a:solidFill>
                  <a:latin typeface="Arial"/>
                  <a:ea typeface="Arial"/>
                  <a:cs typeface="Arial"/>
                  <a:sym typeface="Arial"/>
                </a:rPr>
                <a:t>VOTING</a:t>
              </a:r>
              <a:br>
                <a:rPr lang="en-US" sz="700" b="0" i="0" u="none" strike="noStrike" cap="none">
                  <a:solidFill>
                    <a:srgbClr val="0055A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700" b="0" i="0" u="none" strike="noStrike" cap="none">
                  <a:solidFill>
                    <a:srgbClr val="0055A0"/>
                  </a:solidFill>
                  <a:latin typeface="Arial"/>
                  <a:ea typeface="Arial"/>
                  <a:cs typeface="Arial"/>
                  <a:sym typeface="Arial"/>
                </a:rPr>
                <a:t>LOGIC</a:t>
              </a:r>
              <a:endParaRPr sz="12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6" name="Google Shape;1454;p41">
              <a:extLst>
                <a:ext uri="{FF2B5EF4-FFF2-40B4-BE49-F238E27FC236}">
                  <a16:creationId xmlns:a16="http://schemas.microsoft.com/office/drawing/2014/main" id="{F3A2065A-FE05-4329-A597-780325CE4649}"/>
                </a:ext>
              </a:extLst>
            </p:cNvPr>
            <p:cNvCxnSpPr/>
            <p:nvPr/>
          </p:nvCxnSpPr>
          <p:spPr>
            <a:xfrm rot="10800000" flipH="1">
              <a:off x="7668344" y="5072164"/>
              <a:ext cx="9910" cy="265048"/>
            </a:xfrm>
            <a:prstGeom prst="straightConnector1">
              <a:avLst/>
            </a:prstGeom>
            <a:noFill/>
            <a:ln w="12700" cap="flat" cmpd="sng">
              <a:solidFill>
                <a:srgbClr val="0055A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7" name="Google Shape;1455;p41">
              <a:extLst>
                <a:ext uri="{FF2B5EF4-FFF2-40B4-BE49-F238E27FC236}">
                  <a16:creationId xmlns:a16="http://schemas.microsoft.com/office/drawing/2014/main" id="{3DB7DC06-B436-4229-BA28-6E8B06115424}"/>
                </a:ext>
              </a:extLst>
            </p:cNvPr>
            <p:cNvCxnSpPr/>
            <p:nvPr/>
          </p:nvCxnSpPr>
          <p:spPr>
            <a:xfrm flipH="1">
              <a:off x="7452320" y="4865288"/>
              <a:ext cx="518432" cy="3872"/>
            </a:xfrm>
            <a:prstGeom prst="straightConnector1">
              <a:avLst/>
            </a:prstGeom>
            <a:noFill/>
            <a:ln w="12700" cap="flat" cmpd="sng">
              <a:solidFill>
                <a:srgbClr val="0055A0"/>
              </a:solidFill>
              <a:prstDash val="solid"/>
              <a:round/>
              <a:headEnd type="stealth" w="med" len="med"/>
              <a:tailEnd type="none" w="sm" len="sm"/>
            </a:ln>
          </p:spPr>
        </p:cxnSp>
        <p:cxnSp>
          <p:nvCxnSpPr>
            <p:cNvPr id="188" name="Google Shape;1456;p41">
              <a:extLst>
                <a:ext uri="{FF2B5EF4-FFF2-40B4-BE49-F238E27FC236}">
                  <a16:creationId xmlns:a16="http://schemas.microsoft.com/office/drawing/2014/main" id="{923D6FCB-3D7D-4458-84C1-5D2EA423A033}"/>
                </a:ext>
              </a:extLst>
            </p:cNvPr>
            <p:cNvCxnSpPr/>
            <p:nvPr/>
          </p:nvCxnSpPr>
          <p:spPr>
            <a:xfrm rot="10800000">
              <a:off x="7452320" y="4401108"/>
              <a:ext cx="216023" cy="0"/>
            </a:xfrm>
            <a:prstGeom prst="straightConnector1">
              <a:avLst/>
            </a:prstGeom>
            <a:noFill/>
            <a:ln w="12700" cap="flat" cmpd="sng">
              <a:solidFill>
                <a:srgbClr val="0055A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9" name="Google Shape;1457;p41">
              <a:extLst>
                <a:ext uri="{FF2B5EF4-FFF2-40B4-BE49-F238E27FC236}">
                  <a16:creationId xmlns:a16="http://schemas.microsoft.com/office/drawing/2014/main" id="{2A5019A9-4C90-41F9-A849-7238071B704B}"/>
                </a:ext>
              </a:extLst>
            </p:cNvPr>
            <p:cNvCxnSpPr/>
            <p:nvPr/>
          </p:nvCxnSpPr>
          <p:spPr>
            <a:xfrm rot="10800000">
              <a:off x="7452320" y="5337212"/>
              <a:ext cx="216024" cy="0"/>
            </a:xfrm>
            <a:prstGeom prst="straightConnector1">
              <a:avLst/>
            </a:prstGeom>
            <a:noFill/>
            <a:ln w="12700" cap="flat" cmpd="sng">
              <a:solidFill>
                <a:srgbClr val="0055A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0" name="Google Shape;1458;p41">
              <a:extLst>
                <a:ext uri="{FF2B5EF4-FFF2-40B4-BE49-F238E27FC236}">
                  <a16:creationId xmlns:a16="http://schemas.microsoft.com/office/drawing/2014/main" id="{24F9564F-77B8-453B-9998-A35C1C004A8F}"/>
                </a:ext>
              </a:extLst>
            </p:cNvPr>
            <p:cNvCxnSpPr/>
            <p:nvPr/>
          </p:nvCxnSpPr>
          <p:spPr>
            <a:xfrm rot="10800000">
              <a:off x="7668344" y="4401108"/>
              <a:ext cx="0" cy="252028"/>
            </a:xfrm>
            <a:prstGeom prst="straightConnector1">
              <a:avLst/>
            </a:prstGeom>
            <a:noFill/>
            <a:ln w="12700" cap="flat" cmpd="sng">
              <a:solidFill>
                <a:srgbClr val="0055A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1" name="Google Shape;1459;p41">
              <a:extLst>
                <a:ext uri="{FF2B5EF4-FFF2-40B4-BE49-F238E27FC236}">
                  <a16:creationId xmlns:a16="http://schemas.microsoft.com/office/drawing/2014/main" id="{68C93D8A-8696-4E12-A5F1-15028557768A}"/>
                </a:ext>
              </a:extLst>
            </p:cNvPr>
            <p:cNvCxnSpPr/>
            <p:nvPr/>
          </p:nvCxnSpPr>
          <p:spPr>
            <a:xfrm>
              <a:off x="8198408" y="5013176"/>
              <a:ext cx="550056" cy="0"/>
            </a:xfrm>
            <a:prstGeom prst="straightConnector1">
              <a:avLst/>
            </a:prstGeom>
            <a:noFill/>
            <a:ln w="12700" cap="flat" cmpd="sng">
              <a:solidFill>
                <a:srgbClr val="0055A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192" name="Google Shape;1460;p41">
              <a:extLst>
                <a:ext uri="{FF2B5EF4-FFF2-40B4-BE49-F238E27FC236}">
                  <a16:creationId xmlns:a16="http://schemas.microsoft.com/office/drawing/2014/main" id="{842A417D-68F7-4970-B094-745FF5FBBA36}"/>
                </a:ext>
              </a:extLst>
            </p:cNvPr>
            <p:cNvSpPr txBox="1"/>
            <p:nvPr/>
          </p:nvSpPr>
          <p:spPr>
            <a:xfrm>
              <a:off x="8129102" y="4509120"/>
              <a:ext cx="843501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5A0"/>
                </a:buClr>
                <a:buSzPts val="1050"/>
                <a:buFont typeface="Calibri"/>
                <a:buNone/>
              </a:pPr>
              <a:r>
                <a:rPr lang="en-US" sz="1050" b="0" i="0" u="none" strike="noStrike" cap="none">
                  <a:solidFill>
                    <a:srgbClr val="0055A0"/>
                  </a:solidFill>
                  <a:latin typeface="Calibri"/>
                  <a:ea typeface="Calibri"/>
                  <a:cs typeface="Calibri"/>
                  <a:sym typeface="Calibri"/>
                </a:rPr>
                <a:t>SEU_ERROR</a:t>
              </a:r>
              <a:endParaRPr/>
            </a:p>
          </p:txBody>
        </p:sp>
        <p:cxnSp>
          <p:nvCxnSpPr>
            <p:cNvPr id="193" name="Google Shape;1461;p41">
              <a:extLst>
                <a:ext uri="{FF2B5EF4-FFF2-40B4-BE49-F238E27FC236}">
                  <a16:creationId xmlns:a16="http://schemas.microsoft.com/office/drawing/2014/main" id="{3B3B4980-19EC-4F3A-8B97-42CAD511CE06}"/>
                </a:ext>
              </a:extLst>
            </p:cNvPr>
            <p:cNvCxnSpPr/>
            <p:nvPr/>
          </p:nvCxnSpPr>
          <p:spPr>
            <a:xfrm>
              <a:off x="5429710" y="4905164"/>
              <a:ext cx="782617" cy="0"/>
            </a:xfrm>
            <a:prstGeom prst="straightConnector1">
              <a:avLst/>
            </a:prstGeom>
            <a:noFill/>
            <a:ln w="12700" cap="flat" cmpd="sng">
              <a:solidFill>
                <a:srgbClr val="0055A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194" name="Google Shape;1462;p41">
              <a:extLst>
                <a:ext uri="{FF2B5EF4-FFF2-40B4-BE49-F238E27FC236}">
                  <a16:creationId xmlns:a16="http://schemas.microsoft.com/office/drawing/2014/main" id="{3C17718A-A060-474B-99BB-35E22F9A928A}"/>
                </a:ext>
              </a:extLst>
            </p:cNvPr>
            <p:cNvSpPr txBox="1"/>
            <p:nvPr/>
          </p:nvSpPr>
          <p:spPr>
            <a:xfrm>
              <a:off x="5292080" y="4687277"/>
              <a:ext cx="304892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5A0"/>
                </a:buClr>
                <a:buSzPts val="1050"/>
                <a:buFont typeface="Calibri"/>
                <a:buNone/>
              </a:pPr>
              <a:r>
                <a:rPr lang="en-US" sz="1050" b="0" i="0" u="none" strike="noStrike" cap="none">
                  <a:solidFill>
                    <a:srgbClr val="0055A0"/>
                  </a:solidFill>
                  <a:latin typeface="Calibri"/>
                  <a:ea typeface="Calibri"/>
                  <a:cs typeface="Calibri"/>
                  <a:sym typeface="Calibri"/>
                </a:rPr>
                <a:t>IN</a:t>
              </a:r>
              <a:endParaRPr/>
            </a:p>
          </p:txBody>
        </p:sp>
        <p:cxnSp>
          <p:nvCxnSpPr>
            <p:cNvPr id="195" name="Google Shape;1463;p41">
              <a:extLst>
                <a:ext uri="{FF2B5EF4-FFF2-40B4-BE49-F238E27FC236}">
                  <a16:creationId xmlns:a16="http://schemas.microsoft.com/office/drawing/2014/main" id="{575111A3-9A5B-4DCF-AEFC-B45C2CB707F8}"/>
                </a:ext>
              </a:extLst>
            </p:cNvPr>
            <p:cNvCxnSpPr/>
            <p:nvPr/>
          </p:nvCxnSpPr>
          <p:spPr>
            <a:xfrm rot="10800000">
              <a:off x="7677952" y="4671657"/>
              <a:ext cx="290626" cy="0"/>
            </a:xfrm>
            <a:prstGeom prst="straightConnector1">
              <a:avLst/>
            </a:prstGeom>
            <a:noFill/>
            <a:ln w="12700" cap="flat" cmpd="sng">
              <a:solidFill>
                <a:srgbClr val="0055A0"/>
              </a:solidFill>
              <a:prstDash val="solid"/>
              <a:round/>
              <a:headEnd type="stealth" w="med" len="med"/>
              <a:tailEnd type="none" w="sm" len="sm"/>
            </a:ln>
          </p:spPr>
        </p:cxnSp>
        <p:cxnSp>
          <p:nvCxnSpPr>
            <p:cNvPr id="196" name="Google Shape;1464;p41">
              <a:extLst>
                <a:ext uri="{FF2B5EF4-FFF2-40B4-BE49-F238E27FC236}">
                  <a16:creationId xmlns:a16="http://schemas.microsoft.com/office/drawing/2014/main" id="{1966FD91-4AEA-4240-A11C-DB87D2FFE79E}"/>
                </a:ext>
              </a:extLst>
            </p:cNvPr>
            <p:cNvCxnSpPr/>
            <p:nvPr/>
          </p:nvCxnSpPr>
          <p:spPr>
            <a:xfrm rot="10800000">
              <a:off x="7679374" y="5077052"/>
              <a:ext cx="290626" cy="0"/>
            </a:xfrm>
            <a:prstGeom prst="straightConnector1">
              <a:avLst/>
            </a:prstGeom>
            <a:noFill/>
            <a:ln w="12700" cap="flat" cmpd="sng">
              <a:solidFill>
                <a:srgbClr val="0055A0"/>
              </a:solidFill>
              <a:prstDash val="solid"/>
              <a:round/>
              <a:headEnd type="stealth" w="med" len="med"/>
              <a:tailEnd type="none" w="sm" len="sm"/>
            </a:ln>
          </p:spPr>
        </p:cxnSp>
        <p:cxnSp>
          <p:nvCxnSpPr>
            <p:cNvPr id="197" name="Google Shape;1465;p41">
              <a:extLst>
                <a:ext uri="{FF2B5EF4-FFF2-40B4-BE49-F238E27FC236}">
                  <a16:creationId xmlns:a16="http://schemas.microsoft.com/office/drawing/2014/main" id="{3C8B2464-4842-484D-96A7-37E2D65BE0D8}"/>
                </a:ext>
              </a:extLst>
            </p:cNvPr>
            <p:cNvCxnSpPr/>
            <p:nvPr/>
          </p:nvCxnSpPr>
          <p:spPr>
            <a:xfrm>
              <a:off x="5688124" y="5121188"/>
              <a:ext cx="524204" cy="0"/>
            </a:xfrm>
            <a:prstGeom prst="straightConnector1">
              <a:avLst/>
            </a:prstGeom>
            <a:noFill/>
            <a:ln w="12700" cap="flat" cmpd="sng">
              <a:solidFill>
                <a:srgbClr val="0055A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98" name="Google Shape;1466;p41">
              <a:extLst>
                <a:ext uri="{FF2B5EF4-FFF2-40B4-BE49-F238E27FC236}">
                  <a16:creationId xmlns:a16="http://schemas.microsoft.com/office/drawing/2014/main" id="{A0F568C4-BC9B-400F-82D4-A6DFAD28419A}"/>
                </a:ext>
              </a:extLst>
            </p:cNvPr>
            <p:cNvCxnSpPr/>
            <p:nvPr/>
          </p:nvCxnSpPr>
          <p:spPr>
            <a:xfrm rot="10800000">
              <a:off x="5688124" y="5805264"/>
              <a:ext cx="2412268" cy="0"/>
            </a:xfrm>
            <a:prstGeom prst="straightConnector1">
              <a:avLst/>
            </a:prstGeom>
            <a:noFill/>
            <a:ln w="12700" cap="flat" cmpd="sng">
              <a:solidFill>
                <a:srgbClr val="0055A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9" name="Google Shape;1467;p41">
              <a:extLst>
                <a:ext uri="{FF2B5EF4-FFF2-40B4-BE49-F238E27FC236}">
                  <a16:creationId xmlns:a16="http://schemas.microsoft.com/office/drawing/2014/main" id="{CF147570-9940-4364-A646-A7E158B99C32}"/>
                </a:ext>
              </a:extLst>
            </p:cNvPr>
            <p:cNvCxnSpPr/>
            <p:nvPr/>
          </p:nvCxnSpPr>
          <p:spPr>
            <a:xfrm rot="10800000">
              <a:off x="8100392" y="5157193"/>
              <a:ext cx="0" cy="648071"/>
            </a:xfrm>
            <a:prstGeom prst="straightConnector1">
              <a:avLst/>
            </a:prstGeom>
            <a:noFill/>
            <a:ln w="12700" cap="flat" cmpd="sng">
              <a:solidFill>
                <a:srgbClr val="0055A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0" name="Google Shape;1468;p41">
              <a:extLst>
                <a:ext uri="{FF2B5EF4-FFF2-40B4-BE49-F238E27FC236}">
                  <a16:creationId xmlns:a16="http://schemas.microsoft.com/office/drawing/2014/main" id="{3DD8282B-2017-400B-81DA-D446CA7C0324}"/>
                </a:ext>
              </a:extLst>
            </p:cNvPr>
            <p:cNvSpPr txBox="1"/>
            <p:nvPr/>
          </p:nvSpPr>
          <p:spPr>
            <a:xfrm>
              <a:off x="6394362" y="5589820"/>
              <a:ext cx="999793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5A0"/>
                </a:buClr>
                <a:buSzPts val="800"/>
                <a:buFont typeface="Calibri"/>
                <a:buNone/>
              </a:pPr>
              <a:r>
                <a:rPr lang="en-US" sz="800" b="0" i="0" u="none" strike="noStrike" cap="none">
                  <a:solidFill>
                    <a:srgbClr val="0055A0"/>
                  </a:solidFill>
                  <a:latin typeface="Calibri"/>
                  <a:ea typeface="Calibri"/>
                  <a:cs typeface="Calibri"/>
                  <a:sym typeface="Calibri"/>
                </a:rPr>
                <a:t>AUTO CORRECTION</a:t>
              </a:r>
              <a:endParaRPr/>
            </a:p>
          </p:txBody>
        </p:sp>
        <p:cxnSp>
          <p:nvCxnSpPr>
            <p:cNvPr id="201" name="Google Shape;1469;p41">
              <a:extLst>
                <a:ext uri="{FF2B5EF4-FFF2-40B4-BE49-F238E27FC236}">
                  <a16:creationId xmlns:a16="http://schemas.microsoft.com/office/drawing/2014/main" id="{C47803CC-1892-496C-B6A5-B5F4DC1EF53B}"/>
                </a:ext>
              </a:extLst>
            </p:cNvPr>
            <p:cNvCxnSpPr/>
            <p:nvPr/>
          </p:nvCxnSpPr>
          <p:spPr>
            <a:xfrm rot="10800000">
              <a:off x="5688124" y="5121189"/>
              <a:ext cx="0" cy="684075"/>
            </a:xfrm>
            <a:prstGeom prst="straightConnector1">
              <a:avLst/>
            </a:prstGeom>
            <a:noFill/>
            <a:ln w="12700" cap="flat" cmpd="sng">
              <a:solidFill>
                <a:srgbClr val="0055A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03" name="Google Shape;1470;p41">
            <a:extLst>
              <a:ext uri="{FF2B5EF4-FFF2-40B4-BE49-F238E27FC236}">
                <a16:creationId xmlns:a16="http://schemas.microsoft.com/office/drawing/2014/main" id="{71E4BD1D-3D8D-4EA4-BA1E-C12B064424BB}"/>
              </a:ext>
            </a:extLst>
          </p:cNvPr>
          <p:cNvSpPr txBox="1"/>
          <p:nvPr/>
        </p:nvSpPr>
        <p:spPr>
          <a:xfrm>
            <a:off x="423104" y="3648588"/>
            <a:ext cx="358139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Calibri"/>
              <a:buNone/>
            </a:pPr>
            <a:r>
              <a:rPr lang="en-US" sz="14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Basic </a:t>
            </a:r>
            <a:r>
              <a:rPr lang="en-US" sz="16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14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riple </a:t>
            </a:r>
            <a:r>
              <a:rPr lang="en-US" sz="16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14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odular </a:t>
            </a:r>
            <a:r>
              <a:rPr lang="en-US" sz="16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4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edundancy register cell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5537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Radiation Validation: Detailed Impact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4463" y="881080"/>
          <a:ext cx="11903531" cy="5648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2574">
                  <a:extLst>
                    <a:ext uri="{9D8B030D-6E8A-4147-A177-3AD203B41FA5}">
                      <a16:colId xmlns:a16="http://schemas.microsoft.com/office/drawing/2014/main" val="1232906609"/>
                    </a:ext>
                  </a:extLst>
                </a:gridCol>
                <a:gridCol w="2252574">
                  <a:extLst>
                    <a:ext uri="{9D8B030D-6E8A-4147-A177-3AD203B41FA5}">
                      <a16:colId xmlns:a16="http://schemas.microsoft.com/office/drawing/2014/main" val="661028573"/>
                    </a:ext>
                  </a:extLst>
                </a:gridCol>
                <a:gridCol w="1062128">
                  <a:extLst>
                    <a:ext uri="{9D8B030D-6E8A-4147-A177-3AD203B41FA5}">
                      <a16:colId xmlns:a16="http://schemas.microsoft.com/office/drawing/2014/main" val="807003785"/>
                    </a:ext>
                  </a:extLst>
                </a:gridCol>
                <a:gridCol w="1062127">
                  <a:extLst>
                    <a:ext uri="{9D8B030D-6E8A-4147-A177-3AD203B41FA5}">
                      <a16:colId xmlns:a16="http://schemas.microsoft.com/office/drawing/2014/main" val="1289251051"/>
                    </a:ext>
                  </a:extLst>
                </a:gridCol>
                <a:gridCol w="1062128">
                  <a:extLst>
                    <a:ext uri="{9D8B030D-6E8A-4147-A177-3AD203B41FA5}">
                      <a16:colId xmlns:a16="http://schemas.microsoft.com/office/drawing/2014/main" val="44951334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7909251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3982145225"/>
                    </a:ext>
                  </a:extLst>
                </a:gridCol>
              </a:tblGrid>
              <a:tr h="58772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Failure mode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Affected section</a:t>
                      </a:r>
                    </a:p>
                  </a:txBody>
                  <a:tcPr marL="72000" marR="72000" marT="36000" marB="3600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Estimated occurrence in ITS operations (average MTBF)</a:t>
                      </a:r>
                    </a:p>
                  </a:txBody>
                  <a:tcPr marL="72000" marR="72000" marT="36000" marB="360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Corrective action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Downtime per occurrence</a:t>
                      </a: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1518012541"/>
                  </a:ext>
                </a:extLst>
              </a:tr>
              <a:tr h="330592"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2000" marR="72000" marT="36000" marB="3600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IB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OB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Whole ITS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baseline="-250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165755504"/>
                  </a:ext>
                </a:extLst>
              </a:tr>
              <a:tr h="571068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Sensor data lane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 sensor for IB</a:t>
                      </a:r>
                    </a:p>
                    <a:p>
                      <a:pPr algn="ctr"/>
                      <a:r>
                        <a:rPr lang="en-US" sz="1600" baseline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½ module for OB</a:t>
                      </a:r>
                    </a:p>
                  </a:txBody>
                  <a:tcPr marL="72000" marR="72000" marT="36000" marB="3600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22 - 40 h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4 - 6 h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3 - 5 h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Self-repairing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&lt; 1 s &gt;</a:t>
                      </a: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1539364052"/>
                  </a:ext>
                </a:extLst>
              </a:tr>
              <a:tr h="661185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GBT data</a:t>
                      </a:r>
                      <a:r>
                        <a:rPr lang="en-US" sz="1600" baseline="0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*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 full stave</a:t>
                      </a:r>
                    </a:p>
                  </a:txBody>
                  <a:tcPr marL="72000" marR="72000" marT="36000" marB="3600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29 h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10 h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 h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30% self repairing, 70% reset by slow control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&lt; 5 s &gt;</a:t>
                      </a: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2768242141"/>
                  </a:ext>
                </a:extLst>
              </a:tr>
              <a:tr h="514255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Clock resources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 full stave</a:t>
                      </a:r>
                    </a:p>
                  </a:txBody>
                  <a:tcPr marL="72000" marR="72000" marT="36000" marB="3600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Negligible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Negligible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Negligible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Reset by slow control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&lt; 5 s &gt;</a:t>
                      </a: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1325846887"/>
                  </a:ext>
                </a:extLst>
              </a:tr>
              <a:tr h="550987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Transceiver settings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 sensor, IB only</a:t>
                      </a:r>
                    </a:p>
                  </a:txBody>
                  <a:tcPr marL="72000" marR="72000" marT="36000" marB="3600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&gt; 932 h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–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–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Reset by slow control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&lt; 5 s&gt;</a:t>
                      </a: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365867180"/>
                  </a:ext>
                </a:extLst>
              </a:tr>
              <a:tr h="661185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Flash memory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 full stave</a:t>
                      </a:r>
                    </a:p>
                  </a:txBody>
                  <a:tcPr marL="72000" marR="72000" marT="36000" marB="3600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Negligible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Negligible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Negligible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FLASH reprogramming (30 s beam off, 15m beam on)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30 s – 15 m</a:t>
                      </a: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789705434"/>
                  </a:ext>
                </a:extLst>
              </a:tr>
              <a:tr h="514255"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30000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r>
                        <a:rPr lang="en-US" sz="1600" baseline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PA3</a:t>
                      </a:r>
                      <a:endParaRPr lang="en-US" sz="1600" baseline="-250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 full stave</a:t>
                      </a:r>
                    </a:p>
                  </a:txBody>
                  <a:tcPr marL="72000" marR="72000" marT="36000" marB="3600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172 h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58 h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43 h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Reset by slow control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&lt; 0 s&gt;</a:t>
                      </a: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322164252"/>
                  </a:ext>
                </a:extLst>
              </a:tr>
              <a:tr h="514255"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30000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en-US" sz="1600" baseline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DCDC power glitch</a:t>
                      </a:r>
                      <a:endParaRPr lang="en-US" sz="1600" baseline="30000" dirty="0">
                        <a:solidFill>
                          <a:srgbClr val="C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2000" marR="72000" marT="36000" marB="3600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 full stave</a:t>
                      </a:r>
                    </a:p>
                  </a:txBody>
                  <a:tcPr marL="72000" marR="72000" marT="36000" marB="3600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294 h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98 h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72 h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Power cycle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&lt; 10 s &gt;</a:t>
                      </a:r>
                    </a:p>
                  </a:txBody>
                  <a:tcPr marL="72000" marR="72000" marT="36000" marB="36000" anchor="ctr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464672"/>
                  </a:ext>
                </a:extLst>
              </a:tr>
              <a:tr h="633268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1" baseline="30000" dirty="0">
                        <a:solidFill>
                          <a:srgbClr val="C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baseline="30000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*</a:t>
                      </a:r>
                      <a:r>
                        <a:rPr lang="en-US" sz="1200" baseline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u="sng" baseline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Data for the non-TMR block</a:t>
                      </a:r>
                      <a:r>
                        <a:rPr lang="en-US" sz="1200" baseline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the final version will use a TMR protected block. This failure mode also includes sensor control and clock failures.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baseline="30000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 </a:t>
                      </a:r>
                      <a:r>
                        <a:rPr lang="en-US" sz="1200" baseline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When PA3 gets stuck, the main FPGA is not compromised, and therefore no downtime occurs. TMR of key blocks in PA3 firmware will further improve that.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baseline="30000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 </a:t>
                      </a:r>
                      <a:r>
                        <a:rPr lang="en-US" sz="1200" baseline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Considering 200 RU with 8 DCDC each (20% overestimation)</a:t>
                      </a:r>
                    </a:p>
                  </a:txBody>
                  <a:tcPr marL="72000" marR="72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000" marR="36000" marT="36000" marB="3600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000" marR="36000" marT="36000" marB="3600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000" marR="36000" marT="36000" marB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6454616"/>
                  </a:ext>
                </a:extLst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6858001" y="1902279"/>
            <a:ext cx="840920" cy="400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868102" y="1902279"/>
            <a:ext cx="840920" cy="400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58001" y="2517453"/>
            <a:ext cx="840920" cy="400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843609" y="2517453"/>
            <a:ext cx="840920" cy="400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858001" y="5328557"/>
            <a:ext cx="840920" cy="400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868102" y="5328557"/>
            <a:ext cx="840920" cy="400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92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ALICE Upgrades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94" y="760236"/>
            <a:ext cx="9861640" cy="44634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F90206-E64A-EA4D-A7FF-8F1D2532534C}"/>
              </a:ext>
            </a:extLst>
          </p:cNvPr>
          <p:cNvSpPr txBox="1"/>
          <p:nvPr/>
        </p:nvSpPr>
        <p:spPr>
          <a:xfrm>
            <a:off x="1253600" y="5223654"/>
            <a:ext cx="6899800" cy="1107996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sz="1400" dirty="0">
                <a:solidFill>
                  <a:schemeClr val="accent1"/>
                </a:solidFill>
                <a:latin typeface="Arial"/>
                <a:cs typeface="Arial"/>
              </a:rPr>
              <a:t>ALICE Central Barrel Tracking from very low (100 MeV/c) to very high p</a:t>
            </a:r>
            <a:r>
              <a:rPr lang="en-US" sz="1400" baseline="-25000" dirty="0">
                <a:solidFill>
                  <a:schemeClr val="accent1"/>
                </a:solidFill>
                <a:latin typeface="Arial"/>
                <a:cs typeface="Arial"/>
              </a:rPr>
              <a:t>t </a:t>
            </a:r>
            <a:r>
              <a:rPr lang="en-US" sz="1400" dirty="0">
                <a:solidFill>
                  <a:schemeClr val="accent1"/>
                </a:solidFill>
                <a:latin typeface="Arial"/>
                <a:cs typeface="Arial"/>
              </a:rPr>
              <a:t>(100 GeV/c)</a:t>
            </a:r>
            <a:endParaRPr lang="en-US" sz="1400" baseline="-25000" dirty="0">
              <a:solidFill>
                <a:schemeClr val="accent1"/>
              </a:solidFill>
              <a:latin typeface="Arial"/>
              <a:cs typeface="Arial"/>
            </a:endParaRPr>
          </a:p>
          <a:p>
            <a:pPr marL="285750" indent="-285750">
              <a:spcBef>
                <a:spcPts val="200"/>
              </a:spcBef>
              <a:buFont typeface="Arial"/>
              <a:buChar char="•"/>
            </a:pPr>
            <a:r>
              <a:rPr lang="en-US" sz="1400" dirty="0">
                <a:solidFill>
                  <a:schemeClr val="accent1"/>
                </a:solidFill>
                <a:latin typeface="Arial"/>
                <a:cs typeface="Arial"/>
              </a:rPr>
              <a:t>Silicon: r = 22 – 400 mm</a:t>
            </a:r>
          </a:p>
          <a:p>
            <a:pPr marL="285750" indent="-285750">
              <a:spcBef>
                <a:spcPts val="200"/>
              </a:spcBef>
              <a:buFont typeface="Arial"/>
              <a:buChar char="•"/>
            </a:pPr>
            <a:r>
              <a:rPr lang="en-US" sz="1400" dirty="0">
                <a:solidFill>
                  <a:schemeClr val="accent1"/>
                </a:solidFill>
                <a:latin typeface="Arial"/>
                <a:cs typeface="Arial"/>
              </a:rPr>
              <a:t>Gas (TPC, TRD): r = 88 – 368 cm</a:t>
            </a:r>
          </a:p>
          <a:p>
            <a:pPr>
              <a:spcBef>
                <a:spcPts val="800"/>
              </a:spcBef>
            </a:pPr>
            <a:r>
              <a:rPr lang="en-US" sz="1400" dirty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sym typeface="Wingdings"/>
              </a:rPr>
              <a:t> large BL</a:t>
            </a:r>
            <a:r>
              <a:rPr lang="en-US" sz="1400" baseline="30000" dirty="0">
                <a:solidFill>
                  <a:srgbClr val="C00000"/>
                </a:solidFill>
                <a:latin typeface="Arial"/>
                <a:cs typeface="Arial"/>
                <a:sym typeface="Wingdings"/>
              </a:rPr>
              <a:t>2</a:t>
            </a: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sym typeface="Wingdings"/>
              </a:rPr>
              <a:t> (bending power), comparable to CMS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086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CD1E2-10C9-4DF3-834D-48E814E6C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Server/GPU Farms for Data Acquisition and Online Processing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303537-0602-4C32-8876-A16592BA453C}"/>
              </a:ext>
            </a:extLst>
          </p:cNvPr>
          <p:cNvSpPr txBox="1"/>
          <p:nvPr/>
        </p:nvSpPr>
        <p:spPr>
          <a:xfrm>
            <a:off x="252574" y="2391144"/>
            <a:ext cx="5367257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Data Acquisition Servers &amp; Electronics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11 “First level Processors” (FLP)</a:t>
            </a:r>
          </a:p>
          <a:p>
            <a:r>
              <a:rPr lang="en-US" sz="2000" dirty="0"/>
              <a:t>     </a:t>
            </a:r>
            <a:r>
              <a:rPr lang="en-US" sz="2000" dirty="0">
                <a:solidFill>
                  <a:srgbClr val="00B050"/>
                </a:solidFill>
                <a:latin typeface="Wingdings 3" pitchFamily="2" charset="2"/>
              </a:rPr>
              <a:t> </a:t>
            </a:r>
            <a:r>
              <a:rPr lang="en-US" dirty="0"/>
              <a:t>2 CRUs &amp; 8TB of local storage each 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Storage Farm for commissioning: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solidFill>
                  <a:schemeClr val="accent1"/>
                </a:solidFill>
              </a:rPr>
              <a:t>200 TB local disk server + 500 TB cloud storage</a:t>
            </a:r>
            <a:r>
              <a:rPr lang="en-US" sz="2000" dirty="0"/>
              <a:t>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Event Processing Nodes (GPU Farms)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BB20D5-E511-487A-A537-1FC1461D6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06969" y="2003512"/>
            <a:ext cx="4493888" cy="33704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483C08-64BD-4B0D-A438-AB9ADE3D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842"/>
          <a:stretch/>
        </p:blipFill>
        <p:spPr>
          <a:xfrm rot="5400000">
            <a:off x="8169138" y="2204665"/>
            <a:ext cx="4505567" cy="294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70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ITS Layout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36165" y="5480099"/>
            <a:ext cx="1302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Inner layers</a:t>
            </a:r>
          </a:p>
          <a:p>
            <a:pPr algn="r"/>
            <a:r>
              <a:rPr lang="en-GB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0.3% X</a:t>
            </a:r>
            <a:r>
              <a:rPr lang="en-GB" sz="1400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429118" y="2461577"/>
            <a:ext cx="1515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Middle layers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13373" y="939380"/>
            <a:ext cx="1331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 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layers</a:t>
            </a:r>
            <a:r>
              <a:rPr lang="en-GB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5708413" y="1536229"/>
            <a:ext cx="5498294" cy="4028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203401" y="4890431"/>
            <a:ext cx="4277239" cy="1341396"/>
          </a:xfrm>
          <a:prstGeom prst="rect">
            <a:avLst/>
          </a:prstGeom>
          <a:solidFill>
            <a:schemeClr val="accent4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buSzPct val="80000"/>
              <a:buFont typeface="Lucida Grande"/>
              <a:buChar char="▶"/>
            </a:pPr>
            <a:r>
              <a:rPr lang="en-US" sz="1400" dirty="0">
                <a:solidFill>
                  <a:srgbClr val="336699"/>
                </a:solidFill>
              </a:rPr>
              <a:t>7-layer barrel, based on CMOS MAPS sensors (“ALPIDE”)</a:t>
            </a:r>
          </a:p>
          <a:p>
            <a:pPr>
              <a:spcBef>
                <a:spcPts val="600"/>
              </a:spcBef>
              <a:buSzPct val="80000"/>
              <a:buFont typeface="Lucida Grande"/>
              <a:buChar char="▶"/>
            </a:pPr>
            <a:r>
              <a:rPr lang="en-US" sz="1400" dirty="0">
                <a:solidFill>
                  <a:srgbClr val="336699"/>
                </a:solidFill>
              </a:rPr>
              <a:t>Coverage: r 22 – 400 mm,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|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h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| ≤ 1.22 </a:t>
            </a:r>
          </a:p>
          <a:p>
            <a:pPr>
              <a:spcBef>
                <a:spcPts val="600"/>
              </a:spcBef>
              <a:buSzPct val="80000"/>
              <a:buFont typeface="Lucida Grande"/>
              <a:buChar char="▶"/>
            </a:pPr>
            <a:r>
              <a:rPr lang="en-US" sz="1400" dirty="0">
                <a:solidFill>
                  <a:srgbClr val="336699"/>
                </a:solidFill>
              </a:rPr>
              <a:t>~24k pixel chips (a </a:t>
            </a:r>
            <a:r>
              <a:rPr lang="en-US" sz="1400" u="sng" dirty="0">
                <a:solidFill>
                  <a:srgbClr val="336699"/>
                </a:solidFill>
              </a:rPr>
              <a:t>12.5 G pixel camera</a:t>
            </a:r>
            <a:r>
              <a:rPr lang="en-US" sz="1400" dirty="0">
                <a:solidFill>
                  <a:srgbClr val="336699"/>
                </a:solidFill>
              </a:rPr>
              <a:t>)</a:t>
            </a:r>
          </a:p>
          <a:p>
            <a:pPr>
              <a:spcBef>
                <a:spcPts val="600"/>
              </a:spcBef>
              <a:buSzPct val="80000"/>
              <a:buFont typeface="Lucida Grande"/>
              <a:buChar char="▶"/>
            </a:pPr>
            <a:r>
              <a:rPr lang="en-US" sz="1400" dirty="0">
                <a:solidFill>
                  <a:srgbClr val="336699"/>
                </a:solidFill>
              </a:rPr>
              <a:t> ~10m</a:t>
            </a:r>
            <a:r>
              <a:rPr lang="en-US" sz="1400" baseline="30000" dirty="0">
                <a:solidFill>
                  <a:srgbClr val="336699"/>
                </a:solidFill>
              </a:rPr>
              <a:t>2 </a:t>
            </a:r>
            <a:r>
              <a:rPr lang="en-US" sz="1400" dirty="0">
                <a:solidFill>
                  <a:srgbClr val="336699"/>
                </a:solidFill>
              </a:rPr>
              <a:t>active area</a:t>
            </a:r>
            <a:endParaRPr lang="en-US" sz="1600" baseline="30000" dirty="0">
              <a:solidFill>
                <a:srgbClr val="336699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0136" y="3806451"/>
            <a:ext cx="1844833" cy="2255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0551713" y="1700478"/>
            <a:ext cx="1331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 X</a:t>
            </a:r>
            <a:r>
              <a:rPr lang="en-GB" sz="1400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TextBox 15"/>
          <p:cNvSpPr txBox="1"/>
          <p:nvPr/>
        </p:nvSpPr>
        <p:spPr>
          <a:xfrm>
            <a:off x="10281882" y="6287812"/>
            <a:ext cx="1884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Staves in Total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02385" y="5264444"/>
            <a:ext cx="1424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Inner Barrel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97042" y="1545928"/>
            <a:ext cx="142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Outer Barrel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D7A44F-1B01-4574-84D8-8D637DB30B24}"/>
              </a:ext>
            </a:extLst>
          </p:cNvPr>
          <p:cNvSpPr txBox="1"/>
          <p:nvPr/>
        </p:nvSpPr>
        <p:spPr>
          <a:xfrm>
            <a:off x="4625094" y="6293720"/>
            <a:ext cx="5747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48         42                    30            24                                         20 16 12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610E3D5-1BD4-4ED4-8848-2BF66D3EB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49" y="809851"/>
            <a:ext cx="5839494" cy="368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91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0B492-AFA3-4461-A5EB-6CA941A70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sPHENIX - MVTX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93589D-A25B-478E-AABA-5BDD082C06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24"/>
          <a:stretch/>
        </p:blipFill>
        <p:spPr>
          <a:xfrm>
            <a:off x="3855796" y="362786"/>
            <a:ext cx="8503920" cy="50300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2A35DD-CEBC-49E1-8F30-DDE9C0B975DB}"/>
              </a:ext>
            </a:extLst>
          </p:cNvPr>
          <p:cNvSpPr txBox="1"/>
          <p:nvPr/>
        </p:nvSpPr>
        <p:spPr>
          <a:xfrm>
            <a:off x="2022091" y="5195398"/>
            <a:ext cx="2153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MVTX parameters: L = 271 mm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18C03B-F0D7-4352-BDFD-10ECBE2E8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33" y="3410044"/>
            <a:ext cx="5153911" cy="167870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377B1B-0A1B-4095-90B2-886F5339774B}"/>
              </a:ext>
            </a:extLst>
          </p:cNvPr>
          <p:cNvPicPr/>
          <p:nvPr/>
        </p:nvPicPr>
        <p:blipFill rotWithShape="1">
          <a:blip r:embed="rId4"/>
          <a:srcRect r="33303"/>
          <a:stretch/>
        </p:blipFill>
        <p:spPr>
          <a:xfrm>
            <a:off x="2067197" y="5472397"/>
            <a:ext cx="2414505" cy="11303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F8B428-BEC3-4E5E-9978-D2345257C53F}"/>
              </a:ext>
            </a:extLst>
          </p:cNvPr>
          <p:cNvSpPr txBox="1"/>
          <p:nvPr/>
        </p:nvSpPr>
        <p:spPr>
          <a:xfrm>
            <a:off x="2624655" y="4661431"/>
            <a:ext cx="29145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3-layer sensor barrel equivalent to ITS IB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   - 48 staves, 432 chips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F00F7E4-9D37-46B6-8D72-F6F3CFAD3884}"/>
              </a:ext>
            </a:extLst>
          </p:cNvPr>
          <p:cNvCxnSpPr>
            <a:cxnSpLocks/>
          </p:cNvCxnSpPr>
          <p:nvPr/>
        </p:nvCxnSpPr>
        <p:spPr>
          <a:xfrm flipH="1">
            <a:off x="5481945" y="3066304"/>
            <a:ext cx="2806522" cy="34374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3340814-4BD8-4663-9823-D5F472FE48FC}"/>
              </a:ext>
            </a:extLst>
          </p:cNvPr>
          <p:cNvCxnSpPr>
            <a:cxnSpLocks/>
          </p:cNvCxnSpPr>
          <p:nvPr/>
        </p:nvCxnSpPr>
        <p:spPr>
          <a:xfrm flipH="1">
            <a:off x="5481945" y="3066304"/>
            <a:ext cx="2806522" cy="2017696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ular Callout 15">
            <a:extLst>
              <a:ext uri="{FF2B5EF4-FFF2-40B4-BE49-F238E27FC236}">
                <a16:creationId xmlns:a16="http://schemas.microsoft.com/office/drawing/2014/main" id="{0340961F-CEF8-4DE4-9DA5-6B9B008C202B}"/>
              </a:ext>
            </a:extLst>
          </p:cNvPr>
          <p:cNvSpPr/>
          <p:nvPr/>
        </p:nvSpPr>
        <p:spPr>
          <a:xfrm>
            <a:off x="5920561" y="5116404"/>
            <a:ext cx="2749773" cy="430887"/>
          </a:xfrm>
          <a:prstGeom prst="wedgeRoundRectCallout">
            <a:avLst>
              <a:gd name="adj1" fmla="val 15617"/>
              <a:gd name="adj2" fmla="val -124533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MVTX Readout Units, PUs </a:t>
            </a:r>
          </a:p>
          <a:p>
            <a:pPr algn="ctr"/>
            <a:r>
              <a:rPr lang="en-US" sz="1600" b="1" dirty="0"/>
              <a:t>&amp; other services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34DAA28-63B7-4C72-B2CB-DC6AA5281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768" y="809851"/>
            <a:ext cx="1735608" cy="180969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04EDC2E-8F99-4FEE-9E50-E7B7E695D389}"/>
              </a:ext>
            </a:extLst>
          </p:cNvPr>
          <p:cNvSpPr txBox="1"/>
          <p:nvPr/>
        </p:nvSpPr>
        <p:spPr>
          <a:xfrm>
            <a:off x="2110351" y="772283"/>
            <a:ext cx="304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Proposal Document: sPH-HF-2018-001</a:t>
            </a:r>
          </a:p>
          <a:p>
            <a:r>
              <a:rPr lang="en-US" sz="1200" dirty="0">
                <a:solidFill>
                  <a:srgbClr val="FF0000"/>
                </a:solidFill>
              </a:rPr>
              <a:t>https://</a:t>
            </a:r>
            <a:r>
              <a:rPr lang="en-US" sz="1200" dirty="0" err="1">
                <a:solidFill>
                  <a:srgbClr val="FF0000"/>
                </a:solidFill>
              </a:rPr>
              <a:t>indico.bnl.gov</a:t>
            </a:r>
            <a:r>
              <a:rPr lang="en-US" sz="1200" dirty="0">
                <a:solidFill>
                  <a:srgbClr val="FF0000"/>
                </a:solidFill>
              </a:rPr>
              <a:t>/event/4072/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878EEF-CECD-42ED-A593-A637F241C869}"/>
              </a:ext>
            </a:extLst>
          </p:cNvPr>
          <p:cNvSpPr txBox="1"/>
          <p:nvPr/>
        </p:nvSpPr>
        <p:spPr>
          <a:xfrm>
            <a:off x="5856576" y="5574496"/>
            <a:ext cx="3143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Located Outside Magnet on Platform:</a:t>
            </a:r>
          </a:p>
          <a:p>
            <a:r>
              <a:rPr lang="en-US" sz="1400" dirty="0"/>
              <a:t>Much lower Radiation than ITS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6FE73F-543E-4B73-84F3-762024D7F8D0}"/>
              </a:ext>
            </a:extLst>
          </p:cNvPr>
          <p:cNvSpPr/>
          <p:nvPr/>
        </p:nvSpPr>
        <p:spPr>
          <a:xfrm>
            <a:off x="5243083" y="2845236"/>
            <a:ext cx="613493" cy="21275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0E16DF-E329-42BB-9438-90599002A2C7}"/>
              </a:ext>
            </a:extLst>
          </p:cNvPr>
          <p:cNvSpPr txBox="1"/>
          <p:nvPr/>
        </p:nvSpPr>
        <p:spPr>
          <a:xfrm>
            <a:off x="328032" y="2705267"/>
            <a:ext cx="5153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FF0000"/>
                </a:solidFill>
              </a:rPr>
              <a:t>sPHENIX</a:t>
            </a:r>
            <a:r>
              <a:rPr lang="en-US" sz="1400" dirty="0">
                <a:solidFill>
                  <a:srgbClr val="FF0000"/>
                </a:solidFill>
              </a:rPr>
              <a:t> cost-effectively reuses the ITS electronics as built, replacing the ALICE CRU with the ATLAS FELIX backend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</a:rPr>
              <a:t>Modified ALICE ITS mechanics to fit it into sPHENIX</a:t>
            </a:r>
            <a:endParaRPr lang="en-US" sz="11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378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44608-ECA8-465C-9EF7-10A92B878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ALPIDE Principle of Operation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93B3B02-75A1-4B26-B3B0-4A0F5F388B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09681" y="2811031"/>
          <a:ext cx="2007603" cy="1578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Acrobat Document" r:id="rId3" imgW="5400226" imgH="4390874" progId="AcroExch.Document.11">
                  <p:embed/>
                </p:oleObj>
              </mc:Choice>
              <mc:Fallback>
                <p:oleObj name="Acrobat Document" r:id="rId3" imgW="5400226" imgH="4390874" progId="AcroExch.Document.1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93B3B02-75A1-4B26-B3B0-4A0F5F388B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09681" y="2811031"/>
                        <a:ext cx="2007603" cy="15783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34831EB-C239-4AAD-95B0-48913FEBDF9E}"/>
              </a:ext>
            </a:extLst>
          </p:cNvPr>
          <p:cNvSpPr txBox="1"/>
          <p:nvPr/>
        </p:nvSpPr>
        <p:spPr>
          <a:xfrm>
            <a:off x="8456591" y="3192708"/>
            <a:ext cx="1286295" cy="830997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 dirty="0">
              <a:solidFill>
                <a:srgbClr val="FF0000"/>
              </a:solidFill>
            </a:endParaRP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STATE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(Latch)</a:t>
            </a:r>
          </a:p>
          <a:p>
            <a:pPr algn="ctr"/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" name="Freeform 33">
            <a:extLst>
              <a:ext uri="{FF2B5EF4-FFF2-40B4-BE49-F238E27FC236}">
                <a16:creationId xmlns:a16="http://schemas.microsoft.com/office/drawing/2014/main" id="{14A9FCA2-B48A-4336-9C4B-37373166C625}"/>
              </a:ext>
            </a:extLst>
          </p:cNvPr>
          <p:cNvSpPr/>
          <p:nvPr/>
        </p:nvSpPr>
        <p:spPr>
          <a:xfrm flipV="1">
            <a:off x="6086406" y="3100816"/>
            <a:ext cx="1786814" cy="425333"/>
          </a:xfrm>
          <a:custGeom>
            <a:avLst/>
            <a:gdLst>
              <a:gd name="connsiteX0" fmla="*/ 0 w 2509520"/>
              <a:gd name="connsiteY0" fmla="*/ 1818640 h 1818640"/>
              <a:gd name="connsiteX1" fmla="*/ 629920 w 2509520"/>
              <a:gd name="connsiteY1" fmla="*/ 1818640 h 1818640"/>
              <a:gd name="connsiteX2" fmla="*/ 640080 w 2509520"/>
              <a:gd name="connsiteY2" fmla="*/ 0 h 1818640"/>
              <a:gd name="connsiteX3" fmla="*/ 1889760 w 2509520"/>
              <a:gd name="connsiteY3" fmla="*/ 0 h 1818640"/>
              <a:gd name="connsiteX4" fmla="*/ 1899920 w 2509520"/>
              <a:gd name="connsiteY4" fmla="*/ 1818640 h 1818640"/>
              <a:gd name="connsiteX5" fmla="*/ 2509520 w 2509520"/>
              <a:gd name="connsiteY5" fmla="*/ 1818640 h 181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9520" h="1818640">
                <a:moveTo>
                  <a:pt x="0" y="1818640"/>
                </a:moveTo>
                <a:lnTo>
                  <a:pt x="629920" y="1818640"/>
                </a:lnTo>
                <a:cubicBezTo>
                  <a:pt x="633307" y="1212427"/>
                  <a:pt x="636693" y="606213"/>
                  <a:pt x="640080" y="0"/>
                </a:cubicBezTo>
                <a:lnTo>
                  <a:pt x="1889760" y="0"/>
                </a:lnTo>
                <a:cubicBezTo>
                  <a:pt x="1893147" y="606213"/>
                  <a:pt x="1896533" y="1212427"/>
                  <a:pt x="1899920" y="1818640"/>
                </a:cubicBezTo>
                <a:lnTo>
                  <a:pt x="2509520" y="1818640"/>
                </a:lnTo>
              </a:path>
            </a:pathLst>
          </a:cu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4">
            <a:extLst>
              <a:ext uri="{FF2B5EF4-FFF2-40B4-BE49-F238E27FC236}">
                <a16:creationId xmlns:a16="http://schemas.microsoft.com/office/drawing/2014/main" id="{3177E98E-3AFB-4FAA-BFF9-6549C947B254}"/>
              </a:ext>
            </a:extLst>
          </p:cNvPr>
          <p:cNvSpPr/>
          <p:nvPr/>
        </p:nvSpPr>
        <p:spPr>
          <a:xfrm>
            <a:off x="6086406" y="3608207"/>
            <a:ext cx="1786814" cy="403034"/>
          </a:xfrm>
          <a:custGeom>
            <a:avLst/>
            <a:gdLst>
              <a:gd name="connsiteX0" fmla="*/ 0 w 2509520"/>
              <a:gd name="connsiteY0" fmla="*/ 1818640 h 1828800"/>
              <a:gd name="connsiteX1" fmla="*/ 1259840 w 2509520"/>
              <a:gd name="connsiteY1" fmla="*/ 1828800 h 1828800"/>
              <a:gd name="connsiteX2" fmla="*/ 1259840 w 2509520"/>
              <a:gd name="connsiteY2" fmla="*/ 0 h 1828800"/>
              <a:gd name="connsiteX3" fmla="*/ 1574800 w 2509520"/>
              <a:gd name="connsiteY3" fmla="*/ 0 h 1828800"/>
              <a:gd name="connsiteX4" fmla="*/ 1574800 w 2509520"/>
              <a:gd name="connsiteY4" fmla="*/ 1818640 h 1828800"/>
              <a:gd name="connsiteX5" fmla="*/ 2499360 w 2509520"/>
              <a:gd name="connsiteY5" fmla="*/ 1818640 h 1828800"/>
              <a:gd name="connsiteX6" fmla="*/ 2509520 w 2509520"/>
              <a:gd name="connsiteY6" fmla="*/ 181864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9520" h="1828800">
                <a:moveTo>
                  <a:pt x="0" y="1818640"/>
                </a:moveTo>
                <a:lnTo>
                  <a:pt x="1259840" y="1828800"/>
                </a:lnTo>
                <a:lnTo>
                  <a:pt x="1259840" y="0"/>
                </a:lnTo>
                <a:lnTo>
                  <a:pt x="1574800" y="0"/>
                </a:lnTo>
                <a:lnTo>
                  <a:pt x="1574800" y="1818640"/>
                </a:lnTo>
                <a:lnTo>
                  <a:pt x="2499360" y="1818640"/>
                </a:lnTo>
                <a:lnTo>
                  <a:pt x="2509520" y="181864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41F5939D-144F-4288-AE3F-558035C72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9740" y="3679376"/>
            <a:ext cx="952534" cy="37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en-US" sz="1400" b="0" dirty="0">
                <a:solidFill>
                  <a:srgbClr val="FF0000"/>
                </a:solidFill>
              </a:rPr>
              <a:t>STROBE</a:t>
            </a:r>
            <a:endParaRPr lang="en-US" sz="1400" b="0" baseline="30000" dirty="0">
              <a:solidFill>
                <a:srgbClr val="FF0000"/>
              </a:solidFill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7EB7386-7D86-43F6-A590-BE46A86E7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085" y="2728914"/>
            <a:ext cx="794314" cy="34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en-US" sz="1400" b="0" dirty="0">
                <a:solidFill>
                  <a:srgbClr val="FF0000"/>
                </a:solidFill>
              </a:rPr>
              <a:t>OUT_D</a:t>
            </a:r>
            <a:endParaRPr lang="en-US" sz="1400" b="0" baseline="30000" dirty="0">
              <a:solidFill>
                <a:srgbClr val="FF0000"/>
              </a:solidFill>
            </a:endParaRP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84EB3BF4-FFBB-4284-9259-F743190D1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156" y="3140208"/>
            <a:ext cx="794314" cy="34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en-US" sz="1400" b="0" dirty="0">
                <a:solidFill>
                  <a:srgbClr val="FF0000"/>
                </a:solidFill>
              </a:rPr>
              <a:t>OUT_A</a:t>
            </a:r>
            <a:endParaRPr lang="en-US" sz="1400" b="0" baseline="30000" dirty="0">
              <a:solidFill>
                <a:srgbClr val="FF0000"/>
              </a:solidFill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D32DCC23-7A00-4A7F-A103-90DBE5AF3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7074" y="4221003"/>
            <a:ext cx="1440160" cy="31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en-US" sz="1050" b="0" dirty="0">
                <a:solidFill>
                  <a:srgbClr val="336699"/>
                </a:solidFill>
              </a:rPr>
              <a:t>Particle hit</a:t>
            </a:r>
            <a:endParaRPr lang="en-US" sz="1050" b="0" baseline="30000" dirty="0">
              <a:solidFill>
                <a:srgbClr val="336699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554EDD-A633-4702-8589-91DC67815C33}"/>
              </a:ext>
            </a:extLst>
          </p:cNvPr>
          <p:cNvCxnSpPr/>
          <p:nvPr/>
        </p:nvCxnSpPr>
        <p:spPr>
          <a:xfrm flipV="1">
            <a:off x="4072904" y="4051786"/>
            <a:ext cx="0" cy="21936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652CFE8-0FF7-4A84-8E44-C3AFD5697C38}"/>
              </a:ext>
            </a:extLst>
          </p:cNvPr>
          <p:cNvCxnSpPr/>
          <p:nvPr/>
        </p:nvCxnSpPr>
        <p:spPr bwMode="auto">
          <a:xfrm>
            <a:off x="3390157" y="3649321"/>
            <a:ext cx="385869" cy="0"/>
          </a:xfrm>
          <a:prstGeom prst="straightConnector1">
            <a:avLst/>
          </a:prstGeom>
          <a:solidFill>
            <a:schemeClr val="bg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EA0EBDA-CFCD-4026-A5CD-5FA6D6CB7B41}"/>
              </a:ext>
            </a:extLst>
          </p:cNvPr>
          <p:cNvCxnSpPr/>
          <p:nvPr/>
        </p:nvCxnSpPr>
        <p:spPr bwMode="auto">
          <a:xfrm>
            <a:off x="5545557" y="3524700"/>
            <a:ext cx="385869" cy="0"/>
          </a:xfrm>
          <a:prstGeom prst="straightConnector1">
            <a:avLst/>
          </a:prstGeom>
          <a:solidFill>
            <a:schemeClr val="bg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D80CDA-6DA6-42DF-8C7A-66FF137CD6E9}"/>
              </a:ext>
            </a:extLst>
          </p:cNvPr>
          <p:cNvCxnSpPr/>
          <p:nvPr/>
        </p:nvCxnSpPr>
        <p:spPr bwMode="auto">
          <a:xfrm>
            <a:off x="7928448" y="3600202"/>
            <a:ext cx="385869" cy="0"/>
          </a:xfrm>
          <a:prstGeom prst="straightConnector1">
            <a:avLst/>
          </a:prstGeom>
          <a:solidFill>
            <a:schemeClr val="bg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 Box 8">
            <a:extLst>
              <a:ext uri="{FF2B5EF4-FFF2-40B4-BE49-F238E27FC236}">
                <a16:creationId xmlns:a16="http://schemas.microsoft.com/office/drawing/2014/main" id="{BD0B9059-AF7A-4539-BFFE-9C6FA9F1C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989" y="3029150"/>
            <a:ext cx="794314" cy="34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en-US" sz="1400" b="0" dirty="0">
                <a:solidFill>
                  <a:srgbClr val="FF0000"/>
                </a:solidFill>
              </a:rPr>
              <a:t>PIX_IN</a:t>
            </a:r>
            <a:endParaRPr lang="en-US" sz="1400" b="0" baseline="30000" dirty="0">
              <a:solidFill>
                <a:srgbClr val="FF0000"/>
              </a:solidFill>
            </a:endParaRP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2C13767C-AF68-49A1-9329-E99795EA9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4668" y="3019205"/>
            <a:ext cx="466102" cy="27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en-US" sz="1000" b="0" dirty="0">
                <a:solidFill>
                  <a:srgbClr val="336699"/>
                </a:solidFill>
              </a:rPr>
              <a:t>6 µs</a:t>
            </a:r>
            <a:endParaRPr lang="en-US" sz="1000" b="0" baseline="30000" dirty="0">
              <a:solidFill>
                <a:srgbClr val="336699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BA15199-2410-4EA6-B425-FFDBFFCA0950}"/>
              </a:ext>
            </a:extLst>
          </p:cNvPr>
          <p:cNvCxnSpPr/>
          <p:nvPr/>
        </p:nvCxnSpPr>
        <p:spPr>
          <a:xfrm>
            <a:off x="4300665" y="3215979"/>
            <a:ext cx="0" cy="23347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Box 8">
            <a:extLst>
              <a:ext uri="{FF2B5EF4-FFF2-40B4-BE49-F238E27FC236}">
                <a16:creationId xmlns:a16="http://schemas.microsoft.com/office/drawing/2014/main" id="{1B5E387F-F9EB-4335-9C4A-09C58DBC2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220" y="2932435"/>
            <a:ext cx="1774683" cy="28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en-US" sz="1050" b="0" dirty="0">
                <a:solidFill>
                  <a:srgbClr val="336699"/>
                </a:solidFill>
              </a:rPr>
              <a:t>~2 us Peaking time </a:t>
            </a:r>
            <a:endParaRPr lang="en-US" sz="1050" b="0" baseline="30000" dirty="0">
              <a:solidFill>
                <a:srgbClr val="336699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AB508FF-0689-4849-9C81-EAA1CF24362D}"/>
              </a:ext>
            </a:extLst>
          </p:cNvPr>
          <p:cNvCxnSpPr/>
          <p:nvPr/>
        </p:nvCxnSpPr>
        <p:spPr>
          <a:xfrm>
            <a:off x="2076292" y="3140208"/>
            <a:ext cx="0" cy="16563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Box 8">
            <a:extLst>
              <a:ext uri="{FF2B5EF4-FFF2-40B4-BE49-F238E27FC236}">
                <a16:creationId xmlns:a16="http://schemas.microsoft.com/office/drawing/2014/main" id="{5ED83503-1E5C-432C-BE93-02EC08F18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712" y="2896708"/>
            <a:ext cx="1440160" cy="31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en-US" sz="1050" b="0" dirty="0">
                <a:solidFill>
                  <a:srgbClr val="336699"/>
                </a:solidFill>
              </a:rPr>
              <a:t>Particle hit</a:t>
            </a:r>
            <a:endParaRPr lang="en-US" sz="1050" b="0" baseline="30000" dirty="0">
              <a:solidFill>
                <a:srgbClr val="336699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0B4E36D-0B2E-44BA-9DC3-F9F9EAF9A73F}"/>
              </a:ext>
            </a:extLst>
          </p:cNvPr>
          <p:cNvCxnSpPr/>
          <p:nvPr/>
        </p:nvCxnSpPr>
        <p:spPr>
          <a:xfrm flipV="1">
            <a:off x="2139596" y="3981146"/>
            <a:ext cx="10393" cy="217525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Box 8">
            <a:extLst>
              <a:ext uri="{FF2B5EF4-FFF2-40B4-BE49-F238E27FC236}">
                <a16:creationId xmlns:a16="http://schemas.microsoft.com/office/drawing/2014/main" id="{5781EAF1-2C3F-4F61-94A6-FF0B88984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9234" y="4139316"/>
            <a:ext cx="1440160" cy="302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el-GR" sz="1050" b="0" dirty="0">
                <a:solidFill>
                  <a:srgbClr val="336699"/>
                </a:solidFill>
              </a:rPr>
              <a:t>Δ</a:t>
            </a:r>
            <a:r>
              <a:rPr lang="en-US" sz="1050" b="0" dirty="0">
                <a:solidFill>
                  <a:srgbClr val="336699"/>
                </a:solidFill>
              </a:rPr>
              <a:t>V = Q/C : ~ 10 ns </a:t>
            </a:r>
            <a:endParaRPr lang="en-US" sz="1050" b="0" baseline="30000" dirty="0">
              <a:solidFill>
                <a:srgbClr val="336699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130021B-2711-4264-A82F-A2EE46B8E8A6}"/>
              </a:ext>
            </a:extLst>
          </p:cNvPr>
          <p:cNvCxnSpPr/>
          <p:nvPr/>
        </p:nvCxnSpPr>
        <p:spPr>
          <a:xfrm flipH="1">
            <a:off x="3204425" y="3078863"/>
            <a:ext cx="7437" cy="21055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Box 8">
            <a:extLst>
              <a:ext uri="{FF2B5EF4-FFF2-40B4-BE49-F238E27FC236}">
                <a16:creationId xmlns:a16="http://schemas.microsoft.com/office/drawing/2014/main" id="{03799737-B407-4DFB-92A1-C9352FDD3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0370" y="2811031"/>
            <a:ext cx="1440160" cy="302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en-US" sz="1050" b="0" dirty="0">
                <a:solidFill>
                  <a:srgbClr val="336699"/>
                </a:solidFill>
              </a:rPr>
              <a:t>Reset : ~1 </a:t>
            </a:r>
            <a:r>
              <a:rPr lang="en-US" sz="1050" b="0" dirty="0" err="1">
                <a:solidFill>
                  <a:srgbClr val="336699"/>
                </a:solidFill>
              </a:rPr>
              <a:t>ms</a:t>
            </a:r>
            <a:endParaRPr lang="en-US" sz="1050" b="0" baseline="30000" dirty="0">
              <a:solidFill>
                <a:srgbClr val="336699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717EE23-3ABF-4F39-ACD0-32BA68BFD4DB}"/>
              </a:ext>
            </a:extLst>
          </p:cNvPr>
          <p:cNvCxnSpPr/>
          <p:nvPr/>
        </p:nvCxnSpPr>
        <p:spPr>
          <a:xfrm>
            <a:off x="6579827" y="3278859"/>
            <a:ext cx="781117" cy="0"/>
          </a:xfrm>
          <a:prstGeom prst="straightConnector1">
            <a:avLst/>
          </a:prstGeom>
          <a:ln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 Box 8">
            <a:extLst>
              <a:ext uri="{FF2B5EF4-FFF2-40B4-BE49-F238E27FC236}">
                <a16:creationId xmlns:a16="http://schemas.microsoft.com/office/drawing/2014/main" id="{8F0BA6B7-5017-4007-B384-FC3E92289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9232" y="3140208"/>
            <a:ext cx="34856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en-US" sz="1000" b="0" dirty="0">
                <a:solidFill>
                  <a:srgbClr val="336699"/>
                </a:solidFill>
              </a:rPr>
              <a:t>t1</a:t>
            </a:r>
            <a:endParaRPr lang="en-US" sz="1000" b="0" baseline="30000" dirty="0">
              <a:solidFill>
                <a:srgbClr val="336699"/>
              </a:solidFill>
            </a:endParaRPr>
          </a:p>
        </p:txBody>
      </p:sp>
      <p:sp>
        <p:nvSpPr>
          <p:cNvPr id="31" name="Text Box 8">
            <a:extLst>
              <a:ext uri="{FF2B5EF4-FFF2-40B4-BE49-F238E27FC236}">
                <a16:creationId xmlns:a16="http://schemas.microsoft.com/office/drawing/2014/main" id="{9369884E-B288-4D68-8066-672D5F152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5976" y="3140208"/>
            <a:ext cx="348560" cy="271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en-US" sz="1000" b="0" dirty="0">
                <a:solidFill>
                  <a:srgbClr val="336699"/>
                </a:solidFill>
              </a:rPr>
              <a:t>t2</a:t>
            </a:r>
            <a:endParaRPr lang="en-US" sz="1000" b="0" baseline="30000" dirty="0">
              <a:solidFill>
                <a:srgbClr val="336699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5A22784-641A-4483-A500-10542A63D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096" y="936032"/>
            <a:ext cx="7699688" cy="1798834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B3E12C1-F800-4CAF-BDB9-1744BA604E29}"/>
              </a:ext>
            </a:extLst>
          </p:cNvPr>
          <p:cNvCxnSpPr/>
          <p:nvPr/>
        </p:nvCxnSpPr>
        <p:spPr>
          <a:xfrm>
            <a:off x="3907074" y="3795151"/>
            <a:ext cx="1638483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 Box 8">
            <a:extLst>
              <a:ext uri="{FF2B5EF4-FFF2-40B4-BE49-F238E27FC236}">
                <a16:creationId xmlns:a16="http://schemas.microsoft.com/office/drawing/2014/main" id="{C1F3DC29-CDB4-4029-8F53-D31BFFAEB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436" y="3527101"/>
            <a:ext cx="1440160" cy="302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en-US" sz="1050" b="0" dirty="0">
                <a:solidFill>
                  <a:srgbClr val="336699"/>
                </a:solidFill>
              </a:rPr>
              <a:t>Threshold</a:t>
            </a:r>
            <a:endParaRPr lang="en-US" sz="1050" b="0" baseline="30000" dirty="0">
              <a:solidFill>
                <a:srgbClr val="336699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374F5DA-2CBF-4ECD-B80F-09C19D375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3065" y="3124173"/>
            <a:ext cx="1777824" cy="105525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06FC9D6-A1A1-437B-AAD6-C34CFD544D59}"/>
              </a:ext>
            </a:extLst>
          </p:cNvPr>
          <p:cNvSpPr txBox="1"/>
          <p:nvPr/>
        </p:nvSpPr>
        <p:spPr>
          <a:xfrm>
            <a:off x="1793611" y="4775091"/>
            <a:ext cx="919096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Front-end acts as delay line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</a:rPr>
              <a:t>Sensor and front-end continuously active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</a:rPr>
              <a:t>Upon particle hit front-end forms a pulse with ~1-2</a:t>
            </a:r>
            <a:r>
              <a:rPr lang="en-US" dirty="0">
                <a:solidFill>
                  <a:schemeClr val="accent1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chemeClr val="accent1"/>
                </a:solidFill>
              </a:rPr>
              <a:t>s peaking time (“analog delay”)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</a:rPr>
              <a:t>Threshold is applied to form binary pulse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</a:rPr>
              <a:t>Hit is latched into memory if strobe is applied during binary pulse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E6CEEA-41A8-4AE8-924F-5D55E588F591}"/>
              </a:ext>
            </a:extLst>
          </p:cNvPr>
          <p:cNvSpPr txBox="1"/>
          <p:nvPr/>
        </p:nvSpPr>
        <p:spPr>
          <a:xfrm>
            <a:off x="8531354" y="4421736"/>
            <a:ext cx="2933515" cy="584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ultra low-power front-end circuit 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</a:rPr>
              <a:t>40nW / pixel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292FB-3603-4CE4-A141-8EFE1F255438}"/>
              </a:ext>
            </a:extLst>
          </p:cNvPr>
          <p:cNvSpPr txBox="1"/>
          <p:nvPr/>
        </p:nvSpPr>
        <p:spPr>
          <a:xfrm>
            <a:off x="896703" y="2135225"/>
            <a:ext cx="1575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C</a:t>
            </a:r>
            <a:r>
              <a:rPr lang="en-US" sz="1200" baseline="-25000" dirty="0">
                <a:solidFill>
                  <a:srgbClr val="00B050"/>
                </a:solidFill>
              </a:rPr>
              <a:t>det</a:t>
            </a:r>
            <a:r>
              <a:rPr lang="en-US" sz="1200" dirty="0">
                <a:solidFill>
                  <a:srgbClr val="00B050"/>
                </a:solidFill>
              </a:rPr>
              <a:t>~2.5 </a:t>
            </a:r>
            <a:r>
              <a:rPr lang="en-US" sz="1200" dirty="0" err="1">
                <a:solidFill>
                  <a:srgbClr val="00B050"/>
                </a:solidFill>
              </a:rPr>
              <a:t>fF</a:t>
            </a:r>
            <a:r>
              <a:rPr lang="en-US" sz="1200" dirty="0">
                <a:solidFill>
                  <a:srgbClr val="00B050"/>
                </a:solidFill>
              </a:rPr>
              <a:t> @ -6 </a:t>
            </a:r>
            <a:r>
              <a:rPr lang="en-US" sz="1200" dirty="0" err="1">
                <a:solidFill>
                  <a:srgbClr val="00B050"/>
                </a:solidFill>
              </a:rPr>
              <a:t>V</a:t>
            </a:r>
            <a:r>
              <a:rPr lang="en-US" sz="1200" baseline="-25000" dirty="0" err="1">
                <a:solidFill>
                  <a:srgbClr val="00B050"/>
                </a:solidFill>
              </a:rPr>
              <a:t>bb</a:t>
            </a:r>
            <a:endParaRPr lang="en-US" sz="1200" baseline="-25000" dirty="0">
              <a:solidFill>
                <a:srgbClr val="00B05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BC8102-304A-4D86-A00A-5AE4648AB529}"/>
              </a:ext>
            </a:extLst>
          </p:cNvPr>
          <p:cNvSpPr txBox="1"/>
          <p:nvPr/>
        </p:nvSpPr>
        <p:spPr>
          <a:xfrm>
            <a:off x="3924800" y="2273511"/>
            <a:ext cx="812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C</a:t>
            </a:r>
            <a:r>
              <a:rPr lang="en-US" sz="1200" baseline="-25000" dirty="0">
                <a:solidFill>
                  <a:srgbClr val="00B050"/>
                </a:solidFill>
              </a:rPr>
              <a:t>in</a:t>
            </a:r>
            <a:r>
              <a:rPr lang="en-US" sz="1200" dirty="0">
                <a:solidFill>
                  <a:srgbClr val="00B050"/>
                </a:solidFill>
              </a:rPr>
              <a:t>~1.6fF</a:t>
            </a:r>
          </a:p>
        </p:txBody>
      </p:sp>
    </p:spTree>
    <p:extLst>
      <p:ext uri="{BB962C8B-B14F-4D97-AF65-F5344CB8AC3E}">
        <p14:creationId xmlns:p14="http://schemas.microsoft.com/office/powerpoint/2010/main" val="1006337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052C5-0A72-453E-9188-2C4D10AB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ITS Readout Hierarchy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1C39ED-E390-4311-B788-28548BD4DF6A}"/>
              </a:ext>
            </a:extLst>
          </p:cNvPr>
          <p:cNvSpPr/>
          <p:nvPr/>
        </p:nvSpPr>
        <p:spPr>
          <a:xfrm>
            <a:off x="7142334" y="1804242"/>
            <a:ext cx="2455822" cy="3496054"/>
          </a:xfrm>
          <a:prstGeom prst="rect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6E7D67-78E1-47D2-A476-9A23DF633665}"/>
              </a:ext>
            </a:extLst>
          </p:cNvPr>
          <p:cNvSpPr/>
          <p:nvPr/>
        </p:nvSpPr>
        <p:spPr>
          <a:xfrm>
            <a:off x="7042638" y="1890071"/>
            <a:ext cx="2455822" cy="3496054"/>
          </a:xfrm>
          <a:prstGeom prst="rect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6BA3AC-1A79-4F4C-898B-CA544E5B015E}"/>
              </a:ext>
            </a:extLst>
          </p:cNvPr>
          <p:cNvSpPr/>
          <p:nvPr/>
        </p:nvSpPr>
        <p:spPr>
          <a:xfrm>
            <a:off x="6942942" y="1975900"/>
            <a:ext cx="2455822" cy="3496054"/>
          </a:xfrm>
          <a:prstGeom prst="rect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F2F29C-FAE5-42ED-870D-65204F10D420}"/>
              </a:ext>
            </a:extLst>
          </p:cNvPr>
          <p:cNvSpPr/>
          <p:nvPr/>
        </p:nvSpPr>
        <p:spPr>
          <a:xfrm>
            <a:off x="6852028" y="2061729"/>
            <a:ext cx="2455822" cy="3496054"/>
          </a:xfrm>
          <a:prstGeom prst="rect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F516A3-1539-4BCF-9443-95E5CF7B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027" y="4937931"/>
            <a:ext cx="984091" cy="619436"/>
          </a:xfrm>
          <a:prstGeom prst="rect">
            <a:avLst/>
          </a:prstGeom>
          <a:ln w="15875">
            <a:solidFill>
              <a:schemeClr val="accent4">
                <a:lumMod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F1BFD1-7AAE-456F-BC29-3A19860BC302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276" t="3302" r="6386" b="2514"/>
          <a:stretch/>
        </p:blipFill>
        <p:spPr>
          <a:xfrm>
            <a:off x="6942942" y="2324370"/>
            <a:ext cx="1028536" cy="645838"/>
          </a:xfrm>
          <a:prstGeom prst="rect">
            <a:avLst/>
          </a:prstGeom>
          <a:ln w="15875">
            <a:solidFill>
              <a:srgbClr val="FF99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B0C515-7D0C-474E-95DF-B178E53A68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1237" y="2043502"/>
            <a:ext cx="1229058" cy="12290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3CAF952-21FE-436F-98AC-F08B7846819F}"/>
              </a:ext>
            </a:extLst>
          </p:cNvPr>
          <p:cNvSpPr/>
          <p:nvPr/>
        </p:nvSpPr>
        <p:spPr>
          <a:xfrm>
            <a:off x="10051361" y="3877040"/>
            <a:ext cx="823044" cy="15436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2" descr="http://aliceinfo.cern.ch/ITSUpgrade/sites/aliceinfo.cern.ch.ITSUpgrade/files/documents/WELCOME/its_layout_rev3.png">
            <a:extLst>
              <a:ext uri="{FF2B5EF4-FFF2-40B4-BE49-F238E27FC236}">
                <a16:creationId xmlns:a16="http://schemas.microsoft.com/office/drawing/2014/main" id="{09BAE900-49EC-4F5D-90C9-050D0ADBE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7" r="53901"/>
          <a:stretch/>
        </p:blipFill>
        <p:spPr bwMode="auto">
          <a:xfrm>
            <a:off x="1386828" y="2703030"/>
            <a:ext cx="1230993" cy="224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D24955-BD19-4A24-94AD-A49377E0515B}"/>
              </a:ext>
            </a:extLst>
          </p:cNvPr>
          <p:cNvSpPr txBox="1"/>
          <p:nvPr/>
        </p:nvSpPr>
        <p:spPr>
          <a:xfrm>
            <a:off x="3932913" y="5642247"/>
            <a:ext cx="166570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</a:rPr>
              <a:t>One 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READOUT UNIT</a:t>
            </a:r>
            <a:r>
              <a:rPr kumimoji="0" lang="en-US" sz="12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br>
              <a:rPr kumimoji="0" lang="en-US" sz="1200" i="0" u="none" strike="noStrike" kern="0" cap="none" spc="0" normalizeH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</a:rPr>
            </a:br>
            <a:r>
              <a:rPr kumimoji="0" lang="en-US" sz="1200" i="0" u="none" strike="noStrike" kern="0" cap="none" spc="0" normalizeH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</a:rPr>
              <a:t>for each </a:t>
            </a:r>
            <a:r>
              <a:rPr kumimoji="0" lang="en-US" sz="1200" i="1" u="none" strike="noStrike" kern="0" cap="none" spc="0" normalizeH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</a:rPr>
              <a:t>STAVE</a:t>
            </a:r>
            <a:endParaRPr kumimoji="0" lang="en-US" sz="1200" i="1" u="none" strike="noStrike" kern="0" cap="none" spc="0" normalizeH="0" baseline="0" noProof="0" dirty="0">
              <a:ln>
                <a:noFill/>
              </a:ln>
              <a:solidFill>
                <a:srgbClr val="0055A5"/>
              </a:solidFill>
              <a:effectLst/>
              <a:uLnTx/>
              <a:uFillTx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373ECAF-FD51-40E6-A5BE-4DFE4BF593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1237" y="4485691"/>
            <a:ext cx="1229058" cy="12290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776E41C-1A0A-4EFE-B3AF-39A1D3722786}"/>
              </a:ext>
            </a:extLst>
          </p:cNvPr>
          <p:cNvGrpSpPr/>
          <p:nvPr/>
        </p:nvGrpSpPr>
        <p:grpSpPr>
          <a:xfrm>
            <a:off x="2839772" y="2183828"/>
            <a:ext cx="1124026" cy="842799"/>
            <a:chOff x="1577198" y="2492981"/>
            <a:chExt cx="1124026" cy="84279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387370-9609-459A-A3A9-A524B26B9B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1612313" y="2832683"/>
              <a:ext cx="1074498" cy="24792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95653A3-EDDA-40BA-9C61-7835887BFBF6}"/>
                </a:ext>
              </a:extLst>
            </p:cNvPr>
            <p:cNvSpPr txBox="1"/>
            <p:nvPr/>
          </p:nvSpPr>
          <p:spPr>
            <a:xfrm>
              <a:off x="1598450" y="2492981"/>
              <a:ext cx="340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8A11DE-1324-4ACE-9B97-911F19BD6D57}"/>
                </a:ext>
              </a:extLst>
            </p:cNvPr>
            <p:cNvSpPr txBox="1"/>
            <p:nvPr/>
          </p:nvSpPr>
          <p:spPr>
            <a:xfrm>
              <a:off x="1577198" y="3028003"/>
              <a:ext cx="1124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1">
                      <a:lumMod val="10000"/>
                    </a:schemeClr>
                  </a:solidFill>
                </a:rPr>
                <a:t>9×960 Mb/s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1EC6EB-0ABF-4930-A6BA-BA4D1985D69A}"/>
              </a:ext>
            </a:extLst>
          </p:cNvPr>
          <p:cNvGrpSpPr/>
          <p:nvPr/>
        </p:nvGrpSpPr>
        <p:grpSpPr>
          <a:xfrm>
            <a:off x="2839772" y="3420890"/>
            <a:ext cx="1155894" cy="842799"/>
            <a:chOff x="1577198" y="2492981"/>
            <a:chExt cx="1155894" cy="84279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164667E-6482-4461-A836-18BAD4840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1612313" y="2832683"/>
              <a:ext cx="1074498" cy="24792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9133ED0-10F4-46FB-86C8-E824C3835DB2}"/>
                </a:ext>
              </a:extLst>
            </p:cNvPr>
            <p:cNvSpPr txBox="1"/>
            <p:nvPr/>
          </p:nvSpPr>
          <p:spPr>
            <a:xfrm>
              <a:off x="1598450" y="2492981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ML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074D91F-B3E6-4F7B-96DA-137EDDA44009}"/>
                </a:ext>
              </a:extLst>
            </p:cNvPr>
            <p:cNvSpPr txBox="1"/>
            <p:nvPr/>
          </p:nvSpPr>
          <p:spPr>
            <a:xfrm>
              <a:off x="1577198" y="3028003"/>
              <a:ext cx="11558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1">
                      <a:lumMod val="10000"/>
                    </a:schemeClr>
                  </a:solidFill>
                </a:rPr>
                <a:t>16×320 Mb/s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B19F64E-A046-4B09-ABD7-A1866A50B19B}"/>
              </a:ext>
            </a:extLst>
          </p:cNvPr>
          <p:cNvGrpSpPr/>
          <p:nvPr/>
        </p:nvGrpSpPr>
        <p:grpSpPr>
          <a:xfrm>
            <a:off x="2839772" y="4514412"/>
            <a:ext cx="1155894" cy="842799"/>
            <a:chOff x="1577198" y="2492981"/>
            <a:chExt cx="1155894" cy="84279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8510A41-BFFC-4FBE-9CFF-8CFF61112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1612313" y="2832683"/>
              <a:ext cx="1074498" cy="24792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6ABEFC-FF21-4A05-99B5-60D1F9084B3F}"/>
                </a:ext>
              </a:extLst>
            </p:cNvPr>
            <p:cNvSpPr txBox="1"/>
            <p:nvPr/>
          </p:nvSpPr>
          <p:spPr>
            <a:xfrm>
              <a:off x="1598450" y="2492981"/>
              <a:ext cx="434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953AB92-B303-4E7D-8802-FD203583FDC2}"/>
                </a:ext>
              </a:extLst>
            </p:cNvPr>
            <p:cNvSpPr txBox="1"/>
            <p:nvPr/>
          </p:nvSpPr>
          <p:spPr>
            <a:xfrm>
              <a:off x="1577198" y="3028003"/>
              <a:ext cx="11558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1">
                      <a:lumMod val="10000"/>
                    </a:schemeClr>
                  </a:solidFill>
                </a:rPr>
                <a:t>28×320 Mb/s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A287DA01-5102-409F-8D4F-C10B3A46E8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1237" y="3241221"/>
            <a:ext cx="1229058" cy="122905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C0D5A8D-E3B8-4290-B4D6-27F236F05A9F}"/>
              </a:ext>
            </a:extLst>
          </p:cNvPr>
          <p:cNvGrpSpPr/>
          <p:nvPr/>
        </p:nvGrpSpPr>
        <p:grpSpPr>
          <a:xfrm>
            <a:off x="5312510" y="2061729"/>
            <a:ext cx="1010378" cy="413311"/>
            <a:chOff x="3756055" y="2632019"/>
            <a:chExt cx="1183287" cy="41331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07E1EC1-5553-4563-ADB7-85C459A50567}"/>
                </a:ext>
              </a:extLst>
            </p:cNvPr>
            <p:cNvGrpSpPr/>
            <p:nvPr/>
          </p:nvGrpSpPr>
          <p:grpSpPr>
            <a:xfrm>
              <a:off x="3906349" y="2632019"/>
              <a:ext cx="1032993" cy="247424"/>
              <a:chOff x="3933989" y="2484226"/>
              <a:chExt cx="752311" cy="247424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F6BF507-FD84-4568-BA1D-9C32F0A54C5A}"/>
                  </a:ext>
                </a:extLst>
              </p:cNvPr>
              <p:cNvSpPr/>
              <p:nvPr/>
            </p:nvSpPr>
            <p:spPr>
              <a:xfrm>
                <a:off x="4200688" y="2484226"/>
                <a:ext cx="218912" cy="247424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C9866446-C2DD-46C3-A996-8499323EBFB1}"/>
                  </a:ext>
                </a:extLst>
              </p:cNvPr>
              <p:cNvCxnSpPr/>
              <p:nvPr/>
            </p:nvCxnSpPr>
            <p:spPr>
              <a:xfrm>
                <a:off x="3933989" y="2724407"/>
                <a:ext cx="752311" cy="306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9900"/>
                </a:solidFill>
                <a:prstDash val="solid"/>
                <a:headEnd type="triangle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03E2EA1-BFA7-4460-B4BB-679DC85008FF}"/>
                </a:ext>
              </a:extLst>
            </p:cNvPr>
            <p:cNvGrpSpPr/>
            <p:nvPr/>
          </p:nvGrpSpPr>
          <p:grpSpPr>
            <a:xfrm>
              <a:off x="3834613" y="2714963"/>
              <a:ext cx="1032993" cy="247424"/>
              <a:chOff x="3933989" y="2484226"/>
              <a:chExt cx="752311" cy="24742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9398903-1A8D-4938-A0ED-914BE926FA17}"/>
                  </a:ext>
                </a:extLst>
              </p:cNvPr>
              <p:cNvSpPr/>
              <p:nvPr/>
            </p:nvSpPr>
            <p:spPr>
              <a:xfrm>
                <a:off x="4200688" y="2484226"/>
                <a:ext cx="218912" cy="247424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3E20E3C5-E360-4E84-9B9E-7C77354A1B0A}"/>
                  </a:ext>
                </a:extLst>
              </p:cNvPr>
              <p:cNvCxnSpPr/>
              <p:nvPr/>
            </p:nvCxnSpPr>
            <p:spPr>
              <a:xfrm>
                <a:off x="3933989" y="2724407"/>
                <a:ext cx="752311" cy="306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9900"/>
                </a:solidFill>
                <a:prstDash val="solid"/>
                <a:headEnd type="triangle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AC3E2B6-69EA-4B3F-ABA5-1ADAF3FE80DC}"/>
                </a:ext>
              </a:extLst>
            </p:cNvPr>
            <p:cNvGrpSpPr/>
            <p:nvPr/>
          </p:nvGrpSpPr>
          <p:grpSpPr>
            <a:xfrm>
              <a:off x="3756055" y="2797906"/>
              <a:ext cx="1032993" cy="247424"/>
              <a:chOff x="3933989" y="2484226"/>
              <a:chExt cx="752311" cy="24742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C625E80-639C-4C31-BA98-20AED6E319E3}"/>
                  </a:ext>
                </a:extLst>
              </p:cNvPr>
              <p:cNvSpPr/>
              <p:nvPr/>
            </p:nvSpPr>
            <p:spPr>
              <a:xfrm>
                <a:off x="4200688" y="2484226"/>
                <a:ext cx="218912" cy="247424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2E6C2EE0-21AE-4F12-B5B3-EAFD5B43300F}"/>
                  </a:ext>
                </a:extLst>
              </p:cNvPr>
              <p:cNvCxnSpPr/>
              <p:nvPr/>
            </p:nvCxnSpPr>
            <p:spPr>
              <a:xfrm>
                <a:off x="3933989" y="2724407"/>
                <a:ext cx="752311" cy="306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9900"/>
                </a:solidFill>
                <a:prstDash val="solid"/>
                <a:headEnd type="triangle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D8E6B438-849F-4759-9ADD-10111F5989A4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276" t="3302" r="6386" b="2514"/>
          <a:stretch/>
        </p:blipFill>
        <p:spPr>
          <a:xfrm>
            <a:off x="6942942" y="3760387"/>
            <a:ext cx="1028536" cy="645838"/>
          </a:xfrm>
          <a:prstGeom prst="rect">
            <a:avLst/>
          </a:prstGeom>
          <a:ln w="15875">
            <a:solidFill>
              <a:srgbClr val="FF9900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3704FED-C975-46D2-808D-C399192E939D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276" t="3302" r="6386" b="2514"/>
          <a:stretch/>
        </p:blipFill>
        <p:spPr>
          <a:xfrm>
            <a:off x="6942942" y="3035091"/>
            <a:ext cx="1028536" cy="645838"/>
          </a:xfrm>
          <a:prstGeom prst="rect">
            <a:avLst/>
          </a:prstGeom>
          <a:ln w="15875">
            <a:solidFill>
              <a:srgbClr val="FF9900"/>
            </a:solidFill>
          </a:ln>
        </p:spPr>
      </p:pic>
      <p:sp>
        <p:nvSpPr>
          <p:cNvPr id="43" name="Right Arrow 41">
            <a:extLst>
              <a:ext uri="{FF2B5EF4-FFF2-40B4-BE49-F238E27FC236}">
                <a16:creationId xmlns:a16="http://schemas.microsoft.com/office/drawing/2014/main" id="{3E7526B9-5983-4597-B8CB-3CB2187FDE34}"/>
              </a:ext>
            </a:extLst>
          </p:cNvPr>
          <p:cNvSpPr/>
          <p:nvPr/>
        </p:nvSpPr>
        <p:spPr>
          <a:xfrm>
            <a:off x="6262775" y="2269772"/>
            <a:ext cx="657039" cy="265175"/>
          </a:xfrm>
          <a:prstGeom prst="right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BD5316C-8A77-4575-8EC0-0D2FB3755EAF}"/>
              </a:ext>
            </a:extLst>
          </p:cNvPr>
          <p:cNvGrpSpPr/>
          <p:nvPr/>
        </p:nvGrpSpPr>
        <p:grpSpPr>
          <a:xfrm>
            <a:off x="6398323" y="2534947"/>
            <a:ext cx="450848" cy="397406"/>
            <a:chOff x="4894176" y="2541515"/>
            <a:chExt cx="657039" cy="397406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B48AA49-4074-43CD-A6F6-A5C4B231581F}"/>
                </a:ext>
              </a:extLst>
            </p:cNvPr>
            <p:cNvCxnSpPr/>
            <p:nvPr/>
          </p:nvCxnSpPr>
          <p:spPr>
            <a:xfrm>
              <a:off x="4894176" y="2541515"/>
              <a:ext cx="657039" cy="0"/>
            </a:xfrm>
            <a:prstGeom prst="straightConnector1">
              <a:avLst/>
            </a:prstGeom>
            <a:ln w="1270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FA09E85-F121-4C72-82FD-7FECA9D49289}"/>
                </a:ext>
              </a:extLst>
            </p:cNvPr>
            <p:cNvCxnSpPr/>
            <p:nvPr/>
          </p:nvCxnSpPr>
          <p:spPr>
            <a:xfrm>
              <a:off x="4894176" y="2607749"/>
              <a:ext cx="657039" cy="0"/>
            </a:xfrm>
            <a:prstGeom prst="straightConnector1">
              <a:avLst/>
            </a:prstGeom>
            <a:ln w="1270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B48713B-CF02-40F8-B860-ED9ADA480C7F}"/>
                </a:ext>
              </a:extLst>
            </p:cNvPr>
            <p:cNvCxnSpPr/>
            <p:nvPr/>
          </p:nvCxnSpPr>
          <p:spPr>
            <a:xfrm>
              <a:off x="4894176" y="2806451"/>
              <a:ext cx="657039" cy="0"/>
            </a:xfrm>
            <a:prstGeom prst="straightConnector1">
              <a:avLst/>
            </a:prstGeom>
            <a:ln w="1270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67E1885-C65D-4A2A-BEE1-BEAD3126B34A}"/>
                </a:ext>
              </a:extLst>
            </p:cNvPr>
            <p:cNvCxnSpPr/>
            <p:nvPr/>
          </p:nvCxnSpPr>
          <p:spPr>
            <a:xfrm>
              <a:off x="4894176" y="2673983"/>
              <a:ext cx="657039" cy="0"/>
            </a:xfrm>
            <a:prstGeom prst="straightConnector1">
              <a:avLst/>
            </a:prstGeom>
            <a:ln w="1270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9C0EE49-3197-4334-B39D-FD9B75F230D5}"/>
                </a:ext>
              </a:extLst>
            </p:cNvPr>
            <p:cNvCxnSpPr/>
            <p:nvPr/>
          </p:nvCxnSpPr>
          <p:spPr>
            <a:xfrm>
              <a:off x="4894176" y="2740217"/>
              <a:ext cx="657039" cy="0"/>
            </a:xfrm>
            <a:prstGeom prst="straightConnector1">
              <a:avLst/>
            </a:prstGeom>
            <a:ln w="1270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488B425-E1DD-426A-B2FD-E025229527EC}"/>
                </a:ext>
              </a:extLst>
            </p:cNvPr>
            <p:cNvCxnSpPr/>
            <p:nvPr/>
          </p:nvCxnSpPr>
          <p:spPr>
            <a:xfrm>
              <a:off x="4894176" y="2938921"/>
              <a:ext cx="657039" cy="0"/>
            </a:xfrm>
            <a:prstGeom prst="straightConnector1">
              <a:avLst/>
            </a:prstGeom>
            <a:ln w="1270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4E2863B-7A90-4B3D-BF28-56B84768FBA9}"/>
                </a:ext>
              </a:extLst>
            </p:cNvPr>
            <p:cNvCxnSpPr/>
            <p:nvPr/>
          </p:nvCxnSpPr>
          <p:spPr>
            <a:xfrm>
              <a:off x="4894176" y="2872685"/>
              <a:ext cx="657039" cy="0"/>
            </a:xfrm>
            <a:prstGeom prst="straightConnector1">
              <a:avLst/>
            </a:prstGeom>
            <a:ln w="1270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C1313009-346D-460E-8C04-919202D9ABBF}"/>
              </a:ext>
            </a:extLst>
          </p:cNvPr>
          <p:cNvSpPr txBox="1"/>
          <p:nvPr/>
        </p:nvSpPr>
        <p:spPr>
          <a:xfrm>
            <a:off x="4154724" y="177532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RU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0329527-BF88-4798-B216-378D6E806FC2}"/>
              </a:ext>
            </a:extLst>
          </p:cNvPr>
          <p:cNvSpPr txBox="1"/>
          <p:nvPr/>
        </p:nvSpPr>
        <p:spPr>
          <a:xfrm>
            <a:off x="6820118" y="2046148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lumMod val="10000"/>
                  </a:schemeClr>
                </a:solidFill>
              </a:rPr>
              <a:t>CRU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2E5ACDC-B1BD-4B45-947C-41E246A92B78}"/>
              </a:ext>
            </a:extLst>
          </p:cNvPr>
          <p:cNvSpPr txBox="1"/>
          <p:nvPr/>
        </p:nvSpPr>
        <p:spPr>
          <a:xfrm>
            <a:off x="8821084" y="1515048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lumMod val="10000"/>
                  </a:schemeClr>
                </a:solidFill>
              </a:rPr>
              <a:t>11× FLP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314786-E44E-4427-844E-55CD6E6DA9F7}"/>
              </a:ext>
            </a:extLst>
          </p:cNvPr>
          <p:cNvSpPr txBox="1"/>
          <p:nvPr/>
        </p:nvSpPr>
        <p:spPr>
          <a:xfrm>
            <a:off x="10085923" y="354108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EPN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05383F-6C3C-4D37-B3B7-74820A4CAE2C}"/>
              </a:ext>
            </a:extLst>
          </p:cNvPr>
          <p:cNvSpPr txBox="1"/>
          <p:nvPr/>
        </p:nvSpPr>
        <p:spPr>
          <a:xfrm>
            <a:off x="5929208" y="4424612"/>
            <a:ext cx="88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accent1">
                    <a:lumMod val="10000"/>
                  </a:schemeClr>
                </a:solidFill>
              </a:rPr>
              <a:t>8× RU/CRU</a:t>
            </a:r>
          </a:p>
          <a:p>
            <a:r>
              <a:rPr lang="en-GB" sz="1200" dirty="0">
                <a:solidFill>
                  <a:schemeClr val="accent1">
                    <a:lumMod val="10000"/>
                  </a:schemeClr>
                </a:solidFill>
              </a:rPr>
              <a:t>24× LINKS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6880FD3-80B0-4EA5-87E8-0AA9337AA462}"/>
              </a:ext>
            </a:extLst>
          </p:cNvPr>
          <p:cNvSpPr txBox="1"/>
          <p:nvPr/>
        </p:nvSpPr>
        <p:spPr>
          <a:xfrm>
            <a:off x="5294111" y="1810708"/>
            <a:ext cx="1256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accent1">
                    <a:lumMod val="10000"/>
                  </a:schemeClr>
                </a:solidFill>
              </a:rPr>
              <a:t>3× GBT LINKS/RU</a:t>
            </a:r>
          </a:p>
        </p:txBody>
      </p:sp>
      <p:sp>
        <p:nvSpPr>
          <p:cNvPr id="58" name="Right Arrow 56">
            <a:extLst>
              <a:ext uri="{FF2B5EF4-FFF2-40B4-BE49-F238E27FC236}">
                <a16:creationId xmlns:a16="http://schemas.microsoft.com/office/drawing/2014/main" id="{CEB7EC99-7A12-4BA2-A69D-558822ED6B87}"/>
              </a:ext>
            </a:extLst>
          </p:cNvPr>
          <p:cNvSpPr/>
          <p:nvPr/>
        </p:nvSpPr>
        <p:spPr>
          <a:xfrm>
            <a:off x="8049108" y="2587025"/>
            <a:ext cx="427315" cy="164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9EA28ED-67A6-4FD9-8D1C-8C4706922081}"/>
              </a:ext>
            </a:extLst>
          </p:cNvPr>
          <p:cNvSpPr/>
          <p:nvPr/>
        </p:nvSpPr>
        <p:spPr>
          <a:xfrm>
            <a:off x="8544329" y="2534948"/>
            <a:ext cx="705796" cy="14759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1D0EBD8-6149-44BC-96FE-4B3F61B9C686}"/>
              </a:ext>
            </a:extLst>
          </p:cNvPr>
          <p:cNvSpPr txBox="1"/>
          <p:nvPr/>
        </p:nvSpPr>
        <p:spPr>
          <a:xfrm>
            <a:off x="8577268" y="3135238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RAM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26090B4-532A-42C1-9D46-F48CFB505C65}"/>
              </a:ext>
            </a:extLst>
          </p:cNvPr>
          <p:cNvSpPr/>
          <p:nvPr/>
        </p:nvSpPr>
        <p:spPr>
          <a:xfrm>
            <a:off x="8544329" y="4605911"/>
            <a:ext cx="705796" cy="3621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ight Arrow 60">
            <a:extLst>
              <a:ext uri="{FF2B5EF4-FFF2-40B4-BE49-F238E27FC236}">
                <a16:creationId xmlns:a16="http://schemas.microsoft.com/office/drawing/2014/main" id="{16835D24-17E9-4AA8-ACC9-80780D9EAD03}"/>
              </a:ext>
            </a:extLst>
          </p:cNvPr>
          <p:cNvSpPr/>
          <p:nvPr/>
        </p:nvSpPr>
        <p:spPr>
          <a:xfrm>
            <a:off x="9597736" y="4511872"/>
            <a:ext cx="440787" cy="1882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ight Arrow 61">
            <a:extLst>
              <a:ext uri="{FF2B5EF4-FFF2-40B4-BE49-F238E27FC236}">
                <a16:creationId xmlns:a16="http://schemas.microsoft.com/office/drawing/2014/main" id="{DB92FF60-2B54-4232-AA5F-764F65AAB08F}"/>
              </a:ext>
            </a:extLst>
          </p:cNvPr>
          <p:cNvSpPr/>
          <p:nvPr/>
        </p:nvSpPr>
        <p:spPr>
          <a:xfrm rot="5400000">
            <a:off x="8644076" y="4224608"/>
            <a:ext cx="506300" cy="167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39E7451-9C29-443A-B836-8E0C6B935E01}"/>
              </a:ext>
            </a:extLst>
          </p:cNvPr>
          <p:cNvSpPr txBox="1"/>
          <p:nvPr/>
        </p:nvSpPr>
        <p:spPr>
          <a:xfrm>
            <a:off x="8639785" y="4606619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NIC</a:t>
            </a:r>
          </a:p>
        </p:txBody>
      </p:sp>
      <p:sp>
        <p:nvSpPr>
          <p:cNvPr id="65" name="Right Arrow 63">
            <a:extLst>
              <a:ext uri="{FF2B5EF4-FFF2-40B4-BE49-F238E27FC236}">
                <a16:creationId xmlns:a16="http://schemas.microsoft.com/office/drawing/2014/main" id="{1DFF7BBD-FCAC-47A5-8D3E-56351DF2C608}"/>
              </a:ext>
            </a:extLst>
          </p:cNvPr>
          <p:cNvSpPr/>
          <p:nvPr/>
        </p:nvSpPr>
        <p:spPr>
          <a:xfrm>
            <a:off x="8049108" y="3199001"/>
            <a:ext cx="427315" cy="164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ight Arrow 64">
            <a:extLst>
              <a:ext uri="{FF2B5EF4-FFF2-40B4-BE49-F238E27FC236}">
                <a16:creationId xmlns:a16="http://schemas.microsoft.com/office/drawing/2014/main" id="{3BFF588B-B141-4F8C-94E1-73F01716B387}"/>
              </a:ext>
            </a:extLst>
          </p:cNvPr>
          <p:cNvSpPr/>
          <p:nvPr/>
        </p:nvSpPr>
        <p:spPr>
          <a:xfrm>
            <a:off x="8049108" y="3810976"/>
            <a:ext cx="427315" cy="164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EE6C9EA-131B-41EE-8317-10E86CEA136E}"/>
              </a:ext>
            </a:extLst>
          </p:cNvPr>
          <p:cNvSpPr txBox="1"/>
          <p:nvPr/>
        </p:nvSpPr>
        <p:spPr>
          <a:xfrm>
            <a:off x="5239391" y="2466215"/>
            <a:ext cx="827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accent1">
                    <a:lumMod val="10000"/>
                  </a:schemeClr>
                </a:solidFill>
              </a:rPr>
              <a:t>3200Mb/s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9DED398-CDBB-47A8-9803-4230676FF4C6}"/>
              </a:ext>
            </a:extLst>
          </p:cNvPr>
          <p:cNvSpPr txBox="1"/>
          <p:nvPr/>
        </p:nvSpPr>
        <p:spPr>
          <a:xfrm>
            <a:off x="7912169" y="2374581"/>
            <a:ext cx="750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accent1">
                    <a:lumMod val="10000"/>
                  </a:schemeClr>
                </a:solidFill>
              </a:rPr>
              <a:t>110 Gb/s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A35A618-06C1-4DDD-A25B-C620E6ABE00A}"/>
              </a:ext>
            </a:extLst>
          </p:cNvPr>
          <p:cNvSpPr txBox="1"/>
          <p:nvPr/>
        </p:nvSpPr>
        <p:spPr>
          <a:xfrm>
            <a:off x="7902911" y="2974971"/>
            <a:ext cx="750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accent1">
                    <a:lumMod val="10000"/>
                  </a:schemeClr>
                </a:solidFill>
              </a:rPr>
              <a:t>110 Gb/s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CE03DBE-8B31-48E1-8FF7-57CAD459E799}"/>
              </a:ext>
            </a:extLst>
          </p:cNvPr>
          <p:cNvSpPr txBox="1"/>
          <p:nvPr/>
        </p:nvSpPr>
        <p:spPr>
          <a:xfrm>
            <a:off x="7893653" y="3598221"/>
            <a:ext cx="750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accent1">
                    <a:lumMod val="10000"/>
                  </a:schemeClr>
                </a:solidFill>
              </a:rPr>
              <a:t>110 Gb/s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49C07C6-B292-4D07-A2D1-D937312B1178}"/>
              </a:ext>
            </a:extLst>
          </p:cNvPr>
          <p:cNvSpPr txBox="1"/>
          <p:nvPr/>
        </p:nvSpPr>
        <p:spPr>
          <a:xfrm>
            <a:off x="9001221" y="4861124"/>
            <a:ext cx="750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accent1">
                    <a:lumMod val="10000"/>
                  </a:schemeClr>
                </a:solidFill>
              </a:rPr>
              <a:t>100 Gb/s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7D6A6AF-03CD-4D35-B2D8-4831B4D7186A}"/>
              </a:ext>
            </a:extLst>
          </p:cNvPr>
          <p:cNvGrpSpPr/>
          <p:nvPr/>
        </p:nvGrpSpPr>
        <p:grpSpPr>
          <a:xfrm>
            <a:off x="6395419" y="3222585"/>
            <a:ext cx="450848" cy="264936"/>
            <a:chOff x="4916457" y="3250722"/>
            <a:chExt cx="450848" cy="264936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F5E4E25-E802-4905-90F8-02B76EDF592E}"/>
                </a:ext>
              </a:extLst>
            </p:cNvPr>
            <p:cNvCxnSpPr/>
            <p:nvPr/>
          </p:nvCxnSpPr>
          <p:spPr>
            <a:xfrm>
              <a:off x="4916457" y="3294878"/>
              <a:ext cx="450848" cy="0"/>
            </a:xfrm>
            <a:prstGeom prst="straightConnector1">
              <a:avLst/>
            </a:prstGeom>
            <a:ln w="1270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80743B4D-EFE1-4C89-B774-28448CF2F0F3}"/>
                </a:ext>
              </a:extLst>
            </p:cNvPr>
            <p:cNvCxnSpPr/>
            <p:nvPr/>
          </p:nvCxnSpPr>
          <p:spPr>
            <a:xfrm>
              <a:off x="4916457" y="3250722"/>
              <a:ext cx="450848" cy="0"/>
            </a:xfrm>
            <a:prstGeom prst="straightConnector1">
              <a:avLst/>
            </a:prstGeom>
            <a:ln w="1270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E5F37920-CEE3-4306-8BBA-7F7AE33AE240}"/>
                </a:ext>
              </a:extLst>
            </p:cNvPr>
            <p:cNvCxnSpPr/>
            <p:nvPr/>
          </p:nvCxnSpPr>
          <p:spPr>
            <a:xfrm>
              <a:off x="4916457" y="3427346"/>
              <a:ext cx="450848" cy="0"/>
            </a:xfrm>
            <a:prstGeom prst="straightConnector1">
              <a:avLst/>
            </a:prstGeom>
            <a:ln w="1270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9DF7332C-A282-4F0C-9814-8CA4091153AF}"/>
                </a:ext>
              </a:extLst>
            </p:cNvPr>
            <p:cNvCxnSpPr/>
            <p:nvPr/>
          </p:nvCxnSpPr>
          <p:spPr>
            <a:xfrm>
              <a:off x="4916457" y="3339034"/>
              <a:ext cx="450848" cy="0"/>
            </a:xfrm>
            <a:prstGeom prst="straightConnector1">
              <a:avLst/>
            </a:prstGeom>
            <a:ln w="1270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B3645263-E237-42BC-8FC0-2266D11A57CF}"/>
                </a:ext>
              </a:extLst>
            </p:cNvPr>
            <p:cNvCxnSpPr/>
            <p:nvPr/>
          </p:nvCxnSpPr>
          <p:spPr>
            <a:xfrm>
              <a:off x="4916457" y="3383190"/>
              <a:ext cx="450848" cy="0"/>
            </a:xfrm>
            <a:prstGeom prst="straightConnector1">
              <a:avLst/>
            </a:prstGeom>
            <a:ln w="1270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94E2341D-C8CA-47C1-8030-BA223EEF534A}"/>
                </a:ext>
              </a:extLst>
            </p:cNvPr>
            <p:cNvCxnSpPr/>
            <p:nvPr/>
          </p:nvCxnSpPr>
          <p:spPr>
            <a:xfrm>
              <a:off x="4916457" y="3471502"/>
              <a:ext cx="450848" cy="0"/>
            </a:xfrm>
            <a:prstGeom prst="straightConnector1">
              <a:avLst/>
            </a:prstGeom>
            <a:ln w="1270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C265D537-888C-4812-A4BF-BC9A8AAD9657}"/>
                </a:ext>
              </a:extLst>
            </p:cNvPr>
            <p:cNvCxnSpPr/>
            <p:nvPr/>
          </p:nvCxnSpPr>
          <p:spPr>
            <a:xfrm>
              <a:off x="4916457" y="3515658"/>
              <a:ext cx="450848" cy="0"/>
            </a:xfrm>
            <a:prstGeom prst="straightConnector1">
              <a:avLst/>
            </a:prstGeom>
            <a:ln w="1270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E515A5C-98F0-44C1-990D-49C7C6040966}"/>
              </a:ext>
            </a:extLst>
          </p:cNvPr>
          <p:cNvGrpSpPr/>
          <p:nvPr/>
        </p:nvGrpSpPr>
        <p:grpSpPr>
          <a:xfrm>
            <a:off x="6390362" y="3938885"/>
            <a:ext cx="450848" cy="264936"/>
            <a:chOff x="4916457" y="3250722"/>
            <a:chExt cx="450848" cy="264936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FA9D5DB4-0321-46E3-83A4-EAB7B0F83CDD}"/>
                </a:ext>
              </a:extLst>
            </p:cNvPr>
            <p:cNvCxnSpPr/>
            <p:nvPr/>
          </p:nvCxnSpPr>
          <p:spPr>
            <a:xfrm>
              <a:off x="4916457" y="3294878"/>
              <a:ext cx="450848" cy="0"/>
            </a:xfrm>
            <a:prstGeom prst="straightConnector1">
              <a:avLst/>
            </a:prstGeom>
            <a:ln w="1270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1CEE7E4C-81D9-4C05-979D-652849D3547C}"/>
                </a:ext>
              </a:extLst>
            </p:cNvPr>
            <p:cNvCxnSpPr/>
            <p:nvPr/>
          </p:nvCxnSpPr>
          <p:spPr>
            <a:xfrm>
              <a:off x="4916457" y="3250722"/>
              <a:ext cx="450848" cy="0"/>
            </a:xfrm>
            <a:prstGeom prst="straightConnector1">
              <a:avLst/>
            </a:prstGeom>
            <a:ln w="1270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AD6BEFB7-4C7A-4F65-A3B6-2656B87A017F}"/>
                </a:ext>
              </a:extLst>
            </p:cNvPr>
            <p:cNvCxnSpPr/>
            <p:nvPr/>
          </p:nvCxnSpPr>
          <p:spPr>
            <a:xfrm>
              <a:off x="4916457" y="3427346"/>
              <a:ext cx="450848" cy="0"/>
            </a:xfrm>
            <a:prstGeom prst="straightConnector1">
              <a:avLst/>
            </a:prstGeom>
            <a:ln w="1270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8D3A314-FA6B-4077-9E51-8920A9F1F1D0}"/>
                </a:ext>
              </a:extLst>
            </p:cNvPr>
            <p:cNvCxnSpPr/>
            <p:nvPr/>
          </p:nvCxnSpPr>
          <p:spPr>
            <a:xfrm>
              <a:off x="4916457" y="3339034"/>
              <a:ext cx="450848" cy="0"/>
            </a:xfrm>
            <a:prstGeom prst="straightConnector1">
              <a:avLst/>
            </a:prstGeom>
            <a:ln w="1270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A9D72B75-5001-49B8-BE6F-88B7A9B2FA9C}"/>
                </a:ext>
              </a:extLst>
            </p:cNvPr>
            <p:cNvCxnSpPr/>
            <p:nvPr/>
          </p:nvCxnSpPr>
          <p:spPr>
            <a:xfrm>
              <a:off x="4916457" y="3383190"/>
              <a:ext cx="450848" cy="0"/>
            </a:xfrm>
            <a:prstGeom prst="straightConnector1">
              <a:avLst/>
            </a:prstGeom>
            <a:ln w="1270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40D7193E-CB2C-4BFC-BF4C-BEC8131687C6}"/>
                </a:ext>
              </a:extLst>
            </p:cNvPr>
            <p:cNvCxnSpPr/>
            <p:nvPr/>
          </p:nvCxnSpPr>
          <p:spPr>
            <a:xfrm>
              <a:off x="4916457" y="3471502"/>
              <a:ext cx="450848" cy="0"/>
            </a:xfrm>
            <a:prstGeom prst="straightConnector1">
              <a:avLst/>
            </a:prstGeom>
            <a:ln w="1270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A5D56497-87F7-4DF2-8EAF-90140085E4BB}"/>
                </a:ext>
              </a:extLst>
            </p:cNvPr>
            <p:cNvCxnSpPr/>
            <p:nvPr/>
          </p:nvCxnSpPr>
          <p:spPr>
            <a:xfrm>
              <a:off x="4916457" y="3515658"/>
              <a:ext cx="450848" cy="0"/>
            </a:xfrm>
            <a:prstGeom prst="straightConnector1">
              <a:avLst/>
            </a:prstGeom>
            <a:ln w="1270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ight Arrow 86">
            <a:extLst>
              <a:ext uri="{FF2B5EF4-FFF2-40B4-BE49-F238E27FC236}">
                <a16:creationId xmlns:a16="http://schemas.microsoft.com/office/drawing/2014/main" id="{DF4FB044-9AAD-495C-800D-60274006AF6B}"/>
              </a:ext>
            </a:extLst>
          </p:cNvPr>
          <p:cNvSpPr/>
          <p:nvPr/>
        </p:nvSpPr>
        <p:spPr>
          <a:xfrm>
            <a:off x="9505174" y="4578969"/>
            <a:ext cx="440787" cy="1882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ight Arrow 87">
            <a:extLst>
              <a:ext uri="{FF2B5EF4-FFF2-40B4-BE49-F238E27FC236}">
                <a16:creationId xmlns:a16="http://schemas.microsoft.com/office/drawing/2014/main" id="{258F27C2-D4EC-4923-A07E-8AF590CFD024}"/>
              </a:ext>
            </a:extLst>
          </p:cNvPr>
          <p:cNvSpPr/>
          <p:nvPr/>
        </p:nvSpPr>
        <p:spPr>
          <a:xfrm>
            <a:off x="9412613" y="4646066"/>
            <a:ext cx="440787" cy="1882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ight Arrow 88">
            <a:extLst>
              <a:ext uri="{FF2B5EF4-FFF2-40B4-BE49-F238E27FC236}">
                <a16:creationId xmlns:a16="http://schemas.microsoft.com/office/drawing/2014/main" id="{77E8C195-577C-4F92-B9F8-15C9038B5B3D}"/>
              </a:ext>
            </a:extLst>
          </p:cNvPr>
          <p:cNvSpPr/>
          <p:nvPr/>
        </p:nvSpPr>
        <p:spPr>
          <a:xfrm>
            <a:off x="9320052" y="4713163"/>
            <a:ext cx="440787" cy="1882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8FF1FDE-F864-450C-894C-F3F5C5FE99EA}"/>
              </a:ext>
            </a:extLst>
          </p:cNvPr>
          <p:cNvSpPr txBox="1"/>
          <p:nvPr/>
        </p:nvSpPr>
        <p:spPr>
          <a:xfrm>
            <a:off x="10023186" y="4630533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tx2">
                    <a:lumMod val="50000"/>
                  </a:schemeClr>
                </a:solidFill>
              </a:rPr>
              <a:t>&lt;40 GB/s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7398A94-B80C-47E1-9584-39D018EEE081}"/>
              </a:ext>
            </a:extLst>
          </p:cNvPr>
          <p:cNvSpPr txBox="1"/>
          <p:nvPr/>
        </p:nvSpPr>
        <p:spPr>
          <a:xfrm>
            <a:off x="2635778" y="5646967"/>
            <a:ext cx="1317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DETECTOR LINKS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3664F39-9D48-4675-A462-42F7AAC4CDD0}"/>
              </a:ext>
            </a:extLst>
          </p:cNvPr>
          <p:cNvSpPr txBox="1"/>
          <p:nvPr/>
        </p:nvSpPr>
        <p:spPr>
          <a:xfrm>
            <a:off x="4457532" y="6159338"/>
            <a:ext cx="1153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GBT LINKS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BA58ED1-7EF9-4FCE-A50E-8D2F58B44935}"/>
              </a:ext>
            </a:extLst>
          </p:cNvPr>
          <p:cNvSpPr txBox="1"/>
          <p:nvPr/>
        </p:nvSpPr>
        <p:spPr>
          <a:xfrm>
            <a:off x="7757567" y="5920341"/>
            <a:ext cx="1243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CRU to FLP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FFD053C-E6D6-4EB4-B9B3-171BF3DDA538}"/>
              </a:ext>
            </a:extLst>
          </p:cNvPr>
          <p:cNvSpPr txBox="1"/>
          <p:nvPr/>
        </p:nvSpPr>
        <p:spPr>
          <a:xfrm>
            <a:off x="9303223" y="5914182"/>
            <a:ext cx="131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FLP to EPN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81638E2-94CC-4D5B-881E-05DD499633A4}"/>
              </a:ext>
            </a:extLst>
          </p:cNvPr>
          <p:cNvCxnSpPr>
            <a:cxnSpLocks/>
          </p:cNvCxnSpPr>
          <p:nvPr/>
        </p:nvCxnSpPr>
        <p:spPr>
          <a:xfrm>
            <a:off x="3347553" y="5336738"/>
            <a:ext cx="0" cy="34442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D2EE436F-66DA-44BC-A79A-61A9012656B3}"/>
              </a:ext>
            </a:extLst>
          </p:cNvPr>
          <p:cNvCxnSpPr>
            <a:cxnSpLocks/>
          </p:cNvCxnSpPr>
          <p:nvPr/>
        </p:nvCxnSpPr>
        <p:spPr>
          <a:xfrm>
            <a:off x="5901597" y="2824457"/>
            <a:ext cx="0" cy="307146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9C9EC10-121B-47CE-86A6-D7A25CE6C1AB}"/>
              </a:ext>
            </a:extLst>
          </p:cNvPr>
          <p:cNvCxnSpPr>
            <a:cxnSpLocks/>
          </p:cNvCxnSpPr>
          <p:nvPr/>
        </p:nvCxnSpPr>
        <p:spPr>
          <a:xfrm>
            <a:off x="8227973" y="4055239"/>
            <a:ext cx="0" cy="183643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5CC365F-33E6-49C5-98E1-98759FB48DA2}"/>
              </a:ext>
            </a:extLst>
          </p:cNvPr>
          <p:cNvCxnSpPr>
            <a:cxnSpLocks/>
            <a:stCxn id="71" idx="3"/>
          </p:cNvCxnSpPr>
          <p:nvPr/>
        </p:nvCxnSpPr>
        <p:spPr>
          <a:xfrm>
            <a:off x="9752004" y="4999624"/>
            <a:ext cx="0" cy="90260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AE53734-23A5-4307-B7C2-E9BBCB390D10}"/>
              </a:ext>
            </a:extLst>
          </p:cNvPr>
          <p:cNvGrpSpPr/>
          <p:nvPr/>
        </p:nvGrpSpPr>
        <p:grpSpPr>
          <a:xfrm>
            <a:off x="7172146" y="493155"/>
            <a:ext cx="1818749" cy="633391"/>
            <a:chOff x="3614153" y="1386146"/>
            <a:chExt cx="1818749" cy="633391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4A3DD439-C2FC-4B6C-8DAB-A299F8686075}"/>
                </a:ext>
              </a:extLst>
            </p:cNvPr>
            <p:cNvSpPr/>
            <p:nvPr/>
          </p:nvSpPr>
          <p:spPr>
            <a:xfrm>
              <a:off x="3767682" y="1386146"/>
              <a:ext cx="1511692" cy="63339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50E8BC9-E98B-451B-9289-93DCEADBCA19}"/>
                </a:ext>
              </a:extLst>
            </p:cNvPr>
            <p:cNvSpPr txBox="1"/>
            <p:nvPr/>
          </p:nvSpPr>
          <p:spPr>
            <a:xfrm>
              <a:off x="3614153" y="1521507"/>
              <a:ext cx="18187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LTU / CTP</a:t>
              </a:r>
            </a:p>
          </p:txBody>
        </p:sp>
      </p:grpSp>
      <p:cxnSp>
        <p:nvCxnSpPr>
          <p:cNvPr id="112" name="Elbow Connector 137">
            <a:extLst>
              <a:ext uri="{FF2B5EF4-FFF2-40B4-BE49-F238E27FC236}">
                <a16:creationId xmlns:a16="http://schemas.microsoft.com/office/drawing/2014/main" id="{A3751F8E-7003-484D-8041-CBBE53B3831A}"/>
              </a:ext>
            </a:extLst>
          </p:cNvPr>
          <p:cNvCxnSpPr>
            <a:cxnSpLocks/>
            <a:endCxn id="13" idx="1"/>
          </p:cNvCxnSpPr>
          <p:nvPr/>
        </p:nvCxnSpPr>
        <p:spPr>
          <a:xfrm rot="10800000" flipV="1">
            <a:off x="4765767" y="829774"/>
            <a:ext cx="2530649" cy="1213728"/>
          </a:xfrm>
          <a:prstGeom prst="bentConnector2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2FFAC106-4485-4D1F-8FB1-D7D20A3C9220}"/>
              </a:ext>
            </a:extLst>
          </p:cNvPr>
          <p:cNvSpPr txBox="1"/>
          <p:nvPr/>
        </p:nvSpPr>
        <p:spPr>
          <a:xfrm>
            <a:off x="5005462" y="594889"/>
            <a:ext cx="229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1">
                    <a:lumMod val="10000"/>
                  </a:schemeClr>
                </a:solidFill>
              </a:rPr>
              <a:t>ALICE Timing and Trigger</a:t>
            </a:r>
          </a:p>
          <a:p>
            <a:r>
              <a:rPr lang="en-GB" sz="1200" dirty="0">
                <a:solidFill>
                  <a:schemeClr val="accent1">
                    <a:lumMod val="10000"/>
                  </a:schemeClr>
                </a:solidFill>
              </a:rPr>
              <a:t>LHC Bunch Clock (40.08 MHz)</a:t>
            </a:r>
          </a:p>
          <a:p>
            <a:r>
              <a:rPr lang="en-GB" sz="1200" dirty="0">
                <a:solidFill>
                  <a:schemeClr val="accent1">
                    <a:lumMod val="10000"/>
                  </a:schemeClr>
                </a:solidFill>
              </a:rPr>
              <a:t>Timing and Trigger messages</a:t>
            </a:r>
          </a:p>
        </p:txBody>
      </p:sp>
      <p:cxnSp>
        <p:nvCxnSpPr>
          <p:cNvPr id="114" name="Elbow Connector 16">
            <a:extLst>
              <a:ext uri="{FF2B5EF4-FFF2-40B4-BE49-F238E27FC236}">
                <a16:creationId xmlns:a16="http://schemas.microsoft.com/office/drawing/2014/main" id="{23CC2809-3790-404C-A969-D950E17D38B3}"/>
              </a:ext>
            </a:extLst>
          </p:cNvPr>
          <p:cNvCxnSpPr>
            <a:cxnSpLocks/>
            <a:stCxn id="110" idx="2"/>
            <a:endCxn id="12" idx="0"/>
          </p:cNvCxnSpPr>
          <p:nvPr/>
        </p:nvCxnSpPr>
        <p:spPr>
          <a:xfrm rot="5400000">
            <a:off x="7170454" y="1413303"/>
            <a:ext cx="1197824" cy="624311"/>
          </a:xfrm>
          <a:prstGeom prst="bentConnector3">
            <a:avLst>
              <a:gd name="adj1" fmla="val 35225"/>
            </a:avLst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832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CCAEB-072B-47DF-B1CB-F3CA3C0B2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MVTX Readout System</a:t>
            </a:r>
          </a:p>
        </p:txBody>
      </p:sp>
      <p:pic>
        <p:nvPicPr>
          <p:cNvPr id="44" name="Google Shape;110;p15">
            <a:extLst>
              <a:ext uri="{FF2B5EF4-FFF2-40B4-BE49-F238E27FC236}">
                <a16:creationId xmlns:a16="http://schemas.microsoft.com/office/drawing/2014/main" id="{42FFEE88-EC7F-44FB-85D1-6AF40FEED60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821666" y="1886958"/>
            <a:ext cx="1663251" cy="135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11;p15">
            <a:extLst>
              <a:ext uri="{FF2B5EF4-FFF2-40B4-BE49-F238E27FC236}">
                <a16:creationId xmlns:a16="http://schemas.microsoft.com/office/drawing/2014/main" id="{9392D0E8-5E37-40B4-B31E-B2927CBEF4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737" t="17742" r="17083" b="52022"/>
          <a:stretch/>
        </p:blipFill>
        <p:spPr>
          <a:xfrm>
            <a:off x="3774583" y="2606500"/>
            <a:ext cx="2150874" cy="4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12;p15">
            <a:extLst>
              <a:ext uri="{FF2B5EF4-FFF2-40B4-BE49-F238E27FC236}">
                <a16:creationId xmlns:a16="http://schemas.microsoft.com/office/drawing/2014/main" id="{26561BF8-1937-4414-AED7-D56096583B3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0923" y="3506479"/>
            <a:ext cx="1561123" cy="142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13;p15">
            <a:extLst>
              <a:ext uri="{FF2B5EF4-FFF2-40B4-BE49-F238E27FC236}">
                <a16:creationId xmlns:a16="http://schemas.microsoft.com/office/drawing/2014/main" id="{FB7D43AD-C3F6-4EDE-8F81-BDD47E7B19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345" y="2372155"/>
            <a:ext cx="3158241" cy="94199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114;p15">
            <a:extLst>
              <a:ext uri="{FF2B5EF4-FFF2-40B4-BE49-F238E27FC236}">
                <a16:creationId xmlns:a16="http://schemas.microsoft.com/office/drawing/2014/main" id="{9BD19E43-7B72-477D-90AA-B351F726DE4A}"/>
              </a:ext>
            </a:extLst>
          </p:cNvPr>
          <p:cNvSpPr txBox="1"/>
          <p:nvPr/>
        </p:nvSpPr>
        <p:spPr>
          <a:xfrm>
            <a:off x="5433425" y="4930298"/>
            <a:ext cx="1398623" cy="414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400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Power Board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115;p15">
            <a:extLst>
              <a:ext uri="{FF2B5EF4-FFF2-40B4-BE49-F238E27FC236}">
                <a16:creationId xmlns:a16="http://schemas.microsoft.com/office/drawing/2014/main" id="{6D0BC113-B73E-4EFB-A01A-16D99F7255ED}"/>
              </a:ext>
            </a:extLst>
          </p:cNvPr>
          <p:cNvSpPr txBox="1"/>
          <p:nvPr/>
        </p:nvSpPr>
        <p:spPr>
          <a:xfrm>
            <a:off x="3864512" y="2064093"/>
            <a:ext cx="2187713" cy="482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Data (9x1.2Gbps), Clock, Control/Trigger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116;p15">
            <a:extLst>
              <a:ext uri="{FF2B5EF4-FFF2-40B4-BE49-F238E27FC236}">
                <a16:creationId xmlns:a16="http://schemas.microsoft.com/office/drawing/2014/main" id="{2C48B80D-329E-42D0-AB4C-16F83932AF8C}"/>
              </a:ext>
            </a:extLst>
          </p:cNvPr>
          <p:cNvSpPr/>
          <p:nvPr/>
        </p:nvSpPr>
        <p:spPr>
          <a:xfrm flipH="1">
            <a:off x="3434436" y="4086043"/>
            <a:ext cx="1998977" cy="32297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4459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Regulated power</a:t>
            </a:r>
            <a:endParaRPr sz="14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117;p15">
            <a:extLst>
              <a:ext uri="{FF2B5EF4-FFF2-40B4-BE49-F238E27FC236}">
                <a16:creationId xmlns:a16="http://schemas.microsoft.com/office/drawing/2014/main" id="{13425990-2250-45AC-9636-B7E1D8380CFF}"/>
              </a:ext>
            </a:extLst>
          </p:cNvPr>
          <p:cNvSpPr txBox="1"/>
          <p:nvPr/>
        </p:nvSpPr>
        <p:spPr>
          <a:xfrm>
            <a:off x="5773614" y="1077687"/>
            <a:ext cx="1963727" cy="73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Readout Unit</a:t>
            </a:r>
            <a:endParaRPr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Front End</a:t>
            </a: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18;p15">
            <a:extLst>
              <a:ext uri="{FF2B5EF4-FFF2-40B4-BE49-F238E27FC236}">
                <a16:creationId xmlns:a16="http://schemas.microsoft.com/office/drawing/2014/main" id="{139C6A3F-306A-4EA2-889E-01CFF602E8E4}"/>
              </a:ext>
            </a:extLst>
          </p:cNvPr>
          <p:cNvSpPr txBox="1"/>
          <p:nvPr/>
        </p:nvSpPr>
        <p:spPr>
          <a:xfrm>
            <a:off x="9502205" y="1077690"/>
            <a:ext cx="1356029" cy="78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FELIX</a:t>
            </a:r>
            <a:endParaRPr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Back End</a:t>
            </a: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119;p15">
            <a:extLst>
              <a:ext uri="{FF2B5EF4-FFF2-40B4-BE49-F238E27FC236}">
                <a16:creationId xmlns:a16="http://schemas.microsoft.com/office/drawing/2014/main" id="{A87ABEA8-1843-4474-B639-FA736D255070}"/>
              </a:ext>
            </a:extLst>
          </p:cNvPr>
          <p:cNvSpPr/>
          <p:nvPr/>
        </p:nvSpPr>
        <p:spPr>
          <a:xfrm>
            <a:off x="7344112" y="2328709"/>
            <a:ext cx="1695312" cy="47332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Data (3x4.8 Gbps)</a:t>
            </a:r>
            <a:endParaRPr sz="1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120;p15">
            <a:extLst>
              <a:ext uri="{FF2B5EF4-FFF2-40B4-BE49-F238E27FC236}">
                <a16:creationId xmlns:a16="http://schemas.microsoft.com/office/drawing/2014/main" id="{91737F9C-B815-4375-9CF3-DE3E43F4C804}"/>
              </a:ext>
            </a:extLst>
          </p:cNvPr>
          <p:cNvSpPr/>
          <p:nvPr/>
        </p:nvSpPr>
        <p:spPr>
          <a:xfrm>
            <a:off x="7344230" y="1855420"/>
            <a:ext cx="1695312" cy="473323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296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Control</a:t>
            </a:r>
            <a:endParaRPr sz="1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121;p15">
            <a:extLst>
              <a:ext uri="{FF2B5EF4-FFF2-40B4-BE49-F238E27FC236}">
                <a16:creationId xmlns:a16="http://schemas.microsoft.com/office/drawing/2014/main" id="{6CF3FA3E-8AFF-409E-8B71-E8B2A61F9465}"/>
              </a:ext>
            </a:extLst>
          </p:cNvPr>
          <p:cNvSpPr/>
          <p:nvPr/>
        </p:nvSpPr>
        <p:spPr>
          <a:xfrm>
            <a:off x="7344230" y="2659927"/>
            <a:ext cx="1676953" cy="473323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Trigger</a:t>
            </a:r>
            <a:endParaRPr sz="1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122;p15">
            <a:extLst>
              <a:ext uri="{FF2B5EF4-FFF2-40B4-BE49-F238E27FC236}">
                <a16:creationId xmlns:a16="http://schemas.microsoft.com/office/drawing/2014/main" id="{DF25DA42-3340-425E-82A0-BBE1DB527142}"/>
              </a:ext>
            </a:extLst>
          </p:cNvPr>
          <p:cNvSpPr txBox="1"/>
          <p:nvPr/>
        </p:nvSpPr>
        <p:spPr>
          <a:xfrm>
            <a:off x="538844" y="3744356"/>
            <a:ext cx="1154810" cy="80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ALPIDE </a:t>
            </a:r>
            <a:r>
              <a:rPr lang="en-US" b="1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Sensors</a:t>
            </a:r>
            <a:endParaRPr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7" name="Google Shape;123;p15">
            <a:extLst>
              <a:ext uri="{FF2B5EF4-FFF2-40B4-BE49-F238E27FC236}">
                <a16:creationId xmlns:a16="http://schemas.microsoft.com/office/drawing/2014/main" id="{A2DDE336-2B15-440D-B19D-BF2A1E23303C}"/>
              </a:ext>
            </a:extLst>
          </p:cNvPr>
          <p:cNvCxnSpPr>
            <a:stCxn id="56" idx="0"/>
          </p:cNvCxnSpPr>
          <p:nvPr/>
        </p:nvCxnSpPr>
        <p:spPr>
          <a:xfrm rot="10800000">
            <a:off x="872802" y="2938734"/>
            <a:ext cx="243446" cy="805622"/>
          </a:xfrm>
          <a:prstGeom prst="straightConnector1">
            <a:avLst/>
          </a:prstGeom>
          <a:noFill/>
          <a:ln w="9525" cap="flat" cmpd="sng">
            <a:solidFill>
              <a:srgbClr val="24459C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8" name="Google Shape;124;p15">
            <a:extLst>
              <a:ext uri="{FF2B5EF4-FFF2-40B4-BE49-F238E27FC236}">
                <a16:creationId xmlns:a16="http://schemas.microsoft.com/office/drawing/2014/main" id="{53842C01-7F20-45B7-83DD-826DE10FF43A}"/>
              </a:ext>
            </a:extLst>
          </p:cNvPr>
          <p:cNvCxnSpPr>
            <a:stCxn id="56" idx="0"/>
          </p:cNvCxnSpPr>
          <p:nvPr/>
        </p:nvCxnSpPr>
        <p:spPr>
          <a:xfrm rot="10800000" flipH="1">
            <a:off x="1116249" y="2938734"/>
            <a:ext cx="20195" cy="805622"/>
          </a:xfrm>
          <a:prstGeom prst="straightConnector1">
            <a:avLst/>
          </a:prstGeom>
          <a:noFill/>
          <a:ln w="9525" cap="flat" cmpd="sng">
            <a:solidFill>
              <a:srgbClr val="24459C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9" name="Google Shape;125;p15">
            <a:extLst>
              <a:ext uri="{FF2B5EF4-FFF2-40B4-BE49-F238E27FC236}">
                <a16:creationId xmlns:a16="http://schemas.microsoft.com/office/drawing/2014/main" id="{4EB27775-A742-4FF2-A2F0-51D846D41A3A}"/>
              </a:ext>
            </a:extLst>
          </p:cNvPr>
          <p:cNvCxnSpPr/>
          <p:nvPr/>
        </p:nvCxnSpPr>
        <p:spPr>
          <a:xfrm>
            <a:off x="1525542" y="4250105"/>
            <a:ext cx="323494" cy="25936"/>
          </a:xfrm>
          <a:prstGeom prst="straightConnector1">
            <a:avLst/>
          </a:prstGeom>
          <a:noFill/>
          <a:ln w="9525" cap="flat" cmpd="sng">
            <a:solidFill>
              <a:srgbClr val="24459C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0" name="Google Shape;126;p15">
            <a:extLst>
              <a:ext uri="{FF2B5EF4-FFF2-40B4-BE49-F238E27FC236}">
                <a16:creationId xmlns:a16="http://schemas.microsoft.com/office/drawing/2014/main" id="{2A42F3A5-1AAC-43FE-8E87-1E17135CC460}"/>
              </a:ext>
            </a:extLst>
          </p:cNvPr>
          <p:cNvSpPr txBox="1"/>
          <p:nvPr/>
        </p:nvSpPr>
        <p:spPr>
          <a:xfrm>
            <a:off x="1988357" y="3539134"/>
            <a:ext cx="724831" cy="30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400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FPC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127;p15">
            <a:extLst>
              <a:ext uri="{FF2B5EF4-FFF2-40B4-BE49-F238E27FC236}">
                <a16:creationId xmlns:a16="http://schemas.microsoft.com/office/drawing/2014/main" id="{5F9A9571-460D-47A6-A93B-69791BDBB04C}"/>
              </a:ext>
            </a:extLst>
          </p:cNvPr>
          <p:cNvSpPr txBox="1"/>
          <p:nvPr/>
        </p:nvSpPr>
        <p:spPr>
          <a:xfrm>
            <a:off x="2384091" y="4279242"/>
            <a:ext cx="1184552" cy="40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400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Cold Plate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62" name="Google Shape;128;p15">
            <a:extLst>
              <a:ext uri="{FF2B5EF4-FFF2-40B4-BE49-F238E27FC236}">
                <a16:creationId xmlns:a16="http://schemas.microsoft.com/office/drawing/2014/main" id="{1646CA9C-6065-4F71-BF88-A928BB9DA4A0}"/>
              </a:ext>
            </a:extLst>
          </p:cNvPr>
          <p:cNvCxnSpPr/>
          <p:nvPr/>
        </p:nvCxnSpPr>
        <p:spPr>
          <a:xfrm>
            <a:off x="6640304" y="3250746"/>
            <a:ext cx="0" cy="324194"/>
          </a:xfrm>
          <a:prstGeom prst="straightConnector1">
            <a:avLst/>
          </a:prstGeom>
          <a:noFill/>
          <a:ln w="9525" cap="flat" cmpd="sng">
            <a:solidFill>
              <a:srgbClr val="C0504D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63" name="Google Shape;130;p15">
            <a:extLst>
              <a:ext uri="{FF2B5EF4-FFF2-40B4-BE49-F238E27FC236}">
                <a16:creationId xmlns:a16="http://schemas.microsoft.com/office/drawing/2014/main" id="{EED36920-EA3D-44A2-A6F5-4D786241DE9D}"/>
              </a:ext>
            </a:extLst>
          </p:cNvPr>
          <p:cNvSpPr/>
          <p:nvPr/>
        </p:nvSpPr>
        <p:spPr>
          <a:xfrm rot="5400000">
            <a:off x="4688961" y="917117"/>
            <a:ext cx="359045" cy="2187713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131;p15">
            <a:extLst>
              <a:ext uri="{FF2B5EF4-FFF2-40B4-BE49-F238E27FC236}">
                <a16:creationId xmlns:a16="http://schemas.microsoft.com/office/drawing/2014/main" id="{E19B98E2-A778-4395-8305-6BE6EEE08BBF}"/>
              </a:ext>
            </a:extLst>
          </p:cNvPr>
          <p:cNvSpPr txBox="1"/>
          <p:nvPr/>
        </p:nvSpPr>
        <p:spPr>
          <a:xfrm>
            <a:off x="4485877" y="1493899"/>
            <a:ext cx="1647945" cy="30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5-10 m </a:t>
            </a:r>
            <a:r>
              <a:rPr lang="en-US" sz="1400" kern="0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twinax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132;p15">
            <a:extLst>
              <a:ext uri="{FF2B5EF4-FFF2-40B4-BE49-F238E27FC236}">
                <a16:creationId xmlns:a16="http://schemas.microsoft.com/office/drawing/2014/main" id="{232CCBAF-EB05-4542-BD3B-CA4B90F41592}"/>
              </a:ext>
            </a:extLst>
          </p:cNvPr>
          <p:cNvSpPr txBox="1"/>
          <p:nvPr/>
        </p:nvSpPr>
        <p:spPr>
          <a:xfrm>
            <a:off x="7556777" y="1582827"/>
            <a:ext cx="1847695" cy="473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400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GBT Optical Links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133;p15">
            <a:extLst>
              <a:ext uri="{FF2B5EF4-FFF2-40B4-BE49-F238E27FC236}">
                <a16:creationId xmlns:a16="http://schemas.microsoft.com/office/drawing/2014/main" id="{FD6ADCCA-CE88-4713-93CE-416E73E1913C}"/>
              </a:ext>
            </a:extLst>
          </p:cNvPr>
          <p:cNvSpPr txBox="1"/>
          <p:nvPr/>
        </p:nvSpPr>
        <p:spPr>
          <a:xfrm>
            <a:off x="758569" y="1944400"/>
            <a:ext cx="2513409" cy="414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9-sensor </a:t>
            </a:r>
            <a:r>
              <a:rPr lang="en-US" b="1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stave</a:t>
            </a:r>
            <a:endParaRPr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134;p15">
            <a:extLst>
              <a:ext uri="{FF2B5EF4-FFF2-40B4-BE49-F238E27FC236}">
                <a16:creationId xmlns:a16="http://schemas.microsoft.com/office/drawing/2014/main" id="{8614DC7C-2C3E-410E-8DDE-812B0A9DB102}"/>
              </a:ext>
            </a:extLst>
          </p:cNvPr>
          <p:cNvSpPr/>
          <p:nvPr/>
        </p:nvSpPr>
        <p:spPr>
          <a:xfrm rot="16200000">
            <a:off x="7116390" y="4106096"/>
            <a:ext cx="1893292" cy="401338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Power supplies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135;p15">
            <a:extLst>
              <a:ext uri="{FF2B5EF4-FFF2-40B4-BE49-F238E27FC236}">
                <a16:creationId xmlns:a16="http://schemas.microsoft.com/office/drawing/2014/main" id="{CC2F0BF9-55DD-4D98-BC41-3DE9941E557C}"/>
              </a:ext>
            </a:extLst>
          </p:cNvPr>
          <p:cNvSpPr/>
          <p:nvPr/>
        </p:nvSpPr>
        <p:spPr>
          <a:xfrm>
            <a:off x="6832067" y="4026405"/>
            <a:ext cx="1005731" cy="473323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C00000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Power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136;p15">
            <a:extLst>
              <a:ext uri="{FF2B5EF4-FFF2-40B4-BE49-F238E27FC236}">
                <a16:creationId xmlns:a16="http://schemas.microsoft.com/office/drawing/2014/main" id="{B675505A-8A38-45E4-BD2C-66EE5DDBC8DF}"/>
              </a:ext>
            </a:extLst>
          </p:cNvPr>
          <p:cNvSpPr/>
          <p:nvPr/>
        </p:nvSpPr>
        <p:spPr>
          <a:xfrm rot="16200000" flipH="1">
            <a:off x="9986698" y="3526460"/>
            <a:ext cx="1531816" cy="420799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Clock/Trigger</a:t>
            </a:r>
            <a:endParaRPr sz="1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70" name="Google Shape;137;p15">
            <a:extLst>
              <a:ext uri="{FF2B5EF4-FFF2-40B4-BE49-F238E27FC236}">
                <a16:creationId xmlns:a16="http://schemas.microsoft.com/office/drawing/2014/main" id="{D39C5D6F-3852-4208-8FDA-106D39FE98F8}"/>
              </a:ext>
            </a:extLst>
          </p:cNvPr>
          <p:cNvCxnSpPr/>
          <p:nvPr/>
        </p:nvCxnSpPr>
        <p:spPr>
          <a:xfrm>
            <a:off x="3711723" y="1440615"/>
            <a:ext cx="0" cy="418048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71" name="Google Shape;138;p15">
            <a:extLst>
              <a:ext uri="{FF2B5EF4-FFF2-40B4-BE49-F238E27FC236}">
                <a16:creationId xmlns:a16="http://schemas.microsoft.com/office/drawing/2014/main" id="{75DA62BE-FAAB-4B6A-8CE1-C531CB0E1004}"/>
              </a:ext>
            </a:extLst>
          </p:cNvPr>
          <p:cNvCxnSpPr/>
          <p:nvPr/>
        </p:nvCxnSpPr>
        <p:spPr>
          <a:xfrm>
            <a:off x="8528656" y="1466653"/>
            <a:ext cx="0" cy="4154544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72" name="Google Shape;139;p15">
            <a:extLst>
              <a:ext uri="{FF2B5EF4-FFF2-40B4-BE49-F238E27FC236}">
                <a16:creationId xmlns:a16="http://schemas.microsoft.com/office/drawing/2014/main" id="{3EF33538-2628-4F5D-A1A6-2E3EC06EAD55}"/>
              </a:ext>
            </a:extLst>
          </p:cNvPr>
          <p:cNvSpPr txBox="1"/>
          <p:nvPr/>
        </p:nvSpPr>
        <p:spPr>
          <a:xfrm>
            <a:off x="956827" y="5500299"/>
            <a:ext cx="2854528" cy="40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Interaction Region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140;p15">
            <a:extLst>
              <a:ext uri="{FF2B5EF4-FFF2-40B4-BE49-F238E27FC236}">
                <a16:creationId xmlns:a16="http://schemas.microsoft.com/office/drawing/2014/main" id="{8DA814FD-41FB-4FB9-9154-34A6133A5BAB}"/>
              </a:ext>
            </a:extLst>
          </p:cNvPr>
          <p:cNvSpPr txBox="1"/>
          <p:nvPr/>
        </p:nvSpPr>
        <p:spPr>
          <a:xfrm>
            <a:off x="5126744" y="5498114"/>
            <a:ext cx="2513409" cy="40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Experimental Hall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141;p15">
            <a:extLst>
              <a:ext uri="{FF2B5EF4-FFF2-40B4-BE49-F238E27FC236}">
                <a16:creationId xmlns:a16="http://schemas.microsoft.com/office/drawing/2014/main" id="{DD8926D7-3591-41F4-92EA-D687113FE58E}"/>
              </a:ext>
            </a:extLst>
          </p:cNvPr>
          <p:cNvSpPr txBox="1"/>
          <p:nvPr/>
        </p:nvSpPr>
        <p:spPr>
          <a:xfrm>
            <a:off x="8510733" y="5498114"/>
            <a:ext cx="2549394" cy="40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Counting House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142;p15">
            <a:extLst>
              <a:ext uri="{FF2B5EF4-FFF2-40B4-BE49-F238E27FC236}">
                <a16:creationId xmlns:a16="http://schemas.microsoft.com/office/drawing/2014/main" id="{8D3D0F60-0662-4ABA-9752-EC5B736903F0}"/>
              </a:ext>
            </a:extLst>
          </p:cNvPr>
          <p:cNvSpPr/>
          <p:nvPr/>
        </p:nvSpPr>
        <p:spPr>
          <a:xfrm rot="16200000">
            <a:off x="9181118" y="4275299"/>
            <a:ext cx="1526548" cy="67012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DAQ and Slow Control</a:t>
            </a:r>
            <a:endParaRPr sz="1400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143;p15">
            <a:extLst>
              <a:ext uri="{FF2B5EF4-FFF2-40B4-BE49-F238E27FC236}">
                <a16:creationId xmlns:a16="http://schemas.microsoft.com/office/drawing/2014/main" id="{6AF68B97-C461-479F-811B-C5FD0C116BF5}"/>
              </a:ext>
            </a:extLst>
          </p:cNvPr>
          <p:cNvSpPr/>
          <p:nvPr/>
        </p:nvSpPr>
        <p:spPr>
          <a:xfrm rot="16200000">
            <a:off x="9537389" y="3247730"/>
            <a:ext cx="805622" cy="30954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296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PCIe</a:t>
            </a:r>
            <a:endParaRPr sz="1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144;p15">
            <a:extLst>
              <a:ext uri="{FF2B5EF4-FFF2-40B4-BE49-F238E27FC236}">
                <a16:creationId xmlns:a16="http://schemas.microsoft.com/office/drawing/2014/main" id="{9F4FC0BB-E93F-4CEC-ABAE-2822D26849B1}"/>
              </a:ext>
            </a:extLst>
          </p:cNvPr>
          <p:cNvSpPr/>
          <p:nvPr/>
        </p:nvSpPr>
        <p:spPr>
          <a:xfrm rot="16200000">
            <a:off x="10169462" y="4820331"/>
            <a:ext cx="1166287" cy="52508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sPHENIX GTM</a:t>
            </a:r>
            <a:endParaRPr sz="1400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78" name="Google Shape;145;p15">
            <a:extLst>
              <a:ext uri="{FF2B5EF4-FFF2-40B4-BE49-F238E27FC236}">
                <a16:creationId xmlns:a16="http://schemas.microsoft.com/office/drawing/2014/main" id="{9D3B7292-03D2-43EA-94AA-9EAC4F88FF3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39546" y="1896347"/>
            <a:ext cx="2092458" cy="105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46;p15">
            <a:extLst>
              <a:ext uri="{FF2B5EF4-FFF2-40B4-BE49-F238E27FC236}">
                <a16:creationId xmlns:a16="http://schemas.microsoft.com/office/drawing/2014/main" id="{32C220E1-897C-4D41-9D11-F7214D5462B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33428" y="3574947"/>
            <a:ext cx="1398624" cy="14570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544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Main Challenge: Expected Radiation Levels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9063" y="992434"/>
            <a:ext cx="3646487" cy="5024505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Both </a:t>
            </a:r>
            <a:r>
              <a:rPr lang="en-US" sz="2000" b="1" dirty="0">
                <a:solidFill>
                  <a:schemeClr val="tx2"/>
                </a:solidFill>
                <a:latin typeface="Calibri Light" panose="020F0302020204030204" pitchFamily="34" charset="0"/>
              </a:rPr>
              <a:t>TID</a:t>
            </a: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 and </a:t>
            </a:r>
            <a:r>
              <a:rPr lang="en-US" sz="2000" b="1" dirty="0">
                <a:solidFill>
                  <a:schemeClr val="tx2"/>
                </a:solidFill>
                <a:latin typeface="Calibri Light" panose="020F0302020204030204" pitchFamily="34" charset="0"/>
              </a:rPr>
              <a:t>Fluence levels</a:t>
            </a: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 at the location of the RU are not a concern for modern micro-electronics material degradation and component reliability.</a:t>
            </a:r>
          </a:p>
          <a:p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Calibri Light" panose="020F0302020204030204" pitchFamily="34" charset="0"/>
              </a:rPr>
              <a:t>High energy hadrons</a:t>
            </a: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 are the real concern, as they can cause latch-ups in electronic components and </a:t>
            </a:r>
            <a:r>
              <a:rPr lang="en-US" sz="2000" dirty="0">
                <a:solidFill>
                  <a:srgbClr val="C00000"/>
                </a:solidFill>
                <a:latin typeface="Calibri Light" panose="020F0302020204030204" pitchFamily="34" charset="0"/>
              </a:rPr>
              <a:t>SEU on logic devices</a:t>
            </a: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.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Testing showed that </a:t>
            </a:r>
            <a:r>
              <a:rPr lang="en-US" sz="2000" u="sng" dirty="0">
                <a:solidFill>
                  <a:schemeClr val="tx2"/>
                </a:solidFill>
                <a:latin typeface="Calibri Light" panose="020F0302020204030204" pitchFamily="34" charset="0"/>
              </a:rPr>
              <a:t>latch-ups are not a problem, while </a:t>
            </a:r>
            <a:r>
              <a:rPr lang="en-US" sz="2000" u="sng" dirty="0">
                <a:solidFill>
                  <a:srgbClr val="C00000"/>
                </a:solidFill>
                <a:latin typeface="Calibri Light" panose="020F0302020204030204" pitchFamily="34" charset="0"/>
              </a:rPr>
              <a:t>proper design is required to mitigate SEU effects</a:t>
            </a: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.</a:t>
            </a:r>
          </a:p>
          <a:p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925085" y="4872250"/>
          <a:ext cx="6096128" cy="1627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4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7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0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80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8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63952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Position with respect to beam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Radiation levels (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</a:rPr>
                        <a:t>total</a:t>
                      </a:r>
                      <a:r>
                        <a:rPr lang="en-US" sz="1000" dirty="0">
                          <a:effectLst/>
                        </a:rPr>
                        <a:t>)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z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aseline="0" dirty="0">
                          <a:effectLst/>
                        </a:rPr>
                        <a:t>Name</a:t>
                      </a:r>
                      <a:endParaRPr lang="en-US" sz="10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en-US" sz="1000" b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otal</a:t>
                      </a:r>
                      <a:r>
                        <a:rPr lang="en-US" sz="1000" b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u="sng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000" b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onizing </a:t>
                      </a:r>
                      <a:r>
                        <a:rPr lang="en-US" sz="1000" b="1" u="sng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000" b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ose (TID)</a:t>
                      </a:r>
                      <a:endParaRPr lang="en-US" sz="10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 MeV </a:t>
                      </a:r>
                      <a:r>
                        <a:rPr lang="en-US" sz="1000" dirty="0" err="1">
                          <a:effectLst/>
                        </a:rPr>
                        <a:t>neq</a:t>
                      </a:r>
                      <a:r>
                        <a:rPr lang="en-US" sz="1000" dirty="0">
                          <a:effectLst/>
                        </a:rPr>
                        <a:t> fluence</a:t>
                      </a:r>
                      <a:endParaRPr lang="en-US" sz="10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High energy hadron flux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en-US" sz="1000" b="1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Charged particle flux</a:t>
                      </a:r>
                      <a:endParaRPr lang="en-US" sz="10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[cm]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[cm]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</a:rPr>
                        <a:t>[</a:t>
                      </a:r>
                      <a:r>
                        <a:rPr lang="en-US" sz="1000" dirty="0" err="1">
                          <a:effectLst/>
                        </a:rPr>
                        <a:t>krad</a:t>
                      </a:r>
                      <a:r>
                        <a:rPr lang="en-US" sz="1000" dirty="0">
                          <a:effectLst/>
                        </a:rPr>
                        <a:t>]</a:t>
                      </a:r>
                      <a:endParaRPr lang="en-US" sz="10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</a:rPr>
                        <a:t>[cm</a:t>
                      </a:r>
                      <a:r>
                        <a:rPr lang="en-US" sz="1000" baseline="30000" dirty="0">
                          <a:effectLst/>
                        </a:rPr>
                        <a:t>-2</a:t>
                      </a:r>
                      <a:r>
                        <a:rPr lang="en-US" sz="1000" dirty="0">
                          <a:effectLst/>
                        </a:rPr>
                        <a:t>]</a:t>
                      </a:r>
                      <a:endParaRPr lang="en-US" sz="10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</a:rPr>
                        <a:t>[kHz cm</a:t>
                      </a:r>
                      <a:r>
                        <a:rPr lang="en-US" sz="1000" baseline="30000" dirty="0">
                          <a:effectLst/>
                        </a:rPr>
                        <a:t>-2</a:t>
                      </a:r>
                      <a:r>
                        <a:rPr lang="en-US" sz="1000" dirty="0">
                          <a:effectLst/>
                        </a:rPr>
                        <a:t>]</a:t>
                      </a:r>
                      <a:endParaRPr lang="en-US" sz="10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[kHz cm</a:t>
                      </a:r>
                      <a:r>
                        <a:rPr lang="en-US" sz="1000" baseline="30000" dirty="0">
                          <a:effectLst/>
                        </a:rPr>
                        <a:t>-2</a:t>
                      </a:r>
                      <a:r>
                        <a:rPr lang="en-US" sz="1000" dirty="0">
                          <a:effectLst/>
                        </a:rPr>
                        <a:t>]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aseline="0" dirty="0">
                          <a:effectLst/>
                        </a:rPr>
                        <a:t>2.2</a:t>
                      </a:r>
                      <a:endParaRPr lang="en-US" sz="10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aseline="0" dirty="0">
                          <a:effectLst/>
                        </a:rPr>
                        <a:t>[-13.5 ÷ 13.5]</a:t>
                      </a:r>
                      <a:endParaRPr lang="en-US" sz="10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aseline="0" dirty="0">
                          <a:effectLst/>
                        </a:rPr>
                        <a:t>ITS L0</a:t>
                      </a:r>
                      <a:endParaRPr lang="en-US" sz="10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aseline="0" dirty="0">
                          <a:effectLst/>
                        </a:rPr>
                        <a:t>2734</a:t>
                      </a:r>
                      <a:endParaRPr lang="en-US" sz="10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effectLst/>
                        </a:rPr>
                        <a:t>1.7 × 10</a:t>
                      </a:r>
                      <a:r>
                        <a:rPr lang="en-US" sz="1000" baseline="30000" dirty="0">
                          <a:effectLst/>
                        </a:rPr>
                        <a:t>13</a:t>
                      </a:r>
                      <a:endParaRPr lang="en-US" sz="1000" baseline="300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effectLst/>
                        </a:rPr>
                        <a:t>765 (770)</a:t>
                      </a:r>
                      <a:endParaRPr lang="en-US" sz="10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aseline="0" dirty="0">
                          <a:effectLst/>
                        </a:rPr>
                        <a:t>890 (910)</a:t>
                      </a:r>
                      <a:endParaRPr lang="en-US" sz="10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aseline="0" dirty="0">
                          <a:effectLst/>
                        </a:rPr>
                        <a:t>40</a:t>
                      </a:r>
                      <a:endParaRPr lang="en-US" sz="10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aseline="0" dirty="0">
                          <a:effectLst/>
                        </a:rPr>
                        <a:t>[-73.7 ÷ 73.7]</a:t>
                      </a:r>
                      <a:endParaRPr lang="en-US" sz="10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aseline="0" dirty="0">
                          <a:effectLst/>
                        </a:rPr>
                        <a:t>ITS L6</a:t>
                      </a:r>
                      <a:endParaRPr lang="en-US" sz="10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aseline="0" dirty="0">
                          <a:effectLst/>
                        </a:rPr>
                        <a:t>20</a:t>
                      </a:r>
                      <a:endParaRPr lang="en-US" sz="10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effectLst/>
                        </a:rPr>
                        <a:t>8.1 × 10</a:t>
                      </a:r>
                      <a:r>
                        <a:rPr lang="en-US" sz="1000" baseline="30000" dirty="0">
                          <a:effectLst/>
                        </a:rPr>
                        <a:t>11</a:t>
                      </a:r>
                      <a:endParaRPr lang="en-US" sz="1000" baseline="300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effectLst/>
                        </a:rPr>
                        <a:t>3.4 (4.9)</a:t>
                      </a:r>
                      <a:endParaRPr lang="en-US" sz="10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aseline="0" dirty="0">
                          <a:effectLst/>
                        </a:rPr>
                        <a:t>4.5 (6.7)</a:t>
                      </a:r>
                      <a:endParaRPr lang="en-US" sz="10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1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aseline="0" dirty="0">
                          <a:solidFill>
                            <a:srgbClr val="FF0000"/>
                          </a:solidFill>
                          <a:effectLst/>
                        </a:rPr>
                        <a:t>100</a:t>
                      </a:r>
                      <a:endParaRPr lang="en-US" sz="1000" b="1" baseline="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aseline="0" dirty="0">
                          <a:solidFill>
                            <a:srgbClr val="FF0000"/>
                          </a:solidFill>
                          <a:effectLst/>
                        </a:rPr>
                        <a:t>330</a:t>
                      </a:r>
                      <a:endParaRPr lang="en-US" sz="1000" b="1" baseline="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aseline="0" dirty="0">
                          <a:solidFill>
                            <a:srgbClr val="FF0000"/>
                          </a:solidFill>
                          <a:effectLst/>
                        </a:rPr>
                        <a:t>RU</a:t>
                      </a:r>
                      <a:endParaRPr lang="en-US" sz="1000" b="1" baseline="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aseline="0" dirty="0">
                          <a:solidFill>
                            <a:srgbClr val="FF0000"/>
                          </a:solidFill>
                          <a:effectLst/>
                        </a:rPr>
                        <a:t>≈ 5</a:t>
                      </a:r>
                      <a:endParaRPr lang="en-US" sz="1000" b="1" baseline="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solidFill>
                            <a:srgbClr val="FF0000"/>
                          </a:solidFill>
                          <a:effectLst/>
                        </a:rPr>
                        <a:t>≈ 1.6 × 10</a:t>
                      </a:r>
                      <a:r>
                        <a:rPr lang="en-US" sz="1000" baseline="30000" dirty="0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en-US" sz="1000" b="1" baseline="3000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solidFill>
                            <a:srgbClr val="FF0000"/>
                          </a:solidFill>
                          <a:effectLst/>
                        </a:rPr>
                        <a:t>0.86</a:t>
                      </a:r>
                      <a:endParaRPr lang="en-US" sz="1000" b="1" baseline="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aseline="0" dirty="0">
                          <a:solidFill>
                            <a:srgbClr val="FF0000"/>
                          </a:solidFill>
                          <a:effectLst/>
                        </a:rPr>
                        <a:t>1.7</a:t>
                      </a:r>
                      <a:endParaRPr lang="en-US" sz="1000" b="1" baseline="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1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aseline="0" dirty="0">
                          <a:effectLst/>
                        </a:rPr>
                        <a:t>258</a:t>
                      </a:r>
                      <a:endParaRPr lang="en-US" sz="10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aseline="0" dirty="0">
                          <a:effectLst/>
                        </a:rPr>
                        <a:t>[-260 ÷ 260]</a:t>
                      </a:r>
                      <a:endParaRPr lang="en-US" sz="10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aseline="0" dirty="0">
                          <a:effectLst/>
                        </a:rPr>
                        <a:t>TPC Out</a:t>
                      </a:r>
                      <a:endParaRPr lang="en-US" sz="10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aseline="0" dirty="0">
                          <a:effectLst/>
                        </a:rPr>
                        <a:t>0.86</a:t>
                      </a:r>
                      <a:endParaRPr lang="en-US" sz="10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effectLst/>
                        </a:rPr>
                        <a:t>1.4 × 10</a:t>
                      </a:r>
                      <a:r>
                        <a:rPr lang="en-US" sz="1000" baseline="30000" dirty="0">
                          <a:effectLst/>
                        </a:rPr>
                        <a:t>11</a:t>
                      </a:r>
                      <a:endParaRPr lang="en-US" sz="10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effectLst/>
                        </a:rPr>
                        <a:t>0.27 (0.37)</a:t>
                      </a:r>
                      <a:endParaRPr lang="en-US" sz="10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aseline="0" dirty="0">
                          <a:effectLst/>
                        </a:rPr>
                        <a:t>0.2 (0.3)</a:t>
                      </a:r>
                      <a:endParaRPr lang="en-US" sz="10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D47A86B3-4F1C-496A-9D6D-3F27E0162364}"/>
              </a:ext>
            </a:extLst>
          </p:cNvPr>
          <p:cNvGrpSpPr/>
          <p:nvPr/>
        </p:nvGrpSpPr>
        <p:grpSpPr>
          <a:xfrm>
            <a:off x="3974542" y="690353"/>
            <a:ext cx="7302896" cy="4238288"/>
            <a:chOff x="3765550" y="690353"/>
            <a:chExt cx="7302896" cy="423828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47DD5BA-4A65-473C-B542-160EAD19F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9" t="6461" r="1261" b="4836"/>
            <a:stretch/>
          </p:blipFill>
          <p:spPr bwMode="auto">
            <a:xfrm>
              <a:off x="3765550" y="690353"/>
              <a:ext cx="7302896" cy="423828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2D13617-F6B5-4610-B014-76DF5B2E8AC3}"/>
                </a:ext>
              </a:extLst>
            </p:cNvPr>
            <p:cNvSpPr/>
            <p:nvPr/>
          </p:nvSpPr>
          <p:spPr>
            <a:xfrm>
              <a:off x="5028963" y="2940050"/>
              <a:ext cx="432064" cy="770337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 w="2540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2248AD-1557-47D5-A74C-F8D3378962A4}"/>
                </a:ext>
              </a:extLst>
            </p:cNvPr>
            <p:cNvSpPr txBox="1"/>
            <p:nvPr/>
          </p:nvSpPr>
          <p:spPr>
            <a:xfrm>
              <a:off x="5028963" y="2640220"/>
              <a:ext cx="4780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</a:rPr>
                <a:t>FEE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91ED5F-9DDE-4F03-AC10-23F73F3C0C8C}"/>
              </a:ext>
            </a:extLst>
          </p:cNvPr>
          <p:cNvSpPr/>
          <p:nvPr/>
        </p:nvSpPr>
        <p:spPr>
          <a:xfrm>
            <a:off x="10217150" y="6108519"/>
            <a:ext cx="444500" cy="1651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27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903DD-52B0-4EEE-8CF6-F446B0918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Readout Unit – Top Level Diagram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E369A60-768A-4693-829A-35BB23CE8530}"/>
              </a:ext>
            </a:extLst>
          </p:cNvPr>
          <p:cNvGrpSpPr/>
          <p:nvPr/>
        </p:nvGrpSpPr>
        <p:grpSpPr>
          <a:xfrm>
            <a:off x="1983186" y="1148515"/>
            <a:ext cx="6629825" cy="4608540"/>
            <a:chOff x="2495500" y="1772770"/>
            <a:chExt cx="6629825" cy="46085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9CDAFF-FD63-4355-A590-281852696D88}"/>
                </a:ext>
              </a:extLst>
            </p:cNvPr>
            <p:cNvSpPr/>
            <p:nvPr/>
          </p:nvSpPr>
          <p:spPr>
            <a:xfrm>
              <a:off x="4228785" y="1916690"/>
              <a:ext cx="1440200" cy="14402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Main SRAM</a:t>
              </a:r>
            </a:p>
            <a:p>
              <a:pPr algn="ctr"/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FPGA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D25FAC-D9FB-4322-AE24-6E4167CC7FAC}"/>
                </a:ext>
              </a:extLst>
            </p:cNvPr>
            <p:cNvSpPr/>
            <p:nvPr/>
          </p:nvSpPr>
          <p:spPr>
            <a:xfrm>
              <a:off x="6389085" y="2132720"/>
              <a:ext cx="1008000" cy="100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FLASH</a:t>
              </a:r>
            </a:p>
            <a:p>
              <a:pPr algn="ctr"/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FPGA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FA5AD2-DA61-46C9-83B9-8946F50CF90B}"/>
                </a:ext>
              </a:extLst>
            </p:cNvPr>
            <p:cNvSpPr/>
            <p:nvPr/>
          </p:nvSpPr>
          <p:spPr>
            <a:xfrm>
              <a:off x="8117325" y="2132720"/>
              <a:ext cx="1008000" cy="1008000"/>
            </a:xfrm>
            <a:prstGeom prst="rect">
              <a:avLst/>
            </a:prstGeom>
            <a:ln w="19050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FLASH</a:t>
              </a:r>
            </a:p>
            <a:p>
              <a:pPr algn="ctr"/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Memory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4D7175F-173E-4EF2-8C4A-9083AC67B1CA}"/>
                </a:ext>
              </a:extLst>
            </p:cNvPr>
            <p:cNvSpPr/>
            <p:nvPr/>
          </p:nvSpPr>
          <p:spPr>
            <a:xfrm>
              <a:off x="2500685" y="3356980"/>
              <a:ext cx="1008000" cy="648000"/>
            </a:xfrm>
            <a:prstGeom prst="rect">
              <a:avLst/>
            </a:prstGeom>
            <a:ln w="19050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GBT</a:t>
              </a:r>
            </a:p>
            <a:p>
              <a:pPr algn="ctr"/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SCA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3B953EE-6580-4488-97BE-7F22757786DE}"/>
                </a:ext>
              </a:extLst>
            </p:cNvPr>
            <p:cNvSpPr/>
            <p:nvPr/>
          </p:nvSpPr>
          <p:spPr>
            <a:xfrm>
              <a:off x="2500925" y="2564870"/>
              <a:ext cx="1008000" cy="648000"/>
            </a:xfrm>
            <a:prstGeom prst="rect">
              <a:avLst/>
            </a:prstGeom>
            <a:ln w="19050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3 × GBTx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98616A6-8BDC-41EB-AE62-76F74EF01291}"/>
                </a:ext>
              </a:extLst>
            </p:cNvPr>
            <p:cNvCxnSpPr>
              <a:stCxn id="13" idx="3"/>
            </p:cNvCxnSpPr>
            <p:nvPr/>
          </p:nvCxnSpPr>
          <p:spPr>
            <a:xfrm flipV="1">
              <a:off x="3508925" y="2886569"/>
              <a:ext cx="720000" cy="0"/>
            </a:xfrm>
            <a:prstGeom prst="straightConnector1">
              <a:avLst/>
            </a:prstGeom>
            <a:ln w="38100" cmpd="dbl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6D77A01-53B1-4F40-B4ED-0515670B222E}"/>
                </a:ext>
              </a:extLst>
            </p:cNvPr>
            <p:cNvCxnSpPr>
              <a:stCxn id="9" idx="3"/>
              <a:endCxn id="10" idx="1"/>
            </p:cNvCxnSpPr>
            <p:nvPr/>
          </p:nvCxnSpPr>
          <p:spPr>
            <a:xfrm flipV="1">
              <a:off x="5668985" y="2636720"/>
              <a:ext cx="720100" cy="70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DE06E5B-CC61-4B42-A04C-C44F75E21480}"/>
                </a:ext>
              </a:extLst>
            </p:cNvPr>
            <p:cNvCxnSpPr/>
            <p:nvPr/>
          </p:nvCxnSpPr>
          <p:spPr>
            <a:xfrm flipV="1">
              <a:off x="7397225" y="2636790"/>
              <a:ext cx="720100" cy="70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092A175-1060-4314-8480-DFCEBD9F14F4}"/>
                </a:ext>
              </a:extLst>
            </p:cNvPr>
            <p:cNvCxnSpPr/>
            <p:nvPr/>
          </p:nvCxnSpPr>
          <p:spPr>
            <a:xfrm>
              <a:off x="4727810" y="3356890"/>
              <a:ext cx="0" cy="324090"/>
            </a:xfrm>
            <a:prstGeom prst="line">
              <a:avLst/>
            </a:prstGeom>
            <a:ln w="19050">
              <a:solidFill>
                <a:schemeClr val="tx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8FEAF26-5374-4E5A-862A-1911240F3706}"/>
                </a:ext>
              </a:extLst>
            </p:cNvPr>
            <p:cNvCxnSpPr>
              <a:stCxn id="10" idx="2"/>
            </p:cNvCxnSpPr>
            <p:nvPr/>
          </p:nvCxnSpPr>
          <p:spPr>
            <a:xfrm>
              <a:off x="6893085" y="3140720"/>
              <a:ext cx="0" cy="519960"/>
            </a:xfrm>
            <a:prstGeom prst="line">
              <a:avLst/>
            </a:prstGeom>
            <a:ln w="1905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1C746CC-D231-4CDC-93FA-DCC0051879C3}"/>
                </a:ext>
              </a:extLst>
            </p:cNvPr>
            <p:cNvSpPr/>
            <p:nvPr/>
          </p:nvSpPr>
          <p:spPr>
            <a:xfrm>
              <a:off x="2495740" y="1772770"/>
              <a:ext cx="1008000" cy="648000"/>
            </a:xfrm>
            <a:prstGeom prst="rect">
              <a:avLst/>
            </a:prstGeom>
            <a:ln w="19050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CAN</a:t>
              </a:r>
            </a:p>
            <a:p>
              <a:pPr algn="ctr"/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Bus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B0077A5-5601-458A-84B9-74688A440092}"/>
                </a:ext>
              </a:extLst>
            </p:cNvPr>
            <p:cNvCxnSpPr/>
            <p:nvPr/>
          </p:nvCxnSpPr>
          <p:spPr>
            <a:xfrm>
              <a:off x="4439770" y="3356890"/>
              <a:ext cx="0" cy="1115870"/>
            </a:xfrm>
            <a:prstGeom prst="line">
              <a:avLst/>
            </a:prstGeom>
            <a:ln w="19050">
              <a:solidFill>
                <a:schemeClr val="tx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C0137A3-1CF4-4164-A48A-73D2FA259DD1}"/>
                </a:ext>
              </a:extLst>
            </p:cNvPr>
            <p:cNvCxnSpPr>
              <a:stCxn id="12" idx="3"/>
            </p:cNvCxnSpPr>
            <p:nvPr/>
          </p:nvCxnSpPr>
          <p:spPr>
            <a:xfrm flipV="1">
              <a:off x="3508685" y="3660680"/>
              <a:ext cx="3384400" cy="0"/>
            </a:xfrm>
            <a:prstGeom prst="line">
              <a:avLst/>
            </a:prstGeom>
            <a:ln w="1905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87FC413-F637-41BA-86B5-585DCDB80574}"/>
                </a:ext>
              </a:extLst>
            </p:cNvPr>
            <p:cNvCxnSpPr>
              <a:stCxn id="19" idx="3"/>
            </p:cNvCxnSpPr>
            <p:nvPr/>
          </p:nvCxnSpPr>
          <p:spPr>
            <a:xfrm>
              <a:off x="3503740" y="2096770"/>
              <a:ext cx="720000" cy="0"/>
            </a:xfrm>
            <a:prstGeom prst="line">
              <a:avLst/>
            </a:prstGeom>
            <a:ln w="1905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273B0A-EB97-49F0-8146-714423793534}"/>
                </a:ext>
              </a:extLst>
            </p:cNvPr>
            <p:cNvSpPr/>
            <p:nvPr/>
          </p:nvSpPr>
          <p:spPr>
            <a:xfrm>
              <a:off x="2495500" y="4149090"/>
              <a:ext cx="1008000" cy="648000"/>
            </a:xfrm>
            <a:prstGeom prst="rect">
              <a:avLst/>
            </a:prstGeom>
            <a:ln w="19050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USB</a:t>
              </a:r>
            </a:p>
            <a:p>
              <a:pPr algn="ctr"/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3.0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0E2ED0-EEA2-4479-9357-034FB497F6AE}"/>
                </a:ext>
              </a:extLst>
            </p:cNvPr>
            <p:cNvSpPr/>
            <p:nvPr/>
          </p:nvSpPr>
          <p:spPr>
            <a:xfrm>
              <a:off x="2495500" y="4941200"/>
              <a:ext cx="1008000" cy="648000"/>
            </a:xfrm>
            <a:prstGeom prst="rect">
              <a:avLst/>
            </a:prstGeom>
            <a:ln w="19050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4 × I</a:t>
              </a:r>
              <a:r>
                <a:rPr lang="en-US" sz="1600" baseline="30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2</a:t>
              </a:r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4B86706-F3CB-427D-B8B9-A66394EFF189}"/>
                </a:ext>
              </a:extLst>
            </p:cNvPr>
            <p:cNvCxnSpPr>
              <a:stCxn id="23" idx="3"/>
            </p:cNvCxnSpPr>
            <p:nvPr/>
          </p:nvCxnSpPr>
          <p:spPr>
            <a:xfrm flipV="1">
              <a:off x="3503500" y="4472760"/>
              <a:ext cx="936270" cy="330"/>
            </a:xfrm>
            <a:prstGeom prst="line">
              <a:avLst/>
            </a:prstGeom>
            <a:ln w="19050">
              <a:solidFill>
                <a:schemeClr val="tx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0009309-FB3A-45DB-B29E-02776FF85AF0}"/>
                </a:ext>
              </a:extLst>
            </p:cNvPr>
            <p:cNvCxnSpPr>
              <a:stCxn id="24" idx="3"/>
            </p:cNvCxnSpPr>
            <p:nvPr/>
          </p:nvCxnSpPr>
          <p:spPr>
            <a:xfrm flipV="1">
              <a:off x="3503500" y="5264870"/>
              <a:ext cx="1512350" cy="330"/>
            </a:xfrm>
            <a:prstGeom prst="line">
              <a:avLst/>
            </a:prstGeom>
            <a:ln w="19050">
              <a:solidFill>
                <a:schemeClr val="tx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E9DFEC7-783D-4F56-9ED0-5FCB6BF9D449}"/>
                </a:ext>
              </a:extLst>
            </p:cNvPr>
            <p:cNvCxnSpPr/>
            <p:nvPr/>
          </p:nvCxnSpPr>
          <p:spPr>
            <a:xfrm>
              <a:off x="5015850" y="3356560"/>
              <a:ext cx="0" cy="1908310"/>
            </a:xfrm>
            <a:prstGeom prst="line">
              <a:avLst/>
            </a:prstGeom>
            <a:ln w="19050">
              <a:solidFill>
                <a:schemeClr val="tx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250026A-C220-4919-A94A-45C4A7227899}"/>
                </a:ext>
              </a:extLst>
            </p:cNvPr>
            <p:cNvCxnSpPr/>
            <p:nvPr/>
          </p:nvCxnSpPr>
          <p:spPr>
            <a:xfrm flipH="1">
              <a:off x="3508686" y="3068850"/>
              <a:ext cx="215960" cy="215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B01386E-F31E-4992-924D-65C641D3B96F}"/>
                </a:ext>
              </a:extLst>
            </p:cNvPr>
            <p:cNvCxnSpPr/>
            <p:nvPr/>
          </p:nvCxnSpPr>
          <p:spPr>
            <a:xfrm flipH="1">
              <a:off x="3503500" y="3500910"/>
              <a:ext cx="221046" cy="496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EFA9C94-1FD4-418F-9A3D-CCCCF6832905}"/>
                </a:ext>
              </a:extLst>
            </p:cNvPr>
            <p:cNvCxnSpPr/>
            <p:nvPr/>
          </p:nvCxnSpPr>
          <p:spPr>
            <a:xfrm>
              <a:off x="3724786" y="3068850"/>
              <a:ext cx="0" cy="432217"/>
            </a:xfrm>
            <a:prstGeom prst="line">
              <a:avLst/>
            </a:prstGeom>
            <a:ln w="19050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7CC05ED-E0D0-4B17-9C38-4E8E8029B220}"/>
                </a:ext>
              </a:extLst>
            </p:cNvPr>
            <p:cNvCxnSpPr/>
            <p:nvPr/>
          </p:nvCxnSpPr>
          <p:spPr>
            <a:xfrm>
              <a:off x="5303890" y="3356890"/>
              <a:ext cx="0" cy="2699760"/>
            </a:xfrm>
            <a:prstGeom prst="line">
              <a:avLst/>
            </a:prstGeom>
            <a:ln w="38100" cmpd="dbl">
              <a:solidFill>
                <a:schemeClr val="tx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68974E4-421D-405B-A69C-7D45AF95897C}"/>
                </a:ext>
              </a:extLst>
            </p:cNvPr>
            <p:cNvSpPr/>
            <p:nvPr/>
          </p:nvSpPr>
          <p:spPr>
            <a:xfrm>
              <a:off x="2495500" y="5733310"/>
              <a:ext cx="1008000" cy="648000"/>
            </a:xfrm>
            <a:prstGeom prst="rect">
              <a:avLst/>
            </a:prstGeom>
            <a:ln w="19050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Sensors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EE320CD-A55C-4252-B7BA-D344E6C5D0A0}"/>
                </a:ext>
              </a:extLst>
            </p:cNvPr>
            <p:cNvCxnSpPr>
              <a:stCxn id="32" idx="3"/>
            </p:cNvCxnSpPr>
            <p:nvPr/>
          </p:nvCxnSpPr>
          <p:spPr>
            <a:xfrm flipV="1">
              <a:off x="3503500" y="6056650"/>
              <a:ext cx="1800390" cy="660"/>
            </a:xfrm>
            <a:prstGeom prst="line">
              <a:avLst/>
            </a:prstGeom>
            <a:ln w="38100" cmpd="dbl">
              <a:solidFill>
                <a:schemeClr val="tx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67AF7AF1-3980-41DF-9525-18F9F3C5813B}"/>
              </a:ext>
            </a:extLst>
          </p:cNvPr>
          <p:cNvSpPr/>
          <p:nvPr/>
        </p:nvSpPr>
        <p:spPr>
          <a:xfrm>
            <a:off x="1700051" y="1868615"/>
            <a:ext cx="1651326" cy="1584220"/>
          </a:xfrm>
          <a:prstGeom prst="rect">
            <a:avLst/>
          </a:prstGeom>
          <a:ln w="19050">
            <a:solidFill>
              <a:schemeClr val="tx2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012A2B-5592-4E44-9B14-494484335575}"/>
              </a:ext>
            </a:extLst>
          </p:cNvPr>
          <p:cNvSpPr txBox="1"/>
          <p:nvPr/>
        </p:nvSpPr>
        <p:spPr>
          <a:xfrm rot="16200000">
            <a:off x="620001" y="2516605"/>
            <a:ext cx="1728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 Light" panose="020F0302020204030204" pitchFamily="34" charset="0"/>
              </a:rPr>
              <a:t>Rad-hard by design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C2DCDA7-6587-43BF-8E41-7592CA2AC31F}"/>
              </a:ext>
            </a:extLst>
          </p:cNvPr>
          <p:cNvSpPr/>
          <p:nvPr/>
        </p:nvSpPr>
        <p:spPr>
          <a:xfrm>
            <a:off x="5660801" y="1292735"/>
            <a:ext cx="1440000" cy="1440000"/>
          </a:xfrm>
          <a:prstGeom prst="rect">
            <a:avLst/>
          </a:prstGeom>
          <a:ln w="19050">
            <a:solidFill>
              <a:schemeClr val="tx2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A2B67D7-CE1A-4C1B-A961-2B46A655138B}"/>
              </a:ext>
            </a:extLst>
          </p:cNvPr>
          <p:cNvSpPr txBox="1"/>
          <p:nvPr/>
        </p:nvSpPr>
        <p:spPr>
          <a:xfrm>
            <a:off x="5511636" y="3170490"/>
            <a:ext cx="1728000" cy="632542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 Light" panose="020F0302020204030204" pitchFamily="34" charset="0"/>
              </a:rPr>
              <a:t>Rad-hard CRAM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 Light" panose="020F0302020204030204" pitchFamily="34" charset="0"/>
              </a:rPr>
              <a:t>(but SEFI possible)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D47751-1C28-47CC-B349-E3F1F0298F9D}"/>
              </a:ext>
            </a:extLst>
          </p:cNvPr>
          <p:cNvSpPr txBox="1"/>
          <p:nvPr/>
        </p:nvSpPr>
        <p:spPr>
          <a:xfrm>
            <a:off x="7345008" y="2603723"/>
            <a:ext cx="1528006" cy="632542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 Light" panose="020F0302020204030204" pitchFamily="34" charset="0"/>
              </a:rPr>
              <a:t>Low cross section per bit (not zero!)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479E8E-5731-40B4-B9F9-495147BC9C13}"/>
              </a:ext>
            </a:extLst>
          </p:cNvPr>
          <p:cNvSpPr txBox="1"/>
          <p:nvPr/>
        </p:nvSpPr>
        <p:spPr>
          <a:xfrm>
            <a:off x="5660801" y="4194310"/>
            <a:ext cx="61307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+mj-lt"/>
              </a:rPr>
              <a:t>Hardware includes: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Xilinx </a:t>
            </a:r>
            <a:r>
              <a:rPr lang="en-US" sz="1200" dirty="0" err="1">
                <a:latin typeface="+mj-lt"/>
              </a:rPr>
              <a:t>Kintex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Ultrascale</a:t>
            </a:r>
            <a:r>
              <a:rPr lang="en-US" sz="1200" dirty="0">
                <a:latin typeface="+mj-lt"/>
              </a:rPr>
              <a:t> KCU060 FPGA (main programmable logic device)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+mj-lt"/>
              </a:rPr>
              <a:t>MicroSemi</a:t>
            </a:r>
            <a:r>
              <a:rPr lang="en-US" sz="1200" dirty="0">
                <a:latin typeface="+mj-lt"/>
              </a:rPr>
              <a:t> ProAsic3 FPGA A3PE600L (for </a:t>
            </a:r>
            <a:r>
              <a:rPr lang="en-US" sz="1200" dirty="0" err="1">
                <a:latin typeface="+mj-lt"/>
              </a:rPr>
              <a:t>Ultrascale</a:t>
            </a:r>
            <a:r>
              <a:rPr lang="en-US" sz="1200" dirty="0">
                <a:latin typeface="+mj-lt"/>
              </a:rPr>
              <a:t> scrubbing &amp; configuration)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4 Rad Hard GBT Fiber Optic Transmitters (3.2 Gb/s each)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2 Rad Hard GBT Fiber Optic Receivers (3.2 Gb/s each)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Rad Hard Slow Controls Adapter (GBT-SCA) for monitoring and control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12 channel </a:t>
            </a:r>
            <a:r>
              <a:rPr lang="en-US" sz="1200" dirty="0" err="1">
                <a:latin typeface="+mj-lt"/>
              </a:rPr>
              <a:t>twinax</a:t>
            </a:r>
            <a:r>
              <a:rPr lang="en-US" sz="1200" dirty="0">
                <a:latin typeface="+mj-lt"/>
              </a:rPr>
              <a:t> copper interconnects to stave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Mezzanine to allow different stave configurations (“transition board”)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Power board control interface via mezzanine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+mj-lt"/>
              </a:rPr>
              <a:t>CANbus</a:t>
            </a:r>
            <a:r>
              <a:rPr lang="en-US" sz="1200" dirty="0">
                <a:latin typeface="+mj-lt"/>
              </a:rPr>
              <a:t> interface as power board interface in case GBT is not available</a:t>
            </a:r>
            <a:r>
              <a:rPr lang="en-US" sz="1100" dirty="0">
                <a:latin typeface="+mj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86119004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_180808" id="{EF133236-4FD1-4E83-B0AC-464DEE56453C}" vid="{ECDBAF0C-67FD-47C6-9CC9-5310617ED09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BFB3AB80EA044897B163D651BE7CF" ma:contentTypeVersion="12" ma:contentTypeDescription="Create a new document." ma:contentTypeScope="" ma:versionID="5ccae34aae965e24db62e9729d4dd5e4">
  <xsd:schema xmlns:xsd="http://www.w3.org/2001/XMLSchema" xmlns:xs="http://www.w3.org/2001/XMLSchema" xmlns:p="http://schemas.microsoft.com/office/2006/metadata/properties" xmlns:ns2="38e4deb0-de08-4adb-aafc-d8ff02544178" targetNamespace="http://schemas.microsoft.com/office/2006/metadata/properties" ma:root="true" ma:fieldsID="73e7bd080f35e63ea4fc24c5765ee755" ns2:_="">
    <xsd:import namespace="38e4deb0-de08-4adb-aafc-d8ff025441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4deb0-de08-4adb-aafc-d8ff02544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8EF5AA9-B8DF-4DC7-90A1-A91BA595B6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4deb0-de08-4adb-aafc-d8ff02544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A20C22-D077-412B-81BA-8B2541026FA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38e4deb0-de08-4adb-aafc-d8ff0254417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ORNL-template-16x9-180808</Template>
  <TotalTime>0</TotalTime>
  <Words>2020</Words>
  <Application>Microsoft Office PowerPoint</Application>
  <PresentationFormat>Widescreen</PresentationFormat>
  <Paragraphs>532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Arial Black</vt:lpstr>
      <vt:lpstr>Arial Narrow</vt:lpstr>
      <vt:lpstr>Calibri</vt:lpstr>
      <vt:lpstr>Calibri Light</vt:lpstr>
      <vt:lpstr>Century Gothic</vt:lpstr>
      <vt:lpstr>Lucida Grande</vt:lpstr>
      <vt:lpstr>Symbol</vt:lpstr>
      <vt:lpstr>Wingdings</vt:lpstr>
      <vt:lpstr>Wingdings 3</vt:lpstr>
      <vt:lpstr>ORNL</vt:lpstr>
      <vt:lpstr>Acrobat Document</vt:lpstr>
      <vt:lpstr>Silicon MAPS Readout in ALICE and sPHENIX</vt:lpstr>
      <vt:lpstr>ALICE Upgrades</vt:lpstr>
      <vt:lpstr>New ITS Layout</vt:lpstr>
      <vt:lpstr>sPHENIX - MVTX</vt:lpstr>
      <vt:lpstr>ALPIDE Principle of Operation</vt:lpstr>
      <vt:lpstr>ITS Readout Hierarchy</vt:lpstr>
      <vt:lpstr>MVTX Readout System</vt:lpstr>
      <vt:lpstr>Main Challenge: Expected Radiation Levels</vt:lpstr>
      <vt:lpstr>Readout Unit – Top Level Diagram</vt:lpstr>
      <vt:lpstr>ITS Readout Unit</vt:lpstr>
      <vt:lpstr>Hardware &amp; Firmware Radiation Protection Measures</vt:lpstr>
      <vt:lpstr>ALICE Common Readout Unit (CRU) v2</vt:lpstr>
      <vt:lpstr>sPHENIX “BackEnd”: ATLAS FELIX</vt:lpstr>
      <vt:lpstr>BACKUP</vt:lpstr>
      <vt:lpstr>sPHENIX DAQ Architecture</vt:lpstr>
      <vt:lpstr>ALPIDE Sensor Technology</vt:lpstr>
      <vt:lpstr>Matrix Readout</vt:lpstr>
      <vt:lpstr>ALPIDE Architecture including TMR</vt:lpstr>
      <vt:lpstr>Radiation Validation: Detailed Impact</vt:lpstr>
      <vt:lpstr>Server/GPU Farms for Data Acquisition and Online Processing 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Silicon MAPS Readout in ALICE and sPHENIX</dc:title>
  <dc:subject>Silicon MAPS Readout in ALICE and sPHENIX</dc:subject>
  <dc:creator/>
  <cp:keywords/>
  <dc:description/>
  <cp:lastModifiedBy/>
  <cp:revision>2</cp:revision>
  <dcterms:created xsi:type="dcterms:W3CDTF">2020-08-27T15:25:51Z</dcterms:created>
  <dcterms:modified xsi:type="dcterms:W3CDTF">2022-05-06T18:40:35Z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0x010100436BFB3AB80EA044897B163D651BE7CF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