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5161" autoAdjust="0"/>
  </p:normalViewPr>
  <p:slideViewPr>
    <p:cSldViewPr snapToGrid="0" showGuides="1">
      <p:cViewPr varScale="1">
        <p:scale>
          <a:sx n="146" d="100"/>
          <a:sy n="146" d="100"/>
        </p:scale>
        <p:origin x="144" y="2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ris, Lorenzo" userId="4b803e26-6429-4158-be51-82d90a09c053" providerId="ADAL" clId="{1502957B-AE89-4185-A04E-8B46CA7A63A1}"/>
    <pc:docChg chg="undo custSel modSld">
      <pc:chgData name="Fabris, Lorenzo" userId="4b803e26-6429-4158-be51-82d90a09c053" providerId="ADAL" clId="{1502957B-AE89-4185-A04E-8B46CA7A63A1}" dt="2022-05-06T13:41:11.467" v="6" actId="1076"/>
      <pc:docMkLst>
        <pc:docMk/>
      </pc:docMkLst>
      <pc:sldChg chg="modSp mod">
        <pc:chgData name="Fabris, Lorenzo" userId="4b803e26-6429-4158-be51-82d90a09c053" providerId="ADAL" clId="{1502957B-AE89-4185-A04E-8B46CA7A63A1}" dt="2022-05-06T13:40:05.059" v="0"/>
        <pc:sldMkLst>
          <pc:docMk/>
          <pc:sldMk cId="4172643671" sldId="256"/>
        </pc:sldMkLst>
        <pc:spChg chg="mod">
          <ac:chgData name="Fabris, Lorenzo" userId="4b803e26-6429-4158-be51-82d90a09c053" providerId="ADAL" clId="{1502957B-AE89-4185-A04E-8B46CA7A63A1}" dt="2022-05-06T13:40:05.059" v="0"/>
          <ac:spMkLst>
            <pc:docMk/>
            <pc:sldMk cId="4172643671" sldId="256"/>
            <ac:spMk id="2" creationId="{E55CEF93-DE48-5442-870D-943F375717DA}"/>
          </ac:spMkLst>
        </pc:spChg>
      </pc:sldChg>
      <pc:sldChg chg="modSp mod">
        <pc:chgData name="Fabris, Lorenzo" userId="4b803e26-6429-4158-be51-82d90a09c053" providerId="ADAL" clId="{1502957B-AE89-4185-A04E-8B46CA7A63A1}" dt="2022-05-06T13:40:26.718" v="1" actId="1076"/>
        <pc:sldMkLst>
          <pc:docMk/>
          <pc:sldMk cId="3575034011" sldId="259"/>
        </pc:sldMkLst>
        <pc:spChg chg="mod">
          <ac:chgData name="Fabris, Lorenzo" userId="4b803e26-6429-4158-be51-82d90a09c053" providerId="ADAL" clId="{1502957B-AE89-4185-A04E-8B46CA7A63A1}" dt="2022-05-06T13:40:26.718" v="1" actId="1076"/>
          <ac:spMkLst>
            <pc:docMk/>
            <pc:sldMk cId="3575034011" sldId="259"/>
            <ac:spMk id="4" creationId="{A955DA01-FC63-431E-BB14-49CE70B29494}"/>
          </ac:spMkLst>
        </pc:spChg>
      </pc:sldChg>
      <pc:sldChg chg="modSp mod">
        <pc:chgData name="Fabris, Lorenzo" userId="4b803e26-6429-4158-be51-82d90a09c053" providerId="ADAL" clId="{1502957B-AE89-4185-A04E-8B46CA7A63A1}" dt="2022-05-06T13:41:11.467" v="6" actId="1076"/>
        <pc:sldMkLst>
          <pc:docMk/>
          <pc:sldMk cId="654561245" sldId="261"/>
        </pc:sldMkLst>
        <pc:spChg chg="mod ord">
          <ac:chgData name="Fabris, Lorenzo" userId="4b803e26-6429-4158-be51-82d90a09c053" providerId="ADAL" clId="{1502957B-AE89-4185-A04E-8B46CA7A63A1}" dt="2022-05-06T13:41:11.467" v="6" actId="1076"/>
          <ac:spMkLst>
            <pc:docMk/>
            <pc:sldMk cId="654561245" sldId="261"/>
            <ac:spMk id="6" creationId="{033CFE10-5679-4171-A218-842FADEA451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5/6/2022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5/6/2022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Open slide master to edit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tiff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EF93-DE48-5442-870D-943F375717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Novel direct photon-to-digital conversion technique for light readouts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73FE8-692F-1E45-8F88-6FBEEB088B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Lorenzo Fabris</a:t>
            </a:r>
          </a:p>
          <a:p>
            <a:r>
              <a:rPr lang="en-US" dirty="0"/>
              <a:t>A collaboration between ORNL and Université de Sherbrooke</a:t>
            </a:r>
          </a:p>
        </p:txBody>
      </p:sp>
    </p:spTree>
    <p:extLst>
      <p:ext uri="{BB962C8B-B14F-4D97-AF65-F5344CB8AC3E}">
        <p14:creationId xmlns:p14="http://schemas.microsoft.com/office/powerpoint/2010/main" val="417264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7F669-6153-486C-924D-0A5C7296E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2D SPAD arrays with 3D interconnects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1CE5F-9B0C-4E75-BAC6-807DAD5E5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03733"/>
            <a:ext cx="11430000" cy="4047778"/>
          </a:xfrm>
        </p:spPr>
        <p:txBody>
          <a:bodyPr/>
          <a:lstStyle/>
          <a:p>
            <a:r>
              <a:rPr lang="en-US" dirty="0"/>
              <a:t>The first logical step is to produce 2D SPAD arrays.</a:t>
            </a:r>
          </a:p>
          <a:p>
            <a:pPr lvl="1"/>
            <a:r>
              <a:rPr lang="en-US" dirty="0"/>
              <a:t>The SPAD arrays must be integrated on top of the readout electronics using 3D vertical interconnection techniques to be further developed.</a:t>
            </a:r>
          </a:p>
          <a:p>
            <a:pPr lvl="1"/>
            <a:r>
              <a:rPr lang="en-US" dirty="0"/>
              <a:t>Use a dedicated SPAD process to improve current characteristics (already comparable to commercial </a:t>
            </a:r>
            <a:r>
              <a:rPr lang="en-US" dirty="0" err="1"/>
              <a:t>SiPMs</a:t>
            </a:r>
            <a:r>
              <a:rPr lang="en-US" dirty="0"/>
              <a:t>, but we would like better SPADs)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845806-08AE-4B13-BC2E-5AA8A8F7C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371" y="3672590"/>
            <a:ext cx="2272666" cy="2757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B3B384-352F-4523-AD6C-97EA825BE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276" y="3672590"/>
            <a:ext cx="2276264" cy="2757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C276D1-67F0-4BD2-8282-C6869792E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501" y="4341172"/>
            <a:ext cx="2994079" cy="142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86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86E37-7D35-46B6-909B-F027B381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system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45263-D1C6-45DF-A9CA-846CBA9C7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024148"/>
            <a:ext cx="11430000" cy="4047778"/>
          </a:xfrm>
        </p:spPr>
        <p:txBody>
          <a:bodyPr/>
          <a:lstStyle/>
          <a:p>
            <a:r>
              <a:rPr lang="en-US" dirty="0"/>
              <a:t>The second logical step is to design the tile controller into an ASIC.</a:t>
            </a:r>
          </a:p>
          <a:p>
            <a:pPr lvl="1"/>
            <a:r>
              <a:rPr lang="en-US" dirty="0"/>
              <a:t>Manage up to 8x8 arrays of SPADs</a:t>
            </a:r>
          </a:p>
          <a:p>
            <a:pPr lvl="1"/>
            <a:r>
              <a:rPr lang="en-US" dirty="0"/>
              <a:t>Offer high speed serial bus to back-end.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F0EF0-2C1C-4147-8562-73880F27F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151" y="3535607"/>
            <a:ext cx="4907530" cy="19942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0AF66D-6F1F-4D72-A276-926484AFD3BA}"/>
              </a:ext>
            </a:extLst>
          </p:cNvPr>
          <p:cNvSpPr txBox="1"/>
          <p:nvPr/>
        </p:nvSpPr>
        <p:spPr>
          <a:xfrm>
            <a:off x="570729" y="3715067"/>
            <a:ext cx="130942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100" dirty="0">
                <a:latin typeface="+mn-lt"/>
              </a:rPr>
              <a:t>2D SPAD Arrays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CB7145-2BB0-4D47-A752-A78D3A6F1655}"/>
              </a:ext>
            </a:extLst>
          </p:cNvPr>
          <p:cNvSpPr txBox="1"/>
          <p:nvPr/>
        </p:nvSpPr>
        <p:spPr>
          <a:xfrm>
            <a:off x="247338" y="4080667"/>
            <a:ext cx="1662173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100" dirty="0">
                <a:latin typeface="+mn-lt"/>
              </a:rPr>
              <a:t>Readout Electronics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2C57C04B-20C8-4F77-B8F3-16738468D1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5"/>
          <a:stretch/>
        </p:blipFill>
        <p:spPr>
          <a:xfrm>
            <a:off x="7305840" y="4494723"/>
            <a:ext cx="4538266" cy="1707373"/>
          </a:xfrm>
          <a:prstGeom prst="rect">
            <a:avLst/>
          </a:prstGeom>
        </p:spPr>
      </p:pic>
      <p:pic>
        <p:nvPicPr>
          <p:cNvPr id="8" name="Picture 26">
            <a:extLst>
              <a:ext uri="{FF2B5EF4-FFF2-40B4-BE49-F238E27FC236}">
                <a16:creationId xmlns:a16="http://schemas.microsoft.com/office/drawing/2014/main" id="{595D68AF-540E-4CF4-9DF6-8F00CEE511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2"/>
          <a:stretch/>
        </p:blipFill>
        <p:spPr>
          <a:xfrm>
            <a:off x="7308062" y="2922613"/>
            <a:ext cx="4599065" cy="13799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334B8B6-378E-4E9F-8F7A-4FE68D5A43DA}"/>
              </a:ext>
            </a:extLst>
          </p:cNvPr>
          <p:cNvSpPr/>
          <p:nvPr/>
        </p:nvSpPr>
        <p:spPr>
          <a:xfrm>
            <a:off x="6889952" y="2984754"/>
            <a:ext cx="114597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fr-CA" b="1" dirty="0"/>
              <a:t>TOP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0A8577-1F3B-4876-BBDE-8362817D9A84}"/>
              </a:ext>
            </a:extLst>
          </p:cNvPr>
          <p:cNvSpPr/>
          <p:nvPr/>
        </p:nvSpPr>
        <p:spPr>
          <a:xfrm>
            <a:off x="6889951" y="4527166"/>
            <a:ext cx="114597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fr-CA" b="1"/>
              <a:t>BOT</a:t>
            </a:r>
          </a:p>
        </p:txBody>
      </p:sp>
    </p:spTree>
    <p:extLst>
      <p:ext uri="{BB962C8B-B14F-4D97-AF65-F5344CB8AC3E}">
        <p14:creationId xmlns:p14="http://schemas.microsoft.com/office/powerpoint/2010/main" val="2537405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2D03-DBCC-4A8F-80C4-316ABFD8B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make panels/cube readouts</a:t>
            </a:r>
          </a:p>
        </p:txBody>
      </p:sp>
    </p:spTree>
    <p:extLst>
      <p:ext uri="{BB962C8B-B14F-4D97-AF65-F5344CB8AC3E}">
        <p14:creationId xmlns:p14="http://schemas.microsoft.com/office/powerpoint/2010/main" val="45585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A1F6-2F12-BA47-856D-143DAA5A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28D06-E0DA-184B-A02E-8035F4979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main application for the technology is high-sensitivity, fast timing applications such as high-resolution, depth of interaction fast neutron radiography.</a:t>
            </a:r>
          </a:p>
          <a:p>
            <a:pPr lvl="1"/>
            <a:r>
              <a:rPr lang="en-US" dirty="0"/>
              <a:t>Large panels of PSD scintillators</a:t>
            </a:r>
          </a:p>
          <a:p>
            <a:pPr lvl="1"/>
            <a:r>
              <a:rPr lang="en-US" dirty="0"/>
              <a:t>Single-volume scatter cameras.</a:t>
            </a:r>
          </a:p>
          <a:p>
            <a:pPr lvl="1"/>
            <a:r>
              <a:rPr lang="en-US" dirty="0"/>
              <a:t>Focus on pixel size, detector size, power, timing, cost, portability.</a:t>
            </a:r>
          </a:p>
          <a:p>
            <a:r>
              <a:rPr lang="en-US" dirty="0"/>
              <a:t>Not a self-contained development. </a:t>
            </a:r>
          </a:p>
          <a:p>
            <a:pPr lvl="1"/>
            <a:r>
              <a:rPr lang="en-US" dirty="0"/>
              <a:t>We see this as part of and an important contribution to on-going multi-lab efforts in neutron imaging/radiography.</a:t>
            </a:r>
          </a:p>
        </p:txBody>
      </p:sp>
    </p:spTree>
    <p:extLst>
      <p:ext uri="{BB962C8B-B14F-4D97-AF65-F5344CB8AC3E}">
        <p14:creationId xmlns:p14="http://schemas.microsoft.com/office/powerpoint/2010/main" val="2479209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DA625-DB71-4BE7-97FD-D53FEB147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State-of-the-art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B09E4-8CC0-45B4-805C-0BD2325C5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15683"/>
            <a:ext cx="11430000" cy="4047778"/>
          </a:xfrm>
        </p:spPr>
        <p:txBody>
          <a:bodyPr/>
          <a:lstStyle/>
          <a:p>
            <a:r>
              <a:rPr lang="en-US" dirty="0"/>
              <a:t>Typically focused on portability, the field has evolved much recent years:</a:t>
            </a:r>
          </a:p>
          <a:p>
            <a:endParaRPr lang="en-US" dirty="0"/>
          </a:p>
        </p:txBody>
      </p:sp>
      <p:pic>
        <p:nvPicPr>
          <p:cNvPr id="4" name="Picture 3" descr="A screen shot of a cage&#10;&#10;Description automatically generated">
            <a:extLst>
              <a:ext uri="{FF2B5EF4-FFF2-40B4-BE49-F238E27FC236}">
                <a16:creationId xmlns:a16="http://schemas.microsoft.com/office/drawing/2014/main" id="{765FBAEE-5D76-4800-ADB1-E22757A5CF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11245" y="2022184"/>
            <a:ext cx="1363895" cy="13638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AC961B-61EF-4B3A-91A2-7C40CE8FD0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5" y="2027169"/>
            <a:ext cx="1701014" cy="1358909"/>
          </a:xfrm>
          <a:prstGeom prst="rect">
            <a:avLst/>
          </a:prstGeom>
        </p:spPr>
      </p:pic>
      <p:pic>
        <p:nvPicPr>
          <p:cNvPr id="6" name="Picture 5" descr="A picture containing text, accessory&#10;&#10;Description automatically generated">
            <a:extLst>
              <a:ext uri="{FF2B5EF4-FFF2-40B4-BE49-F238E27FC236}">
                <a16:creationId xmlns:a16="http://schemas.microsoft.com/office/drawing/2014/main" id="{B7A4B094-843B-4BD8-B81C-F43853177C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00404" y="3408440"/>
            <a:ext cx="1701012" cy="1777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638A4C-17F3-4CDD-A467-DAF2F4C6E2CE}"/>
              </a:ext>
            </a:extLst>
          </p:cNvPr>
          <p:cNvSpPr txBox="1"/>
          <p:nvPr/>
        </p:nvSpPr>
        <p:spPr>
          <a:xfrm>
            <a:off x="252763" y="5272489"/>
            <a:ext cx="4014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PMT Based – </a:t>
            </a:r>
            <a:r>
              <a:rPr lang="en-US" u="sng" dirty="0"/>
              <a:t>Present</a:t>
            </a:r>
            <a:r>
              <a:rPr lang="en-US" dirty="0"/>
              <a:t> state-of-the-art</a:t>
            </a:r>
          </a:p>
          <a:p>
            <a:pPr algn="ctr"/>
            <a:r>
              <a:rPr lang="en-US" dirty="0"/>
              <a:t>Simple resistive divider readout</a:t>
            </a:r>
          </a:p>
        </p:txBody>
      </p:sp>
      <p:pic>
        <p:nvPicPr>
          <p:cNvPr id="8" name="Picture 7" descr="A picture containing text, indoor, floor, office&#10;&#10;Description automatically generated">
            <a:extLst>
              <a:ext uri="{FF2B5EF4-FFF2-40B4-BE49-F238E27FC236}">
                <a16:creationId xmlns:a16="http://schemas.microsoft.com/office/drawing/2014/main" id="{E318F01C-36EE-45D2-9218-559EC1060E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0205" y="3408690"/>
            <a:ext cx="1665976" cy="17770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8F76D7-1729-4726-AEAF-ACEC017ABC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679" t="6350" r="18257" b="9219"/>
          <a:stretch/>
        </p:blipFill>
        <p:spPr>
          <a:xfrm>
            <a:off x="5275702" y="1923082"/>
            <a:ext cx="1580073" cy="15849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EAFA66-DB0B-4472-A141-E93905392C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5702" y="3583235"/>
            <a:ext cx="1580073" cy="15407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F76E39-D625-4437-993E-DD13CB9A863C}"/>
              </a:ext>
            </a:extLst>
          </p:cNvPr>
          <p:cNvSpPr txBox="1"/>
          <p:nvPr/>
        </p:nvSpPr>
        <p:spPr>
          <a:xfrm>
            <a:off x="7780927" y="3913130"/>
            <a:ext cx="4281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Photon-to-Digital Converters (PDC) Based – </a:t>
            </a:r>
            <a:r>
              <a:rPr lang="en-US" u="sng" dirty="0"/>
              <a:t>Next state-of-the-art</a:t>
            </a:r>
          </a:p>
          <a:p>
            <a:pPr algn="ctr"/>
            <a:r>
              <a:rPr lang="en-US" dirty="0"/>
              <a:t>All-digital, starting from the photon interaction in silicon (lowest power, very fast timing (10-100 </a:t>
            </a:r>
            <a:r>
              <a:rPr lang="en-US" dirty="0" err="1"/>
              <a:t>ps</a:t>
            </a:r>
            <a:r>
              <a:rPr lang="en-US" dirty="0"/>
              <a:t>), high scalability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B74311-78AE-47C1-B2D6-40A65164FD4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1327" t="2178" r="766"/>
          <a:stretch/>
        </p:blipFill>
        <p:spPr>
          <a:xfrm>
            <a:off x="8249541" y="1911650"/>
            <a:ext cx="3199345" cy="17440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6A7274-FF55-4403-A9C2-2AC8CEF1F8CA}"/>
              </a:ext>
            </a:extLst>
          </p:cNvPr>
          <p:cNvSpPr txBox="1"/>
          <p:nvPr/>
        </p:nvSpPr>
        <p:spPr>
          <a:xfrm>
            <a:off x="4911030" y="5201380"/>
            <a:ext cx="2424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SiPM Based – </a:t>
            </a:r>
            <a:r>
              <a:rPr lang="en-US" u="sng" dirty="0"/>
              <a:t>Near-future</a:t>
            </a:r>
            <a:r>
              <a:rPr lang="en-US" dirty="0"/>
              <a:t> state-of-the-art</a:t>
            </a:r>
          </a:p>
          <a:p>
            <a:pPr algn="ctr"/>
            <a:r>
              <a:rPr lang="en-US" dirty="0"/>
              <a:t>ASIC readout (lower power, better timing, compact)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475D8E4-7659-463C-BAED-959468AE053C}"/>
              </a:ext>
            </a:extLst>
          </p:cNvPr>
          <p:cNvSpPr/>
          <p:nvPr/>
        </p:nvSpPr>
        <p:spPr>
          <a:xfrm>
            <a:off x="4287883" y="3275088"/>
            <a:ext cx="623147" cy="567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8C07B2D-58D1-4A9F-9ADD-CDF8F5978D55}"/>
              </a:ext>
            </a:extLst>
          </p:cNvPr>
          <p:cNvSpPr/>
          <p:nvPr/>
        </p:nvSpPr>
        <p:spPr>
          <a:xfrm>
            <a:off x="7269147" y="3275087"/>
            <a:ext cx="623147" cy="567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92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08E2B-C71D-4ACB-801B-0C36B704A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Enabling Technology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55DA01-FC63-431E-BB14-49CE70B29494}"/>
              </a:ext>
            </a:extLst>
          </p:cNvPr>
          <p:cNvSpPr txBox="1">
            <a:spLocks/>
          </p:cNvSpPr>
          <p:nvPr/>
        </p:nvSpPr>
        <p:spPr bwMode="auto">
          <a:xfrm>
            <a:off x="898763" y="952440"/>
            <a:ext cx="10515600" cy="463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PDCs are loosely based on </a:t>
            </a:r>
            <a:r>
              <a:rPr lang="en-US" dirty="0" err="1"/>
              <a:t>SiPMs</a:t>
            </a:r>
            <a:r>
              <a:rPr lang="en-US" dirty="0"/>
              <a:t>, but have fundamental differences that enable unprecedented performance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386275-B927-4242-A61D-4995CF1983F3}"/>
              </a:ext>
            </a:extLst>
          </p:cNvPr>
          <p:cNvGrpSpPr/>
          <p:nvPr/>
        </p:nvGrpSpPr>
        <p:grpSpPr>
          <a:xfrm>
            <a:off x="416882" y="1988509"/>
            <a:ext cx="7244148" cy="3606110"/>
            <a:chOff x="739880" y="1098817"/>
            <a:chExt cx="7244148" cy="360611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3577A6E-F3CD-41FB-8DF1-B31E536154B4}"/>
                </a:ext>
              </a:extLst>
            </p:cNvPr>
            <p:cNvGrpSpPr/>
            <p:nvPr/>
          </p:nvGrpSpPr>
          <p:grpSpPr>
            <a:xfrm>
              <a:off x="1498386" y="1329338"/>
              <a:ext cx="255494" cy="2220686"/>
              <a:chOff x="1098816" y="2366683"/>
              <a:chExt cx="255494" cy="2220686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CE05A005-EAA4-4E77-8E61-E457095CCBC5}"/>
                  </a:ext>
                </a:extLst>
              </p:cNvPr>
              <p:cNvGrpSpPr/>
              <p:nvPr/>
            </p:nvGrpSpPr>
            <p:grpSpPr>
              <a:xfrm>
                <a:off x="1098816" y="2877671"/>
                <a:ext cx="255494" cy="221876"/>
                <a:chOff x="1882588" y="3845859"/>
                <a:chExt cx="255494" cy="221876"/>
              </a:xfrm>
            </p:grpSpPr>
            <p:sp>
              <p:nvSpPr>
                <p:cNvPr id="45" name="Isosceles Triangle 44">
                  <a:extLst>
                    <a:ext uri="{FF2B5EF4-FFF2-40B4-BE49-F238E27FC236}">
                      <a16:creationId xmlns:a16="http://schemas.microsoft.com/office/drawing/2014/main" id="{3CB78202-87BF-4FC8-9D5D-CC235773B0B0}"/>
                    </a:ext>
                  </a:extLst>
                </p:cNvPr>
                <p:cNvSpPr/>
                <p:nvPr/>
              </p:nvSpPr>
              <p:spPr>
                <a:xfrm>
                  <a:off x="1882588" y="3845859"/>
                  <a:ext cx="255494" cy="221876"/>
                </a:xfrm>
                <a:prstGeom prst="triangl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  <a:miter lim="800000"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</a:pP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08FAEA28-CE70-4ECD-86C0-5404A89B4673}"/>
                    </a:ext>
                  </a:extLst>
                </p:cNvPr>
                <p:cNvCxnSpPr/>
                <p:nvPr/>
              </p:nvCxnSpPr>
              <p:spPr>
                <a:xfrm>
                  <a:off x="1882588" y="3845859"/>
                  <a:ext cx="255494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182E88AE-8D9A-431E-A4FD-40BA5123ABEF}"/>
                  </a:ext>
                </a:extLst>
              </p:cNvPr>
              <p:cNvCxnSpPr>
                <a:stCxn id="45" idx="0"/>
              </p:cNvCxnSpPr>
              <p:nvPr/>
            </p:nvCxnSpPr>
            <p:spPr>
              <a:xfrm flipV="1">
                <a:off x="1226563" y="2366683"/>
                <a:ext cx="0" cy="510988"/>
              </a:xfrm>
              <a:prstGeom prst="line">
                <a:avLst/>
              </a:prstGeom>
              <a:ln w="22225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DF0C0C6-7685-4A08-B431-41E2C69534B7}"/>
                  </a:ext>
                </a:extLst>
              </p:cNvPr>
              <p:cNvCxnSpPr/>
              <p:nvPr/>
            </p:nvCxnSpPr>
            <p:spPr>
              <a:xfrm flipV="1">
                <a:off x="1226563" y="3099547"/>
                <a:ext cx="0" cy="510988"/>
              </a:xfrm>
              <a:prstGeom prst="line">
                <a:avLst/>
              </a:prstGeom>
              <a:ln w="22225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786B5FA-ADF2-4784-8E6C-E97DE7469630}"/>
                  </a:ext>
                </a:extLst>
              </p:cNvPr>
              <p:cNvSpPr/>
              <p:nvPr/>
            </p:nvSpPr>
            <p:spPr>
              <a:xfrm>
                <a:off x="1098816" y="3603813"/>
                <a:ext cx="255494" cy="583986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D866814-C804-4574-B231-9258ECEF2E3D}"/>
                  </a:ext>
                </a:extLst>
              </p:cNvPr>
              <p:cNvCxnSpPr>
                <a:stCxn id="43" idx="2"/>
              </p:cNvCxnSpPr>
              <p:nvPr/>
            </p:nvCxnSpPr>
            <p:spPr>
              <a:xfrm>
                <a:off x="1226563" y="4187799"/>
                <a:ext cx="0" cy="399570"/>
              </a:xfrm>
              <a:prstGeom prst="line">
                <a:avLst/>
              </a:prstGeom>
              <a:ln w="22225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8E16E32-3ACB-4F16-9482-871B6011170E}"/>
                </a:ext>
              </a:extLst>
            </p:cNvPr>
            <p:cNvGrpSpPr/>
            <p:nvPr/>
          </p:nvGrpSpPr>
          <p:grpSpPr>
            <a:xfrm>
              <a:off x="2508374" y="1329338"/>
              <a:ext cx="255494" cy="2220686"/>
              <a:chOff x="1098816" y="2366683"/>
              <a:chExt cx="255494" cy="222068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CD63EDB2-03FA-44CC-A00A-4095156342DE}"/>
                  </a:ext>
                </a:extLst>
              </p:cNvPr>
              <p:cNvGrpSpPr/>
              <p:nvPr/>
            </p:nvGrpSpPr>
            <p:grpSpPr>
              <a:xfrm>
                <a:off x="1098816" y="2877671"/>
                <a:ext cx="255494" cy="221876"/>
                <a:chOff x="1882588" y="3845859"/>
                <a:chExt cx="255494" cy="221876"/>
              </a:xfrm>
            </p:grpSpPr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id="{79C0444D-A999-4A42-9C38-83084E138273}"/>
                    </a:ext>
                  </a:extLst>
                </p:cNvPr>
                <p:cNvSpPr/>
                <p:nvPr/>
              </p:nvSpPr>
              <p:spPr>
                <a:xfrm>
                  <a:off x="1882588" y="3845859"/>
                  <a:ext cx="255494" cy="221876"/>
                </a:xfrm>
                <a:prstGeom prst="triangl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  <a:miter lim="800000"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</a:pP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9DB85364-B428-4734-AB04-E43AFA10BD71}"/>
                    </a:ext>
                  </a:extLst>
                </p:cNvPr>
                <p:cNvCxnSpPr/>
                <p:nvPr/>
              </p:nvCxnSpPr>
              <p:spPr>
                <a:xfrm>
                  <a:off x="1882588" y="3845859"/>
                  <a:ext cx="255494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70857AD-D1CA-4AF7-B7DC-FEC35D924A8E}"/>
                  </a:ext>
                </a:extLst>
              </p:cNvPr>
              <p:cNvCxnSpPr>
                <a:stCxn id="38" idx="0"/>
              </p:cNvCxnSpPr>
              <p:nvPr/>
            </p:nvCxnSpPr>
            <p:spPr>
              <a:xfrm flipV="1">
                <a:off x="1226563" y="2366683"/>
                <a:ext cx="0" cy="510988"/>
              </a:xfrm>
              <a:prstGeom prst="line">
                <a:avLst/>
              </a:prstGeom>
              <a:ln w="22225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59DE934-6623-4368-ABF6-C67110A7BC36}"/>
                  </a:ext>
                </a:extLst>
              </p:cNvPr>
              <p:cNvCxnSpPr/>
              <p:nvPr/>
            </p:nvCxnSpPr>
            <p:spPr>
              <a:xfrm flipV="1">
                <a:off x="1226563" y="3099547"/>
                <a:ext cx="0" cy="510988"/>
              </a:xfrm>
              <a:prstGeom prst="line">
                <a:avLst/>
              </a:prstGeom>
              <a:ln w="22225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6D76396-8917-4CDB-82E9-E8EA3914AE5A}"/>
                  </a:ext>
                </a:extLst>
              </p:cNvPr>
              <p:cNvSpPr/>
              <p:nvPr/>
            </p:nvSpPr>
            <p:spPr>
              <a:xfrm>
                <a:off x="1098816" y="3603813"/>
                <a:ext cx="255494" cy="583986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16A8F1A-2C18-4D73-AB1B-D97094FB01A6}"/>
                  </a:ext>
                </a:extLst>
              </p:cNvPr>
              <p:cNvCxnSpPr>
                <a:stCxn id="36" idx="2"/>
              </p:cNvCxnSpPr>
              <p:nvPr/>
            </p:nvCxnSpPr>
            <p:spPr>
              <a:xfrm>
                <a:off x="1226563" y="4187799"/>
                <a:ext cx="0" cy="399570"/>
              </a:xfrm>
              <a:prstGeom prst="line">
                <a:avLst/>
              </a:prstGeom>
              <a:ln w="22225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12436F2-92D8-435C-816E-B4384252AE54}"/>
                </a:ext>
              </a:extLst>
            </p:cNvPr>
            <p:cNvCxnSpPr/>
            <p:nvPr/>
          </p:nvCxnSpPr>
          <p:spPr>
            <a:xfrm>
              <a:off x="1881627" y="2858461"/>
              <a:ext cx="52301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1DB19EE-6552-40F5-B36A-165037E4539E}"/>
                </a:ext>
              </a:extLst>
            </p:cNvPr>
            <p:cNvCxnSpPr>
              <a:cxnSpLocks/>
            </p:cNvCxnSpPr>
            <p:nvPr/>
          </p:nvCxnSpPr>
          <p:spPr>
            <a:xfrm>
              <a:off x="1626133" y="1329338"/>
              <a:ext cx="1631898" cy="0"/>
            </a:xfrm>
            <a:prstGeom prst="line">
              <a:avLst/>
            </a:prstGeom>
            <a:ln w="2222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75F0A96-14C0-4295-9B9C-9B320C4A657A}"/>
                </a:ext>
              </a:extLst>
            </p:cNvPr>
            <p:cNvCxnSpPr>
              <a:cxnSpLocks/>
            </p:cNvCxnSpPr>
            <p:nvPr/>
          </p:nvCxnSpPr>
          <p:spPr>
            <a:xfrm>
              <a:off x="1638140" y="3550024"/>
              <a:ext cx="1696731" cy="0"/>
            </a:xfrm>
            <a:prstGeom prst="line">
              <a:avLst/>
            </a:prstGeom>
            <a:ln w="2222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3376DB0-0859-491C-BDA9-6036AE9BB2AC}"/>
                </a:ext>
              </a:extLst>
            </p:cNvPr>
            <p:cNvSpPr/>
            <p:nvPr/>
          </p:nvSpPr>
          <p:spPr>
            <a:xfrm>
              <a:off x="2562777" y="3476681"/>
              <a:ext cx="146688" cy="14668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3F4F2AE-24DB-4465-8CE5-1A4167E9A703}"/>
                </a:ext>
              </a:extLst>
            </p:cNvPr>
            <p:cNvSpPr/>
            <p:nvPr/>
          </p:nvSpPr>
          <p:spPr>
            <a:xfrm>
              <a:off x="2562777" y="1255993"/>
              <a:ext cx="146688" cy="14668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A99426C-3764-4D72-97EA-E6A70067E137}"/>
                </a:ext>
              </a:extLst>
            </p:cNvPr>
            <p:cNvSpPr/>
            <p:nvPr/>
          </p:nvSpPr>
          <p:spPr>
            <a:xfrm>
              <a:off x="3267942" y="1255993"/>
              <a:ext cx="146688" cy="1466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193DE96-0108-4152-8DE2-C40E31EAFE7B}"/>
                </a:ext>
              </a:extLst>
            </p:cNvPr>
            <p:cNvSpPr txBox="1"/>
            <p:nvPr/>
          </p:nvSpPr>
          <p:spPr>
            <a:xfrm>
              <a:off x="3414630" y="1158521"/>
              <a:ext cx="611065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Bias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48AB734-2E17-4230-93A3-2B77584355E5}"/>
                </a:ext>
              </a:extLst>
            </p:cNvPr>
            <p:cNvSpPr/>
            <p:nvPr/>
          </p:nvSpPr>
          <p:spPr>
            <a:xfrm>
              <a:off x="3341286" y="3211926"/>
              <a:ext cx="1095438" cy="6761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dirty="0">
                  <a:solidFill>
                    <a:schemeClr val="tx1"/>
                  </a:solidFill>
                </a:rPr>
                <a:t>Amplifier, Shaper,…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A578E21-0FBF-450B-AA10-459A2AE91AE3}"/>
                </a:ext>
              </a:extLst>
            </p:cNvPr>
            <p:cNvSpPr/>
            <p:nvPr/>
          </p:nvSpPr>
          <p:spPr>
            <a:xfrm>
              <a:off x="4655407" y="3211925"/>
              <a:ext cx="1095438" cy="6761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tx1"/>
                  </a:solidFill>
                </a:rPr>
                <a:t>ADC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AF405DB-D8FC-4161-8080-D5592E4DE55B}"/>
                </a:ext>
              </a:extLst>
            </p:cNvPr>
            <p:cNvCxnSpPr>
              <a:stCxn id="16" idx="3"/>
              <a:endCxn id="17" idx="1"/>
            </p:cNvCxnSpPr>
            <p:nvPr/>
          </p:nvCxnSpPr>
          <p:spPr>
            <a:xfrm flipV="1">
              <a:off x="4436724" y="3550023"/>
              <a:ext cx="204433" cy="1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935C894-2E79-4C34-BFF6-13C9A5F34B2C}"/>
                </a:ext>
              </a:extLst>
            </p:cNvPr>
            <p:cNvSpPr txBox="1"/>
            <p:nvPr/>
          </p:nvSpPr>
          <p:spPr>
            <a:xfrm>
              <a:off x="739880" y="4360224"/>
              <a:ext cx="2380780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Analog current sum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C8E771D-FBFE-412C-A182-EBF66DDA61CD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V="1">
              <a:off x="1930270" y="3623366"/>
              <a:ext cx="578104" cy="736858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9813F69-A933-4830-A198-1F3205DB5C13}"/>
                </a:ext>
              </a:extLst>
            </p:cNvPr>
            <p:cNvCxnSpPr/>
            <p:nvPr/>
          </p:nvCxnSpPr>
          <p:spPr>
            <a:xfrm>
              <a:off x="1753880" y="3476681"/>
              <a:ext cx="488613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FD2414C-A55F-4ED9-B993-12AAF94FCE77}"/>
                </a:ext>
              </a:extLst>
            </p:cNvPr>
            <p:cNvCxnSpPr/>
            <p:nvPr/>
          </p:nvCxnSpPr>
          <p:spPr>
            <a:xfrm>
              <a:off x="2835409" y="3234711"/>
              <a:ext cx="0" cy="24197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CE93A2-D624-4ABD-A729-0EA2408A5F36}"/>
                </a:ext>
              </a:extLst>
            </p:cNvPr>
            <p:cNvCxnSpPr/>
            <p:nvPr/>
          </p:nvCxnSpPr>
          <p:spPr>
            <a:xfrm>
              <a:off x="3046720" y="3563890"/>
              <a:ext cx="0" cy="23286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461C749-57F7-4E4C-B561-85BADA31C398}"/>
                </a:ext>
              </a:extLst>
            </p:cNvPr>
            <p:cNvCxnSpPr>
              <a:cxnSpLocks/>
            </p:cNvCxnSpPr>
            <p:nvPr/>
          </p:nvCxnSpPr>
          <p:spPr>
            <a:xfrm>
              <a:off x="2835409" y="3789070"/>
              <a:ext cx="422622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947777-E6A7-4160-99D5-E31165A30628}"/>
                </a:ext>
              </a:extLst>
            </p:cNvPr>
            <p:cNvCxnSpPr>
              <a:cxnSpLocks/>
            </p:cNvCxnSpPr>
            <p:nvPr/>
          </p:nvCxnSpPr>
          <p:spPr>
            <a:xfrm>
              <a:off x="2835409" y="3888109"/>
              <a:ext cx="422622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2FB8A44-0260-4D59-8CA8-2C4E570F7D1E}"/>
                </a:ext>
              </a:extLst>
            </p:cNvPr>
            <p:cNvCxnSpPr/>
            <p:nvPr/>
          </p:nvCxnSpPr>
          <p:spPr>
            <a:xfrm>
              <a:off x="3046720" y="3888109"/>
              <a:ext cx="0" cy="23286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F3F91FD-D6E6-429C-A5CD-18D8BD2FAC1E}"/>
                </a:ext>
              </a:extLst>
            </p:cNvPr>
            <p:cNvSpPr/>
            <p:nvPr/>
          </p:nvSpPr>
          <p:spPr>
            <a:xfrm>
              <a:off x="2973972" y="3476678"/>
              <a:ext cx="146688" cy="14668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6D5FA23-EEAA-4202-9838-4DECD2D7107D}"/>
                </a:ext>
              </a:extLst>
            </p:cNvPr>
            <p:cNvSpPr txBox="1"/>
            <p:nvPr/>
          </p:nvSpPr>
          <p:spPr>
            <a:xfrm>
              <a:off x="3585067" y="4363295"/>
              <a:ext cx="4398961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SiPM capacitance (=electronic noise)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E17823B-8FD9-4B44-BE7C-F3FB1F0D951F}"/>
                </a:ext>
              </a:extLst>
            </p:cNvPr>
            <p:cNvCxnSpPr>
              <a:cxnSpLocks/>
              <a:stCxn id="28" idx="1"/>
            </p:cNvCxnSpPr>
            <p:nvPr/>
          </p:nvCxnSpPr>
          <p:spPr>
            <a:xfrm flipH="1" flipV="1">
              <a:off x="3154150" y="4053282"/>
              <a:ext cx="430917" cy="480829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936D211-EE51-42D2-9FC0-27A4373CAFDF}"/>
                </a:ext>
              </a:extLst>
            </p:cNvPr>
            <p:cNvSpPr txBox="1"/>
            <p:nvPr/>
          </p:nvSpPr>
          <p:spPr>
            <a:xfrm>
              <a:off x="4468220" y="1561044"/>
              <a:ext cx="2356514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Response of the SPAD is a ‘yes’ or ‘no’ (</a:t>
              </a:r>
              <a:r>
                <a:rPr lang="en-US">
                  <a:latin typeface="+mn-lt"/>
                </a:rPr>
                <a:t>fixed charge)</a:t>
              </a:r>
              <a:endParaRPr lang="en-US" dirty="0">
                <a:latin typeface="+mn-lt"/>
              </a:endParaRPr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A44D41DA-02A5-46EC-A589-567D300A02A7}"/>
                </a:ext>
              </a:extLst>
            </p:cNvPr>
            <p:cNvSpPr/>
            <p:nvPr/>
          </p:nvSpPr>
          <p:spPr>
            <a:xfrm rot="10800000">
              <a:off x="3520834" y="1949369"/>
              <a:ext cx="531176" cy="184283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B3FCA3A-2DF3-48FC-890C-DDB33ED402B3}"/>
                </a:ext>
              </a:extLst>
            </p:cNvPr>
            <p:cNvSpPr/>
            <p:nvPr/>
          </p:nvSpPr>
          <p:spPr>
            <a:xfrm>
              <a:off x="1221761" y="1098817"/>
              <a:ext cx="2066267" cy="3090589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</a:schemeClr>
              </a:solidFill>
              <a:prstDash val="dash"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6B2D8ED-A3B4-4D85-BCC7-9188B5F8B601}"/>
              </a:ext>
            </a:extLst>
          </p:cNvPr>
          <p:cNvGrpSpPr/>
          <p:nvPr/>
        </p:nvGrpSpPr>
        <p:grpSpPr>
          <a:xfrm>
            <a:off x="6866453" y="2201442"/>
            <a:ext cx="3954970" cy="2644909"/>
            <a:chOff x="7056875" y="1243200"/>
            <a:chExt cx="3954970" cy="264490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52BDE01-D74E-462D-8B2A-46E4F1B9D5BD}"/>
                </a:ext>
              </a:extLst>
            </p:cNvPr>
            <p:cNvGrpSpPr/>
            <p:nvPr/>
          </p:nvGrpSpPr>
          <p:grpSpPr>
            <a:xfrm>
              <a:off x="7811370" y="1913671"/>
              <a:ext cx="255494" cy="221876"/>
              <a:chOff x="1882588" y="3845859"/>
              <a:chExt cx="255494" cy="221876"/>
            </a:xfrm>
          </p:grpSpPr>
          <p:sp>
            <p:nvSpPr>
              <p:cNvPr id="81" name="Isosceles Triangle 80">
                <a:extLst>
                  <a:ext uri="{FF2B5EF4-FFF2-40B4-BE49-F238E27FC236}">
                    <a16:creationId xmlns:a16="http://schemas.microsoft.com/office/drawing/2014/main" id="{D54777F8-CD5E-43A5-B529-DCD424462F48}"/>
                  </a:ext>
                </a:extLst>
              </p:cNvPr>
              <p:cNvSpPr/>
              <p:nvPr/>
            </p:nvSpPr>
            <p:spPr>
              <a:xfrm>
                <a:off x="1882588" y="3845859"/>
                <a:ext cx="255494" cy="221876"/>
              </a:xfrm>
              <a:prstGeom prst="triangl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DB46192D-D462-45A8-AC32-62125819C981}"/>
                  </a:ext>
                </a:extLst>
              </p:cNvPr>
              <p:cNvCxnSpPr/>
              <p:nvPr/>
            </p:nvCxnSpPr>
            <p:spPr>
              <a:xfrm>
                <a:off x="1882588" y="3845859"/>
                <a:ext cx="255494" cy="0"/>
              </a:xfrm>
              <a:prstGeom prst="line">
                <a:avLst/>
              </a:prstGeom>
              <a:ln w="22225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35B890A-165A-46FB-8CD6-09867C818D2D}"/>
                </a:ext>
              </a:extLst>
            </p:cNvPr>
            <p:cNvGrpSpPr/>
            <p:nvPr/>
          </p:nvGrpSpPr>
          <p:grpSpPr>
            <a:xfrm>
              <a:off x="8821358" y="1913671"/>
              <a:ext cx="255494" cy="221876"/>
              <a:chOff x="1882588" y="3845859"/>
              <a:chExt cx="255494" cy="221876"/>
            </a:xfrm>
          </p:grpSpPr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id="{5DB1A506-767A-43ED-B939-71BC3950A29F}"/>
                  </a:ext>
                </a:extLst>
              </p:cNvPr>
              <p:cNvSpPr/>
              <p:nvPr/>
            </p:nvSpPr>
            <p:spPr>
              <a:xfrm>
                <a:off x="1882588" y="3845859"/>
                <a:ext cx="255494" cy="221876"/>
              </a:xfrm>
              <a:prstGeom prst="triangl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E9D6FE78-BFEF-4ED1-9BBF-F4AA796B4DD5}"/>
                  </a:ext>
                </a:extLst>
              </p:cNvPr>
              <p:cNvCxnSpPr/>
              <p:nvPr/>
            </p:nvCxnSpPr>
            <p:spPr>
              <a:xfrm>
                <a:off x="1882588" y="3845859"/>
                <a:ext cx="255494" cy="0"/>
              </a:xfrm>
              <a:prstGeom prst="line">
                <a:avLst/>
              </a:prstGeom>
              <a:ln w="22225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CDDDD6D-05BE-43CB-9B17-7B271AAA9A97}"/>
                </a:ext>
              </a:extLst>
            </p:cNvPr>
            <p:cNvCxnSpPr>
              <a:stCxn id="79" idx="0"/>
            </p:cNvCxnSpPr>
            <p:nvPr/>
          </p:nvCxnSpPr>
          <p:spPr>
            <a:xfrm flipV="1">
              <a:off x="8949105" y="1402683"/>
              <a:ext cx="0" cy="510988"/>
            </a:xfrm>
            <a:prstGeom prst="line">
              <a:avLst/>
            </a:prstGeom>
            <a:ln w="2222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92E5F87-72A6-4C30-94BE-2E92FC3A4A4F}"/>
                </a:ext>
              </a:extLst>
            </p:cNvPr>
            <p:cNvCxnSpPr/>
            <p:nvPr/>
          </p:nvCxnSpPr>
          <p:spPr>
            <a:xfrm flipV="1">
              <a:off x="8949105" y="2135547"/>
              <a:ext cx="0" cy="510988"/>
            </a:xfrm>
            <a:prstGeom prst="line">
              <a:avLst/>
            </a:prstGeom>
            <a:ln w="2222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1564107-5B9E-4C2B-B708-F02A7D3894BD}"/>
                </a:ext>
              </a:extLst>
            </p:cNvPr>
            <p:cNvSpPr/>
            <p:nvPr/>
          </p:nvSpPr>
          <p:spPr>
            <a:xfrm>
              <a:off x="8534387" y="2640279"/>
              <a:ext cx="829435" cy="5839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900" dirty="0">
                  <a:solidFill>
                    <a:schemeClr val="tx1"/>
                  </a:solidFill>
                </a:rPr>
                <a:t>Quench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EECD33F-BC30-4A7B-ABFD-11F0DFDA9378}"/>
                </a:ext>
              </a:extLst>
            </p:cNvPr>
            <p:cNvCxnSpPr/>
            <p:nvPr/>
          </p:nvCxnSpPr>
          <p:spPr>
            <a:xfrm>
              <a:off x="8186927" y="2324768"/>
              <a:ext cx="52301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25BC31E-4946-4C82-A0D3-0904154B5F54}"/>
                </a:ext>
              </a:extLst>
            </p:cNvPr>
            <p:cNvCxnSpPr>
              <a:cxnSpLocks/>
            </p:cNvCxnSpPr>
            <p:nvPr/>
          </p:nvCxnSpPr>
          <p:spPr>
            <a:xfrm>
              <a:off x="7939117" y="1402683"/>
              <a:ext cx="1631898" cy="0"/>
            </a:xfrm>
            <a:prstGeom prst="line">
              <a:avLst/>
            </a:prstGeom>
            <a:ln w="2222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7CE1E9A-DB5E-4FF2-BBA7-726524B87EC2}"/>
                </a:ext>
              </a:extLst>
            </p:cNvPr>
            <p:cNvCxnSpPr>
              <a:cxnSpLocks/>
            </p:cNvCxnSpPr>
            <p:nvPr/>
          </p:nvCxnSpPr>
          <p:spPr>
            <a:xfrm>
              <a:off x="7939116" y="3623369"/>
              <a:ext cx="2243297" cy="31351"/>
            </a:xfrm>
            <a:prstGeom prst="line">
              <a:avLst/>
            </a:prstGeom>
            <a:ln w="2222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7B372CA-8444-43EB-8534-382CD662602C}"/>
                </a:ext>
              </a:extLst>
            </p:cNvPr>
            <p:cNvSpPr/>
            <p:nvPr/>
          </p:nvSpPr>
          <p:spPr>
            <a:xfrm>
              <a:off x="8875761" y="1329338"/>
              <a:ext cx="146688" cy="14668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C17C708-92DD-4EC1-AA76-D8AE9FCFB71F}"/>
                </a:ext>
              </a:extLst>
            </p:cNvPr>
            <p:cNvSpPr/>
            <p:nvPr/>
          </p:nvSpPr>
          <p:spPr>
            <a:xfrm>
              <a:off x="9580926" y="1329338"/>
              <a:ext cx="146688" cy="1466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E547E86-5107-45F5-9972-A9B3249C2328}"/>
                </a:ext>
              </a:extLst>
            </p:cNvPr>
            <p:cNvSpPr/>
            <p:nvPr/>
          </p:nvSpPr>
          <p:spPr>
            <a:xfrm>
              <a:off x="7524399" y="2650725"/>
              <a:ext cx="829435" cy="5839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900" dirty="0">
                  <a:solidFill>
                    <a:schemeClr val="tx1"/>
                  </a:solidFill>
                </a:rPr>
                <a:t>Quench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8190156-D63E-4F9C-91AA-7C5DBCFF4BE1}"/>
                </a:ext>
              </a:extLst>
            </p:cNvPr>
            <p:cNvCxnSpPr>
              <a:cxnSpLocks/>
            </p:cNvCxnSpPr>
            <p:nvPr/>
          </p:nvCxnSpPr>
          <p:spPr>
            <a:xfrm>
              <a:off x="8949104" y="3234712"/>
              <a:ext cx="0" cy="241970"/>
            </a:xfrm>
            <a:prstGeom prst="line">
              <a:avLst/>
            </a:prstGeom>
            <a:ln w="2222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F8330C7-530E-4482-97FD-7A152E1D17C6}"/>
                </a:ext>
              </a:extLst>
            </p:cNvPr>
            <p:cNvCxnSpPr>
              <a:cxnSpLocks/>
            </p:cNvCxnSpPr>
            <p:nvPr/>
          </p:nvCxnSpPr>
          <p:spPr>
            <a:xfrm>
              <a:off x="8949104" y="3476681"/>
              <a:ext cx="1233309" cy="0"/>
            </a:xfrm>
            <a:prstGeom prst="line">
              <a:avLst/>
            </a:prstGeom>
            <a:ln w="2222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18E541D-41EA-4577-AAD7-141CB664907E}"/>
                </a:ext>
              </a:extLst>
            </p:cNvPr>
            <p:cNvSpPr/>
            <p:nvPr/>
          </p:nvSpPr>
          <p:spPr>
            <a:xfrm>
              <a:off x="10182413" y="2573190"/>
              <a:ext cx="829432" cy="131491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DSP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EDB8F18-40FF-43DA-AEA1-4FE9FC231E99}"/>
                </a:ext>
              </a:extLst>
            </p:cNvPr>
            <p:cNvGrpSpPr/>
            <p:nvPr/>
          </p:nvGrpSpPr>
          <p:grpSpPr>
            <a:xfrm>
              <a:off x="9645711" y="3272708"/>
              <a:ext cx="409386" cy="130629"/>
              <a:chOff x="8235152" y="937452"/>
              <a:chExt cx="409386" cy="130629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962D00A-5BF1-4901-BA6F-C2A6ECD27EC8}"/>
                  </a:ext>
                </a:extLst>
              </p:cNvPr>
              <p:cNvCxnSpPr/>
              <p:nvPr/>
            </p:nvCxnSpPr>
            <p:spPr>
              <a:xfrm>
                <a:off x="8235152" y="1068081"/>
                <a:ext cx="146688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3103FA75-BBA4-4B2B-9F2A-B8888A5A5EA3}"/>
                  </a:ext>
                </a:extLst>
              </p:cNvPr>
              <p:cNvCxnSpPr/>
              <p:nvPr/>
            </p:nvCxnSpPr>
            <p:spPr>
              <a:xfrm flipV="1">
                <a:off x="8381840" y="937452"/>
                <a:ext cx="0" cy="130629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CCB1DAB6-1899-4CD8-9B62-37A154AE2D4D}"/>
                  </a:ext>
                </a:extLst>
              </p:cNvPr>
              <p:cNvCxnSpPr/>
              <p:nvPr/>
            </p:nvCxnSpPr>
            <p:spPr>
              <a:xfrm>
                <a:off x="8381840" y="937452"/>
                <a:ext cx="132069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F6462359-4FC0-4A92-9DB3-713FD7D96947}"/>
                  </a:ext>
                </a:extLst>
              </p:cNvPr>
              <p:cNvCxnSpPr/>
              <p:nvPr/>
            </p:nvCxnSpPr>
            <p:spPr>
              <a:xfrm>
                <a:off x="8513909" y="937452"/>
                <a:ext cx="0" cy="130629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13ABF764-57FD-48B8-B9CC-E54E379663E7}"/>
                  </a:ext>
                </a:extLst>
              </p:cNvPr>
              <p:cNvCxnSpPr/>
              <p:nvPr/>
            </p:nvCxnSpPr>
            <p:spPr>
              <a:xfrm>
                <a:off x="8513909" y="1068081"/>
                <a:ext cx="1306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961EE2B-1FA2-427D-B21D-21611FF658D2}"/>
                </a:ext>
              </a:extLst>
            </p:cNvPr>
            <p:cNvGrpSpPr/>
            <p:nvPr/>
          </p:nvGrpSpPr>
          <p:grpSpPr>
            <a:xfrm>
              <a:off x="9654990" y="3717572"/>
              <a:ext cx="409386" cy="130629"/>
              <a:chOff x="8235152" y="937452"/>
              <a:chExt cx="409386" cy="130629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4A19352C-92ED-4923-84A8-9B52330AD1EE}"/>
                  </a:ext>
                </a:extLst>
              </p:cNvPr>
              <p:cNvCxnSpPr/>
              <p:nvPr/>
            </p:nvCxnSpPr>
            <p:spPr>
              <a:xfrm>
                <a:off x="8235152" y="1068081"/>
                <a:ext cx="146688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858864D4-260E-4247-8EA8-B767DEF4D6F2}"/>
                  </a:ext>
                </a:extLst>
              </p:cNvPr>
              <p:cNvCxnSpPr/>
              <p:nvPr/>
            </p:nvCxnSpPr>
            <p:spPr>
              <a:xfrm flipV="1">
                <a:off x="8381840" y="937452"/>
                <a:ext cx="0" cy="130629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00003CEE-E4C5-4464-AD56-991CC931F7AF}"/>
                  </a:ext>
                </a:extLst>
              </p:cNvPr>
              <p:cNvCxnSpPr/>
              <p:nvPr/>
            </p:nvCxnSpPr>
            <p:spPr>
              <a:xfrm>
                <a:off x="8381840" y="937452"/>
                <a:ext cx="132069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7D92A1C2-DD51-40FA-B684-1281EAF0F937}"/>
                  </a:ext>
                </a:extLst>
              </p:cNvPr>
              <p:cNvCxnSpPr/>
              <p:nvPr/>
            </p:nvCxnSpPr>
            <p:spPr>
              <a:xfrm>
                <a:off x="8513909" y="937452"/>
                <a:ext cx="0" cy="130629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D83EFC69-52AC-43B4-A31D-157FD3EBB9DE}"/>
                  </a:ext>
                </a:extLst>
              </p:cNvPr>
              <p:cNvCxnSpPr/>
              <p:nvPr/>
            </p:nvCxnSpPr>
            <p:spPr>
              <a:xfrm>
                <a:off x="8513909" y="1068081"/>
                <a:ext cx="1306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EF7AB23-994B-44FC-B7E1-DE9221B83CA8}"/>
                </a:ext>
              </a:extLst>
            </p:cNvPr>
            <p:cNvSpPr txBox="1"/>
            <p:nvPr/>
          </p:nvSpPr>
          <p:spPr>
            <a:xfrm>
              <a:off x="9737525" y="1243200"/>
              <a:ext cx="611065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Bias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57214D7-A75A-4DA8-A0AE-B9C3F0ADEE38}"/>
                </a:ext>
              </a:extLst>
            </p:cNvPr>
            <p:cNvCxnSpPr>
              <a:stCxn id="81" idx="0"/>
            </p:cNvCxnSpPr>
            <p:nvPr/>
          </p:nvCxnSpPr>
          <p:spPr>
            <a:xfrm flipV="1">
              <a:off x="7939117" y="1402683"/>
              <a:ext cx="0" cy="510988"/>
            </a:xfrm>
            <a:prstGeom prst="line">
              <a:avLst/>
            </a:prstGeom>
            <a:ln w="2222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EA54E96-5163-4EA6-B7C8-81D2CD8B08CE}"/>
                </a:ext>
              </a:extLst>
            </p:cNvPr>
            <p:cNvCxnSpPr/>
            <p:nvPr/>
          </p:nvCxnSpPr>
          <p:spPr>
            <a:xfrm flipV="1">
              <a:off x="7939117" y="2135547"/>
              <a:ext cx="0" cy="510988"/>
            </a:xfrm>
            <a:prstGeom prst="line">
              <a:avLst/>
            </a:prstGeom>
            <a:ln w="2222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ECE7523-1340-462C-98B3-F8DD54C7FA7C}"/>
                </a:ext>
              </a:extLst>
            </p:cNvPr>
            <p:cNvCxnSpPr>
              <a:cxnSpLocks/>
            </p:cNvCxnSpPr>
            <p:nvPr/>
          </p:nvCxnSpPr>
          <p:spPr>
            <a:xfrm>
              <a:off x="7939117" y="3223799"/>
              <a:ext cx="0" cy="399570"/>
            </a:xfrm>
            <a:prstGeom prst="line">
              <a:avLst/>
            </a:prstGeom>
            <a:ln w="2222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Arrow: Right 67">
              <a:extLst>
                <a:ext uri="{FF2B5EF4-FFF2-40B4-BE49-F238E27FC236}">
                  <a16:creationId xmlns:a16="http://schemas.microsoft.com/office/drawing/2014/main" id="{33EDAC22-D8BC-4D3F-AF48-7C4ABE7DECDE}"/>
                </a:ext>
              </a:extLst>
            </p:cNvPr>
            <p:cNvSpPr/>
            <p:nvPr/>
          </p:nvSpPr>
          <p:spPr>
            <a:xfrm>
              <a:off x="7056875" y="1951264"/>
              <a:ext cx="531176" cy="184283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F8B30635-8E9E-402D-A058-80C386843E6E}"/>
              </a:ext>
            </a:extLst>
          </p:cNvPr>
          <p:cNvSpPr txBox="1"/>
          <p:nvPr/>
        </p:nvSpPr>
        <p:spPr>
          <a:xfrm>
            <a:off x="382972" y="5620190"/>
            <a:ext cx="5236015" cy="5909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The amplifier transforms charge into voltage and then BACK to digital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6B2761E-54FC-464B-BA02-0D5DB44E0994}"/>
              </a:ext>
            </a:extLst>
          </p:cNvPr>
          <p:cNvSpPr txBox="1"/>
          <p:nvPr/>
        </p:nvSpPr>
        <p:spPr>
          <a:xfrm>
            <a:off x="6464584" y="5781710"/>
            <a:ext cx="5576110" cy="3416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No D/A+A/</a:t>
            </a:r>
            <a:r>
              <a:rPr lang="en-US" dirty="0"/>
              <a:t>D</a:t>
            </a:r>
            <a:r>
              <a:rPr lang="en-US" dirty="0">
                <a:latin typeface="+mn-lt"/>
              </a:rPr>
              <a:t> conversion. Everything stays digital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6C0548D-EB39-46EF-807F-A9D349530E55}"/>
              </a:ext>
            </a:extLst>
          </p:cNvPr>
          <p:cNvSpPr txBox="1"/>
          <p:nvPr/>
        </p:nvSpPr>
        <p:spPr>
          <a:xfrm>
            <a:off x="1526221" y="1923041"/>
            <a:ext cx="673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SiPM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DF332F3-16F1-4944-9888-82DA378235DE}"/>
              </a:ext>
            </a:extLst>
          </p:cNvPr>
          <p:cNvSpPr txBox="1"/>
          <p:nvPr/>
        </p:nvSpPr>
        <p:spPr>
          <a:xfrm>
            <a:off x="7996505" y="2015541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PDC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A704952-F3F6-43B2-8D8E-35E36FE0A9F1}"/>
              </a:ext>
            </a:extLst>
          </p:cNvPr>
          <p:cNvSpPr txBox="1"/>
          <p:nvPr/>
        </p:nvSpPr>
        <p:spPr>
          <a:xfrm>
            <a:off x="1524704" y="2671582"/>
            <a:ext cx="725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SPAD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91D379B-FC32-434E-9482-FAAA1EC87869}"/>
              </a:ext>
            </a:extLst>
          </p:cNvPr>
          <p:cNvSpPr txBox="1"/>
          <p:nvPr/>
        </p:nvSpPr>
        <p:spPr>
          <a:xfrm>
            <a:off x="7922504" y="2797380"/>
            <a:ext cx="725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SPAD</a:t>
            </a:r>
          </a:p>
        </p:txBody>
      </p:sp>
    </p:spTree>
    <p:extLst>
      <p:ext uri="{BB962C8B-B14F-4D97-AF65-F5344CB8AC3E}">
        <p14:creationId xmlns:p14="http://schemas.microsoft.com/office/powerpoint/2010/main" val="3575034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2DD8A-AED6-4604-ADC9-873A0C798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Conversion Limits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45504-34BA-4ADA-8E34-E850B16DE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48341"/>
            <a:ext cx="11430000" cy="4047778"/>
          </a:xfrm>
        </p:spPr>
        <p:txBody>
          <a:bodyPr/>
          <a:lstStyle/>
          <a:p>
            <a:r>
              <a:rPr lang="en-US" dirty="0"/>
              <a:t>Analog conversion within SiPM</a:t>
            </a:r>
          </a:p>
          <a:p>
            <a:pPr lvl="1"/>
            <a:r>
              <a:rPr lang="en-US" dirty="0"/>
              <a:t>Analog readout = signal distortion, limited timing and PSD performance </a:t>
            </a:r>
          </a:p>
          <a:p>
            <a:pPr lvl="1"/>
            <a:r>
              <a:rPr lang="en-US" dirty="0"/>
              <a:t>More power required for BW, SNR, and signal integrity</a:t>
            </a:r>
          </a:p>
          <a:p>
            <a:pPr lvl="1"/>
            <a:r>
              <a:rPr lang="en-US" dirty="0"/>
              <a:t>Large readout capacitance, SNR∝[Gain/(Noise=f(CDET))]</a:t>
            </a:r>
          </a:p>
          <a:p>
            <a:r>
              <a:rPr lang="en-US" dirty="0"/>
              <a:t>No analog conversion = virtually infinite SNR.</a:t>
            </a:r>
          </a:p>
          <a:p>
            <a:pPr lvl="1"/>
            <a:r>
              <a:rPr lang="en-US" dirty="0"/>
              <a:t>Low power</a:t>
            </a:r>
          </a:p>
          <a:p>
            <a:pPr lvl="1"/>
            <a:r>
              <a:rPr lang="en-US" dirty="0"/>
              <a:t>Fast timing (tens of </a:t>
            </a:r>
            <a:r>
              <a:rPr lang="en-US" dirty="0" err="1"/>
              <a:t>ps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High precision</a:t>
            </a:r>
          </a:p>
          <a:p>
            <a:pPr lvl="1"/>
            <a:r>
              <a:rPr lang="en-US" dirty="0"/>
              <a:t>Individual control of</a:t>
            </a:r>
            <a:br>
              <a:rPr lang="en-US" dirty="0"/>
            </a:br>
            <a:r>
              <a:rPr lang="en-US" dirty="0"/>
              <a:t>SPADs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4E8A62-D85B-4516-B3B6-5F34CB2E4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341" y="3648419"/>
            <a:ext cx="7072892" cy="2695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78D7FE-B028-4F01-B43F-7314FF27C57A}"/>
              </a:ext>
            </a:extLst>
          </p:cNvPr>
          <p:cNvSpPr txBox="1"/>
          <p:nvPr/>
        </p:nvSpPr>
        <p:spPr>
          <a:xfrm rot="16200000">
            <a:off x="8451812" y="4443504"/>
            <a:ext cx="441146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800" dirty="0">
                <a:latin typeface="+mn-lt"/>
              </a:rPr>
              <a:t>10110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B7722B-9AEB-4A2F-95FE-D665410F2E89}"/>
              </a:ext>
            </a:extLst>
          </p:cNvPr>
          <p:cNvSpPr txBox="1"/>
          <p:nvPr/>
        </p:nvSpPr>
        <p:spPr>
          <a:xfrm rot="16200000">
            <a:off x="8390905" y="4133181"/>
            <a:ext cx="441146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800" dirty="0">
                <a:latin typeface="+mn-lt"/>
              </a:rPr>
              <a:t>10000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A7F550-E0C2-4C58-BC98-B88ECCC3A3CC}"/>
              </a:ext>
            </a:extLst>
          </p:cNvPr>
          <p:cNvSpPr txBox="1"/>
          <p:nvPr/>
        </p:nvSpPr>
        <p:spPr>
          <a:xfrm rot="16200000">
            <a:off x="8306073" y="3799341"/>
            <a:ext cx="441146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800" dirty="0">
                <a:latin typeface="+mn-lt"/>
              </a:rPr>
              <a:t>01001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5B9A88-289D-430A-8209-8622C4195AC8}"/>
              </a:ext>
            </a:extLst>
          </p:cNvPr>
          <p:cNvSpPr txBox="1"/>
          <p:nvPr/>
        </p:nvSpPr>
        <p:spPr>
          <a:xfrm rot="16200000">
            <a:off x="8554311" y="4628854"/>
            <a:ext cx="441146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800" dirty="0">
                <a:latin typeface="+mn-lt"/>
              </a:rPr>
              <a:t>11010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B2CF19-B11A-4708-A451-9FA7ADE63ED8}"/>
              </a:ext>
            </a:extLst>
          </p:cNvPr>
          <p:cNvSpPr txBox="1"/>
          <p:nvPr/>
        </p:nvSpPr>
        <p:spPr>
          <a:xfrm rot="16200000">
            <a:off x="8631045" y="4894553"/>
            <a:ext cx="441146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800" dirty="0">
                <a:latin typeface="+mn-lt"/>
              </a:rPr>
              <a:t>11110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3CC363-D23D-4E70-9524-BC0E20086824}"/>
              </a:ext>
            </a:extLst>
          </p:cNvPr>
          <p:cNvSpPr txBox="1"/>
          <p:nvPr/>
        </p:nvSpPr>
        <p:spPr>
          <a:xfrm>
            <a:off x="8875195" y="4882554"/>
            <a:ext cx="276241" cy="2271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8AE3C1-3236-4238-AFDB-866AC615E385}"/>
              </a:ext>
            </a:extLst>
          </p:cNvPr>
          <p:cNvSpPr txBox="1"/>
          <p:nvPr/>
        </p:nvSpPr>
        <p:spPr>
          <a:xfrm>
            <a:off x="6326389" y="3986072"/>
            <a:ext cx="2217274" cy="549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100" dirty="0">
                <a:latin typeface="+mn-lt"/>
              </a:rPr>
              <a:t>SiPM leading/trailing edge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distortion induced by readout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and quenching</a:t>
            </a:r>
            <a:endParaRPr lang="en-US" sz="1100" baseline="-250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B69648-3B4A-4793-8CF0-905262F6DF38}"/>
              </a:ext>
            </a:extLst>
          </p:cNvPr>
          <p:cNvSpPr txBox="1"/>
          <p:nvPr/>
        </p:nvSpPr>
        <p:spPr>
          <a:xfrm>
            <a:off x="5356835" y="5226916"/>
            <a:ext cx="2289922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Scintillator intrinsic response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D6AB3D-F5D3-49B3-A72F-1D76298CD914}"/>
              </a:ext>
            </a:extLst>
          </p:cNvPr>
          <p:cNvSpPr txBox="1"/>
          <p:nvPr/>
        </p:nvSpPr>
        <p:spPr>
          <a:xfrm>
            <a:off x="9171863" y="4139320"/>
            <a:ext cx="238982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“</a:t>
            </a:r>
            <a:r>
              <a:rPr lang="en-US" sz="1400" dirty="0" err="1">
                <a:latin typeface="+mn-lt"/>
              </a:rPr>
              <a:t>Binnable</a:t>
            </a:r>
            <a:r>
              <a:rPr lang="en-US" sz="1400" dirty="0">
                <a:latin typeface="+mn-lt"/>
              </a:rPr>
              <a:t>” digital Sum Output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4482A43-4B3F-4E6C-8716-0102D63B4DD9}"/>
              </a:ext>
            </a:extLst>
          </p:cNvPr>
          <p:cNvCxnSpPr>
            <a:cxnSpLocks/>
          </p:cNvCxnSpPr>
          <p:nvPr/>
        </p:nvCxnSpPr>
        <p:spPr>
          <a:xfrm flipH="1">
            <a:off x="6967521" y="4551801"/>
            <a:ext cx="102499" cy="36285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1AA77F-23F1-43F2-82C1-9EC7D9B92B97}"/>
              </a:ext>
            </a:extLst>
          </p:cNvPr>
          <p:cNvCxnSpPr>
            <a:cxnSpLocks/>
          </p:cNvCxnSpPr>
          <p:nvPr/>
        </p:nvCxnSpPr>
        <p:spPr>
          <a:xfrm flipH="1">
            <a:off x="5084724" y="4271501"/>
            <a:ext cx="1230036" cy="20626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36CD29-A480-4CE1-AD8A-C61C0E510367}"/>
              </a:ext>
            </a:extLst>
          </p:cNvPr>
          <p:cNvCxnSpPr/>
          <p:nvPr/>
        </p:nvCxnSpPr>
        <p:spPr>
          <a:xfrm flipV="1">
            <a:off x="4906247" y="4201157"/>
            <a:ext cx="178557" cy="170466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85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69E49-10C9-4A0A-B511-AB83286BE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PDC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0A0B6-96D0-4A9A-BC6E-A1CA06F0F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4096 Channels of electronics </a:t>
            </a:r>
            <a:br>
              <a:rPr lang="en-US" dirty="0"/>
            </a:br>
            <a:r>
              <a:rPr lang="en-US" dirty="0"/>
              <a:t>readout on a single chip.</a:t>
            </a:r>
          </a:p>
          <a:p>
            <a:r>
              <a:rPr lang="en-US" dirty="0"/>
              <a:t>61 test SPADs in a 1D row on </a:t>
            </a:r>
            <a:br>
              <a:rPr lang="en-US" dirty="0"/>
            </a:br>
            <a:r>
              <a:rPr lang="en-US" dirty="0"/>
              <a:t>the same chip.</a:t>
            </a:r>
          </a:p>
          <a:p>
            <a:r>
              <a:rPr lang="en-US" dirty="0"/>
              <a:t>The only external component </a:t>
            </a:r>
            <a:br>
              <a:rPr lang="en-US" dirty="0"/>
            </a:br>
            <a:r>
              <a:rPr lang="en-US" dirty="0"/>
              <a:t>needed is a “tile controller.”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D1AFCD-788F-40BA-82B7-3BCC1DACC775}"/>
              </a:ext>
            </a:extLst>
          </p:cNvPr>
          <p:cNvGrpSpPr/>
          <p:nvPr/>
        </p:nvGrpSpPr>
        <p:grpSpPr>
          <a:xfrm>
            <a:off x="6584365" y="1773905"/>
            <a:ext cx="4860876" cy="2321794"/>
            <a:chOff x="4323424" y="1156487"/>
            <a:chExt cx="6375055" cy="304504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CA8AD79-270A-4E6C-B12F-BC9D816ED7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743"/>
            <a:stretch/>
          </p:blipFill>
          <p:spPr>
            <a:xfrm>
              <a:off x="4323424" y="1156487"/>
              <a:ext cx="6375055" cy="304504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3CFE10-5679-4171-A218-842FADEA4518}"/>
                </a:ext>
              </a:extLst>
            </p:cNvPr>
            <p:cNvSpPr txBox="1"/>
            <p:nvPr/>
          </p:nvSpPr>
          <p:spPr>
            <a:xfrm>
              <a:off x="4960342" y="1190258"/>
              <a:ext cx="2267812" cy="4480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PDC Chip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F4991A9-5482-4488-949B-40C8D91E92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6" r="69256"/>
          <a:stretch/>
        </p:blipFill>
        <p:spPr>
          <a:xfrm>
            <a:off x="6584365" y="4514718"/>
            <a:ext cx="1513957" cy="180293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1BE5543-78F6-4987-9406-B19218C038B5}"/>
              </a:ext>
            </a:extLst>
          </p:cNvPr>
          <p:cNvSpPr/>
          <p:nvPr/>
        </p:nvSpPr>
        <p:spPr>
          <a:xfrm>
            <a:off x="6584365" y="4514718"/>
            <a:ext cx="1624872" cy="53763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53E58B2-B6E6-4000-96EA-F3E12CBBE8C5}"/>
              </a:ext>
            </a:extLst>
          </p:cNvPr>
          <p:cNvSpPr/>
          <p:nvPr/>
        </p:nvSpPr>
        <p:spPr>
          <a:xfrm>
            <a:off x="6995854" y="3992864"/>
            <a:ext cx="161364" cy="5218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C466DA2D-E95E-491D-8AA9-9A57F7DC9C92}"/>
              </a:ext>
            </a:extLst>
          </p:cNvPr>
          <p:cNvSpPr/>
          <p:nvPr/>
        </p:nvSpPr>
        <p:spPr>
          <a:xfrm rot="10800000">
            <a:off x="8302787" y="3992864"/>
            <a:ext cx="294879" cy="152248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923EAD1E-234F-4815-9D2E-A9299048D476}"/>
              </a:ext>
            </a:extLst>
          </p:cNvPr>
          <p:cNvSpPr/>
          <p:nvPr/>
        </p:nvSpPr>
        <p:spPr>
          <a:xfrm rot="10800000">
            <a:off x="10587444" y="1641924"/>
            <a:ext cx="145997" cy="691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EC48D7-5F56-4438-8E30-11B6470111AB}"/>
              </a:ext>
            </a:extLst>
          </p:cNvPr>
          <p:cNvSpPr txBox="1"/>
          <p:nvPr/>
        </p:nvSpPr>
        <p:spPr>
          <a:xfrm>
            <a:off x="9847140" y="1325222"/>
            <a:ext cx="1772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63 more chips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15C4E1-C9E3-469C-ADD7-85393B15C605}"/>
              </a:ext>
            </a:extLst>
          </p:cNvPr>
          <p:cNvSpPr txBox="1"/>
          <p:nvPr/>
        </p:nvSpPr>
        <p:spPr>
          <a:xfrm>
            <a:off x="4204547" y="4934130"/>
            <a:ext cx="2097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/>
              <a:t>SPAD array </a:t>
            </a:r>
            <a:r>
              <a:rPr lang="en-US" dirty="0"/>
              <a:t>is the light-sensitive part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A38EFC4-54A0-47B5-B2E7-5D7E76FDFDD4}"/>
              </a:ext>
            </a:extLst>
          </p:cNvPr>
          <p:cNvCxnSpPr>
            <a:cxnSpLocks/>
          </p:cNvCxnSpPr>
          <p:nvPr/>
        </p:nvCxnSpPr>
        <p:spPr>
          <a:xfrm flipV="1">
            <a:off x="6107853" y="4934130"/>
            <a:ext cx="573484" cy="34544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561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3AC05-D67B-4653-8F59-0053FF313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39A28-C86B-4017-8E7A-B44FEC02F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Demonstrated </a:t>
            </a:r>
            <a:br>
              <a:rPr lang="en-US" dirty="0"/>
            </a:br>
            <a:r>
              <a:rPr lang="en-US" dirty="0"/>
              <a:t>functionality of SPADs </a:t>
            </a:r>
            <a:br>
              <a:rPr lang="en-US" dirty="0"/>
            </a:br>
            <a:r>
              <a:rPr lang="en-US" dirty="0"/>
              <a:t>and readout electronics.</a:t>
            </a:r>
          </a:p>
          <a:p>
            <a:r>
              <a:rPr lang="en-US" dirty="0"/>
              <a:t>Building 8x8 tile (same</a:t>
            </a:r>
            <a:br>
              <a:rPr lang="en-US" dirty="0"/>
            </a:br>
            <a:r>
              <a:rPr lang="en-US" dirty="0"/>
              <a:t>tile controller)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802C20-14BD-4696-A372-B1F15193E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858" y="1018903"/>
            <a:ext cx="6802575" cy="510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45AE87-4F55-44B2-A0A4-E0BD01366F67}"/>
              </a:ext>
            </a:extLst>
          </p:cNvPr>
          <p:cNvSpPr txBox="1"/>
          <p:nvPr/>
        </p:nvSpPr>
        <p:spPr>
          <a:xfrm>
            <a:off x="5489526" y="3029555"/>
            <a:ext cx="164179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+mn-lt"/>
              </a:rPr>
              <a:t>Tile controller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45919B-B3E6-4615-9002-785DEB7344C3}"/>
              </a:ext>
            </a:extLst>
          </p:cNvPr>
          <p:cNvSpPr txBox="1"/>
          <p:nvPr/>
        </p:nvSpPr>
        <p:spPr>
          <a:xfrm>
            <a:off x="5984207" y="3810876"/>
            <a:ext cx="246093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+mn-lt"/>
              </a:rPr>
              <a:t>Temporary Interface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214CBD-120E-4531-A2E2-5134FB74D062}"/>
              </a:ext>
            </a:extLst>
          </p:cNvPr>
          <p:cNvSpPr txBox="1"/>
          <p:nvPr/>
        </p:nvSpPr>
        <p:spPr>
          <a:xfrm>
            <a:off x="8445137" y="5395017"/>
            <a:ext cx="187262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+mn-lt"/>
              </a:rPr>
              <a:t>2x2 PDC heads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42B884-952F-4831-A1AB-90D36E6879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78" r="766"/>
          <a:stretch/>
        </p:blipFill>
        <p:spPr>
          <a:xfrm>
            <a:off x="465271" y="4523007"/>
            <a:ext cx="6627123" cy="17440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8D9665-BFE9-4690-9A5D-253FA3B19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3896" y="-24818"/>
            <a:ext cx="2968104" cy="222607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FCAE137-9EE5-41C8-A941-3C562A869EEA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10707948" y="2201260"/>
            <a:ext cx="287337" cy="2857920"/>
          </a:xfrm>
          <a:prstGeom prst="straightConnector1">
            <a:avLst/>
          </a:prstGeom>
          <a:ln w="412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2580E6-58A1-4FCD-8AE2-BEB746627A3D}"/>
              </a:ext>
            </a:extLst>
          </p:cNvPr>
          <p:cNvCxnSpPr>
            <a:cxnSpLocks/>
          </p:cNvCxnSpPr>
          <p:nvPr/>
        </p:nvCxnSpPr>
        <p:spPr>
          <a:xfrm>
            <a:off x="10707948" y="2201260"/>
            <a:ext cx="925284" cy="2190858"/>
          </a:xfrm>
          <a:prstGeom prst="straightConnector1">
            <a:avLst/>
          </a:prstGeom>
          <a:ln w="412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199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05A92-C33D-429E-8412-1E2733E5F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Tests done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FDDC7-8CA6-414D-9897-34DD36C28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64187"/>
            <a:ext cx="11430000" cy="4047778"/>
          </a:xfrm>
        </p:spPr>
        <p:txBody>
          <a:bodyPr/>
          <a:lstStyle/>
          <a:p>
            <a:r>
              <a:rPr lang="en-US" dirty="0"/>
              <a:t>Coupled scintillator to PDC head and set up a PMT coincidence measurement. Runs proved positive light </a:t>
            </a:r>
            <a:br>
              <a:rPr lang="en-US" dirty="0"/>
            </a:br>
            <a:r>
              <a:rPr lang="en-US" dirty="0"/>
              <a:t>detection for the first time.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C9E671-7321-48A5-8BFD-81F3264E9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705" y="1978572"/>
            <a:ext cx="3092012" cy="41226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DC97E1-9D60-42A9-8A9B-E8B36D2FA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09" y="2284682"/>
            <a:ext cx="3461288" cy="25959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83F7B7-C9D8-4A11-944C-1290C11D2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172" y="2411268"/>
            <a:ext cx="3092012" cy="2319009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B8A5435-19AD-4934-8B9A-E4D506FD3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208" y="4880648"/>
            <a:ext cx="2376955" cy="178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6C72DC-6353-42AF-829F-17B938CBB65E}"/>
              </a:ext>
            </a:extLst>
          </p:cNvPr>
          <p:cNvSpPr txBox="1"/>
          <p:nvPr/>
        </p:nvSpPr>
        <p:spPr>
          <a:xfrm>
            <a:off x="5401178" y="5083344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PDC1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7D745F06-CDAF-4063-9F0E-94A7237A6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207" y="4880648"/>
            <a:ext cx="2376956" cy="178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9738E9-0056-47AD-9DE7-A79DC5088842}"/>
              </a:ext>
            </a:extLst>
          </p:cNvPr>
          <p:cNvSpPr txBox="1"/>
          <p:nvPr/>
        </p:nvSpPr>
        <p:spPr>
          <a:xfrm>
            <a:off x="7833164" y="5083344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PDC2</a:t>
            </a:r>
          </a:p>
        </p:txBody>
      </p:sp>
    </p:spTree>
    <p:extLst>
      <p:ext uri="{BB962C8B-B14F-4D97-AF65-F5344CB8AC3E}">
        <p14:creationId xmlns:p14="http://schemas.microsoft.com/office/powerpoint/2010/main" val="3597664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479D3-C7C3-45A6-A15E-3DBE01A41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DD127-725C-4B97-B94F-C9FEB9083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done until now, was to demonstrate that everything works, with some limitations.</a:t>
            </a:r>
          </a:p>
          <a:p>
            <a:pPr lvl="1"/>
            <a:r>
              <a:rPr lang="en-US" dirty="0"/>
              <a:t>The PDCs only have 61 SPADs (but all readout channels)</a:t>
            </a:r>
          </a:p>
          <a:p>
            <a:pPr lvl="1"/>
            <a:r>
              <a:rPr lang="en-US" dirty="0"/>
              <a:t>The tile controller is an FPGA dev kit.</a:t>
            </a:r>
          </a:p>
          <a:p>
            <a:r>
              <a:rPr lang="en-US" dirty="0"/>
              <a:t>We want to work towards removing these limitations.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33045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A20C22-D077-412B-81BA-8B2541026FAD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ORNL-Presentation-16x9-Template</Template>
  <TotalTime>197</TotalTime>
  <Words>610</Words>
  <Application>Microsoft Office PowerPoint</Application>
  <PresentationFormat>Widescreen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Century Gothic</vt:lpstr>
      <vt:lpstr>ORNL</vt:lpstr>
      <vt:lpstr>Novel direct photon-to-digital conversion technique for light readouts</vt:lpstr>
      <vt:lpstr>Applications</vt:lpstr>
      <vt:lpstr>State-of-the-art </vt:lpstr>
      <vt:lpstr>The Enabling Technology</vt:lpstr>
      <vt:lpstr>Analog Conversion Limits Performance</vt:lpstr>
      <vt:lpstr>PDC Device</vt:lpstr>
      <vt:lpstr>Progress</vt:lpstr>
      <vt:lpstr>Tests done</vt:lpstr>
      <vt:lpstr>Future Developments</vt:lpstr>
      <vt:lpstr>Step 1: 2D SPAD arrays with 3D interconnects</vt:lpstr>
      <vt:lpstr>Step 2: system integration</vt:lpstr>
      <vt:lpstr>Step 3: make panels/cube readouts</vt:lpstr>
    </vt:vector>
  </TitlesOfParts>
  <Manager/>
  <Company>ORNL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Fabris, Lorenzo</dc:creator>
  <cp:keywords/>
  <dc:description/>
  <cp:lastModifiedBy>Fabris, Lorenzo</cp:lastModifiedBy>
  <cp:revision>1</cp:revision>
  <dcterms:created xsi:type="dcterms:W3CDTF">2022-05-03T15:09:05Z</dcterms:created>
  <dcterms:modified xsi:type="dcterms:W3CDTF">2022-05-06T13:41:12Z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