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  <p:sldMasterId id="2147483698" r:id="rId2"/>
    <p:sldMasterId id="2147483746" r:id="rId3"/>
    <p:sldMasterId id="2147483758" r:id="rId4"/>
    <p:sldMasterId id="2147483782" r:id="rId5"/>
    <p:sldMasterId id="2147483796" r:id="rId6"/>
  </p:sldMasterIdLst>
  <p:notesMasterIdLst>
    <p:notesMasterId r:id="rId49"/>
  </p:notesMasterIdLst>
  <p:sldIdLst>
    <p:sldId id="701" r:id="rId7"/>
    <p:sldId id="707" r:id="rId8"/>
    <p:sldId id="656" r:id="rId9"/>
    <p:sldId id="819" r:id="rId10"/>
    <p:sldId id="821" r:id="rId11"/>
    <p:sldId id="658" r:id="rId12"/>
    <p:sldId id="660" r:id="rId13"/>
    <p:sldId id="642" r:id="rId14"/>
    <p:sldId id="283" r:id="rId15"/>
    <p:sldId id="282" r:id="rId16"/>
    <p:sldId id="280" r:id="rId17"/>
    <p:sldId id="822" r:id="rId18"/>
    <p:sldId id="664" r:id="rId19"/>
    <p:sldId id="665" r:id="rId20"/>
    <p:sldId id="674" r:id="rId21"/>
    <p:sldId id="676" r:id="rId22"/>
    <p:sldId id="261" r:id="rId23"/>
    <p:sldId id="257" r:id="rId24"/>
    <p:sldId id="720" r:id="rId25"/>
    <p:sldId id="823" r:id="rId26"/>
    <p:sldId id="824" r:id="rId27"/>
    <p:sldId id="719" r:id="rId28"/>
    <p:sldId id="825" r:id="rId29"/>
    <p:sldId id="826" r:id="rId30"/>
    <p:sldId id="827" r:id="rId31"/>
    <p:sldId id="818" r:id="rId32"/>
    <p:sldId id="816" r:id="rId33"/>
    <p:sldId id="808" r:id="rId34"/>
    <p:sldId id="814" r:id="rId35"/>
    <p:sldId id="815" r:id="rId36"/>
    <p:sldId id="809" r:id="rId37"/>
    <p:sldId id="810" r:id="rId38"/>
    <p:sldId id="482" r:id="rId39"/>
    <p:sldId id="833" r:id="rId40"/>
    <p:sldId id="812" r:id="rId41"/>
    <p:sldId id="721" r:id="rId42"/>
    <p:sldId id="830" r:id="rId43"/>
    <p:sldId id="829" r:id="rId44"/>
    <p:sldId id="828" r:id="rId45"/>
    <p:sldId id="811" r:id="rId46"/>
    <p:sldId id="832" r:id="rId47"/>
    <p:sldId id="696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D72A9"/>
    <a:srgbClr val="1D538C"/>
    <a:srgbClr val="1D4F87"/>
    <a:srgbClr val="1F497D"/>
    <a:srgbClr val="0039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011"/>
    <p:restoredTop sz="94523"/>
  </p:normalViewPr>
  <p:slideViewPr>
    <p:cSldViewPr snapToGrid="0" snapToObjects="1">
      <p:cViewPr varScale="1">
        <p:scale>
          <a:sx n="78" d="100"/>
          <a:sy n="78" d="100"/>
        </p:scale>
        <p:origin x="175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3192"/>
    </p:cViewPr>
  </p:sorterViewPr>
  <p:notesViewPr>
    <p:cSldViewPr snapToGrid="0" snapToObjects="1">
      <p:cViewPr varScale="1">
        <p:scale>
          <a:sx n="76" d="100"/>
          <a:sy n="76" d="100"/>
        </p:scale>
        <p:origin x="-3304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"/>
              </a:defRPr>
            </a:lvl1pPr>
          </a:lstStyle>
          <a:p>
            <a:fld id="{A2F5D76D-19BC-5B4A-A987-458AEF6B6898}" type="datetimeFigureOut">
              <a:rPr lang="en-US" smtClean="0"/>
              <a:pPr/>
              <a:t>11/19/20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"/>
              </a:defRPr>
            </a:lvl1pPr>
          </a:lstStyle>
          <a:p>
            <a:fld id="{0688D68F-28BD-C749-A6EE-294B465B7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46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2F1FC-0E12-0148-97A8-593B8306ADB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To summarize the N=8 and N=2à dispappearence has a common origin. For N=28, the removal of p3 protons leads to a much smaller binding energy of the neutron p1/2, which comes closer rto the sd intruders. The role of the pn interaction is therefore essential. Similarly for the N=20 shell, the d5 – d3 pn interaction plays a similar role acting to reduce N=20 and bringing collectivity, in addition yto creating a new shell gap at N=16. We may question whgether a similar effect coulkd act to destrothe next HO shell number, N=40. For the latter, the removal of protons f7 from Ni should provoke a destruction of the N=40 shell closure.</a:t>
            </a:r>
          </a:p>
        </p:txBody>
      </p:sp>
    </p:spTree>
    <p:extLst>
      <p:ext uri="{BB962C8B-B14F-4D97-AF65-F5344CB8AC3E}">
        <p14:creationId xmlns:p14="http://schemas.microsoft.com/office/powerpoint/2010/main" val="400423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8D68F-28BD-C749-A6EE-294B465B777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958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8D68F-28BD-C749-A6EE-294B465B7777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592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8D68F-28BD-C749-A6EE-294B465B7777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245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42E9C83-7CEE-8E4C-BE2D-0325AB317DC0}" type="slidenum">
              <a:rPr lang="en-US" sz="1200">
                <a:solidFill>
                  <a:prstClr val="black"/>
                </a:solidFill>
                <a:latin typeface="Calibri" charset="0"/>
              </a:rPr>
              <a:pPr eaLnBrk="1" hangingPunct="1"/>
              <a:t>42</a:t>
            </a:fld>
            <a:endParaRPr lang="en-US" sz="12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3638" y="679450"/>
            <a:ext cx="4529137" cy="33988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379913"/>
            <a:ext cx="5043488" cy="407828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9851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7166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1316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0522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2032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1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4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3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2102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0241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4" indent="0">
              <a:buNone/>
              <a:defRPr sz="2000" b="1"/>
            </a:lvl2pPr>
            <a:lvl3pPr marL="913830" indent="0">
              <a:buNone/>
              <a:defRPr sz="1800" b="1"/>
            </a:lvl3pPr>
            <a:lvl4pPr marL="1370742" indent="0">
              <a:buNone/>
              <a:defRPr sz="1600" b="1"/>
            </a:lvl4pPr>
            <a:lvl5pPr marL="1827659" indent="0">
              <a:buNone/>
              <a:defRPr sz="1600" b="1"/>
            </a:lvl5pPr>
            <a:lvl6pPr marL="2284575" indent="0">
              <a:buNone/>
              <a:defRPr sz="1600" b="1"/>
            </a:lvl6pPr>
            <a:lvl7pPr marL="2741492" indent="0">
              <a:buNone/>
              <a:defRPr sz="1600" b="1"/>
            </a:lvl7pPr>
            <a:lvl8pPr marL="3198404" indent="0">
              <a:buNone/>
              <a:defRPr sz="1600" b="1"/>
            </a:lvl8pPr>
            <a:lvl9pPr marL="365531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4" indent="0">
              <a:buNone/>
              <a:defRPr sz="2000" b="1"/>
            </a:lvl2pPr>
            <a:lvl3pPr marL="913830" indent="0">
              <a:buNone/>
              <a:defRPr sz="1800" b="1"/>
            </a:lvl3pPr>
            <a:lvl4pPr marL="1370742" indent="0">
              <a:buNone/>
              <a:defRPr sz="1600" b="1"/>
            </a:lvl4pPr>
            <a:lvl5pPr marL="1827659" indent="0">
              <a:buNone/>
              <a:defRPr sz="1600" b="1"/>
            </a:lvl5pPr>
            <a:lvl6pPr marL="2284575" indent="0">
              <a:buNone/>
              <a:defRPr sz="1600" b="1"/>
            </a:lvl6pPr>
            <a:lvl7pPr marL="2741492" indent="0">
              <a:buNone/>
              <a:defRPr sz="1600" b="1"/>
            </a:lvl7pPr>
            <a:lvl8pPr marL="3198404" indent="0">
              <a:buNone/>
              <a:defRPr sz="1600" b="1"/>
            </a:lvl8pPr>
            <a:lvl9pPr marL="365531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5044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462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1069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14" indent="0">
              <a:buNone/>
              <a:defRPr sz="1200"/>
            </a:lvl2pPr>
            <a:lvl3pPr marL="913830" indent="0">
              <a:buNone/>
              <a:defRPr sz="1000"/>
            </a:lvl3pPr>
            <a:lvl4pPr marL="1370742" indent="0">
              <a:buNone/>
              <a:defRPr sz="900"/>
            </a:lvl4pPr>
            <a:lvl5pPr marL="1827659" indent="0">
              <a:buNone/>
              <a:defRPr sz="900"/>
            </a:lvl5pPr>
            <a:lvl6pPr marL="2284575" indent="0">
              <a:buNone/>
              <a:defRPr sz="900"/>
            </a:lvl6pPr>
            <a:lvl7pPr marL="2741492" indent="0">
              <a:buNone/>
              <a:defRPr sz="900"/>
            </a:lvl7pPr>
            <a:lvl8pPr marL="3198404" indent="0">
              <a:buNone/>
              <a:defRPr sz="900"/>
            </a:lvl8pPr>
            <a:lvl9pPr marL="365531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9628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6502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14" indent="0">
              <a:buNone/>
              <a:defRPr sz="2800"/>
            </a:lvl2pPr>
            <a:lvl3pPr marL="913830" indent="0">
              <a:buNone/>
              <a:defRPr sz="2400"/>
            </a:lvl3pPr>
            <a:lvl4pPr marL="1370742" indent="0">
              <a:buNone/>
              <a:defRPr sz="2000"/>
            </a:lvl4pPr>
            <a:lvl5pPr marL="1827659" indent="0">
              <a:buNone/>
              <a:defRPr sz="2000"/>
            </a:lvl5pPr>
            <a:lvl6pPr marL="2284575" indent="0">
              <a:buNone/>
              <a:defRPr sz="2000"/>
            </a:lvl6pPr>
            <a:lvl7pPr marL="2741492" indent="0">
              <a:buNone/>
              <a:defRPr sz="2000"/>
            </a:lvl7pPr>
            <a:lvl8pPr marL="3198404" indent="0">
              <a:buNone/>
              <a:defRPr sz="2000"/>
            </a:lvl8pPr>
            <a:lvl9pPr marL="365531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14" indent="0">
              <a:buNone/>
              <a:defRPr sz="1200"/>
            </a:lvl2pPr>
            <a:lvl3pPr marL="913830" indent="0">
              <a:buNone/>
              <a:defRPr sz="1000"/>
            </a:lvl3pPr>
            <a:lvl4pPr marL="1370742" indent="0">
              <a:buNone/>
              <a:defRPr sz="900"/>
            </a:lvl4pPr>
            <a:lvl5pPr marL="1827659" indent="0">
              <a:buNone/>
              <a:defRPr sz="900"/>
            </a:lvl5pPr>
            <a:lvl6pPr marL="2284575" indent="0">
              <a:buNone/>
              <a:defRPr sz="900"/>
            </a:lvl6pPr>
            <a:lvl7pPr marL="2741492" indent="0">
              <a:buNone/>
              <a:defRPr sz="900"/>
            </a:lvl7pPr>
            <a:lvl8pPr marL="3198404" indent="0">
              <a:buNone/>
              <a:defRPr sz="900"/>
            </a:lvl8pPr>
            <a:lvl9pPr marL="365531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8157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6953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30107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5153-AEE1-D541-84F8-0ABC337CB2A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D96E-7B85-324F-8BB8-CF2210D2CD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681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5153-AEE1-D541-84F8-0ABC337CB2A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D96E-7B85-324F-8BB8-CF2210D2CD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11602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5153-AEE1-D541-84F8-0ABC337CB2A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D96E-7B85-324F-8BB8-CF2210D2CD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80875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5153-AEE1-D541-84F8-0ABC337CB2A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D96E-7B85-324F-8BB8-CF2210D2CD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08286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5153-AEE1-D541-84F8-0ABC337CB2A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D96E-7B85-324F-8BB8-CF2210D2CD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9322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5153-AEE1-D541-84F8-0ABC337CB2A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D96E-7B85-324F-8BB8-CF2210D2CD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72596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5153-AEE1-D541-84F8-0ABC337CB2A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D96E-7B85-324F-8BB8-CF2210D2CD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412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1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4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3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43136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5153-AEE1-D541-84F8-0ABC337CB2A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D96E-7B85-324F-8BB8-CF2210D2CD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68812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5153-AEE1-D541-84F8-0ABC337CB2A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D96E-7B85-324F-8BB8-CF2210D2CD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26604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5153-AEE1-D541-84F8-0ABC337CB2A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D96E-7B85-324F-8BB8-CF2210D2CD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17069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5153-AEE1-D541-84F8-0ABC337CB2A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D96E-7B85-324F-8BB8-CF2210D2CD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23019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87762-A5A6-8C4A-8B04-B67A60D0EC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2624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D60E6-9BEB-4448-989F-7A9BD8A95D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0562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1EA2B-3473-824B-8A00-58F36EE6C5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662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5ED27-7635-0C44-B698-E7C0F8DE52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8286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EF643-2D13-754F-BF92-FCC4A4EB33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521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AB03C-8B86-DA41-8692-88D9B05B4D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935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45423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51B2A-8378-644F-A32A-922820F2B8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2097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33380-1105-F847-AFD3-97A17685FD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723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31308-D097-D14F-9C51-6D30DE696F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957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AF363-BD31-2E49-9C97-55DE34E0FD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312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7CA86-29F4-814A-95B3-4CE02DB248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894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8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47475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69064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68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0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074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343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611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39880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148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20167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77884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86" indent="0">
              <a:buNone/>
              <a:defRPr sz="1500" b="1"/>
            </a:lvl2pPr>
            <a:lvl3pPr marL="685373" indent="0">
              <a:buNone/>
              <a:defRPr sz="1350" b="1"/>
            </a:lvl3pPr>
            <a:lvl4pPr marL="1028057" indent="0">
              <a:buNone/>
              <a:defRPr sz="1200" b="1"/>
            </a:lvl4pPr>
            <a:lvl5pPr marL="1370744" indent="0">
              <a:buNone/>
              <a:defRPr sz="1200" b="1"/>
            </a:lvl5pPr>
            <a:lvl6pPr marL="1713431" indent="0">
              <a:buNone/>
              <a:defRPr sz="1200" b="1"/>
            </a:lvl6pPr>
            <a:lvl7pPr marL="2056119" indent="0">
              <a:buNone/>
              <a:defRPr sz="1200" b="1"/>
            </a:lvl7pPr>
            <a:lvl8pPr marL="2398803" indent="0">
              <a:buNone/>
              <a:defRPr sz="1200" b="1"/>
            </a:lvl8pPr>
            <a:lvl9pPr marL="274148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86" indent="0">
              <a:buNone/>
              <a:defRPr sz="1500" b="1"/>
            </a:lvl2pPr>
            <a:lvl3pPr marL="685373" indent="0">
              <a:buNone/>
              <a:defRPr sz="1350" b="1"/>
            </a:lvl3pPr>
            <a:lvl4pPr marL="1028057" indent="0">
              <a:buNone/>
              <a:defRPr sz="1200" b="1"/>
            </a:lvl4pPr>
            <a:lvl5pPr marL="1370744" indent="0">
              <a:buNone/>
              <a:defRPr sz="1200" b="1"/>
            </a:lvl5pPr>
            <a:lvl6pPr marL="1713431" indent="0">
              <a:buNone/>
              <a:defRPr sz="1200" b="1"/>
            </a:lvl6pPr>
            <a:lvl7pPr marL="2056119" indent="0">
              <a:buNone/>
              <a:defRPr sz="1200" b="1"/>
            </a:lvl7pPr>
            <a:lvl8pPr marL="2398803" indent="0">
              <a:buNone/>
              <a:defRPr sz="1200" b="1"/>
            </a:lvl8pPr>
            <a:lvl9pPr marL="274148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9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498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4" indent="0">
              <a:buNone/>
              <a:defRPr sz="2000" b="1"/>
            </a:lvl2pPr>
            <a:lvl3pPr marL="913830" indent="0">
              <a:buNone/>
              <a:defRPr sz="1800" b="1"/>
            </a:lvl3pPr>
            <a:lvl4pPr marL="1370742" indent="0">
              <a:buNone/>
              <a:defRPr sz="1600" b="1"/>
            </a:lvl4pPr>
            <a:lvl5pPr marL="1827659" indent="0">
              <a:buNone/>
              <a:defRPr sz="1600" b="1"/>
            </a:lvl5pPr>
            <a:lvl6pPr marL="2284575" indent="0">
              <a:buNone/>
              <a:defRPr sz="1600" b="1"/>
            </a:lvl6pPr>
            <a:lvl7pPr marL="2741492" indent="0">
              <a:buNone/>
              <a:defRPr sz="1600" b="1"/>
            </a:lvl7pPr>
            <a:lvl8pPr marL="3198404" indent="0">
              <a:buNone/>
              <a:defRPr sz="1600" b="1"/>
            </a:lvl8pPr>
            <a:lvl9pPr marL="365531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4" indent="0">
              <a:buNone/>
              <a:defRPr sz="2000" b="1"/>
            </a:lvl2pPr>
            <a:lvl3pPr marL="913830" indent="0">
              <a:buNone/>
              <a:defRPr sz="1800" b="1"/>
            </a:lvl3pPr>
            <a:lvl4pPr marL="1370742" indent="0">
              <a:buNone/>
              <a:defRPr sz="1600" b="1"/>
            </a:lvl4pPr>
            <a:lvl5pPr marL="1827659" indent="0">
              <a:buNone/>
              <a:defRPr sz="1600" b="1"/>
            </a:lvl5pPr>
            <a:lvl6pPr marL="2284575" indent="0">
              <a:buNone/>
              <a:defRPr sz="1600" b="1"/>
            </a:lvl6pPr>
            <a:lvl7pPr marL="2741492" indent="0">
              <a:buNone/>
              <a:defRPr sz="1600" b="1"/>
            </a:lvl7pPr>
            <a:lvl8pPr marL="3198404" indent="0">
              <a:buNone/>
              <a:defRPr sz="1600" b="1"/>
            </a:lvl8pPr>
            <a:lvl9pPr marL="365531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43254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6780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34704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9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686" indent="0">
              <a:buNone/>
              <a:defRPr sz="900"/>
            </a:lvl2pPr>
            <a:lvl3pPr marL="685373" indent="0">
              <a:buNone/>
              <a:defRPr sz="750"/>
            </a:lvl3pPr>
            <a:lvl4pPr marL="1028057" indent="0">
              <a:buNone/>
              <a:defRPr sz="675"/>
            </a:lvl4pPr>
            <a:lvl5pPr marL="1370744" indent="0">
              <a:buNone/>
              <a:defRPr sz="675"/>
            </a:lvl5pPr>
            <a:lvl6pPr marL="1713431" indent="0">
              <a:buNone/>
              <a:defRPr sz="675"/>
            </a:lvl6pPr>
            <a:lvl7pPr marL="2056119" indent="0">
              <a:buNone/>
              <a:defRPr sz="675"/>
            </a:lvl7pPr>
            <a:lvl8pPr marL="2398803" indent="0">
              <a:buNone/>
              <a:defRPr sz="675"/>
            </a:lvl8pPr>
            <a:lvl9pPr marL="2741489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19467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686" indent="0">
              <a:buNone/>
              <a:defRPr sz="2100"/>
            </a:lvl2pPr>
            <a:lvl3pPr marL="685373" indent="0">
              <a:buNone/>
              <a:defRPr sz="1800"/>
            </a:lvl3pPr>
            <a:lvl4pPr marL="1028057" indent="0">
              <a:buNone/>
              <a:defRPr sz="1500"/>
            </a:lvl4pPr>
            <a:lvl5pPr marL="1370744" indent="0">
              <a:buNone/>
              <a:defRPr sz="1500"/>
            </a:lvl5pPr>
            <a:lvl6pPr marL="1713431" indent="0">
              <a:buNone/>
              <a:defRPr sz="1500"/>
            </a:lvl6pPr>
            <a:lvl7pPr marL="2056119" indent="0">
              <a:buNone/>
              <a:defRPr sz="1500"/>
            </a:lvl7pPr>
            <a:lvl8pPr marL="2398803" indent="0">
              <a:buNone/>
              <a:defRPr sz="1500"/>
            </a:lvl8pPr>
            <a:lvl9pPr marL="2741489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686" indent="0">
              <a:buNone/>
              <a:defRPr sz="900"/>
            </a:lvl2pPr>
            <a:lvl3pPr marL="685373" indent="0">
              <a:buNone/>
              <a:defRPr sz="750"/>
            </a:lvl3pPr>
            <a:lvl4pPr marL="1028057" indent="0">
              <a:buNone/>
              <a:defRPr sz="675"/>
            </a:lvl4pPr>
            <a:lvl5pPr marL="1370744" indent="0">
              <a:buNone/>
              <a:defRPr sz="675"/>
            </a:lvl5pPr>
            <a:lvl6pPr marL="1713431" indent="0">
              <a:buNone/>
              <a:defRPr sz="675"/>
            </a:lvl6pPr>
            <a:lvl7pPr marL="2056119" indent="0">
              <a:buNone/>
              <a:defRPr sz="675"/>
            </a:lvl7pPr>
            <a:lvl8pPr marL="2398803" indent="0">
              <a:buNone/>
              <a:defRPr sz="675"/>
            </a:lvl8pPr>
            <a:lvl9pPr marL="2741489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2811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04691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04433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3"/>
            <a:ext cx="64770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66888"/>
            <a:ext cx="4038600" cy="4837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66888"/>
            <a:ext cx="4038600" cy="4837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50825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>
                <a:latin typeface="Calibri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73182F9-EB33-6448-B9F4-3F24952D273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01779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-112" charset="0"/>
              </a:defRPr>
            </a:lvl1pPr>
          </a:lstStyle>
          <a:p>
            <a:pPr>
              <a:defRPr/>
            </a:pPr>
            <a:fld id="{085C51C9-AEEE-EC4C-8D63-F21B67649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659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B7002-53B9-334D-91BE-9C1C96483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20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48519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32190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3"/>
            <a:ext cx="64770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66888"/>
            <a:ext cx="4038600" cy="4837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66888"/>
            <a:ext cx="4038600" cy="4837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90018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C02EC-6687-46AB-83DD-7B0A063C64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7428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b of fu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1"/>
            <a:ext cx="9144000" cy="855764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62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0" y="3"/>
            <a:ext cx="9144000" cy="855765"/>
          </a:xfrm>
        </p:spPr>
        <p:txBody>
          <a:bodyPr anchor="ctr"/>
          <a:lstStyle>
            <a:lvl1pPr>
              <a:defRPr sz="21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82105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5153-AEE1-D541-84F8-0ABC337CB2A1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D96E-7B85-324F-8BB8-CF2210D2C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5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357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14" indent="0">
              <a:buNone/>
              <a:defRPr sz="1200"/>
            </a:lvl2pPr>
            <a:lvl3pPr marL="913830" indent="0">
              <a:buNone/>
              <a:defRPr sz="1000"/>
            </a:lvl3pPr>
            <a:lvl4pPr marL="1370742" indent="0">
              <a:buNone/>
              <a:defRPr sz="900"/>
            </a:lvl4pPr>
            <a:lvl5pPr marL="1827659" indent="0">
              <a:buNone/>
              <a:defRPr sz="900"/>
            </a:lvl5pPr>
            <a:lvl6pPr marL="2284575" indent="0">
              <a:buNone/>
              <a:defRPr sz="900"/>
            </a:lvl6pPr>
            <a:lvl7pPr marL="2741492" indent="0">
              <a:buNone/>
              <a:defRPr sz="900"/>
            </a:lvl7pPr>
            <a:lvl8pPr marL="3198404" indent="0">
              <a:buNone/>
              <a:defRPr sz="900"/>
            </a:lvl8pPr>
            <a:lvl9pPr marL="365531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9306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14" indent="0">
              <a:buNone/>
              <a:defRPr sz="2800"/>
            </a:lvl2pPr>
            <a:lvl3pPr marL="913830" indent="0">
              <a:buNone/>
              <a:defRPr sz="2400"/>
            </a:lvl3pPr>
            <a:lvl4pPr marL="1370742" indent="0">
              <a:buNone/>
              <a:defRPr sz="2000"/>
            </a:lvl4pPr>
            <a:lvl5pPr marL="1827659" indent="0">
              <a:buNone/>
              <a:defRPr sz="2000"/>
            </a:lvl5pPr>
            <a:lvl6pPr marL="2284575" indent="0">
              <a:buNone/>
              <a:defRPr sz="2000"/>
            </a:lvl6pPr>
            <a:lvl7pPr marL="2741492" indent="0">
              <a:buNone/>
              <a:defRPr sz="2000"/>
            </a:lvl7pPr>
            <a:lvl8pPr marL="3198404" indent="0">
              <a:buNone/>
              <a:defRPr sz="2000"/>
            </a:lvl8pPr>
            <a:lvl9pPr marL="365531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14" indent="0">
              <a:buNone/>
              <a:defRPr sz="1200"/>
            </a:lvl2pPr>
            <a:lvl3pPr marL="913830" indent="0">
              <a:buNone/>
              <a:defRPr sz="1000"/>
            </a:lvl3pPr>
            <a:lvl4pPr marL="1370742" indent="0">
              <a:buNone/>
              <a:defRPr sz="900"/>
            </a:lvl4pPr>
            <a:lvl5pPr marL="1827659" indent="0">
              <a:buNone/>
              <a:defRPr sz="900"/>
            </a:lvl5pPr>
            <a:lvl6pPr marL="2284575" indent="0">
              <a:buNone/>
              <a:defRPr sz="900"/>
            </a:lvl6pPr>
            <a:lvl7pPr marL="2741492" indent="0">
              <a:buNone/>
              <a:defRPr sz="900"/>
            </a:lvl7pPr>
            <a:lvl8pPr marL="3198404" indent="0">
              <a:buNone/>
              <a:defRPr sz="900"/>
            </a:lvl8pPr>
            <a:lvl9pPr marL="365531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049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82" tIns="45691" rIns="91382" bIns="4569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382" tIns="45691" rIns="91382" bIns="4569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382" tIns="45691" rIns="91382" bIns="4569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14"/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6914"/>
              <a:t>11/19/20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382" tIns="45691" rIns="91382" bIns="4569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14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382" tIns="45691" rIns="91382" bIns="4569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14"/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6914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994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5691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87" indent="-342687" algn="l" defTabSz="45691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87" indent="-285572" algn="l" defTabSz="456914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86" indent="-228458" algn="l" defTabSz="45691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03" indent="-228458" algn="l" defTabSz="456914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18" indent="-228458" algn="l" defTabSz="456914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32" indent="-228458" algn="l" defTabSz="45691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47" indent="-228458" algn="l" defTabSz="45691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61" indent="-228458" algn="l" defTabSz="45691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76" indent="-228458" algn="l" defTabSz="45691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0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2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9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5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92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4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9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82" tIns="45691" rIns="91382" bIns="4569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382" tIns="45691" rIns="91382" bIns="4569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382" tIns="45691" rIns="91382" bIns="4569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14"/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6914"/>
              <a:t>11/19/20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382" tIns="45691" rIns="91382" bIns="4569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14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382" tIns="45691" rIns="91382" bIns="4569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14"/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6914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706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45691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87" indent="-342687" algn="l" defTabSz="45691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87" indent="-285572" algn="l" defTabSz="456914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86" indent="-228458" algn="l" defTabSz="45691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03" indent="-228458" algn="l" defTabSz="456914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18" indent="-228458" algn="l" defTabSz="456914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32" indent="-228458" algn="l" defTabSz="45691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47" indent="-228458" algn="l" defTabSz="45691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61" indent="-228458" algn="l" defTabSz="45691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76" indent="-228458" algn="l" defTabSz="45691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0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2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9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5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92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4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9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F5153-AEE1-D541-84F8-0ABC337CB2A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1D96E-7B85-324F-8BB8-CF2210D2CD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4445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2BCFF6A0-FC2C-2D41-A576-834B7D3C1731}" type="slidenum">
              <a:rPr lang="en-US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63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82" tIns="45691" rIns="91382" bIns="4569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382" tIns="45691" rIns="91382" bIns="4569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vert="horz" lIns="91382" tIns="45691" rIns="91382" bIns="4569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686"/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686"/>
              <a:t>11/19/20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 vert="horz" lIns="91382" tIns="45691" rIns="91382" bIns="4569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68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91382" tIns="45691" rIns="91382" bIns="4569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686"/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68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680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</p:sldLayoutIdLst>
  <p:txStyles>
    <p:titleStyle>
      <a:lvl1pPr algn="ctr" defTabSz="34268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015" indent="-257015" algn="l" defTabSz="34268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865" indent="-214179" algn="l" defTabSz="342686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6715" indent="-171344" algn="l" defTabSz="34268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402" indent="-171344" algn="l" defTabSz="342686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089" indent="-171344" algn="l" defTabSz="342686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774" indent="-171344" algn="l" defTabSz="342686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460" indent="-171344" algn="l" defTabSz="342686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146" indent="-171344" algn="l" defTabSz="342686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832" indent="-171344" algn="l" defTabSz="342686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68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686" algn="l" defTabSz="34268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373" algn="l" defTabSz="34268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57" algn="l" defTabSz="34268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0744" algn="l" defTabSz="34268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431" algn="l" defTabSz="34268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119" algn="l" defTabSz="34268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8803" algn="l" defTabSz="34268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1489" algn="l" defTabSz="34268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50">
                <a:solidFill>
                  <a:srgbClr val="000000"/>
                </a:solidFill>
                <a:latin typeface="Times" pitchFamily="-112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>
                <a:solidFill>
                  <a:srgbClr val="000000"/>
                </a:solidFill>
                <a:latin typeface="Times" pitchFamily="-112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50">
                <a:solidFill>
                  <a:srgbClr val="000000"/>
                </a:solidFill>
                <a:latin typeface="Times" pitchFamily="-112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3B9835-DEA1-444E-A68B-CD47D5E4322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6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" pitchFamily="-112" charset="0"/>
          <a:ea typeface="ＭＳ Ｐゴシック" pitchFamily="-112" charset="-128"/>
          <a:cs typeface="ＭＳ Ｐゴシック" pitchFamily="-112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" pitchFamily="-112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" pitchFamily="-112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" pitchFamily="-112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" pitchFamily="-112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ＭＳ Ｐゴシック" pitchFamily="-112" charset="-128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ＭＳ Ｐゴシック" pitchFamily="-112" charset="-128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ＭＳ Ｐゴシック" pitchFamily="-112" charset="-128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pitchFamily="-112" charset="-128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pitchFamily="-112" charset="-128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pitchFamily="-112" charset="-128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pitchFamily="-112" charset="-128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wmf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image" Target="../media/image24.png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pn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3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75.png"/><Relationship Id="rId7" Type="http://schemas.openxmlformats.org/officeDocument/2006/relationships/image" Target="../media/image8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5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png"/><Relationship Id="rId9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206228" y="1214093"/>
            <a:ext cx="6592866" cy="105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ts val="480"/>
              </a:spcBef>
              <a:spcAft>
                <a:spcPct val="0"/>
              </a:spcAft>
            </a:pPr>
            <a:r>
              <a:rPr lang="en-US" dirty="0">
                <a:latin typeface="Arial" pitchFamily="-107" charset="0"/>
                <a:ea typeface="Arial" pitchFamily="-107" charset="0"/>
                <a:cs typeface="Arial" pitchFamily="-107" charset="0"/>
              </a:rPr>
              <a:t>Augusto O. </a:t>
            </a:r>
            <a:r>
              <a:rPr lang="en-US" dirty="0" err="1">
                <a:latin typeface="Arial" pitchFamily="-107" charset="0"/>
                <a:ea typeface="Arial" pitchFamily="-107" charset="0"/>
                <a:cs typeface="Arial" pitchFamily="-107" charset="0"/>
              </a:rPr>
              <a:t>Macchiavelli</a:t>
            </a:r>
            <a:r>
              <a:rPr lang="en-US" dirty="0">
                <a:latin typeface="Arial" pitchFamily="-107" charset="0"/>
                <a:ea typeface="Arial" pitchFamily="-107" charset="0"/>
                <a:cs typeface="Arial" pitchFamily="-107" charset="0"/>
              </a:rPr>
              <a:t> </a:t>
            </a:r>
          </a:p>
          <a:p>
            <a:pPr algn="ctr" defTabSz="914400" fontAlgn="base">
              <a:spcBef>
                <a:spcPts val="480"/>
              </a:spcBef>
              <a:spcAft>
                <a:spcPct val="0"/>
              </a:spcAft>
            </a:pPr>
            <a:r>
              <a:rPr lang="en-US" i="1" dirty="0">
                <a:latin typeface="Arial" pitchFamily="-107" charset="0"/>
                <a:ea typeface="Arial" pitchFamily="-107" charset="0"/>
                <a:cs typeface="Arial" pitchFamily="-107" charset="0"/>
              </a:rPr>
              <a:t>Nuclear Science Division</a:t>
            </a:r>
          </a:p>
          <a:p>
            <a:pPr algn="ctr" defTabSz="914400" fontAlgn="base">
              <a:spcBef>
                <a:spcPts val="480"/>
              </a:spcBef>
              <a:spcAft>
                <a:spcPct val="0"/>
              </a:spcAft>
            </a:pPr>
            <a:r>
              <a:rPr lang="en-US" i="1" dirty="0">
                <a:latin typeface="Arial" pitchFamily="-107" charset="0"/>
                <a:ea typeface="Arial" pitchFamily="-107" charset="0"/>
                <a:cs typeface="Arial" pitchFamily="-107" charset="0"/>
              </a:rPr>
              <a:t>Lawrence Berkeley National Laboratory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56093" y="5294510"/>
            <a:ext cx="3778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Research Discussion   02/08/2018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98788" y="5360030"/>
            <a:ext cx="6805467" cy="1067339"/>
            <a:chOff x="1237864" y="5499465"/>
            <a:chExt cx="6805467" cy="106733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7864" y="5499465"/>
              <a:ext cx="6664357" cy="1067339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2595439" y="6179189"/>
              <a:ext cx="544789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solidFill>
                    <a:prstClr val="black"/>
                  </a:solidFill>
                  <a:latin typeface="Times New Roman" pitchFamily="-107" charset="0"/>
                </a:rPr>
                <a:t>Work supported under contract number DE-AC02-05CH11231. 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225138" y="3723757"/>
            <a:ext cx="2619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Seminar</a:t>
            </a:r>
          </a:p>
          <a:p>
            <a:pPr algn="ctr"/>
            <a:r>
              <a:rPr lang="en-US" sz="2000" dirty="0"/>
              <a:t>November 19th,  2020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1188" y="511800"/>
            <a:ext cx="85616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The Core of </a:t>
            </a:r>
            <a:r>
              <a:rPr lang="en-US" sz="2400" b="1" baseline="30000" dirty="0"/>
              <a:t>25</a:t>
            </a:r>
            <a:r>
              <a:rPr lang="en-US" sz="2400" b="1" dirty="0"/>
              <a:t>F in the rotational model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1C2886-D38E-9F4A-9FA3-C21B005D1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25" y="3606134"/>
            <a:ext cx="4600903" cy="84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8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143000" y="947776"/>
            <a:ext cx="6858000" cy="400133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ctr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342900"/>
            <a:r>
              <a:rPr lang="en-US" sz="2325" dirty="0">
                <a:latin typeface="Calibri"/>
              </a:rPr>
              <a:t>Evolution of Shell Structure and Collectivity</a:t>
            </a:r>
            <a:endParaRPr lang="en-US" sz="1575" i="1" dirty="0">
              <a:latin typeface="Calibri"/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722688"/>
              </p:ext>
            </p:extLst>
          </p:nvPr>
        </p:nvGraphicFramePr>
        <p:xfrm>
          <a:off x="3068879" y="5390749"/>
          <a:ext cx="3261122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0" name="Equation" r:id="rId3" imgW="1524000" imgH="241300" progId="Equation.3">
                  <p:embed/>
                </p:oleObj>
              </mc:Choice>
              <mc:Fallback>
                <p:oleObj name="Equation" r:id="rId3" imgW="1524000" imgH="241300" progId="Equation.3">
                  <p:embed/>
                  <p:pic>
                    <p:nvPicPr>
                      <p:cNvPr id="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879" y="5390749"/>
                        <a:ext cx="3261122" cy="5191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77"/>
          <p:cNvGrpSpPr>
            <a:grpSpLocks/>
          </p:cNvGrpSpPr>
          <p:nvPr/>
        </p:nvGrpSpPr>
        <p:grpSpPr bwMode="auto">
          <a:xfrm>
            <a:off x="1278431" y="1654905"/>
            <a:ext cx="3205370" cy="2890460"/>
            <a:chOff x="327025" y="3123635"/>
            <a:chExt cx="3849688" cy="3402578"/>
          </a:xfrm>
          <a:effectLst/>
        </p:grpSpPr>
        <p:sp>
          <p:nvSpPr>
            <p:cNvPr id="13" name="Line 42"/>
            <p:cNvSpPr>
              <a:spLocks noChangeShapeType="1"/>
            </p:cNvSpPr>
            <p:nvPr/>
          </p:nvSpPr>
          <p:spPr bwMode="auto">
            <a:xfrm>
              <a:off x="3294063" y="4654550"/>
              <a:ext cx="0" cy="522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42686"/>
              <a:endParaRPr lang="en-US" sz="1050">
                <a:solidFill>
                  <a:srgbClr val="000000"/>
                </a:solidFill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" name="Line 43"/>
            <p:cNvSpPr>
              <a:spLocks noChangeShapeType="1"/>
            </p:cNvSpPr>
            <p:nvPr/>
          </p:nvSpPr>
          <p:spPr bwMode="auto">
            <a:xfrm>
              <a:off x="1774825" y="4041775"/>
              <a:ext cx="9525" cy="357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42686"/>
              <a:endParaRPr lang="en-US" sz="1050">
                <a:solidFill>
                  <a:srgbClr val="000000"/>
                </a:solidFill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" name="Line 44"/>
            <p:cNvSpPr>
              <a:spLocks noChangeShapeType="1"/>
            </p:cNvSpPr>
            <p:nvPr/>
          </p:nvSpPr>
          <p:spPr bwMode="auto">
            <a:xfrm flipH="1">
              <a:off x="1016000" y="3667125"/>
              <a:ext cx="9525" cy="255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42686"/>
              <a:endParaRPr lang="en-US" sz="1050">
                <a:solidFill>
                  <a:srgbClr val="000000"/>
                </a:solidFill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19" name="Picture 4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110"/>
            <a:stretch>
              <a:fillRect/>
            </a:stretch>
          </p:blipFill>
          <p:spPr bwMode="auto">
            <a:xfrm>
              <a:off x="327025" y="3402013"/>
              <a:ext cx="3849688" cy="3124200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Line 46"/>
            <p:cNvSpPr>
              <a:spLocks noChangeShapeType="1"/>
            </p:cNvSpPr>
            <p:nvPr/>
          </p:nvSpPr>
          <p:spPr bwMode="auto">
            <a:xfrm>
              <a:off x="3829050" y="4627563"/>
              <a:ext cx="0" cy="5476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42686"/>
              <a:endParaRPr lang="en-US" sz="1050">
                <a:solidFill>
                  <a:srgbClr val="000000"/>
                </a:solidFill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" name="Line 47"/>
            <p:cNvSpPr>
              <a:spLocks noChangeShapeType="1"/>
            </p:cNvSpPr>
            <p:nvPr/>
          </p:nvSpPr>
          <p:spPr bwMode="auto">
            <a:xfrm>
              <a:off x="1762125" y="3767138"/>
              <a:ext cx="0" cy="26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42686"/>
              <a:endParaRPr lang="en-US" sz="1050">
                <a:solidFill>
                  <a:srgbClr val="000000"/>
                </a:solidFill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" name="Text Box 48"/>
            <p:cNvSpPr txBox="1">
              <a:spLocks noChangeArrowheads="1"/>
            </p:cNvSpPr>
            <p:nvPr/>
          </p:nvSpPr>
          <p:spPr bwMode="auto">
            <a:xfrm>
              <a:off x="2338388" y="4148138"/>
              <a:ext cx="452813" cy="353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14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defTabSz="342686" eaLnBrk="1" hangingPunct="1">
                <a:spcBef>
                  <a:spcPct val="50000"/>
                </a:spcBef>
              </a:pPr>
              <a:r>
                <a:rPr lang="en-US" sz="1350" b="1">
                  <a:solidFill>
                    <a:srgbClr val="005000"/>
                  </a:solidFill>
                </a:rPr>
                <a:t>20</a:t>
              </a:r>
            </a:p>
          </p:txBody>
        </p:sp>
        <p:sp>
          <p:nvSpPr>
            <p:cNvPr id="23" name="Text Box 50"/>
            <p:cNvSpPr txBox="1">
              <a:spLocks noChangeArrowheads="1"/>
            </p:cNvSpPr>
            <p:nvPr/>
          </p:nvSpPr>
          <p:spPr bwMode="auto">
            <a:xfrm>
              <a:off x="1500188" y="5476875"/>
              <a:ext cx="429710" cy="298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14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defTabSz="342686" eaLnBrk="1" hangingPunct="1">
                <a:spcBef>
                  <a:spcPct val="50000"/>
                </a:spcBef>
              </a:pPr>
              <a:r>
                <a:rPr lang="en-US" sz="1050">
                  <a:solidFill>
                    <a:srgbClr val="000000"/>
                  </a:solidFill>
                </a:rPr>
                <a:t>Ne</a:t>
              </a:r>
            </a:p>
          </p:txBody>
        </p:sp>
        <p:sp>
          <p:nvSpPr>
            <p:cNvPr id="24" name="Text Box 51"/>
            <p:cNvSpPr txBox="1">
              <a:spLocks noChangeArrowheads="1"/>
            </p:cNvSpPr>
            <p:nvPr/>
          </p:nvSpPr>
          <p:spPr bwMode="auto">
            <a:xfrm>
              <a:off x="3611413" y="5487988"/>
              <a:ext cx="471054" cy="298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14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defTabSz="342686" eaLnBrk="1" hangingPunct="1">
                <a:spcBef>
                  <a:spcPct val="50000"/>
                </a:spcBef>
              </a:pPr>
              <a:r>
                <a:rPr lang="en-US" sz="1050">
                  <a:solidFill>
                    <a:srgbClr val="000000"/>
                  </a:solidFill>
                </a:rPr>
                <a:t>Ca</a:t>
              </a:r>
            </a:p>
          </p:txBody>
        </p:sp>
        <p:sp>
          <p:nvSpPr>
            <p:cNvPr id="25" name="Rectangle 52"/>
            <p:cNvSpPr>
              <a:spLocks noChangeArrowheads="1"/>
            </p:cNvSpPr>
            <p:nvPr/>
          </p:nvSpPr>
          <p:spPr bwMode="auto">
            <a:xfrm>
              <a:off x="876184" y="3123635"/>
              <a:ext cx="3177008" cy="298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42686">
                <a:spcBef>
                  <a:spcPct val="50000"/>
                </a:spcBef>
              </a:pPr>
              <a:r>
                <a:rPr lang="en-US" sz="1050" dirty="0" err="1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Arial" charset="0"/>
                </a:rPr>
                <a:t>Y.Utsuno</a:t>
              </a:r>
              <a:r>
                <a:rPr lang="en-US" sz="1050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Arial" charset="0"/>
                </a:rPr>
                <a:t> et al PRC 60 (1999) 011301(R)</a:t>
              </a:r>
            </a:p>
          </p:txBody>
        </p:sp>
      </p:grpSp>
      <p:sp>
        <p:nvSpPr>
          <p:cNvPr id="26" name="Right Brace 25"/>
          <p:cNvSpPr/>
          <p:nvPr/>
        </p:nvSpPr>
        <p:spPr>
          <a:xfrm>
            <a:off x="4792306" y="2566009"/>
            <a:ext cx="289475" cy="1287740"/>
          </a:xfrm>
          <a:prstGeom prst="righ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686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24610" y="2932479"/>
            <a:ext cx="2433958" cy="1061829"/>
          </a:xfrm>
          <a:prstGeom prst="rect">
            <a:avLst/>
          </a:prstGeom>
          <a:solidFill>
            <a:srgbClr val="CC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342686"/>
            <a:r>
              <a:rPr lang="en-US" sz="2100" dirty="0">
                <a:solidFill>
                  <a:prstClr val="black"/>
                </a:solidFill>
                <a:latin typeface="Symbol" charset="2"/>
                <a:cs typeface="Symbol" charset="2"/>
              </a:rPr>
              <a:t>D</a:t>
            </a:r>
            <a:r>
              <a:rPr lang="en-US" sz="2100" dirty="0">
                <a:solidFill>
                  <a:prstClr val="black"/>
                </a:solidFill>
                <a:latin typeface="Calibri"/>
              </a:rPr>
              <a:t>l=</a:t>
            </a:r>
            <a:r>
              <a:rPr lang="en-US" sz="2100" dirty="0" err="1">
                <a:solidFill>
                  <a:prstClr val="black"/>
                </a:solidFill>
                <a:latin typeface="Symbol" charset="2"/>
                <a:cs typeface="Symbol" charset="2"/>
              </a:rPr>
              <a:t>D</a:t>
            </a:r>
            <a:r>
              <a:rPr lang="en-US" sz="2100" dirty="0" err="1">
                <a:solidFill>
                  <a:prstClr val="black"/>
                </a:solidFill>
                <a:latin typeface="Calibri"/>
              </a:rPr>
              <a:t>j</a:t>
            </a:r>
            <a:r>
              <a:rPr lang="en-US" sz="2100" dirty="0">
                <a:solidFill>
                  <a:prstClr val="black"/>
                </a:solidFill>
                <a:latin typeface="Calibri"/>
              </a:rPr>
              <a:t>=2  </a:t>
            </a:r>
          </a:p>
          <a:p>
            <a:pPr marL="342900" indent="-342900" defTabSz="342686">
              <a:buFont typeface="Wingdings" charset="0"/>
              <a:buChar char="à"/>
            </a:pPr>
            <a:r>
              <a:rPr lang="en-US" sz="2100" dirty="0" err="1">
                <a:solidFill>
                  <a:prstClr val="black"/>
                </a:solidFill>
                <a:latin typeface="Calibri"/>
                <a:sym typeface="Wingdings"/>
              </a:rPr>
              <a:t>Quadrupole</a:t>
            </a:r>
            <a:r>
              <a:rPr lang="en-US" sz="2100" dirty="0">
                <a:solidFill>
                  <a:prstClr val="black"/>
                </a:solidFill>
                <a:latin typeface="Calibri"/>
                <a:sym typeface="Wingdings"/>
              </a:rPr>
              <a:t>   </a:t>
            </a:r>
          </a:p>
          <a:p>
            <a:pPr defTabSz="342686"/>
            <a:r>
              <a:rPr lang="en-US" sz="2100" dirty="0">
                <a:solidFill>
                  <a:prstClr val="black"/>
                </a:solidFill>
                <a:latin typeface="Calibri"/>
                <a:sym typeface="Wingdings"/>
              </a:rPr>
              <a:t>     Correlations</a:t>
            </a:r>
            <a:endParaRPr lang="en-US" sz="2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Right Brace 27"/>
          <p:cNvSpPr/>
          <p:nvPr/>
        </p:nvSpPr>
        <p:spPr>
          <a:xfrm>
            <a:off x="4483588" y="3300382"/>
            <a:ext cx="289475" cy="514883"/>
          </a:xfrm>
          <a:prstGeom prst="righ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686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ight Brace 28"/>
          <p:cNvSpPr/>
          <p:nvPr/>
        </p:nvSpPr>
        <p:spPr>
          <a:xfrm>
            <a:off x="4484967" y="2594873"/>
            <a:ext cx="289475" cy="514883"/>
          </a:xfrm>
          <a:prstGeom prst="righ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686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38201" y="1694306"/>
            <a:ext cx="3581899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defTabSz="342686"/>
            <a:r>
              <a:rPr lang="en-US" dirty="0">
                <a:solidFill>
                  <a:prstClr val="black"/>
                </a:solidFill>
                <a:latin typeface="Calibri"/>
              </a:rPr>
              <a:t>Role of the π d</a:t>
            </a:r>
            <a:r>
              <a:rPr lang="en-US" baseline="-25000" dirty="0">
                <a:solidFill>
                  <a:prstClr val="black"/>
                </a:solidFill>
                <a:latin typeface="Calibri"/>
              </a:rPr>
              <a:t>5/2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-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ν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d</a:t>
            </a:r>
            <a:r>
              <a:rPr lang="en-US" baseline="-25000" dirty="0">
                <a:solidFill>
                  <a:prstClr val="black"/>
                </a:solidFill>
                <a:latin typeface="Calibri"/>
              </a:rPr>
              <a:t>3/2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interaction</a:t>
            </a:r>
          </a:p>
        </p:txBody>
      </p:sp>
      <p:sp>
        <p:nvSpPr>
          <p:cNvPr id="31" name="Title 4"/>
          <p:cNvSpPr txBox="1">
            <a:spLocks/>
          </p:cNvSpPr>
          <p:nvPr/>
        </p:nvSpPr>
        <p:spPr bwMode="auto">
          <a:xfrm>
            <a:off x="3438671" y="1039119"/>
            <a:ext cx="2466677" cy="42981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defTabSz="342686">
              <a:lnSpc>
                <a:spcPct val="85000"/>
              </a:lnSpc>
              <a:spcBef>
                <a:spcPct val="50000"/>
              </a:spcBef>
            </a:pPr>
            <a:r>
              <a:rPr lang="en-US" sz="2100" dirty="0">
                <a:solidFill>
                  <a:srgbClr val="003399"/>
                </a:solidFill>
                <a:latin typeface="Arial" charset="0"/>
              </a:rPr>
              <a:t>N=20 shell gap</a:t>
            </a:r>
          </a:p>
        </p:txBody>
      </p:sp>
      <p:sp>
        <p:nvSpPr>
          <p:cNvPr id="2" name="Rectangle 1"/>
          <p:cNvSpPr/>
          <p:nvPr/>
        </p:nvSpPr>
        <p:spPr>
          <a:xfrm>
            <a:off x="2071689" y="1913828"/>
            <a:ext cx="1083469" cy="2241453"/>
          </a:xfrm>
          <a:prstGeom prst="rect">
            <a:avLst/>
          </a:prstGeom>
          <a:solidFill>
            <a:srgbClr val="FFFF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50029" y="4688633"/>
            <a:ext cx="231074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defTabSz="342686"/>
            <a:r>
              <a:rPr lang="en-US" dirty="0">
                <a:solidFill>
                  <a:prstClr val="black"/>
                </a:solidFill>
                <a:latin typeface="Calibri"/>
              </a:rPr>
              <a:t> d</a:t>
            </a:r>
            <a:r>
              <a:rPr lang="en-US" baseline="-25000" dirty="0">
                <a:solidFill>
                  <a:prstClr val="black"/>
                </a:solidFill>
                <a:latin typeface="Calibri"/>
              </a:rPr>
              <a:t>5/2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          | s</a:t>
            </a:r>
            <a:r>
              <a:rPr lang="en-US" baseline="-25000" dirty="0">
                <a:solidFill>
                  <a:prstClr val="black"/>
                </a:solidFill>
                <a:latin typeface="Calibri"/>
              </a:rPr>
              <a:t>1/2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|   </a:t>
            </a:r>
            <a:r>
              <a:rPr lang="en-US" baseline="-25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d</a:t>
            </a:r>
            <a:r>
              <a:rPr lang="en-US" baseline="-25000" dirty="0">
                <a:solidFill>
                  <a:prstClr val="black"/>
                </a:solidFill>
                <a:latin typeface="Calibri"/>
              </a:rPr>
              <a:t>3/2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8563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147"/>
          <p:cNvGrpSpPr>
            <a:grpSpLocks/>
          </p:cNvGrpSpPr>
          <p:nvPr/>
        </p:nvGrpSpPr>
        <p:grpSpPr bwMode="auto">
          <a:xfrm>
            <a:off x="2114551" y="2550321"/>
            <a:ext cx="5208984" cy="1483519"/>
            <a:chOff x="384" y="1406"/>
            <a:chExt cx="4375" cy="1246"/>
          </a:xfrm>
        </p:grpSpPr>
        <p:grpSp>
          <p:nvGrpSpPr>
            <p:cNvPr id="44131" name="Group 133"/>
            <p:cNvGrpSpPr>
              <a:grpSpLocks/>
            </p:cNvGrpSpPr>
            <p:nvPr/>
          </p:nvGrpSpPr>
          <p:grpSpPr bwMode="auto">
            <a:xfrm>
              <a:off x="2784" y="1568"/>
              <a:ext cx="1956" cy="1084"/>
              <a:chOff x="2784" y="1568"/>
              <a:chExt cx="1956" cy="1084"/>
            </a:xfrm>
          </p:grpSpPr>
          <p:sp>
            <p:nvSpPr>
              <p:cNvPr id="2050" name="Oval 2"/>
              <p:cNvSpPr>
                <a:spLocks noChangeArrowheads="1"/>
              </p:cNvSpPr>
              <p:nvPr/>
            </p:nvSpPr>
            <p:spPr bwMode="auto">
              <a:xfrm>
                <a:off x="4126" y="1816"/>
                <a:ext cx="252" cy="204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429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97" name="Line 49"/>
              <p:cNvSpPr>
                <a:spLocks noChangeShapeType="1"/>
              </p:cNvSpPr>
              <p:nvPr/>
            </p:nvSpPr>
            <p:spPr bwMode="auto">
              <a:xfrm>
                <a:off x="3382" y="2296"/>
                <a:ext cx="27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98" name="Text Box 50"/>
              <p:cNvSpPr txBox="1">
                <a:spLocks noChangeArrowheads="1"/>
              </p:cNvSpPr>
              <p:nvPr/>
            </p:nvSpPr>
            <p:spPr bwMode="auto">
              <a:xfrm>
                <a:off x="3130" y="2152"/>
                <a:ext cx="35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defTabSz="342900">
                  <a:defRPr/>
                </a:pPr>
                <a:r>
                  <a:rPr lang="fr-FR" sz="1200">
                    <a:solidFill>
                      <a:srgbClr val="FF0000"/>
                    </a:solidFill>
                    <a:latin typeface="Calibri"/>
                  </a:rPr>
                  <a:t>d</a:t>
                </a:r>
                <a:r>
                  <a:rPr lang="fr-FR" sz="1200" baseline="-25000">
                    <a:solidFill>
                      <a:srgbClr val="FF0000"/>
                    </a:solidFill>
                    <a:latin typeface="Calibri"/>
                  </a:rPr>
                  <a:t>5</a:t>
                </a:r>
                <a:r>
                  <a:rPr lang="fr-FR" sz="1350" baseline="-25000">
                    <a:solidFill>
                      <a:srgbClr val="FF0000"/>
                    </a:solidFill>
                    <a:latin typeface="Calibri"/>
                  </a:rPr>
                  <a:t>/2</a:t>
                </a:r>
                <a:endParaRPr lang="en-US" sz="1350" baseline="-2500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2099" name="Line 51"/>
              <p:cNvSpPr>
                <a:spLocks noChangeShapeType="1"/>
              </p:cNvSpPr>
              <p:nvPr/>
            </p:nvSpPr>
            <p:spPr bwMode="auto">
              <a:xfrm flipV="1">
                <a:off x="3688" y="1775"/>
                <a:ext cx="378" cy="52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arrow" w="sm" len="sm"/>
                <a:tailEnd type="arrow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05" name="Line 57"/>
              <p:cNvSpPr>
                <a:spLocks noChangeShapeType="1"/>
              </p:cNvSpPr>
              <p:nvPr/>
            </p:nvSpPr>
            <p:spPr bwMode="auto">
              <a:xfrm>
                <a:off x="4078" y="1768"/>
                <a:ext cx="31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06" name="Line 58"/>
              <p:cNvSpPr>
                <a:spLocks noChangeShapeType="1"/>
              </p:cNvSpPr>
              <p:nvPr/>
            </p:nvSpPr>
            <p:spPr bwMode="auto">
              <a:xfrm>
                <a:off x="4096" y="2039"/>
                <a:ext cx="3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07" name="Text Box 59"/>
              <p:cNvSpPr txBox="1">
                <a:spLocks noChangeArrowheads="1"/>
              </p:cNvSpPr>
              <p:nvPr/>
            </p:nvSpPr>
            <p:spPr bwMode="auto">
              <a:xfrm>
                <a:off x="4342" y="1688"/>
                <a:ext cx="34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342900">
                  <a:defRPr/>
                </a:pPr>
                <a:r>
                  <a:rPr lang="fr-FR" sz="1200">
                    <a:solidFill>
                      <a:srgbClr val="FF0000"/>
                    </a:solidFill>
                    <a:latin typeface="Calibri"/>
                  </a:rPr>
                  <a:t>d</a:t>
                </a:r>
                <a:r>
                  <a:rPr lang="fr-FR" sz="1200" baseline="-25000">
                    <a:solidFill>
                      <a:srgbClr val="FF0000"/>
                    </a:solidFill>
                    <a:latin typeface="Calibri"/>
                  </a:rPr>
                  <a:t>3/2</a:t>
                </a:r>
                <a:endParaRPr lang="en-US" sz="1200" baseline="-2500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2108" name="Text Box 60"/>
              <p:cNvSpPr txBox="1">
                <a:spLocks noChangeArrowheads="1"/>
              </p:cNvSpPr>
              <p:nvPr/>
            </p:nvSpPr>
            <p:spPr bwMode="auto">
              <a:xfrm>
                <a:off x="4414" y="1911"/>
                <a:ext cx="32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342900">
                  <a:defRPr/>
                </a:pPr>
                <a:r>
                  <a:rPr lang="fr-FR" sz="120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fr-FR" sz="1200" baseline="-25000">
                    <a:solidFill>
                      <a:prstClr val="black"/>
                    </a:solidFill>
                    <a:latin typeface="Calibri"/>
                  </a:rPr>
                  <a:t>1/2</a:t>
                </a:r>
                <a:endParaRPr lang="en-US" sz="1200" baseline="-250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10" name="Line 62"/>
              <p:cNvSpPr>
                <a:spLocks noChangeShapeType="1"/>
              </p:cNvSpPr>
              <p:nvPr/>
            </p:nvSpPr>
            <p:spPr bwMode="auto">
              <a:xfrm>
                <a:off x="4084" y="2303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11" name="Text Box 63"/>
              <p:cNvSpPr txBox="1">
                <a:spLocks noChangeArrowheads="1"/>
              </p:cNvSpPr>
              <p:nvPr/>
            </p:nvSpPr>
            <p:spPr bwMode="auto">
              <a:xfrm>
                <a:off x="4380" y="2188"/>
                <a:ext cx="34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342900">
                  <a:defRPr/>
                </a:pPr>
                <a:r>
                  <a:rPr lang="fr-FR" sz="1200">
                    <a:solidFill>
                      <a:prstClr val="black"/>
                    </a:solidFill>
                    <a:latin typeface="Calibri"/>
                  </a:rPr>
                  <a:t>d</a:t>
                </a:r>
                <a:r>
                  <a:rPr lang="fr-FR" sz="1200" baseline="-25000">
                    <a:solidFill>
                      <a:prstClr val="black"/>
                    </a:solidFill>
                    <a:latin typeface="Calibri"/>
                  </a:rPr>
                  <a:t>5/2</a:t>
                </a:r>
                <a:endParaRPr lang="en-US" sz="1200" baseline="-250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12" name="Text Box 64"/>
              <p:cNvSpPr txBox="1">
                <a:spLocks noChangeArrowheads="1"/>
              </p:cNvSpPr>
              <p:nvPr/>
            </p:nvSpPr>
            <p:spPr bwMode="auto">
              <a:xfrm>
                <a:off x="4116" y="2051"/>
                <a:ext cx="30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342900">
                  <a:defRPr/>
                </a:pPr>
                <a:r>
                  <a:rPr lang="fr-FR" sz="1350">
                    <a:solidFill>
                      <a:prstClr val="black"/>
                    </a:solidFill>
                    <a:latin typeface="Calibri"/>
                  </a:rPr>
                  <a:t>14</a:t>
                </a: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13" name="Oval 65"/>
              <p:cNvSpPr>
                <a:spLocks noChangeArrowheads="1"/>
              </p:cNvSpPr>
              <p:nvPr/>
            </p:nvSpPr>
            <p:spPr bwMode="auto">
              <a:xfrm>
                <a:off x="4126" y="2063"/>
                <a:ext cx="252" cy="20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429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23" name="Text Box 75"/>
              <p:cNvSpPr txBox="1">
                <a:spLocks noChangeArrowheads="1"/>
              </p:cNvSpPr>
              <p:nvPr/>
            </p:nvSpPr>
            <p:spPr bwMode="auto">
              <a:xfrm>
                <a:off x="4116" y="1804"/>
                <a:ext cx="30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342900">
                  <a:defRPr/>
                </a:pPr>
                <a:r>
                  <a:rPr lang="fr-FR" sz="1350">
                    <a:solidFill>
                      <a:prstClr val="black"/>
                    </a:solidFill>
                    <a:latin typeface="Calibri"/>
                  </a:rPr>
                  <a:t>16</a:t>
                </a: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30" name="Line 82"/>
              <p:cNvSpPr>
                <a:spLocks noChangeShapeType="1"/>
              </p:cNvSpPr>
              <p:nvPr/>
            </p:nvSpPr>
            <p:spPr bwMode="auto">
              <a:xfrm>
                <a:off x="4076" y="1676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31" name="Text Box 83"/>
              <p:cNvSpPr txBox="1">
                <a:spLocks noChangeArrowheads="1"/>
              </p:cNvSpPr>
              <p:nvPr/>
            </p:nvSpPr>
            <p:spPr bwMode="auto">
              <a:xfrm>
                <a:off x="4362" y="1568"/>
                <a:ext cx="31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342900">
                  <a:defRPr/>
                </a:pPr>
                <a:r>
                  <a:rPr lang="fr-FR" sz="1200">
                    <a:solidFill>
                      <a:prstClr val="black"/>
                    </a:solidFill>
                    <a:latin typeface="Calibri"/>
                  </a:rPr>
                  <a:t>f</a:t>
                </a:r>
                <a:r>
                  <a:rPr lang="fr-FR" sz="1200" baseline="-25000">
                    <a:solidFill>
                      <a:prstClr val="black"/>
                    </a:solidFill>
                    <a:latin typeface="Calibri"/>
                  </a:rPr>
                  <a:t>7/2</a:t>
                </a:r>
                <a:endParaRPr lang="en-US" sz="1200" baseline="-250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68" name="Text Box 120"/>
              <p:cNvSpPr txBox="1">
                <a:spLocks noChangeArrowheads="1"/>
              </p:cNvSpPr>
              <p:nvPr/>
            </p:nvSpPr>
            <p:spPr bwMode="auto">
              <a:xfrm>
                <a:off x="2784" y="2400"/>
                <a:ext cx="371" cy="252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342900">
                  <a:defRPr/>
                </a:pPr>
                <a:r>
                  <a:rPr lang="fr-FR" sz="1350" dirty="0">
                    <a:solidFill>
                      <a:prstClr val="black"/>
                    </a:solidFill>
                    <a:latin typeface="Calibri"/>
                  </a:rPr>
                  <a:t>Z=8</a:t>
                </a:r>
                <a:endParaRPr lang="en-US" sz="135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186" name="Line 138"/>
            <p:cNvSpPr>
              <a:spLocks noChangeShapeType="1"/>
            </p:cNvSpPr>
            <p:nvPr/>
          </p:nvSpPr>
          <p:spPr bwMode="auto">
            <a:xfrm>
              <a:off x="4080" y="1632"/>
              <a:ext cx="3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342900"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87" name="Rectangle 139"/>
            <p:cNvSpPr>
              <a:spLocks noChangeArrowheads="1"/>
            </p:cNvSpPr>
            <p:nvPr/>
          </p:nvSpPr>
          <p:spPr bwMode="auto">
            <a:xfrm>
              <a:off x="4417" y="1494"/>
              <a:ext cx="34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342900">
                <a:defRPr/>
              </a:pPr>
              <a:r>
                <a:rPr lang="fr-FR" sz="1200">
                  <a:solidFill>
                    <a:prstClr val="black"/>
                  </a:solidFill>
                  <a:latin typeface="Calibri"/>
                </a:rPr>
                <a:t>p</a:t>
              </a:r>
              <a:r>
                <a:rPr lang="fr-FR" sz="1200" baseline="-25000">
                  <a:solidFill>
                    <a:prstClr val="black"/>
                  </a:solidFill>
                  <a:latin typeface="Calibri"/>
                </a:rPr>
                <a:t>3/2</a:t>
              </a:r>
              <a:endParaRPr lang="en-US" sz="1200" baseline="-250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4134" name="Group 146"/>
            <p:cNvGrpSpPr>
              <a:grpSpLocks/>
            </p:cNvGrpSpPr>
            <p:nvPr/>
          </p:nvGrpSpPr>
          <p:grpSpPr bwMode="auto">
            <a:xfrm>
              <a:off x="384" y="1406"/>
              <a:ext cx="2095" cy="1246"/>
              <a:chOff x="384" y="1406"/>
              <a:chExt cx="2095" cy="1246"/>
            </a:xfrm>
          </p:grpSpPr>
          <p:grpSp>
            <p:nvGrpSpPr>
              <p:cNvPr id="44135" name="Group 132"/>
              <p:cNvGrpSpPr>
                <a:grpSpLocks/>
              </p:cNvGrpSpPr>
              <p:nvPr/>
            </p:nvGrpSpPr>
            <p:grpSpPr bwMode="auto">
              <a:xfrm>
                <a:off x="384" y="1504"/>
                <a:ext cx="2040" cy="1148"/>
                <a:chOff x="384" y="1504"/>
                <a:chExt cx="2040" cy="1148"/>
              </a:xfrm>
            </p:grpSpPr>
            <p:sp>
              <p:nvSpPr>
                <p:cNvPr id="2052" name="Oval 4"/>
                <p:cNvSpPr>
                  <a:spLocks noChangeArrowheads="1"/>
                </p:cNvSpPr>
                <p:nvPr/>
              </p:nvSpPr>
              <p:spPr bwMode="auto">
                <a:xfrm>
                  <a:off x="1830" y="1656"/>
                  <a:ext cx="252" cy="204"/>
                </a:xfrm>
                <a:prstGeom prst="ellipse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3429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5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84" y="2400"/>
                  <a:ext cx="445" cy="252"/>
                </a:xfrm>
                <a:prstGeom prst="rect">
                  <a:avLst/>
                </a:prstGeom>
                <a:solidFill>
                  <a:srgbClr val="CCFF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342900">
                    <a:defRPr/>
                  </a:pPr>
                  <a:r>
                    <a:rPr lang="fr-FR" sz="1350">
                      <a:solidFill>
                        <a:prstClr val="black"/>
                      </a:solidFill>
                      <a:latin typeface="Calibri"/>
                    </a:rPr>
                    <a:t>Z=14</a:t>
                  </a: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59" name="Line 11"/>
                <p:cNvSpPr>
                  <a:spLocks noChangeShapeType="1"/>
                </p:cNvSpPr>
                <p:nvPr/>
              </p:nvSpPr>
              <p:spPr bwMode="auto">
                <a:xfrm>
                  <a:off x="1122" y="2231"/>
                  <a:ext cx="27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6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870" y="2087"/>
                  <a:ext cx="350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defTabSz="342900">
                    <a:defRPr/>
                  </a:pPr>
                  <a:r>
                    <a:rPr lang="fr-FR" sz="1200">
                      <a:solidFill>
                        <a:srgbClr val="FF0000"/>
                      </a:solidFill>
                      <a:latin typeface="Calibri"/>
                    </a:rPr>
                    <a:t>d</a:t>
                  </a:r>
                  <a:r>
                    <a:rPr lang="fr-FR" sz="1200" baseline="-25000">
                      <a:solidFill>
                        <a:srgbClr val="FF0000"/>
                      </a:solidFill>
                      <a:latin typeface="Calibri"/>
                    </a:rPr>
                    <a:t>5</a:t>
                  </a:r>
                  <a:r>
                    <a:rPr lang="fr-FR" sz="1350" baseline="-25000">
                      <a:solidFill>
                        <a:srgbClr val="FF0000"/>
                      </a:solidFill>
                      <a:latin typeface="Calibri"/>
                    </a:rPr>
                    <a:t>/2</a:t>
                  </a:r>
                  <a:endParaRPr lang="en-US" sz="1350" baseline="-25000">
                    <a:solidFill>
                      <a:srgbClr val="FF0000"/>
                    </a:solidFill>
                    <a:latin typeface="Calibri"/>
                  </a:endParaRPr>
                </a:p>
              </p:txBody>
            </p:sp>
            <p:sp>
              <p:nvSpPr>
                <p:cNvPr id="2061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416" y="1919"/>
                  <a:ext cx="336" cy="2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arrow" w="sm" len="sm"/>
                  <a:tailEnd type="arrow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63" name="Line 15"/>
                <p:cNvSpPr>
                  <a:spLocks noChangeShapeType="1"/>
                </p:cNvSpPr>
                <p:nvPr/>
              </p:nvSpPr>
              <p:spPr bwMode="auto">
                <a:xfrm>
                  <a:off x="1788" y="1900"/>
                  <a:ext cx="318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64" name="Line 16"/>
                <p:cNvSpPr>
                  <a:spLocks noChangeShapeType="1"/>
                </p:cNvSpPr>
                <p:nvPr/>
              </p:nvSpPr>
              <p:spPr bwMode="auto">
                <a:xfrm>
                  <a:off x="1788" y="1972"/>
                  <a:ext cx="32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6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064" y="1768"/>
                  <a:ext cx="342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342900">
                    <a:defRPr/>
                  </a:pPr>
                  <a:r>
                    <a:rPr lang="fr-FR" sz="1200">
                      <a:solidFill>
                        <a:srgbClr val="FF0000"/>
                      </a:solidFill>
                      <a:latin typeface="Calibri"/>
                    </a:rPr>
                    <a:t>d</a:t>
                  </a:r>
                  <a:r>
                    <a:rPr lang="fr-FR" sz="1200" baseline="-25000">
                      <a:solidFill>
                        <a:srgbClr val="FF0000"/>
                      </a:solidFill>
                      <a:latin typeface="Calibri"/>
                    </a:rPr>
                    <a:t>3/2</a:t>
                  </a:r>
                  <a:endParaRPr lang="en-US" sz="1200" baseline="-25000">
                    <a:solidFill>
                      <a:srgbClr val="FF0000"/>
                    </a:solidFill>
                    <a:latin typeface="Calibri"/>
                  </a:endParaRPr>
                </a:p>
              </p:txBody>
            </p:sp>
            <p:sp>
              <p:nvSpPr>
                <p:cNvPr id="206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076" y="1859"/>
                  <a:ext cx="326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342900">
                    <a:defRPr/>
                  </a:pPr>
                  <a:r>
                    <a:rPr lang="fr-FR" sz="120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fr-FR" sz="1200" baseline="-25000">
                      <a:solidFill>
                        <a:prstClr val="black"/>
                      </a:solidFill>
                      <a:latin typeface="Calibri"/>
                    </a:rPr>
                    <a:t>1/2</a:t>
                  </a:r>
                  <a:endParaRPr lang="en-US" sz="1200" baseline="-250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68" name="Line 20"/>
                <p:cNvSpPr>
                  <a:spLocks noChangeShapeType="1"/>
                </p:cNvSpPr>
                <p:nvPr/>
              </p:nvSpPr>
              <p:spPr bwMode="auto">
                <a:xfrm>
                  <a:off x="1788" y="2204"/>
                  <a:ext cx="31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6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082" y="2128"/>
                  <a:ext cx="342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342900">
                    <a:defRPr/>
                  </a:pPr>
                  <a:r>
                    <a:rPr lang="fr-FR" sz="1200">
                      <a:solidFill>
                        <a:prstClr val="black"/>
                      </a:solidFill>
                      <a:latin typeface="Calibri"/>
                    </a:rPr>
                    <a:t>d</a:t>
                  </a:r>
                  <a:r>
                    <a:rPr lang="fr-FR" sz="1200" baseline="-25000">
                      <a:solidFill>
                        <a:prstClr val="black"/>
                      </a:solidFill>
                      <a:latin typeface="Calibri"/>
                    </a:rPr>
                    <a:t>5/2</a:t>
                  </a:r>
                  <a:endParaRPr lang="en-US" sz="1200" baseline="-250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70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824" y="1968"/>
                  <a:ext cx="287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342900">
                    <a:defRPr/>
                  </a:pPr>
                  <a:r>
                    <a:rPr lang="fr-FR" sz="1200">
                      <a:solidFill>
                        <a:prstClr val="black"/>
                      </a:solidFill>
                      <a:latin typeface="Calibri"/>
                    </a:rPr>
                    <a:t>14</a:t>
                  </a:r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71" name="Oval 23"/>
                <p:cNvSpPr>
                  <a:spLocks noChangeArrowheads="1"/>
                </p:cNvSpPr>
                <p:nvPr/>
              </p:nvSpPr>
              <p:spPr bwMode="auto">
                <a:xfrm>
                  <a:off x="1840" y="1996"/>
                  <a:ext cx="220" cy="18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3429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89" name="AutoShape 41"/>
                <p:cNvSpPr>
                  <a:spLocks/>
                </p:cNvSpPr>
                <p:nvPr/>
              </p:nvSpPr>
              <p:spPr bwMode="auto">
                <a:xfrm>
                  <a:off x="2312" y="1824"/>
                  <a:ext cx="72" cy="232"/>
                </a:xfrm>
                <a:prstGeom prst="rightBrace">
                  <a:avLst>
                    <a:gd name="adj1" fmla="val 26852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342900">
                    <a:defRPr/>
                  </a:pPr>
                  <a:endParaRPr lang="fr-FR" sz="1350">
                    <a:solidFill>
                      <a:prstClr val="black"/>
                    </a:solidFill>
                    <a:latin typeface="MT Extra" charset="0"/>
                  </a:endParaRPr>
                </a:p>
              </p:txBody>
            </p:sp>
            <p:sp>
              <p:nvSpPr>
                <p:cNvPr id="2091" name="Line 43"/>
                <p:cNvSpPr>
                  <a:spLocks noChangeShapeType="1"/>
                </p:cNvSpPr>
                <p:nvPr/>
              </p:nvSpPr>
              <p:spPr bwMode="auto">
                <a:xfrm>
                  <a:off x="1788" y="1620"/>
                  <a:ext cx="31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92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082" y="1504"/>
                  <a:ext cx="314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342900">
                    <a:defRPr/>
                  </a:pPr>
                  <a:r>
                    <a:rPr lang="fr-FR" sz="1200">
                      <a:solidFill>
                        <a:prstClr val="black"/>
                      </a:solidFill>
                      <a:latin typeface="Calibri"/>
                    </a:rPr>
                    <a:t>f</a:t>
                  </a:r>
                  <a:r>
                    <a:rPr lang="fr-FR" sz="1200" baseline="-25000">
                      <a:solidFill>
                        <a:prstClr val="black"/>
                      </a:solidFill>
                      <a:latin typeface="Calibri"/>
                    </a:rPr>
                    <a:t>7/2</a:t>
                  </a:r>
                  <a:endParaRPr lang="en-US" sz="1200" baseline="-250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93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820" y="1629"/>
                  <a:ext cx="303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342900">
                    <a:defRPr/>
                  </a:pPr>
                  <a:r>
                    <a:rPr lang="fr-FR" sz="1350">
                      <a:solidFill>
                        <a:prstClr val="black"/>
                      </a:solidFill>
                      <a:latin typeface="Calibri"/>
                    </a:rPr>
                    <a:t>20</a:t>
                  </a: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190" name="Line 142"/>
              <p:cNvSpPr>
                <a:spLocks noChangeShapeType="1"/>
              </p:cNvSpPr>
              <p:nvPr/>
            </p:nvSpPr>
            <p:spPr bwMode="auto">
              <a:xfrm>
                <a:off x="1800" y="1536"/>
                <a:ext cx="3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91" name="Rectangle 143"/>
              <p:cNvSpPr>
                <a:spLocks noChangeArrowheads="1"/>
              </p:cNvSpPr>
              <p:nvPr/>
            </p:nvSpPr>
            <p:spPr bwMode="auto">
              <a:xfrm>
                <a:off x="2137" y="1406"/>
                <a:ext cx="34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342900">
                  <a:defRPr/>
                </a:pPr>
                <a:r>
                  <a:rPr lang="fr-FR" sz="1200">
                    <a:solidFill>
                      <a:prstClr val="black"/>
                    </a:solidFill>
                    <a:latin typeface="Calibri"/>
                  </a:rPr>
                  <a:t>p</a:t>
                </a:r>
                <a:r>
                  <a:rPr lang="fr-FR" sz="1200" baseline="-25000">
                    <a:solidFill>
                      <a:prstClr val="black"/>
                    </a:solidFill>
                    <a:latin typeface="Calibri"/>
                  </a:rPr>
                  <a:t>3/2</a:t>
                </a:r>
                <a:endParaRPr lang="en-US" sz="1200" baseline="-250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44034" name="Group 148"/>
          <p:cNvGrpSpPr>
            <a:grpSpLocks/>
          </p:cNvGrpSpPr>
          <p:nvPr/>
        </p:nvGrpSpPr>
        <p:grpSpPr bwMode="auto">
          <a:xfrm>
            <a:off x="2057400" y="3950495"/>
            <a:ext cx="5429250" cy="2003822"/>
            <a:chOff x="336" y="2582"/>
            <a:chExt cx="4560" cy="1683"/>
          </a:xfrm>
        </p:grpSpPr>
        <p:grpSp>
          <p:nvGrpSpPr>
            <p:cNvPr id="44079" name="Group 135"/>
            <p:cNvGrpSpPr>
              <a:grpSpLocks/>
            </p:cNvGrpSpPr>
            <p:nvPr/>
          </p:nvGrpSpPr>
          <p:grpSpPr bwMode="auto">
            <a:xfrm>
              <a:off x="336" y="2656"/>
              <a:ext cx="4560" cy="1609"/>
              <a:chOff x="336" y="2656"/>
              <a:chExt cx="4560" cy="1609"/>
            </a:xfrm>
          </p:grpSpPr>
          <p:sp>
            <p:nvSpPr>
              <p:cNvPr id="2053" name="Oval 5"/>
              <p:cNvSpPr>
                <a:spLocks noChangeArrowheads="1"/>
              </p:cNvSpPr>
              <p:nvPr/>
            </p:nvSpPr>
            <p:spPr bwMode="auto">
              <a:xfrm>
                <a:off x="1830" y="2864"/>
                <a:ext cx="196" cy="164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429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55" name="Line 7"/>
              <p:cNvSpPr>
                <a:spLocks noChangeShapeType="1"/>
              </p:cNvSpPr>
              <p:nvPr/>
            </p:nvSpPr>
            <p:spPr bwMode="auto">
              <a:xfrm>
                <a:off x="872" y="3888"/>
                <a:ext cx="40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56" name="Line 8"/>
              <p:cNvSpPr>
                <a:spLocks noChangeShapeType="1"/>
              </p:cNvSpPr>
              <p:nvPr/>
            </p:nvSpPr>
            <p:spPr bwMode="auto">
              <a:xfrm>
                <a:off x="872" y="2656"/>
                <a:ext cx="39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58" name="Text Box 10"/>
              <p:cNvSpPr txBox="1">
                <a:spLocks noChangeArrowheads="1"/>
              </p:cNvSpPr>
              <p:nvPr/>
            </p:nvSpPr>
            <p:spPr bwMode="auto">
              <a:xfrm>
                <a:off x="336" y="3648"/>
                <a:ext cx="445" cy="252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342900">
                  <a:defRPr/>
                </a:pPr>
                <a:r>
                  <a:rPr lang="fr-FR" sz="1350">
                    <a:solidFill>
                      <a:prstClr val="black"/>
                    </a:solidFill>
                    <a:latin typeface="Calibri"/>
                  </a:rPr>
                  <a:t>Z=28</a:t>
                </a: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73" name="Line 25"/>
              <p:cNvSpPr>
                <a:spLocks noChangeShapeType="1"/>
              </p:cNvSpPr>
              <p:nvPr/>
            </p:nvSpPr>
            <p:spPr bwMode="auto">
              <a:xfrm>
                <a:off x="1104" y="3459"/>
                <a:ext cx="27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74" name="Text Box 26"/>
              <p:cNvSpPr txBox="1">
                <a:spLocks noChangeArrowheads="1"/>
              </p:cNvSpPr>
              <p:nvPr/>
            </p:nvSpPr>
            <p:spPr bwMode="auto">
              <a:xfrm>
                <a:off x="854" y="3303"/>
                <a:ext cx="38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defTabSz="342900">
                  <a:defRPr/>
                </a:pPr>
                <a:r>
                  <a:rPr lang="fr-FR" sz="1200">
                    <a:solidFill>
                      <a:srgbClr val="FF0000"/>
                    </a:solidFill>
                    <a:latin typeface="Calibri"/>
                  </a:rPr>
                  <a:t>f</a:t>
                </a:r>
                <a:r>
                  <a:rPr lang="fr-FR" sz="1200" baseline="-25000">
                    <a:solidFill>
                      <a:srgbClr val="FF0000"/>
                    </a:solidFill>
                    <a:latin typeface="Calibri"/>
                  </a:rPr>
                  <a:t>7</a:t>
                </a:r>
                <a:r>
                  <a:rPr lang="fr-FR" sz="1350" baseline="-25000">
                    <a:solidFill>
                      <a:srgbClr val="FF0000"/>
                    </a:solidFill>
                    <a:latin typeface="Calibri"/>
                  </a:rPr>
                  <a:t>/2</a:t>
                </a:r>
                <a:endParaRPr lang="en-US" sz="1350" baseline="-2500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2075" name="Line 27"/>
              <p:cNvSpPr>
                <a:spLocks noChangeShapeType="1"/>
              </p:cNvSpPr>
              <p:nvPr/>
            </p:nvSpPr>
            <p:spPr bwMode="auto">
              <a:xfrm flipV="1">
                <a:off x="1434" y="3183"/>
                <a:ext cx="318" cy="26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arrow" w="sm" len="sm"/>
                <a:tailEnd type="arrow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76" name="Text Box 28"/>
              <p:cNvSpPr txBox="1">
                <a:spLocks noChangeArrowheads="1"/>
              </p:cNvSpPr>
              <p:nvPr/>
            </p:nvSpPr>
            <p:spPr bwMode="auto">
              <a:xfrm>
                <a:off x="1136" y="3638"/>
                <a:ext cx="23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342900">
                  <a:defRPr/>
                </a:pPr>
                <a:r>
                  <a:rPr lang="fr-FR" sz="1350" dirty="0">
                    <a:solidFill>
                      <a:prstClr val="black"/>
                    </a:solidFill>
                    <a:latin typeface="Symbol" charset="0"/>
                  </a:rPr>
                  <a:t>p</a:t>
                </a:r>
                <a:endParaRPr lang="en-US" sz="1350" dirty="0">
                  <a:solidFill>
                    <a:prstClr val="black"/>
                  </a:solidFill>
                  <a:latin typeface="Symbol" charset="0"/>
                </a:endParaRPr>
              </a:p>
            </p:txBody>
          </p:sp>
          <p:sp>
            <p:nvSpPr>
              <p:cNvPr id="2077" name="Line 29"/>
              <p:cNvSpPr>
                <a:spLocks noChangeShapeType="1"/>
              </p:cNvSpPr>
              <p:nvPr/>
            </p:nvSpPr>
            <p:spPr bwMode="auto">
              <a:xfrm>
                <a:off x="1780" y="3188"/>
                <a:ext cx="29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78" name="Line 30"/>
              <p:cNvSpPr>
                <a:spLocks noChangeShapeType="1"/>
              </p:cNvSpPr>
              <p:nvPr/>
            </p:nvSpPr>
            <p:spPr bwMode="auto">
              <a:xfrm flipV="1">
                <a:off x="1772" y="3267"/>
                <a:ext cx="2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79" name="Text Box 31"/>
              <p:cNvSpPr txBox="1">
                <a:spLocks noChangeArrowheads="1"/>
              </p:cNvSpPr>
              <p:nvPr/>
            </p:nvSpPr>
            <p:spPr bwMode="auto">
              <a:xfrm>
                <a:off x="2060" y="3147"/>
                <a:ext cx="34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342900">
                  <a:defRPr/>
                </a:pPr>
                <a:r>
                  <a:rPr lang="fr-FR" sz="1200">
                    <a:solidFill>
                      <a:prstClr val="black"/>
                    </a:solidFill>
                    <a:latin typeface="Calibri"/>
                  </a:rPr>
                  <a:t>p</a:t>
                </a:r>
                <a:r>
                  <a:rPr lang="fr-FR" sz="1200" baseline="-25000">
                    <a:solidFill>
                      <a:prstClr val="black"/>
                    </a:solidFill>
                    <a:latin typeface="Calibri"/>
                  </a:rPr>
                  <a:t>3/2</a:t>
                </a:r>
                <a:endParaRPr lang="en-US" sz="1200" baseline="-250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80" name="Text Box 32"/>
              <p:cNvSpPr txBox="1">
                <a:spLocks noChangeArrowheads="1"/>
              </p:cNvSpPr>
              <p:nvPr/>
            </p:nvSpPr>
            <p:spPr bwMode="auto">
              <a:xfrm>
                <a:off x="2056" y="3068"/>
                <a:ext cx="31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342900">
                  <a:defRPr/>
                </a:pPr>
                <a:r>
                  <a:rPr lang="fr-FR" sz="1200">
                    <a:solidFill>
                      <a:srgbClr val="FF0000"/>
                    </a:solidFill>
                    <a:latin typeface="Calibri"/>
                  </a:rPr>
                  <a:t>f</a:t>
                </a:r>
                <a:r>
                  <a:rPr lang="fr-FR" sz="1200" baseline="-25000">
                    <a:solidFill>
                      <a:srgbClr val="FF0000"/>
                    </a:solidFill>
                    <a:latin typeface="Calibri"/>
                  </a:rPr>
                  <a:t>5/2</a:t>
                </a:r>
                <a:endParaRPr lang="en-US" sz="1200" baseline="-2500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2081" name="Text Box 33"/>
              <p:cNvSpPr txBox="1">
                <a:spLocks noChangeArrowheads="1"/>
              </p:cNvSpPr>
              <p:nvPr/>
            </p:nvSpPr>
            <p:spPr bwMode="auto">
              <a:xfrm>
                <a:off x="1804" y="3638"/>
                <a:ext cx="23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342900">
                  <a:defRPr/>
                </a:pPr>
                <a:r>
                  <a:rPr lang="fr-FR" sz="1350" dirty="0">
                    <a:solidFill>
                      <a:prstClr val="black"/>
                    </a:solidFill>
                    <a:latin typeface="Symbol" charset="0"/>
                  </a:rPr>
                  <a:t>n</a:t>
                </a:r>
                <a:endParaRPr lang="en-US" sz="1350" dirty="0">
                  <a:solidFill>
                    <a:prstClr val="black"/>
                  </a:solidFill>
                  <a:latin typeface="Symbol" charset="0"/>
                </a:endParaRPr>
              </a:p>
            </p:txBody>
          </p:sp>
          <p:sp>
            <p:nvSpPr>
              <p:cNvPr id="2082" name="Line 34"/>
              <p:cNvSpPr>
                <a:spLocks noChangeShapeType="1"/>
              </p:cNvSpPr>
              <p:nvPr/>
            </p:nvSpPr>
            <p:spPr bwMode="auto">
              <a:xfrm>
                <a:off x="1772" y="3555"/>
                <a:ext cx="2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83" name="Text Box 35"/>
              <p:cNvSpPr txBox="1">
                <a:spLocks noChangeArrowheads="1"/>
              </p:cNvSpPr>
              <p:nvPr/>
            </p:nvSpPr>
            <p:spPr bwMode="auto">
              <a:xfrm>
                <a:off x="2062" y="3416"/>
                <a:ext cx="31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342900">
                  <a:defRPr/>
                </a:pPr>
                <a:r>
                  <a:rPr lang="fr-FR" sz="1200">
                    <a:solidFill>
                      <a:prstClr val="black"/>
                    </a:solidFill>
                    <a:latin typeface="Calibri"/>
                  </a:rPr>
                  <a:t>f</a:t>
                </a:r>
                <a:r>
                  <a:rPr lang="fr-FR" sz="1200" baseline="-25000">
                    <a:solidFill>
                      <a:prstClr val="black"/>
                    </a:solidFill>
                    <a:latin typeface="Calibri"/>
                  </a:rPr>
                  <a:t>7/2</a:t>
                </a:r>
                <a:endParaRPr lang="en-US" sz="1200" baseline="-250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84" name="Text Box 36"/>
              <p:cNvSpPr txBox="1">
                <a:spLocks noChangeArrowheads="1"/>
              </p:cNvSpPr>
              <p:nvPr/>
            </p:nvSpPr>
            <p:spPr bwMode="auto">
              <a:xfrm>
                <a:off x="1800" y="3291"/>
                <a:ext cx="30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342900">
                  <a:defRPr/>
                </a:pPr>
                <a:r>
                  <a:rPr lang="fr-FR" sz="1350">
                    <a:solidFill>
                      <a:prstClr val="black"/>
                    </a:solidFill>
                    <a:latin typeface="Calibri"/>
                  </a:rPr>
                  <a:t>28</a:t>
                </a: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85" name="Oval 37"/>
              <p:cNvSpPr>
                <a:spLocks noChangeArrowheads="1"/>
              </p:cNvSpPr>
              <p:nvPr/>
            </p:nvSpPr>
            <p:spPr bwMode="auto">
              <a:xfrm>
                <a:off x="1802" y="3303"/>
                <a:ext cx="252" cy="20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429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86" name="Text Box 38"/>
              <p:cNvSpPr txBox="1">
                <a:spLocks noChangeArrowheads="1"/>
              </p:cNvSpPr>
              <p:nvPr/>
            </p:nvSpPr>
            <p:spPr bwMode="auto">
              <a:xfrm>
                <a:off x="2054" y="2931"/>
                <a:ext cx="34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342900">
                  <a:defRPr/>
                </a:pPr>
                <a:r>
                  <a:rPr lang="fr-FR" sz="1200">
                    <a:solidFill>
                      <a:prstClr val="black"/>
                    </a:solidFill>
                    <a:latin typeface="Calibri"/>
                  </a:rPr>
                  <a:t>p</a:t>
                </a:r>
                <a:r>
                  <a:rPr lang="fr-FR" sz="1200" baseline="-25000">
                    <a:solidFill>
                      <a:prstClr val="black"/>
                    </a:solidFill>
                    <a:latin typeface="Calibri"/>
                  </a:rPr>
                  <a:t>1/2</a:t>
                </a:r>
                <a:endParaRPr lang="en-US" sz="1200" baseline="-250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87" name="Line 39"/>
              <p:cNvSpPr>
                <a:spLocks noChangeShapeType="1"/>
              </p:cNvSpPr>
              <p:nvPr/>
            </p:nvSpPr>
            <p:spPr bwMode="auto">
              <a:xfrm>
                <a:off x="1772" y="3068"/>
                <a:ext cx="2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90" name="AutoShape 42"/>
              <p:cNvSpPr>
                <a:spLocks/>
              </p:cNvSpPr>
              <p:nvPr/>
            </p:nvSpPr>
            <p:spPr bwMode="auto">
              <a:xfrm>
                <a:off x="2312" y="3168"/>
                <a:ext cx="80" cy="152"/>
              </a:xfrm>
              <a:prstGeom prst="rightBrace">
                <a:avLst>
                  <a:gd name="adj1" fmla="val 15833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342900">
                  <a:defRPr/>
                </a:pPr>
                <a:endParaRPr lang="fr-FR" sz="1350">
                  <a:solidFill>
                    <a:prstClr val="black"/>
                  </a:solidFill>
                  <a:latin typeface="MT Extra" charset="0"/>
                </a:endParaRPr>
              </a:p>
            </p:txBody>
          </p:sp>
          <p:sp>
            <p:nvSpPr>
              <p:cNvPr id="2094" name="Line 46"/>
              <p:cNvSpPr>
                <a:spLocks noChangeShapeType="1"/>
              </p:cNvSpPr>
              <p:nvPr/>
            </p:nvSpPr>
            <p:spPr bwMode="auto">
              <a:xfrm>
                <a:off x="1772" y="2835"/>
                <a:ext cx="2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95" name="Text Box 47"/>
              <p:cNvSpPr txBox="1">
                <a:spLocks noChangeArrowheads="1"/>
              </p:cNvSpPr>
              <p:nvPr/>
            </p:nvSpPr>
            <p:spPr bwMode="auto">
              <a:xfrm>
                <a:off x="2062" y="2696"/>
                <a:ext cx="33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342900">
                  <a:defRPr/>
                </a:pPr>
                <a:r>
                  <a:rPr lang="fr-FR" sz="1200">
                    <a:solidFill>
                      <a:prstClr val="black"/>
                    </a:solidFill>
                    <a:latin typeface="Calibri"/>
                  </a:rPr>
                  <a:t>g</a:t>
                </a:r>
                <a:r>
                  <a:rPr lang="fr-FR" sz="1200" baseline="-25000">
                    <a:solidFill>
                      <a:prstClr val="black"/>
                    </a:solidFill>
                    <a:latin typeface="Calibri"/>
                  </a:rPr>
                  <a:t>9/2</a:t>
                </a:r>
                <a:endParaRPr lang="en-US" sz="1200" baseline="-250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96" name="Text Box 48"/>
              <p:cNvSpPr txBox="1">
                <a:spLocks noChangeArrowheads="1"/>
              </p:cNvSpPr>
              <p:nvPr/>
            </p:nvSpPr>
            <p:spPr bwMode="auto">
              <a:xfrm>
                <a:off x="1812" y="2843"/>
                <a:ext cx="28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342900">
                  <a:defRPr/>
                </a:pPr>
                <a:r>
                  <a:rPr lang="fr-FR" sz="1200">
                    <a:solidFill>
                      <a:prstClr val="black"/>
                    </a:solidFill>
                    <a:latin typeface="Calibri"/>
                  </a:rPr>
                  <a:t>40</a:t>
                </a:r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00" name="Line 52"/>
              <p:cNvSpPr>
                <a:spLocks noChangeShapeType="1"/>
              </p:cNvSpPr>
              <p:nvPr/>
            </p:nvSpPr>
            <p:spPr bwMode="auto">
              <a:xfrm>
                <a:off x="3392" y="3468"/>
                <a:ext cx="27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01" name="Text Box 53"/>
              <p:cNvSpPr txBox="1">
                <a:spLocks noChangeArrowheads="1"/>
              </p:cNvSpPr>
              <p:nvPr/>
            </p:nvSpPr>
            <p:spPr bwMode="auto">
              <a:xfrm>
                <a:off x="3142" y="3312"/>
                <a:ext cx="38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defTabSz="342900">
                  <a:defRPr/>
                </a:pPr>
                <a:r>
                  <a:rPr lang="fr-FR" sz="1200" dirty="0">
                    <a:solidFill>
                      <a:srgbClr val="FF0000"/>
                    </a:solidFill>
                    <a:latin typeface="Calibri"/>
                  </a:rPr>
                  <a:t>f</a:t>
                </a:r>
                <a:r>
                  <a:rPr lang="fr-FR" sz="1200" baseline="-25000" dirty="0">
                    <a:solidFill>
                      <a:srgbClr val="FF0000"/>
                    </a:solidFill>
                    <a:latin typeface="Calibri"/>
                  </a:rPr>
                  <a:t>7</a:t>
                </a:r>
                <a:r>
                  <a:rPr lang="fr-FR" sz="1350" baseline="-25000" dirty="0">
                    <a:solidFill>
                      <a:srgbClr val="FF0000"/>
                    </a:solidFill>
                    <a:latin typeface="Calibri"/>
                  </a:rPr>
                  <a:t>/2</a:t>
                </a:r>
                <a:endParaRPr lang="en-US" sz="1350" baseline="-25000" dirty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2102" name="Line 54"/>
              <p:cNvSpPr>
                <a:spLocks noChangeShapeType="1"/>
              </p:cNvSpPr>
              <p:nvPr/>
            </p:nvSpPr>
            <p:spPr bwMode="auto">
              <a:xfrm flipV="1">
                <a:off x="3686" y="2904"/>
                <a:ext cx="390" cy="55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arrow" w="sm" len="sm"/>
                <a:tailEnd type="arrow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04" name="Text Box 56"/>
              <p:cNvSpPr txBox="1">
                <a:spLocks noChangeArrowheads="1"/>
              </p:cNvSpPr>
              <p:nvPr/>
            </p:nvSpPr>
            <p:spPr bwMode="auto">
              <a:xfrm>
                <a:off x="3418" y="3600"/>
                <a:ext cx="23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342900">
                  <a:defRPr/>
                </a:pPr>
                <a:r>
                  <a:rPr lang="fr-FR" sz="1350" dirty="0">
                    <a:solidFill>
                      <a:prstClr val="black"/>
                    </a:solidFill>
                    <a:latin typeface="Symbol" charset="0"/>
                  </a:rPr>
                  <a:t>p</a:t>
                </a:r>
                <a:endParaRPr lang="en-US" sz="1350" dirty="0">
                  <a:solidFill>
                    <a:prstClr val="black"/>
                  </a:solidFill>
                  <a:latin typeface="Symbol" charset="0"/>
                </a:endParaRPr>
              </a:p>
            </p:txBody>
          </p:sp>
          <p:sp>
            <p:nvSpPr>
              <p:cNvPr id="2114" name="Line 66"/>
              <p:cNvSpPr>
                <a:spLocks noChangeShapeType="1"/>
              </p:cNvSpPr>
              <p:nvPr/>
            </p:nvSpPr>
            <p:spPr bwMode="auto">
              <a:xfrm>
                <a:off x="4090" y="2904"/>
                <a:ext cx="29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15" name="Line 67"/>
              <p:cNvSpPr>
                <a:spLocks noChangeShapeType="1"/>
              </p:cNvSpPr>
              <p:nvPr/>
            </p:nvSpPr>
            <p:spPr bwMode="auto">
              <a:xfrm flipV="1">
                <a:off x="4084" y="3276"/>
                <a:ext cx="2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16" name="Text Box 68"/>
              <p:cNvSpPr txBox="1">
                <a:spLocks noChangeArrowheads="1"/>
              </p:cNvSpPr>
              <p:nvPr/>
            </p:nvSpPr>
            <p:spPr bwMode="auto">
              <a:xfrm>
                <a:off x="4354" y="3144"/>
                <a:ext cx="34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342900">
                  <a:defRPr/>
                </a:pPr>
                <a:r>
                  <a:rPr lang="fr-FR" sz="1200">
                    <a:solidFill>
                      <a:prstClr val="black"/>
                    </a:solidFill>
                    <a:latin typeface="Calibri"/>
                  </a:rPr>
                  <a:t>p</a:t>
                </a:r>
                <a:r>
                  <a:rPr lang="fr-FR" sz="1200" baseline="-25000">
                    <a:solidFill>
                      <a:prstClr val="black"/>
                    </a:solidFill>
                    <a:latin typeface="Calibri"/>
                  </a:rPr>
                  <a:t>3/2</a:t>
                </a:r>
                <a:endParaRPr lang="en-US" sz="1200" baseline="-250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17" name="Text Box 69"/>
              <p:cNvSpPr txBox="1">
                <a:spLocks noChangeArrowheads="1"/>
              </p:cNvSpPr>
              <p:nvPr/>
            </p:nvSpPr>
            <p:spPr bwMode="auto">
              <a:xfrm>
                <a:off x="4368" y="2791"/>
                <a:ext cx="31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342900">
                  <a:defRPr/>
                </a:pPr>
                <a:r>
                  <a:rPr lang="fr-FR" sz="1200">
                    <a:solidFill>
                      <a:srgbClr val="FF0000"/>
                    </a:solidFill>
                    <a:latin typeface="Calibri"/>
                  </a:rPr>
                  <a:t>f</a:t>
                </a:r>
                <a:r>
                  <a:rPr lang="fr-FR" sz="1200" baseline="-25000">
                    <a:solidFill>
                      <a:srgbClr val="FF0000"/>
                    </a:solidFill>
                    <a:latin typeface="Calibri"/>
                  </a:rPr>
                  <a:t>5/2</a:t>
                </a:r>
                <a:endParaRPr lang="en-US" sz="1200" baseline="-2500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2118" name="Text Box 70"/>
              <p:cNvSpPr txBox="1">
                <a:spLocks noChangeArrowheads="1"/>
              </p:cNvSpPr>
              <p:nvPr/>
            </p:nvSpPr>
            <p:spPr bwMode="auto">
              <a:xfrm>
                <a:off x="4134" y="3590"/>
                <a:ext cx="23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342900">
                  <a:defRPr/>
                </a:pPr>
                <a:r>
                  <a:rPr lang="fr-FR" sz="1350" dirty="0">
                    <a:solidFill>
                      <a:prstClr val="black"/>
                    </a:solidFill>
                    <a:latin typeface="Symbol" charset="0"/>
                  </a:rPr>
                  <a:t>n</a:t>
                </a:r>
                <a:endParaRPr lang="en-US" sz="1350" dirty="0">
                  <a:solidFill>
                    <a:prstClr val="black"/>
                  </a:solidFill>
                  <a:latin typeface="Symbol" charset="0"/>
                </a:endParaRPr>
              </a:p>
            </p:txBody>
          </p:sp>
          <p:sp>
            <p:nvSpPr>
              <p:cNvPr id="2119" name="Line 71"/>
              <p:cNvSpPr>
                <a:spLocks noChangeShapeType="1"/>
              </p:cNvSpPr>
              <p:nvPr/>
            </p:nvSpPr>
            <p:spPr bwMode="auto">
              <a:xfrm>
                <a:off x="4090" y="3564"/>
                <a:ext cx="2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20" name="Text Box 72"/>
              <p:cNvSpPr txBox="1">
                <a:spLocks noChangeArrowheads="1"/>
              </p:cNvSpPr>
              <p:nvPr/>
            </p:nvSpPr>
            <p:spPr bwMode="auto">
              <a:xfrm>
                <a:off x="4368" y="3444"/>
                <a:ext cx="31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342900">
                  <a:defRPr/>
                </a:pPr>
                <a:r>
                  <a:rPr lang="fr-FR" sz="1200">
                    <a:solidFill>
                      <a:prstClr val="black"/>
                    </a:solidFill>
                    <a:latin typeface="Calibri"/>
                  </a:rPr>
                  <a:t>f</a:t>
                </a:r>
                <a:r>
                  <a:rPr lang="fr-FR" sz="1200" baseline="-25000">
                    <a:solidFill>
                      <a:prstClr val="black"/>
                    </a:solidFill>
                    <a:latin typeface="Calibri"/>
                  </a:rPr>
                  <a:t>7/2</a:t>
                </a:r>
                <a:endParaRPr lang="en-US" sz="1200" baseline="-250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21" name="Text Box 73"/>
              <p:cNvSpPr txBox="1">
                <a:spLocks noChangeArrowheads="1"/>
              </p:cNvSpPr>
              <p:nvPr/>
            </p:nvSpPr>
            <p:spPr bwMode="auto">
              <a:xfrm>
                <a:off x="4098" y="3300"/>
                <a:ext cx="30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342900">
                  <a:defRPr/>
                </a:pPr>
                <a:r>
                  <a:rPr lang="fr-FR" sz="1350">
                    <a:solidFill>
                      <a:prstClr val="black"/>
                    </a:solidFill>
                    <a:latin typeface="Calibri"/>
                  </a:rPr>
                  <a:t>28</a:t>
                </a: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22" name="Oval 74"/>
              <p:cNvSpPr>
                <a:spLocks noChangeArrowheads="1"/>
              </p:cNvSpPr>
              <p:nvPr/>
            </p:nvSpPr>
            <p:spPr bwMode="auto">
              <a:xfrm>
                <a:off x="4108" y="3312"/>
                <a:ext cx="252" cy="20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429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24" name="Text Box 76"/>
              <p:cNvSpPr txBox="1">
                <a:spLocks noChangeArrowheads="1"/>
              </p:cNvSpPr>
              <p:nvPr/>
            </p:nvSpPr>
            <p:spPr bwMode="auto">
              <a:xfrm>
                <a:off x="4366" y="2959"/>
                <a:ext cx="34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342900">
                  <a:defRPr/>
                </a:pPr>
                <a:r>
                  <a:rPr lang="fr-FR" sz="1200">
                    <a:solidFill>
                      <a:prstClr val="black"/>
                    </a:solidFill>
                    <a:latin typeface="Calibri"/>
                  </a:rPr>
                  <a:t>p</a:t>
                </a:r>
                <a:r>
                  <a:rPr lang="fr-FR" sz="1200" baseline="-25000">
                    <a:solidFill>
                      <a:prstClr val="black"/>
                    </a:solidFill>
                    <a:latin typeface="Calibri"/>
                  </a:rPr>
                  <a:t>1/2</a:t>
                </a:r>
                <a:endParaRPr lang="en-US" sz="1200" baseline="-250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25" name="Line 77"/>
              <p:cNvSpPr>
                <a:spLocks noChangeShapeType="1"/>
              </p:cNvSpPr>
              <p:nvPr/>
            </p:nvSpPr>
            <p:spPr bwMode="auto">
              <a:xfrm>
                <a:off x="4090" y="3079"/>
                <a:ext cx="2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26" name="Text Box 78"/>
              <p:cNvSpPr txBox="1">
                <a:spLocks noChangeArrowheads="1"/>
              </p:cNvSpPr>
              <p:nvPr/>
            </p:nvSpPr>
            <p:spPr bwMode="auto">
              <a:xfrm>
                <a:off x="4110" y="3069"/>
                <a:ext cx="28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342900">
                  <a:defRPr/>
                </a:pPr>
                <a:r>
                  <a:rPr lang="fr-FR" sz="1200">
                    <a:solidFill>
                      <a:prstClr val="black"/>
                    </a:solidFill>
                    <a:latin typeface="Calibri"/>
                  </a:rPr>
                  <a:t>32</a:t>
                </a:r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27" name="Oval 79"/>
              <p:cNvSpPr>
                <a:spLocks noChangeArrowheads="1"/>
              </p:cNvSpPr>
              <p:nvPr/>
            </p:nvSpPr>
            <p:spPr bwMode="auto">
              <a:xfrm>
                <a:off x="4132" y="3091"/>
                <a:ext cx="198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429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28" name="Text Box 80"/>
              <p:cNvSpPr txBox="1">
                <a:spLocks noChangeArrowheads="1"/>
              </p:cNvSpPr>
              <p:nvPr/>
            </p:nvSpPr>
            <p:spPr bwMode="auto">
              <a:xfrm>
                <a:off x="4114" y="2887"/>
                <a:ext cx="28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342900">
                  <a:defRPr/>
                </a:pPr>
                <a:r>
                  <a:rPr lang="fr-FR" sz="1200">
                    <a:solidFill>
                      <a:prstClr val="black"/>
                    </a:solidFill>
                    <a:latin typeface="Calibri"/>
                  </a:rPr>
                  <a:t>34</a:t>
                </a:r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29" name="Oval 81"/>
              <p:cNvSpPr>
                <a:spLocks noChangeArrowheads="1"/>
              </p:cNvSpPr>
              <p:nvPr/>
            </p:nvSpPr>
            <p:spPr bwMode="auto">
              <a:xfrm>
                <a:off x="4144" y="2916"/>
                <a:ext cx="186" cy="15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429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32" name="Line 84"/>
              <p:cNvSpPr>
                <a:spLocks noChangeShapeType="1"/>
              </p:cNvSpPr>
              <p:nvPr/>
            </p:nvSpPr>
            <p:spPr bwMode="auto">
              <a:xfrm>
                <a:off x="4076" y="2803"/>
                <a:ext cx="2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33" name="Text Box 85"/>
              <p:cNvSpPr txBox="1">
                <a:spLocks noChangeArrowheads="1"/>
              </p:cNvSpPr>
              <p:nvPr/>
            </p:nvSpPr>
            <p:spPr bwMode="auto">
              <a:xfrm>
                <a:off x="4382" y="2656"/>
                <a:ext cx="33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342900">
                  <a:defRPr/>
                </a:pPr>
                <a:r>
                  <a:rPr lang="fr-FR" sz="1200">
                    <a:solidFill>
                      <a:prstClr val="black"/>
                    </a:solidFill>
                    <a:latin typeface="Calibri"/>
                  </a:rPr>
                  <a:t>g</a:t>
                </a:r>
                <a:r>
                  <a:rPr lang="fr-FR" sz="1200" baseline="-25000">
                    <a:solidFill>
                      <a:prstClr val="black"/>
                    </a:solidFill>
                    <a:latin typeface="Calibri"/>
                  </a:rPr>
                  <a:t>9/2</a:t>
                </a:r>
                <a:endParaRPr lang="en-US" sz="1200" baseline="-250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65" name="Line 117"/>
              <p:cNvSpPr>
                <a:spLocks noChangeShapeType="1"/>
              </p:cNvSpPr>
              <p:nvPr/>
            </p:nvSpPr>
            <p:spPr bwMode="auto">
              <a:xfrm>
                <a:off x="2200" y="4216"/>
                <a:ext cx="17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66" name="Text Box 118"/>
              <p:cNvSpPr txBox="1">
                <a:spLocks noChangeArrowheads="1"/>
              </p:cNvSpPr>
              <p:nvPr/>
            </p:nvSpPr>
            <p:spPr bwMode="auto">
              <a:xfrm>
                <a:off x="4056" y="4013"/>
                <a:ext cx="407" cy="2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342900">
                  <a:defRPr/>
                </a:pPr>
                <a:r>
                  <a:rPr lang="fr-FR" sz="1350" dirty="0">
                    <a:solidFill>
                      <a:prstClr val="black"/>
                    </a:solidFill>
                    <a:latin typeface="Calibri"/>
                  </a:rPr>
                  <a:t> N/Z</a:t>
                </a:r>
                <a:endParaRPr lang="en-US" sz="135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67" name="Text Box 119"/>
              <p:cNvSpPr txBox="1">
                <a:spLocks noChangeArrowheads="1"/>
              </p:cNvSpPr>
              <p:nvPr/>
            </p:nvSpPr>
            <p:spPr bwMode="auto">
              <a:xfrm>
                <a:off x="2800" y="3622"/>
                <a:ext cx="445" cy="252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342900">
                  <a:defRPr/>
                </a:pPr>
                <a:r>
                  <a:rPr lang="fr-FR" sz="1350" dirty="0">
                    <a:solidFill>
                      <a:prstClr val="black"/>
                    </a:solidFill>
                    <a:latin typeface="Calibri"/>
                  </a:rPr>
                  <a:t>Z=20</a:t>
                </a:r>
                <a:endParaRPr lang="en-US" sz="135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188" name="Line 140"/>
            <p:cNvSpPr>
              <a:spLocks noChangeShapeType="1"/>
            </p:cNvSpPr>
            <p:nvPr/>
          </p:nvSpPr>
          <p:spPr bwMode="auto">
            <a:xfrm>
              <a:off x="4080" y="274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342900"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89" name="Rectangle 141"/>
            <p:cNvSpPr>
              <a:spLocks noChangeArrowheads="1"/>
            </p:cNvSpPr>
            <p:nvPr/>
          </p:nvSpPr>
          <p:spPr bwMode="auto">
            <a:xfrm>
              <a:off x="4369" y="2582"/>
              <a:ext cx="34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342900">
                <a:defRPr/>
              </a:pPr>
              <a:r>
                <a:rPr lang="fr-FR" sz="1200">
                  <a:solidFill>
                    <a:prstClr val="black"/>
                  </a:solidFill>
                  <a:latin typeface="Calibri"/>
                </a:rPr>
                <a:t>d</a:t>
              </a:r>
              <a:r>
                <a:rPr lang="fr-FR" sz="1200" baseline="-25000">
                  <a:solidFill>
                    <a:prstClr val="black"/>
                  </a:solidFill>
                  <a:latin typeface="Calibri"/>
                </a:rPr>
                <a:t>5/2</a:t>
              </a:r>
              <a:endParaRPr lang="en-US" sz="1200" baseline="-25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92" name="Line 144"/>
            <p:cNvSpPr>
              <a:spLocks noChangeShapeType="1"/>
            </p:cNvSpPr>
            <p:nvPr/>
          </p:nvSpPr>
          <p:spPr bwMode="auto">
            <a:xfrm>
              <a:off x="1784" y="270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342900"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93" name="Rectangle 145"/>
            <p:cNvSpPr>
              <a:spLocks noChangeArrowheads="1"/>
            </p:cNvSpPr>
            <p:nvPr/>
          </p:nvSpPr>
          <p:spPr bwMode="auto">
            <a:xfrm>
              <a:off x="2057" y="2582"/>
              <a:ext cx="34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342900">
                <a:defRPr/>
              </a:pPr>
              <a:r>
                <a:rPr lang="fr-FR" sz="1200">
                  <a:solidFill>
                    <a:prstClr val="black"/>
                  </a:solidFill>
                  <a:latin typeface="Calibri"/>
                </a:rPr>
                <a:t>d</a:t>
              </a:r>
              <a:r>
                <a:rPr lang="fr-FR" sz="1200" baseline="-25000">
                  <a:solidFill>
                    <a:prstClr val="black"/>
                  </a:solidFill>
                  <a:latin typeface="Calibri"/>
                </a:rPr>
                <a:t>5/2</a:t>
              </a:r>
              <a:endParaRPr lang="en-US" sz="1200" baseline="-250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4035" name="Group 149"/>
          <p:cNvGrpSpPr>
            <a:grpSpLocks/>
          </p:cNvGrpSpPr>
          <p:nvPr/>
        </p:nvGrpSpPr>
        <p:grpSpPr bwMode="auto">
          <a:xfrm>
            <a:off x="2159794" y="1495425"/>
            <a:ext cx="5288757" cy="3656410"/>
            <a:chOff x="422" y="520"/>
            <a:chExt cx="4442" cy="3071"/>
          </a:xfrm>
        </p:grpSpPr>
        <p:grpSp>
          <p:nvGrpSpPr>
            <p:cNvPr id="44042" name="Group 136"/>
            <p:cNvGrpSpPr>
              <a:grpSpLocks/>
            </p:cNvGrpSpPr>
            <p:nvPr/>
          </p:nvGrpSpPr>
          <p:grpSpPr bwMode="auto">
            <a:xfrm>
              <a:off x="422" y="544"/>
              <a:ext cx="4442" cy="3047"/>
              <a:chOff x="422" y="544"/>
              <a:chExt cx="4442" cy="3047"/>
            </a:xfrm>
          </p:grpSpPr>
          <p:sp>
            <p:nvSpPr>
              <p:cNvPr id="2163" name="Text Box 115"/>
              <p:cNvSpPr txBox="1">
                <a:spLocks noChangeArrowheads="1"/>
              </p:cNvSpPr>
              <p:nvPr/>
            </p:nvSpPr>
            <p:spPr bwMode="auto">
              <a:xfrm rot="16200000">
                <a:off x="470" y="3388"/>
                <a:ext cx="15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342900">
                  <a:defRPr/>
                </a:pPr>
                <a:endParaRPr lang="fr-FR" sz="1350">
                  <a:solidFill>
                    <a:srgbClr val="FF0000"/>
                  </a:solidFill>
                  <a:latin typeface="Calibri"/>
                </a:endParaRPr>
              </a:p>
            </p:txBody>
          </p:sp>
          <p:grpSp>
            <p:nvGrpSpPr>
              <p:cNvPr id="44064" name="Group 134"/>
              <p:cNvGrpSpPr>
                <a:grpSpLocks/>
              </p:cNvGrpSpPr>
              <p:nvPr/>
            </p:nvGrpSpPr>
            <p:grpSpPr bwMode="auto">
              <a:xfrm>
                <a:off x="2784" y="544"/>
                <a:ext cx="2080" cy="956"/>
                <a:chOff x="2784" y="544"/>
                <a:chExt cx="2080" cy="956"/>
              </a:xfrm>
            </p:grpSpPr>
            <p:sp>
              <p:nvSpPr>
                <p:cNvPr id="2051" name="Oval 3"/>
                <p:cNvSpPr>
                  <a:spLocks noChangeArrowheads="1"/>
                </p:cNvSpPr>
                <p:nvPr/>
              </p:nvSpPr>
              <p:spPr bwMode="auto">
                <a:xfrm>
                  <a:off x="4112" y="836"/>
                  <a:ext cx="268" cy="236"/>
                </a:xfrm>
                <a:prstGeom prst="ellipse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3429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51" name="Line 103"/>
                <p:cNvSpPr>
                  <a:spLocks noChangeShapeType="1"/>
                </p:cNvSpPr>
                <p:nvPr/>
              </p:nvSpPr>
              <p:spPr bwMode="auto">
                <a:xfrm>
                  <a:off x="3410" y="1183"/>
                  <a:ext cx="27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52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3126" y="1023"/>
                  <a:ext cx="350" cy="3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defTabSz="342900">
                    <a:defRPr/>
                  </a:pPr>
                  <a:r>
                    <a:rPr lang="fr-FR" sz="1350" dirty="0">
                      <a:solidFill>
                        <a:srgbClr val="FF0000"/>
                      </a:solidFill>
                      <a:latin typeface="Calibri"/>
                    </a:rPr>
                    <a:t>p</a:t>
                  </a:r>
                  <a:r>
                    <a:rPr lang="fr-FR" sz="1350" baseline="-25000" dirty="0">
                      <a:solidFill>
                        <a:srgbClr val="FF0000"/>
                      </a:solidFill>
                      <a:latin typeface="Calibri"/>
                    </a:rPr>
                    <a:t>3/2</a:t>
                  </a:r>
                  <a:endParaRPr lang="en-US" sz="1350" baseline="-25000" dirty="0">
                    <a:solidFill>
                      <a:srgbClr val="FF0000"/>
                    </a:solidFill>
                    <a:latin typeface="Calibri"/>
                  </a:endParaRPr>
                </a:p>
              </p:txBody>
            </p:sp>
            <p:sp>
              <p:nvSpPr>
                <p:cNvPr id="2153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3688" y="783"/>
                  <a:ext cx="368" cy="37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arrow" w="sm" len="sm"/>
                  <a:tailEnd type="arrow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54" name="Line 106"/>
                <p:cNvSpPr>
                  <a:spLocks noChangeShapeType="1"/>
                </p:cNvSpPr>
                <p:nvPr/>
              </p:nvSpPr>
              <p:spPr bwMode="auto">
                <a:xfrm>
                  <a:off x="4060" y="652"/>
                  <a:ext cx="31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55" name="Line 107"/>
                <p:cNvSpPr>
                  <a:spLocks noChangeShapeType="1"/>
                </p:cNvSpPr>
                <p:nvPr/>
              </p:nvSpPr>
              <p:spPr bwMode="auto">
                <a:xfrm>
                  <a:off x="4060" y="772"/>
                  <a:ext cx="324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56" name="Text Box 108"/>
                <p:cNvSpPr txBox="1">
                  <a:spLocks noChangeArrowheads="1"/>
                </p:cNvSpPr>
                <p:nvPr/>
              </p:nvSpPr>
              <p:spPr bwMode="auto">
                <a:xfrm>
                  <a:off x="4348" y="628"/>
                  <a:ext cx="366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342900">
                    <a:defRPr/>
                  </a:pPr>
                  <a:r>
                    <a:rPr lang="fr-FR" sz="1350">
                      <a:solidFill>
                        <a:srgbClr val="FF0000"/>
                      </a:solidFill>
                      <a:latin typeface="Calibri"/>
                    </a:rPr>
                    <a:t>p</a:t>
                  </a:r>
                  <a:r>
                    <a:rPr lang="fr-FR" sz="1350" baseline="-25000">
                      <a:solidFill>
                        <a:srgbClr val="FF0000"/>
                      </a:solidFill>
                      <a:latin typeface="Calibri"/>
                    </a:rPr>
                    <a:t>1/2</a:t>
                  </a:r>
                  <a:endParaRPr lang="en-US" sz="1350" baseline="-25000">
                    <a:solidFill>
                      <a:srgbClr val="FF0000"/>
                    </a:solidFill>
                    <a:latin typeface="Calibri"/>
                  </a:endParaRPr>
                </a:p>
              </p:txBody>
            </p:sp>
            <p:sp>
              <p:nvSpPr>
                <p:cNvPr id="2158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4354" y="976"/>
                  <a:ext cx="342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342900">
                    <a:defRPr/>
                  </a:pPr>
                  <a:r>
                    <a:rPr lang="fr-FR" sz="1200">
                      <a:solidFill>
                        <a:prstClr val="black"/>
                      </a:solidFill>
                      <a:latin typeface="Calibri"/>
                    </a:rPr>
                    <a:t>p</a:t>
                  </a:r>
                  <a:r>
                    <a:rPr lang="fr-FR" sz="1200" baseline="-25000">
                      <a:solidFill>
                        <a:prstClr val="black"/>
                      </a:solidFill>
                      <a:latin typeface="Calibri"/>
                    </a:rPr>
                    <a:t>3/2</a:t>
                  </a:r>
                  <a:endParaRPr lang="en-US" sz="1200" baseline="-250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59" name="Text Box 111"/>
                <p:cNvSpPr txBox="1">
                  <a:spLocks noChangeArrowheads="1"/>
                </p:cNvSpPr>
                <p:nvPr/>
              </p:nvSpPr>
              <p:spPr bwMode="auto">
                <a:xfrm>
                  <a:off x="4142" y="816"/>
                  <a:ext cx="284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defTabSz="342900">
                    <a:defRPr/>
                  </a:pPr>
                  <a:r>
                    <a:rPr lang="fr-FR" sz="1350">
                      <a:solidFill>
                        <a:prstClr val="black"/>
                      </a:solidFill>
                      <a:latin typeface="Calibri"/>
                    </a:rPr>
                    <a:t>6</a:t>
                  </a: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60" name="Text Box 112"/>
                <p:cNvSpPr txBox="1">
                  <a:spLocks noChangeArrowheads="1"/>
                </p:cNvSpPr>
                <p:nvPr/>
              </p:nvSpPr>
              <p:spPr bwMode="auto">
                <a:xfrm>
                  <a:off x="4346" y="544"/>
                  <a:ext cx="342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342900">
                    <a:defRPr/>
                  </a:pPr>
                  <a:r>
                    <a:rPr lang="fr-FR" sz="1200">
                      <a:solidFill>
                        <a:prstClr val="black"/>
                      </a:solidFill>
                      <a:latin typeface="Calibri"/>
                    </a:rPr>
                    <a:t>d</a:t>
                  </a:r>
                  <a:r>
                    <a:rPr lang="fr-FR" sz="1200" baseline="-25000">
                      <a:solidFill>
                        <a:prstClr val="black"/>
                      </a:solidFill>
                      <a:latin typeface="Calibri"/>
                    </a:rPr>
                    <a:t>5/2</a:t>
                  </a:r>
                  <a:endParaRPr lang="en-US" sz="1200" baseline="-250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61" name="Line 113"/>
                <p:cNvSpPr>
                  <a:spLocks noChangeShapeType="1"/>
                </p:cNvSpPr>
                <p:nvPr/>
              </p:nvSpPr>
              <p:spPr bwMode="auto">
                <a:xfrm>
                  <a:off x="4060" y="1108"/>
                  <a:ext cx="32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69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2784" y="1248"/>
                  <a:ext cx="371" cy="252"/>
                </a:xfrm>
                <a:prstGeom prst="rect">
                  <a:avLst/>
                </a:prstGeom>
                <a:solidFill>
                  <a:srgbClr val="CCFF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342900">
                    <a:defRPr/>
                  </a:pPr>
                  <a:r>
                    <a:rPr lang="fr-FR" sz="1350">
                      <a:solidFill>
                        <a:prstClr val="black"/>
                      </a:solidFill>
                      <a:latin typeface="Calibri"/>
                    </a:rPr>
                    <a:t>Z=2</a:t>
                  </a: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75" name="Line 127"/>
                <p:cNvSpPr>
                  <a:spLocks noChangeShapeType="1"/>
                </p:cNvSpPr>
                <p:nvPr/>
              </p:nvSpPr>
              <p:spPr bwMode="auto">
                <a:xfrm>
                  <a:off x="4064" y="720"/>
                  <a:ext cx="31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76" name="Text Box 128"/>
                <p:cNvSpPr txBox="1">
                  <a:spLocks noChangeArrowheads="1"/>
                </p:cNvSpPr>
                <p:nvPr/>
              </p:nvSpPr>
              <p:spPr bwMode="auto">
                <a:xfrm>
                  <a:off x="4538" y="616"/>
                  <a:ext cx="326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342900">
                    <a:defRPr/>
                  </a:pPr>
                  <a:r>
                    <a:rPr lang="fr-FR" sz="120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fr-FR" sz="1200" baseline="-25000">
                      <a:solidFill>
                        <a:prstClr val="black"/>
                      </a:solidFill>
                      <a:latin typeface="Calibri"/>
                    </a:rPr>
                    <a:t>1/2</a:t>
                  </a:r>
                  <a:endParaRPr lang="en-US" sz="1200" baseline="-250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44043" name="Group 137"/>
            <p:cNvGrpSpPr>
              <a:grpSpLocks/>
            </p:cNvGrpSpPr>
            <p:nvPr/>
          </p:nvGrpSpPr>
          <p:grpSpPr bwMode="auto">
            <a:xfrm>
              <a:off x="432" y="520"/>
              <a:ext cx="4364" cy="980"/>
              <a:chOff x="432" y="520"/>
              <a:chExt cx="4364" cy="980"/>
            </a:xfrm>
          </p:grpSpPr>
          <p:sp>
            <p:nvSpPr>
              <p:cNvPr id="2149" name="Line 101"/>
              <p:cNvSpPr>
                <a:spLocks noChangeShapeType="1"/>
              </p:cNvSpPr>
              <p:nvPr/>
            </p:nvSpPr>
            <p:spPr bwMode="auto">
              <a:xfrm>
                <a:off x="868" y="1486"/>
                <a:ext cx="39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44045" name="Group 131"/>
              <p:cNvGrpSpPr>
                <a:grpSpLocks/>
              </p:cNvGrpSpPr>
              <p:nvPr/>
            </p:nvGrpSpPr>
            <p:grpSpPr bwMode="auto">
              <a:xfrm>
                <a:off x="432" y="520"/>
                <a:ext cx="2050" cy="980"/>
                <a:chOff x="432" y="520"/>
                <a:chExt cx="2050" cy="980"/>
              </a:xfrm>
            </p:grpSpPr>
            <p:sp>
              <p:nvSpPr>
                <p:cNvPr id="2054" name="Oval 6"/>
                <p:cNvSpPr>
                  <a:spLocks noChangeArrowheads="1"/>
                </p:cNvSpPr>
                <p:nvPr/>
              </p:nvSpPr>
              <p:spPr bwMode="auto">
                <a:xfrm>
                  <a:off x="1862" y="696"/>
                  <a:ext cx="252" cy="204"/>
                </a:xfrm>
                <a:prstGeom prst="ellipse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3429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34" name="Line 86"/>
                <p:cNvSpPr>
                  <a:spLocks noChangeShapeType="1"/>
                </p:cNvSpPr>
                <p:nvPr/>
              </p:nvSpPr>
              <p:spPr bwMode="auto">
                <a:xfrm>
                  <a:off x="1170" y="1199"/>
                  <a:ext cx="27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3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868" y="1039"/>
                  <a:ext cx="368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defTabSz="342900">
                    <a:defRPr/>
                  </a:pPr>
                  <a:r>
                    <a:rPr lang="fr-FR" sz="1350" dirty="0">
                      <a:solidFill>
                        <a:srgbClr val="FF0000"/>
                      </a:solidFill>
                      <a:latin typeface="Calibri"/>
                    </a:rPr>
                    <a:t>p</a:t>
                  </a:r>
                  <a:r>
                    <a:rPr lang="fr-FR" sz="1350" baseline="-25000" dirty="0">
                      <a:solidFill>
                        <a:srgbClr val="FF0000"/>
                      </a:solidFill>
                      <a:latin typeface="Calibri"/>
                    </a:rPr>
                    <a:t>3/2</a:t>
                  </a:r>
                  <a:endParaRPr lang="en-US" sz="1350" baseline="-25000" dirty="0">
                    <a:solidFill>
                      <a:srgbClr val="FF0000"/>
                    </a:solidFill>
                    <a:latin typeface="Calibri"/>
                  </a:endParaRPr>
                </a:p>
              </p:txBody>
            </p:sp>
            <p:sp>
              <p:nvSpPr>
                <p:cNvPr id="2136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1480" y="919"/>
                  <a:ext cx="320" cy="272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arrow" w="sm" len="sm"/>
                  <a:tailEnd type="arrow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38" name="Line 90"/>
                <p:cNvSpPr>
                  <a:spLocks noChangeShapeType="1"/>
                </p:cNvSpPr>
                <p:nvPr/>
              </p:nvSpPr>
              <p:spPr bwMode="auto">
                <a:xfrm>
                  <a:off x="1820" y="636"/>
                  <a:ext cx="31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39" name="Line 91"/>
                <p:cNvSpPr>
                  <a:spLocks noChangeShapeType="1"/>
                </p:cNvSpPr>
                <p:nvPr/>
              </p:nvSpPr>
              <p:spPr bwMode="auto">
                <a:xfrm>
                  <a:off x="1820" y="924"/>
                  <a:ext cx="324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40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2116" y="780"/>
                  <a:ext cx="366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342900">
                    <a:defRPr/>
                  </a:pPr>
                  <a:r>
                    <a:rPr lang="fr-FR" sz="1350">
                      <a:solidFill>
                        <a:srgbClr val="FF0000"/>
                      </a:solidFill>
                      <a:latin typeface="Calibri"/>
                    </a:rPr>
                    <a:t>p</a:t>
                  </a:r>
                  <a:r>
                    <a:rPr lang="fr-FR" sz="1350" baseline="-25000">
                      <a:solidFill>
                        <a:srgbClr val="FF0000"/>
                      </a:solidFill>
                      <a:latin typeface="Calibri"/>
                    </a:rPr>
                    <a:t>1/2</a:t>
                  </a:r>
                  <a:endParaRPr lang="en-US" sz="1350" baseline="-25000">
                    <a:solidFill>
                      <a:srgbClr val="FF0000"/>
                    </a:solidFill>
                    <a:latin typeface="Calibri"/>
                  </a:endParaRPr>
                </a:p>
              </p:txBody>
            </p:sp>
            <p:sp>
              <p:nvSpPr>
                <p:cNvPr id="2142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2114" y="1024"/>
                  <a:ext cx="342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342900">
                    <a:defRPr/>
                  </a:pPr>
                  <a:r>
                    <a:rPr lang="fr-FR" sz="1200">
                      <a:solidFill>
                        <a:prstClr val="black"/>
                      </a:solidFill>
                      <a:latin typeface="Calibri"/>
                    </a:rPr>
                    <a:t>p</a:t>
                  </a:r>
                  <a:r>
                    <a:rPr lang="fr-FR" sz="1200" baseline="-25000">
                      <a:solidFill>
                        <a:prstClr val="black"/>
                      </a:solidFill>
                      <a:latin typeface="Calibri"/>
                    </a:rPr>
                    <a:t>3/2</a:t>
                  </a:r>
                  <a:endParaRPr lang="en-US" sz="1200" baseline="-250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43" name="Text Box 95"/>
                <p:cNvSpPr txBox="1">
                  <a:spLocks noChangeArrowheads="1"/>
                </p:cNvSpPr>
                <p:nvPr/>
              </p:nvSpPr>
              <p:spPr bwMode="auto">
                <a:xfrm>
                  <a:off x="1884" y="940"/>
                  <a:ext cx="221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342900">
                    <a:defRPr/>
                  </a:pPr>
                  <a:r>
                    <a:rPr lang="fr-FR" sz="1200">
                      <a:solidFill>
                        <a:prstClr val="black"/>
                      </a:solidFill>
                      <a:latin typeface="Calibri"/>
                    </a:rPr>
                    <a:t>6</a:t>
                  </a:r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44" name="Oval 96"/>
                <p:cNvSpPr>
                  <a:spLocks noChangeArrowheads="1"/>
                </p:cNvSpPr>
                <p:nvPr/>
              </p:nvSpPr>
              <p:spPr bwMode="auto">
                <a:xfrm>
                  <a:off x="1872" y="948"/>
                  <a:ext cx="220" cy="18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3429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46" name="AutoShape 98"/>
                <p:cNvSpPr>
                  <a:spLocks/>
                </p:cNvSpPr>
                <p:nvPr/>
              </p:nvSpPr>
              <p:spPr bwMode="auto">
                <a:xfrm>
                  <a:off x="2344" y="848"/>
                  <a:ext cx="80" cy="160"/>
                </a:xfrm>
                <a:prstGeom prst="rightBrace">
                  <a:avLst>
                    <a:gd name="adj1" fmla="val 16667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342900">
                    <a:defRPr/>
                  </a:pPr>
                  <a:endParaRPr lang="fr-FR" sz="1350">
                    <a:solidFill>
                      <a:prstClr val="black"/>
                    </a:solidFill>
                    <a:latin typeface="MT Extra" charset="0"/>
                  </a:endParaRPr>
                </a:p>
              </p:txBody>
            </p:sp>
            <p:sp>
              <p:nvSpPr>
                <p:cNvPr id="2147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2106" y="520"/>
                  <a:ext cx="342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342900">
                    <a:defRPr/>
                  </a:pPr>
                  <a:r>
                    <a:rPr lang="fr-FR" sz="1200">
                      <a:solidFill>
                        <a:prstClr val="black"/>
                      </a:solidFill>
                      <a:latin typeface="Calibri"/>
                    </a:rPr>
                    <a:t>d</a:t>
                  </a:r>
                  <a:r>
                    <a:rPr lang="fr-FR" sz="1200" baseline="-25000">
                      <a:solidFill>
                        <a:prstClr val="black"/>
                      </a:solidFill>
                      <a:latin typeface="Calibri"/>
                    </a:rPr>
                    <a:t>5/2</a:t>
                  </a:r>
                  <a:endParaRPr lang="en-US" sz="1200" baseline="-250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48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1884" y="663"/>
                  <a:ext cx="229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342900">
                    <a:defRPr/>
                  </a:pPr>
                  <a:r>
                    <a:rPr lang="fr-FR" sz="1350">
                      <a:solidFill>
                        <a:prstClr val="black"/>
                      </a:solidFill>
                      <a:latin typeface="Calibri"/>
                    </a:rPr>
                    <a:t>8</a:t>
                  </a: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50" name="Line 102"/>
                <p:cNvSpPr>
                  <a:spLocks noChangeShapeType="1"/>
                </p:cNvSpPr>
                <p:nvPr/>
              </p:nvSpPr>
              <p:spPr bwMode="auto">
                <a:xfrm>
                  <a:off x="1820" y="1148"/>
                  <a:ext cx="32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62" name="Text Box 114"/>
                <p:cNvSpPr txBox="1">
                  <a:spLocks noChangeArrowheads="1"/>
                </p:cNvSpPr>
                <p:nvPr/>
              </p:nvSpPr>
              <p:spPr bwMode="auto">
                <a:xfrm>
                  <a:off x="432" y="1248"/>
                  <a:ext cx="371" cy="252"/>
                </a:xfrm>
                <a:prstGeom prst="rect">
                  <a:avLst/>
                </a:prstGeom>
                <a:solidFill>
                  <a:srgbClr val="CCFF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342900">
                    <a:defRPr/>
                  </a:pPr>
                  <a:r>
                    <a:rPr lang="fr-FR" sz="1350" dirty="0">
                      <a:solidFill>
                        <a:prstClr val="black"/>
                      </a:solidFill>
                      <a:latin typeface="Calibri"/>
                    </a:rPr>
                    <a:t>Z=6</a:t>
                  </a:r>
                  <a:endParaRPr lang="en-US" sz="135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73" name="Line 125"/>
                <p:cNvSpPr>
                  <a:spLocks noChangeShapeType="1"/>
                </p:cNvSpPr>
                <p:nvPr/>
              </p:nvSpPr>
              <p:spPr bwMode="auto">
                <a:xfrm>
                  <a:off x="1824" y="680"/>
                  <a:ext cx="31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74" name="Text Box 126"/>
                <p:cNvSpPr txBox="1">
                  <a:spLocks noChangeArrowheads="1"/>
                </p:cNvSpPr>
                <p:nvPr/>
              </p:nvSpPr>
              <p:spPr bwMode="auto">
                <a:xfrm>
                  <a:off x="2106" y="608"/>
                  <a:ext cx="326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342900">
                    <a:defRPr/>
                  </a:pPr>
                  <a:r>
                    <a:rPr lang="fr-FR" sz="120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fr-FR" sz="1200" baseline="-25000">
                      <a:solidFill>
                        <a:prstClr val="black"/>
                      </a:solidFill>
                      <a:latin typeface="Calibri"/>
                    </a:rPr>
                    <a:t>1/2</a:t>
                  </a:r>
                  <a:endParaRPr lang="en-US" sz="1200" baseline="-250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</p:grpSp>
      <p:sp>
        <p:nvSpPr>
          <p:cNvPr id="2198" name="Text Box 150"/>
          <p:cNvSpPr txBox="1">
            <a:spLocks noChangeArrowheads="1"/>
          </p:cNvSpPr>
          <p:nvPr/>
        </p:nvSpPr>
        <p:spPr bwMode="auto">
          <a:xfrm>
            <a:off x="2228850" y="1609725"/>
            <a:ext cx="1200150" cy="30008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342900">
              <a:defRPr/>
            </a:pPr>
            <a:r>
              <a:rPr lang="fr-FR" sz="1350" dirty="0" err="1">
                <a:solidFill>
                  <a:prstClr val="black"/>
                </a:solidFill>
                <a:latin typeface="Calibri"/>
              </a:rPr>
              <a:t>V</a:t>
            </a:r>
            <a:r>
              <a:rPr lang="fr-FR" sz="1350" baseline="-25000" dirty="0" err="1">
                <a:solidFill>
                  <a:prstClr val="black"/>
                </a:solidFill>
                <a:latin typeface="Symbol" charset="0"/>
              </a:rPr>
              <a:t>p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350" baseline="-25000" dirty="0">
                <a:solidFill>
                  <a:prstClr val="black"/>
                </a:solidFill>
                <a:latin typeface="Calibri"/>
              </a:rPr>
              <a:t>p3/2- </a:t>
            </a:r>
            <a:r>
              <a:rPr lang="fr-FR" sz="1350" baseline="-25000" dirty="0">
                <a:solidFill>
                  <a:prstClr val="black"/>
                </a:solidFill>
                <a:latin typeface="Symbol" charset="0"/>
              </a:rPr>
              <a:t>n</a:t>
            </a:r>
            <a:r>
              <a:rPr lang="fr-FR" sz="1350" baseline="-25000" dirty="0">
                <a:solidFill>
                  <a:prstClr val="black"/>
                </a:solidFill>
                <a:latin typeface="Calibri"/>
              </a:rPr>
              <a:t> p1/2</a:t>
            </a:r>
            <a:endParaRPr lang="fr-FR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99" name="Text Box 151"/>
          <p:cNvSpPr txBox="1">
            <a:spLocks noChangeArrowheads="1"/>
          </p:cNvSpPr>
          <p:nvPr/>
        </p:nvSpPr>
        <p:spPr bwMode="auto">
          <a:xfrm>
            <a:off x="2228850" y="2867025"/>
            <a:ext cx="1200150" cy="30008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342900">
              <a:defRPr/>
            </a:pPr>
            <a:r>
              <a:rPr lang="fr-FR" sz="1350" dirty="0" err="1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lang="fr-FR" sz="1350" baseline="-25000" dirty="0" err="1">
                <a:solidFill>
                  <a:prstClr val="black"/>
                </a:solidFill>
                <a:latin typeface="Symbol" charset="0"/>
              </a:rPr>
              <a:t>p</a:t>
            </a:r>
            <a:r>
              <a:rPr lang="fr-FR" sz="1350" baseline="-25000" dirty="0">
                <a:solidFill>
                  <a:prstClr val="black"/>
                </a:solidFill>
                <a:latin typeface="Calibri"/>
              </a:rPr>
              <a:t> d5/2- </a:t>
            </a:r>
            <a:r>
              <a:rPr lang="fr-FR" sz="1350" baseline="-25000" dirty="0">
                <a:solidFill>
                  <a:prstClr val="black"/>
                </a:solidFill>
                <a:latin typeface="Symbol" charset="0"/>
              </a:rPr>
              <a:t>n</a:t>
            </a:r>
            <a:r>
              <a:rPr lang="fr-FR" sz="1350" baseline="-25000" dirty="0">
                <a:solidFill>
                  <a:prstClr val="black"/>
                </a:solidFill>
                <a:latin typeface="Calibri"/>
              </a:rPr>
              <a:t> d3/2</a:t>
            </a:r>
            <a:endParaRPr lang="fr-FR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00" name="Text Box 152"/>
          <p:cNvSpPr txBox="1">
            <a:spLocks noChangeArrowheads="1"/>
          </p:cNvSpPr>
          <p:nvPr/>
        </p:nvSpPr>
        <p:spPr bwMode="auto">
          <a:xfrm>
            <a:off x="2228850" y="4295775"/>
            <a:ext cx="1200150" cy="30008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342900">
              <a:defRPr/>
            </a:pPr>
            <a:r>
              <a:rPr lang="fr-FR" sz="1350" dirty="0" err="1">
                <a:solidFill>
                  <a:prstClr val="black"/>
                </a:solidFill>
                <a:latin typeface="Calibri"/>
              </a:rPr>
              <a:t>V</a:t>
            </a:r>
            <a:r>
              <a:rPr lang="fr-FR" sz="1350" baseline="-25000" dirty="0" err="1">
                <a:solidFill>
                  <a:prstClr val="black"/>
                </a:solidFill>
                <a:latin typeface="Symbol" charset="0"/>
              </a:rPr>
              <a:t>p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350" baseline="-25000" dirty="0">
                <a:solidFill>
                  <a:prstClr val="black"/>
                </a:solidFill>
                <a:latin typeface="Calibri"/>
              </a:rPr>
              <a:t>f7/2- </a:t>
            </a:r>
            <a:r>
              <a:rPr lang="fr-FR" sz="1350" baseline="-25000" dirty="0">
                <a:solidFill>
                  <a:prstClr val="black"/>
                </a:solidFill>
                <a:latin typeface="Symbol" charset="0"/>
              </a:rPr>
              <a:t>n</a:t>
            </a:r>
            <a:r>
              <a:rPr lang="fr-FR" sz="1350" baseline="-25000" dirty="0">
                <a:solidFill>
                  <a:prstClr val="black"/>
                </a:solidFill>
                <a:latin typeface="Calibri"/>
              </a:rPr>
              <a:t> f5/2</a:t>
            </a:r>
          </a:p>
        </p:txBody>
      </p:sp>
      <p:sp>
        <p:nvSpPr>
          <p:cNvPr id="44039" name="TextBox 1"/>
          <p:cNvSpPr txBox="1">
            <a:spLocks noChangeArrowheads="1"/>
          </p:cNvSpPr>
          <p:nvPr/>
        </p:nvSpPr>
        <p:spPr bwMode="auto">
          <a:xfrm>
            <a:off x="3028950" y="2160985"/>
            <a:ext cx="4572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342900"/>
            <a:r>
              <a:rPr lang="en-US" sz="1350">
                <a:solidFill>
                  <a:srgbClr val="FF0000"/>
                </a:solidFill>
              </a:rPr>
              <a:t>/////</a:t>
            </a:r>
          </a:p>
        </p:txBody>
      </p:sp>
      <p:sp>
        <p:nvSpPr>
          <p:cNvPr id="44040" name="TextBox 137"/>
          <p:cNvSpPr txBox="1">
            <a:spLocks noChangeArrowheads="1"/>
          </p:cNvSpPr>
          <p:nvPr/>
        </p:nvSpPr>
        <p:spPr bwMode="auto">
          <a:xfrm>
            <a:off x="2971800" y="4857750"/>
            <a:ext cx="47148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342900"/>
            <a:r>
              <a:rPr lang="en-US" sz="1350" dirty="0">
                <a:solidFill>
                  <a:srgbClr val="FF0000"/>
                </a:solidFill>
              </a:rPr>
              <a:t>/////</a:t>
            </a:r>
          </a:p>
        </p:txBody>
      </p:sp>
      <p:sp>
        <p:nvSpPr>
          <p:cNvPr id="44041" name="TextBox 138"/>
          <p:cNvSpPr txBox="1">
            <a:spLocks noChangeArrowheads="1"/>
          </p:cNvSpPr>
          <p:nvPr/>
        </p:nvSpPr>
        <p:spPr bwMode="auto">
          <a:xfrm>
            <a:off x="2971800" y="3365897"/>
            <a:ext cx="4572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342900"/>
            <a:r>
              <a:rPr lang="en-US" sz="1350">
                <a:solidFill>
                  <a:srgbClr val="FF0000"/>
                </a:solidFill>
              </a:rPr>
              <a:t>/////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62063" y="1818502"/>
            <a:ext cx="61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dirty="0">
                <a:solidFill>
                  <a:srgbClr val="000000"/>
                </a:solidFill>
                <a:latin typeface="Times"/>
              </a:rPr>
              <a:t>N=8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1181529" y="3303986"/>
            <a:ext cx="783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dirty="0">
                <a:solidFill>
                  <a:srgbClr val="000000"/>
                </a:solidFill>
                <a:latin typeface="Times"/>
              </a:rPr>
              <a:t>N=20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1176338" y="4583423"/>
            <a:ext cx="78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dirty="0">
                <a:solidFill>
                  <a:srgbClr val="000000"/>
                </a:solidFill>
                <a:latin typeface="Times"/>
              </a:rPr>
              <a:t>N=40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1909" y="481057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dirty="0">
                <a:solidFill>
                  <a:srgbClr val="000000"/>
                </a:solidFill>
                <a:latin typeface="Times"/>
              </a:rPr>
              <a:t>Harmonic Oscillator Shell Closures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37D610-5823-1146-B25C-BA9C6FA931A2}"/>
              </a:ext>
            </a:extLst>
          </p:cNvPr>
          <p:cNvSpPr/>
          <p:nvPr/>
        </p:nvSpPr>
        <p:spPr>
          <a:xfrm>
            <a:off x="4864826" y="6481763"/>
            <a:ext cx="367440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1050" dirty="0">
                <a:solidFill>
                  <a:srgbClr val="000000"/>
                </a:solidFill>
                <a:latin typeface="Times" pitchFamily="2" charset="0"/>
              </a:rPr>
              <a:t>O. </a:t>
            </a:r>
            <a:r>
              <a:rPr lang="en-US" sz="1050" dirty="0" err="1">
                <a:solidFill>
                  <a:srgbClr val="000000"/>
                </a:solidFill>
                <a:latin typeface="Times" pitchFamily="2" charset="0"/>
              </a:rPr>
              <a:t>Sorlin</a:t>
            </a:r>
            <a:r>
              <a:rPr lang="en-US" sz="1050" dirty="0">
                <a:solidFill>
                  <a:srgbClr val="000000"/>
                </a:solidFill>
                <a:latin typeface="Times" pitchFamily="2" charset="0"/>
              </a:rPr>
              <a:t> and M. </a:t>
            </a:r>
            <a:r>
              <a:rPr lang="en-US" sz="1050" dirty="0" err="1">
                <a:solidFill>
                  <a:srgbClr val="000000"/>
                </a:solidFill>
                <a:latin typeface="Times" pitchFamily="2" charset="0"/>
              </a:rPr>
              <a:t>Porquet</a:t>
            </a:r>
            <a:r>
              <a:rPr lang="en-US" sz="1050" dirty="0">
                <a:solidFill>
                  <a:srgbClr val="000000"/>
                </a:solidFill>
                <a:latin typeface="Times" pitchFamily="2" charset="0"/>
              </a:rPr>
              <a:t>, </a:t>
            </a:r>
            <a:r>
              <a:rPr lang="en-US" sz="1050" dirty="0">
                <a:solidFill>
                  <a:srgbClr val="0000FF"/>
                </a:solidFill>
                <a:latin typeface="Times" pitchFamily="2" charset="0"/>
              </a:rPr>
              <a:t>Prog. </a:t>
            </a:r>
            <a:r>
              <a:rPr lang="en-US" sz="1050" dirty="0" err="1">
                <a:solidFill>
                  <a:srgbClr val="0000FF"/>
                </a:solidFill>
                <a:latin typeface="Times" pitchFamily="2" charset="0"/>
              </a:rPr>
              <a:t>Part.Nucl</a:t>
            </a:r>
            <a:r>
              <a:rPr lang="en-US" sz="1050" dirty="0">
                <a:solidFill>
                  <a:srgbClr val="0000FF"/>
                </a:solidFill>
                <a:latin typeface="Times" pitchFamily="2" charset="0"/>
              </a:rPr>
              <a:t>. Phys. </a:t>
            </a:r>
            <a:r>
              <a:rPr lang="en-US" sz="1050" b="1" dirty="0">
                <a:solidFill>
                  <a:srgbClr val="0000FF"/>
                </a:solidFill>
                <a:latin typeface="Times" pitchFamily="2" charset="0"/>
              </a:rPr>
              <a:t>61</a:t>
            </a:r>
            <a:r>
              <a:rPr lang="en-US" sz="1050" dirty="0">
                <a:solidFill>
                  <a:srgbClr val="000000"/>
                </a:solidFill>
                <a:latin typeface="Times" pitchFamily="2" charset="0"/>
              </a:rPr>
              <a:t>, </a:t>
            </a:r>
            <a:r>
              <a:rPr lang="en-US" sz="1050" dirty="0">
                <a:solidFill>
                  <a:srgbClr val="0000FF"/>
                </a:solidFill>
                <a:latin typeface="Times" pitchFamily="2" charset="0"/>
              </a:rPr>
              <a:t>602 </a:t>
            </a:r>
            <a:r>
              <a:rPr lang="en-US" sz="1050" dirty="0">
                <a:solidFill>
                  <a:srgbClr val="000000"/>
                </a:solidFill>
                <a:latin typeface="Times" pitchFamily="2" charset="0"/>
              </a:rPr>
              <a:t>(</a:t>
            </a:r>
            <a:r>
              <a:rPr lang="en-US" sz="1050" dirty="0">
                <a:solidFill>
                  <a:srgbClr val="0000FF"/>
                </a:solidFill>
                <a:latin typeface="Times" pitchFamily="2" charset="0"/>
              </a:rPr>
              <a:t>2008</a:t>
            </a:r>
            <a:r>
              <a:rPr lang="en-US" sz="1050" dirty="0">
                <a:solidFill>
                  <a:srgbClr val="000000"/>
                </a:solidFill>
                <a:latin typeface="Times" pitchFamily="2" charset="0"/>
              </a:rPr>
              <a:t>).</a:t>
            </a:r>
            <a:endParaRPr lang="en-US" sz="1050" dirty="0">
              <a:solidFill>
                <a:srgbClr val="0000FF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471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362CFD-AF2E-A347-ADF6-FC3E8AA923BD}"/>
              </a:ext>
            </a:extLst>
          </p:cNvPr>
          <p:cNvSpPr txBox="1"/>
          <p:nvPr/>
        </p:nvSpPr>
        <p:spPr>
          <a:xfrm>
            <a:off x="1481803" y="3009325"/>
            <a:ext cx="665643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How about the deformed shell model ?</a:t>
            </a:r>
          </a:p>
        </p:txBody>
      </p:sp>
    </p:spTree>
    <p:extLst>
      <p:ext uri="{BB962C8B-B14F-4D97-AF65-F5344CB8AC3E}">
        <p14:creationId xmlns:p14="http://schemas.microsoft.com/office/powerpoint/2010/main" val="3808356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4724400" cy="609600"/>
          </a:xfrm>
          <a:ln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200">
                <a:solidFill>
                  <a:srgbClr val="002060"/>
                </a:solidFill>
                <a:latin typeface="Calibri" charset="0"/>
              </a:rPr>
              <a:t>Nilsson Model</a:t>
            </a:r>
          </a:p>
        </p:txBody>
      </p:sp>
      <p:sp>
        <p:nvSpPr>
          <p:cNvPr id="112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7772400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>
                <a:latin typeface="Calibri" charset="0"/>
              </a:rPr>
              <a:t>Anisotropic harmonic oscillator potential</a:t>
            </a:r>
            <a:endParaRPr lang="en-US" sz="2000" i="1">
              <a:latin typeface="Calibri" charset="0"/>
            </a:endParaRP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1981200" y="1295400"/>
          <a:ext cx="4876800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6" name="Equation" r:id="rId3" imgW="2717640" imgH="393480" progId="Equation.3">
                  <p:embed/>
                </p:oleObj>
              </mc:Choice>
              <mc:Fallback>
                <p:oleObj name="Equation" r:id="rId3" imgW="2717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295400"/>
                        <a:ext cx="4876800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Text Box 5"/>
          <p:cNvSpPr txBox="1">
            <a:spLocks noChangeArrowheads="1"/>
          </p:cNvSpPr>
          <p:nvPr/>
        </p:nvSpPr>
        <p:spPr bwMode="auto">
          <a:xfrm>
            <a:off x="457200" y="1919288"/>
            <a:ext cx="3487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000">
                <a:solidFill>
                  <a:prstClr val="black"/>
                </a:solidFill>
                <a:latin typeface="Calibri" charset="0"/>
              </a:rPr>
              <a:t> If axial symmetry is presumed:</a:t>
            </a: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4038600" y="19050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7" name="Equation" r:id="rId5" imgW="799920" imgH="228600" progId="Equation.3">
                  <p:embed/>
                </p:oleObj>
              </mc:Choice>
              <mc:Fallback>
                <p:oleObj name="Equation" r:id="rId5" imgW="799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9050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Text Box 7"/>
          <p:cNvSpPr txBox="1">
            <a:spLocks noChangeArrowheads="1"/>
          </p:cNvSpPr>
          <p:nvPr/>
        </p:nvSpPr>
        <p:spPr bwMode="auto">
          <a:xfrm>
            <a:off x="457200" y="2362200"/>
            <a:ext cx="5643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000">
                <a:solidFill>
                  <a:prstClr val="black"/>
                </a:solidFill>
                <a:latin typeface="Calibri" charset="0"/>
              </a:rPr>
              <a:t> An elongation parameter, </a:t>
            </a:r>
            <a:r>
              <a:rPr lang="en-US" sz="2000">
                <a:solidFill>
                  <a:prstClr val="black"/>
                </a:solidFill>
                <a:latin typeface="Symbol" charset="0"/>
              </a:rPr>
              <a:t>e</a:t>
            </a:r>
            <a:r>
              <a:rPr lang="en-US" sz="2000">
                <a:solidFill>
                  <a:prstClr val="black"/>
                </a:solidFill>
                <a:latin typeface="Calibri" charset="0"/>
              </a:rPr>
              <a:t>, is introduced such that: </a:t>
            </a: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1066800" y="2895600"/>
          <a:ext cx="18288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8" name="Equation" r:id="rId7" imgW="1041120" imgH="431640" progId="Equation.3">
                  <p:embed/>
                </p:oleObj>
              </mc:Choice>
              <mc:Fallback>
                <p:oleObj name="Equation" r:id="rId7" imgW="10411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895600"/>
                        <a:ext cx="182880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3429000" y="2895600"/>
          <a:ext cx="22860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9" name="Equation" r:id="rId9" imgW="1333440" imgH="431640" progId="Equation.3">
                  <p:embed/>
                </p:oleObj>
              </mc:Choice>
              <mc:Fallback>
                <p:oleObj name="Equation" r:id="rId9" imgW="1333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895600"/>
                        <a:ext cx="2286000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6477000" y="2895600"/>
          <a:ext cx="144780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0" name="Equation" r:id="rId11" imgW="838080" imgH="431640" progId="Equation.3">
                  <p:embed/>
                </p:oleObj>
              </mc:Choice>
              <mc:Fallback>
                <p:oleObj name="Equation" r:id="rId11" imgW="838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895600"/>
                        <a:ext cx="1447800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6" name="Text Box 11"/>
          <p:cNvSpPr txBox="1">
            <a:spLocks noChangeArrowheads="1"/>
          </p:cNvSpPr>
          <p:nvPr/>
        </p:nvSpPr>
        <p:spPr bwMode="auto">
          <a:xfrm>
            <a:off x="533400" y="3810000"/>
            <a:ext cx="7486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000">
                <a:solidFill>
                  <a:prstClr val="black"/>
                </a:solidFill>
                <a:latin typeface="Calibri" charset="0"/>
              </a:rPr>
              <a:t>Without spin-orbit and l</a:t>
            </a:r>
            <a:r>
              <a:rPr lang="en-US" sz="2000" baseline="30000">
                <a:solidFill>
                  <a:prstClr val="black"/>
                </a:solidFill>
                <a:latin typeface="Calibri" charset="0"/>
              </a:rPr>
              <a:t>2</a:t>
            </a:r>
            <a:r>
              <a:rPr lang="en-US" sz="2000">
                <a:solidFill>
                  <a:prstClr val="black"/>
                </a:solidFill>
                <a:latin typeface="Calibri" charset="0"/>
              </a:rPr>
              <a:t> term the Nilsson energy levels are given by:</a:t>
            </a:r>
          </a:p>
        </p:txBody>
      </p:sp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990600" y="4267200"/>
          <a:ext cx="6946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1" name="Equation" r:id="rId13" imgW="4635360" imgH="457200" progId="Equation.3">
                  <p:embed/>
                </p:oleObj>
              </mc:Choice>
              <mc:Fallback>
                <p:oleObj name="Equation" r:id="rId13" imgW="46353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67200"/>
                        <a:ext cx="69469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533400" y="5105400"/>
            <a:ext cx="7761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000">
                <a:solidFill>
                  <a:prstClr val="black"/>
                </a:solidFill>
                <a:latin typeface="Calibri" charset="0"/>
              </a:rPr>
              <a:t> In addition to the principal oscillator number N and its component n</a:t>
            </a:r>
            <a:r>
              <a:rPr lang="en-US" sz="2000" baseline="-25000">
                <a:solidFill>
                  <a:prstClr val="black"/>
                </a:solidFill>
                <a:latin typeface="Calibri" charset="0"/>
              </a:rPr>
              <a:t>3</a:t>
            </a:r>
            <a:r>
              <a:rPr lang="en-US" sz="2000">
                <a:solidFill>
                  <a:prstClr val="black"/>
                </a:solidFill>
                <a:latin typeface="Calibri" charset="0"/>
              </a:rPr>
              <a:t> the </a:t>
            </a:r>
          </a:p>
          <a:p>
            <a:pPr eaLnBrk="1" hangingPunct="1"/>
            <a:r>
              <a:rPr lang="en-US" sz="2000">
                <a:solidFill>
                  <a:prstClr val="black"/>
                </a:solidFill>
                <a:latin typeface="Calibri" charset="0"/>
              </a:rPr>
              <a:t>Nilsson quantum numbers are </a:t>
            </a:r>
            <a:r>
              <a:rPr lang="en-US" sz="2000">
                <a:solidFill>
                  <a:prstClr val="black"/>
                </a:solidFill>
                <a:latin typeface="Symbol" charset="0"/>
              </a:rPr>
              <a:t>L</a:t>
            </a:r>
            <a:r>
              <a:rPr lang="en-US" sz="2000">
                <a:solidFill>
                  <a:prstClr val="black"/>
                </a:solidFill>
                <a:latin typeface="Calibri" charset="0"/>
              </a:rPr>
              <a:t>=l</a:t>
            </a:r>
            <a:r>
              <a:rPr lang="en-US" sz="2000" baseline="-25000">
                <a:solidFill>
                  <a:prstClr val="black"/>
                </a:solidFill>
                <a:latin typeface="Calibri" charset="0"/>
              </a:rPr>
              <a:t>z</a:t>
            </a:r>
            <a:r>
              <a:rPr lang="en-US" sz="2000">
                <a:solidFill>
                  <a:prstClr val="black"/>
                </a:solidFill>
                <a:latin typeface="Calibri" charset="0"/>
              </a:rPr>
              <a:t>, </a:t>
            </a:r>
            <a:r>
              <a:rPr lang="en-US" sz="2000">
                <a:solidFill>
                  <a:prstClr val="black"/>
                </a:solidFill>
                <a:latin typeface="Symbol" charset="0"/>
              </a:rPr>
              <a:t>S</a:t>
            </a:r>
            <a:r>
              <a:rPr lang="en-US" sz="2000">
                <a:solidFill>
                  <a:prstClr val="black"/>
                </a:solidFill>
                <a:latin typeface="Calibri" charset="0"/>
              </a:rPr>
              <a:t>=s</a:t>
            </a:r>
            <a:r>
              <a:rPr lang="en-US" sz="2000" baseline="-25000">
                <a:solidFill>
                  <a:prstClr val="black"/>
                </a:solidFill>
                <a:latin typeface="Calibri" charset="0"/>
              </a:rPr>
              <a:t>z</a:t>
            </a:r>
            <a:r>
              <a:rPr lang="en-US" sz="2000">
                <a:solidFill>
                  <a:prstClr val="black"/>
                </a:solidFill>
                <a:latin typeface="Calibri" charset="0"/>
              </a:rPr>
              <a:t>, </a:t>
            </a:r>
            <a:r>
              <a:rPr lang="en-US" sz="2000">
                <a:solidFill>
                  <a:prstClr val="black"/>
                </a:solidFill>
                <a:latin typeface="Symbol" charset="0"/>
              </a:rPr>
              <a:t>W</a:t>
            </a:r>
            <a:r>
              <a:rPr lang="en-US" sz="2000">
                <a:solidFill>
                  <a:prstClr val="black"/>
                </a:solidFill>
                <a:latin typeface="Calibri" charset="0"/>
              </a:rPr>
              <a:t>=</a:t>
            </a:r>
            <a:r>
              <a:rPr lang="en-US" sz="2000">
                <a:solidFill>
                  <a:prstClr val="black"/>
                </a:solidFill>
                <a:latin typeface="Symbol" charset="0"/>
              </a:rPr>
              <a:t>L</a:t>
            </a:r>
            <a:r>
              <a:rPr lang="en-US" sz="2000">
                <a:solidFill>
                  <a:prstClr val="black"/>
                </a:solidFill>
                <a:latin typeface="Calibri" charset="0"/>
              </a:rPr>
              <a:t>+</a:t>
            </a:r>
            <a:r>
              <a:rPr lang="en-US" sz="2000">
                <a:solidFill>
                  <a:prstClr val="black"/>
                </a:solidFill>
                <a:latin typeface="Symbol" charset="0"/>
              </a:rPr>
              <a:t>S</a:t>
            </a:r>
            <a:r>
              <a:rPr lang="en-US" sz="2000">
                <a:solidFill>
                  <a:prstClr val="black"/>
                </a:solidFill>
                <a:latin typeface="Calibri" charset="0"/>
              </a:rPr>
              <a:t>=j</a:t>
            </a:r>
            <a:r>
              <a:rPr lang="en-US" sz="2000" baseline="-25000">
                <a:solidFill>
                  <a:prstClr val="black"/>
                </a:solidFill>
                <a:latin typeface="Calibri" charset="0"/>
              </a:rPr>
              <a:t>z</a:t>
            </a:r>
            <a:r>
              <a:rPr lang="en-US" sz="2000">
                <a:solidFill>
                  <a:prstClr val="black"/>
                </a:solidFill>
                <a:latin typeface="Calibri" charset="0"/>
              </a:rPr>
              <a:t> and parity </a:t>
            </a:r>
            <a:r>
              <a:rPr lang="en-US" sz="2000">
                <a:solidFill>
                  <a:prstClr val="black"/>
                </a:solidFill>
                <a:latin typeface="Symbol" charset="0"/>
              </a:rPr>
              <a:t>p</a:t>
            </a:r>
            <a:r>
              <a:rPr lang="en-US" sz="2000">
                <a:solidFill>
                  <a:prstClr val="black"/>
                </a:solidFill>
                <a:latin typeface="Calibri" charset="0"/>
              </a:rPr>
              <a:t>=(-1)</a:t>
            </a:r>
            <a:r>
              <a:rPr lang="en-US" sz="2000" baseline="30000">
                <a:solidFill>
                  <a:prstClr val="black"/>
                </a:solidFill>
                <a:latin typeface="Calibri" charset="0"/>
              </a:rPr>
              <a:t>l</a:t>
            </a:r>
            <a:r>
              <a:rPr lang="en-US" sz="2000">
                <a:solidFill>
                  <a:prstClr val="black"/>
                </a:solidFill>
                <a:latin typeface="Calibri" charset="0"/>
              </a:rPr>
              <a:t>.</a:t>
            </a:r>
            <a:endParaRPr lang="en-US" sz="2000" baseline="300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533400" y="5943600"/>
            <a:ext cx="4089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charset="0"/>
              </a:rPr>
              <a:t> Nilsson levels are labeled: [Nn</a:t>
            </a:r>
            <a:r>
              <a:rPr lang="en-US" sz="2000" baseline="-25000" dirty="0">
                <a:solidFill>
                  <a:prstClr val="black"/>
                </a:solidFill>
                <a:latin typeface="Calibri" charset="0"/>
              </a:rPr>
              <a:t>3</a:t>
            </a:r>
            <a:r>
              <a:rPr lang="en-US" sz="2000" dirty="0">
                <a:solidFill>
                  <a:prstClr val="black"/>
                </a:solidFill>
                <a:latin typeface="Symbol" charset="0"/>
              </a:rPr>
              <a:t>L</a:t>
            </a:r>
            <a:r>
              <a:rPr lang="en-US" sz="2000" dirty="0">
                <a:solidFill>
                  <a:prstClr val="black"/>
                </a:solidFill>
                <a:latin typeface="Calibri" charset="0"/>
              </a:rPr>
              <a:t>]</a:t>
            </a:r>
            <a:r>
              <a:rPr lang="en-US" sz="2000" dirty="0" err="1">
                <a:solidFill>
                  <a:prstClr val="black"/>
                </a:solidFill>
                <a:latin typeface="Symbol" charset="0"/>
              </a:rPr>
              <a:t>W</a:t>
            </a:r>
            <a:r>
              <a:rPr lang="en-US" sz="2000" baseline="30000" dirty="0" err="1">
                <a:solidFill>
                  <a:prstClr val="black"/>
                </a:solidFill>
                <a:latin typeface="Symbol" charset="0"/>
              </a:rPr>
              <a:t>p</a:t>
            </a:r>
            <a:endParaRPr lang="en-US" sz="2000" baseline="30000" dirty="0">
              <a:solidFill>
                <a:prstClr val="black"/>
              </a:solidFill>
              <a:latin typeface="Symbo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16859" y="193556"/>
            <a:ext cx="1371600" cy="1981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257953" y="6345042"/>
            <a:ext cx="48860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/>
              <a:t>S. G. Nilsson, Dan. Mat. Fys. Medd 16, 29 (1955).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117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5105400" cy="609600"/>
          </a:xfrm>
          <a:ln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200">
                <a:solidFill>
                  <a:srgbClr val="002060"/>
                </a:solidFill>
                <a:latin typeface="Calibri" charset="0"/>
              </a:rPr>
              <a:t>Nilsson Diagram</a:t>
            </a:r>
          </a:p>
        </p:txBody>
      </p:sp>
      <p:pic>
        <p:nvPicPr>
          <p:cNvPr id="12292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8600" y="1143000"/>
            <a:ext cx="4822825" cy="5181600"/>
          </a:xfrm>
        </p:spPr>
      </p:pic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245049" y="944998"/>
            <a:ext cx="2903359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 charset="0"/>
              </a:rPr>
              <a:t> The effects of deformation</a:t>
            </a:r>
          </a:p>
          <a:p>
            <a:pPr eaLnBrk="1" hangingPunct="1"/>
            <a:r>
              <a:rPr lang="en-US" sz="1800" dirty="0">
                <a:solidFill>
                  <a:prstClr val="black"/>
                </a:solidFill>
                <a:latin typeface="Calibri" charset="0"/>
              </a:rPr>
              <a:t>can be seen in the diagram.</a:t>
            </a:r>
          </a:p>
          <a:p>
            <a:pPr eaLnBrk="1" hangingPunct="1"/>
            <a:endParaRPr lang="en-US" sz="1800" dirty="0">
              <a:solidFill>
                <a:prstClr val="black"/>
              </a:solidFill>
              <a:latin typeface="Calibri" charset="0"/>
            </a:endParaRPr>
          </a:p>
          <a:p>
            <a:pPr eaLnBrk="1" hangingPunct="1">
              <a:buFontTx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 charset="0"/>
              </a:rPr>
              <a:t> Each spherical level labeled</a:t>
            </a:r>
          </a:p>
          <a:p>
            <a:pPr eaLnBrk="1" hangingPunct="1"/>
            <a:r>
              <a:rPr lang="en-US" sz="1800" dirty="0">
                <a:solidFill>
                  <a:prstClr val="black"/>
                </a:solidFill>
                <a:latin typeface="Calibri" charset="0"/>
              </a:rPr>
              <a:t>by N(</a:t>
            </a:r>
            <a:r>
              <a:rPr lang="en-US" sz="1800" dirty="0" err="1">
                <a:solidFill>
                  <a:prstClr val="black"/>
                </a:solidFill>
                <a:latin typeface="Calibri" charset="0"/>
              </a:rPr>
              <a:t>l</a:t>
            </a:r>
            <a:r>
              <a:rPr lang="en-US" sz="1800" baseline="-25000" dirty="0" err="1">
                <a:solidFill>
                  <a:prstClr val="black"/>
                </a:solidFill>
                <a:latin typeface="Calibri" charset="0"/>
              </a:rPr>
              <a:t>j</a:t>
            </a:r>
            <a:r>
              <a:rPr lang="en-US" sz="1800" dirty="0">
                <a:solidFill>
                  <a:prstClr val="black"/>
                </a:solidFill>
                <a:latin typeface="Calibri" charset="0"/>
              </a:rPr>
              <a:t>) at </a:t>
            </a:r>
            <a:r>
              <a:rPr lang="en-US" sz="1800" dirty="0">
                <a:solidFill>
                  <a:prstClr val="black"/>
                </a:solidFill>
                <a:latin typeface="Symbol" charset="0"/>
              </a:rPr>
              <a:t>e</a:t>
            </a:r>
            <a:r>
              <a:rPr lang="en-US" sz="1800" dirty="0">
                <a:solidFill>
                  <a:prstClr val="black"/>
                </a:solidFill>
                <a:latin typeface="Calibri" charset="0"/>
              </a:rPr>
              <a:t>=0, is split into</a:t>
            </a:r>
          </a:p>
          <a:p>
            <a:pPr eaLnBrk="1" hangingPunct="1"/>
            <a:r>
              <a:rPr lang="en-US" sz="1800" dirty="0">
                <a:solidFill>
                  <a:prstClr val="black"/>
                </a:solidFill>
                <a:latin typeface="Calibri" charset="0"/>
              </a:rPr>
              <a:t>(2j+1)/2 levels with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944547"/>
              </p:ext>
            </p:extLst>
          </p:nvPr>
        </p:nvGraphicFramePr>
        <p:xfrm>
          <a:off x="562184" y="3004187"/>
          <a:ext cx="1728824" cy="570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5" name="Equation" r:id="rId4" imgW="1193760" imgH="393480" progId="Equation.3">
                  <p:embed/>
                </p:oleObj>
              </mc:Choice>
              <mc:Fallback>
                <p:oleObj name="Equation" r:id="rId4" imgW="1193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184" y="3004187"/>
                        <a:ext cx="1728824" cy="5707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288925" y="3717095"/>
            <a:ext cx="374967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 charset="0"/>
              </a:rPr>
              <a:t> The remaining degeneracy</a:t>
            </a:r>
          </a:p>
          <a:p>
            <a:pPr eaLnBrk="1" hangingPunct="1"/>
            <a:r>
              <a:rPr lang="en-US" sz="1800" dirty="0">
                <a:solidFill>
                  <a:prstClr val="black"/>
                </a:solidFill>
                <a:latin typeface="Calibri" charset="0"/>
              </a:rPr>
              <a:t>means that each level can</a:t>
            </a:r>
          </a:p>
          <a:p>
            <a:pPr eaLnBrk="1" hangingPunct="1"/>
            <a:r>
              <a:rPr lang="en-US" sz="1800" dirty="0">
                <a:solidFill>
                  <a:prstClr val="black"/>
                </a:solidFill>
                <a:latin typeface="Calibri" charset="0"/>
              </a:rPr>
              <a:t>accommodate two nucleons.</a:t>
            </a:r>
          </a:p>
          <a:p>
            <a:pPr eaLnBrk="1" hangingPunct="1"/>
            <a:endParaRPr lang="en-US" sz="1800" dirty="0">
              <a:solidFill>
                <a:prstClr val="black"/>
              </a:solidFill>
              <a:latin typeface="Calibri" charset="0"/>
            </a:endParaRPr>
          </a:p>
          <a:p>
            <a:pPr eaLnBrk="1" hangingPunct="1">
              <a:buFontTx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 charset="0"/>
              </a:rPr>
              <a:t> Orbits with lower </a:t>
            </a:r>
            <a:r>
              <a:rPr lang="en-US" sz="1800" dirty="0">
                <a:solidFill>
                  <a:prstClr val="black"/>
                </a:solidFill>
                <a:latin typeface="Symbol" charset="0"/>
              </a:rPr>
              <a:t>W</a:t>
            </a:r>
            <a:r>
              <a:rPr lang="en-US" sz="1800" dirty="0">
                <a:solidFill>
                  <a:prstClr val="black"/>
                </a:solidFill>
                <a:latin typeface="Calibri" charset="0"/>
              </a:rPr>
              <a:t> are</a:t>
            </a:r>
          </a:p>
          <a:p>
            <a:pPr eaLnBrk="1" hangingPunct="1"/>
            <a:r>
              <a:rPr lang="en-US" sz="1800" dirty="0">
                <a:solidFill>
                  <a:prstClr val="black"/>
                </a:solidFill>
                <a:latin typeface="Calibri" charset="0"/>
              </a:rPr>
              <a:t>shifted downwards for </a:t>
            </a:r>
            <a:r>
              <a:rPr lang="en-US" sz="1800" dirty="0">
                <a:solidFill>
                  <a:prstClr val="black"/>
                </a:solidFill>
                <a:latin typeface="Symbol" charset="0"/>
              </a:rPr>
              <a:t>e</a:t>
            </a:r>
            <a:r>
              <a:rPr lang="en-US" sz="1800" dirty="0">
                <a:solidFill>
                  <a:prstClr val="black"/>
                </a:solidFill>
                <a:latin typeface="Calibri" charset="0"/>
              </a:rPr>
              <a:t>&gt;0 (</a:t>
            </a:r>
            <a:r>
              <a:rPr lang="en-US" sz="1800" dirty="0" err="1">
                <a:solidFill>
                  <a:prstClr val="black"/>
                </a:solidFill>
                <a:latin typeface="Calibri" charset="0"/>
              </a:rPr>
              <a:t>prolate</a:t>
            </a:r>
            <a:r>
              <a:rPr lang="en-US" sz="1800" dirty="0">
                <a:solidFill>
                  <a:prstClr val="black"/>
                </a:solidFill>
                <a:latin typeface="Calibri" charset="0"/>
              </a:rPr>
              <a:t>) and upwards for </a:t>
            </a:r>
            <a:r>
              <a:rPr lang="en-US" sz="1800" dirty="0">
                <a:solidFill>
                  <a:prstClr val="black"/>
                </a:solidFill>
                <a:latin typeface="Symbol" charset="0"/>
              </a:rPr>
              <a:t>e</a:t>
            </a:r>
            <a:r>
              <a:rPr lang="en-US" sz="1800" dirty="0">
                <a:solidFill>
                  <a:prstClr val="black"/>
                </a:solidFill>
                <a:latin typeface="Calibri" charset="0"/>
              </a:rPr>
              <a:t>&lt;0 (oblate).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00800" y="6472963"/>
            <a:ext cx="2514600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0000"/>
                </a:solidFill>
              </a:rPr>
              <a:t>Deformed Mean Field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2515" y="868502"/>
            <a:ext cx="2993173" cy="19922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777" y="5890937"/>
            <a:ext cx="4119789" cy="86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9417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87" y="1395898"/>
            <a:ext cx="6153700" cy="1241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806" y="4124852"/>
            <a:ext cx="4039275" cy="804874"/>
          </a:xfrm>
          <a:prstGeom prst="rect">
            <a:avLst/>
          </a:prstGeom>
          <a:ln w="57150" cmpd="sng">
            <a:solidFill>
              <a:srgbClr val="FFFF00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1BA3165-2BEC-AC47-8871-96EDEAEBBCAA}"/>
              </a:ext>
            </a:extLst>
          </p:cNvPr>
          <p:cNvSpPr/>
          <p:nvPr/>
        </p:nvSpPr>
        <p:spPr>
          <a:xfrm>
            <a:off x="4066162" y="313996"/>
            <a:ext cx="50778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Helvetica" pitchFamily="2" charset="0"/>
              </a:rPr>
              <a:t>Reviews of Modern Physics, Vol. 47, No. 1, January 1975</a:t>
            </a:r>
            <a:endParaRPr lang="en-US" sz="1400" dirty="0">
              <a:effectLst/>
              <a:latin typeface="Helvetica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BF69C9-BF53-7544-A178-00E9FB1D7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9608" y="1225814"/>
            <a:ext cx="1455906" cy="174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75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999" y="1023490"/>
            <a:ext cx="5629241" cy="1165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40" y="2365678"/>
            <a:ext cx="5664200" cy="1054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495" y="3792999"/>
            <a:ext cx="4089400" cy="1028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379" y="4991106"/>
            <a:ext cx="6997700" cy="1041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36388" y="151863"/>
            <a:ext cx="466604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The Particle plus Rotor Hamiltonian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8043" y="6032506"/>
            <a:ext cx="6146800" cy="7747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846206" y="2082044"/>
            <a:ext cx="1224046" cy="10849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395636" y="3289392"/>
            <a:ext cx="0" cy="3506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875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692" y="535461"/>
            <a:ext cx="5226892" cy="44459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707703-57BC-5D46-911A-F9C8C1C44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529" y="5560208"/>
            <a:ext cx="3033218" cy="968591"/>
          </a:xfrm>
          <a:prstGeom prst="rect">
            <a:avLst/>
          </a:prstGeom>
        </p:spPr>
      </p:pic>
      <p:sp>
        <p:nvSpPr>
          <p:cNvPr id="2" name="Down Arrow 1">
            <a:extLst>
              <a:ext uri="{FF2B5EF4-FFF2-40B4-BE49-F238E27FC236}">
                <a16:creationId xmlns:a16="http://schemas.microsoft.com/office/drawing/2014/main" id="{2ED6A8A2-1C8A-E84E-8EB1-664F402B6856}"/>
              </a:ext>
            </a:extLst>
          </p:cNvPr>
          <p:cNvSpPr/>
          <p:nvPr/>
        </p:nvSpPr>
        <p:spPr>
          <a:xfrm>
            <a:off x="4572000" y="4974336"/>
            <a:ext cx="451104" cy="5858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01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237" y="1431689"/>
            <a:ext cx="4306633" cy="39814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21059" y="5572009"/>
            <a:ext cx="4203582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defTabSz="685800"/>
            <a:r>
              <a:rPr lang="is-IS" sz="1350" dirty="0">
                <a:solidFill>
                  <a:srgbClr val="000000"/>
                </a:solidFill>
                <a:latin typeface="Times"/>
              </a:rPr>
              <a:t>Kerman, A. K., 1956, Dan. Mat. Fys. Medd. 30, No. 15.</a:t>
            </a:r>
            <a:endParaRPr lang="en-US" sz="1350" dirty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21058" y="446892"/>
            <a:ext cx="203356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2400" dirty="0">
                <a:solidFill>
                  <a:srgbClr val="000000"/>
                </a:solidFill>
                <a:latin typeface="Times"/>
              </a:rPr>
              <a:t>The first study</a:t>
            </a:r>
          </a:p>
        </p:txBody>
      </p:sp>
    </p:spTree>
    <p:extLst>
      <p:ext uri="{BB962C8B-B14F-4D97-AF65-F5344CB8AC3E}">
        <p14:creationId xmlns:p14="http://schemas.microsoft.com/office/powerpoint/2010/main" val="1886145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7F65AA-47E2-AD4D-85AE-1479FE8FE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82" y="841424"/>
            <a:ext cx="6697254" cy="51751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D06E46-84F5-884E-B994-BA7CAACEAA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091" b="5312"/>
          <a:stretch/>
        </p:blipFill>
        <p:spPr>
          <a:xfrm>
            <a:off x="4748111" y="3429000"/>
            <a:ext cx="4280275" cy="333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551FDA-F2C4-D447-BBA4-9EFE6B1E17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020"/>
          <a:stretch/>
        </p:blipFill>
        <p:spPr>
          <a:xfrm>
            <a:off x="5601991" y="5768705"/>
            <a:ext cx="2572514" cy="2478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161DBC-9A7C-E14F-971B-4A0D3E1A5E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6181822"/>
            <a:ext cx="3974819" cy="6072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56FC99-EDCA-AA4C-9128-03483A70926D}"/>
              </a:ext>
            </a:extLst>
          </p:cNvPr>
          <p:cNvSpPr txBox="1"/>
          <p:nvPr/>
        </p:nvSpPr>
        <p:spPr>
          <a:xfrm>
            <a:off x="6203012" y="2894421"/>
            <a:ext cx="234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" pitchFamily="2" charset="0"/>
              </a:rPr>
              <a:t>I=K, K+1,  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5C0ADF-645A-3842-A34E-15766111412B}"/>
              </a:ext>
            </a:extLst>
          </p:cNvPr>
          <p:cNvSpPr txBox="1"/>
          <p:nvPr/>
        </p:nvSpPr>
        <p:spPr>
          <a:xfrm>
            <a:off x="3709601" y="306845"/>
            <a:ext cx="17452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dirty="0">
                <a:solidFill>
                  <a:srgbClr val="000000"/>
                </a:solidFill>
                <a:latin typeface="Times"/>
              </a:rPr>
              <a:t>Coupling Limits</a:t>
            </a:r>
          </a:p>
        </p:txBody>
      </p:sp>
    </p:spTree>
    <p:extLst>
      <p:ext uri="{BB962C8B-B14F-4D97-AF65-F5344CB8AC3E}">
        <p14:creationId xmlns:p14="http://schemas.microsoft.com/office/powerpoint/2010/main" val="3724464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Box 1"/>
          <p:cNvSpPr txBox="1">
            <a:spLocks noChangeArrowheads="1"/>
          </p:cNvSpPr>
          <p:nvPr/>
        </p:nvSpPr>
        <p:spPr bwMode="auto">
          <a:xfrm>
            <a:off x="482028" y="988924"/>
            <a:ext cx="7543800" cy="50783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Arial" pitchFamily="-107" charset="0"/>
              <a:ea typeface="Arial" pitchFamily="-107" charset="0"/>
              <a:cs typeface="Arial" pitchFamily="-107" charset="0"/>
            </a:endParaRPr>
          </a:p>
          <a:p>
            <a:pPr>
              <a:defRPr/>
            </a:pPr>
            <a:r>
              <a:rPr lang="en-US" dirty="0">
                <a:latin typeface="Arial" pitchFamily="-107" charset="0"/>
                <a:ea typeface="Arial" pitchFamily="-107" charset="0"/>
                <a:cs typeface="Arial" pitchFamily="-107" charset="0"/>
              </a:rPr>
              <a:t>Short introduction						</a:t>
            </a:r>
          </a:p>
          <a:p>
            <a:pPr>
              <a:defRPr/>
            </a:pPr>
            <a:endParaRPr lang="en-US" dirty="0">
              <a:latin typeface="Arial" pitchFamily="-107" charset="0"/>
              <a:ea typeface="Arial" pitchFamily="-107" charset="0"/>
              <a:cs typeface="Arial" pitchFamily="-107" charset="0"/>
            </a:endParaRPr>
          </a:p>
          <a:p>
            <a:pPr>
              <a:defRPr/>
            </a:pPr>
            <a:r>
              <a:rPr lang="en-US" dirty="0">
                <a:latin typeface="Arial" pitchFamily="-107" charset="0"/>
                <a:ea typeface="Arial" pitchFamily="-107" charset="0"/>
                <a:cs typeface="Arial" pitchFamily="-107" charset="0"/>
              </a:rPr>
              <a:t>Shell Model and residual interactions			</a:t>
            </a:r>
          </a:p>
          <a:p>
            <a:pPr>
              <a:defRPr/>
            </a:pPr>
            <a:endParaRPr lang="en-US" dirty="0">
              <a:latin typeface="Arial" pitchFamily="-107" charset="0"/>
              <a:ea typeface="Arial" pitchFamily="-107" charset="0"/>
              <a:cs typeface="Arial" pitchFamily="-107" charset="0"/>
            </a:endParaRPr>
          </a:p>
          <a:p>
            <a:pPr>
              <a:defRPr/>
            </a:pPr>
            <a:r>
              <a:rPr lang="en-US" dirty="0">
                <a:latin typeface="Arial" pitchFamily="-107" charset="0"/>
                <a:ea typeface="Arial" pitchFamily="-107" charset="0"/>
                <a:cs typeface="Arial" pitchFamily="-107" charset="0"/>
              </a:rPr>
              <a:t>Deformation and the Nilsson Model</a:t>
            </a:r>
          </a:p>
          <a:p>
            <a:pPr>
              <a:defRPr/>
            </a:pPr>
            <a:endParaRPr lang="en-US" dirty="0">
              <a:latin typeface="Arial" pitchFamily="-107" charset="0"/>
              <a:ea typeface="Arial" pitchFamily="-107" charset="0"/>
              <a:cs typeface="Arial" pitchFamily="-107" charset="0"/>
            </a:endParaRPr>
          </a:p>
          <a:p>
            <a:pPr>
              <a:defRPr/>
            </a:pPr>
            <a:r>
              <a:rPr lang="en-US" dirty="0">
                <a:latin typeface="Arial" pitchFamily="-107" charset="0"/>
                <a:ea typeface="Arial" pitchFamily="-107" charset="0"/>
                <a:cs typeface="Arial" pitchFamily="-107" charset="0"/>
              </a:rPr>
              <a:t>Particle Rotor Model 101</a:t>
            </a:r>
          </a:p>
          <a:p>
            <a:pPr>
              <a:defRPr/>
            </a:pPr>
            <a:r>
              <a:rPr lang="en-US" dirty="0">
                <a:latin typeface="Arial" pitchFamily="-107" charset="0"/>
                <a:ea typeface="Arial" pitchFamily="-107" charset="0"/>
                <a:cs typeface="Arial" pitchFamily="-107" charset="0"/>
              </a:rPr>
              <a:t>		</a:t>
            </a:r>
            <a:r>
              <a:rPr lang="en-US" dirty="0">
                <a:solidFill>
                  <a:schemeClr val="accent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Application to </a:t>
            </a:r>
            <a:r>
              <a:rPr lang="en-US" baseline="30000" dirty="0">
                <a:solidFill>
                  <a:schemeClr val="accent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29</a:t>
            </a:r>
            <a:r>
              <a:rPr lang="en-US" dirty="0">
                <a:solidFill>
                  <a:schemeClr val="accent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F</a:t>
            </a:r>
          </a:p>
          <a:p>
            <a:pPr>
              <a:defRPr/>
            </a:pPr>
            <a:endParaRPr lang="en-US" dirty="0">
              <a:latin typeface="Arial" pitchFamily="-107" charset="0"/>
              <a:ea typeface="Arial" pitchFamily="-107" charset="0"/>
              <a:cs typeface="Arial" pitchFamily="-107" charset="0"/>
            </a:endParaRPr>
          </a:p>
          <a:p>
            <a:pPr>
              <a:defRPr/>
            </a:pPr>
            <a:r>
              <a:rPr lang="en-US" dirty="0">
                <a:latin typeface="Arial" pitchFamily="-107" charset="0"/>
                <a:ea typeface="Arial" pitchFamily="-107" charset="0"/>
                <a:cs typeface="Arial" pitchFamily="-107" charset="0"/>
              </a:rPr>
              <a:t>The structure of </a:t>
            </a:r>
            <a:r>
              <a:rPr lang="en-US" baseline="30000" dirty="0">
                <a:latin typeface="Arial" pitchFamily="-107" charset="0"/>
                <a:ea typeface="Arial" pitchFamily="-107" charset="0"/>
                <a:cs typeface="Arial" pitchFamily="-107" charset="0"/>
              </a:rPr>
              <a:t>25</a:t>
            </a:r>
            <a:r>
              <a:rPr lang="en-US" dirty="0">
                <a:latin typeface="Arial" pitchFamily="-107" charset="0"/>
                <a:ea typeface="Arial" pitchFamily="-107" charset="0"/>
                <a:cs typeface="Arial" pitchFamily="-107" charset="0"/>
              </a:rPr>
              <a:t>F</a:t>
            </a:r>
            <a:r>
              <a:rPr lang="en-US" baseline="30000" dirty="0">
                <a:latin typeface="Arial" pitchFamily="-107" charset="0"/>
                <a:ea typeface="Arial" pitchFamily="-107" charset="0"/>
                <a:cs typeface="Arial" pitchFamily="-107" charset="0"/>
              </a:rPr>
              <a:t>  </a:t>
            </a:r>
            <a:r>
              <a:rPr lang="en-US" dirty="0">
                <a:latin typeface="Arial" pitchFamily="-107" charset="0"/>
                <a:ea typeface="Arial" pitchFamily="-107" charset="0"/>
                <a:cs typeface="Arial" pitchFamily="-107" charset="0"/>
              </a:rPr>
              <a:t>and its core</a:t>
            </a:r>
          </a:p>
          <a:p>
            <a:pPr>
              <a:defRPr/>
            </a:pPr>
            <a:r>
              <a:rPr lang="en-US" dirty="0">
                <a:latin typeface="Arial" pitchFamily="-107" charset="0"/>
                <a:ea typeface="Arial" pitchFamily="-107" charset="0"/>
                <a:cs typeface="Arial" pitchFamily="-107" charset="0"/>
              </a:rPr>
              <a:t>		 </a:t>
            </a:r>
            <a:r>
              <a:rPr lang="en-US" dirty="0">
                <a:solidFill>
                  <a:schemeClr val="accent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RIBF (p,2p) studies</a:t>
            </a:r>
          </a:p>
          <a:p>
            <a:pPr>
              <a:defRPr/>
            </a:pPr>
            <a:r>
              <a:rPr lang="en-US" dirty="0">
                <a:solidFill>
                  <a:schemeClr val="accent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                NSCL p-KO</a:t>
            </a:r>
          </a:p>
          <a:p>
            <a:pPr>
              <a:defRPr/>
            </a:pPr>
            <a:r>
              <a:rPr lang="en-US" dirty="0">
                <a:latin typeface="Arial" pitchFamily="-107" charset="0"/>
                <a:ea typeface="Arial" pitchFamily="-107" charset="0"/>
                <a:cs typeface="Arial" pitchFamily="-107" charset="0"/>
              </a:rPr>
              <a:t>		 </a:t>
            </a:r>
            <a:r>
              <a:rPr lang="en-US" dirty="0">
                <a:solidFill>
                  <a:schemeClr val="accent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The PRM view</a:t>
            </a:r>
          </a:p>
          <a:p>
            <a:pPr>
              <a:defRPr/>
            </a:pPr>
            <a:endParaRPr lang="en-US" dirty="0">
              <a:latin typeface="Arial" pitchFamily="-107" charset="0"/>
              <a:ea typeface="Arial" pitchFamily="-107" charset="0"/>
              <a:cs typeface="Arial" pitchFamily="-107" charset="0"/>
            </a:endParaRPr>
          </a:p>
          <a:p>
            <a:pPr>
              <a:defRPr/>
            </a:pPr>
            <a:endParaRPr lang="en-US" dirty="0">
              <a:latin typeface="Arial" pitchFamily="-107" charset="0"/>
              <a:ea typeface="Arial" pitchFamily="-107" charset="0"/>
              <a:cs typeface="Arial" pitchFamily="-107" charset="0"/>
            </a:endParaRPr>
          </a:p>
          <a:p>
            <a:pPr>
              <a:defRPr/>
            </a:pPr>
            <a:r>
              <a:rPr lang="en-US" dirty="0">
                <a:latin typeface="Arial" pitchFamily="-107" charset="0"/>
                <a:ea typeface="Arial" pitchFamily="-107" charset="0"/>
                <a:cs typeface="Arial" pitchFamily="-107" charset="0"/>
              </a:rPr>
              <a:t>Summary and Conclusions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								</a:t>
            </a:r>
          </a:p>
        </p:txBody>
      </p:sp>
      <p:sp>
        <p:nvSpPr>
          <p:cNvPr id="2" name="Rectangle 1"/>
          <p:cNvSpPr/>
          <p:nvPr/>
        </p:nvSpPr>
        <p:spPr>
          <a:xfrm>
            <a:off x="3653502" y="272920"/>
            <a:ext cx="14214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Outline</a:t>
            </a:r>
            <a:endParaRPr lang="en-US" dirty="0">
              <a:solidFill>
                <a:srgbClr val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319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09" y="1028934"/>
            <a:ext cx="7474321" cy="2958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68" y="4147703"/>
            <a:ext cx="8364817" cy="216773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88911" y="0"/>
            <a:ext cx="8624043" cy="839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Helvetica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Structure of </a:t>
            </a:r>
            <a:r>
              <a:rPr kumimoji="0" lang="en-US" sz="36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29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743753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339" y="1184074"/>
            <a:ext cx="2376125" cy="50060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4351"/>
            <a:ext cx="1100430" cy="53433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759" y="1386928"/>
            <a:ext cx="4674015" cy="435515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8911" y="0"/>
            <a:ext cx="8624043" cy="839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Helvetica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Structure of </a:t>
            </a:r>
            <a:r>
              <a:rPr kumimoji="0" lang="en-US" sz="36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29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089721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AFA031-76A0-0647-985E-938510058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460" y="2060028"/>
            <a:ext cx="6246202" cy="436270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06685A5-886B-7748-8DD4-D5860F3A7466}"/>
              </a:ext>
            </a:extLst>
          </p:cNvPr>
          <p:cNvSpPr txBox="1">
            <a:spLocks/>
          </p:cNvSpPr>
          <p:nvPr/>
        </p:nvSpPr>
        <p:spPr>
          <a:xfrm>
            <a:off x="341539" y="583660"/>
            <a:ext cx="8624043" cy="839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Helvetica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The Nilsson view</a:t>
            </a:r>
          </a:p>
        </p:txBody>
      </p:sp>
    </p:spTree>
    <p:extLst>
      <p:ext uri="{BB962C8B-B14F-4D97-AF65-F5344CB8AC3E}">
        <p14:creationId xmlns:p14="http://schemas.microsoft.com/office/powerpoint/2010/main" val="1314404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460500"/>
            <a:ext cx="8750300" cy="3937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88911" y="0"/>
            <a:ext cx="8624043" cy="839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Helvetica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Structure of </a:t>
            </a:r>
            <a:r>
              <a:rPr kumimoji="0" lang="en-US" sz="36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29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F: Geometry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165FCD-F1EF-7149-AED9-DB9E3809A902}"/>
              </a:ext>
            </a:extLst>
          </p:cNvPr>
          <p:cNvSpPr/>
          <p:nvPr/>
        </p:nvSpPr>
        <p:spPr>
          <a:xfrm>
            <a:off x="4439757" y="5849546"/>
            <a:ext cx="42599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AOM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 al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Physics Letters B 775 (2017) 160–162 </a:t>
            </a:r>
          </a:p>
        </p:txBody>
      </p:sp>
    </p:spTree>
    <p:extLst>
      <p:ext uri="{BB962C8B-B14F-4D97-AF65-F5344CB8AC3E}">
        <p14:creationId xmlns:p14="http://schemas.microsoft.com/office/powerpoint/2010/main" val="2973708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03" y="1369534"/>
            <a:ext cx="6472063" cy="417207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88911" y="0"/>
            <a:ext cx="8624043" cy="839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Helvetica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Structure of </a:t>
            </a:r>
            <a:r>
              <a:rPr kumimoji="0" lang="en-US" sz="36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29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F:  PRM Solution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6911" y="2129928"/>
            <a:ext cx="1907863" cy="425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9862" y="3970648"/>
            <a:ext cx="2754241" cy="836109"/>
          </a:xfrm>
          <a:prstGeom prst="rect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289862" y="2796708"/>
            <a:ext cx="736189" cy="369332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PRM</a:t>
            </a:r>
          </a:p>
        </p:txBody>
      </p:sp>
    </p:spTree>
    <p:extLst>
      <p:ext uri="{BB962C8B-B14F-4D97-AF65-F5344CB8AC3E}">
        <p14:creationId xmlns:p14="http://schemas.microsoft.com/office/powerpoint/2010/main" val="3493980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269" y="955224"/>
            <a:ext cx="5726240" cy="38581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02" y="4813416"/>
            <a:ext cx="3390900" cy="1016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8534" y="5032903"/>
            <a:ext cx="2609519" cy="67540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8911" y="0"/>
            <a:ext cx="8624043" cy="839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Helvetica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Structure of </a:t>
            </a:r>
            <a:r>
              <a:rPr kumimoji="0" lang="en-US" sz="36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29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F:  Decoupled Band</a:t>
            </a:r>
          </a:p>
        </p:txBody>
      </p:sp>
    </p:spTree>
    <p:extLst>
      <p:ext uri="{BB962C8B-B14F-4D97-AF65-F5344CB8AC3E}">
        <p14:creationId xmlns:p14="http://schemas.microsoft.com/office/powerpoint/2010/main" val="318717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E25356-31D7-2B44-AB3D-55C8352A43A4}"/>
              </a:ext>
            </a:extLst>
          </p:cNvPr>
          <p:cNvSpPr/>
          <p:nvPr/>
        </p:nvSpPr>
        <p:spPr>
          <a:xfrm>
            <a:off x="2106634" y="6245000"/>
            <a:ext cx="66817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 pitchFamily="2" charset="0"/>
              </a:rPr>
              <a:t>Macfarlane, M. H., and French, J. B. (1960), </a:t>
            </a:r>
            <a:r>
              <a:rPr lang="en-US" sz="1600" b="1" i="1" dirty="0">
                <a:latin typeface="Helvetica" pitchFamily="2" charset="0"/>
              </a:rPr>
              <a:t>Rev. Mod. Phys. </a:t>
            </a:r>
            <a:r>
              <a:rPr lang="en-US" sz="1600" b="1" dirty="0">
                <a:latin typeface="Helvetica" pitchFamily="2" charset="0"/>
              </a:rPr>
              <a:t>32, </a:t>
            </a:r>
            <a:r>
              <a:rPr lang="en-US" sz="1600" dirty="0">
                <a:latin typeface="Helvetica" pitchFamily="2" charset="0"/>
              </a:rPr>
              <a:t>567.</a:t>
            </a:r>
            <a:endParaRPr lang="en-US" sz="1600" dirty="0">
              <a:effectLst/>
              <a:latin typeface="Helvetica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B26947-1E3B-5141-84C2-796DF63930A8}"/>
              </a:ext>
            </a:extLst>
          </p:cNvPr>
          <p:cNvSpPr txBox="1">
            <a:spLocks/>
          </p:cNvSpPr>
          <p:nvPr/>
        </p:nvSpPr>
        <p:spPr>
          <a:xfrm>
            <a:off x="1370919" y="160577"/>
            <a:ext cx="6402161" cy="839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Helvetica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Direct reactions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8AAAD9-2A16-324C-A49C-088A563DE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66" y="1153130"/>
            <a:ext cx="7735868" cy="16401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CEE598-76C7-3B4E-93F4-A0BC3C3CE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819" y="3734586"/>
            <a:ext cx="4151244" cy="60342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57444DE-C5B3-254C-8068-CF30D08AE04C}"/>
              </a:ext>
            </a:extLst>
          </p:cNvPr>
          <p:cNvCxnSpPr/>
          <p:nvPr/>
        </p:nvCxnSpPr>
        <p:spPr>
          <a:xfrm>
            <a:off x="6184900" y="2484949"/>
            <a:ext cx="0" cy="97043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52A2E68-90EF-7745-BC86-293AF46C4480}"/>
              </a:ext>
            </a:extLst>
          </p:cNvPr>
          <p:cNvSpPr txBox="1"/>
          <p:nvPr/>
        </p:nvSpPr>
        <p:spPr>
          <a:xfrm>
            <a:off x="6456441" y="2864347"/>
            <a:ext cx="1265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Structure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177EA02-F560-B84A-BA8A-2B21812A6BDC}"/>
              </a:ext>
            </a:extLst>
          </p:cNvPr>
          <p:cNvCxnSpPr>
            <a:cxnSpLocks/>
          </p:cNvCxnSpPr>
          <p:nvPr/>
        </p:nvCxnSpPr>
        <p:spPr>
          <a:xfrm>
            <a:off x="2870200" y="2970164"/>
            <a:ext cx="0" cy="1273302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51252D3-71A9-364D-B3D9-7CC1531CE042}"/>
              </a:ext>
            </a:extLst>
          </p:cNvPr>
          <p:cNvSpPr txBox="1"/>
          <p:nvPr/>
        </p:nvSpPr>
        <p:spPr>
          <a:xfrm>
            <a:off x="2377321" y="4504541"/>
            <a:ext cx="1265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Reaction</a:t>
            </a:r>
          </a:p>
          <a:p>
            <a:r>
              <a:rPr lang="en-US" dirty="0"/>
              <a:t>DWBA</a:t>
            </a:r>
          </a:p>
          <a:p>
            <a:r>
              <a:rPr lang="en-US" dirty="0" err="1"/>
              <a:t>Eikonal</a:t>
            </a:r>
            <a:endParaRPr lang="en-US" dirty="0"/>
          </a:p>
          <a:p>
            <a:r>
              <a:rPr lang="en-US" dirty="0"/>
              <a:t>DWIA </a:t>
            </a:r>
          </a:p>
        </p:txBody>
      </p:sp>
    </p:spTree>
    <p:extLst>
      <p:ext uri="{BB962C8B-B14F-4D97-AF65-F5344CB8AC3E}">
        <p14:creationId xmlns:p14="http://schemas.microsoft.com/office/powerpoint/2010/main" val="1824863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D8044D-C3D7-F841-A36F-BF27C60CC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49" y="2655189"/>
            <a:ext cx="7835900" cy="11929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565942-0042-7F47-929F-4449F3EEC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49" y="4385093"/>
            <a:ext cx="8013700" cy="123159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7DB42AE-E6D9-3848-90F2-3B628F0952F0}"/>
              </a:ext>
            </a:extLst>
          </p:cNvPr>
          <p:cNvSpPr txBox="1">
            <a:spLocks/>
          </p:cNvSpPr>
          <p:nvPr/>
        </p:nvSpPr>
        <p:spPr>
          <a:xfrm>
            <a:off x="1370919" y="249477"/>
            <a:ext cx="6402161" cy="839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Helvetica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Direct reactions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2B71BBD-8506-B748-8915-FD2BBCE61E7F}"/>
              </a:ext>
            </a:extLst>
          </p:cNvPr>
          <p:cNvSpPr txBox="1">
            <a:spLocks/>
          </p:cNvSpPr>
          <p:nvPr/>
        </p:nvSpPr>
        <p:spPr>
          <a:xfrm>
            <a:off x="1282018" y="1397987"/>
            <a:ext cx="6402161" cy="839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Helvetica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Sum rules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115BF2-1EA0-2A45-A056-DF025D04B42F}"/>
              </a:ext>
            </a:extLst>
          </p:cNvPr>
          <p:cNvSpPr/>
          <p:nvPr/>
        </p:nvSpPr>
        <p:spPr>
          <a:xfrm>
            <a:off x="2106634" y="6245000"/>
            <a:ext cx="66817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 pitchFamily="2" charset="0"/>
              </a:rPr>
              <a:t>Macfarlane, M. H., and French, J. B. (1960), </a:t>
            </a:r>
            <a:r>
              <a:rPr lang="en-US" sz="1600" b="1" i="1" dirty="0">
                <a:latin typeface="Helvetica" pitchFamily="2" charset="0"/>
              </a:rPr>
              <a:t>Rev. Mod. Phys. </a:t>
            </a:r>
            <a:r>
              <a:rPr lang="en-US" sz="1600" b="1" dirty="0">
                <a:latin typeface="Helvetica" pitchFamily="2" charset="0"/>
              </a:rPr>
              <a:t>32, </a:t>
            </a:r>
            <a:r>
              <a:rPr lang="en-US" sz="1600" dirty="0">
                <a:latin typeface="Helvetica" pitchFamily="2" charset="0"/>
              </a:rPr>
              <a:t>567.</a:t>
            </a:r>
            <a:endParaRPr lang="en-US" sz="16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305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DFD325-24F4-F145-BF4B-7C2E4B7B3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92" y="1221114"/>
            <a:ext cx="8090598" cy="44157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3612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8E2C5E-322E-F34E-A75B-2677F42E71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890"/>
          <a:stretch/>
        </p:blipFill>
        <p:spPr>
          <a:xfrm>
            <a:off x="1155842" y="0"/>
            <a:ext cx="6631969" cy="25723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47F3EC-0732-B041-8018-3277148D2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908" y="2963764"/>
            <a:ext cx="6873412" cy="16459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FDCD77-AA0D-A240-8B5F-732068ADB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715" y="5078475"/>
            <a:ext cx="7037798" cy="15197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A6167C-DF01-9B4B-8CF7-5332846E2AF9}"/>
              </a:ext>
            </a:extLst>
          </p:cNvPr>
          <p:cNvSpPr txBox="1"/>
          <p:nvPr/>
        </p:nvSpPr>
        <p:spPr>
          <a:xfrm>
            <a:off x="7726168" y="1795409"/>
            <a:ext cx="791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NSCL</a:t>
            </a:r>
          </a:p>
          <a:p>
            <a:r>
              <a:rPr lang="en-US" dirty="0" err="1"/>
              <a:t>MoNA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458C6B-D184-2B4F-9EEC-13806DE3D631}"/>
              </a:ext>
            </a:extLst>
          </p:cNvPr>
          <p:cNvSpPr txBox="1"/>
          <p:nvPr/>
        </p:nvSpPr>
        <p:spPr>
          <a:xfrm>
            <a:off x="7897524" y="5643787"/>
            <a:ext cx="791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RIKEN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560454-0C9E-9A4B-88AB-DCC51BE2C5D0}"/>
              </a:ext>
            </a:extLst>
          </p:cNvPr>
          <p:cNvSpPr/>
          <p:nvPr/>
        </p:nvSpPr>
        <p:spPr>
          <a:xfrm>
            <a:off x="7796090" y="6134660"/>
            <a:ext cx="1059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>
                <a:latin typeface="Helvetica" pitchFamily="2" charset="0"/>
              </a:rPr>
              <a:t>24</a:t>
            </a:r>
            <a:r>
              <a:rPr lang="en-US" dirty="0">
                <a:latin typeface="Helvetica" pitchFamily="2" charset="0"/>
              </a:rPr>
              <a:t>O(</a:t>
            </a:r>
            <a:r>
              <a:rPr lang="en-US" dirty="0" err="1">
                <a:latin typeface="Helvetica" pitchFamily="2" charset="0"/>
              </a:rPr>
              <a:t>p,p</a:t>
            </a:r>
            <a:r>
              <a:rPr lang="en-US" dirty="0">
                <a:latin typeface="Helvetica" pitchFamily="2" charset="0"/>
              </a:rPr>
              <a:t>’)</a:t>
            </a:r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4A71BE-3C9B-5244-B685-1FE750344C0C}"/>
              </a:ext>
            </a:extLst>
          </p:cNvPr>
          <p:cNvSpPr/>
          <p:nvPr/>
        </p:nvSpPr>
        <p:spPr>
          <a:xfrm>
            <a:off x="7600524" y="3843281"/>
            <a:ext cx="1255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31F20"/>
                </a:solidFill>
                <a:latin typeface="Times" pitchFamily="2" charset="0"/>
              </a:rPr>
              <a:t>GSI  FRS   </a:t>
            </a:r>
            <a:endParaRPr lang="en-US" dirty="0">
              <a:solidFill>
                <a:srgbClr val="231F20"/>
              </a:solidFill>
              <a:effectLst/>
              <a:latin typeface="Times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20733F-03AB-DB4D-B92E-31C2471BBE72}"/>
              </a:ext>
            </a:extLst>
          </p:cNvPr>
          <p:cNvSpPr/>
          <p:nvPr/>
        </p:nvSpPr>
        <p:spPr>
          <a:xfrm>
            <a:off x="7123693" y="4402936"/>
            <a:ext cx="1996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>
                <a:solidFill>
                  <a:srgbClr val="231F20"/>
                </a:solidFill>
                <a:latin typeface="Helvetica" pitchFamily="2" charset="0"/>
              </a:rPr>
              <a:t>24</a:t>
            </a:r>
            <a:r>
              <a:rPr lang="en-US" dirty="0">
                <a:solidFill>
                  <a:srgbClr val="231F20"/>
                </a:solidFill>
                <a:latin typeface="Helvetica" pitchFamily="2" charset="0"/>
              </a:rPr>
              <a:t>O at 920 MeV/A</a:t>
            </a:r>
            <a:endParaRPr lang="en-US" dirty="0">
              <a:solidFill>
                <a:srgbClr val="231F20"/>
              </a:solidFill>
              <a:effectLst/>
              <a:latin typeface="Helvetica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F78EC2-C3CD-FC49-98B7-F4A9BD045BE3}"/>
              </a:ext>
            </a:extLst>
          </p:cNvPr>
          <p:cNvSpPr/>
          <p:nvPr/>
        </p:nvSpPr>
        <p:spPr>
          <a:xfrm>
            <a:off x="7109631" y="2498086"/>
            <a:ext cx="1829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>
                <a:latin typeface="Helvetica" pitchFamily="2" charset="0"/>
              </a:rPr>
              <a:t>26</a:t>
            </a:r>
            <a:r>
              <a:rPr lang="en-US" dirty="0">
                <a:latin typeface="Helvetica" pitchFamily="2" charset="0"/>
              </a:rPr>
              <a:t>F   85 MeV</a:t>
            </a:r>
            <a:r>
              <a:rPr lang="en-US" i="1" dirty="0">
                <a:latin typeface="Helvetica" pitchFamily="2" charset="0"/>
              </a:rPr>
              <a:t>/</a:t>
            </a:r>
            <a:r>
              <a:rPr lang="en-US" dirty="0">
                <a:latin typeface="Helvetica" pitchFamily="2" charset="0"/>
              </a:rPr>
              <a:t>A  </a:t>
            </a:r>
            <a:endParaRPr lang="en-US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048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82" y="1431536"/>
            <a:ext cx="4542252" cy="5252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0" y="1787278"/>
            <a:ext cx="3289300" cy="218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07029" y="3890218"/>
            <a:ext cx="22288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914"/>
            <a: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  <a:t>Maria Goeppert-Mayer &amp; Hans D. Jensen</a:t>
            </a:r>
          </a:p>
          <a:p>
            <a:pPr algn="ctr" defTabSz="456914"/>
            <a: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  <a:t>1963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7610" y="3705620"/>
            <a:ext cx="1032109" cy="1015595"/>
          </a:xfrm>
          <a:prstGeom prst="rect">
            <a:avLst/>
          </a:prstGeom>
        </p:spPr>
      </p:pic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5904154" y="6233654"/>
            <a:ext cx="2931687" cy="43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defTabSz="456914">
              <a:spcBef>
                <a:spcPct val="10000"/>
              </a:spcBef>
            </a:pPr>
            <a:r>
              <a:rPr lang="en-US" sz="1050" dirty="0">
                <a:solidFill>
                  <a:prstClr val="black"/>
                </a:solidFill>
                <a:latin typeface="Calibri Light" pitchFamily="34" charset="0"/>
                <a:cs typeface="Tahoma" pitchFamily="34" charset="0"/>
              </a:rPr>
              <a:t>Maria Goeppert-Mayer, Phys. Rev. </a:t>
            </a:r>
            <a:r>
              <a:rPr lang="en-US" sz="1050" b="1" dirty="0">
                <a:solidFill>
                  <a:prstClr val="black"/>
                </a:solidFill>
                <a:latin typeface="Calibri Light" pitchFamily="34" charset="0"/>
                <a:cs typeface="Tahoma" pitchFamily="34" charset="0"/>
              </a:rPr>
              <a:t>75</a:t>
            </a:r>
            <a:r>
              <a:rPr lang="en-US" sz="1050" dirty="0">
                <a:solidFill>
                  <a:prstClr val="black"/>
                </a:solidFill>
                <a:latin typeface="Calibri Light" pitchFamily="34" charset="0"/>
                <a:cs typeface="Tahoma" pitchFamily="34" charset="0"/>
              </a:rPr>
              <a:t>, 1969 (1949).</a:t>
            </a:r>
          </a:p>
          <a:p>
            <a:pPr algn="r" defTabSz="456914">
              <a:spcBef>
                <a:spcPct val="10000"/>
              </a:spcBef>
            </a:pPr>
            <a:r>
              <a:rPr lang="en-US" sz="1050" dirty="0">
                <a:solidFill>
                  <a:prstClr val="black"/>
                </a:solidFill>
                <a:latin typeface="Calibri Light" pitchFamily="34" charset="0"/>
                <a:cs typeface="Tahoma" pitchFamily="34" charset="0"/>
              </a:rPr>
              <a:t>O. </a:t>
            </a:r>
            <a:r>
              <a:rPr lang="en-US" sz="1050" dirty="0" err="1">
                <a:solidFill>
                  <a:prstClr val="black"/>
                </a:solidFill>
                <a:latin typeface="Calibri Light" pitchFamily="34" charset="0"/>
                <a:cs typeface="Tahoma" pitchFamily="34" charset="0"/>
              </a:rPr>
              <a:t>Haxel</a:t>
            </a:r>
            <a:r>
              <a:rPr lang="en-US" sz="1050" dirty="0">
                <a:solidFill>
                  <a:prstClr val="black"/>
                </a:solidFill>
                <a:latin typeface="Calibri Light" pitchFamily="34" charset="0"/>
                <a:cs typeface="Tahoma" pitchFamily="34" charset="0"/>
              </a:rPr>
              <a:t>, Phys. Rev. </a:t>
            </a:r>
            <a:r>
              <a:rPr lang="en-US" sz="1050" b="1" dirty="0">
                <a:solidFill>
                  <a:prstClr val="black"/>
                </a:solidFill>
                <a:latin typeface="Calibri Light" pitchFamily="34" charset="0"/>
                <a:cs typeface="Tahoma" pitchFamily="34" charset="0"/>
              </a:rPr>
              <a:t>75</a:t>
            </a:r>
            <a:r>
              <a:rPr lang="en-US" sz="1050" dirty="0">
                <a:solidFill>
                  <a:prstClr val="black"/>
                </a:solidFill>
                <a:latin typeface="Calibri Light" pitchFamily="34" charset="0"/>
                <a:cs typeface="Tahoma" pitchFamily="34" charset="0"/>
              </a:rPr>
              <a:t>, 1766 (1949</a:t>
            </a:r>
            <a:r>
              <a:rPr lang="en-US" sz="1050" dirty="0">
                <a:solidFill>
                  <a:srgbClr val="7F7F7F"/>
                </a:solidFill>
                <a:latin typeface="Calibri Light" pitchFamily="34" charset="0"/>
                <a:cs typeface="Tahoma" pitchFamily="34" charset="0"/>
              </a:rPr>
              <a:t>).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661119" y="253644"/>
            <a:ext cx="4038600" cy="685800"/>
          </a:xfrm>
          <a:prstGeom prst="rect">
            <a:avLst/>
          </a:prstGeom>
          <a:ln>
            <a:solidFill>
              <a:srgbClr val="0070C0"/>
            </a:solidFill>
            <a:miter lim="800000"/>
            <a:headEnd/>
            <a:tailEnd/>
          </a:ln>
        </p:spPr>
        <p:txBody>
          <a:bodyPr lIns="91382" tIns="45691" rIns="91382" bIns="4569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6914"/>
            <a:r>
              <a:rPr lang="en-GB" sz="3200" dirty="0">
                <a:solidFill>
                  <a:srgbClr val="0070C0"/>
                </a:solidFill>
                <a:latin typeface="Calibri" charset="0"/>
                <a:ea typeface="ＭＳ Ｐゴシック" charset="0"/>
                <a:cs typeface="ＭＳ Ｐゴシック" charset="0"/>
              </a:rPr>
              <a:t>Nuclear Shell Model</a:t>
            </a:r>
          </a:p>
        </p:txBody>
      </p:sp>
    </p:spTree>
    <p:extLst>
      <p:ext uri="{BB962C8B-B14F-4D97-AF65-F5344CB8AC3E}">
        <p14:creationId xmlns:p14="http://schemas.microsoft.com/office/powerpoint/2010/main" val="29877876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6D2019-3C98-D449-A12A-3AB4068CBF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40" b="46897"/>
          <a:stretch/>
        </p:blipFill>
        <p:spPr>
          <a:xfrm>
            <a:off x="148702" y="2615515"/>
            <a:ext cx="4199879" cy="24993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2222D3-848D-DB44-B2DF-4ADC58A1C38A}"/>
              </a:ext>
            </a:extLst>
          </p:cNvPr>
          <p:cNvSpPr/>
          <p:nvPr/>
        </p:nvSpPr>
        <p:spPr>
          <a:xfrm>
            <a:off x="415647" y="1717506"/>
            <a:ext cx="3176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Helvetica" pitchFamily="2" charset="0"/>
              </a:rPr>
              <a:t>NATURE  --  Vol 459  -- 25 June 2009</a:t>
            </a:r>
            <a:endParaRPr lang="en-US" sz="1400" dirty="0">
              <a:effectLst/>
              <a:latin typeface="Helvetica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99F705-DCAF-0444-8C4E-EC7B9474B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47" y="634952"/>
            <a:ext cx="4298950" cy="800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F402BB-5DA6-1047-B95F-180E5770F9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491" y="2472027"/>
            <a:ext cx="4743807" cy="266514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D82A5B-1EA6-C842-9770-145FE5C6CC87}"/>
              </a:ext>
            </a:extLst>
          </p:cNvPr>
          <p:cNvSpPr/>
          <p:nvPr/>
        </p:nvSpPr>
        <p:spPr>
          <a:xfrm>
            <a:off x="5682645" y="5544134"/>
            <a:ext cx="19718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imes" pitchFamily="2" charset="0"/>
              </a:rPr>
              <a:t>PRL 109, 022501 (2012)</a:t>
            </a:r>
            <a:endParaRPr lang="en-US" sz="1400" dirty="0">
              <a:effectLst/>
              <a:latin typeface="Times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F8B4D8-5523-1A44-AB32-01B2BB83D6FA}"/>
              </a:ext>
            </a:extLst>
          </p:cNvPr>
          <p:cNvSpPr txBox="1"/>
          <p:nvPr/>
        </p:nvSpPr>
        <p:spPr>
          <a:xfrm>
            <a:off x="6411952" y="711836"/>
            <a:ext cx="970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baseline="30000" dirty="0"/>
              <a:t>24</a:t>
            </a:r>
            <a:r>
              <a:rPr lang="en-US" sz="3600" b="1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42347234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533649-BADC-584F-997A-1CF505F2E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660544"/>
            <a:ext cx="8620125" cy="21571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1AC051-176C-A940-92B9-3196A2AB7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3582285"/>
            <a:ext cx="8289444" cy="2157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CDE0006-2D45-3440-9E8E-6B7847CAA8E6}"/>
              </a:ext>
            </a:extLst>
          </p:cNvPr>
          <p:cNvSpPr/>
          <p:nvPr/>
        </p:nvSpPr>
        <p:spPr>
          <a:xfrm>
            <a:off x="6441245" y="6197456"/>
            <a:ext cx="20196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31F20"/>
                </a:solidFill>
                <a:latin typeface="Times" pitchFamily="2" charset="0"/>
              </a:rPr>
              <a:t>PRL 124, 212502 (2020)</a:t>
            </a:r>
            <a:endParaRPr lang="en-US" sz="1400" dirty="0">
              <a:solidFill>
                <a:srgbClr val="231F20"/>
              </a:solidFill>
              <a:effectLst/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050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2E2208-BDA2-9C47-89AA-86FBA73D1E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143"/>
          <a:stretch/>
        </p:blipFill>
        <p:spPr>
          <a:xfrm>
            <a:off x="169279" y="643429"/>
            <a:ext cx="4402721" cy="2105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644F62-6DB4-B849-80D7-ACCB60973F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382" b="5521"/>
          <a:stretch/>
        </p:blipFill>
        <p:spPr>
          <a:xfrm>
            <a:off x="4572000" y="533071"/>
            <a:ext cx="4048083" cy="23257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2F594D9-9497-8546-BDD2-815B1E9270DF}"/>
              </a:ext>
            </a:extLst>
          </p:cNvPr>
          <p:cNvSpPr/>
          <p:nvPr/>
        </p:nvSpPr>
        <p:spPr>
          <a:xfrm>
            <a:off x="390483" y="3350304"/>
            <a:ext cx="822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231F20"/>
                </a:solidFill>
                <a:latin typeface="Times" pitchFamily="2" charset="0"/>
              </a:rPr>
              <a:t>The 0d</a:t>
            </a:r>
            <a:r>
              <a:rPr lang="en-US" baseline="-25000" dirty="0">
                <a:solidFill>
                  <a:srgbClr val="231F20"/>
                </a:solidFill>
                <a:latin typeface="Times" pitchFamily="2" charset="0"/>
              </a:rPr>
              <a:t>5/2</a:t>
            </a:r>
            <a:r>
              <a:rPr lang="en-US" dirty="0">
                <a:solidFill>
                  <a:srgbClr val="231F20"/>
                </a:solidFill>
                <a:latin typeface="Times" pitchFamily="2" charset="0"/>
              </a:rPr>
              <a:t> proton knockout from </a:t>
            </a:r>
            <a:r>
              <a:rPr lang="en-US" baseline="30000" dirty="0">
                <a:solidFill>
                  <a:srgbClr val="231F20"/>
                </a:solidFill>
                <a:latin typeface="Times" pitchFamily="2" charset="0"/>
              </a:rPr>
              <a:t>25</a:t>
            </a:r>
            <a:r>
              <a:rPr lang="en-US" dirty="0">
                <a:solidFill>
                  <a:srgbClr val="231F20"/>
                </a:solidFill>
                <a:latin typeface="Times" pitchFamily="2" charset="0"/>
              </a:rPr>
              <a:t>F populates the </a:t>
            </a:r>
            <a:r>
              <a:rPr lang="en-US" baseline="30000" dirty="0">
                <a:solidFill>
                  <a:srgbClr val="231F20"/>
                </a:solidFill>
                <a:latin typeface="Times" pitchFamily="2" charset="0"/>
              </a:rPr>
              <a:t>24</a:t>
            </a:r>
            <a:r>
              <a:rPr lang="en-US" dirty="0">
                <a:solidFill>
                  <a:srgbClr val="231F20"/>
                </a:solidFill>
                <a:latin typeface="Times" pitchFamily="2" charset="0"/>
              </a:rPr>
              <a:t>O ground state with a smaller probability than the </a:t>
            </a:r>
            <a:r>
              <a:rPr lang="en-US" baseline="30000" dirty="0">
                <a:solidFill>
                  <a:srgbClr val="231F20"/>
                </a:solidFill>
                <a:latin typeface="Times" pitchFamily="2" charset="0"/>
              </a:rPr>
              <a:t>24</a:t>
            </a:r>
            <a:r>
              <a:rPr lang="en-US" dirty="0">
                <a:solidFill>
                  <a:srgbClr val="231F20"/>
                </a:solidFill>
                <a:latin typeface="Times" pitchFamily="2" charset="0"/>
              </a:rPr>
              <a:t>O excited states. This result indicates that the oxygen core of </a:t>
            </a:r>
            <a:r>
              <a:rPr lang="en-US" baseline="30000" dirty="0">
                <a:solidFill>
                  <a:srgbClr val="231F20"/>
                </a:solidFill>
                <a:latin typeface="Times" pitchFamily="2" charset="0"/>
              </a:rPr>
              <a:t>25</a:t>
            </a:r>
            <a:r>
              <a:rPr lang="en-US" dirty="0">
                <a:solidFill>
                  <a:srgbClr val="231F20"/>
                </a:solidFill>
                <a:latin typeface="Times" pitchFamily="2" charset="0"/>
              </a:rPr>
              <a:t>F is considerably different from </a:t>
            </a:r>
            <a:r>
              <a:rPr lang="en-US" baseline="30000" dirty="0">
                <a:solidFill>
                  <a:srgbClr val="231F20"/>
                </a:solidFill>
                <a:latin typeface="Times" pitchFamily="2" charset="0"/>
              </a:rPr>
              <a:t>24</a:t>
            </a:r>
            <a:r>
              <a:rPr lang="en-US" dirty="0">
                <a:solidFill>
                  <a:srgbClr val="231F20"/>
                </a:solidFill>
                <a:latin typeface="Times" pitchFamily="2" charset="0"/>
              </a:rPr>
              <a:t>O</a:t>
            </a:r>
            <a:r>
              <a:rPr lang="en-US" baseline="-25000" dirty="0">
                <a:solidFill>
                  <a:srgbClr val="231F20"/>
                </a:solidFill>
                <a:latin typeface="Times" pitchFamily="2" charset="0"/>
              </a:rPr>
              <a:t>gs</a:t>
            </a:r>
            <a:r>
              <a:rPr lang="en-US" dirty="0">
                <a:solidFill>
                  <a:srgbClr val="231F20"/>
                </a:solidFill>
                <a:latin typeface="Times" pitchFamily="2" charset="0"/>
              </a:rPr>
              <a:t> and has a larger overlap with the excited states of </a:t>
            </a:r>
            <a:r>
              <a:rPr lang="en-US" baseline="30000" dirty="0">
                <a:solidFill>
                  <a:srgbClr val="231F20"/>
                </a:solidFill>
                <a:latin typeface="Times" pitchFamily="2" charset="0"/>
              </a:rPr>
              <a:t>24</a:t>
            </a:r>
            <a:r>
              <a:rPr lang="en-US" dirty="0">
                <a:solidFill>
                  <a:srgbClr val="231F20"/>
                </a:solidFill>
                <a:latin typeface="Times" pitchFamily="2" charset="0"/>
              </a:rPr>
              <a:t>O. The change in the neutron-shell structure due to the 0d</a:t>
            </a:r>
            <a:r>
              <a:rPr lang="en-US" baseline="-25000" dirty="0">
                <a:solidFill>
                  <a:srgbClr val="231F20"/>
                </a:solidFill>
                <a:latin typeface="Times" pitchFamily="2" charset="0"/>
              </a:rPr>
              <a:t>5/2</a:t>
            </a:r>
            <a:r>
              <a:rPr lang="en-US" dirty="0">
                <a:solidFill>
                  <a:srgbClr val="231F20"/>
                </a:solidFill>
                <a:latin typeface="Times" pitchFamily="2" charset="0"/>
              </a:rPr>
              <a:t> proton may be responsible for the small overlap between </a:t>
            </a:r>
            <a:r>
              <a:rPr lang="en-US" baseline="30000" dirty="0">
                <a:solidFill>
                  <a:srgbClr val="231F20"/>
                </a:solidFill>
                <a:latin typeface="Times" pitchFamily="2" charset="0"/>
              </a:rPr>
              <a:t>25</a:t>
            </a:r>
            <a:r>
              <a:rPr lang="en-US" dirty="0">
                <a:solidFill>
                  <a:srgbClr val="231F20"/>
                </a:solidFill>
                <a:latin typeface="Times" pitchFamily="2" charset="0"/>
              </a:rPr>
              <a:t>F and </a:t>
            </a:r>
            <a:r>
              <a:rPr lang="en-US" baseline="30000" dirty="0">
                <a:solidFill>
                  <a:srgbClr val="231F20"/>
                </a:solidFill>
                <a:latin typeface="Times" pitchFamily="2" charset="0"/>
              </a:rPr>
              <a:t>24</a:t>
            </a:r>
            <a:r>
              <a:rPr lang="en-US" dirty="0">
                <a:solidFill>
                  <a:srgbClr val="231F20"/>
                </a:solidFill>
                <a:latin typeface="Times" pitchFamily="2" charset="0"/>
              </a:rPr>
              <a:t>O</a:t>
            </a:r>
            <a:r>
              <a:rPr lang="en-US" baseline="-25000" dirty="0">
                <a:solidFill>
                  <a:srgbClr val="231F20"/>
                </a:solidFill>
                <a:latin typeface="Times" pitchFamily="2" charset="0"/>
              </a:rPr>
              <a:t>gs</a:t>
            </a:r>
            <a:r>
              <a:rPr lang="en-US" dirty="0">
                <a:solidFill>
                  <a:srgbClr val="231F20"/>
                </a:solidFill>
                <a:latin typeface="Times" pitchFamily="2" charset="0"/>
              </a:rPr>
              <a:t> </a:t>
            </a:r>
          </a:p>
          <a:p>
            <a:pPr algn="just"/>
            <a:endParaRPr lang="en-US" dirty="0">
              <a:solidFill>
                <a:srgbClr val="231F20"/>
              </a:solidFill>
              <a:latin typeface="Times" pitchFamily="2" charset="0"/>
            </a:endParaRPr>
          </a:p>
          <a:p>
            <a:pPr algn="just"/>
            <a:r>
              <a:rPr lang="en-US" dirty="0">
                <a:solidFill>
                  <a:srgbClr val="231F20"/>
                </a:solidFill>
                <a:latin typeface="Times" pitchFamily="2" charset="0"/>
              </a:rPr>
              <a:t>A comparison with the shell model calculations indicates that the USDB, SFO, and SFPD-MU interactions are insufficient to reproduce the present results. A stronger tensor force or other mechanism such as the 3N force effects, or both, might be needed to explain the experimental results. </a:t>
            </a:r>
            <a:r>
              <a:rPr lang="en-US" dirty="0">
                <a:solidFill>
                  <a:srgbClr val="231F20"/>
                </a:solidFill>
                <a:highlight>
                  <a:srgbClr val="FFFF00"/>
                </a:highlight>
                <a:latin typeface="Times" pitchFamily="2" charset="0"/>
              </a:rPr>
              <a:t>More experimental and theoretical studies are necessary to clarify the mechanism for the change in the core of neutron-rich fluorine from the ground state of oxygen isotopes.</a:t>
            </a:r>
            <a:endParaRPr lang="en-US" dirty="0">
              <a:solidFill>
                <a:srgbClr val="231F20"/>
              </a:solidFill>
              <a:effectLst/>
              <a:highlight>
                <a:srgbClr val="FFFF00"/>
              </a:highlight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3004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EA755-EB72-4552-9239-1BE01393B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978" y="-73149"/>
            <a:ext cx="8624043" cy="694942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Proton Knockout at NSCL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9B8A59-E1FE-0048-8C7C-C6F1F7F0F406}"/>
              </a:ext>
            </a:extLst>
          </p:cNvPr>
          <p:cNvGrpSpPr/>
          <p:nvPr/>
        </p:nvGrpSpPr>
        <p:grpSpPr>
          <a:xfrm>
            <a:off x="2262873" y="1129217"/>
            <a:ext cx="4611816" cy="2546693"/>
            <a:chOff x="545629" y="984950"/>
            <a:chExt cx="4996307" cy="283206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8282094-2F97-40BB-8670-66E723476DB8}"/>
                </a:ext>
              </a:extLst>
            </p:cNvPr>
            <p:cNvSpPr/>
            <p:nvPr/>
          </p:nvSpPr>
          <p:spPr>
            <a:xfrm>
              <a:off x="1335992" y="2475762"/>
              <a:ext cx="342900" cy="3302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5200" indent="-508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49388" indent="-777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1988" indent="-1031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l-GR" sz="1800" dirty="0"/>
                <a:t>α</a:t>
              </a:r>
              <a:endParaRPr lang="en-US" sz="180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3BA2D13-BC33-41E4-A4DC-79CA150ACF1E}"/>
                </a:ext>
              </a:extLst>
            </p:cNvPr>
            <p:cNvSpPr/>
            <p:nvPr/>
          </p:nvSpPr>
          <p:spPr>
            <a:xfrm>
              <a:off x="1394225" y="2765703"/>
              <a:ext cx="139700" cy="127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5200" indent="-508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49388" indent="-777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1988" indent="-1031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C2B809D-DF40-407B-A359-EBC11FF83BEE}"/>
                </a:ext>
              </a:extLst>
            </p:cNvPr>
            <p:cNvSpPr/>
            <p:nvPr/>
          </p:nvSpPr>
          <p:spPr>
            <a:xfrm>
              <a:off x="1257031" y="2638196"/>
              <a:ext cx="152608" cy="121285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5200" indent="-508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49388" indent="-777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1988" indent="-1031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DA44B7-1720-4149-A4DC-00D05F48B6F2}"/>
                </a:ext>
              </a:extLst>
            </p:cNvPr>
            <p:cNvSpPr/>
            <p:nvPr/>
          </p:nvSpPr>
          <p:spPr>
            <a:xfrm>
              <a:off x="1768988" y="2567198"/>
              <a:ext cx="139700" cy="127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5200" indent="-508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49388" indent="-777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1988" indent="-1031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17C289C-DFF4-47DC-B5F7-B7637249C5CB}"/>
                </a:ext>
              </a:extLst>
            </p:cNvPr>
            <p:cNvSpPr/>
            <p:nvPr/>
          </p:nvSpPr>
          <p:spPr>
            <a:xfrm>
              <a:off x="1424777" y="2291423"/>
              <a:ext cx="144492" cy="142939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5200" indent="-508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49388" indent="-777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1988" indent="-1031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AA4F491-127F-4A21-B702-09A1360B75E0}"/>
                </a:ext>
              </a:extLst>
            </p:cNvPr>
            <p:cNvSpPr/>
            <p:nvPr/>
          </p:nvSpPr>
          <p:spPr>
            <a:xfrm>
              <a:off x="1769182" y="2250708"/>
              <a:ext cx="139700" cy="127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5200" indent="-508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49388" indent="-777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1988" indent="-1031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TextBox 38">
              <a:extLst>
                <a:ext uri="{FF2B5EF4-FFF2-40B4-BE49-F238E27FC236}">
                  <a16:creationId xmlns:a16="http://schemas.microsoft.com/office/drawing/2014/main" id="{55B1C523-0257-4925-9391-5129634F5DAE}"/>
                </a:ext>
              </a:extLst>
            </p:cNvPr>
            <p:cNvSpPr txBox="1"/>
            <p:nvPr/>
          </p:nvSpPr>
          <p:spPr>
            <a:xfrm>
              <a:off x="545629" y="1852310"/>
              <a:ext cx="705642" cy="513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B81414"/>
                  </a:solidFill>
                  <a:latin typeface="Helvetica" pitchFamily="34" charset="0"/>
                  <a:ea typeface="ヒラギノ角ゴ Pro W3"/>
                  <a:cs typeface="ヒラギノ角ゴ Pro W3"/>
                </a:defRPr>
              </a:lvl1pPr>
              <a:lvl2pPr marL="482600" indent="-254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B81414"/>
                  </a:solidFill>
                  <a:latin typeface="Helvetica" pitchFamily="34" charset="0"/>
                  <a:ea typeface="ヒラギノ角ゴ Pro W3"/>
                  <a:cs typeface="ヒラギノ角ゴ Pro W3"/>
                </a:defRPr>
              </a:lvl2pPr>
              <a:lvl3pPr marL="965200" indent="-508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B81414"/>
                  </a:solidFill>
                  <a:latin typeface="Helvetica" pitchFamily="34" charset="0"/>
                  <a:ea typeface="ヒラギノ角ゴ Pro W3"/>
                  <a:cs typeface="ヒラギノ角ゴ Pro W3"/>
                </a:defRPr>
              </a:lvl3pPr>
              <a:lvl4pPr marL="1449388" indent="-777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B81414"/>
                  </a:solidFill>
                  <a:latin typeface="Helvetica" pitchFamily="34" charset="0"/>
                  <a:ea typeface="ヒラギノ角ゴ Pro W3"/>
                  <a:cs typeface="ヒラギノ角ゴ Pro W3"/>
                </a:defRPr>
              </a:lvl4pPr>
              <a:lvl5pPr marL="1931988" indent="-1031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B81414"/>
                  </a:solidFill>
                  <a:latin typeface="Helvetica" pitchFamily="34" charset="0"/>
                  <a:ea typeface="ヒラギノ角ゴ Pro W3"/>
                  <a:cs typeface="ヒラギノ角ゴ Pro W3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rgbClr val="B81414"/>
                  </a:solidFill>
                  <a:latin typeface="Helvetica" pitchFamily="34" charset="0"/>
                  <a:ea typeface="ヒラギノ角ゴ Pro W3"/>
                  <a:cs typeface="ヒラギノ角ゴ Pro W3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rgbClr val="B81414"/>
                  </a:solidFill>
                  <a:latin typeface="Helvetica" pitchFamily="34" charset="0"/>
                  <a:ea typeface="ヒラギノ角ゴ Pro W3"/>
                  <a:cs typeface="ヒラギノ角ゴ Pro W3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rgbClr val="B81414"/>
                  </a:solidFill>
                  <a:latin typeface="Helvetica" pitchFamily="34" charset="0"/>
                  <a:ea typeface="ヒラギノ角ゴ Pro W3"/>
                  <a:cs typeface="ヒラギノ角ゴ Pro W3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rgbClr val="B81414"/>
                  </a:solidFill>
                  <a:latin typeface="Helvetica" pitchFamily="34" charset="0"/>
                  <a:ea typeface="ヒラギノ角ゴ Pro W3"/>
                  <a:cs typeface="ヒラギノ角ゴ Pro W3"/>
                </a:defRPr>
              </a:lvl9pPr>
            </a:lstStyle>
            <a:p>
              <a:r>
                <a:rPr lang="en-US" sz="2400" b="1" baseline="30000" dirty="0"/>
                <a:t>25</a:t>
              </a:r>
              <a:r>
                <a:rPr lang="en-US" sz="2400" b="1" dirty="0"/>
                <a:t>F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D5F7CBF-FB40-4C3E-B81F-893B683CD9BC}"/>
                </a:ext>
              </a:extLst>
            </p:cNvPr>
            <p:cNvSpPr/>
            <p:nvPr/>
          </p:nvSpPr>
          <p:spPr>
            <a:xfrm>
              <a:off x="1621126" y="2499204"/>
              <a:ext cx="342900" cy="3302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5200" indent="-508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49388" indent="-777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1988" indent="-1031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l-GR" sz="1800" dirty="0"/>
                <a:t>α</a:t>
              </a:r>
              <a:endParaRPr lang="en-US" sz="180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91E58A6-082D-4225-8C77-6B240D661751}"/>
                </a:ext>
              </a:extLst>
            </p:cNvPr>
            <p:cNvSpPr/>
            <p:nvPr/>
          </p:nvSpPr>
          <p:spPr>
            <a:xfrm>
              <a:off x="1483802" y="2234084"/>
              <a:ext cx="342900" cy="3302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5200" indent="-508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49388" indent="-777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1988" indent="-1031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l-GR" sz="1800" dirty="0"/>
                <a:t>α</a:t>
              </a:r>
              <a:endParaRPr lang="en-US" sz="1800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915EC44-411B-45AD-AFDD-E9E19E520144}"/>
                </a:ext>
              </a:extLst>
            </p:cNvPr>
            <p:cNvSpPr/>
            <p:nvPr/>
          </p:nvSpPr>
          <p:spPr>
            <a:xfrm>
              <a:off x="1788038" y="2331296"/>
              <a:ext cx="342900" cy="3302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5200" indent="-508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49388" indent="-777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1988" indent="-1031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l-GR" sz="1800" dirty="0"/>
                <a:t>α</a:t>
              </a:r>
              <a:endParaRPr lang="en-US" sz="18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FB760F9-29BB-4CE8-80B4-54BBAAD70555}"/>
                </a:ext>
              </a:extLst>
            </p:cNvPr>
            <p:cNvSpPr/>
            <p:nvPr/>
          </p:nvSpPr>
          <p:spPr>
            <a:xfrm>
              <a:off x="1986686" y="2252155"/>
              <a:ext cx="135006" cy="122681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5200" indent="-508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49388" indent="-777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1988" indent="-1031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24F0243-366A-4FC4-84CC-0DB096BFF2FB}"/>
                </a:ext>
              </a:extLst>
            </p:cNvPr>
            <p:cNvSpPr/>
            <p:nvPr/>
          </p:nvSpPr>
          <p:spPr>
            <a:xfrm>
              <a:off x="1334210" y="2432588"/>
              <a:ext cx="139700" cy="127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5200" indent="-508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49388" indent="-777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1988" indent="-1031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9DC4396-72E7-464E-B4C2-7DDCD79E7AB0}"/>
                </a:ext>
              </a:extLst>
            </p:cNvPr>
            <p:cNvSpPr/>
            <p:nvPr/>
          </p:nvSpPr>
          <p:spPr>
            <a:xfrm>
              <a:off x="1758368" y="2778999"/>
              <a:ext cx="139700" cy="127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5200" indent="-508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49388" indent="-777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1988" indent="-1031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484D482-C366-466C-97E2-609512BA62ED}"/>
                </a:ext>
              </a:extLst>
            </p:cNvPr>
            <p:cNvSpPr/>
            <p:nvPr/>
          </p:nvSpPr>
          <p:spPr>
            <a:xfrm>
              <a:off x="4033705" y="2416279"/>
              <a:ext cx="342900" cy="3302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5200" indent="-508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49388" indent="-777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1988" indent="-1031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l-GR" sz="1800" dirty="0"/>
                <a:t>α</a:t>
              </a:r>
              <a:endParaRPr lang="en-US" sz="180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3438737-181B-4CB4-B098-C51B67A30D54}"/>
                </a:ext>
              </a:extLst>
            </p:cNvPr>
            <p:cNvSpPr/>
            <p:nvPr/>
          </p:nvSpPr>
          <p:spPr>
            <a:xfrm>
              <a:off x="4091938" y="2706220"/>
              <a:ext cx="139700" cy="127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5200" indent="-508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49388" indent="-777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1988" indent="-1031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2505EA6-A19E-40FD-A7F8-6FB1401DBED2}"/>
                </a:ext>
              </a:extLst>
            </p:cNvPr>
            <p:cNvSpPr/>
            <p:nvPr/>
          </p:nvSpPr>
          <p:spPr>
            <a:xfrm>
              <a:off x="3954744" y="2578713"/>
              <a:ext cx="152608" cy="121285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5200" indent="-508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49388" indent="-777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1988" indent="-1031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8EB885-853D-4DE8-A239-DE0A83D9050B}"/>
                </a:ext>
              </a:extLst>
            </p:cNvPr>
            <p:cNvSpPr/>
            <p:nvPr/>
          </p:nvSpPr>
          <p:spPr>
            <a:xfrm>
              <a:off x="4466701" y="2507715"/>
              <a:ext cx="139700" cy="127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5200" indent="-508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49388" indent="-777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1988" indent="-1031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B4B4438-955A-45D1-AC9A-8458D33BFFAB}"/>
                </a:ext>
              </a:extLst>
            </p:cNvPr>
            <p:cNvSpPr/>
            <p:nvPr/>
          </p:nvSpPr>
          <p:spPr>
            <a:xfrm>
              <a:off x="4122490" y="2231940"/>
              <a:ext cx="144492" cy="142939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5200" indent="-508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49388" indent="-777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1988" indent="-1031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FBBCDF5-4980-4508-BE35-82696BB7E8C5}"/>
                </a:ext>
              </a:extLst>
            </p:cNvPr>
            <p:cNvSpPr/>
            <p:nvPr/>
          </p:nvSpPr>
          <p:spPr>
            <a:xfrm>
              <a:off x="4466895" y="2191225"/>
              <a:ext cx="139700" cy="127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5200" indent="-508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49388" indent="-777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1988" indent="-1031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7CA73C5-E64A-435E-893E-E30559D4D54E}"/>
                </a:ext>
              </a:extLst>
            </p:cNvPr>
            <p:cNvSpPr/>
            <p:nvPr/>
          </p:nvSpPr>
          <p:spPr>
            <a:xfrm rot="19851323">
              <a:off x="3857915" y="2023237"/>
              <a:ext cx="1189353" cy="91901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5200" indent="-508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49388" indent="-777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1988" indent="-1031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TextBox 38">
              <a:extLst>
                <a:ext uri="{FF2B5EF4-FFF2-40B4-BE49-F238E27FC236}">
                  <a16:creationId xmlns:a16="http://schemas.microsoft.com/office/drawing/2014/main" id="{8F1B95DC-CE2D-487C-BC73-E148EB201406}"/>
                </a:ext>
              </a:extLst>
            </p:cNvPr>
            <p:cNvSpPr txBox="1"/>
            <p:nvPr/>
          </p:nvSpPr>
          <p:spPr>
            <a:xfrm>
              <a:off x="3353180" y="1578763"/>
              <a:ext cx="918841" cy="616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B81414"/>
                  </a:solidFill>
                  <a:latin typeface="Helvetica" pitchFamily="34" charset="0"/>
                  <a:ea typeface="ヒラギノ角ゴ Pro W3"/>
                  <a:cs typeface="ヒラギノ角ゴ Pro W3"/>
                </a:defRPr>
              </a:lvl1pPr>
              <a:lvl2pPr marL="482600" indent="-254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B81414"/>
                  </a:solidFill>
                  <a:latin typeface="Helvetica" pitchFamily="34" charset="0"/>
                  <a:ea typeface="ヒラギノ角ゴ Pro W3"/>
                  <a:cs typeface="ヒラギノ角ゴ Pro W3"/>
                </a:defRPr>
              </a:lvl2pPr>
              <a:lvl3pPr marL="965200" indent="-508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B81414"/>
                  </a:solidFill>
                  <a:latin typeface="Helvetica" pitchFamily="34" charset="0"/>
                  <a:ea typeface="ヒラギノ角ゴ Pro W3"/>
                  <a:cs typeface="ヒラギノ角ゴ Pro W3"/>
                </a:defRPr>
              </a:lvl3pPr>
              <a:lvl4pPr marL="1449388" indent="-777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B81414"/>
                  </a:solidFill>
                  <a:latin typeface="Helvetica" pitchFamily="34" charset="0"/>
                  <a:ea typeface="ヒラギノ角ゴ Pro W3"/>
                  <a:cs typeface="ヒラギノ角ゴ Pro W3"/>
                </a:defRPr>
              </a:lvl4pPr>
              <a:lvl5pPr marL="1931988" indent="-1031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B81414"/>
                  </a:solidFill>
                  <a:latin typeface="Helvetica" pitchFamily="34" charset="0"/>
                  <a:ea typeface="ヒラギノ角ゴ Pro W3"/>
                  <a:cs typeface="ヒラギノ角ゴ Pro W3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rgbClr val="B81414"/>
                  </a:solidFill>
                  <a:latin typeface="Helvetica" pitchFamily="34" charset="0"/>
                  <a:ea typeface="ヒラギノ角ゴ Pro W3"/>
                  <a:cs typeface="ヒラギノ角ゴ Pro W3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rgbClr val="B81414"/>
                  </a:solidFill>
                  <a:latin typeface="Helvetica" pitchFamily="34" charset="0"/>
                  <a:ea typeface="ヒラギノ角ゴ Pro W3"/>
                  <a:cs typeface="ヒラギノ角ゴ Pro W3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rgbClr val="B81414"/>
                  </a:solidFill>
                  <a:latin typeface="Helvetica" pitchFamily="34" charset="0"/>
                  <a:ea typeface="ヒラギノ角ゴ Pro W3"/>
                  <a:cs typeface="ヒラギノ角ゴ Pro W3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rgbClr val="B81414"/>
                  </a:solidFill>
                  <a:latin typeface="Helvetica" pitchFamily="34" charset="0"/>
                  <a:ea typeface="ヒラギノ角ゴ Pro W3"/>
                  <a:cs typeface="ヒラギノ角ゴ Pro W3"/>
                </a:defRPr>
              </a:lvl9pPr>
            </a:lstStyle>
            <a:p>
              <a:r>
                <a:rPr lang="en-US" sz="2400" b="1" baseline="30000" dirty="0"/>
                <a:t>24</a:t>
              </a:r>
              <a:r>
                <a:rPr lang="en-US" sz="2400" b="1" dirty="0"/>
                <a:t>O</a:t>
              </a:r>
              <a:r>
                <a:rPr lang="en-US" b="1" dirty="0"/>
                <a:t>*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F5E28DD-8907-4A87-A657-A3A9820E4C69}"/>
                </a:ext>
              </a:extLst>
            </p:cNvPr>
            <p:cNvSpPr/>
            <p:nvPr/>
          </p:nvSpPr>
          <p:spPr>
            <a:xfrm>
              <a:off x="4318839" y="2439721"/>
              <a:ext cx="342900" cy="3302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5200" indent="-508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49388" indent="-777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1988" indent="-1031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l-GR" sz="1800" dirty="0"/>
                <a:t>α</a:t>
              </a:r>
              <a:endParaRPr lang="en-US" sz="1800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387192A-B1E4-4FA6-98E7-10B087816FBB}"/>
                </a:ext>
              </a:extLst>
            </p:cNvPr>
            <p:cNvSpPr/>
            <p:nvPr/>
          </p:nvSpPr>
          <p:spPr>
            <a:xfrm>
              <a:off x="4181515" y="2174601"/>
              <a:ext cx="342900" cy="3302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5200" indent="-508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49388" indent="-777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1988" indent="-1031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l-GR" sz="1800" dirty="0"/>
                <a:t>α</a:t>
              </a:r>
              <a:endParaRPr lang="en-US" sz="1800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B1F4AA4-49BD-4785-B2A9-DB70FE1DB3AC}"/>
                </a:ext>
              </a:extLst>
            </p:cNvPr>
            <p:cNvSpPr/>
            <p:nvPr/>
          </p:nvSpPr>
          <p:spPr>
            <a:xfrm>
              <a:off x="4485751" y="2271813"/>
              <a:ext cx="342900" cy="3302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5200" indent="-508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49388" indent="-777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1988" indent="-1031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l-GR" sz="1800" dirty="0"/>
                <a:t>α</a:t>
              </a:r>
              <a:endParaRPr lang="en-US" sz="1800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F4578D6-700D-4946-851E-128D8B2BE83A}"/>
                </a:ext>
              </a:extLst>
            </p:cNvPr>
            <p:cNvSpPr/>
            <p:nvPr/>
          </p:nvSpPr>
          <p:spPr>
            <a:xfrm>
              <a:off x="4840625" y="2349394"/>
              <a:ext cx="139700" cy="127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5200" indent="-508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49388" indent="-777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1988" indent="-1031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F3743D5-D800-42B7-8CF8-76E43C5C3949}"/>
                </a:ext>
              </a:extLst>
            </p:cNvPr>
            <p:cNvSpPr/>
            <p:nvPr/>
          </p:nvSpPr>
          <p:spPr>
            <a:xfrm>
              <a:off x="4031923" y="2373105"/>
              <a:ext cx="139700" cy="127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5200" indent="-508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49388" indent="-777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1988" indent="-1031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47B053C-9459-4663-8F06-D7ABF438094F}"/>
                </a:ext>
              </a:extLst>
            </p:cNvPr>
            <p:cNvSpPr/>
            <p:nvPr/>
          </p:nvSpPr>
          <p:spPr>
            <a:xfrm rot="19851323">
              <a:off x="1138659" y="2107689"/>
              <a:ext cx="1189353" cy="91901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5200" indent="-508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49388" indent="-777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1988" indent="-1031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D1F7B0A-D77B-4B63-B34A-72422024CD07}"/>
                </a:ext>
              </a:extLst>
            </p:cNvPr>
            <p:cNvSpPr/>
            <p:nvPr/>
          </p:nvSpPr>
          <p:spPr>
            <a:xfrm>
              <a:off x="2338359" y="3118957"/>
              <a:ext cx="342900" cy="3302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5200" indent="-508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49388" indent="-777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1988" indent="-1031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l-GR" sz="1800" dirty="0"/>
                <a:t>α</a:t>
              </a:r>
              <a:endParaRPr lang="en-US" sz="1800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DF3E7F2-7B1F-4225-B27A-5750174ED0C1}"/>
                </a:ext>
              </a:extLst>
            </p:cNvPr>
            <p:cNvSpPr/>
            <p:nvPr/>
          </p:nvSpPr>
          <p:spPr>
            <a:xfrm>
              <a:off x="2505271" y="2951049"/>
              <a:ext cx="342900" cy="3302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5200" indent="-508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49388" indent="-777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1988" indent="-1031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l-GR" sz="1800" dirty="0"/>
                <a:t>α</a:t>
              </a:r>
              <a:endParaRPr lang="en-US" sz="1800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EA57014-82E5-4FFB-BA65-BD56F0E2CD0D}"/>
                </a:ext>
              </a:extLst>
            </p:cNvPr>
            <p:cNvSpPr/>
            <p:nvPr/>
          </p:nvSpPr>
          <p:spPr>
            <a:xfrm>
              <a:off x="2409008" y="3038057"/>
              <a:ext cx="135006" cy="122681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5200" indent="-508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49388" indent="-777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1988" indent="-1031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0478F67-D89E-4645-950A-557C74B8BAB0}"/>
                </a:ext>
              </a:extLst>
            </p:cNvPr>
            <p:cNvSpPr/>
            <p:nvPr/>
          </p:nvSpPr>
          <p:spPr>
            <a:xfrm>
              <a:off x="2139086" y="2404555"/>
              <a:ext cx="135006" cy="122681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5200" indent="-508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49388" indent="-777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1988" indent="-1031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TextBox 38">
              <a:extLst>
                <a:ext uri="{FF2B5EF4-FFF2-40B4-BE49-F238E27FC236}">
                  <a16:creationId xmlns:a16="http://schemas.microsoft.com/office/drawing/2014/main" id="{903AE1FF-697A-459C-9238-F9D451E62F2E}"/>
                </a:ext>
              </a:extLst>
            </p:cNvPr>
            <p:cNvSpPr txBox="1"/>
            <p:nvPr/>
          </p:nvSpPr>
          <p:spPr>
            <a:xfrm>
              <a:off x="2904235" y="3303616"/>
              <a:ext cx="1050509" cy="513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B81414"/>
                  </a:solidFill>
                  <a:latin typeface="Helvetica" pitchFamily="34" charset="0"/>
                  <a:ea typeface="ヒラギノ角ゴ Pro W3"/>
                  <a:cs typeface="ヒラギノ角ゴ Pro W3"/>
                </a:defRPr>
              </a:lvl1pPr>
              <a:lvl2pPr marL="482600" indent="-254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B81414"/>
                  </a:solidFill>
                  <a:latin typeface="Helvetica" pitchFamily="34" charset="0"/>
                  <a:ea typeface="ヒラギノ角ゴ Pro W3"/>
                  <a:cs typeface="ヒラギノ角ゴ Pro W3"/>
                </a:defRPr>
              </a:lvl2pPr>
              <a:lvl3pPr marL="965200" indent="-508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B81414"/>
                  </a:solidFill>
                  <a:latin typeface="Helvetica" pitchFamily="34" charset="0"/>
                  <a:ea typeface="ヒラギノ角ゴ Pro W3"/>
                  <a:cs typeface="ヒラギノ角ゴ Pro W3"/>
                </a:defRPr>
              </a:lvl3pPr>
              <a:lvl4pPr marL="1449388" indent="-777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B81414"/>
                  </a:solidFill>
                  <a:latin typeface="Helvetica" pitchFamily="34" charset="0"/>
                  <a:ea typeface="ヒラギノ角ゴ Pro W3"/>
                  <a:cs typeface="ヒラギノ角ゴ Pro W3"/>
                </a:defRPr>
              </a:lvl4pPr>
              <a:lvl5pPr marL="1931988" indent="-1031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B81414"/>
                  </a:solidFill>
                  <a:latin typeface="Helvetica" pitchFamily="34" charset="0"/>
                  <a:ea typeface="ヒラギノ角ゴ Pro W3"/>
                  <a:cs typeface="ヒラギノ角ゴ Pro W3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rgbClr val="B81414"/>
                  </a:solidFill>
                  <a:latin typeface="Helvetica" pitchFamily="34" charset="0"/>
                  <a:ea typeface="ヒラギノ角ゴ Pro W3"/>
                  <a:cs typeface="ヒラギノ角ゴ Pro W3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rgbClr val="B81414"/>
                  </a:solidFill>
                  <a:latin typeface="Helvetica" pitchFamily="34" charset="0"/>
                  <a:ea typeface="ヒラギノ角ゴ Pro W3"/>
                  <a:cs typeface="ヒラギノ角ゴ Pro W3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rgbClr val="B81414"/>
                  </a:solidFill>
                  <a:latin typeface="Helvetica" pitchFamily="34" charset="0"/>
                  <a:ea typeface="ヒラギノ角ゴ Pro W3"/>
                  <a:cs typeface="ヒラギノ角ゴ Pro W3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rgbClr val="B81414"/>
                  </a:solidFill>
                  <a:latin typeface="Helvetica" pitchFamily="34" charset="0"/>
                  <a:ea typeface="ヒラギノ角ゴ Pro W3"/>
                  <a:cs typeface="ヒラギノ角ゴ Pro W3"/>
                </a:defRPr>
              </a:lvl9pPr>
            </a:lstStyle>
            <a:p>
              <a:r>
                <a:rPr lang="en-US" sz="2400" b="1" baseline="30000" dirty="0"/>
                <a:t>9</a:t>
              </a:r>
              <a:r>
                <a:rPr lang="en-US" sz="2400" b="1" dirty="0"/>
                <a:t>Be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DB1BD63-505A-4E15-9609-C34F9B9EC8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4011" y="2891424"/>
              <a:ext cx="2682574" cy="15608"/>
            </a:xfrm>
            <a:prstGeom prst="line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4C641B7-4FAB-4544-ADCC-91969BAEE7C7}"/>
                </a:ext>
              </a:extLst>
            </p:cNvPr>
            <p:cNvSpPr/>
            <p:nvPr/>
          </p:nvSpPr>
          <p:spPr>
            <a:xfrm rot="19851323">
              <a:off x="2242775" y="2918560"/>
              <a:ext cx="719772" cy="581012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5200" indent="-50800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49388" indent="-777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1988" indent="-103188" algn="l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Explosion: 14 Points 47">
              <a:extLst>
                <a:ext uri="{FF2B5EF4-FFF2-40B4-BE49-F238E27FC236}">
                  <a16:creationId xmlns:a16="http://schemas.microsoft.com/office/drawing/2014/main" id="{A056C4F7-95C1-4F3B-A8A4-4633F59471C2}"/>
                </a:ext>
              </a:extLst>
            </p:cNvPr>
            <p:cNvSpPr/>
            <p:nvPr/>
          </p:nvSpPr>
          <p:spPr>
            <a:xfrm>
              <a:off x="2664427" y="2169155"/>
              <a:ext cx="654516" cy="598363"/>
            </a:xfrm>
            <a:prstGeom prst="irregularSeal2">
              <a:avLst/>
            </a:prstGeom>
            <a:gradFill>
              <a:gsLst>
                <a:gs pos="100000">
                  <a:schemeClr val="accent6">
                    <a:lumMod val="75000"/>
                  </a:schemeClr>
                </a:gs>
                <a:gs pos="100000">
                  <a:schemeClr val="accent6">
                    <a:lumMod val="7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56D9D977-1AAF-4A79-9ABA-DEF39CA102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0625" y="1433779"/>
              <a:ext cx="355142" cy="5233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4414EB7-639C-4FD3-8358-0699517E9D78}"/>
                </a:ext>
              </a:extLst>
            </p:cNvPr>
            <p:cNvSpPr txBox="1"/>
            <p:nvPr/>
          </p:nvSpPr>
          <p:spPr>
            <a:xfrm>
              <a:off x="5176130" y="984950"/>
              <a:ext cx="3658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endParaRPr lang="en-US" sz="3200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F8BFE295-B33E-3842-8F6B-1E28145FB73E}"/>
              </a:ext>
            </a:extLst>
          </p:cNvPr>
          <p:cNvSpPr/>
          <p:nvPr/>
        </p:nvSpPr>
        <p:spPr>
          <a:xfrm>
            <a:off x="1838516" y="635797"/>
            <a:ext cx="5364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E16022:    M.D. Jones, H. L. Crawford, </a:t>
            </a:r>
            <a:r>
              <a:rPr lang="en-US" i="1" dirty="0">
                <a:solidFill>
                  <a:srgbClr val="000000"/>
                </a:solidFill>
                <a:latin typeface="Verdana" panose="020B0604030504040204" pitchFamily="34" charset="0"/>
              </a:rPr>
              <a:t>et al.</a:t>
            </a:r>
            <a:endParaRPr lang="en-US" i="1" dirty="0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114B3ED9-AE27-7940-8B09-20E1D956E6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786"/>
          <a:stretch/>
        </p:blipFill>
        <p:spPr>
          <a:xfrm>
            <a:off x="571622" y="4103048"/>
            <a:ext cx="7121530" cy="2671821"/>
          </a:xfrm>
          <a:prstGeom prst="rect">
            <a:avLst/>
          </a:prstGeom>
        </p:spPr>
      </p:pic>
      <p:pic>
        <p:nvPicPr>
          <p:cNvPr id="53" name="Picture 6" descr="Image result for GRETINA logo">
            <a:extLst>
              <a:ext uri="{FF2B5EF4-FFF2-40B4-BE49-F238E27FC236}">
                <a16:creationId xmlns:a16="http://schemas.microsoft.com/office/drawing/2014/main" id="{B9DF4E2E-73B9-F64E-B416-3755049F2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223" y="5305602"/>
            <a:ext cx="759416" cy="75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GRETINA+S800.">
            <a:extLst>
              <a:ext uri="{FF2B5EF4-FFF2-40B4-BE49-F238E27FC236}">
                <a16:creationId xmlns:a16="http://schemas.microsoft.com/office/drawing/2014/main" id="{866DDE17-1B82-934B-A266-24B93E19C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623" y="4248626"/>
            <a:ext cx="2341746" cy="156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7229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>
            <a:extLst>
              <a:ext uri="{FF2B5EF4-FFF2-40B4-BE49-F238E27FC236}">
                <a16:creationId xmlns:a16="http://schemas.microsoft.com/office/drawing/2014/main" id="{1BCFA3C6-18F1-495F-AD09-7809ED6EE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76" y="3288644"/>
            <a:ext cx="4226642" cy="2311739"/>
          </a:xfrm>
          <a:prstGeom prst="rect">
            <a:avLst/>
          </a:prstGeom>
        </p:spPr>
      </p:pic>
      <p:sp>
        <p:nvSpPr>
          <p:cNvPr id="73" name="Arrow: Down 72">
            <a:extLst>
              <a:ext uri="{FF2B5EF4-FFF2-40B4-BE49-F238E27FC236}">
                <a16:creationId xmlns:a16="http://schemas.microsoft.com/office/drawing/2014/main" id="{1E587F6C-52E3-4D78-9A52-D30E343CAB1B}"/>
              </a:ext>
            </a:extLst>
          </p:cNvPr>
          <p:cNvSpPr/>
          <p:nvPr/>
        </p:nvSpPr>
        <p:spPr>
          <a:xfrm rot="2046096">
            <a:off x="2170347" y="3492609"/>
            <a:ext cx="98742" cy="287847"/>
          </a:xfrm>
          <a:prstGeom prst="downArrow">
            <a:avLst/>
          </a:prstGeom>
          <a:gradFill>
            <a:gsLst>
              <a:gs pos="100000">
                <a:schemeClr val="tx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56827F2-3437-444A-80C2-AF5A4A611622}"/>
              </a:ext>
            </a:extLst>
          </p:cNvPr>
          <p:cNvGrpSpPr/>
          <p:nvPr/>
        </p:nvGrpSpPr>
        <p:grpSpPr>
          <a:xfrm>
            <a:off x="1195948" y="1265905"/>
            <a:ext cx="2735189" cy="1384108"/>
            <a:chOff x="3217108" y="1420606"/>
            <a:chExt cx="2735189" cy="1384108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F6667558-69F1-4FFD-A6B6-CF6C49E4E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17108" y="1420606"/>
              <a:ext cx="2735189" cy="1384108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9E5A332-0C80-4DB4-920E-9A6E93C24C99}"/>
                </a:ext>
              </a:extLst>
            </p:cNvPr>
            <p:cNvSpPr/>
            <p:nvPr/>
          </p:nvSpPr>
          <p:spPr>
            <a:xfrm>
              <a:off x="5235287" y="1746046"/>
              <a:ext cx="381902" cy="700253"/>
            </a:xfrm>
            <a:prstGeom prst="rect">
              <a:avLst/>
            </a:prstGeom>
            <a:gradFill>
              <a:gsLst>
                <a:gs pos="10000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ln w="508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6" name="Arrow: Down 75">
              <a:extLst>
                <a:ext uri="{FF2B5EF4-FFF2-40B4-BE49-F238E27FC236}">
                  <a16:creationId xmlns:a16="http://schemas.microsoft.com/office/drawing/2014/main" id="{901C8C16-6F7D-4215-B5C1-8C2E39F84768}"/>
                </a:ext>
              </a:extLst>
            </p:cNvPr>
            <p:cNvSpPr/>
            <p:nvPr/>
          </p:nvSpPr>
          <p:spPr>
            <a:xfrm>
              <a:off x="4013487" y="2053655"/>
              <a:ext cx="86684" cy="108991"/>
            </a:xfrm>
            <a:prstGeom prst="downArrow">
              <a:avLst/>
            </a:prstGeom>
            <a:gradFill>
              <a:gsLst>
                <a:gs pos="100000">
                  <a:schemeClr val="accent6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7" name="Arrow: Down 76">
              <a:extLst>
                <a:ext uri="{FF2B5EF4-FFF2-40B4-BE49-F238E27FC236}">
                  <a16:creationId xmlns:a16="http://schemas.microsoft.com/office/drawing/2014/main" id="{6474D6C5-AAAF-43F5-8980-075A5AB30E6D}"/>
                </a:ext>
              </a:extLst>
            </p:cNvPr>
            <p:cNvSpPr/>
            <p:nvPr/>
          </p:nvSpPr>
          <p:spPr>
            <a:xfrm>
              <a:off x="4339523" y="2052438"/>
              <a:ext cx="86684" cy="108991"/>
            </a:xfrm>
            <a:prstGeom prst="downArrow">
              <a:avLst/>
            </a:prstGeom>
            <a:gradFill>
              <a:gsLst>
                <a:gs pos="100000">
                  <a:schemeClr val="accent6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8" name="Arrow: Down 77">
              <a:extLst>
                <a:ext uri="{FF2B5EF4-FFF2-40B4-BE49-F238E27FC236}">
                  <a16:creationId xmlns:a16="http://schemas.microsoft.com/office/drawing/2014/main" id="{472E1815-EE4F-4DA0-B540-D69D562334ED}"/>
                </a:ext>
              </a:extLst>
            </p:cNvPr>
            <p:cNvSpPr/>
            <p:nvPr/>
          </p:nvSpPr>
          <p:spPr>
            <a:xfrm>
              <a:off x="4689795" y="2052438"/>
              <a:ext cx="86684" cy="108991"/>
            </a:xfrm>
            <a:prstGeom prst="downArrow">
              <a:avLst/>
            </a:prstGeom>
            <a:gradFill>
              <a:gsLst>
                <a:gs pos="100000">
                  <a:schemeClr val="accent6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9" name="Arrow: Down 78">
              <a:extLst>
                <a:ext uri="{FF2B5EF4-FFF2-40B4-BE49-F238E27FC236}">
                  <a16:creationId xmlns:a16="http://schemas.microsoft.com/office/drawing/2014/main" id="{D573DA60-1BA3-42C8-83A2-818FB24DEE92}"/>
                </a:ext>
              </a:extLst>
            </p:cNvPr>
            <p:cNvSpPr/>
            <p:nvPr/>
          </p:nvSpPr>
          <p:spPr>
            <a:xfrm>
              <a:off x="5040067" y="2052438"/>
              <a:ext cx="86684" cy="108991"/>
            </a:xfrm>
            <a:prstGeom prst="downArrow">
              <a:avLst/>
            </a:prstGeom>
            <a:gradFill>
              <a:gsLst>
                <a:gs pos="100000">
                  <a:schemeClr val="accent6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0" name="Arrow: Down 79">
              <a:extLst>
                <a:ext uri="{FF2B5EF4-FFF2-40B4-BE49-F238E27FC236}">
                  <a16:creationId xmlns:a16="http://schemas.microsoft.com/office/drawing/2014/main" id="{DFF96011-A9A3-4CB6-9302-F818435CBC2A}"/>
                </a:ext>
              </a:extLst>
            </p:cNvPr>
            <p:cNvSpPr/>
            <p:nvPr/>
          </p:nvSpPr>
          <p:spPr>
            <a:xfrm>
              <a:off x="5390338" y="2053655"/>
              <a:ext cx="86684" cy="108991"/>
            </a:xfrm>
            <a:prstGeom prst="downArrow">
              <a:avLst/>
            </a:prstGeom>
            <a:gradFill>
              <a:gsLst>
                <a:gs pos="100000">
                  <a:schemeClr val="accent6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A7F9BAF-D85F-4867-8E10-490FD6B4B4E1}"/>
              </a:ext>
            </a:extLst>
          </p:cNvPr>
          <p:cNvSpPr txBox="1"/>
          <p:nvPr/>
        </p:nvSpPr>
        <p:spPr>
          <a:xfrm>
            <a:off x="2292482" y="3344808"/>
            <a:ext cx="59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sz="2400" baseline="30000" dirty="0">
                <a:solidFill>
                  <a:prstClr val="black"/>
                </a:solidFill>
                <a:latin typeface="Calibri"/>
              </a:rPr>
              <a:t>24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O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B4A399B-A9F3-3345-B087-16B17502B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4812" y="916075"/>
            <a:ext cx="2805032" cy="22932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FA94FD-1EAE-DE4E-923C-F30E12A8B3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3309" y="3489676"/>
            <a:ext cx="3198302" cy="271313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0D35DF-A495-934D-BC91-D21D9DABACF5}"/>
              </a:ext>
            </a:extLst>
          </p:cNvPr>
          <p:cNvSpPr txBox="1"/>
          <p:nvPr/>
        </p:nvSpPr>
        <p:spPr>
          <a:xfrm>
            <a:off x="6353089" y="3358897"/>
            <a:ext cx="16740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highlight>
                  <a:srgbClr val="FFFF00"/>
                </a:highlight>
              </a:rPr>
              <a:t>L=2  </a:t>
            </a:r>
            <a:r>
              <a:rPr lang="en-US" sz="2100" dirty="0">
                <a:highlight>
                  <a:srgbClr val="FFFF00"/>
                </a:highlight>
                <a:sym typeface="Wingdings" pitchFamily="2" charset="2"/>
              </a:rPr>
              <a:t>  d</a:t>
            </a:r>
            <a:r>
              <a:rPr lang="en-US" sz="2100" baseline="-25000" dirty="0">
                <a:highlight>
                  <a:srgbClr val="FFFF00"/>
                </a:highlight>
                <a:sym typeface="Wingdings" pitchFamily="2" charset="2"/>
              </a:rPr>
              <a:t>5/2</a:t>
            </a:r>
            <a:endParaRPr lang="en-US" sz="2100" baseline="-25000" dirty="0">
              <a:highlight>
                <a:srgbClr val="FFFF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DE5FCD-05AD-5542-B43E-205B0BE1F653}"/>
                  </a:ext>
                </a:extLst>
              </p:cNvPr>
              <p:cNvSpPr txBox="1"/>
              <p:nvPr/>
            </p:nvSpPr>
            <p:spPr>
              <a:xfrm>
                <a:off x="1358352" y="6353648"/>
                <a:ext cx="2410379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sz="2400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=5.14 </m:t>
                      </m:r>
                      <m:r>
                        <a:rPr lang="en-US" sz="2400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𝑚𝑏</m:t>
                      </m:r>
                    </m:oMath>
                  </m:oMathPara>
                </a14:m>
                <a:endParaRPr lang="en-US" sz="2400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DE5FCD-05AD-5542-B43E-205B0BE1F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352" y="6353648"/>
                <a:ext cx="2410379" cy="369332"/>
              </a:xfrm>
              <a:prstGeom prst="rect">
                <a:avLst/>
              </a:prstGeom>
              <a:blipFill>
                <a:blip r:embed="rId6"/>
                <a:stretch>
                  <a:fillRect t="-6667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itle 1">
            <a:extLst>
              <a:ext uri="{FF2B5EF4-FFF2-40B4-BE49-F238E27FC236}">
                <a16:creationId xmlns:a16="http://schemas.microsoft.com/office/drawing/2014/main" id="{F27B3D2C-22A8-C841-BF75-0C2B8ED0571D}"/>
              </a:ext>
            </a:extLst>
          </p:cNvPr>
          <p:cNvSpPr txBox="1">
            <a:spLocks/>
          </p:cNvSpPr>
          <p:nvPr/>
        </p:nvSpPr>
        <p:spPr>
          <a:xfrm>
            <a:off x="259978" y="-73149"/>
            <a:ext cx="8624043" cy="694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/>
              <a:t>Proton Knockout at NSCL</a:t>
            </a:r>
            <a:endParaRPr lang="en-US" sz="40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39D493E-2EB0-614D-82DE-76C0E1F6BE02}"/>
              </a:ext>
            </a:extLst>
          </p:cNvPr>
          <p:cNvSpPr/>
          <p:nvPr/>
        </p:nvSpPr>
        <p:spPr>
          <a:xfrm>
            <a:off x="1731775" y="3288644"/>
            <a:ext cx="1050815" cy="7469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7C8310A1-4FA0-A841-BB86-4C779CF0B3FF}"/>
              </a:ext>
            </a:extLst>
          </p:cNvPr>
          <p:cNvSpPr/>
          <p:nvPr/>
        </p:nvSpPr>
        <p:spPr>
          <a:xfrm>
            <a:off x="4904369" y="998946"/>
            <a:ext cx="475488" cy="5203865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757D5F-2E9A-B44B-8962-D141AF9B8007}"/>
              </a:ext>
            </a:extLst>
          </p:cNvPr>
          <p:cNvSpPr txBox="1"/>
          <p:nvPr/>
        </p:nvSpPr>
        <p:spPr>
          <a:xfrm rot="18738145">
            <a:off x="2723055" y="2638401"/>
            <a:ext cx="4644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>
                    <a:lumMod val="75000"/>
                  </a:schemeClr>
                </a:solidFill>
              </a:rPr>
              <a:t>PRELIMINARY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5E83374-1EC9-1B45-A3B3-25DA55C8C01D}"/>
                  </a:ext>
                </a:extLst>
              </p:cNvPr>
              <p:cNvSpPr txBox="1"/>
              <p:nvPr/>
            </p:nvSpPr>
            <p:spPr>
              <a:xfrm>
                <a:off x="3905379" y="6340769"/>
                <a:ext cx="2410379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sz="2400" b="0" i="1" baseline="-25000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𝑠𝑝</m:t>
                      </m:r>
                      <m:r>
                        <a:rPr lang="en-US" sz="2400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17</m:t>
                      </m:r>
                      <m:r>
                        <a:rPr lang="en-US" sz="2400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𝑚𝑏</m:t>
                      </m:r>
                    </m:oMath>
                  </m:oMathPara>
                </a14:m>
                <a:endParaRPr lang="en-US" sz="2400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5E83374-1EC9-1B45-A3B3-25DA55C8C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379" y="6340769"/>
                <a:ext cx="2410379" cy="369332"/>
              </a:xfrm>
              <a:prstGeom prst="rect">
                <a:avLst/>
              </a:prstGeom>
              <a:blipFill>
                <a:blip r:embed="rId7"/>
                <a:stretch>
                  <a:fillRect t="-6667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59AAF00-4DAA-F242-BAA8-70D3749D811B}"/>
                  </a:ext>
                </a:extLst>
              </p:cNvPr>
              <p:cNvSpPr txBox="1"/>
              <p:nvPr/>
            </p:nvSpPr>
            <p:spPr>
              <a:xfrm>
                <a:off x="6396277" y="6333590"/>
                <a:ext cx="2410379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=0.30 (5)</m:t>
                      </m:r>
                    </m:oMath>
                  </m:oMathPara>
                </a14:m>
                <a:endParaRPr lang="en-US" sz="2400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59AAF00-4DAA-F242-BAA8-70D3749D8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277" y="6333590"/>
                <a:ext cx="2410379" cy="369332"/>
              </a:xfrm>
              <a:prstGeom prst="rect">
                <a:avLst/>
              </a:prstGeom>
              <a:blipFill>
                <a:blip r:embed="rId8"/>
                <a:stretch>
                  <a:fillRect t="-666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37255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118630-E8AA-6441-8144-D6B32BA44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36" y="2133074"/>
            <a:ext cx="7756634" cy="20591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75746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291BC73-5877-424A-B62B-C5B2123B91CE}"/>
              </a:ext>
            </a:extLst>
          </p:cNvPr>
          <p:cNvSpPr txBox="1">
            <a:spLocks/>
          </p:cNvSpPr>
          <p:nvPr/>
        </p:nvSpPr>
        <p:spPr>
          <a:xfrm>
            <a:off x="259978" y="145915"/>
            <a:ext cx="8624043" cy="839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Helvetica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25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F in the PRM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960090-6392-A64B-8D1D-80013E794DEA}"/>
              </a:ext>
            </a:extLst>
          </p:cNvPr>
          <p:cNvSpPr txBox="1"/>
          <p:nvPr/>
        </p:nvSpPr>
        <p:spPr>
          <a:xfrm>
            <a:off x="798786" y="6222124"/>
            <a:ext cx="279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Experiment              Theory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E2BDCA-4064-914A-912B-EA34BDBDC5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804"/>
          <a:stretch/>
        </p:blipFill>
        <p:spPr>
          <a:xfrm>
            <a:off x="5453116" y="4013302"/>
            <a:ext cx="2807698" cy="24674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3024B6-B968-F84A-B0B4-4E5B585D4CC6}"/>
              </a:ext>
            </a:extLst>
          </p:cNvPr>
          <p:cNvSpPr/>
          <p:nvPr/>
        </p:nvSpPr>
        <p:spPr>
          <a:xfrm>
            <a:off x="4474311" y="2209678"/>
            <a:ext cx="4409709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Times" pitchFamily="2" charset="0"/>
              </a:rPr>
              <a:t>The effective </a:t>
            </a:r>
            <a:r>
              <a:rPr lang="en-US" baseline="30000" dirty="0">
                <a:latin typeface="Times" pitchFamily="2" charset="0"/>
              </a:rPr>
              <a:t>24</a:t>
            </a:r>
            <a:r>
              <a:rPr lang="en-US" dirty="0">
                <a:latin typeface="Times" pitchFamily="2" charset="0"/>
              </a:rPr>
              <a:t>O core in </a:t>
            </a:r>
            <a:r>
              <a:rPr lang="en-US" baseline="30000" dirty="0">
                <a:latin typeface="Times" pitchFamily="2" charset="0"/>
              </a:rPr>
              <a:t>25</a:t>
            </a:r>
            <a:r>
              <a:rPr lang="en-US" dirty="0">
                <a:latin typeface="Times" pitchFamily="2" charset="0"/>
              </a:rPr>
              <a:t>F can be interpreted as a slightly deformed rotor with:</a:t>
            </a:r>
          </a:p>
          <a:p>
            <a:endParaRPr lang="en-US" dirty="0">
              <a:latin typeface="Times" pitchFamily="2" charset="0"/>
            </a:endParaRPr>
          </a:p>
          <a:p>
            <a:r>
              <a:rPr lang="en-US" dirty="0">
                <a:latin typeface="Times" pitchFamily="2" charset="0"/>
              </a:rPr>
              <a:t> </a:t>
            </a:r>
            <a:r>
              <a:rPr lang="en-US" i="1" dirty="0">
                <a:latin typeface="Times" pitchFamily="2" charset="0"/>
              </a:rPr>
              <a:t>E</a:t>
            </a:r>
            <a:r>
              <a:rPr lang="en-US" baseline="-25000" dirty="0">
                <a:latin typeface="Times" pitchFamily="2" charset="0"/>
              </a:rPr>
              <a:t>2</a:t>
            </a:r>
            <a:r>
              <a:rPr lang="en-US" baseline="30000" dirty="0">
                <a:latin typeface="Times" pitchFamily="2" charset="0"/>
              </a:rPr>
              <a:t>+</a:t>
            </a:r>
            <a:r>
              <a:rPr lang="en-US" baseline="-25000" dirty="0">
                <a:latin typeface="Times" pitchFamily="2" charset="0"/>
              </a:rPr>
              <a:t> </a:t>
            </a:r>
            <a:r>
              <a:rPr lang="en-US" dirty="0">
                <a:latin typeface="Times" pitchFamily="2" charset="0"/>
              </a:rPr>
              <a:t>(core) ≈ 3</a:t>
            </a:r>
            <a:r>
              <a:rPr lang="en-US" i="1" dirty="0">
                <a:latin typeface="Times" pitchFamily="2" charset="0"/>
              </a:rPr>
              <a:t>.</a:t>
            </a:r>
            <a:r>
              <a:rPr lang="en-US" dirty="0">
                <a:latin typeface="Times" pitchFamily="2" charset="0"/>
              </a:rPr>
              <a:t>2 MeV and  </a:t>
            </a:r>
            <a:r>
              <a:rPr lang="en-US" sz="2400" i="1" dirty="0">
                <a:latin typeface="Symbol" pitchFamily="2" charset="2"/>
              </a:rPr>
              <a:t>e</a:t>
            </a:r>
            <a:r>
              <a:rPr lang="en-US" baseline="-25000" dirty="0">
                <a:latin typeface="Times" pitchFamily="2" charset="0"/>
              </a:rPr>
              <a:t>2</a:t>
            </a:r>
            <a:r>
              <a:rPr lang="en-US" dirty="0">
                <a:latin typeface="Times" pitchFamily="2" charset="0"/>
              </a:rPr>
              <a:t> ≈ 0</a:t>
            </a:r>
            <a:r>
              <a:rPr lang="en-US" i="1" dirty="0">
                <a:latin typeface="Times" pitchFamily="2" charset="0"/>
              </a:rPr>
              <a:t>.</a:t>
            </a:r>
            <a:r>
              <a:rPr lang="en-US" dirty="0">
                <a:latin typeface="Times" pitchFamily="2" charset="0"/>
              </a:rPr>
              <a:t>15,</a:t>
            </a:r>
          </a:p>
          <a:p>
            <a:r>
              <a:rPr lang="en-US" dirty="0">
                <a:latin typeface="Times" pitchFamily="2" charset="0"/>
              </a:rPr>
              <a:t> </a:t>
            </a:r>
            <a:endParaRPr lang="en-US" dirty="0">
              <a:effectLst/>
              <a:latin typeface="Times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9239615-A6DE-E748-96DD-12125FA8CC25}"/>
              </a:ext>
            </a:extLst>
          </p:cNvPr>
          <p:cNvSpPr txBox="1">
            <a:spLocks/>
          </p:cNvSpPr>
          <p:nvPr/>
        </p:nvSpPr>
        <p:spPr>
          <a:xfrm>
            <a:off x="5727262" y="5567613"/>
            <a:ext cx="1731112" cy="839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Helvetica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tx1"/>
                </a:solidFill>
              </a:rPr>
              <a:t>“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24</a:t>
            </a:r>
            <a:r>
              <a:rPr lang="en-US" sz="2800" dirty="0">
                <a:solidFill>
                  <a:schemeClr val="tx1"/>
                </a:solidFill>
              </a:rPr>
              <a:t>O”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663FA3-BBED-9E4A-B343-F8D1E045B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00" y="1039251"/>
            <a:ext cx="3326384" cy="49895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DDB0608-190E-714C-957A-11C02400FE82}"/>
              </a:ext>
            </a:extLst>
          </p:cNvPr>
          <p:cNvSpPr/>
          <p:nvPr/>
        </p:nvSpPr>
        <p:spPr>
          <a:xfrm>
            <a:off x="0" y="6573585"/>
            <a:ext cx="32032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  <a:latin typeface="Times" pitchFamily="2" charset="0"/>
              </a:rPr>
              <a:t>Zs</a:t>
            </a:r>
            <a:r>
              <a:rPr lang="en-US" sz="1200" dirty="0">
                <a:solidFill>
                  <a:srgbClr val="000000"/>
                </a:solidFill>
                <a:latin typeface="Times" pitchFamily="2" charset="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Times" pitchFamily="2" charset="0"/>
              </a:rPr>
              <a:t>Vajta</a:t>
            </a:r>
            <a:r>
              <a:rPr lang="en-US" sz="1200" dirty="0">
                <a:solidFill>
                  <a:srgbClr val="000000"/>
                </a:solidFill>
                <a:latin typeface="Times" pitchFamily="2" charset="0"/>
              </a:rPr>
              <a:t> </a:t>
            </a:r>
            <a:r>
              <a:rPr lang="en-US" sz="1200" i="1" dirty="0">
                <a:solidFill>
                  <a:srgbClr val="000000"/>
                </a:solidFill>
                <a:latin typeface="Times" pitchFamily="2" charset="0"/>
              </a:rPr>
              <a:t>et al.</a:t>
            </a:r>
            <a:r>
              <a:rPr lang="en-US" sz="1200" dirty="0">
                <a:solidFill>
                  <a:srgbClr val="000000"/>
                </a:solidFill>
                <a:latin typeface="Times" pitchFamily="2" charset="0"/>
              </a:rPr>
              <a:t>, </a:t>
            </a:r>
            <a:r>
              <a:rPr lang="en-US" sz="1200" dirty="0">
                <a:solidFill>
                  <a:srgbClr val="0000FF"/>
                </a:solidFill>
                <a:latin typeface="Times" pitchFamily="2" charset="0"/>
              </a:rPr>
              <a:t>Phys. Rev. C </a:t>
            </a:r>
            <a:r>
              <a:rPr lang="en-US" sz="1200" b="1" dirty="0">
                <a:solidFill>
                  <a:srgbClr val="0000FF"/>
                </a:solidFill>
                <a:latin typeface="Times" pitchFamily="2" charset="0"/>
              </a:rPr>
              <a:t>89</a:t>
            </a:r>
            <a:r>
              <a:rPr lang="en-US" sz="1200" dirty="0">
                <a:solidFill>
                  <a:srgbClr val="0000FF"/>
                </a:solidFill>
                <a:latin typeface="Times" pitchFamily="2" charset="0"/>
              </a:rPr>
              <a:t>, 054323 (2014)</a:t>
            </a:r>
            <a:r>
              <a:rPr lang="en-US" sz="1200" dirty="0">
                <a:solidFill>
                  <a:srgbClr val="000000"/>
                </a:solidFill>
                <a:latin typeface="Times" pitchFamily="2" charset="0"/>
              </a:rPr>
              <a:t>.</a:t>
            </a:r>
            <a:endParaRPr lang="en-US" sz="1200" dirty="0">
              <a:solidFill>
                <a:srgbClr val="0000FF"/>
              </a:solidFill>
              <a:effectLst/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2694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291BC73-5877-424A-B62B-C5B2123B91CE}"/>
              </a:ext>
            </a:extLst>
          </p:cNvPr>
          <p:cNvSpPr txBox="1">
            <a:spLocks/>
          </p:cNvSpPr>
          <p:nvPr/>
        </p:nvSpPr>
        <p:spPr>
          <a:xfrm>
            <a:off x="259978" y="145915"/>
            <a:ext cx="8624043" cy="839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Helvetica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25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F in the PRM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960090-6392-A64B-8D1D-80013E794DEA}"/>
              </a:ext>
            </a:extLst>
          </p:cNvPr>
          <p:cNvSpPr txBox="1"/>
          <p:nvPr/>
        </p:nvSpPr>
        <p:spPr>
          <a:xfrm>
            <a:off x="798786" y="6222124"/>
            <a:ext cx="279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Experiment              Theory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663FA3-BBED-9E4A-B343-F8D1E045B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00" y="1039251"/>
            <a:ext cx="3326384" cy="49895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DDB0608-190E-714C-957A-11C02400FE82}"/>
              </a:ext>
            </a:extLst>
          </p:cNvPr>
          <p:cNvSpPr/>
          <p:nvPr/>
        </p:nvSpPr>
        <p:spPr>
          <a:xfrm>
            <a:off x="0" y="6573585"/>
            <a:ext cx="32032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  <a:latin typeface="Times" pitchFamily="2" charset="0"/>
              </a:rPr>
              <a:t>Zs</a:t>
            </a:r>
            <a:r>
              <a:rPr lang="en-US" sz="1200" dirty="0">
                <a:solidFill>
                  <a:srgbClr val="000000"/>
                </a:solidFill>
                <a:latin typeface="Times" pitchFamily="2" charset="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Times" pitchFamily="2" charset="0"/>
              </a:rPr>
              <a:t>Vajta</a:t>
            </a:r>
            <a:r>
              <a:rPr lang="en-US" sz="1200" dirty="0">
                <a:solidFill>
                  <a:srgbClr val="000000"/>
                </a:solidFill>
                <a:latin typeface="Times" pitchFamily="2" charset="0"/>
              </a:rPr>
              <a:t> </a:t>
            </a:r>
            <a:r>
              <a:rPr lang="en-US" sz="1200" i="1" dirty="0">
                <a:solidFill>
                  <a:srgbClr val="000000"/>
                </a:solidFill>
                <a:latin typeface="Times" pitchFamily="2" charset="0"/>
              </a:rPr>
              <a:t>et al.</a:t>
            </a:r>
            <a:r>
              <a:rPr lang="en-US" sz="1200" dirty="0">
                <a:solidFill>
                  <a:srgbClr val="000000"/>
                </a:solidFill>
                <a:latin typeface="Times" pitchFamily="2" charset="0"/>
              </a:rPr>
              <a:t>, </a:t>
            </a:r>
            <a:r>
              <a:rPr lang="en-US" sz="1200" dirty="0">
                <a:solidFill>
                  <a:srgbClr val="0000FF"/>
                </a:solidFill>
                <a:latin typeface="Times" pitchFamily="2" charset="0"/>
              </a:rPr>
              <a:t>Phys. Rev. C </a:t>
            </a:r>
            <a:r>
              <a:rPr lang="en-US" sz="1200" b="1" dirty="0">
                <a:solidFill>
                  <a:srgbClr val="0000FF"/>
                </a:solidFill>
                <a:latin typeface="Times" pitchFamily="2" charset="0"/>
              </a:rPr>
              <a:t>89</a:t>
            </a:r>
            <a:r>
              <a:rPr lang="en-US" sz="1200" dirty="0">
                <a:solidFill>
                  <a:srgbClr val="0000FF"/>
                </a:solidFill>
                <a:latin typeface="Times" pitchFamily="2" charset="0"/>
              </a:rPr>
              <a:t>, 054323 (2014)</a:t>
            </a:r>
            <a:r>
              <a:rPr lang="en-US" sz="1200" dirty="0">
                <a:solidFill>
                  <a:srgbClr val="000000"/>
                </a:solidFill>
                <a:latin typeface="Times" pitchFamily="2" charset="0"/>
              </a:rPr>
              <a:t>.</a:t>
            </a:r>
            <a:endParaRPr lang="en-US" sz="1200" dirty="0">
              <a:solidFill>
                <a:srgbClr val="0000FF"/>
              </a:solidFill>
              <a:effectLst/>
              <a:latin typeface="Times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E498F3-E82C-C440-93DA-87B07EBB5319}"/>
              </a:ext>
            </a:extLst>
          </p:cNvPr>
          <p:cNvSpPr/>
          <p:nvPr/>
        </p:nvSpPr>
        <p:spPr>
          <a:xfrm>
            <a:off x="3974592" y="2575438"/>
            <a:ext cx="5084064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" pitchFamily="2" charset="0"/>
              </a:rPr>
              <a:t>Furthermore, in </a:t>
            </a:r>
            <a:r>
              <a:rPr lang="en-US" baseline="30000" dirty="0">
                <a:latin typeface="Times" pitchFamily="2" charset="0"/>
              </a:rPr>
              <a:t>26</a:t>
            </a:r>
            <a:r>
              <a:rPr lang="en-US" dirty="0">
                <a:latin typeface="Times" pitchFamily="2" charset="0"/>
              </a:rPr>
              <a:t>F * the 1</a:t>
            </a:r>
            <a:r>
              <a:rPr lang="en-US" baseline="30000" dirty="0">
                <a:latin typeface="Times" pitchFamily="2" charset="0"/>
              </a:rPr>
              <a:t>+</a:t>
            </a:r>
            <a:r>
              <a:rPr lang="en-US" dirty="0">
                <a:latin typeface="Times" pitchFamily="2" charset="0"/>
              </a:rPr>
              <a:t> ground and 4</a:t>
            </a:r>
            <a:r>
              <a:rPr lang="en-US" baseline="30000" dirty="0">
                <a:latin typeface="Times" pitchFamily="2" charset="0"/>
              </a:rPr>
              <a:t>+</a:t>
            </a:r>
            <a:r>
              <a:rPr lang="en-US" dirty="0">
                <a:latin typeface="Times" pitchFamily="2" charset="0"/>
              </a:rPr>
              <a:t> isomeric states can be associated with the antiparallel and parallel couplings of the odd neutron in the </a:t>
            </a:r>
            <a:r>
              <a:rPr lang="en-US" i="1" dirty="0">
                <a:latin typeface="Times" pitchFamily="2" charset="0"/>
              </a:rPr>
              <a:t>d</a:t>
            </a:r>
            <a:r>
              <a:rPr lang="en-US" baseline="-25000" dirty="0">
                <a:latin typeface="Times" pitchFamily="2" charset="0"/>
              </a:rPr>
              <a:t>3</a:t>
            </a:r>
            <a:r>
              <a:rPr lang="en-US" i="1" baseline="-25000" dirty="0">
                <a:latin typeface="Times" pitchFamily="2" charset="0"/>
              </a:rPr>
              <a:t>/</a:t>
            </a:r>
            <a:r>
              <a:rPr lang="en-US" baseline="-25000" dirty="0">
                <a:latin typeface="Times" pitchFamily="2" charset="0"/>
              </a:rPr>
              <a:t>2</a:t>
            </a:r>
            <a:r>
              <a:rPr lang="en-US" dirty="0">
                <a:latin typeface="Times" pitchFamily="2" charset="0"/>
              </a:rPr>
              <a:t> Nilsson </a:t>
            </a:r>
            <a:r>
              <a:rPr lang="en-US" dirty="0" err="1">
                <a:latin typeface="Times" pitchFamily="2" charset="0"/>
              </a:rPr>
              <a:t>multiplet</a:t>
            </a:r>
            <a:r>
              <a:rPr lang="en-US" dirty="0">
                <a:latin typeface="Times" pitchFamily="2" charset="0"/>
              </a:rPr>
              <a:t> to the structure of  </a:t>
            </a:r>
            <a:r>
              <a:rPr lang="en-US" baseline="30000" dirty="0">
                <a:latin typeface="Times" pitchFamily="2" charset="0"/>
              </a:rPr>
              <a:t>25</a:t>
            </a:r>
            <a:r>
              <a:rPr lang="en-US" dirty="0">
                <a:latin typeface="Times" pitchFamily="2" charset="0"/>
              </a:rPr>
              <a:t>F. </a:t>
            </a:r>
          </a:p>
          <a:p>
            <a:pPr algn="just"/>
            <a:endParaRPr lang="en-US" dirty="0">
              <a:latin typeface="Times" pitchFamily="2" charset="0"/>
            </a:endParaRPr>
          </a:p>
          <a:p>
            <a:pPr algn="just"/>
            <a:r>
              <a:rPr lang="en-US" dirty="0">
                <a:latin typeface="Times" pitchFamily="2" charset="0"/>
              </a:rPr>
              <a:t>The former,  favored by the Gallagher-</a:t>
            </a:r>
            <a:r>
              <a:rPr lang="en-US" dirty="0" err="1">
                <a:latin typeface="Times" pitchFamily="2" charset="0"/>
              </a:rPr>
              <a:t>Moszkowski</a:t>
            </a:r>
            <a:r>
              <a:rPr lang="en-US" dirty="0">
                <a:latin typeface="Times" pitchFamily="2" charset="0"/>
              </a:rPr>
              <a:t> rule gives 1</a:t>
            </a:r>
            <a:r>
              <a:rPr lang="en-US" baseline="30000" dirty="0">
                <a:latin typeface="Times" pitchFamily="2" charset="0"/>
              </a:rPr>
              <a:t>+</a:t>
            </a:r>
            <a:r>
              <a:rPr lang="en-US" dirty="0">
                <a:latin typeface="Times" pitchFamily="2" charset="0"/>
              </a:rPr>
              <a:t> as the lowest state and the latter a 4</a:t>
            </a:r>
            <a:r>
              <a:rPr lang="en-US" baseline="30000" dirty="0">
                <a:latin typeface="Times" pitchFamily="2" charset="0"/>
              </a:rPr>
              <a:t>+</a:t>
            </a:r>
            <a:r>
              <a:rPr lang="en-US" dirty="0">
                <a:latin typeface="Times" pitchFamily="2" charset="0"/>
              </a:rPr>
              <a:t> as the </a:t>
            </a:r>
            <a:r>
              <a:rPr lang="en-US" dirty="0" err="1">
                <a:latin typeface="Times" pitchFamily="2" charset="0"/>
              </a:rPr>
              <a:t>bandhead</a:t>
            </a:r>
            <a:r>
              <a:rPr lang="en-US" dirty="0">
                <a:latin typeface="Times" pitchFamily="2" charset="0"/>
              </a:rPr>
              <a:t> of a doubly decoupled band.</a:t>
            </a:r>
            <a:endParaRPr lang="en-US" dirty="0">
              <a:effectLst/>
              <a:latin typeface="Times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8B6D77-BE0F-874A-961A-C8A3623AF39E}"/>
              </a:ext>
            </a:extLst>
          </p:cNvPr>
          <p:cNvSpPr/>
          <p:nvPr/>
        </p:nvSpPr>
        <p:spPr>
          <a:xfrm>
            <a:off x="4600438" y="5874938"/>
            <a:ext cx="44582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" pitchFamily="2" charset="0"/>
              </a:rPr>
              <a:t>* A. </a:t>
            </a:r>
            <a:r>
              <a:rPr lang="en-US" sz="1400" dirty="0" err="1">
                <a:solidFill>
                  <a:srgbClr val="000000"/>
                </a:solidFill>
                <a:latin typeface="Times" pitchFamily="2" charset="0"/>
              </a:rPr>
              <a:t>Lepailleur</a:t>
            </a:r>
            <a:r>
              <a:rPr lang="en-US" sz="1400" dirty="0">
                <a:solidFill>
                  <a:srgbClr val="000000"/>
                </a:solidFill>
                <a:latin typeface="Times" pitchFamily="2" charset="0"/>
              </a:rPr>
              <a:t> </a:t>
            </a:r>
            <a:r>
              <a:rPr lang="en-US" sz="1400" i="1" dirty="0">
                <a:solidFill>
                  <a:srgbClr val="000000"/>
                </a:solidFill>
                <a:latin typeface="Times" pitchFamily="2" charset="0"/>
              </a:rPr>
              <a:t>et al.</a:t>
            </a:r>
            <a:r>
              <a:rPr lang="en-US" sz="1400" dirty="0">
                <a:solidFill>
                  <a:srgbClr val="000000"/>
                </a:solidFill>
                <a:latin typeface="Times" pitchFamily="2" charset="0"/>
              </a:rPr>
              <a:t>, </a:t>
            </a:r>
            <a:r>
              <a:rPr lang="en-US" sz="1400" dirty="0">
                <a:solidFill>
                  <a:srgbClr val="0000FF"/>
                </a:solidFill>
                <a:latin typeface="Times" pitchFamily="2" charset="0"/>
              </a:rPr>
              <a:t>Phys. Rev. Lett. </a:t>
            </a:r>
            <a:r>
              <a:rPr lang="en-US" sz="1400" b="1" dirty="0">
                <a:solidFill>
                  <a:srgbClr val="0000FF"/>
                </a:solidFill>
                <a:latin typeface="Times" pitchFamily="2" charset="0"/>
              </a:rPr>
              <a:t>110</a:t>
            </a:r>
            <a:r>
              <a:rPr lang="en-US" sz="1400" dirty="0">
                <a:solidFill>
                  <a:srgbClr val="0000FF"/>
                </a:solidFill>
                <a:latin typeface="Times" pitchFamily="2" charset="0"/>
              </a:rPr>
              <a:t>, 082502 (2013)</a:t>
            </a:r>
            <a:endParaRPr lang="en-US" sz="1400" dirty="0">
              <a:solidFill>
                <a:srgbClr val="0000FF"/>
              </a:solidFill>
              <a:effectLst/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3230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59595C-0510-9749-BE91-1E829C195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801" y="1814488"/>
            <a:ext cx="3033218" cy="9685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970C9F-7ADC-5E49-900A-76C91647B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910" y="3007849"/>
            <a:ext cx="5699760" cy="163537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05CC710-F947-8F4A-B454-FEB23FD705CF}"/>
              </a:ext>
            </a:extLst>
          </p:cNvPr>
          <p:cNvSpPr txBox="1">
            <a:spLocks/>
          </p:cNvSpPr>
          <p:nvPr/>
        </p:nvSpPr>
        <p:spPr>
          <a:xfrm>
            <a:off x="259978" y="145915"/>
            <a:ext cx="8624043" cy="839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Helvetica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Spectroscopic factors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090181-D416-C844-A18E-0657F0D1B25C}"/>
              </a:ext>
            </a:extLst>
          </p:cNvPr>
          <p:cNvSpPr txBox="1"/>
          <p:nvPr/>
        </p:nvSpPr>
        <p:spPr>
          <a:xfrm>
            <a:off x="259978" y="1975104"/>
            <a:ext cx="1471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PRM 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E06B325A-4FC3-FF42-8C21-93A93D0EC847}"/>
              </a:ext>
            </a:extLst>
          </p:cNvPr>
          <p:cNvSpPr/>
          <p:nvPr/>
        </p:nvSpPr>
        <p:spPr>
          <a:xfrm>
            <a:off x="1292352" y="2050527"/>
            <a:ext cx="621792" cy="37237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ent Arrow 1">
            <a:extLst>
              <a:ext uri="{FF2B5EF4-FFF2-40B4-BE49-F238E27FC236}">
                <a16:creationId xmlns:a16="http://schemas.microsoft.com/office/drawing/2014/main" id="{FAE1B65F-B510-DD47-AA80-69CE1B5C84C2}"/>
              </a:ext>
            </a:extLst>
          </p:cNvPr>
          <p:cNvSpPr/>
          <p:nvPr/>
        </p:nvSpPr>
        <p:spPr>
          <a:xfrm rot="5400000">
            <a:off x="4796037" y="2158084"/>
            <a:ext cx="731520" cy="680481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0EE141-6FDF-1E43-A31E-ECD010A6B95E}"/>
              </a:ext>
            </a:extLst>
          </p:cNvPr>
          <p:cNvSpPr txBox="1"/>
          <p:nvPr/>
        </p:nvSpPr>
        <p:spPr>
          <a:xfrm>
            <a:off x="2791968" y="5352288"/>
            <a:ext cx="2499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Nilsson amplitudes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A6013B1-DD72-8844-9F96-842C85B8D719}"/>
              </a:ext>
            </a:extLst>
          </p:cNvPr>
          <p:cNvCxnSpPr/>
          <p:nvPr/>
        </p:nvCxnSpPr>
        <p:spPr>
          <a:xfrm flipV="1">
            <a:off x="3889248" y="4511040"/>
            <a:ext cx="1755648" cy="743712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2727DD7-5116-5A44-B172-6CB6EC16CCB8}"/>
              </a:ext>
            </a:extLst>
          </p:cNvPr>
          <p:cNvSpPr txBox="1"/>
          <p:nvPr/>
        </p:nvSpPr>
        <p:spPr>
          <a:xfrm>
            <a:off x="6318046" y="5685637"/>
            <a:ext cx="1603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Core overlap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1422428-23BF-E74A-BDC0-DD0C4A9CA43C}"/>
              </a:ext>
            </a:extLst>
          </p:cNvPr>
          <p:cNvCxnSpPr>
            <a:cxnSpLocks/>
          </p:cNvCxnSpPr>
          <p:nvPr/>
        </p:nvCxnSpPr>
        <p:spPr>
          <a:xfrm flipH="1" flipV="1">
            <a:off x="6447586" y="4576529"/>
            <a:ext cx="448055" cy="110910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2543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05CC710-F947-8F4A-B454-FEB23FD705CF}"/>
              </a:ext>
            </a:extLst>
          </p:cNvPr>
          <p:cNvSpPr txBox="1">
            <a:spLocks/>
          </p:cNvSpPr>
          <p:nvPr/>
        </p:nvSpPr>
        <p:spPr>
          <a:xfrm>
            <a:off x="259978" y="145915"/>
            <a:ext cx="8624043" cy="839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Helvetica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Spectroscopic factors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EDF5B6-BE4B-0E44-93BB-7407C6820B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348"/>
          <a:stretch/>
        </p:blipFill>
        <p:spPr>
          <a:xfrm>
            <a:off x="369545" y="1070436"/>
            <a:ext cx="7779250" cy="2075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FB4DCDD-BB19-6F4B-A4F6-B65A9D592D1D}"/>
              </a:ext>
            </a:extLst>
          </p:cNvPr>
          <p:cNvSpPr/>
          <p:nvPr/>
        </p:nvSpPr>
        <p:spPr>
          <a:xfrm>
            <a:off x="5327904" y="1658112"/>
            <a:ext cx="1133856" cy="13533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9532462-4EF1-9445-A795-CC8035F9D1F4}"/>
              </a:ext>
            </a:extLst>
          </p:cNvPr>
          <p:cNvCxnSpPr>
            <a:cxnSpLocks/>
          </p:cNvCxnSpPr>
          <p:nvPr/>
        </p:nvCxnSpPr>
        <p:spPr>
          <a:xfrm flipH="1">
            <a:off x="5544484" y="3155990"/>
            <a:ext cx="306832" cy="5460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88D3CB0-C957-3A4D-ABD6-E2ED47AF0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611" y="3555656"/>
            <a:ext cx="1802293" cy="48767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C589811-FAB7-5A49-8636-9C76CADE2746}"/>
              </a:ext>
            </a:extLst>
          </p:cNvPr>
          <p:cNvSpPr txBox="1"/>
          <p:nvPr/>
        </p:nvSpPr>
        <p:spPr>
          <a:xfrm>
            <a:off x="1011428" y="4300388"/>
            <a:ext cx="7510272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Following:     T. </a:t>
            </a:r>
            <a:r>
              <a:rPr lang="en-US" sz="1600" dirty="0" err="1"/>
              <a:t>Takemasa</a:t>
            </a:r>
            <a:r>
              <a:rPr lang="en-US" sz="1600" dirty="0"/>
              <a:t>, M. Sakagami, and M. Sano, Phys. Rev. Lett. </a:t>
            </a:r>
            <a:r>
              <a:rPr lang="en-US" sz="1600" b="1" dirty="0"/>
              <a:t>29</a:t>
            </a:r>
            <a:r>
              <a:rPr lang="en-US" sz="1600" dirty="0"/>
              <a:t>, 133 (1979).</a:t>
            </a:r>
          </a:p>
          <a:p>
            <a:r>
              <a:rPr lang="en-US" sz="1600" dirty="0"/>
              <a:t>                       T. </a:t>
            </a:r>
            <a:r>
              <a:rPr lang="en-US" sz="1600" dirty="0" err="1"/>
              <a:t>Takemasa</a:t>
            </a:r>
            <a:r>
              <a:rPr lang="en-US" sz="1600" dirty="0"/>
              <a:t>, </a:t>
            </a:r>
            <a:r>
              <a:rPr lang="en-US" sz="1600" dirty="0" err="1"/>
              <a:t>Comput</a:t>
            </a:r>
            <a:r>
              <a:rPr lang="en-US" sz="1600" dirty="0"/>
              <a:t>. Phys. </a:t>
            </a:r>
            <a:r>
              <a:rPr lang="en-US" sz="1600" dirty="0" err="1"/>
              <a:t>Commun</a:t>
            </a:r>
            <a:r>
              <a:rPr lang="en-US" sz="1600" dirty="0"/>
              <a:t>. </a:t>
            </a:r>
            <a:r>
              <a:rPr lang="en-US" sz="1600" b="1" dirty="0"/>
              <a:t>36</a:t>
            </a:r>
            <a:r>
              <a:rPr lang="en-US" sz="1600" dirty="0"/>
              <a:t>, 79 (1985).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301068B-7980-4C4F-81BA-0C15FDDEA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411" y="6143530"/>
            <a:ext cx="5837171" cy="56855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2DE1022-B8B0-7441-8CBB-967C73073B6F}"/>
              </a:ext>
            </a:extLst>
          </p:cNvPr>
          <p:cNvSpPr txBox="1"/>
          <p:nvPr/>
        </p:nvSpPr>
        <p:spPr>
          <a:xfrm>
            <a:off x="5131394" y="3549695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7ED118-A585-324E-AC63-620559225969}"/>
              </a:ext>
            </a:extLst>
          </p:cNvPr>
          <p:cNvSpPr txBox="1"/>
          <p:nvPr/>
        </p:nvSpPr>
        <p:spPr>
          <a:xfrm>
            <a:off x="2505456" y="6143530"/>
            <a:ext cx="36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40E727-A84C-AA4B-8FA5-2DFCBA7B7F23}"/>
              </a:ext>
            </a:extLst>
          </p:cNvPr>
          <p:cNvSpPr txBox="1"/>
          <p:nvPr/>
        </p:nvSpPr>
        <p:spPr>
          <a:xfrm>
            <a:off x="1011428" y="5277396"/>
            <a:ext cx="220938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**Not Quenching ??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5CC276-5D51-1848-B386-B64E7C8ECBF5}"/>
              </a:ext>
            </a:extLst>
          </p:cNvPr>
          <p:cNvSpPr txBox="1"/>
          <p:nvPr/>
        </p:nvSpPr>
        <p:spPr>
          <a:xfrm>
            <a:off x="3220811" y="1272635"/>
            <a:ext cx="42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543202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564" y="957991"/>
            <a:ext cx="4046787" cy="3570484"/>
          </a:xfrm>
          <a:solidFill>
            <a:schemeClr val="bg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+mj-lt"/>
              </a:rPr>
              <a:t>“Classic” magic numbers are generally correct only for stable </a:t>
            </a: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and near stable isotopes</a:t>
            </a: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lvl="0" indent="0">
              <a:buNone/>
            </a:pPr>
            <a:r>
              <a:rPr lang="en-US" sz="2000" dirty="0">
                <a:latin typeface="+mj-lt"/>
              </a:rPr>
              <a:t>Experimental studies of new exotic isotopes revealed changes </a:t>
            </a:r>
            <a:r>
              <a:rPr lang="en-US" sz="2000" dirty="0">
                <a:solidFill>
                  <a:prstClr val="black"/>
                </a:solidFill>
                <a:latin typeface="+mj-lt"/>
              </a:rPr>
              <a:t>in shell structure and collectivity, and  </a:t>
            </a:r>
            <a:r>
              <a:rPr lang="en-US" sz="2000" dirty="0">
                <a:latin typeface="+mj-lt"/>
              </a:rPr>
              <a:t>provided insight on the important role played by the central, tensor, (and 3N) forces  in these changes</a:t>
            </a:r>
            <a:endParaRPr lang="en-US" sz="2000" dirty="0">
              <a:solidFill>
                <a:srgbClr val="00800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8176" y="977351"/>
            <a:ext cx="4569035" cy="3551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120702"/>
            <a:ext cx="9144000" cy="5335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Evolution of Shell Structure and Collectivity</a:t>
            </a:r>
            <a:endParaRPr kumimoji="0" lang="en-US" sz="21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88176" y="978312"/>
            <a:ext cx="3535700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R.V.F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Janssens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,  Nature, Vol. 435, 2005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6171" y="4879437"/>
            <a:ext cx="75845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E.K. Warburton, J.A. Becker and  B.A. Brown,  Phys. Rev. C 41, 1147 (1990).</a:t>
            </a:r>
          </a:p>
        </p:txBody>
      </p:sp>
      <p:sp>
        <p:nvSpPr>
          <p:cNvPr id="10" name="Rectangle 9"/>
          <p:cNvSpPr/>
          <p:nvPr/>
        </p:nvSpPr>
        <p:spPr>
          <a:xfrm>
            <a:off x="846171" y="4618981"/>
            <a:ext cx="53572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Poves and J. Retamosa, Phys. Lett. B 184, 311 (1987).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6172" y="5170522"/>
            <a:ext cx="89236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T.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Otsuka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b-NO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 al.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Phys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Rev. Lett. </a:t>
            </a: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87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082502 (2001).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6171" y="5488263"/>
            <a:ext cx="63512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Sorlin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M.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Porquet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Prog.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Part.Nucl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Phys.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602 (2008).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46171" y="5795605"/>
            <a:ext cx="73452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Heyde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J. L. Wood, Rev. Mod. Phys.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1467 (2011).*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FE4822-BA5B-9C4C-87CD-F5DDAB419E41}"/>
              </a:ext>
            </a:extLst>
          </p:cNvPr>
          <p:cNvSpPr txBox="1"/>
          <p:nvPr/>
        </p:nvSpPr>
        <p:spPr>
          <a:xfrm>
            <a:off x="846171" y="6072604"/>
            <a:ext cx="38111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T. Otsuka, A. </a:t>
            </a:r>
            <a:r>
              <a:rPr lang="en-US" sz="1200" dirty="0" err="1"/>
              <a:t>Gade</a:t>
            </a:r>
            <a:r>
              <a:rPr lang="en-US" sz="1200" dirty="0"/>
              <a:t> and O. </a:t>
            </a:r>
            <a:r>
              <a:rPr lang="en-US" sz="1200" dirty="0" err="1"/>
              <a:t>Sorlin</a:t>
            </a:r>
            <a:r>
              <a:rPr lang="en-US" sz="1200" dirty="0"/>
              <a:t>, Rev. Mod. Phys.,92(2020)</a:t>
            </a:r>
          </a:p>
        </p:txBody>
      </p:sp>
    </p:spTree>
    <p:extLst>
      <p:ext uri="{BB962C8B-B14F-4D97-AF65-F5344CB8AC3E}">
        <p14:creationId xmlns:p14="http://schemas.microsoft.com/office/powerpoint/2010/main" val="19450329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326D0E-A629-E641-97A3-5F78B138F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6" y="1863084"/>
            <a:ext cx="8022867" cy="39159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C820830-5C63-8641-BF84-60EC4D1A31BB}"/>
              </a:ext>
            </a:extLst>
          </p:cNvPr>
          <p:cNvSpPr txBox="1">
            <a:spLocks/>
          </p:cNvSpPr>
          <p:nvPr/>
        </p:nvSpPr>
        <p:spPr>
          <a:xfrm>
            <a:off x="259978" y="145915"/>
            <a:ext cx="8624043" cy="839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Helvetica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Further studies ?</a:t>
            </a:r>
          </a:p>
        </p:txBody>
      </p:sp>
    </p:spTree>
    <p:extLst>
      <p:ext uri="{BB962C8B-B14F-4D97-AF65-F5344CB8AC3E}">
        <p14:creationId xmlns:p14="http://schemas.microsoft.com/office/powerpoint/2010/main" val="12872914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8911" y="0"/>
            <a:ext cx="8624043" cy="839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Helvetica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Summary and conclusions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536186" y="835469"/>
            <a:ext cx="8473702" cy="597698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08" tIns="45704" rIns="91408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R="0" lvl="0" algn="just" defTabSz="45703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The low-lying structure of </a:t>
            </a:r>
            <a:r>
              <a:rPr kumimoji="0" lang="en-CA" sz="18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25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F can be understood in terms of the rotation-aligned coupling limit of the PRM.</a:t>
            </a:r>
          </a:p>
          <a:p>
            <a:pPr marL="0" marR="0" lvl="0" indent="0" algn="just" defTabSz="45703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  <a:p>
            <a:pPr marR="0" lvl="0" algn="just" defTabSz="45703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Coriolis coupling on the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d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5/2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proton Nilsson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multiplet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gives rise to a decoupled band with a 5/2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+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bandhead</a:t>
            </a:r>
            <a:r>
              <a:rPr lang="en-US" sz="1800" dirty="0">
                <a:latin typeface="Arial"/>
                <a:cs typeface="Arial"/>
              </a:rPr>
              <a:t>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</a:t>
            </a:r>
          </a:p>
          <a:p>
            <a:pPr marR="0" lvl="0" algn="just" defTabSz="45703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3000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Calculated proton spectroscopic factors for the 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F(5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)(−1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 reaction are in agreement with the experimental data.  The observed  fragmentation of the</a:t>
            </a:r>
          </a:p>
          <a:p>
            <a:pPr algn="just"/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8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strength is due to both deformation and a core overlap.</a:t>
            </a:r>
          </a:p>
          <a:p>
            <a:pPr marR="0" lvl="0" algn="just" defTabSz="45703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baseline="30000" dirty="0">
              <a:solidFill>
                <a:srgbClr val="4F81BD"/>
              </a:solidFill>
              <a:latin typeface="Arial"/>
              <a:cs typeface="Arial"/>
            </a:endParaRP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Nilsson plus PRM picture suggests that the extra proton with a dominant component in the down-sloping [220] ½  level polarizes 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 and stabilizes its dynamic deformation.  Thus, the effective core in 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 can be interpreted as a slightly deformed rotor with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2+ (core) ≈ 3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 MeV and </a:t>
            </a:r>
            <a:r>
              <a:rPr lang="en-US" sz="2000" dirty="0">
                <a:latin typeface="Symbol" pitchFamily="2" charset="2"/>
                <a:cs typeface="Arial" panose="020B0604020202020204" pitchFamily="34" charset="0"/>
              </a:rPr>
              <a:t>e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≈ 0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15, compared to the real doubly magic 24O with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2+ ≈ 4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7 MeV and weak vibrational quadrupole collectivity.</a:t>
            </a:r>
          </a:p>
          <a:p>
            <a:pPr marL="342900" marR="0" lvl="0" indent="-342900" algn="just" defTabSz="45703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1800" dirty="0">
              <a:solidFill>
                <a:srgbClr val="4F81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dirty="0"/>
              <a:t>Electromagnetic observables for the three lowest experimental levels, obtained in the PRM, suggest that measurements of the magnetic and quadrupole</a:t>
            </a:r>
          </a:p>
          <a:p>
            <a:pPr algn="just"/>
            <a:r>
              <a:rPr lang="en-US" sz="1800" dirty="0"/>
              <a:t>moments of the 5</a:t>
            </a:r>
            <a:r>
              <a:rPr lang="en-US" sz="1800" i="1" dirty="0"/>
              <a:t>/</a:t>
            </a:r>
            <a:r>
              <a:rPr lang="en-US" sz="1800" dirty="0"/>
              <a:t>2</a:t>
            </a:r>
            <a:r>
              <a:rPr lang="en-US" sz="1800" baseline="30000" dirty="0"/>
              <a:t>+</a:t>
            </a:r>
            <a:r>
              <a:rPr lang="en-US" sz="1800" dirty="0"/>
              <a:t> state as well as Coulomb excitation will shed further light on the validity of our interpretation.</a:t>
            </a:r>
          </a:p>
          <a:p>
            <a:pPr marL="342900" marR="0" lvl="0" indent="-342900" algn="l" defTabSz="45703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3000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4151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WordArt 2"/>
          <p:cNvSpPr>
            <a:spLocks noChangeArrowheads="1" noChangeShapeType="1" noTextEdit="1"/>
          </p:cNvSpPr>
          <p:nvPr/>
        </p:nvSpPr>
        <p:spPr bwMode="auto">
          <a:xfrm>
            <a:off x="1524000" y="2133600"/>
            <a:ext cx="6248400" cy="1905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6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Thank You  !</a:t>
            </a:r>
          </a:p>
        </p:txBody>
      </p:sp>
    </p:spTree>
    <p:extLst>
      <p:ext uri="{BB962C8B-B14F-4D97-AF65-F5344CB8AC3E}">
        <p14:creationId xmlns:p14="http://schemas.microsoft.com/office/powerpoint/2010/main" val="1284861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564" y="957991"/>
            <a:ext cx="4046787" cy="3570484"/>
          </a:xfrm>
          <a:solidFill>
            <a:schemeClr val="bg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+mj-lt"/>
              </a:rPr>
              <a:t>“Classic” magic numbers are generally correct only for stable </a:t>
            </a: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and near stable isotopes</a:t>
            </a: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lvl="0" indent="0">
              <a:buNone/>
            </a:pPr>
            <a:r>
              <a:rPr lang="en-US" sz="2000" dirty="0">
                <a:latin typeface="+mj-lt"/>
              </a:rPr>
              <a:t>Experimental studies of new exotic isotopes revealed changes </a:t>
            </a:r>
            <a:r>
              <a:rPr lang="en-US" sz="2000" dirty="0">
                <a:solidFill>
                  <a:prstClr val="black"/>
                </a:solidFill>
                <a:latin typeface="+mj-lt"/>
              </a:rPr>
              <a:t>in shell structure and collectivity, and  </a:t>
            </a:r>
            <a:r>
              <a:rPr lang="en-US" sz="2000" dirty="0">
                <a:latin typeface="+mj-lt"/>
              </a:rPr>
              <a:t>provided insight on the important role played by the central, tensor, (and 3N) forces  in these changes</a:t>
            </a:r>
            <a:endParaRPr lang="en-US" sz="2000" dirty="0">
              <a:solidFill>
                <a:srgbClr val="00800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8176" y="977351"/>
            <a:ext cx="4569035" cy="3551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120702"/>
            <a:ext cx="9144000" cy="5335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Evolution of Shell Structure and Collectivity</a:t>
            </a:r>
            <a:endParaRPr kumimoji="0" lang="en-US" sz="21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88176" y="978312"/>
            <a:ext cx="3535700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R.V.F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Janssens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,  Nature, Vol. 435, 2005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003171" y="3602405"/>
            <a:ext cx="885175" cy="920372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323382" y="2792462"/>
            <a:ext cx="1058090" cy="1090893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926" y="4855262"/>
            <a:ext cx="87804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Much evidence has been obtained for the existence of deformed ground states,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a good understanding of the physical mechanism behind the inversion.</a:t>
            </a:r>
          </a:p>
        </p:txBody>
      </p:sp>
    </p:spTree>
    <p:extLst>
      <p:ext uri="{BB962C8B-B14F-4D97-AF65-F5344CB8AC3E}">
        <p14:creationId xmlns:p14="http://schemas.microsoft.com/office/powerpoint/2010/main" val="2535550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0" y="2819400"/>
            <a:ext cx="65039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138" y="657225"/>
            <a:ext cx="77057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381000"/>
            <a:ext cx="40005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351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5559" y="152400"/>
            <a:ext cx="3544754" cy="288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642" y="2799535"/>
            <a:ext cx="29495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558975" y="3905766"/>
            <a:ext cx="5791200" cy="1321057"/>
            <a:chOff x="3780468" y="3777343"/>
            <a:chExt cx="5791200" cy="1321057"/>
          </a:xfrm>
        </p:grpSpPr>
        <p:graphicFrame>
          <p:nvGraphicFramePr>
            <p:cNvPr id="60419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3368806"/>
                </p:ext>
              </p:extLst>
            </p:nvPr>
          </p:nvGraphicFramePr>
          <p:xfrm>
            <a:off x="3877987" y="3777343"/>
            <a:ext cx="5089764" cy="520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56" name="Equation" r:id="rId5" imgW="1701800" imgH="203200" progId="Equation.3">
                    <p:embed/>
                  </p:oleObj>
                </mc:Choice>
                <mc:Fallback>
                  <p:oleObj name="Equation" r:id="rId5" imgW="17018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7987" y="3777343"/>
                          <a:ext cx="5089764" cy="520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ight Brace 6"/>
            <p:cNvSpPr/>
            <p:nvPr/>
          </p:nvSpPr>
          <p:spPr>
            <a:xfrm rot="5400000">
              <a:off x="7688178" y="3970356"/>
              <a:ext cx="228600" cy="1066800"/>
            </a:xfrm>
            <a:prstGeom prst="rightBrac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6914">
                <a:defRPr/>
              </a:pPr>
              <a:endParaRPr lang="en-US" sz="16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" name="Right Brace 8"/>
            <p:cNvSpPr/>
            <p:nvPr/>
          </p:nvSpPr>
          <p:spPr>
            <a:xfrm rot="5400000">
              <a:off x="6010320" y="3947024"/>
              <a:ext cx="304800" cy="1219200"/>
            </a:xfrm>
            <a:prstGeom prst="rightBrac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6914">
                <a:defRPr/>
              </a:pPr>
              <a:endParaRPr lang="en-US" sz="16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60422" name="TextBox 9"/>
            <p:cNvSpPr txBox="1">
              <a:spLocks noChangeArrowheads="1"/>
            </p:cNvSpPr>
            <p:nvPr/>
          </p:nvSpPr>
          <p:spPr bwMode="auto">
            <a:xfrm>
              <a:off x="3780468" y="4728512"/>
              <a:ext cx="57912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456914" eaLnBrk="1" hangingPunct="1"/>
              <a:r>
                <a:rPr lang="en-US" sz="1800">
                  <a:solidFill>
                    <a:srgbClr val="000000"/>
                  </a:solidFill>
                </a:rPr>
                <a:t>Short-range (Pairing )  +    long-range (Quadrupole)</a:t>
              </a:r>
            </a:p>
          </p:txBody>
        </p:sp>
      </p:grpSp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36" r="10726"/>
          <a:stretch/>
        </p:blipFill>
        <p:spPr bwMode="auto">
          <a:xfrm>
            <a:off x="293687" y="152400"/>
            <a:ext cx="265972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236102"/>
              </p:ext>
            </p:extLst>
          </p:nvPr>
        </p:nvGraphicFramePr>
        <p:xfrm>
          <a:off x="3711762" y="5806048"/>
          <a:ext cx="4984003" cy="933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7" name="Equation" r:id="rId8" imgW="2146300" imgH="469900" progId="Equation.3">
                  <p:embed/>
                </p:oleObj>
              </mc:Choice>
              <mc:Fallback>
                <p:oleObj name="Equation" r:id="rId8" imgW="21463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1762" y="5806048"/>
                        <a:ext cx="4984003" cy="9339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985C8B3-B975-5149-89E5-CAEEABC4AC69}"/>
              </a:ext>
            </a:extLst>
          </p:cNvPr>
          <p:cNvSpPr txBox="1"/>
          <p:nvPr/>
        </p:nvSpPr>
        <p:spPr>
          <a:xfrm>
            <a:off x="6550827" y="6212905"/>
            <a:ext cx="228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42489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564" y="957991"/>
            <a:ext cx="4046787" cy="3570484"/>
          </a:xfrm>
          <a:solidFill>
            <a:schemeClr val="bg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+mj-lt"/>
              </a:rPr>
              <a:t>“Classic” magic numbers are generally correct only for stable </a:t>
            </a: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and near stable isotopes</a:t>
            </a: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lvl="0" indent="0">
              <a:buNone/>
            </a:pPr>
            <a:r>
              <a:rPr lang="en-US" sz="2000" dirty="0">
                <a:latin typeface="+mj-lt"/>
              </a:rPr>
              <a:t>Experimental studies of new exotic isotopes revealed changes </a:t>
            </a:r>
            <a:r>
              <a:rPr lang="en-US" sz="2000" dirty="0">
                <a:solidFill>
                  <a:prstClr val="black"/>
                </a:solidFill>
                <a:latin typeface="+mj-lt"/>
              </a:rPr>
              <a:t>in shell structure and collectivity, and  </a:t>
            </a:r>
            <a:r>
              <a:rPr lang="en-US" sz="2000" dirty="0">
                <a:latin typeface="+mj-lt"/>
              </a:rPr>
              <a:t>provided insight on the important role played by the central, tensor, (and 3N) forces  in these changes</a:t>
            </a:r>
            <a:endParaRPr lang="en-US" sz="2000" dirty="0">
              <a:solidFill>
                <a:srgbClr val="00800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8176" y="977351"/>
            <a:ext cx="4569035" cy="3551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152202"/>
            <a:ext cx="9144000" cy="5335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100" dirty="0">
                <a:solidFill>
                  <a:schemeClr val="tx1"/>
                </a:solidFill>
              </a:rPr>
              <a:t>Evolution of Shell Structure and Collectivity</a:t>
            </a:r>
            <a:endParaRPr lang="en-US" sz="2100" i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88176" y="978312"/>
            <a:ext cx="3535700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Calibri Light"/>
              </a:rPr>
              <a:t>R.V.F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 Light"/>
              </a:rPr>
              <a:t>Janssens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Calibri Light"/>
              </a:rPr>
              <a:t>,  Nature, Vol. 435, 2005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cs typeface="Calibri Light"/>
              </a:rPr>
              <a:t>.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0135" y="5694448"/>
            <a:ext cx="8367900" cy="692150"/>
            <a:chOff x="172536" y="5431496"/>
            <a:chExt cx="8367900" cy="692150"/>
          </a:xfrm>
        </p:grpSpPr>
        <p:graphicFrame>
          <p:nvGraphicFramePr>
            <p:cNvPr id="15" name="Object 2"/>
            <p:cNvGraphicFramePr>
              <a:graphicFrameLocks noChangeAspect="1"/>
            </p:cNvGraphicFramePr>
            <p:nvPr/>
          </p:nvGraphicFramePr>
          <p:xfrm>
            <a:off x="4192273" y="5431496"/>
            <a:ext cx="4348163" cy="692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95" name="Equation" r:id="rId4" imgW="1524000" imgH="241300" progId="Equation.3">
                    <p:embed/>
                  </p:oleObj>
                </mc:Choice>
                <mc:Fallback>
                  <p:oleObj name="Equation" r:id="rId4" imgW="1524000" imgH="241300" progId="Equation.3">
                    <p:embed/>
                    <p:pic>
                      <p:nvPicPr>
                        <p:cNvPr id="15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2273" y="5431496"/>
                          <a:ext cx="4348163" cy="69215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08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ctangle 15"/>
            <p:cNvSpPr/>
            <p:nvPr/>
          </p:nvSpPr>
          <p:spPr>
            <a:xfrm>
              <a:off x="172536" y="5477315"/>
              <a:ext cx="36374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/>
                <a:t>A delicate balance between </a:t>
              </a:r>
              <a:r>
                <a:rPr lang="en-US" b="1" dirty="0">
                  <a:cs typeface="Calibri Light"/>
                </a:rPr>
                <a:t>the </a:t>
              </a:r>
              <a:r>
                <a:rPr lang="en-US" b="1" dirty="0">
                  <a:solidFill>
                    <a:srgbClr val="008000"/>
                  </a:solidFill>
                  <a:cs typeface="Calibri Light"/>
                </a:rPr>
                <a:t>monopole field </a:t>
              </a:r>
              <a:r>
                <a:rPr lang="en-US" b="1" dirty="0">
                  <a:cs typeface="Calibri Light"/>
                </a:rPr>
                <a:t>and correlations.</a:t>
              </a:r>
              <a:endParaRPr lang="en-US" b="1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F83165B-BC66-CE4D-B3EE-E3F30E71FBE7}"/>
              </a:ext>
            </a:extLst>
          </p:cNvPr>
          <p:cNvSpPr txBox="1"/>
          <p:nvPr/>
        </p:nvSpPr>
        <p:spPr>
          <a:xfrm>
            <a:off x="440119" y="4961259"/>
            <a:ext cx="8263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many body configurations the </a:t>
            </a:r>
            <a:r>
              <a:rPr lang="en-US" b="1" dirty="0">
                <a:solidFill>
                  <a:srgbClr val="00B050"/>
                </a:solidFill>
              </a:rPr>
              <a:t>single-particle energy scale </a:t>
            </a:r>
            <a:r>
              <a:rPr lang="en-US" dirty="0"/>
              <a:t>plays a major role </a:t>
            </a:r>
          </a:p>
        </p:txBody>
      </p:sp>
    </p:spTree>
    <p:extLst>
      <p:ext uri="{BB962C8B-B14F-4D97-AF65-F5344CB8AC3E}">
        <p14:creationId xmlns:p14="http://schemas.microsoft.com/office/powerpoint/2010/main" val="62482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143000" y="947776"/>
            <a:ext cx="6858000" cy="400133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ctr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342900"/>
            <a:r>
              <a:rPr lang="en-US" sz="2325" dirty="0">
                <a:latin typeface="Calibri"/>
              </a:rPr>
              <a:t>Evolution of Shell Structure and Collectivity</a:t>
            </a:r>
            <a:endParaRPr lang="en-US" sz="1575" i="1" dirty="0">
              <a:latin typeface="Calibri"/>
            </a:endParaRPr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40" b="-1640"/>
          <a:stretch>
            <a:fillRect/>
          </a:stretch>
        </p:blipFill>
        <p:spPr>
          <a:xfrm>
            <a:off x="2404567" y="1880593"/>
            <a:ext cx="4334867" cy="3266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itle 4"/>
          <p:cNvSpPr txBox="1">
            <a:spLocks/>
          </p:cNvSpPr>
          <p:nvPr/>
        </p:nvSpPr>
        <p:spPr bwMode="auto">
          <a:xfrm>
            <a:off x="3249842" y="1133002"/>
            <a:ext cx="2810439" cy="42981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defTabSz="342900">
              <a:lnSpc>
                <a:spcPct val="85000"/>
              </a:lnSpc>
              <a:spcBef>
                <a:spcPct val="50000"/>
              </a:spcBef>
            </a:pPr>
            <a:r>
              <a:rPr lang="en-US" sz="2100" dirty="0">
                <a:solidFill>
                  <a:srgbClr val="003399"/>
                </a:solidFill>
                <a:latin typeface="Arial" charset="0"/>
              </a:rPr>
              <a:t>N=20 shell gap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CA4511-E471-394D-B2E1-035EDFAEE5A2}"/>
              </a:ext>
            </a:extLst>
          </p:cNvPr>
          <p:cNvSpPr/>
          <p:nvPr/>
        </p:nvSpPr>
        <p:spPr>
          <a:xfrm>
            <a:off x="228600" y="5362024"/>
            <a:ext cx="713232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Times" pitchFamily="2" charset="0"/>
              </a:rPr>
              <a:t>A. </a:t>
            </a:r>
            <a:r>
              <a:rPr lang="en-US" sz="1350" dirty="0" err="1">
                <a:solidFill>
                  <a:prstClr val="black"/>
                </a:solidFill>
                <a:latin typeface="Times" pitchFamily="2" charset="0"/>
              </a:rPr>
              <a:t>Poves</a:t>
            </a:r>
            <a:r>
              <a:rPr lang="en-US" sz="1350" dirty="0">
                <a:solidFill>
                  <a:prstClr val="black"/>
                </a:solidFill>
                <a:latin typeface="Times" pitchFamily="2" charset="0"/>
              </a:rPr>
              <a:t> and J. </a:t>
            </a:r>
            <a:r>
              <a:rPr lang="en-US" sz="1350" dirty="0" err="1">
                <a:solidFill>
                  <a:prstClr val="black"/>
                </a:solidFill>
                <a:latin typeface="Times" pitchFamily="2" charset="0"/>
              </a:rPr>
              <a:t>Retamosa</a:t>
            </a:r>
            <a:r>
              <a:rPr lang="en-US" sz="1350" dirty="0">
                <a:solidFill>
                  <a:prstClr val="black"/>
                </a:solidFill>
                <a:latin typeface="Times" pitchFamily="2" charset="0"/>
              </a:rPr>
              <a:t>, </a:t>
            </a:r>
            <a:r>
              <a:rPr lang="en-US" sz="1350" dirty="0">
                <a:solidFill>
                  <a:srgbClr val="0000FF"/>
                </a:solidFill>
                <a:latin typeface="Times" pitchFamily="2" charset="0"/>
              </a:rPr>
              <a:t>Phys. Lett. B </a:t>
            </a:r>
            <a:r>
              <a:rPr lang="en-US" sz="1350" b="1" dirty="0">
                <a:solidFill>
                  <a:srgbClr val="0000FF"/>
                </a:solidFill>
                <a:latin typeface="Times" pitchFamily="2" charset="0"/>
              </a:rPr>
              <a:t>184</a:t>
            </a:r>
            <a:r>
              <a:rPr lang="en-US" sz="1350" dirty="0">
                <a:solidFill>
                  <a:prstClr val="black"/>
                </a:solidFill>
                <a:latin typeface="Times" pitchFamily="2" charset="0"/>
              </a:rPr>
              <a:t>, </a:t>
            </a:r>
            <a:r>
              <a:rPr lang="en-US" sz="1350" dirty="0">
                <a:solidFill>
                  <a:srgbClr val="0000FF"/>
                </a:solidFill>
                <a:latin typeface="Times" pitchFamily="2" charset="0"/>
              </a:rPr>
              <a:t>311 </a:t>
            </a:r>
            <a:r>
              <a:rPr lang="en-US" sz="1350" dirty="0">
                <a:solidFill>
                  <a:prstClr val="black"/>
                </a:solidFill>
                <a:latin typeface="Times" pitchFamily="2" charset="0"/>
              </a:rPr>
              <a:t>(</a:t>
            </a:r>
            <a:r>
              <a:rPr lang="en-US" sz="1350" dirty="0">
                <a:solidFill>
                  <a:srgbClr val="0000FF"/>
                </a:solidFill>
                <a:latin typeface="Times" pitchFamily="2" charset="0"/>
              </a:rPr>
              <a:t>1987</a:t>
            </a:r>
            <a:r>
              <a:rPr lang="en-US" sz="1350" dirty="0">
                <a:solidFill>
                  <a:prstClr val="black"/>
                </a:solidFill>
                <a:latin typeface="Times" pitchFamily="2" charset="0"/>
              </a:rPr>
              <a:t>).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Times" pitchFamily="2" charset="0"/>
              </a:rPr>
              <a:t>E. K. Warburton, J. A. Becker, and B. A. Brown, </a:t>
            </a:r>
            <a:r>
              <a:rPr lang="en-US" sz="1350" dirty="0">
                <a:solidFill>
                  <a:srgbClr val="0000FF"/>
                </a:solidFill>
                <a:latin typeface="Times" pitchFamily="2" charset="0"/>
              </a:rPr>
              <a:t>Phys. Rev. C</a:t>
            </a:r>
            <a:r>
              <a:rPr lang="en-US" sz="1350" b="1" dirty="0">
                <a:solidFill>
                  <a:srgbClr val="0000FF"/>
                </a:solidFill>
                <a:latin typeface="Times" pitchFamily="2" charset="0"/>
              </a:rPr>
              <a:t>41</a:t>
            </a:r>
            <a:r>
              <a:rPr lang="en-US" sz="1350" dirty="0">
                <a:solidFill>
                  <a:srgbClr val="000000"/>
                </a:solidFill>
                <a:latin typeface="Times" pitchFamily="2" charset="0"/>
              </a:rPr>
              <a:t>, </a:t>
            </a:r>
            <a:r>
              <a:rPr lang="en-US" sz="1350" dirty="0">
                <a:solidFill>
                  <a:srgbClr val="0000FF"/>
                </a:solidFill>
                <a:latin typeface="Times" pitchFamily="2" charset="0"/>
              </a:rPr>
              <a:t>1147 </a:t>
            </a:r>
            <a:r>
              <a:rPr lang="en-US" sz="1350" dirty="0">
                <a:solidFill>
                  <a:srgbClr val="000000"/>
                </a:solidFill>
                <a:latin typeface="Times" pitchFamily="2" charset="0"/>
              </a:rPr>
              <a:t>(</a:t>
            </a:r>
            <a:r>
              <a:rPr lang="en-US" sz="1350" dirty="0">
                <a:solidFill>
                  <a:srgbClr val="0000FF"/>
                </a:solidFill>
                <a:latin typeface="Times" pitchFamily="2" charset="0"/>
              </a:rPr>
              <a:t>1990</a:t>
            </a:r>
            <a:r>
              <a:rPr lang="en-US" sz="1350" dirty="0">
                <a:solidFill>
                  <a:srgbClr val="000000"/>
                </a:solidFill>
                <a:latin typeface="Times" pitchFamily="2" charset="0"/>
              </a:rPr>
              <a:t>).</a:t>
            </a:r>
            <a:endParaRPr lang="en-US" sz="1350" dirty="0">
              <a:solidFill>
                <a:srgbClr val="0000FF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44769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87197</TotalTime>
  <Words>1968</Words>
  <Application>Microsoft Macintosh PowerPoint</Application>
  <PresentationFormat>On-screen Show (4:3)</PresentationFormat>
  <Paragraphs>278</Paragraphs>
  <Slides>42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62" baseType="lpstr">
      <vt:lpstr>Arial</vt:lpstr>
      <vt:lpstr>Calibri</vt:lpstr>
      <vt:lpstr>Calibri Light</vt:lpstr>
      <vt:lpstr>Cambria Math</vt:lpstr>
      <vt:lpstr>Helvetica</vt:lpstr>
      <vt:lpstr>Helvetica Light</vt:lpstr>
      <vt:lpstr>Impact</vt:lpstr>
      <vt:lpstr>MT Extra</vt:lpstr>
      <vt:lpstr>Symbol</vt:lpstr>
      <vt:lpstr>Times</vt:lpstr>
      <vt:lpstr>Times New Roman</vt:lpstr>
      <vt:lpstr>Verdana</vt:lpstr>
      <vt:lpstr>Wingdings</vt:lpstr>
      <vt:lpstr>2_Office Theme</vt:lpstr>
      <vt:lpstr>4_Office Theme</vt:lpstr>
      <vt:lpstr>8_Office Theme</vt:lpstr>
      <vt:lpstr>Default Design</vt:lpstr>
      <vt:lpstr>6_Office Theme</vt:lpstr>
      <vt:lpstr>1_Blank Presentation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Nilsson Model</vt:lpstr>
      <vt:lpstr>Nilsson Diagram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Proton Knockout at NSCL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Lawrence Berkeley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Crawford</dc:creator>
  <cp:lastModifiedBy>Augusto O  Macchiavelli</cp:lastModifiedBy>
  <cp:revision>571</cp:revision>
  <cp:lastPrinted>2018-08-31T20:24:06Z</cp:lastPrinted>
  <dcterms:created xsi:type="dcterms:W3CDTF">2015-04-08T18:19:21Z</dcterms:created>
  <dcterms:modified xsi:type="dcterms:W3CDTF">2020-11-19T23:24:18Z</dcterms:modified>
</cp:coreProperties>
</file>