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1" r:id="rId1"/>
  </p:sldMasterIdLst>
  <p:notesMasterIdLst>
    <p:notesMasterId r:id="rId14"/>
  </p:notesMasterIdLst>
  <p:handoutMasterIdLst>
    <p:handoutMasterId r:id="rId15"/>
  </p:handoutMasterIdLst>
  <p:sldIdLst>
    <p:sldId id="2147481337" r:id="rId2"/>
    <p:sldId id="2147481339" r:id="rId3"/>
    <p:sldId id="2147481342" r:id="rId4"/>
    <p:sldId id="2147481341" r:id="rId5"/>
    <p:sldId id="2147481343" r:id="rId6"/>
    <p:sldId id="2147481344" r:id="rId7"/>
    <p:sldId id="2147481345" r:id="rId8"/>
    <p:sldId id="2147481346" r:id="rId9"/>
    <p:sldId id="2147481347" r:id="rId10"/>
    <p:sldId id="2147481348" r:id="rId11"/>
    <p:sldId id="2147481340" r:id="rId12"/>
    <p:sldId id="214748133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76F3E-2B2C-D02E-A927-755D46376812}" name="Elicia Ferrer" initials="EF" userId="ac7d01b8666ae590" providerId="Windows Live"/>
  <p188:author id="{BEF8CA72-6AE8-8AD8-5B9A-8F576BAC3FD5}" name="Janiga, Jaimee" initials="JJ" userId="S::7nj@ornl.gov::c06abe94-9752-4f8c-96a2-49efdf1f63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A00"/>
    <a:srgbClr val="FF9E1B"/>
    <a:srgbClr val="7DC397"/>
    <a:srgbClr val="ECECEC"/>
    <a:srgbClr val="4E008E"/>
    <a:srgbClr val="B50094"/>
    <a:srgbClr val="FE5000"/>
    <a:srgbClr val="ED9634"/>
    <a:srgbClr val="005776"/>
    <a:srgbClr val="006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89052" autoAdjust="0"/>
  </p:normalViewPr>
  <p:slideViewPr>
    <p:cSldViewPr snapToGrid="0">
      <p:cViewPr varScale="1">
        <p:scale>
          <a:sx n="85" d="100"/>
          <a:sy n="85" d="100"/>
        </p:scale>
        <p:origin x="590" y="5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05" d="100"/>
          <a:sy n="105" d="100"/>
        </p:scale>
        <p:origin x="4152" y="-5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2F454D-A2FB-E28F-62C2-050A837E17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ptos" panose="020B0004020202020204" pitchFamily="34" charset="0"/>
            </a:endParaRPr>
          </a:p>
        </p:txBody>
      </p:sp>
      <p:sp>
        <p:nvSpPr>
          <p:cNvPr id="3" name="Date Placeholder 2">
            <a:extLst>
              <a:ext uri="{FF2B5EF4-FFF2-40B4-BE49-F238E27FC236}">
                <a16:creationId xmlns:a16="http://schemas.microsoft.com/office/drawing/2014/main" id="{BA896BDF-7ADA-716C-F5CA-D157A094BB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614C3F-0AF5-DA4C-84F9-3990FF0B58A5}" type="datetimeFigureOut">
              <a:rPr lang="en-US" smtClean="0">
                <a:latin typeface="Aptos" panose="020B0004020202020204" pitchFamily="34" charset="0"/>
              </a:rPr>
              <a:t>8/6/2026</a:t>
            </a:fld>
            <a:endParaRPr lang="en-US" dirty="0">
              <a:latin typeface="Aptos" panose="020B0004020202020204" pitchFamily="34" charset="0"/>
            </a:endParaRPr>
          </a:p>
        </p:txBody>
      </p:sp>
      <p:sp>
        <p:nvSpPr>
          <p:cNvPr id="4" name="Footer Placeholder 3">
            <a:extLst>
              <a:ext uri="{FF2B5EF4-FFF2-40B4-BE49-F238E27FC236}">
                <a16:creationId xmlns:a16="http://schemas.microsoft.com/office/drawing/2014/main" id="{72677AF2-C6EF-69B3-EBC0-F3BECE663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ptos" panose="020B0004020202020204" pitchFamily="34" charset="0"/>
            </a:endParaRPr>
          </a:p>
        </p:txBody>
      </p:sp>
      <p:sp>
        <p:nvSpPr>
          <p:cNvPr id="5" name="Slide Number Placeholder 4">
            <a:extLst>
              <a:ext uri="{FF2B5EF4-FFF2-40B4-BE49-F238E27FC236}">
                <a16:creationId xmlns:a16="http://schemas.microsoft.com/office/drawing/2014/main" id="{E24AEBCA-6ABE-1DFD-7AA8-A3B2F1B63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AB913-EDAA-C746-870D-9B7877FA5A85}" type="slidenum">
              <a:rPr lang="en-US" smtClean="0">
                <a:latin typeface="Aptos" panose="020B0004020202020204" pitchFamily="34" charset="0"/>
              </a:rPr>
              <a:t>‹#›</a:t>
            </a:fld>
            <a:endParaRPr lang="en-US" dirty="0">
              <a:latin typeface="Aptos" panose="020B0004020202020204" pitchFamily="34" charset="0"/>
            </a:endParaRPr>
          </a:p>
        </p:txBody>
      </p:sp>
    </p:spTree>
    <p:extLst>
      <p:ext uri="{BB962C8B-B14F-4D97-AF65-F5344CB8AC3E}">
        <p14:creationId xmlns:p14="http://schemas.microsoft.com/office/powerpoint/2010/main" val="1005690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ptos" panose="020B00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ptos" panose="020B0004020202020204" pitchFamily="34" charset="0"/>
              </a:defRPr>
            </a:lvl1pPr>
          </a:lstStyle>
          <a:p>
            <a:fld id="{9F2D4C33-E834-184F-A85B-4B1A7D742F82}" type="datetimeFigureOut">
              <a:rPr lang="en-US" smtClean="0"/>
              <a:pPr/>
              <a:t>8/6/2026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ptos" panose="020B00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ptos" panose="020B0004020202020204" pitchFamily="34" charset="0"/>
              </a:defRPr>
            </a:lvl1pPr>
          </a:lstStyle>
          <a:p>
            <a:fld id="{CEEA2CD3-FB95-D94F-9F04-F9F995EAB822}" type="slidenum">
              <a:rPr lang="en-US" smtClean="0"/>
              <a:pPr/>
              <a:t>‹#›</a:t>
            </a:fld>
            <a:endParaRPr lang="en-US" dirty="0"/>
          </a:p>
        </p:txBody>
      </p:sp>
    </p:spTree>
    <p:extLst>
      <p:ext uri="{BB962C8B-B14F-4D97-AF65-F5344CB8AC3E}">
        <p14:creationId xmlns:p14="http://schemas.microsoft.com/office/powerpoint/2010/main" val="181833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ptos" panose="020B00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a:xfrm>
            <a:off x="685800" y="4400550"/>
            <a:ext cx="5486400" cy="3774460"/>
          </a:xfrm>
        </p:spPr>
        <p:txBody>
          <a:bodyPr/>
          <a:lstStyle/>
          <a:p>
            <a:pPr>
              <a:lnSpc>
                <a:spcPct val="90000"/>
              </a:lnSpc>
              <a:spcBef>
                <a:spcPts val="1200"/>
              </a:spcBef>
              <a:spcAft>
                <a:spcPts val="60"/>
              </a:spcAft>
              <a:buNone/>
            </a:pPr>
            <a:r>
              <a:rPr lang="en-US" b="1" dirty="0">
                <a:latin typeface="Aptos Light" panose="020B0004020202020204" pitchFamily="34" charset="0"/>
                <a:ea typeface="Aptos" panose="02000000000000000000" pitchFamily="2" charset="0"/>
              </a:rPr>
              <a:t>Accessing Title Slide Options </a:t>
            </a:r>
            <a:br>
              <a:rPr lang="en-US" b="1" dirty="0">
                <a:latin typeface="Aptos Light" panose="020B0004020202020204" pitchFamily="34" charset="0"/>
                <a:ea typeface="Aptos" panose="02000000000000000000" pitchFamily="2" charset="0"/>
              </a:rPr>
            </a:br>
            <a:r>
              <a:rPr lang="en-US" dirty="0">
                <a:latin typeface="Aptos Light" panose="020B0004020202020204" pitchFamily="34" charset="0"/>
                <a:ea typeface="Aptos" panose="02000000000000000000" pitchFamily="2" charset="0"/>
              </a:rPr>
              <a:t>The standard ORNL presentation template includes five branded title slide layouts:</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Standard</a:t>
            </a:r>
            <a:r>
              <a:rPr lang="en-US" dirty="0">
                <a:latin typeface="Aptos Light" panose="020B0004020202020204" pitchFamily="34" charset="0"/>
                <a:ea typeface="Aptos" panose="02000000000000000000" pitchFamily="2" charset="0"/>
              </a:rPr>
              <a:t>. The preferred layout for lab-wide and general presentations. Features a default aerial photograph of the lab.</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Image</a:t>
            </a:r>
            <a:r>
              <a:rPr lang="en-US" dirty="0">
                <a:latin typeface="Aptos Light" panose="020B0004020202020204" pitchFamily="34" charset="0"/>
                <a:ea typeface="Aptos" panose="02000000000000000000" pitchFamily="2" charset="0"/>
              </a:rPr>
              <a:t>. Allows replacement of the default background with a custom full-slide image (16:9 or 4:3 landscape format).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Portrait Image</a:t>
            </a:r>
            <a:r>
              <a:rPr lang="en-US" dirty="0">
                <a:latin typeface="Aptos Light" panose="020B0004020202020204" pitchFamily="34" charset="0"/>
                <a:ea typeface="Aptos" panose="02000000000000000000" pitchFamily="2" charset="0"/>
              </a:rPr>
              <a:t>. Supports inclusion of a custom 4:3 portrait image positioned next to the introductory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Custom Landscape Image</a:t>
            </a:r>
            <a:r>
              <a:rPr lang="en-US" dirty="0">
                <a:latin typeface="Aptos Light" panose="020B0004020202020204" pitchFamily="34" charset="0"/>
                <a:ea typeface="Aptos" panose="02000000000000000000" pitchFamily="2" charset="0"/>
              </a:rPr>
              <a:t>. Supports inclusion of a custom 16:9 landscape image positioned next to the introductory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Title | Text Only</a:t>
            </a:r>
            <a:r>
              <a:rPr lang="en-US" dirty="0">
                <a:latin typeface="Aptos Light" panose="020B0004020202020204" pitchFamily="34" charset="0"/>
                <a:ea typeface="Aptos" panose="02000000000000000000" pitchFamily="2" charset="0"/>
              </a:rPr>
              <a:t>. Offers additional space for longer titles and multiple presenters.</a:t>
            </a:r>
          </a:p>
          <a:p>
            <a:pPr>
              <a:lnSpc>
                <a:spcPct val="90000"/>
              </a:lnSpc>
              <a:spcBef>
                <a:spcPts val="1200"/>
              </a:spcBef>
              <a:spcAft>
                <a:spcPts val="60"/>
              </a:spcAft>
              <a:buNone/>
            </a:pPr>
            <a:r>
              <a:rPr lang="en-US" dirty="0">
                <a:latin typeface="Aptos Light" panose="020B0004020202020204" pitchFamily="34" charset="0"/>
                <a:ea typeface="Aptos" panose="02000000000000000000" pitchFamily="2" charset="0"/>
              </a:rPr>
              <a:t>Additional Lab-approved title slides specific to directorates and user facilities are available in PowerPoint under the following folders: </a:t>
            </a:r>
            <a:r>
              <a:rPr lang="en-US" b="1" dirty="0">
                <a:latin typeface="Aptos Light" panose="020B0004020202020204" pitchFamily="34" charset="0"/>
                <a:ea typeface="Aptos" panose="02000000000000000000" pitchFamily="2" charset="0"/>
              </a:rPr>
              <a:t>Custom Title Slides</a:t>
            </a:r>
            <a:r>
              <a:rPr lang="en-US" dirty="0">
                <a:latin typeface="Aptos Light" panose="020B0004020202020204" pitchFamily="34" charset="0"/>
                <a:ea typeface="Aptos" panose="02000000000000000000" pitchFamily="2" charset="0"/>
              </a:rPr>
              <a:t> and </a:t>
            </a:r>
            <a:r>
              <a:rPr lang="en-US" b="1" dirty="0">
                <a:latin typeface="Aptos Light" panose="020B0004020202020204" pitchFamily="34" charset="0"/>
                <a:ea typeface="Aptos" panose="02000000000000000000" pitchFamily="2" charset="0"/>
              </a:rPr>
              <a:t>User Facility Templates</a:t>
            </a:r>
            <a:r>
              <a:rPr lang="en-US" dirty="0">
                <a:latin typeface="Aptos Light" panose="020B0004020202020204" pitchFamily="34" charset="0"/>
                <a:ea typeface="Aptos" panose="02000000000000000000" pitchFamily="2" charset="0"/>
              </a:rPr>
              <a:t>, located in </a:t>
            </a:r>
            <a:r>
              <a:rPr lang="en-US" b="1" dirty="0">
                <a:latin typeface="Aptos Light" panose="020B0004020202020204" pitchFamily="34" charset="0"/>
                <a:ea typeface="Aptos" panose="02000000000000000000" pitchFamily="2" charset="0"/>
              </a:rPr>
              <a:t>Presentation Templates</a:t>
            </a:r>
            <a:r>
              <a:rPr lang="en-US" dirty="0">
                <a:latin typeface="Aptos Light" panose="020B0004020202020204" pitchFamily="34" charset="0"/>
                <a:ea typeface="Aptos" panose="02000000000000000000" pitchFamily="2" charset="0"/>
              </a:rPr>
              <a:t>.</a:t>
            </a:r>
          </a:p>
          <a:p>
            <a:pPr>
              <a:lnSpc>
                <a:spcPct val="90000"/>
              </a:lnSpc>
              <a:spcBef>
                <a:spcPts val="1200"/>
              </a:spcBef>
              <a:spcAft>
                <a:spcPts val="60"/>
              </a:spcAft>
              <a:buNone/>
            </a:pPr>
            <a:endParaRPr lang="en-US" b="1" dirty="0">
              <a:latin typeface="Aptos Light" panose="020B0004020202020204" pitchFamily="34" charset="0"/>
              <a:ea typeface="Aptos" panose="02000000000000000000" pitchFamily="2" charset="0"/>
            </a:endParaRPr>
          </a:p>
          <a:p>
            <a:pPr>
              <a:lnSpc>
                <a:spcPct val="90000"/>
              </a:lnSpc>
              <a:spcBef>
                <a:spcPts val="1200"/>
              </a:spcBef>
              <a:spcAft>
                <a:spcPts val="60"/>
              </a:spcAft>
              <a:buNone/>
            </a:pPr>
            <a:r>
              <a:rPr lang="en-US" b="1" dirty="0">
                <a:latin typeface="Aptos Light" panose="020B0004020202020204" pitchFamily="34" charset="0"/>
                <a:ea typeface="Aptos" panose="02000000000000000000" pitchFamily="2" charset="0"/>
              </a:rPr>
              <a:t>Custom Title Slide Guidelines</a:t>
            </a:r>
            <a:endParaRPr lang="en-US" dirty="0">
              <a:latin typeface="Aptos Light" panose="020B0004020202020204" pitchFamily="34" charset="0"/>
              <a:ea typeface="Aptos" panose="02000000000000000000" pitchFamily="2" charset="0"/>
            </a:endParaRP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Image Rights</a:t>
            </a:r>
            <a:r>
              <a:rPr lang="en-US" dirty="0">
                <a:latin typeface="Aptos Light" panose="020B0004020202020204" pitchFamily="34" charset="0"/>
                <a:ea typeface="Aptos" panose="02000000000000000000" pitchFamily="2" charset="0"/>
              </a:rPr>
              <a:t>. Any custom images, graphics, or photography must be owned by ORNL or used with documented permission from the original creator or source.</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Appropriate Image Use</a:t>
            </a:r>
            <a:r>
              <a:rPr lang="en-US" dirty="0">
                <a:latin typeface="Aptos Light" panose="020B0004020202020204" pitchFamily="34" charset="0"/>
                <a:ea typeface="Aptos" panose="02000000000000000000" pitchFamily="2" charset="0"/>
              </a:rPr>
              <a:t>. Select images that work well with the layout. Ensure the focal point of the image is not obscured by the title text and white overlay box.</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Relevance and Impact.</a:t>
            </a:r>
            <a:r>
              <a:rPr lang="en-US" dirty="0">
                <a:latin typeface="Aptos Light" panose="020B0004020202020204" pitchFamily="34" charset="0"/>
                <a:ea typeface="Aptos" panose="02000000000000000000" pitchFamily="2" charset="0"/>
              </a:rPr>
              <a:t> Visuals are a key element of effective communication. Whenever possible, use imagery that enhances the message of your presentation and reflects ORNL’s mission and values.</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Quality and Clarity.</a:t>
            </a:r>
            <a:r>
              <a:rPr lang="en-US" dirty="0">
                <a:latin typeface="Aptos Light" panose="020B0004020202020204" pitchFamily="34" charset="0"/>
                <a:ea typeface="Aptos" panose="02000000000000000000" pitchFamily="2" charset="0"/>
              </a:rPr>
              <a:t> Use high-resolution images for clarity on large screens. Avoid overly complex or dark images that may conflict with the title text.</a:t>
            </a:r>
          </a:p>
          <a:p>
            <a:pPr marL="628650" lvl="1" indent="-171450">
              <a:lnSpc>
                <a:spcPct val="90000"/>
              </a:lnSpc>
              <a:spcBef>
                <a:spcPts val="1200"/>
              </a:spcBef>
              <a:spcAft>
                <a:spcPts val="60"/>
              </a:spcAft>
              <a:buFont typeface="Arial" panose="020B0604020202020204" pitchFamily="34" charset="0"/>
              <a:buChar char="•"/>
            </a:pPr>
            <a:r>
              <a:rPr lang="en-US" b="1" dirty="0">
                <a:latin typeface="Aptos Light" panose="020B0004020202020204" pitchFamily="34" charset="0"/>
                <a:ea typeface="Aptos" panose="02000000000000000000" pitchFamily="2" charset="0"/>
              </a:rPr>
              <a:t>Text-Only Option.</a:t>
            </a:r>
            <a:r>
              <a:rPr lang="en-US" dirty="0">
                <a:latin typeface="Aptos Light" panose="020B0004020202020204" pitchFamily="34" charset="0"/>
                <a:ea typeface="Aptos" panose="02000000000000000000" pitchFamily="2" charset="0"/>
              </a:rPr>
              <a:t> If no appropriate or approved imagery is available, or if imagery is not permitted for the subject matter, the </a:t>
            </a:r>
            <a:r>
              <a:rPr lang="en-US" b="1" dirty="0">
                <a:latin typeface="Aptos Light" panose="020B0004020202020204" pitchFamily="34" charset="0"/>
                <a:ea typeface="Aptos" panose="02000000000000000000" pitchFamily="2" charset="0"/>
              </a:rPr>
              <a:t>Title | Text Only</a:t>
            </a:r>
            <a:r>
              <a:rPr lang="en-US" dirty="0">
                <a:latin typeface="Aptos Light" panose="020B0004020202020204" pitchFamily="34" charset="0"/>
                <a:ea typeface="Aptos" panose="02000000000000000000" pitchFamily="2" charset="0"/>
              </a:rPr>
              <a:t> layout provides a clean, professional alternative.</a:t>
            </a:r>
            <a:endParaRPr lang="en-US" dirty="0">
              <a:effectLst/>
              <a:latin typeface="Aptos Light" panose="020B0004020202020204" pitchFamily="34" charset="0"/>
              <a:ea typeface="Aptos" panose="02000000000000000000" pitchFamily="2" charset="0"/>
            </a:endParaRPr>
          </a:p>
          <a:p>
            <a:pPr>
              <a:lnSpc>
                <a:spcPct val="90000"/>
              </a:lnSpc>
              <a:spcBef>
                <a:spcPts val="1200"/>
              </a:spcBef>
              <a:spcAft>
                <a:spcPts val="60"/>
              </a:spcAft>
            </a:pPr>
            <a:endParaRPr lang="en-US" dirty="0">
              <a:effectLst/>
              <a:latin typeface="Aptos Light" panose="020B0004020202020204" pitchFamily="34" charset="0"/>
              <a:ea typeface="Aptos" panose="02000000000000000000" pitchFamily="2" charset="0"/>
            </a:endParaRPr>
          </a:p>
          <a:p>
            <a:pPr marL="0" indent="0">
              <a:lnSpc>
                <a:spcPct val="90000"/>
              </a:lnSpc>
              <a:spcBef>
                <a:spcPts val="1200"/>
              </a:spcBef>
              <a:spcAft>
                <a:spcPts val="60"/>
              </a:spcAft>
              <a:buFont typeface="Arial" panose="020B0604020202020204" pitchFamily="34" charset="0"/>
              <a:buNone/>
            </a:pPr>
            <a:r>
              <a:rPr lang="en-US" b="1" dirty="0">
                <a:effectLst/>
                <a:latin typeface="Aptos Light" panose="020B0004020202020204" pitchFamily="34" charset="0"/>
                <a:ea typeface="Aptos" panose="02000000000000000000" pitchFamily="2" charset="0"/>
              </a:rPr>
              <a:t>Learn more about ORNL presentations</a:t>
            </a:r>
          </a:p>
          <a:p>
            <a:pPr marL="628650" lvl="1" indent="-171450">
              <a:lnSpc>
                <a:spcPct val="90000"/>
              </a:lnSpc>
              <a:spcBef>
                <a:spcPts val="1200"/>
              </a:spcBef>
              <a:spcAft>
                <a:spcPts val="60"/>
              </a:spcAft>
              <a:buFont typeface="Arial" panose="020B0604020202020204" pitchFamily="34" charset="0"/>
              <a:buChar char="•"/>
            </a:pPr>
            <a:r>
              <a:rPr lang="en-US" b="0" dirty="0">
                <a:latin typeface="Aptos Light" panose="020B0004020202020204" pitchFamily="34" charset="0"/>
                <a:ea typeface="Aptos" panose="02000000000000000000" pitchFamily="2" charset="0"/>
              </a:rPr>
              <a:t>https://</a:t>
            </a:r>
            <a:r>
              <a:rPr lang="en-US" b="0" dirty="0" err="1">
                <a:latin typeface="Aptos Light" panose="020B0004020202020204" pitchFamily="34" charset="0"/>
                <a:ea typeface="Aptos" panose="02000000000000000000" pitchFamily="2" charset="0"/>
              </a:rPr>
              <a:t>ornl.sharepoint.com</a:t>
            </a:r>
            <a:r>
              <a:rPr lang="en-US" b="0" dirty="0">
                <a:latin typeface="Aptos Light" panose="020B0004020202020204" pitchFamily="34" charset="0"/>
                <a:ea typeface="Aptos" panose="02000000000000000000" pitchFamily="2" charset="0"/>
              </a:rPr>
              <a:t>/sites/Branding/</a:t>
            </a:r>
            <a:r>
              <a:rPr lang="en-US" b="0" dirty="0" err="1">
                <a:latin typeface="Aptos Light" panose="020B0004020202020204" pitchFamily="34" charset="0"/>
                <a:ea typeface="Aptos" panose="02000000000000000000" pitchFamily="2" charset="0"/>
              </a:rPr>
              <a:t>SitePages</a:t>
            </a:r>
            <a:r>
              <a:rPr lang="en-US" b="0" dirty="0">
                <a:latin typeface="Aptos Light" panose="020B0004020202020204" pitchFamily="34" charset="0"/>
                <a:ea typeface="Aptos" panose="02000000000000000000" pitchFamily="2" charset="0"/>
              </a:rPr>
              <a:t>/</a:t>
            </a:r>
            <a:r>
              <a:rPr lang="en-US" b="0" dirty="0" err="1">
                <a:latin typeface="Aptos Light" panose="020B0004020202020204" pitchFamily="34" charset="0"/>
                <a:ea typeface="Aptos" panose="02000000000000000000" pitchFamily="2" charset="0"/>
              </a:rPr>
              <a:t>Presentations.aspx</a:t>
            </a:r>
            <a:r>
              <a:rPr lang="en-US" b="0" dirty="0">
                <a:latin typeface="Aptos Light" panose="020B0004020202020204" pitchFamily="34" charset="0"/>
                <a:ea typeface="Aptos" panose="02000000000000000000" pitchFamily="2" charset="0"/>
              </a:rPr>
              <a:t> </a:t>
            </a:r>
          </a:p>
        </p:txBody>
      </p:sp>
      <p:sp>
        <p:nvSpPr>
          <p:cNvPr id="4" name="Slide Number Placeholder 3"/>
          <p:cNvSpPr>
            <a:spLocks noGrp="1"/>
          </p:cNvSpPr>
          <p:nvPr>
            <p:ph type="sldNum" sz="quarter" idx="5"/>
          </p:nvPr>
        </p:nvSpPr>
        <p:spPr/>
        <p:txBody>
          <a:bodyPr/>
          <a:lstStyle/>
          <a:p>
            <a:fld id="{CEEA2CD3-FB95-D94F-9F04-F9F995EAB822}" type="slidenum">
              <a:rPr lang="en-US" smtClean="0"/>
              <a:t>1</a:t>
            </a:fld>
            <a:endParaRPr lang="en-US"/>
          </a:p>
        </p:txBody>
      </p:sp>
    </p:spTree>
    <p:extLst>
      <p:ext uri="{BB962C8B-B14F-4D97-AF65-F5344CB8AC3E}">
        <p14:creationId xmlns:p14="http://schemas.microsoft.com/office/powerpoint/2010/main" val="4034575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CKM matrix governs weak interactions between quark generations</a:t>
            </a:r>
          </a:p>
          <a:p>
            <a:pPr marL="171450" indent="-171450">
              <a:buFont typeface="Arial" panose="020B0604020202020204" pitchFamily="34" charset="0"/>
              <a:buChar char="•"/>
            </a:pPr>
            <a:r>
              <a:rPr lang="en-US" err="1"/>
              <a:t>Vud</a:t>
            </a:r>
            <a:r>
              <a:rPr lang="en-US"/>
              <a:t> element can be calculated from neutron decay (d -&gt; u transition)</a:t>
            </a:r>
          </a:p>
          <a:p>
            <a:pPr marL="171450" indent="-171450">
              <a:buFont typeface="Arial" panose="020B0604020202020204" pitchFamily="34" charset="0"/>
              <a:buChar char="•"/>
            </a:pPr>
            <a:r>
              <a:rPr lang="en-US"/>
              <a:t>Standard Model of particle physics requires unitarity of CKM matrix (Vud^2 + Vus^2 + Vub^2 = 1)</a:t>
            </a:r>
          </a:p>
        </p:txBody>
      </p:sp>
      <p:sp>
        <p:nvSpPr>
          <p:cNvPr id="4" name="Slide Number Placeholder 3"/>
          <p:cNvSpPr>
            <a:spLocks noGrp="1"/>
          </p:cNvSpPr>
          <p:nvPr>
            <p:ph type="sldNum" sz="quarter" idx="5"/>
          </p:nvPr>
        </p:nvSpPr>
        <p:spPr/>
        <p:txBody>
          <a:bodyPr/>
          <a:lstStyle/>
          <a:p>
            <a:fld id="{DBFF095A-F86B-4B29-8A9F-DF3D3D1F3E2A}" type="slidenum">
              <a:rPr lang="en-US" smtClean="0"/>
              <a:pPr/>
              <a:t>3</a:t>
            </a:fld>
            <a:endParaRPr lang="en-US"/>
          </a:p>
        </p:txBody>
      </p:sp>
    </p:spTree>
    <p:extLst>
      <p:ext uri="{BB962C8B-B14F-4D97-AF65-F5344CB8AC3E}">
        <p14:creationId xmlns:p14="http://schemas.microsoft.com/office/powerpoint/2010/main" val="31270387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NS | Standard">
    <p:spTree>
      <p:nvGrpSpPr>
        <p:cNvPr id="1" name=""/>
        <p:cNvGrpSpPr/>
        <p:nvPr/>
      </p:nvGrpSpPr>
      <p:grpSpPr>
        <a:xfrm>
          <a:off x="0" y="0"/>
          <a:ext cx="0" cy="0"/>
          <a:chOff x="0" y="0"/>
          <a:chExt cx="0" cy="0"/>
        </a:xfrm>
      </p:grpSpPr>
      <p:pic>
        <p:nvPicPr>
          <p:cNvPr id="9" name="Picture 8" descr="2021-P09584: Aerial overview of the Spallation Neutron Source, SNS, and the future location for the SNS Second Target Station, September 30, 2021.  This image has been reviewed by an ORNL Releasing Official and is approved for public release, September 26, 2022.&#10;">
            <a:extLst>
              <a:ext uri="{FF2B5EF4-FFF2-40B4-BE49-F238E27FC236}">
                <a16:creationId xmlns:a16="http://schemas.microsoft.com/office/drawing/2014/main" id="{23605ACD-41F8-B102-BD71-359116C767B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a typeface="Aptos"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B0004020202020204" pitchFamily="34"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3"/>
            <a:stretch>
              <a:fillRect/>
            </a:stretch>
          </p:blipFill>
          <p:spPr>
            <a:xfrm>
              <a:off x="1177351" y="5301081"/>
              <a:ext cx="1526303" cy="438406"/>
            </a:xfrm>
            <a:prstGeom prst="rect">
              <a:avLst/>
            </a:prstGeom>
          </p:spPr>
        </p:pic>
      </p:grpSp>
      <p:pic>
        <p:nvPicPr>
          <p:cNvPr id="8" name="Picture 7" descr="A green text on a black background&#10;&#10;Description automatically generated">
            <a:extLst>
              <a:ext uri="{FF2B5EF4-FFF2-40B4-BE49-F238E27FC236}">
                <a16:creationId xmlns:a16="http://schemas.microsoft.com/office/drawing/2014/main" id="{CE5F83F0-C855-D604-9187-C2557574248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99502" y="1104908"/>
            <a:ext cx="2718596" cy="494292"/>
          </a:xfrm>
          <a:prstGeom prst="rect">
            <a:avLst/>
          </a:prstGeom>
        </p:spPr>
      </p:pic>
    </p:spTree>
    <p:extLst>
      <p:ext uri="{BB962C8B-B14F-4D97-AF65-F5344CB8AC3E}">
        <p14:creationId xmlns:p14="http://schemas.microsoft.com/office/powerpoint/2010/main" val="17207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Column Stacked Image Series">
    <p:spTree>
      <p:nvGrpSpPr>
        <p:cNvPr id="1" name=""/>
        <p:cNvGrpSpPr/>
        <p:nvPr/>
      </p:nvGrpSpPr>
      <p:grpSpPr>
        <a:xfrm>
          <a:off x="0" y="0"/>
          <a:ext cx="0" cy="0"/>
          <a:chOff x="0" y="0"/>
          <a:chExt cx="0" cy="0"/>
        </a:xfrm>
      </p:grpSpPr>
      <p:sp>
        <p:nvSpPr>
          <p:cNvPr id="118" name="Picture Placeholder 117">
            <a:extLst>
              <a:ext uri="{FF2B5EF4-FFF2-40B4-BE49-F238E27FC236}">
                <a16:creationId xmlns:a16="http://schemas.microsoft.com/office/drawing/2014/main" id="{FCAA6D76-9D9F-EEEC-3A19-B8672A58A5A7}"/>
              </a:ext>
            </a:extLst>
          </p:cNvPr>
          <p:cNvSpPr>
            <a:spLocks noGrp="1"/>
          </p:cNvSpPr>
          <p:nvPr>
            <p:ph type="pic" sz="quarter" idx="13"/>
          </p:nvPr>
        </p:nvSpPr>
        <p:spPr>
          <a:xfrm>
            <a:off x="7645400" y="-6350"/>
            <a:ext cx="4546600" cy="2155825"/>
          </a:xfrm>
          <a:solidFill>
            <a:schemeClr val="bg2"/>
          </a:solidFill>
        </p:spPr>
        <p:txBody>
          <a:bodyPr/>
          <a:lstStyle>
            <a:lvl1pPr>
              <a:defRPr/>
            </a:lvl1pPr>
          </a:lstStyle>
          <a:p>
            <a:r>
              <a:rPr lang="en-US"/>
              <a:t>Click icon to add picture</a:t>
            </a:r>
            <a:endParaRPr lang="en-US" dirty="0"/>
          </a:p>
        </p:txBody>
      </p:sp>
      <p:sp>
        <p:nvSpPr>
          <p:cNvPr id="121" name="Picture Placeholder 120">
            <a:extLst>
              <a:ext uri="{FF2B5EF4-FFF2-40B4-BE49-F238E27FC236}">
                <a16:creationId xmlns:a16="http://schemas.microsoft.com/office/drawing/2014/main" id="{374474B3-1A16-3799-2DA6-5E1F9B62F1F2}"/>
              </a:ext>
            </a:extLst>
          </p:cNvPr>
          <p:cNvSpPr>
            <a:spLocks noGrp="1"/>
          </p:cNvSpPr>
          <p:nvPr>
            <p:ph type="pic" sz="quarter" idx="14"/>
          </p:nvPr>
        </p:nvSpPr>
        <p:spPr>
          <a:xfrm>
            <a:off x="7645400" y="2352675"/>
            <a:ext cx="4546600" cy="2149475"/>
          </a:xfrm>
          <a:solidFill>
            <a:schemeClr val="bg2"/>
          </a:solidFill>
        </p:spPr>
        <p:txBody>
          <a:bodyPr/>
          <a:lstStyle>
            <a:lvl1pPr>
              <a:defRPr/>
            </a:lvl1pPr>
          </a:lstStyle>
          <a:p>
            <a:r>
              <a:rPr lang="en-US"/>
              <a:t>Click icon to add picture</a:t>
            </a:r>
            <a:endParaRPr lang="en-US" dirty="0"/>
          </a:p>
        </p:txBody>
      </p:sp>
      <p:sp>
        <p:nvSpPr>
          <p:cNvPr id="123" name="Picture Placeholder 122">
            <a:extLst>
              <a:ext uri="{FF2B5EF4-FFF2-40B4-BE49-F238E27FC236}">
                <a16:creationId xmlns:a16="http://schemas.microsoft.com/office/drawing/2014/main" id="{0285EA67-185C-FA9B-F112-0DEA71BAF9A1}"/>
              </a:ext>
            </a:extLst>
          </p:cNvPr>
          <p:cNvSpPr>
            <a:spLocks noGrp="1"/>
          </p:cNvSpPr>
          <p:nvPr>
            <p:ph type="pic" sz="quarter" idx="15"/>
          </p:nvPr>
        </p:nvSpPr>
        <p:spPr>
          <a:xfrm>
            <a:off x="7645400" y="4703763"/>
            <a:ext cx="4546600" cy="215423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1006475"/>
          </a:xfrm>
        </p:spPr>
        <p:txBody>
          <a:bodyPr>
            <a:noAutofit/>
          </a:bodyPr>
          <a:lstStyle>
            <a:lvl1pPr>
              <a:defRPr b="1">
                <a:solidFill>
                  <a:schemeClr val="tx1"/>
                </a:solidFill>
                <a:latin typeface="+mj-lt"/>
              </a:defRPr>
            </a:lvl1pPr>
          </a:lstStyle>
          <a:p>
            <a:r>
              <a:rPr lang="en-US" dirty="0"/>
              <a:t>One-sentence headline stating the main takeaway message</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59"/>
            <a:ext cx="6763894" cy="4324823"/>
          </a:xfrm>
        </p:spPr>
        <p:txBody>
          <a:bodyPr>
            <a:noAutofit/>
          </a:bodyPr>
          <a:lstStyle>
            <a:lvl1pPr marL="0" inden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rPr lang="en-US" dirty="0"/>
              <a:t>Place content here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1496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Tree>
    <p:extLst>
      <p:ext uri="{BB962C8B-B14F-4D97-AF65-F5344CB8AC3E}">
        <p14:creationId xmlns:p14="http://schemas.microsoft.com/office/powerpoint/2010/main" val="4115577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pic>
        <p:nvPicPr>
          <p:cNvPr id="2" name="Picture 1" descr="White text on a black background&#10;&#10;Description automatically generated">
            <a:extLst>
              <a:ext uri="{FF2B5EF4-FFF2-40B4-BE49-F238E27FC236}">
                <a16:creationId xmlns:a16="http://schemas.microsoft.com/office/drawing/2014/main" id="{8C27F674-A3DD-139E-4888-A613126C06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2409650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172851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2" name="Content Placeholder 2">
            <a:extLst>
              <a:ext uri="{FF2B5EF4-FFF2-40B4-BE49-F238E27FC236}">
                <a16:creationId xmlns:a16="http://schemas.microsoft.com/office/drawing/2014/main" id="{7C908273-EAF5-86C7-7DA1-4B3A63FA40AD}"/>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9" name="Content Placeholder 2">
            <a:extLst>
              <a:ext uri="{FF2B5EF4-FFF2-40B4-BE49-F238E27FC236}">
                <a16:creationId xmlns:a16="http://schemas.microsoft.com/office/drawing/2014/main" id="{328AC23A-F6F3-1406-A41C-A53D31762F5B}"/>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0" name="Content Placeholder 2">
            <a:extLst>
              <a:ext uri="{FF2B5EF4-FFF2-40B4-BE49-F238E27FC236}">
                <a16:creationId xmlns:a16="http://schemas.microsoft.com/office/drawing/2014/main" id="{08990C39-D2EB-2C24-D563-540A447C8980}"/>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pic>
        <p:nvPicPr>
          <p:cNvPr id="3" name="Picture 2" descr="White text on a black background&#10;&#10;Description automatically generated">
            <a:extLst>
              <a:ext uri="{FF2B5EF4-FFF2-40B4-BE49-F238E27FC236}">
                <a16:creationId xmlns:a16="http://schemas.microsoft.com/office/drawing/2014/main" id="{77A8A020-D26D-E32D-AD42-E4650FF20CF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1550189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4106746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4E3954A7-39D8-F93F-8AB5-8AFDA80ABC34}"/>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Content Placeholder 2">
            <a:extLst>
              <a:ext uri="{FF2B5EF4-FFF2-40B4-BE49-F238E27FC236}">
                <a16:creationId xmlns:a16="http://schemas.microsoft.com/office/drawing/2014/main" id="{E933C006-27BF-E46C-6464-DF2AED8EF3CF}"/>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1" name="Content Placeholder 2">
            <a:extLst>
              <a:ext uri="{FF2B5EF4-FFF2-40B4-BE49-F238E27FC236}">
                <a16:creationId xmlns:a16="http://schemas.microsoft.com/office/drawing/2014/main" id="{372DE149-7914-DD03-AF2A-717A4DBC4C42}"/>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2" name="Content Placeholder 2">
            <a:extLst>
              <a:ext uri="{FF2B5EF4-FFF2-40B4-BE49-F238E27FC236}">
                <a16:creationId xmlns:a16="http://schemas.microsoft.com/office/drawing/2014/main" id="{C563E755-9A43-BCF9-FC26-D2B9312D44A8}"/>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pic>
        <p:nvPicPr>
          <p:cNvPr id="2" name="Picture 1" descr="White text on a black background&#10;&#10;Description automatically generated">
            <a:extLst>
              <a:ext uri="{FF2B5EF4-FFF2-40B4-BE49-F238E27FC236}">
                <a16:creationId xmlns:a16="http://schemas.microsoft.com/office/drawing/2014/main" id="{6C255948-843E-49EC-B0C3-9B19170E20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1434581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51529"/>
            <a:ext cx="5528426"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37905" y="2151529"/>
            <a:ext cx="5534113"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5" name="Text Placeholder 212">
            <a:extLst>
              <a:ext uri="{FF2B5EF4-FFF2-40B4-BE49-F238E27FC236}">
                <a16:creationId xmlns:a16="http://schemas.microsoft.com/office/drawing/2014/main" id="{E5D92591-51DF-3209-1704-154E381BA6FD}"/>
              </a:ext>
            </a:extLst>
          </p:cNvPr>
          <p:cNvSpPr>
            <a:spLocks noGrp="1"/>
          </p:cNvSpPr>
          <p:nvPr>
            <p:ph type="body" sz="quarter" idx="13" hasCustomPrompt="1"/>
          </p:nvPr>
        </p:nvSpPr>
        <p:spPr>
          <a:xfrm>
            <a:off x="314691" y="1636713"/>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322623F-B85A-91ED-9131-7E60FBA08AAC}"/>
              </a:ext>
            </a:extLst>
          </p:cNvPr>
          <p:cNvSpPr>
            <a:spLocks noGrp="1"/>
          </p:cNvSpPr>
          <p:nvPr>
            <p:ph type="body" sz="quarter" idx="14" hasCustomPrompt="1"/>
          </p:nvPr>
        </p:nvSpPr>
        <p:spPr>
          <a:xfrm>
            <a:off x="6238429" y="1636672"/>
            <a:ext cx="5534113"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2000835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365069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2191870"/>
            <a:ext cx="364642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2191870"/>
            <a:ext cx="364739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0EDE83FF-6880-0C2B-F666-A52972148FBD}"/>
              </a:ext>
            </a:extLst>
          </p:cNvPr>
          <p:cNvSpPr>
            <a:spLocks noGrp="1"/>
          </p:cNvSpPr>
          <p:nvPr>
            <p:ph type="body" sz="quarter" idx="13" hasCustomPrompt="1"/>
          </p:nvPr>
        </p:nvSpPr>
        <p:spPr>
          <a:xfrm>
            <a:off x="314691"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8CEEB1B0-74A1-A9A5-0E01-2E2E2380F2DF}"/>
              </a:ext>
            </a:extLst>
          </p:cNvPr>
          <p:cNvSpPr>
            <a:spLocks noGrp="1"/>
          </p:cNvSpPr>
          <p:nvPr>
            <p:ph type="body" sz="quarter" idx="15" hasCustomPrompt="1"/>
          </p:nvPr>
        </p:nvSpPr>
        <p:spPr>
          <a:xfrm>
            <a:off x="4231283"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B1FC136-726A-E90A-AA01-55CC4CA7F5C6}"/>
              </a:ext>
            </a:extLst>
          </p:cNvPr>
          <p:cNvSpPr>
            <a:spLocks noGrp="1"/>
          </p:cNvSpPr>
          <p:nvPr>
            <p:ph type="body" sz="quarter" idx="17" hasCustomPrompt="1"/>
          </p:nvPr>
        </p:nvSpPr>
        <p:spPr>
          <a:xfrm>
            <a:off x="8159995" y="1636713"/>
            <a:ext cx="3646421"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1401445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Column 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2743968"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2191870"/>
            <a:ext cx="274076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2191870"/>
            <a:ext cx="2741489"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2191870"/>
            <a:ext cx="2737553"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A8FB3702-489D-7133-5029-0EED83D74255}"/>
              </a:ext>
            </a:extLst>
          </p:cNvPr>
          <p:cNvSpPr>
            <a:spLocks noGrp="1"/>
          </p:cNvSpPr>
          <p:nvPr>
            <p:ph type="body" sz="quarter" idx="13" hasCustomPrompt="1"/>
          </p:nvPr>
        </p:nvSpPr>
        <p:spPr>
          <a:xfrm>
            <a:off x="314692" y="1636713"/>
            <a:ext cx="2740760" cy="433965"/>
          </a:xfrm>
          <a:solidFill>
            <a:schemeClr val="tx2"/>
          </a:solidFill>
        </p:spPr>
        <p:txBody>
          <a:bodyPr wrap="square" lIns="182880" tIns="91440" rIns="91440" bIns="91440">
            <a:sp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A472ABD6-D4AF-51A3-D274-EB02E1F7D698}"/>
              </a:ext>
            </a:extLst>
          </p:cNvPr>
          <p:cNvSpPr>
            <a:spLocks noGrp="1"/>
          </p:cNvSpPr>
          <p:nvPr>
            <p:ph type="body" sz="quarter" idx="15" hasCustomPrompt="1"/>
          </p:nvPr>
        </p:nvSpPr>
        <p:spPr>
          <a:xfrm>
            <a:off x="323770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9B2846D9-98D8-E207-8370-E81B28729B49}"/>
              </a:ext>
            </a:extLst>
          </p:cNvPr>
          <p:cNvSpPr>
            <a:spLocks noGrp="1"/>
          </p:cNvSpPr>
          <p:nvPr>
            <p:ph type="body" sz="quarter" idx="17" hasCustomPrompt="1"/>
          </p:nvPr>
        </p:nvSpPr>
        <p:spPr>
          <a:xfrm>
            <a:off x="614476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7" name="Text Placeholder 212">
            <a:extLst>
              <a:ext uri="{FF2B5EF4-FFF2-40B4-BE49-F238E27FC236}">
                <a16:creationId xmlns:a16="http://schemas.microsoft.com/office/drawing/2014/main" id="{5A4E93FB-938D-13A6-A78B-46943641C35D}"/>
              </a:ext>
            </a:extLst>
          </p:cNvPr>
          <p:cNvSpPr>
            <a:spLocks noGrp="1"/>
          </p:cNvSpPr>
          <p:nvPr>
            <p:ph type="body" sz="quarter" idx="19" hasCustomPrompt="1"/>
          </p:nvPr>
        </p:nvSpPr>
        <p:spPr>
          <a:xfrm>
            <a:off x="9069571" y="1636713"/>
            <a:ext cx="2740760" cy="433965"/>
          </a:xfrm>
          <a:solidFill>
            <a:schemeClr val="tx2"/>
          </a:solidFill>
        </p:spPr>
        <p:txBody>
          <a:bodyPr wrap="square" lIns="182880" tIns="91440" rIns="91440" bIns="91440">
            <a:noAutofit/>
          </a:bodyPr>
          <a:lstStyle>
            <a:lvl1pPr marL="0" indent="0">
              <a:buNone/>
              <a:defRPr sz="1800" b="1" i="0">
                <a:solidFill>
                  <a:schemeClr val="bg1"/>
                </a:solidFill>
                <a:latin typeface="+mj-lt"/>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498188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pic>
        <p:nvPicPr>
          <p:cNvPr id="2" name="Picture 1" descr="2025-P07743 - Edited by Laddy Fields&#10;&#10;Drone Mission - Aerial view of ORNL's east Campus Quad facing southwest.&#10;&#10;This image has been reviewed by an ORNL Releasing Official and is approved for public release, May 19, 2025.">
            <a:extLst>
              <a:ext uri="{FF2B5EF4-FFF2-40B4-BE49-F238E27FC236}">
                <a16:creationId xmlns:a16="http://schemas.microsoft.com/office/drawing/2014/main" id="{01F17512-BEEB-E940-3B9F-9FDBDB21217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a typeface="Aptos"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B0004020202020204" pitchFamily="34"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3"/>
            <a:stretch>
              <a:fillRect/>
            </a:stretch>
          </p:blipFill>
          <p:spPr>
            <a:xfrm>
              <a:off x="1177351" y="5301081"/>
              <a:ext cx="1526303" cy="438406"/>
            </a:xfrm>
            <a:prstGeom prst="rect">
              <a:avLst/>
            </a:prstGeom>
          </p:spPr>
        </p:pic>
      </p:grpSp>
      <p:pic>
        <p:nvPicPr>
          <p:cNvPr id="8" name="Picture 7" descr="A green text on a black background&#10;&#10;Description automatically generated">
            <a:extLst>
              <a:ext uri="{FF2B5EF4-FFF2-40B4-BE49-F238E27FC236}">
                <a16:creationId xmlns:a16="http://schemas.microsoft.com/office/drawing/2014/main" id="{CE5F83F0-C855-D604-9187-C2557574248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99502" y="1104908"/>
            <a:ext cx="2718596" cy="494292"/>
          </a:xfrm>
          <a:prstGeom prst="rect">
            <a:avLst/>
          </a:prstGeom>
        </p:spPr>
      </p:pic>
    </p:spTree>
    <p:extLst>
      <p:ext uri="{BB962C8B-B14F-4D97-AF65-F5344CB8AC3E}">
        <p14:creationId xmlns:p14="http://schemas.microsoft.com/office/powerpoint/2010/main" val="1647356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Image Series A">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latin typeface="Aptos Light" panose="020B0004020202020204" pitchFamily="34" charset="0"/>
            </a:endParaRPr>
          </a:p>
        </p:txBody>
      </p:sp>
      <p:sp>
        <p:nvSpPr>
          <p:cNvPr id="361" name="Picture Placeholder 360">
            <a:extLst>
              <a:ext uri="{FF2B5EF4-FFF2-40B4-BE49-F238E27FC236}">
                <a16:creationId xmlns:a16="http://schemas.microsoft.com/office/drawing/2014/main" id="{BDA3E75D-82B9-D08B-2F03-A683518AC717}"/>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362" name="Picture Placeholder 360">
            <a:extLst>
              <a:ext uri="{FF2B5EF4-FFF2-40B4-BE49-F238E27FC236}">
                <a16:creationId xmlns:a16="http://schemas.microsoft.com/office/drawing/2014/main" id="{B61B4DFE-D0E9-B57A-176A-09A1C664C95C}"/>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363" name="Picture Placeholder 360">
            <a:extLst>
              <a:ext uri="{FF2B5EF4-FFF2-40B4-BE49-F238E27FC236}">
                <a16:creationId xmlns:a16="http://schemas.microsoft.com/office/drawing/2014/main" id="{174E554B-4BD8-EF29-58CE-4FB93A18B3CF}"/>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lvl1pPr>
              <a:defRPr>
                <a:latin typeface="+mj-lt"/>
              </a:defRPr>
            </a:lvl1pPr>
          </a:lstStyle>
          <a:p>
            <a:r>
              <a:rPr lang="en-US" dirty="0"/>
              <a:t>One-sentence headline stating the main takeaway message</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9" name="Text Placeholder 364">
            <a:extLst>
              <a:ext uri="{FF2B5EF4-FFF2-40B4-BE49-F238E27FC236}">
                <a16:creationId xmlns:a16="http://schemas.microsoft.com/office/drawing/2014/main" id="{87DB2D28-593F-795D-4528-4F36687F3FCB}"/>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7376F770-679C-5A79-745B-C16311760FBF}"/>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BE984742-C45A-DB0D-15F8-E82D7B9C2FC6}"/>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4" name="Picture 3" descr="White text on a black background&#10;&#10;Description automatically generated">
            <a:extLst>
              <a:ext uri="{FF2B5EF4-FFF2-40B4-BE49-F238E27FC236}">
                <a16:creationId xmlns:a16="http://schemas.microsoft.com/office/drawing/2014/main" id="{637F376A-E4A2-AB64-38FD-718380B7B8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2068199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Image Series B">
    <p:spTree>
      <p:nvGrpSpPr>
        <p:cNvPr id="1" name=""/>
        <p:cNvGrpSpPr/>
        <p:nvPr/>
      </p:nvGrpSpPr>
      <p:grpSpPr>
        <a:xfrm>
          <a:off x="0" y="0"/>
          <a:ext cx="0" cy="0"/>
          <a:chOff x="0" y="0"/>
          <a:chExt cx="0" cy="0"/>
        </a:xfrm>
      </p:grpSpPr>
      <p:pic>
        <p:nvPicPr>
          <p:cNvPr id="17" name="Graphic 285">
            <a:extLst>
              <a:ext uri="{FF2B5EF4-FFF2-40B4-BE49-F238E27FC236}">
                <a16:creationId xmlns:a16="http://schemas.microsoft.com/office/drawing/2014/main" id="{33C27B49-A27E-0D8E-47DA-07C46ED6F87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886397"/>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5" name="Picture Placeholder 360">
            <a:extLst>
              <a:ext uri="{FF2B5EF4-FFF2-40B4-BE49-F238E27FC236}">
                <a16:creationId xmlns:a16="http://schemas.microsoft.com/office/drawing/2014/main" id="{B6C3CAB0-9F19-5F7D-262F-075849CDF9D2}"/>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12" name="Picture Placeholder 360">
            <a:extLst>
              <a:ext uri="{FF2B5EF4-FFF2-40B4-BE49-F238E27FC236}">
                <a16:creationId xmlns:a16="http://schemas.microsoft.com/office/drawing/2014/main" id="{F6D66F89-B82D-509A-9415-1271514F009C}"/>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5B2950D5-5445-9250-7264-D5F1C7CFF621}"/>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14" name="Text Placeholder 364">
            <a:extLst>
              <a:ext uri="{FF2B5EF4-FFF2-40B4-BE49-F238E27FC236}">
                <a16:creationId xmlns:a16="http://schemas.microsoft.com/office/drawing/2014/main" id="{00EE450A-4A48-CD8F-195B-EFA7253FE339}"/>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5" name="Text Placeholder 364">
            <a:extLst>
              <a:ext uri="{FF2B5EF4-FFF2-40B4-BE49-F238E27FC236}">
                <a16:creationId xmlns:a16="http://schemas.microsoft.com/office/drawing/2014/main" id="{6D24BE53-367A-F7EE-4A10-86C720DD949F}"/>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6" name="Text Placeholder 364">
            <a:extLst>
              <a:ext uri="{FF2B5EF4-FFF2-40B4-BE49-F238E27FC236}">
                <a16:creationId xmlns:a16="http://schemas.microsoft.com/office/drawing/2014/main" id="{C5AB6D40-14EE-39E1-1C1E-DD4771CAD98A}"/>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6" name="Picture 5" descr="White text on a black background&#10;&#10;Description automatically generated">
            <a:extLst>
              <a:ext uri="{FF2B5EF4-FFF2-40B4-BE49-F238E27FC236}">
                <a16:creationId xmlns:a16="http://schemas.microsoft.com/office/drawing/2014/main" id="{19B4E507-BF01-38E3-AAC8-D8380974F5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6527932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Image Series C">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917575"/>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5" name="Picture Placeholder 360">
            <a:extLst>
              <a:ext uri="{FF2B5EF4-FFF2-40B4-BE49-F238E27FC236}">
                <a16:creationId xmlns:a16="http://schemas.microsoft.com/office/drawing/2014/main" id="{62FE7C8B-D853-CA32-F02A-E0E431FE24C2}"/>
              </a:ext>
            </a:extLst>
          </p:cNvPr>
          <p:cNvSpPr>
            <a:spLocks noGrp="1" noChangeAspect="1"/>
          </p:cNvSpPr>
          <p:nvPr>
            <p:ph type="pic" sz="quarter" idx="12"/>
          </p:nvPr>
        </p:nvSpPr>
        <p:spPr>
          <a:xfrm>
            <a:off x="1069848" y="1645920"/>
            <a:ext cx="2923908" cy="2926080"/>
          </a:xfrm>
          <a:solidFill>
            <a:schemeClr val="bg2"/>
          </a:solidFill>
        </p:spPr>
        <p:txBody>
          <a:bodyPr/>
          <a:lstStyle>
            <a:lvl1pPr>
              <a:defRPr/>
            </a:lvl1pPr>
          </a:lstStyle>
          <a:p>
            <a:r>
              <a:rPr lang="en-US"/>
              <a:t>Click icon to add picture</a:t>
            </a:r>
            <a:endParaRPr lang="en-US" dirty="0"/>
          </a:p>
        </p:txBody>
      </p:sp>
      <p:sp>
        <p:nvSpPr>
          <p:cNvPr id="12" name="Picture Placeholder 360">
            <a:extLst>
              <a:ext uri="{FF2B5EF4-FFF2-40B4-BE49-F238E27FC236}">
                <a16:creationId xmlns:a16="http://schemas.microsoft.com/office/drawing/2014/main" id="{25985483-66E5-0277-9E8E-8234D001A489}"/>
              </a:ext>
            </a:extLst>
          </p:cNvPr>
          <p:cNvSpPr>
            <a:spLocks noGrp="1" noChangeAspect="1"/>
          </p:cNvSpPr>
          <p:nvPr>
            <p:ph type="pic" sz="quarter" idx="13"/>
          </p:nvPr>
        </p:nvSpPr>
        <p:spPr>
          <a:xfrm>
            <a:off x="4636008" y="1645920"/>
            <a:ext cx="2926080" cy="292608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E1C6DB72-7F04-7416-51DB-F05F0035A595}"/>
              </a:ext>
            </a:extLst>
          </p:cNvPr>
          <p:cNvSpPr>
            <a:spLocks noGrp="1" noChangeAspect="1"/>
          </p:cNvSpPr>
          <p:nvPr>
            <p:ph type="pic" sz="quarter" idx="14"/>
          </p:nvPr>
        </p:nvSpPr>
        <p:spPr>
          <a:xfrm>
            <a:off x="8202168" y="1645920"/>
            <a:ext cx="2926080" cy="2926080"/>
          </a:xfrm>
          <a:solidFill>
            <a:schemeClr val="bg2"/>
          </a:solidFill>
        </p:spPr>
        <p:txBody>
          <a:bodyPr/>
          <a:lstStyle>
            <a:lvl1pPr>
              <a:defRPr/>
            </a:lvl1pPr>
          </a:lstStyle>
          <a:p>
            <a:r>
              <a:rPr lang="en-US"/>
              <a:t>Click icon to add picture</a:t>
            </a:r>
            <a:endParaRPr lang="en-US" dirty="0"/>
          </a:p>
        </p:txBody>
      </p:sp>
      <p:sp>
        <p:nvSpPr>
          <p:cNvPr id="14" name="Text Placeholder 364">
            <a:extLst>
              <a:ext uri="{FF2B5EF4-FFF2-40B4-BE49-F238E27FC236}">
                <a16:creationId xmlns:a16="http://schemas.microsoft.com/office/drawing/2014/main" id="{D0DEB0A1-96DC-E93B-DFED-C24D86572DCE}"/>
              </a:ext>
            </a:extLst>
          </p:cNvPr>
          <p:cNvSpPr>
            <a:spLocks noGrp="1"/>
          </p:cNvSpPr>
          <p:nvPr>
            <p:ph type="body" sz="quarter" idx="18" hasCustomPrompt="1"/>
          </p:nvPr>
        </p:nvSpPr>
        <p:spPr>
          <a:xfrm>
            <a:off x="1335024"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5" name="Text Placeholder 364">
            <a:extLst>
              <a:ext uri="{FF2B5EF4-FFF2-40B4-BE49-F238E27FC236}">
                <a16:creationId xmlns:a16="http://schemas.microsoft.com/office/drawing/2014/main" id="{1A9B287A-BCA2-477B-B96F-5895AA3949FD}"/>
              </a:ext>
            </a:extLst>
          </p:cNvPr>
          <p:cNvSpPr>
            <a:spLocks noGrp="1"/>
          </p:cNvSpPr>
          <p:nvPr>
            <p:ph type="body" sz="quarter" idx="19" hasCustomPrompt="1"/>
          </p:nvPr>
        </p:nvSpPr>
        <p:spPr>
          <a:xfrm>
            <a:off x="4906516"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6" name="Text Placeholder 364">
            <a:extLst>
              <a:ext uri="{FF2B5EF4-FFF2-40B4-BE49-F238E27FC236}">
                <a16:creationId xmlns:a16="http://schemas.microsoft.com/office/drawing/2014/main" id="{058C8352-E125-59CC-3CDA-4422103AE837}"/>
              </a:ext>
            </a:extLst>
          </p:cNvPr>
          <p:cNvSpPr>
            <a:spLocks noGrp="1"/>
          </p:cNvSpPr>
          <p:nvPr>
            <p:ph type="body" sz="quarter" idx="20" hasCustomPrompt="1"/>
          </p:nvPr>
        </p:nvSpPr>
        <p:spPr>
          <a:xfrm>
            <a:off x="8458200" y="4727448"/>
            <a:ext cx="2393950" cy="369332"/>
          </a:xfrm>
        </p:spPr>
        <p:txBody>
          <a:bodyPr tIns="91440" bIns="0">
            <a:noAutofit/>
          </a:bodyPr>
          <a:lstStyle>
            <a:lvl1pPr marL="0" indent="0" algn="ctr">
              <a:buNone/>
              <a:defRPr sz="1800" b="1">
                <a:solidFill>
                  <a:schemeClr val="bg1"/>
                </a:solidFill>
                <a:latin typeface="+mj-lt"/>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pic>
        <p:nvPicPr>
          <p:cNvPr id="6" name="Picture 5" descr="White text on a black background&#10;&#10;Description automatically generated">
            <a:extLst>
              <a:ext uri="{FF2B5EF4-FFF2-40B4-BE49-F238E27FC236}">
                <a16:creationId xmlns:a16="http://schemas.microsoft.com/office/drawing/2014/main" id="{A37F9136-1277-D89B-C939-E7F549393F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296653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Image Series Stacked">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dirty="0">
              <a:latin typeface="Aptos Light" panose="020B0004020202020204" pitchFamily="34" charset="0"/>
            </a:endParaRP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latin typeface="+mj-lt"/>
              </a:defRPr>
            </a:lvl1pPr>
          </a:lstStyle>
          <a:p>
            <a:r>
              <a:rPr lang="en-US" dirty="0"/>
              <a:t>One-sentence headline stating the main takeaway message</a:t>
            </a:r>
          </a:p>
        </p:txBody>
      </p:sp>
      <p:sp>
        <p:nvSpPr>
          <p:cNvPr id="17" name="Picture Placeholder 122">
            <a:extLst>
              <a:ext uri="{FF2B5EF4-FFF2-40B4-BE49-F238E27FC236}">
                <a16:creationId xmlns:a16="http://schemas.microsoft.com/office/drawing/2014/main" id="{87D78755-2DCD-D8CC-0E1B-26B8798C9E36}"/>
              </a:ext>
            </a:extLst>
          </p:cNvPr>
          <p:cNvSpPr>
            <a:spLocks noGrp="1"/>
          </p:cNvSpPr>
          <p:nvPr>
            <p:ph type="pic" sz="quarter" idx="15"/>
          </p:nvPr>
        </p:nvSpPr>
        <p:spPr>
          <a:xfrm>
            <a:off x="3707498" y="1371574"/>
            <a:ext cx="3075236" cy="1490472"/>
          </a:xfrm>
          <a:solidFill>
            <a:schemeClr val="bg2"/>
          </a:solidFill>
        </p:spPr>
        <p:txBody>
          <a:bodyPr/>
          <a:lstStyle>
            <a:lvl1pPr>
              <a:defRPr/>
            </a:lvl1pPr>
          </a:lstStyle>
          <a:p>
            <a:r>
              <a:rPr lang="en-US"/>
              <a:t>Click icon to add picture</a:t>
            </a:r>
            <a:endParaRPr lang="en-US" dirty="0"/>
          </a:p>
        </p:txBody>
      </p:sp>
      <p:sp>
        <p:nvSpPr>
          <p:cNvPr id="32" name="Picture Placeholder 122">
            <a:extLst>
              <a:ext uri="{FF2B5EF4-FFF2-40B4-BE49-F238E27FC236}">
                <a16:creationId xmlns:a16="http://schemas.microsoft.com/office/drawing/2014/main" id="{A646BC9C-4F8B-B5BA-4137-4E5CE8FA2E83}"/>
              </a:ext>
            </a:extLst>
          </p:cNvPr>
          <p:cNvSpPr>
            <a:spLocks noGrp="1"/>
          </p:cNvSpPr>
          <p:nvPr>
            <p:ph type="pic" sz="quarter" idx="23"/>
          </p:nvPr>
        </p:nvSpPr>
        <p:spPr>
          <a:xfrm>
            <a:off x="5451474" y="3039052"/>
            <a:ext cx="3075236" cy="1490472"/>
          </a:xfrm>
          <a:solidFill>
            <a:schemeClr val="bg2"/>
          </a:solidFill>
        </p:spPr>
        <p:txBody>
          <a:bodyPr/>
          <a:lstStyle>
            <a:lvl1pPr>
              <a:defRPr/>
            </a:lvl1pPr>
          </a:lstStyle>
          <a:p>
            <a:r>
              <a:rPr lang="en-US"/>
              <a:t>Click icon to add picture</a:t>
            </a:r>
            <a:endParaRPr lang="en-US" dirty="0"/>
          </a:p>
        </p:txBody>
      </p:sp>
      <p:sp>
        <p:nvSpPr>
          <p:cNvPr id="33" name="Picture Placeholder 122">
            <a:extLst>
              <a:ext uri="{FF2B5EF4-FFF2-40B4-BE49-F238E27FC236}">
                <a16:creationId xmlns:a16="http://schemas.microsoft.com/office/drawing/2014/main" id="{30C68DC1-70B2-C7B0-A2FE-80122E4F85AF}"/>
              </a:ext>
            </a:extLst>
          </p:cNvPr>
          <p:cNvSpPr>
            <a:spLocks noGrp="1"/>
          </p:cNvSpPr>
          <p:nvPr>
            <p:ph type="pic" sz="quarter" idx="24"/>
          </p:nvPr>
        </p:nvSpPr>
        <p:spPr>
          <a:xfrm>
            <a:off x="7196136" y="4707798"/>
            <a:ext cx="3075236" cy="1490472"/>
          </a:xfrm>
          <a:solidFill>
            <a:schemeClr val="bg2"/>
          </a:solidFill>
        </p:spPr>
        <p:txBody>
          <a:bodyPr/>
          <a:lstStyle>
            <a:lvl1pPr>
              <a:defRPr/>
            </a:lvl1pPr>
          </a:lstStyle>
          <a:p>
            <a:r>
              <a:rPr lang="en-US"/>
              <a:t>Click icon to add picture</a:t>
            </a:r>
            <a:endParaRPr lang="en-US" dirty="0"/>
          </a:p>
        </p:txBody>
      </p:sp>
      <p:sp>
        <p:nvSpPr>
          <p:cNvPr id="2" name="Text Placeholder 21">
            <a:extLst>
              <a:ext uri="{FF2B5EF4-FFF2-40B4-BE49-F238E27FC236}">
                <a16:creationId xmlns:a16="http://schemas.microsoft.com/office/drawing/2014/main" id="{46ACBB2B-C7F0-E810-9B2C-BD70D1820D4F}"/>
              </a:ext>
            </a:extLst>
          </p:cNvPr>
          <p:cNvSpPr>
            <a:spLocks noGrp="1"/>
          </p:cNvSpPr>
          <p:nvPr>
            <p:ph type="body" sz="quarter" idx="20" hasCustomPrompt="1"/>
          </p:nvPr>
        </p:nvSpPr>
        <p:spPr>
          <a:xfrm>
            <a:off x="1962830" y="1376146"/>
            <a:ext cx="1744662" cy="1485900"/>
          </a:xfrm>
          <a:solidFill>
            <a:schemeClr val="accent5"/>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6" name="Text Placeholder 21">
            <a:extLst>
              <a:ext uri="{FF2B5EF4-FFF2-40B4-BE49-F238E27FC236}">
                <a16:creationId xmlns:a16="http://schemas.microsoft.com/office/drawing/2014/main" id="{A5AB8117-0D0B-F4A2-5D9D-8D07A6153612}"/>
              </a:ext>
            </a:extLst>
          </p:cNvPr>
          <p:cNvSpPr>
            <a:spLocks noGrp="1"/>
          </p:cNvSpPr>
          <p:nvPr>
            <p:ph type="body" sz="quarter" idx="21" hasCustomPrompt="1"/>
          </p:nvPr>
        </p:nvSpPr>
        <p:spPr>
          <a:xfrm>
            <a:off x="3707492" y="3043624"/>
            <a:ext cx="1744662" cy="1485900"/>
          </a:xfrm>
          <a:solidFill>
            <a:schemeClr val="accent4"/>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8" name="Text Placeholder 21">
            <a:extLst>
              <a:ext uri="{FF2B5EF4-FFF2-40B4-BE49-F238E27FC236}">
                <a16:creationId xmlns:a16="http://schemas.microsoft.com/office/drawing/2014/main" id="{269DCCB0-CA4C-C341-313C-4C6AB851C3F8}"/>
              </a:ext>
            </a:extLst>
          </p:cNvPr>
          <p:cNvSpPr>
            <a:spLocks noGrp="1"/>
          </p:cNvSpPr>
          <p:nvPr>
            <p:ph type="body" sz="quarter" idx="22" hasCustomPrompt="1"/>
          </p:nvPr>
        </p:nvSpPr>
        <p:spPr>
          <a:xfrm>
            <a:off x="5451474" y="4712370"/>
            <a:ext cx="1744662" cy="1485900"/>
          </a:xfrm>
          <a:solidFill>
            <a:schemeClr val="accent3"/>
          </a:solidFill>
        </p:spPr>
        <p:txBody>
          <a:bodyPr lIns="91440" tIns="182880" rIns="91440" bIns="182880">
            <a:noAutofit/>
          </a:bodyPr>
          <a:lstStyle>
            <a:lvl1pPr marL="0" indent="0" algn="l">
              <a:buNone/>
              <a:defRPr sz="1800" b="1">
                <a:solidFill>
                  <a:schemeClr val="tx1"/>
                </a:solidFill>
                <a:latin typeface="+mj-lt"/>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pic>
        <p:nvPicPr>
          <p:cNvPr id="5" name="Picture 4" descr="White text on a black background&#10;&#10;Description automatically generated">
            <a:extLst>
              <a:ext uri="{FF2B5EF4-FFF2-40B4-BE49-F238E27FC236}">
                <a16:creationId xmlns:a16="http://schemas.microsoft.com/office/drawing/2014/main" id="{D365332D-B10B-403C-08B5-E19621E828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1783067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Image Series Color Box">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580965" y="1758896"/>
            <a:ext cx="2194560" cy="1874520"/>
          </a:xfrm>
          <a:solidFill>
            <a:schemeClr val="bg2"/>
          </a:solidFill>
        </p:spPr>
        <p:txBody>
          <a:bodyPr/>
          <a:lstStyle>
            <a:lvl1pPr>
              <a:defRPr/>
            </a:lvl1pPr>
          </a:lstStyle>
          <a:p>
            <a:r>
              <a:rPr lang="en-US"/>
              <a:t>Click icon to add picture</a:t>
            </a:r>
            <a:endParaRPr lang="en-US" dirty="0"/>
          </a:p>
        </p:txBody>
      </p:sp>
      <p:sp>
        <p:nvSpPr>
          <p:cNvPr id="13" name="Picture Placeholder 360">
            <a:extLst>
              <a:ext uri="{FF2B5EF4-FFF2-40B4-BE49-F238E27FC236}">
                <a16:creationId xmlns:a16="http://schemas.microsoft.com/office/drawing/2014/main" id="{939E5704-91D7-1C33-1BB9-D89551BB48DB}"/>
              </a:ext>
            </a:extLst>
          </p:cNvPr>
          <p:cNvSpPr>
            <a:spLocks noGrp="1"/>
          </p:cNvSpPr>
          <p:nvPr>
            <p:ph type="pic" sz="quarter" idx="13"/>
          </p:nvPr>
        </p:nvSpPr>
        <p:spPr>
          <a:xfrm>
            <a:off x="3580965" y="3911299"/>
            <a:ext cx="2194560" cy="1874520"/>
          </a:xfrm>
          <a:solidFill>
            <a:schemeClr val="bg2"/>
          </a:solidFill>
        </p:spPr>
        <p:txBody>
          <a:bodyPr/>
          <a:lstStyle>
            <a:lvl1pPr>
              <a:defRPr/>
            </a:lvl1pPr>
          </a:lstStyle>
          <a:p>
            <a:r>
              <a:rPr lang="en-US"/>
              <a:t>Click icon to add picture</a:t>
            </a:r>
            <a:endParaRPr lang="en-US" dirty="0"/>
          </a:p>
        </p:txBody>
      </p:sp>
      <p:sp>
        <p:nvSpPr>
          <p:cNvPr id="14" name="Picture Placeholder 360">
            <a:extLst>
              <a:ext uri="{FF2B5EF4-FFF2-40B4-BE49-F238E27FC236}">
                <a16:creationId xmlns:a16="http://schemas.microsoft.com/office/drawing/2014/main" id="{18357D60-C329-E014-7EC4-02AD7930A529}"/>
              </a:ext>
            </a:extLst>
          </p:cNvPr>
          <p:cNvSpPr>
            <a:spLocks noGrp="1"/>
          </p:cNvSpPr>
          <p:nvPr>
            <p:ph type="pic" sz="quarter" idx="14"/>
          </p:nvPr>
        </p:nvSpPr>
        <p:spPr>
          <a:xfrm>
            <a:off x="8521865" y="1758896"/>
            <a:ext cx="2194560" cy="1874520"/>
          </a:xfrm>
          <a:solidFill>
            <a:schemeClr val="bg2"/>
          </a:solidFill>
        </p:spPr>
        <p:txBody>
          <a:bodyPr/>
          <a:lstStyle>
            <a:lvl1pPr>
              <a:defRPr/>
            </a:lvl1pPr>
          </a:lstStyle>
          <a:p>
            <a:r>
              <a:rPr lang="en-US"/>
              <a:t>Click icon to add picture</a:t>
            </a:r>
            <a:endParaRPr lang="en-US" dirty="0"/>
          </a:p>
        </p:txBody>
      </p:sp>
      <p:sp>
        <p:nvSpPr>
          <p:cNvPr id="15" name="Picture Placeholder 360">
            <a:extLst>
              <a:ext uri="{FF2B5EF4-FFF2-40B4-BE49-F238E27FC236}">
                <a16:creationId xmlns:a16="http://schemas.microsoft.com/office/drawing/2014/main" id="{1823B7A0-FA70-81A4-C409-2C310328D23B}"/>
              </a:ext>
            </a:extLst>
          </p:cNvPr>
          <p:cNvSpPr>
            <a:spLocks noGrp="1"/>
          </p:cNvSpPr>
          <p:nvPr>
            <p:ph type="pic" sz="quarter" idx="15"/>
          </p:nvPr>
        </p:nvSpPr>
        <p:spPr>
          <a:xfrm>
            <a:off x="8521865" y="3911299"/>
            <a:ext cx="2194560" cy="1874520"/>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24" name="Text Placeholder 22">
            <a:extLst>
              <a:ext uri="{FF2B5EF4-FFF2-40B4-BE49-F238E27FC236}">
                <a16:creationId xmlns:a16="http://schemas.microsoft.com/office/drawing/2014/main" id="{84D16B10-4114-3D13-50FC-848A8724398C}"/>
              </a:ext>
            </a:extLst>
          </p:cNvPr>
          <p:cNvSpPr>
            <a:spLocks noGrp="1"/>
          </p:cNvSpPr>
          <p:nvPr>
            <p:ph type="body" sz="quarter" idx="17" hasCustomPrompt="1"/>
          </p:nvPr>
        </p:nvSpPr>
        <p:spPr>
          <a:xfrm>
            <a:off x="1384410" y="3911299"/>
            <a:ext cx="2192338" cy="1873250"/>
          </a:xfrm>
          <a:solidFill>
            <a:schemeClr val="accent6"/>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7" name="Text Placeholder 22">
            <a:extLst>
              <a:ext uri="{FF2B5EF4-FFF2-40B4-BE49-F238E27FC236}">
                <a16:creationId xmlns:a16="http://schemas.microsoft.com/office/drawing/2014/main" id="{069C9FFD-3BEB-F410-9877-CC941D3224B1}"/>
              </a:ext>
            </a:extLst>
          </p:cNvPr>
          <p:cNvSpPr>
            <a:spLocks noGrp="1"/>
          </p:cNvSpPr>
          <p:nvPr>
            <p:ph type="body" sz="quarter" idx="18" hasCustomPrompt="1"/>
          </p:nvPr>
        </p:nvSpPr>
        <p:spPr>
          <a:xfrm>
            <a:off x="6329527" y="1758896"/>
            <a:ext cx="2192338" cy="1873250"/>
          </a:xfrm>
          <a:solidFill>
            <a:schemeClr val="accent2"/>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8" name="Text Placeholder 22">
            <a:extLst>
              <a:ext uri="{FF2B5EF4-FFF2-40B4-BE49-F238E27FC236}">
                <a16:creationId xmlns:a16="http://schemas.microsoft.com/office/drawing/2014/main" id="{C39CDA33-6D16-DEAF-0280-749663549D57}"/>
              </a:ext>
            </a:extLst>
          </p:cNvPr>
          <p:cNvSpPr>
            <a:spLocks noGrp="1"/>
          </p:cNvSpPr>
          <p:nvPr>
            <p:ph type="body" sz="quarter" idx="19" hasCustomPrompt="1"/>
          </p:nvPr>
        </p:nvSpPr>
        <p:spPr>
          <a:xfrm>
            <a:off x="6329527" y="3911299"/>
            <a:ext cx="2192338" cy="1873250"/>
          </a:xfrm>
          <a:solidFill>
            <a:schemeClr val="accent4"/>
          </a:solidFill>
        </p:spPr>
        <p:txBody>
          <a:bodyPr lIns="182880" tIns="182880" rIns="182880"/>
          <a:lstStyle>
            <a:lvl1pPr marL="0" indent="0">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3" name="Text Placeholder 22">
            <a:extLst>
              <a:ext uri="{FF2B5EF4-FFF2-40B4-BE49-F238E27FC236}">
                <a16:creationId xmlns:a16="http://schemas.microsoft.com/office/drawing/2014/main" id="{FD3A4D06-1EC0-67D1-BF1F-4A91D1E34147}"/>
              </a:ext>
            </a:extLst>
          </p:cNvPr>
          <p:cNvSpPr>
            <a:spLocks noGrp="1"/>
          </p:cNvSpPr>
          <p:nvPr>
            <p:ph type="body" sz="quarter" idx="16" hasCustomPrompt="1"/>
          </p:nvPr>
        </p:nvSpPr>
        <p:spPr>
          <a:xfrm>
            <a:off x="1384410" y="1758896"/>
            <a:ext cx="2192338" cy="1873250"/>
          </a:xfrm>
          <a:solidFill>
            <a:schemeClr val="tx2"/>
          </a:solidFill>
        </p:spPr>
        <p:txBody>
          <a:bodyPr lIns="182880" tIns="182880" rIns="182880"/>
          <a:lstStyle>
            <a:lvl1pPr marL="0" indent="0">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26649671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Image Series Color Bar">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468099" y="1465385"/>
            <a:ext cx="2658427" cy="1547446"/>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vl1pPr>
          </a:lstStyle>
          <a:p>
            <a:r>
              <a:rPr lang="en-US" dirty="0"/>
              <a:t>One-sentence headline stating the main takeaway message</a:t>
            </a:r>
          </a:p>
        </p:txBody>
      </p:sp>
      <p:sp>
        <p:nvSpPr>
          <p:cNvPr id="9" name="Text Placeholder 22">
            <a:extLst>
              <a:ext uri="{FF2B5EF4-FFF2-40B4-BE49-F238E27FC236}">
                <a16:creationId xmlns:a16="http://schemas.microsoft.com/office/drawing/2014/main" id="{26F353B8-FF4B-42ED-1CE7-EDC4F7EF61D1}"/>
              </a:ext>
            </a:extLst>
          </p:cNvPr>
          <p:cNvSpPr>
            <a:spLocks noGrp="1"/>
          </p:cNvSpPr>
          <p:nvPr>
            <p:ph type="body" sz="quarter" idx="18" hasCustomPrompt="1"/>
          </p:nvPr>
        </p:nvSpPr>
        <p:spPr>
          <a:xfrm>
            <a:off x="1468099" y="3012831"/>
            <a:ext cx="2658427" cy="656942"/>
          </a:xfrm>
          <a:solidFill>
            <a:schemeClr val="tx2"/>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1" name="Picture Placeholder 360">
            <a:extLst>
              <a:ext uri="{FF2B5EF4-FFF2-40B4-BE49-F238E27FC236}">
                <a16:creationId xmlns:a16="http://schemas.microsoft.com/office/drawing/2014/main" id="{6E81FCDA-4DA3-AB4A-5D95-88A3FEFC3A25}"/>
              </a:ext>
            </a:extLst>
          </p:cNvPr>
          <p:cNvSpPr>
            <a:spLocks noGrp="1"/>
          </p:cNvSpPr>
          <p:nvPr>
            <p:ph type="pic" sz="quarter" idx="19"/>
          </p:nvPr>
        </p:nvSpPr>
        <p:spPr>
          <a:xfrm>
            <a:off x="1468099" y="3960136"/>
            <a:ext cx="2658427" cy="1547446"/>
          </a:xfrm>
          <a:solidFill>
            <a:schemeClr val="bg2"/>
          </a:solidFill>
        </p:spPr>
        <p:txBody>
          <a:bodyPr/>
          <a:lstStyle>
            <a:lvl1pPr>
              <a:defRPr/>
            </a:lvl1pPr>
          </a:lstStyle>
          <a:p>
            <a:r>
              <a:rPr lang="en-US"/>
              <a:t>Click icon to add picture</a:t>
            </a:r>
            <a:endParaRPr lang="en-US" dirty="0"/>
          </a:p>
        </p:txBody>
      </p:sp>
      <p:sp>
        <p:nvSpPr>
          <p:cNvPr id="16" name="Text Placeholder 22">
            <a:extLst>
              <a:ext uri="{FF2B5EF4-FFF2-40B4-BE49-F238E27FC236}">
                <a16:creationId xmlns:a16="http://schemas.microsoft.com/office/drawing/2014/main" id="{3F669257-B949-89C3-AFAB-C056282DB494}"/>
              </a:ext>
            </a:extLst>
          </p:cNvPr>
          <p:cNvSpPr>
            <a:spLocks noGrp="1"/>
          </p:cNvSpPr>
          <p:nvPr>
            <p:ph type="body" sz="quarter" idx="20" hasCustomPrompt="1"/>
          </p:nvPr>
        </p:nvSpPr>
        <p:spPr>
          <a:xfrm>
            <a:off x="1468099" y="5507582"/>
            <a:ext cx="2658427" cy="656942"/>
          </a:xfrm>
          <a:solidFill>
            <a:schemeClr val="accent5"/>
          </a:solidFill>
        </p:spPr>
        <p:txBody>
          <a:bodyPr lIns="91440" tIns="91440" rIns="91440" bIns="91440"/>
          <a:lstStyle>
            <a:lvl1pPr marL="0" indent="0" algn="ctr">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7" name="Picture Placeholder 360">
            <a:extLst>
              <a:ext uri="{FF2B5EF4-FFF2-40B4-BE49-F238E27FC236}">
                <a16:creationId xmlns:a16="http://schemas.microsoft.com/office/drawing/2014/main" id="{13D2DA25-934B-21FF-2966-29EF546C487A}"/>
              </a:ext>
            </a:extLst>
          </p:cNvPr>
          <p:cNvSpPr>
            <a:spLocks noGrp="1"/>
          </p:cNvSpPr>
          <p:nvPr>
            <p:ph type="pic" sz="quarter" idx="21"/>
          </p:nvPr>
        </p:nvSpPr>
        <p:spPr>
          <a:xfrm>
            <a:off x="4766787" y="1465385"/>
            <a:ext cx="2658427" cy="1547446"/>
          </a:xfrm>
          <a:solidFill>
            <a:schemeClr val="bg2"/>
          </a:solidFill>
        </p:spPr>
        <p:txBody>
          <a:bodyPr/>
          <a:lstStyle>
            <a:lvl1pPr>
              <a:defRPr/>
            </a:lvl1pPr>
          </a:lstStyle>
          <a:p>
            <a:r>
              <a:rPr lang="en-US"/>
              <a:t>Click icon to add picture</a:t>
            </a:r>
            <a:endParaRPr lang="en-US" dirty="0"/>
          </a:p>
        </p:txBody>
      </p:sp>
      <p:sp>
        <p:nvSpPr>
          <p:cNvPr id="18" name="Text Placeholder 22">
            <a:extLst>
              <a:ext uri="{FF2B5EF4-FFF2-40B4-BE49-F238E27FC236}">
                <a16:creationId xmlns:a16="http://schemas.microsoft.com/office/drawing/2014/main" id="{17D533C8-B6CD-B35B-9678-CFA2D4FF71A7}"/>
              </a:ext>
            </a:extLst>
          </p:cNvPr>
          <p:cNvSpPr>
            <a:spLocks noGrp="1"/>
          </p:cNvSpPr>
          <p:nvPr>
            <p:ph type="body" sz="quarter" idx="22" hasCustomPrompt="1"/>
          </p:nvPr>
        </p:nvSpPr>
        <p:spPr>
          <a:xfrm>
            <a:off x="4766787" y="3012831"/>
            <a:ext cx="2658427" cy="656942"/>
          </a:xfrm>
          <a:solidFill>
            <a:schemeClr val="accent3"/>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9" name="Picture Placeholder 360">
            <a:extLst>
              <a:ext uri="{FF2B5EF4-FFF2-40B4-BE49-F238E27FC236}">
                <a16:creationId xmlns:a16="http://schemas.microsoft.com/office/drawing/2014/main" id="{FFFA52E8-8238-7D32-74C3-C442340BACDD}"/>
              </a:ext>
            </a:extLst>
          </p:cNvPr>
          <p:cNvSpPr>
            <a:spLocks noGrp="1"/>
          </p:cNvSpPr>
          <p:nvPr>
            <p:ph type="pic" sz="quarter" idx="23"/>
          </p:nvPr>
        </p:nvSpPr>
        <p:spPr>
          <a:xfrm>
            <a:off x="4766787" y="3960136"/>
            <a:ext cx="2658427" cy="1547446"/>
          </a:xfrm>
          <a:solidFill>
            <a:schemeClr val="bg2"/>
          </a:solidFill>
        </p:spPr>
        <p:txBody>
          <a:bodyPr/>
          <a:lstStyle>
            <a:lvl1pPr>
              <a:defRPr/>
            </a:lvl1pPr>
          </a:lstStyle>
          <a:p>
            <a:r>
              <a:rPr lang="en-US"/>
              <a:t>Click icon to add picture</a:t>
            </a:r>
            <a:endParaRPr lang="en-US" dirty="0"/>
          </a:p>
        </p:txBody>
      </p:sp>
      <p:sp>
        <p:nvSpPr>
          <p:cNvPr id="20" name="Text Placeholder 22">
            <a:extLst>
              <a:ext uri="{FF2B5EF4-FFF2-40B4-BE49-F238E27FC236}">
                <a16:creationId xmlns:a16="http://schemas.microsoft.com/office/drawing/2014/main" id="{EAA931B9-F65E-5FA9-1A52-F298BEA03A31}"/>
              </a:ext>
            </a:extLst>
          </p:cNvPr>
          <p:cNvSpPr>
            <a:spLocks noGrp="1"/>
          </p:cNvSpPr>
          <p:nvPr>
            <p:ph type="body" sz="quarter" idx="24" hasCustomPrompt="1"/>
          </p:nvPr>
        </p:nvSpPr>
        <p:spPr>
          <a:xfrm>
            <a:off x="4766787" y="5507582"/>
            <a:ext cx="2658427" cy="656942"/>
          </a:xfrm>
          <a:solidFill>
            <a:schemeClr val="accent4"/>
          </a:solidFill>
        </p:spPr>
        <p:txBody>
          <a:bodyPr lIns="91440" tIns="91440" rIns="91440" bIns="91440"/>
          <a:lstStyle>
            <a:lvl1pPr marL="0" indent="0" algn="ctr">
              <a:buNone/>
              <a:defRPr sz="1800" b="1" i="0">
                <a:solidFill>
                  <a:schemeClr val="tx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1" name="Picture Placeholder 360">
            <a:extLst>
              <a:ext uri="{FF2B5EF4-FFF2-40B4-BE49-F238E27FC236}">
                <a16:creationId xmlns:a16="http://schemas.microsoft.com/office/drawing/2014/main" id="{E2163388-A63C-577D-E1F5-098DA5ECC07B}"/>
              </a:ext>
            </a:extLst>
          </p:cNvPr>
          <p:cNvSpPr>
            <a:spLocks noGrp="1"/>
          </p:cNvSpPr>
          <p:nvPr>
            <p:ph type="pic" sz="quarter" idx="25"/>
          </p:nvPr>
        </p:nvSpPr>
        <p:spPr>
          <a:xfrm>
            <a:off x="8065474" y="1465385"/>
            <a:ext cx="2658427" cy="1547446"/>
          </a:xfrm>
          <a:solidFill>
            <a:schemeClr val="bg2"/>
          </a:solidFill>
        </p:spPr>
        <p:txBody>
          <a:bodyPr/>
          <a:lstStyle>
            <a:lvl1pPr>
              <a:defRPr/>
            </a:lvl1pPr>
          </a:lstStyle>
          <a:p>
            <a:r>
              <a:rPr lang="en-US"/>
              <a:t>Click icon to add picture</a:t>
            </a:r>
            <a:endParaRPr lang="en-US" dirty="0"/>
          </a:p>
        </p:txBody>
      </p:sp>
      <p:sp>
        <p:nvSpPr>
          <p:cNvPr id="22" name="Text Placeholder 22">
            <a:extLst>
              <a:ext uri="{FF2B5EF4-FFF2-40B4-BE49-F238E27FC236}">
                <a16:creationId xmlns:a16="http://schemas.microsoft.com/office/drawing/2014/main" id="{6A354D75-2850-EFEF-9B6E-16282EFCDE4B}"/>
              </a:ext>
            </a:extLst>
          </p:cNvPr>
          <p:cNvSpPr>
            <a:spLocks noGrp="1"/>
          </p:cNvSpPr>
          <p:nvPr>
            <p:ph type="body" sz="quarter" idx="26" hasCustomPrompt="1"/>
          </p:nvPr>
        </p:nvSpPr>
        <p:spPr>
          <a:xfrm>
            <a:off x="8065474" y="3012831"/>
            <a:ext cx="2658427" cy="656942"/>
          </a:xfrm>
          <a:solidFill>
            <a:schemeClr val="accent6"/>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3" name="Picture Placeholder 360">
            <a:extLst>
              <a:ext uri="{FF2B5EF4-FFF2-40B4-BE49-F238E27FC236}">
                <a16:creationId xmlns:a16="http://schemas.microsoft.com/office/drawing/2014/main" id="{FBABECBC-CDDA-6887-FB75-25BC231CEC93}"/>
              </a:ext>
            </a:extLst>
          </p:cNvPr>
          <p:cNvSpPr>
            <a:spLocks noGrp="1"/>
          </p:cNvSpPr>
          <p:nvPr>
            <p:ph type="pic" sz="quarter" idx="27"/>
          </p:nvPr>
        </p:nvSpPr>
        <p:spPr>
          <a:xfrm>
            <a:off x="8065474" y="3960136"/>
            <a:ext cx="2658427" cy="1547446"/>
          </a:xfrm>
          <a:solidFill>
            <a:schemeClr val="bg2"/>
          </a:solidFill>
        </p:spPr>
        <p:txBody>
          <a:bodyPr/>
          <a:lstStyle>
            <a:lvl1pPr>
              <a:defRPr/>
            </a:lvl1pPr>
          </a:lstStyle>
          <a:p>
            <a:r>
              <a:rPr lang="en-US"/>
              <a:t>Click icon to add picture</a:t>
            </a:r>
            <a:endParaRPr lang="en-US" dirty="0"/>
          </a:p>
        </p:txBody>
      </p:sp>
      <p:sp>
        <p:nvSpPr>
          <p:cNvPr id="25" name="Text Placeholder 22">
            <a:extLst>
              <a:ext uri="{FF2B5EF4-FFF2-40B4-BE49-F238E27FC236}">
                <a16:creationId xmlns:a16="http://schemas.microsoft.com/office/drawing/2014/main" id="{AA63FF33-3432-1D2E-53DE-B6F0895069F1}"/>
              </a:ext>
            </a:extLst>
          </p:cNvPr>
          <p:cNvSpPr>
            <a:spLocks noGrp="1"/>
          </p:cNvSpPr>
          <p:nvPr>
            <p:ph type="body" sz="quarter" idx="28" hasCustomPrompt="1"/>
          </p:nvPr>
        </p:nvSpPr>
        <p:spPr>
          <a:xfrm>
            <a:off x="8065474" y="5507582"/>
            <a:ext cx="2658427" cy="656942"/>
          </a:xfrm>
          <a:solidFill>
            <a:schemeClr val="tx1"/>
          </a:solidFill>
        </p:spPr>
        <p:txBody>
          <a:bodyPr lIns="91440" tIns="91440" rIns="91440" bIns="91440"/>
          <a:lstStyle>
            <a:lvl1pPr marL="0" indent="0" algn="ctr">
              <a:buNone/>
              <a:defRPr sz="1800" b="1" i="0">
                <a:solidFill>
                  <a:schemeClr val="bg1"/>
                </a:solidFill>
                <a:latin typeface="+mj-lt"/>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18581818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510445" y="1682263"/>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b="1">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1510079"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3409584" y="1682263"/>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3409218"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5308182" y="1682263"/>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5307640"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7206077" y="1682263"/>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7205711"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9103782" y="1682263"/>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9103416"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 name="Picture Placeholder 360">
            <a:extLst>
              <a:ext uri="{FF2B5EF4-FFF2-40B4-BE49-F238E27FC236}">
                <a16:creationId xmlns:a16="http://schemas.microsoft.com/office/drawing/2014/main" id="{50C0265D-4C37-A6EB-018A-088C3665D77B}"/>
              </a:ext>
            </a:extLst>
          </p:cNvPr>
          <p:cNvSpPr>
            <a:spLocks noGrp="1"/>
          </p:cNvSpPr>
          <p:nvPr>
            <p:ph type="pic" sz="quarter" idx="23"/>
          </p:nvPr>
        </p:nvSpPr>
        <p:spPr>
          <a:xfrm>
            <a:off x="1510079" y="3970677"/>
            <a:ext cx="1411061" cy="1408177"/>
          </a:xfrm>
          <a:solidFill>
            <a:schemeClr val="bg2"/>
          </a:solidFill>
        </p:spPr>
        <p:txBody>
          <a:bodyPr/>
          <a:lstStyle>
            <a:lvl1pPr>
              <a:defRPr/>
            </a:lvl1pPr>
          </a:lstStyle>
          <a:p>
            <a:r>
              <a:rPr lang="en-US"/>
              <a:t>Click icon to add picture</a:t>
            </a:r>
            <a:endParaRPr lang="en-US" dirty="0"/>
          </a:p>
        </p:txBody>
      </p:sp>
      <p:sp>
        <p:nvSpPr>
          <p:cNvPr id="4" name="Text Placeholder 4">
            <a:extLst>
              <a:ext uri="{FF2B5EF4-FFF2-40B4-BE49-F238E27FC236}">
                <a16:creationId xmlns:a16="http://schemas.microsoft.com/office/drawing/2014/main" id="{3171DB7C-B77B-BA2F-D42D-E70799E1CF45}"/>
              </a:ext>
            </a:extLst>
          </p:cNvPr>
          <p:cNvSpPr>
            <a:spLocks noGrp="1"/>
          </p:cNvSpPr>
          <p:nvPr>
            <p:ph type="body" sz="quarter" idx="24" hasCustomPrompt="1"/>
          </p:nvPr>
        </p:nvSpPr>
        <p:spPr>
          <a:xfrm>
            <a:off x="1509713"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6" name="Picture Placeholder 360">
            <a:extLst>
              <a:ext uri="{FF2B5EF4-FFF2-40B4-BE49-F238E27FC236}">
                <a16:creationId xmlns:a16="http://schemas.microsoft.com/office/drawing/2014/main" id="{54228786-C065-7CF8-8C9C-C9622BDB5F7E}"/>
              </a:ext>
            </a:extLst>
          </p:cNvPr>
          <p:cNvSpPr>
            <a:spLocks noGrp="1"/>
          </p:cNvSpPr>
          <p:nvPr>
            <p:ph type="pic" sz="quarter" idx="25"/>
          </p:nvPr>
        </p:nvSpPr>
        <p:spPr>
          <a:xfrm>
            <a:off x="3409218" y="3970677"/>
            <a:ext cx="1411061" cy="1408177"/>
          </a:xfrm>
          <a:solidFill>
            <a:schemeClr val="bg2"/>
          </a:solidFill>
        </p:spPr>
        <p:txBody>
          <a:bodyPr/>
          <a:lstStyle>
            <a:lvl1pPr>
              <a:defRPr/>
            </a:lvl1pPr>
          </a:lstStyle>
          <a:p>
            <a:r>
              <a:rPr lang="en-US"/>
              <a:t>Click icon to add picture</a:t>
            </a:r>
            <a:endParaRPr lang="en-US" dirty="0"/>
          </a:p>
        </p:txBody>
      </p:sp>
      <p:sp>
        <p:nvSpPr>
          <p:cNvPr id="9" name="Text Placeholder 4">
            <a:extLst>
              <a:ext uri="{FF2B5EF4-FFF2-40B4-BE49-F238E27FC236}">
                <a16:creationId xmlns:a16="http://schemas.microsoft.com/office/drawing/2014/main" id="{9C03BA11-280F-ED2F-8FE5-AD08B0D44816}"/>
              </a:ext>
            </a:extLst>
          </p:cNvPr>
          <p:cNvSpPr>
            <a:spLocks noGrp="1"/>
          </p:cNvSpPr>
          <p:nvPr>
            <p:ph type="body" sz="quarter" idx="26" hasCustomPrompt="1"/>
          </p:nvPr>
        </p:nvSpPr>
        <p:spPr>
          <a:xfrm>
            <a:off x="3408852"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1" name="Picture Placeholder 360">
            <a:extLst>
              <a:ext uri="{FF2B5EF4-FFF2-40B4-BE49-F238E27FC236}">
                <a16:creationId xmlns:a16="http://schemas.microsoft.com/office/drawing/2014/main" id="{D0FFE670-33BD-AB72-DB9E-26A7E5785E56}"/>
              </a:ext>
            </a:extLst>
          </p:cNvPr>
          <p:cNvSpPr>
            <a:spLocks noGrp="1"/>
          </p:cNvSpPr>
          <p:nvPr>
            <p:ph type="pic" sz="quarter" idx="27"/>
          </p:nvPr>
        </p:nvSpPr>
        <p:spPr>
          <a:xfrm>
            <a:off x="5307816" y="3970677"/>
            <a:ext cx="1411061" cy="1408177"/>
          </a:xfrm>
          <a:solidFill>
            <a:schemeClr val="bg2"/>
          </a:solidFill>
        </p:spPr>
        <p:txBody>
          <a:bodyPr/>
          <a:lstStyle>
            <a:lvl1pPr>
              <a:defRPr/>
            </a:lvl1pPr>
          </a:lstStyle>
          <a:p>
            <a:r>
              <a:rPr lang="en-US"/>
              <a:t>Click icon to add picture</a:t>
            </a:r>
            <a:endParaRPr lang="en-US" dirty="0"/>
          </a:p>
        </p:txBody>
      </p:sp>
      <p:sp>
        <p:nvSpPr>
          <p:cNvPr id="16" name="Text Placeholder 4">
            <a:extLst>
              <a:ext uri="{FF2B5EF4-FFF2-40B4-BE49-F238E27FC236}">
                <a16:creationId xmlns:a16="http://schemas.microsoft.com/office/drawing/2014/main" id="{36FD3033-3412-943B-9B60-3555F20EAC66}"/>
              </a:ext>
            </a:extLst>
          </p:cNvPr>
          <p:cNvSpPr>
            <a:spLocks noGrp="1"/>
          </p:cNvSpPr>
          <p:nvPr>
            <p:ph type="body" sz="quarter" idx="28" hasCustomPrompt="1"/>
          </p:nvPr>
        </p:nvSpPr>
        <p:spPr>
          <a:xfrm>
            <a:off x="5307274"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7" name="Picture Placeholder 360">
            <a:extLst>
              <a:ext uri="{FF2B5EF4-FFF2-40B4-BE49-F238E27FC236}">
                <a16:creationId xmlns:a16="http://schemas.microsoft.com/office/drawing/2014/main" id="{D90F4C59-A65F-7802-34A6-70D69C5041A5}"/>
              </a:ext>
            </a:extLst>
          </p:cNvPr>
          <p:cNvSpPr>
            <a:spLocks noGrp="1"/>
          </p:cNvSpPr>
          <p:nvPr>
            <p:ph type="pic" sz="quarter" idx="29"/>
          </p:nvPr>
        </p:nvSpPr>
        <p:spPr>
          <a:xfrm>
            <a:off x="7205711" y="3970677"/>
            <a:ext cx="1411061" cy="1408177"/>
          </a:xfrm>
          <a:solidFill>
            <a:schemeClr val="bg2"/>
          </a:solidFill>
        </p:spPr>
        <p:txBody>
          <a:bodyPr/>
          <a:lstStyle>
            <a:lvl1pPr>
              <a:defRPr/>
            </a:lvl1pPr>
          </a:lstStyle>
          <a:p>
            <a:r>
              <a:rPr lang="en-US"/>
              <a:t>Click icon to add picture</a:t>
            </a:r>
            <a:endParaRPr lang="en-US" dirty="0"/>
          </a:p>
        </p:txBody>
      </p:sp>
      <p:sp>
        <p:nvSpPr>
          <p:cNvPr id="18" name="Text Placeholder 4">
            <a:extLst>
              <a:ext uri="{FF2B5EF4-FFF2-40B4-BE49-F238E27FC236}">
                <a16:creationId xmlns:a16="http://schemas.microsoft.com/office/drawing/2014/main" id="{134846F9-F8EB-3656-08DF-03E1A00CD633}"/>
              </a:ext>
            </a:extLst>
          </p:cNvPr>
          <p:cNvSpPr>
            <a:spLocks noGrp="1"/>
          </p:cNvSpPr>
          <p:nvPr>
            <p:ph type="body" sz="quarter" idx="30" hasCustomPrompt="1"/>
          </p:nvPr>
        </p:nvSpPr>
        <p:spPr>
          <a:xfrm>
            <a:off x="7205345"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9" name="Picture Placeholder 360">
            <a:extLst>
              <a:ext uri="{FF2B5EF4-FFF2-40B4-BE49-F238E27FC236}">
                <a16:creationId xmlns:a16="http://schemas.microsoft.com/office/drawing/2014/main" id="{9694CBBD-6AE6-ADDC-80FB-FDFA2458BCB3}"/>
              </a:ext>
            </a:extLst>
          </p:cNvPr>
          <p:cNvSpPr>
            <a:spLocks noGrp="1"/>
          </p:cNvSpPr>
          <p:nvPr>
            <p:ph type="pic" sz="quarter" idx="31"/>
          </p:nvPr>
        </p:nvSpPr>
        <p:spPr>
          <a:xfrm>
            <a:off x="9103416" y="3970677"/>
            <a:ext cx="1411061" cy="1408177"/>
          </a:xfrm>
          <a:solidFill>
            <a:schemeClr val="bg2"/>
          </a:solidFill>
        </p:spPr>
        <p:txBody>
          <a:bodyPr/>
          <a:lstStyle>
            <a:lvl1pPr>
              <a:defRPr/>
            </a:lvl1pPr>
          </a:lstStyle>
          <a:p>
            <a:r>
              <a:rPr lang="en-US"/>
              <a:t>Click icon to add picture</a:t>
            </a:r>
            <a:endParaRPr lang="en-US" dirty="0"/>
          </a:p>
        </p:txBody>
      </p:sp>
      <p:sp>
        <p:nvSpPr>
          <p:cNvPr id="20" name="Text Placeholder 4">
            <a:extLst>
              <a:ext uri="{FF2B5EF4-FFF2-40B4-BE49-F238E27FC236}">
                <a16:creationId xmlns:a16="http://schemas.microsoft.com/office/drawing/2014/main" id="{4DB0CCF3-7E0B-FACF-F244-CCF6EC2D9306}"/>
              </a:ext>
            </a:extLst>
          </p:cNvPr>
          <p:cNvSpPr>
            <a:spLocks noGrp="1"/>
          </p:cNvSpPr>
          <p:nvPr>
            <p:ph type="body" sz="quarter" idx="32" hasCustomPrompt="1"/>
          </p:nvPr>
        </p:nvSpPr>
        <p:spPr>
          <a:xfrm>
            <a:off x="9103050"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7933756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14691" y="1676401"/>
            <a:ext cx="1411061" cy="1408177"/>
          </a:xfrm>
          <a:solidFill>
            <a:schemeClr val="bg2"/>
          </a:solidFill>
        </p:spPr>
        <p:txBody>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3143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1991091" y="1676401"/>
            <a:ext cx="1411061" cy="1408177"/>
          </a:xfrm>
          <a:solidFill>
            <a:schemeClr val="bg2"/>
          </a:solidFill>
        </p:spPr>
        <p:txBody>
          <a:bodyPr/>
          <a:lstStyle>
            <a:lvl1pPr>
              <a:defRPr/>
            </a:lvl1p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19907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3667491" y="1676401"/>
            <a:ext cx="1411061" cy="1408177"/>
          </a:xfrm>
          <a:solidFill>
            <a:schemeClr val="bg2"/>
          </a:solidFill>
        </p:spPr>
        <p:txBody>
          <a:bodyPr/>
          <a:lstStyle>
            <a:lvl1pPr>
              <a:defRPr/>
            </a:lvl1p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36671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5343891" y="1676401"/>
            <a:ext cx="1411061" cy="1408177"/>
          </a:xfrm>
          <a:solidFill>
            <a:schemeClr val="bg2"/>
          </a:solidFill>
        </p:spPr>
        <p:txBody>
          <a:bodyPr/>
          <a:lstStyle>
            <a:lvl1pPr>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53435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7020291" y="1676401"/>
            <a:ext cx="1411061" cy="1408177"/>
          </a:xfrm>
          <a:solidFill>
            <a:schemeClr val="bg2"/>
          </a:solidFill>
        </p:spPr>
        <p:txBody>
          <a:bodyPr/>
          <a:lstStyle>
            <a:lvl1pPr>
              <a:defRPr/>
            </a:lvl1p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70199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7" name="Picture Placeholder 360">
            <a:extLst>
              <a:ext uri="{FF2B5EF4-FFF2-40B4-BE49-F238E27FC236}">
                <a16:creationId xmlns:a16="http://schemas.microsoft.com/office/drawing/2014/main" id="{7EDA5855-F73F-935A-1566-720D38EC07DF}"/>
              </a:ext>
            </a:extLst>
          </p:cNvPr>
          <p:cNvSpPr>
            <a:spLocks noGrp="1"/>
          </p:cNvSpPr>
          <p:nvPr>
            <p:ph type="pic" sz="quarter" idx="23"/>
          </p:nvPr>
        </p:nvSpPr>
        <p:spPr>
          <a:xfrm>
            <a:off x="8696325" y="1676401"/>
            <a:ext cx="1411061" cy="1408177"/>
          </a:xfrm>
          <a:solidFill>
            <a:schemeClr val="bg2"/>
          </a:solidFill>
        </p:spPr>
        <p:txBody>
          <a:bodyPr/>
          <a:lstStyle>
            <a:lvl1pPr>
              <a:defRPr/>
            </a:lvl1pPr>
          </a:lstStyle>
          <a:p>
            <a:r>
              <a:rPr lang="en-US"/>
              <a:t>Click icon to add picture</a:t>
            </a:r>
            <a:endParaRPr lang="en-US" dirty="0"/>
          </a:p>
        </p:txBody>
      </p:sp>
      <p:sp>
        <p:nvSpPr>
          <p:cNvPr id="28" name="Text Placeholder 4">
            <a:extLst>
              <a:ext uri="{FF2B5EF4-FFF2-40B4-BE49-F238E27FC236}">
                <a16:creationId xmlns:a16="http://schemas.microsoft.com/office/drawing/2014/main" id="{CA7A6897-50BB-69EA-CE0D-8428224909F6}"/>
              </a:ext>
            </a:extLst>
          </p:cNvPr>
          <p:cNvSpPr>
            <a:spLocks noGrp="1"/>
          </p:cNvSpPr>
          <p:nvPr>
            <p:ph type="body" sz="quarter" idx="24" hasCustomPrompt="1"/>
          </p:nvPr>
        </p:nvSpPr>
        <p:spPr>
          <a:xfrm>
            <a:off x="8695959"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9" name="Picture Placeholder 360">
            <a:extLst>
              <a:ext uri="{FF2B5EF4-FFF2-40B4-BE49-F238E27FC236}">
                <a16:creationId xmlns:a16="http://schemas.microsoft.com/office/drawing/2014/main" id="{D09EF4CE-B526-1CEA-9EDD-34A61A70EE7C}"/>
              </a:ext>
            </a:extLst>
          </p:cNvPr>
          <p:cNvSpPr>
            <a:spLocks noGrp="1"/>
          </p:cNvSpPr>
          <p:nvPr>
            <p:ph type="pic" sz="quarter" idx="25"/>
          </p:nvPr>
        </p:nvSpPr>
        <p:spPr>
          <a:xfrm>
            <a:off x="10371993" y="1676401"/>
            <a:ext cx="1411061" cy="1408177"/>
          </a:xfrm>
          <a:solidFill>
            <a:schemeClr val="bg2"/>
          </a:solidFill>
        </p:spPr>
        <p:txBody>
          <a:bodyPr/>
          <a:lstStyle>
            <a:lvl1pPr>
              <a:defRPr/>
            </a:lvl1pPr>
          </a:lstStyle>
          <a:p>
            <a:r>
              <a:rPr lang="en-US"/>
              <a:t>Click icon to add picture</a:t>
            </a:r>
            <a:endParaRPr lang="en-US" dirty="0"/>
          </a:p>
        </p:txBody>
      </p:sp>
      <p:sp>
        <p:nvSpPr>
          <p:cNvPr id="30" name="Text Placeholder 4">
            <a:extLst>
              <a:ext uri="{FF2B5EF4-FFF2-40B4-BE49-F238E27FC236}">
                <a16:creationId xmlns:a16="http://schemas.microsoft.com/office/drawing/2014/main" id="{993FC27B-1624-B783-DF96-5521C31FB6AD}"/>
              </a:ext>
            </a:extLst>
          </p:cNvPr>
          <p:cNvSpPr>
            <a:spLocks noGrp="1"/>
          </p:cNvSpPr>
          <p:nvPr>
            <p:ph type="body" sz="quarter" idx="26" hasCustomPrompt="1"/>
          </p:nvPr>
        </p:nvSpPr>
        <p:spPr>
          <a:xfrm>
            <a:off x="10371627"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1" name="Picture Placeholder 360">
            <a:extLst>
              <a:ext uri="{FF2B5EF4-FFF2-40B4-BE49-F238E27FC236}">
                <a16:creationId xmlns:a16="http://schemas.microsoft.com/office/drawing/2014/main" id="{5A8BA158-C0D0-7A81-D0D2-8428A63A3D75}"/>
              </a:ext>
            </a:extLst>
          </p:cNvPr>
          <p:cNvSpPr>
            <a:spLocks noGrp="1"/>
          </p:cNvSpPr>
          <p:nvPr>
            <p:ph type="pic" sz="quarter" idx="27"/>
          </p:nvPr>
        </p:nvSpPr>
        <p:spPr>
          <a:xfrm>
            <a:off x="317151" y="3962401"/>
            <a:ext cx="1411061" cy="1408177"/>
          </a:xfrm>
          <a:solidFill>
            <a:schemeClr val="bg2"/>
          </a:solidFill>
        </p:spPr>
        <p:txBody>
          <a:bodyPr/>
          <a:lstStyle>
            <a:lvl1pPr>
              <a:defRPr/>
            </a:lvl1pPr>
          </a:lstStyle>
          <a:p>
            <a:r>
              <a:rPr lang="en-US"/>
              <a:t>Click icon to add picture</a:t>
            </a:r>
            <a:endParaRPr lang="en-US" dirty="0"/>
          </a:p>
        </p:txBody>
      </p:sp>
      <p:sp>
        <p:nvSpPr>
          <p:cNvPr id="32" name="Text Placeholder 4">
            <a:extLst>
              <a:ext uri="{FF2B5EF4-FFF2-40B4-BE49-F238E27FC236}">
                <a16:creationId xmlns:a16="http://schemas.microsoft.com/office/drawing/2014/main" id="{39D4BA50-34B9-66B8-EAF5-82AF534969D1}"/>
              </a:ext>
            </a:extLst>
          </p:cNvPr>
          <p:cNvSpPr>
            <a:spLocks noGrp="1"/>
          </p:cNvSpPr>
          <p:nvPr>
            <p:ph type="body" sz="quarter" idx="28" hasCustomPrompt="1"/>
          </p:nvPr>
        </p:nvSpPr>
        <p:spPr>
          <a:xfrm>
            <a:off x="3167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3" name="Picture Placeholder 360">
            <a:extLst>
              <a:ext uri="{FF2B5EF4-FFF2-40B4-BE49-F238E27FC236}">
                <a16:creationId xmlns:a16="http://schemas.microsoft.com/office/drawing/2014/main" id="{9764F327-567A-B4BD-324B-5E6E4A38AE8A}"/>
              </a:ext>
            </a:extLst>
          </p:cNvPr>
          <p:cNvSpPr>
            <a:spLocks noGrp="1"/>
          </p:cNvSpPr>
          <p:nvPr>
            <p:ph type="pic" sz="quarter" idx="29"/>
          </p:nvPr>
        </p:nvSpPr>
        <p:spPr>
          <a:xfrm>
            <a:off x="1993551" y="3962401"/>
            <a:ext cx="1411061" cy="1408177"/>
          </a:xfrm>
          <a:solidFill>
            <a:schemeClr val="bg2"/>
          </a:solidFill>
        </p:spPr>
        <p:txBody>
          <a:bodyPr/>
          <a:lstStyle>
            <a:lvl1pPr>
              <a:defRPr/>
            </a:lvl1pPr>
          </a:lstStyle>
          <a:p>
            <a:r>
              <a:rPr lang="en-US"/>
              <a:t>Click icon to add picture</a:t>
            </a:r>
            <a:endParaRPr lang="en-US" dirty="0"/>
          </a:p>
        </p:txBody>
      </p:sp>
      <p:sp>
        <p:nvSpPr>
          <p:cNvPr id="34" name="Text Placeholder 4">
            <a:extLst>
              <a:ext uri="{FF2B5EF4-FFF2-40B4-BE49-F238E27FC236}">
                <a16:creationId xmlns:a16="http://schemas.microsoft.com/office/drawing/2014/main" id="{81407771-83D8-01C3-0563-CE45ADD67E2A}"/>
              </a:ext>
            </a:extLst>
          </p:cNvPr>
          <p:cNvSpPr>
            <a:spLocks noGrp="1"/>
          </p:cNvSpPr>
          <p:nvPr>
            <p:ph type="body" sz="quarter" idx="30" hasCustomPrompt="1"/>
          </p:nvPr>
        </p:nvSpPr>
        <p:spPr>
          <a:xfrm>
            <a:off x="19931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5" name="Picture Placeholder 360">
            <a:extLst>
              <a:ext uri="{FF2B5EF4-FFF2-40B4-BE49-F238E27FC236}">
                <a16:creationId xmlns:a16="http://schemas.microsoft.com/office/drawing/2014/main" id="{053F6908-A1A4-51D5-C068-74AE8BBE8575}"/>
              </a:ext>
            </a:extLst>
          </p:cNvPr>
          <p:cNvSpPr>
            <a:spLocks noGrp="1"/>
          </p:cNvSpPr>
          <p:nvPr>
            <p:ph type="pic" sz="quarter" idx="31"/>
          </p:nvPr>
        </p:nvSpPr>
        <p:spPr>
          <a:xfrm>
            <a:off x="3669951" y="3962401"/>
            <a:ext cx="1411061" cy="1408177"/>
          </a:xfrm>
          <a:solidFill>
            <a:schemeClr val="bg2"/>
          </a:solidFill>
        </p:spPr>
        <p:txBody>
          <a:bodyPr/>
          <a:lstStyle>
            <a:lvl1pPr>
              <a:defRPr/>
            </a:lvl1pPr>
          </a:lstStyle>
          <a:p>
            <a:r>
              <a:rPr lang="en-US"/>
              <a:t>Click icon to add picture</a:t>
            </a:r>
            <a:endParaRPr lang="en-US" dirty="0"/>
          </a:p>
        </p:txBody>
      </p:sp>
      <p:sp>
        <p:nvSpPr>
          <p:cNvPr id="36" name="Text Placeholder 4">
            <a:extLst>
              <a:ext uri="{FF2B5EF4-FFF2-40B4-BE49-F238E27FC236}">
                <a16:creationId xmlns:a16="http://schemas.microsoft.com/office/drawing/2014/main" id="{0159B219-D993-9F5C-A25E-271704131301}"/>
              </a:ext>
            </a:extLst>
          </p:cNvPr>
          <p:cNvSpPr>
            <a:spLocks noGrp="1"/>
          </p:cNvSpPr>
          <p:nvPr>
            <p:ph type="body" sz="quarter" idx="32" hasCustomPrompt="1"/>
          </p:nvPr>
        </p:nvSpPr>
        <p:spPr>
          <a:xfrm>
            <a:off x="36695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7" name="Picture Placeholder 360">
            <a:extLst>
              <a:ext uri="{FF2B5EF4-FFF2-40B4-BE49-F238E27FC236}">
                <a16:creationId xmlns:a16="http://schemas.microsoft.com/office/drawing/2014/main" id="{3B1CFCF1-1BBA-A77B-07C5-CE89C6D37D8E}"/>
              </a:ext>
            </a:extLst>
          </p:cNvPr>
          <p:cNvSpPr>
            <a:spLocks noGrp="1"/>
          </p:cNvSpPr>
          <p:nvPr>
            <p:ph type="pic" sz="quarter" idx="33"/>
          </p:nvPr>
        </p:nvSpPr>
        <p:spPr>
          <a:xfrm>
            <a:off x="5346351" y="3962401"/>
            <a:ext cx="1411061" cy="1408177"/>
          </a:xfrm>
          <a:solidFill>
            <a:schemeClr val="bg2"/>
          </a:solidFill>
        </p:spPr>
        <p:txBody>
          <a:bodyPr/>
          <a:lstStyle>
            <a:lvl1pPr>
              <a:defRPr/>
            </a:lvl1pPr>
          </a:lstStyle>
          <a:p>
            <a:r>
              <a:rPr lang="en-US"/>
              <a:t>Click icon to add picture</a:t>
            </a:r>
            <a:endParaRPr lang="en-US" dirty="0"/>
          </a:p>
        </p:txBody>
      </p:sp>
      <p:sp>
        <p:nvSpPr>
          <p:cNvPr id="38" name="Text Placeholder 4">
            <a:extLst>
              <a:ext uri="{FF2B5EF4-FFF2-40B4-BE49-F238E27FC236}">
                <a16:creationId xmlns:a16="http://schemas.microsoft.com/office/drawing/2014/main" id="{924D5DB3-FDA3-34E1-683B-AF880C6B5647}"/>
              </a:ext>
            </a:extLst>
          </p:cNvPr>
          <p:cNvSpPr>
            <a:spLocks noGrp="1"/>
          </p:cNvSpPr>
          <p:nvPr>
            <p:ph type="body" sz="quarter" idx="34" hasCustomPrompt="1"/>
          </p:nvPr>
        </p:nvSpPr>
        <p:spPr>
          <a:xfrm>
            <a:off x="53459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9" name="Picture Placeholder 360">
            <a:extLst>
              <a:ext uri="{FF2B5EF4-FFF2-40B4-BE49-F238E27FC236}">
                <a16:creationId xmlns:a16="http://schemas.microsoft.com/office/drawing/2014/main" id="{CD18FDA3-0BAD-70CF-4A1C-E0AC365F43EC}"/>
              </a:ext>
            </a:extLst>
          </p:cNvPr>
          <p:cNvSpPr>
            <a:spLocks noGrp="1"/>
          </p:cNvSpPr>
          <p:nvPr>
            <p:ph type="pic" sz="quarter" idx="35"/>
          </p:nvPr>
        </p:nvSpPr>
        <p:spPr>
          <a:xfrm>
            <a:off x="7022751" y="3962401"/>
            <a:ext cx="1411061" cy="1408177"/>
          </a:xfrm>
          <a:solidFill>
            <a:schemeClr val="bg2"/>
          </a:solidFill>
        </p:spPr>
        <p:txBody>
          <a:bodyPr/>
          <a:lstStyle>
            <a:lvl1pPr>
              <a:defRPr/>
            </a:lvl1pPr>
          </a:lstStyle>
          <a:p>
            <a:r>
              <a:rPr lang="en-US"/>
              <a:t>Click icon to add picture</a:t>
            </a:r>
            <a:endParaRPr lang="en-US" dirty="0"/>
          </a:p>
        </p:txBody>
      </p:sp>
      <p:sp>
        <p:nvSpPr>
          <p:cNvPr id="40" name="Text Placeholder 4">
            <a:extLst>
              <a:ext uri="{FF2B5EF4-FFF2-40B4-BE49-F238E27FC236}">
                <a16:creationId xmlns:a16="http://schemas.microsoft.com/office/drawing/2014/main" id="{BC7D472D-B446-D4C9-7FEA-8337576DA47E}"/>
              </a:ext>
            </a:extLst>
          </p:cNvPr>
          <p:cNvSpPr>
            <a:spLocks noGrp="1"/>
          </p:cNvSpPr>
          <p:nvPr>
            <p:ph type="body" sz="quarter" idx="36" hasCustomPrompt="1"/>
          </p:nvPr>
        </p:nvSpPr>
        <p:spPr>
          <a:xfrm>
            <a:off x="70223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1" name="Picture Placeholder 360">
            <a:extLst>
              <a:ext uri="{FF2B5EF4-FFF2-40B4-BE49-F238E27FC236}">
                <a16:creationId xmlns:a16="http://schemas.microsoft.com/office/drawing/2014/main" id="{00CD14FC-B345-724A-1702-9ECB7309E7BA}"/>
              </a:ext>
            </a:extLst>
          </p:cNvPr>
          <p:cNvSpPr>
            <a:spLocks noGrp="1"/>
          </p:cNvSpPr>
          <p:nvPr>
            <p:ph type="pic" sz="quarter" idx="37"/>
          </p:nvPr>
        </p:nvSpPr>
        <p:spPr>
          <a:xfrm>
            <a:off x="8698785" y="3962401"/>
            <a:ext cx="1411061" cy="1408177"/>
          </a:xfrm>
          <a:solidFill>
            <a:schemeClr val="bg2"/>
          </a:solidFill>
        </p:spPr>
        <p:txBody>
          <a:bodyPr/>
          <a:lstStyle>
            <a:lvl1pPr>
              <a:defRPr/>
            </a:lvl1pPr>
          </a:lstStyle>
          <a:p>
            <a:r>
              <a:rPr lang="en-US"/>
              <a:t>Click icon to add picture</a:t>
            </a:r>
            <a:endParaRPr lang="en-US" dirty="0"/>
          </a:p>
        </p:txBody>
      </p:sp>
      <p:sp>
        <p:nvSpPr>
          <p:cNvPr id="42" name="Text Placeholder 4">
            <a:extLst>
              <a:ext uri="{FF2B5EF4-FFF2-40B4-BE49-F238E27FC236}">
                <a16:creationId xmlns:a16="http://schemas.microsoft.com/office/drawing/2014/main" id="{A39A6918-941C-CFDA-46B7-7B3F5821B260}"/>
              </a:ext>
            </a:extLst>
          </p:cNvPr>
          <p:cNvSpPr>
            <a:spLocks noGrp="1"/>
          </p:cNvSpPr>
          <p:nvPr>
            <p:ph type="body" sz="quarter" idx="38" hasCustomPrompt="1"/>
          </p:nvPr>
        </p:nvSpPr>
        <p:spPr>
          <a:xfrm>
            <a:off x="8698419"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3" name="Picture Placeholder 360">
            <a:extLst>
              <a:ext uri="{FF2B5EF4-FFF2-40B4-BE49-F238E27FC236}">
                <a16:creationId xmlns:a16="http://schemas.microsoft.com/office/drawing/2014/main" id="{13F06704-FC82-77D6-CD12-259FDE55A8D4}"/>
              </a:ext>
            </a:extLst>
          </p:cNvPr>
          <p:cNvSpPr>
            <a:spLocks noGrp="1"/>
          </p:cNvSpPr>
          <p:nvPr>
            <p:ph type="pic" sz="quarter" idx="39"/>
          </p:nvPr>
        </p:nvSpPr>
        <p:spPr>
          <a:xfrm>
            <a:off x="10374453" y="3962401"/>
            <a:ext cx="1411061" cy="1408177"/>
          </a:xfrm>
          <a:solidFill>
            <a:schemeClr val="bg2"/>
          </a:solidFill>
        </p:spPr>
        <p:txBody>
          <a:bodyPr/>
          <a:lstStyle>
            <a:lvl1pPr>
              <a:defRPr/>
            </a:lvl1pPr>
          </a:lstStyle>
          <a:p>
            <a:r>
              <a:rPr lang="en-US"/>
              <a:t>Click icon to add picture</a:t>
            </a:r>
            <a:endParaRPr lang="en-US" dirty="0"/>
          </a:p>
        </p:txBody>
      </p:sp>
      <p:sp>
        <p:nvSpPr>
          <p:cNvPr id="44" name="Text Placeholder 4">
            <a:extLst>
              <a:ext uri="{FF2B5EF4-FFF2-40B4-BE49-F238E27FC236}">
                <a16:creationId xmlns:a16="http://schemas.microsoft.com/office/drawing/2014/main" id="{DAE33098-4EF0-1E1A-7F23-76F0D50AACBE}"/>
              </a:ext>
            </a:extLst>
          </p:cNvPr>
          <p:cNvSpPr>
            <a:spLocks noGrp="1"/>
          </p:cNvSpPr>
          <p:nvPr>
            <p:ph type="body" sz="quarter" idx="40" hasCustomPrompt="1"/>
          </p:nvPr>
        </p:nvSpPr>
        <p:spPr>
          <a:xfrm>
            <a:off x="10374087"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3864884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 Aerial">
    <p:spTree>
      <p:nvGrpSpPr>
        <p:cNvPr id="1" name=""/>
        <p:cNvGrpSpPr/>
        <p:nvPr/>
      </p:nvGrpSpPr>
      <p:grpSpPr>
        <a:xfrm>
          <a:off x="0" y="0"/>
          <a:ext cx="0" cy="0"/>
          <a:chOff x="0" y="0"/>
          <a:chExt cx="0" cy="0"/>
        </a:xfrm>
      </p:grpSpPr>
      <p:pic>
        <p:nvPicPr>
          <p:cNvPr id="4" name="Picture 3" descr="2023-P05692: Jaimee edited &#10;&#10;Drone Mission - Aerial of ORNL East Campus facing west. May 9, 2023.&#10;">
            <a:extLst>
              <a:ext uri="{FF2B5EF4-FFF2-40B4-BE49-F238E27FC236}">
                <a16:creationId xmlns:a16="http://schemas.microsoft.com/office/drawing/2014/main" id="{29026065-7CE6-26BF-5E11-E2573F33EFA6}"/>
              </a:ext>
            </a:extLst>
          </p:cNvPr>
          <p:cNvPicPr>
            <a:picLocks noChangeAspect="1"/>
          </p:cNvPicPr>
          <p:nvPr userDrawn="1"/>
        </p:nvPicPr>
        <p:blipFill>
          <a:blip r:embed="rId2"/>
          <a:srcRect t="9089" b="20607"/>
          <a:stretch>
            <a:fillRect/>
          </a:stretch>
        </p:blipFill>
        <p:spPr>
          <a:xfrm>
            <a:off x="0" y="414"/>
            <a:ext cx="12192000" cy="6857172"/>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55388" y="2258209"/>
            <a:ext cx="12081224" cy="664797"/>
          </a:xfrm>
        </p:spPr>
        <p:txBody>
          <a:bodyPr anchor="t" anchorCtr="0">
            <a:noAutofit/>
          </a:bodyPr>
          <a:lstStyle>
            <a:lvl1pPr algn="ctr">
              <a:spcBef>
                <a:spcPts val="1200"/>
              </a:spcBef>
              <a:spcAft>
                <a:spcPts val="60"/>
              </a:spcAft>
              <a:defRPr sz="4800" b="1">
                <a:solidFill>
                  <a:schemeClr val="tx1"/>
                </a:solidFill>
                <a:latin typeface="+mj-lt"/>
              </a:defRPr>
            </a:lvl1pPr>
          </a:lstStyle>
          <a:p>
            <a:r>
              <a:rPr lang="en-US" dirty="0"/>
              <a:t>One-sentence statement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64437" y="2922742"/>
            <a:ext cx="12063127" cy="397032"/>
          </a:xfrm>
        </p:spPr>
        <p:txBody>
          <a:bodyPr tIns="91440" anchor="t" anchorCtr="0">
            <a:noAutofit/>
          </a:bodyPr>
          <a:lstStyle>
            <a:lvl1pPr marL="0" indent="0" algn="ctr">
              <a:spcBef>
                <a:spcPts val="1200"/>
              </a:spcBef>
              <a:spcAft>
                <a:spcPts val="60"/>
              </a:spcAft>
              <a:buNone/>
              <a:defRPr sz="2200" b="1" spc="3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CONTENT HERE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5668818" y="3468601"/>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Tree>
    <p:extLst>
      <p:ext uri="{BB962C8B-B14F-4D97-AF65-F5344CB8AC3E}">
        <p14:creationId xmlns:p14="http://schemas.microsoft.com/office/powerpoint/2010/main" val="27790787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sion | Hexagon">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71230B-9536-B5A5-160D-DBECD2D263EE}"/>
              </a:ext>
            </a:extLst>
          </p:cNvPr>
          <p:cNvSpPr>
            <a:spLocks noGrp="1"/>
          </p:cNvSpPr>
          <p:nvPr>
            <p:ph type="title" hasCustomPrompt="1"/>
          </p:nvPr>
        </p:nvSpPr>
        <p:spPr>
          <a:xfrm>
            <a:off x="573157" y="2624569"/>
            <a:ext cx="11045686" cy="498598"/>
          </a:xfrm>
        </p:spPr>
        <p:txBody>
          <a:bodyPr anchor="t" anchorCtr="0">
            <a:noAutofit/>
          </a:bodyPr>
          <a:lstStyle>
            <a:lvl1pPr algn="ctr">
              <a:defRPr sz="3600">
                <a:solidFill>
                  <a:schemeClr val="bg1"/>
                </a:solidFill>
                <a:latin typeface="+mj-lt"/>
              </a:defRPr>
            </a:lvl1pPr>
          </a:lstStyle>
          <a:p>
            <a:r>
              <a:rPr lang="en-US" dirty="0"/>
              <a:t>One-sentence headline stating the main takeaway</a:t>
            </a:r>
          </a:p>
        </p:txBody>
      </p:sp>
      <p:sp>
        <p:nvSpPr>
          <p:cNvPr id="320" name="Text Placeholder 368">
            <a:extLst>
              <a:ext uri="{FF2B5EF4-FFF2-40B4-BE49-F238E27FC236}">
                <a16:creationId xmlns:a16="http://schemas.microsoft.com/office/drawing/2014/main" id="{EE706859-C661-2A5C-56D3-6BE7DBBC71DD}"/>
              </a:ext>
            </a:extLst>
          </p:cNvPr>
          <p:cNvSpPr>
            <a:spLocks noGrp="1"/>
          </p:cNvSpPr>
          <p:nvPr>
            <p:ph type="body" sz="quarter" idx="18" hasCustomPrompt="1"/>
          </p:nvPr>
        </p:nvSpPr>
        <p:spPr>
          <a:xfrm>
            <a:off x="556069" y="3774422"/>
            <a:ext cx="11062774" cy="249299"/>
          </a:xfrm>
        </p:spPr>
        <p:txBody>
          <a:bodyPr anchor="t" anchorCtr="0">
            <a:noAutofit/>
          </a:bodyPr>
          <a:lstStyle>
            <a:lvl1pPr marL="0" indent="0" algn="ctr">
              <a:spcBef>
                <a:spcPts val="1200"/>
              </a:spcBef>
              <a:spcAft>
                <a:spcPts val="60"/>
              </a:spcAft>
              <a:buNone/>
              <a:defRPr sz="1800" b="0" i="0">
                <a:solidFill>
                  <a:schemeClr val="bg1"/>
                </a:solidFill>
                <a:latin typeface="+mn-lt"/>
                <a:ea typeface="Aptos Light" panose="02000000000000000000" pitchFamily="2"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3" name="Rectangle 2">
            <a:extLst>
              <a:ext uri="{FF2B5EF4-FFF2-40B4-BE49-F238E27FC236}">
                <a16:creationId xmlns:a16="http://schemas.microsoft.com/office/drawing/2014/main" id="{297D526D-05AB-C716-46F5-6CDC1D14E2ED}"/>
              </a:ext>
            </a:extLst>
          </p:cNvPr>
          <p:cNvSpPr/>
          <p:nvPr userDrawn="1"/>
        </p:nvSpPr>
        <p:spPr>
          <a:xfrm>
            <a:off x="5668818" y="3393042"/>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latin typeface="Aptos Light" panose="020B0004020202020204" pitchFamily="34" charset="0"/>
            </a:endParaRPr>
          </a:p>
        </p:txBody>
      </p:sp>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Aptos Light" panose="020B0004020202020204" pitchFamily="34" charset="0"/>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Aptos Light" panose="020B0004020202020204" pitchFamily="34" charset="0"/>
              <a:ea typeface="Aptos" panose="02000000000000000000" pitchFamily="2" charset="0"/>
              <a:cs typeface="Times New Roman" panose="02020603050405020304" pitchFamily="18" charset="0"/>
            </a:endParaRPr>
          </a:p>
        </p:txBody>
      </p:sp>
      <p:pic>
        <p:nvPicPr>
          <p:cNvPr id="5" name="Picture 4" descr="White text on a black background&#10;&#10;Description automatically generated">
            <a:extLst>
              <a:ext uri="{FF2B5EF4-FFF2-40B4-BE49-F238E27FC236}">
                <a16:creationId xmlns:a16="http://schemas.microsoft.com/office/drawing/2014/main" id="{056CB10E-250C-C369-03F6-F45AAA841B8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2815" y="6416676"/>
            <a:ext cx="1834910" cy="333620"/>
          </a:xfrm>
          <a:prstGeom prst="rect">
            <a:avLst/>
          </a:prstGeom>
        </p:spPr>
      </p:pic>
    </p:spTree>
    <p:extLst>
      <p:ext uri="{BB962C8B-B14F-4D97-AF65-F5344CB8AC3E}">
        <p14:creationId xmlns:p14="http://schemas.microsoft.com/office/powerpoint/2010/main" val="356864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ustom Im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B3089-0A48-0AC4-08EB-C9D35463AC28}"/>
              </a:ext>
            </a:extLst>
          </p:cNvPr>
          <p:cNvSpPr/>
          <p:nvPr userDrawn="1"/>
        </p:nvSpPr>
        <p:spPr>
          <a:xfrm>
            <a:off x="385763" y="6015038"/>
            <a:ext cx="6899620" cy="575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6" name="Picture Placeholder 25">
            <a:extLst>
              <a:ext uri="{FF2B5EF4-FFF2-40B4-BE49-F238E27FC236}">
                <a16:creationId xmlns:a16="http://schemas.microsoft.com/office/drawing/2014/main" id="{98CF54AA-7F0F-038A-AAAF-AD02F6AA5ACA}"/>
              </a:ext>
            </a:extLst>
          </p:cNvPr>
          <p:cNvSpPr>
            <a:spLocks noGrp="1"/>
          </p:cNvSpPr>
          <p:nvPr>
            <p:ph type="pic" sz="quarter" idx="21"/>
          </p:nvPr>
        </p:nvSpPr>
        <p:spPr>
          <a:xfrm>
            <a:off x="0" y="0"/>
            <a:ext cx="12192000" cy="6858000"/>
          </a:xfrm>
          <a:custGeom>
            <a:avLst/>
            <a:gdLst>
              <a:gd name="connsiteX0" fmla="*/ 896615 w 12192000"/>
              <a:gd name="connsiteY0" fmla="*/ 829307 h 6858000"/>
              <a:gd name="connsiteX1" fmla="*/ 896615 w 12192000"/>
              <a:gd name="connsiteY1" fmla="*/ 6028692 h 6858000"/>
              <a:gd name="connsiteX2" fmla="*/ 6096000 w 12192000"/>
              <a:gd name="connsiteY2" fmla="*/ 6028692 h 6858000"/>
              <a:gd name="connsiteX3" fmla="*/ 6096000 w 12192000"/>
              <a:gd name="connsiteY3" fmla="*/ 82930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96615" y="829307"/>
                </a:moveTo>
                <a:lnTo>
                  <a:pt x="896615" y="6028692"/>
                </a:lnTo>
                <a:lnTo>
                  <a:pt x="6096000" y="6028692"/>
                </a:lnTo>
                <a:lnTo>
                  <a:pt x="6096000" y="829307"/>
                </a:lnTo>
                <a:close/>
                <a:moveTo>
                  <a:pt x="0" y="0"/>
                </a:moveTo>
                <a:lnTo>
                  <a:pt x="12192000" y="0"/>
                </a:lnTo>
                <a:lnTo>
                  <a:pt x="12192000" y="6858000"/>
                </a:lnTo>
                <a:lnTo>
                  <a:pt x="0" y="6858000"/>
                </a:lnTo>
                <a:close/>
              </a:path>
            </a:pathLst>
          </a:custGeom>
          <a:solidFill>
            <a:schemeClr val="bg1">
              <a:lumMod val="95000"/>
            </a:schemeClr>
          </a:solidFill>
        </p:spPr>
        <p:txBody>
          <a:bodyPr wrap="square">
            <a:noAutofit/>
          </a:bodyPr>
          <a:lstStyle>
            <a:lvl1pPr>
              <a:defRPr/>
            </a:lvl1pPr>
          </a:lstStyle>
          <a:p>
            <a:r>
              <a:rPr lang="en-US"/>
              <a:t>Click icon to add picture</a:t>
            </a:r>
            <a:endParaRPr lang="en-US" dirty="0"/>
          </a:p>
        </p:txBody>
      </p:sp>
      <p:sp>
        <p:nvSpPr>
          <p:cNvPr id="41" name="Title 1">
            <a:extLst>
              <a:ext uri="{FF2B5EF4-FFF2-40B4-BE49-F238E27FC236}">
                <a16:creationId xmlns:a16="http://schemas.microsoft.com/office/drawing/2014/main" id="{2B6A4265-6FDC-7301-BD87-6CE0C2335A99}"/>
              </a:ext>
            </a:extLst>
          </p:cNvPr>
          <p:cNvSpPr>
            <a:spLocks noGrp="1"/>
          </p:cNvSpPr>
          <p:nvPr>
            <p:ph type="ctrTitle" hasCustomPrompt="1"/>
          </p:nvPr>
        </p:nvSpPr>
        <p:spPr>
          <a:xfrm>
            <a:off x="1215450" y="2254309"/>
            <a:ext cx="4518085" cy="997196"/>
          </a:xfrm>
        </p:spPr>
        <p:txBody>
          <a:bodyPr wrap="square" anchor="t" anchorCtr="0">
            <a:noAutofit/>
          </a:bodyPr>
          <a:lstStyle>
            <a:lvl1pPr algn="l">
              <a:spcBef>
                <a:spcPts val="1200"/>
              </a:spcBef>
              <a:spcAft>
                <a:spcPts val="60"/>
              </a:spcAft>
              <a:defRPr sz="3600" b="1">
                <a:solidFill>
                  <a:schemeClr val="tx1"/>
                </a:solidFill>
                <a:latin typeface="+mj-lt"/>
              </a:defRPr>
            </a:lvl1pPr>
          </a:lstStyle>
          <a:p>
            <a:r>
              <a:rPr lang="en-US" dirty="0"/>
              <a:t>Presentation Title (Text size no larger than 36pt)</a:t>
            </a:r>
          </a:p>
        </p:txBody>
      </p:sp>
      <p:sp>
        <p:nvSpPr>
          <p:cNvPr id="43" name="Text Placeholder 1961">
            <a:extLst>
              <a:ext uri="{FF2B5EF4-FFF2-40B4-BE49-F238E27FC236}">
                <a16:creationId xmlns:a16="http://schemas.microsoft.com/office/drawing/2014/main" id="{1061D354-0A2B-B951-F1BE-22D610DF35A9}"/>
              </a:ext>
            </a:extLst>
          </p:cNvPr>
          <p:cNvSpPr>
            <a:spLocks noGrp="1"/>
          </p:cNvSpPr>
          <p:nvPr>
            <p:ph type="body" sz="quarter" idx="14" hasCustomPrompt="1"/>
          </p:nvPr>
        </p:nvSpPr>
        <p:spPr>
          <a:xfrm>
            <a:off x="1215450" y="1934670"/>
            <a:ext cx="4518085"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7" name="Text Placeholder 1963">
            <a:extLst>
              <a:ext uri="{FF2B5EF4-FFF2-40B4-BE49-F238E27FC236}">
                <a16:creationId xmlns:a16="http://schemas.microsoft.com/office/drawing/2014/main" id="{3B1CF4E8-BDC8-B225-DB1D-63D508EC3889}"/>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0" name="Text Placeholder 47">
            <a:extLst>
              <a:ext uri="{FF2B5EF4-FFF2-40B4-BE49-F238E27FC236}">
                <a16:creationId xmlns:a16="http://schemas.microsoft.com/office/drawing/2014/main" id="{67FCB669-B9C0-1E9C-516B-D8A804C4C36C}"/>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13" name="Rectangle 12">
            <a:extLst>
              <a:ext uri="{FF2B5EF4-FFF2-40B4-BE49-F238E27FC236}">
                <a16:creationId xmlns:a16="http://schemas.microsoft.com/office/drawing/2014/main" id="{8D17B51F-DF85-E9E0-712B-297B83E802F9}"/>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74748"/>
              </a:solidFill>
              <a:latin typeface="Aptos Light" panose="020B0004020202020204" pitchFamily="34" charset="0"/>
            </a:endParaRPr>
          </a:p>
        </p:txBody>
      </p:sp>
      <p:grpSp>
        <p:nvGrpSpPr>
          <p:cNvPr id="2" name="Group 1">
            <a:extLst>
              <a:ext uri="{FF2B5EF4-FFF2-40B4-BE49-F238E27FC236}">
                <a16:creationId xmlns:a16="http://schemas.microsoft.com/office/drawing/2014/main" id="{69BE50A6-F625-0BB9-2DA3-BD2A1D5A1C99}"/>
              </a:ext>
            </a:extLst>
          </p:cNvPr>
          <p:cNvGrpSpPr/>
          <p:nvPr userDrawn="1"/>
        </p:nvGrpSpPr>
        <p:grpSpPr>
          <a:xfrm>
            <a:off x="1177351" y="5301081"/>
            <a:ext cx="4558967" cy="438406"/>
            <a:chOff x="1177351" y="5301081"/>
            <a:chExt cx="4558967" cy="438406"/>
          </a:xfrm>
        </p:grpSpPr>
        <p:sp>
          <p:nvSpPr>
            <p:cNvPr id="3" name="TextBox 2">
              <a:extLst>
                <a:ext uri="{FF2B5EF4-FFF2-40B4-BE49-F238E27FC236}">
                  <a16:creationId xmlns:a16="http://schemas.microsoft.com/office/drawing/2014/main" id="{F46153C1-920A-60DA-AB29-D732EC8AD9DD}"/>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i="0" dirty="0">
                  <a:solidFill>
                    <a:schemeClr val="tx1"/>
                  </a:solidFill>
                  <a:latin typeface="+mn-lt"/>
                  <a:ea typeface="Aptos" panose="02000000000000000000" pitchFamily="2" charset="0"/>
                </a:rPr>
                <a:t>ORNL IS MANAGED BY UT-BATTELLE LLC </a:t>
              </a:r>
              <a:br>
                <a:rPr lang="en-US" sz="900" b="0" i="0" dirty="0">
                  <a:solidFill>
                    <a:schemeClr val="tx1"/>
                  </a:solidFill>
                  <a:latin typeface="+mn-lt"/>
                  <a:ea typeface="Aptos" panose="02000000000000000000" pitchFamily="2" charset="0"/>
                </a:rPr>
              </a:br>
              <a:r>
                <a:rPr lang="en-US" sz="900" b="0" i="0" dirty="0">
                  <a:solidFill>
                    <a:schemeClr val="tx1"/>
                  </a:solidFill>
                  <a:latin typeface="+mn-lt"/>
                  <a:ea typeface="Aptos" panose="02000000000000000000" pitchFamily="2" charset="0"/>
                </a:rPr>
                <a:t>FOR THE US DEPARTMENT OF ENERGY</a:t>
              </a:r>
            </a:p>
          </p:txBody>
        </p:sp>
        <p:pic>
          <p:nvPicPr>
            <p:cNvPr id="4" name="Picture 3" descr="Shape&#10;&#10;AI-generated content may be incorrect.">
              <a:extLst>
                <a:ext uri="{FF2B5EF4-FFF2-40B4-BE49-F238E27FC236}">
                  <a16:creationId xmlns:a16="http://schemas.microsoft.com/office/drawing/2014/main" id="{2B8A78FF-CBBF-0925-0C04-834044AF1A8A}"/>
                </a:ext>
              </a:extLst>
            </p:cNvPr>
            <p:cNvPicPr>
              <a:picLocks noChangeAspect="1"/>
            </p:cNvPicPr>
            <p:nvPr userDrawn="1"/>
          </p:nvPicPr>
          <p:blipFill>
            <a:blip r:embed="rId2"/>
            <a:stretch>
              <a:fillRect/>
            </a:stretch>
          </p:blipFill>
          <p:spPr>
            <a:xfrm>
              <a:off x="1177351" y="5301081"/>
              <a:ext cx="1526303" cy="438406"/>
            </a:xfrm>
            <a:prstGeom prst="rect">
              <a:avLst/>
            </a:prstGeom>
          </p:spPr>
        </p:pic>
      </p:grpSp>
      <p:sp>
        <p:nvSpPr>
          <p:cNvPr id="5" name="Subtitle 2">
            <a:extLst>
              <a:ext uri="{FF2B5EF4-FFF2-40B4-BE49-F238E27FC236}">
                <a16:creationId xmlns:a16="http://schemas.microsoft.com/office/drawing/2014/main" id="{9461967E-4A3D-99FD-12D2-D204FBEBAFB5}"/>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pic>
        <p:nvPicPr>
          <p:cNvPr id="6" name="Picture 5" descr="A green text on a black background&#10;&#10;Description automatically generated">
            <a:extLst>
              <a:ext uri="{FF2B5EF4-FFF2-40B4-BE49-F238E27FC236}">
                <a16:creationId xmlns:a16="http://schemas.microsoft.com/office/drawing/2014/main" id="{EBDBC3AD-160A-7CC8-14A2-91CCF318F55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9502" y="1104908"/>
            <a:ext cx="2718596" cy="494292"/>
          </a:xfrm>
          <a:prstGeom prst="rect">
            <a:avLst/>
          </a:prstGeom>
        </p:spPr>
      </p:pic>
    </p:spTree>
    <p:extLst>
      <p:ext uri="{BB962C8B-B14F-4D97-AF65-F5344CB8AC3E}">
        <p14:creationId xmlns:p14="http://schemas.microsoft.com/office/powerpoint/2010/main" val="36203042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sion | Aerial + Social">
    <p:spTree>
      <p:nvGrpSpPr>
        <p:cNvPr id="1" name=""/>
        <p:cNvGrpSpPr/>
        <p:nvPr/>
      </p:nvGrpSpPr>
      <p:grpSpPr>
        <a:xfrm>
          <a:off x="0" y="0"/>
          <a:ext cx="0" cy="0"/>
          <a:chOff x="0" y="0"/>
          <a:chExt cx="0" cy="0"/>
        </a:xfrm>
      </p:grpSpPr>
      <p:pic>
        <p:nvPicPr>
          <p:cNvPr id="6" name="Picture 5" descr="2025-P08154: Drone Mission - Aerial of sunrise over ORNL east campus, April 3, 2023.  &#10;&#10;Electronic Reference Image – For more images in this series, please contact, creativeservices@ornl.gov&#10;This image has been reviewed by an ORNL Releasing Official and is approved for public release, January 4, 2023.">
            <a:extLst>
              <a:ext uri="{FF2B5EF4-FFF2-40B4-BE49-F238E27FC236}">
                <a16:creationId xmlns:a16="http://schemas.microsoft.com/office/drawing/2014/main" id="{23DA0192-253A-9416-8E30-B9B66EED54F7}"/>
              </a:ext>
            </a:extLst>
          </p:cNvPr>
          <p:cNvPicPr>
            <a:picLocks noChangeAspect="1"/>
          </p:cNvPicPr>
          <p:nvPr userDrawn="1"/>
        </p:nvPicPr>
        <p:blipFill>
          <a:blip r:embed="rId2"/>
          <a:srcRect l="4494" t="5003" r="5511" b="5003"/>
          <a:stretch>
            <a:fillRect/>
          </a:stretch>
        </p:blipFill>
        <p:spPr>
          <a:xfrm>
            <a:off x="0" y="414"/>
            <a:ext cx="12192000" cy="6857172"/>
          </a:xfrm>
          <a:prstGeom prst="rect">
            <a:avLst/>
          </a:prstGeom>
        </p:spPr>
      </p:pic>
      <p:grpSp>
        <p:nvGrpSpPr>
          <p:cNvPr id="147" name="Group 146">
            <a:extLst>
              <a:ext uri="{FF2B5EF4-FFF2-40B4-BE49-F238E27FC236}">
                <a16:creationId xmlns:a16="http://schemas.microsoft.com/office/drawing/2014/main" id="{0E904804-90C2-92CD-EBBE-DEE84A1EF57E}"/>
              </a:ext>
            </a:extLst>
          </p:cNvPr>
          <p:cNvGrpSpPr/>
          <p:nvPr userDrawn="1"/>
        </p:nvGrpSpPr>
        <p:grpSpPr>
          <a:xfrm>
            <a:off x="2230425" y="2155963"/>
            <a:ext cx="7731150" cy="1180116"/>
            <a:chOff x="2419238" y="1689595"/>
            <a:chExt cx="7333183" cy="1119369"/>
          </a:xfrm>
        </p:grpSpPr>
        <p:sp>
          <p:nvSpPr>
            <p:cNvPr id="120" name="Freeform 119">
              <a:extLst>
                <a:ext uri="{FF2B5EF4-FFF2-40B4-BE49-F238E27FC236}">
                  <a16:creationId xmlns:a16="http://schemas.microsoft.com/office/drawing/2014/main" id="{B35B19EB-28CC-5046-67D8-0AC0F092D8F9}"/>
                </a:ext>
              </a:extLst>
            </p:cNvPr>
            <p:cNvSpPr/>
            <p:nvPr userDrawn="1"/>
          </p:nvSpPr>
          <p:spPr>
            <a:xfrm>
              <a:off x="6151118" y="1690962"/>
              <a:ext cx="1113318" cy="1113317"/>
            </a:xfrm>
            <a:custGeom>
              <a:avLst/>
              <a:gdLst>
                <a:gd name="connsiteX0" fmla="*/ 0 w 543306"/>
                <a:gd name="connsiteY0" fmla="*/ 0 h 543305"/>
                <a:gd name="connsiteX1" fmla="*/ 543306 w 543306"/>
                <a:gd name="connsiteY1" fmla="*/ 0 h 543305"/>
                <a:gd name="connsiteX2" fmla="*/ 543306 w 543306"/>
                <a:gd name="connsiteY2" fmla="*/ 543306 h 543305"/>
                <a:gd name="connsiteX3" fmla="*/ 0 w 543306"/>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6"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1" name="Freeform 120">
              <a:extLst>
                <a:ext uri="{FF2B5EF4-FFF2-40B4-BE49-F238E27FC236}">
                  <a16:creationId xmlns:a16="http://schemas.microsoft.com/office/drawing/2014/main" id="{9F8B7F74-14E3-0359-48F7-8887F481B3F3}"/>
                </a:ext>
              </a:extLst>
            </p:cNvPr>
            <p:cNvSpPr/>
            <p:nvPr userDrawn="1"/>
          </p:nvSpPr>
          <p:spPr>
            <a:xfrm>
              <a:off x="6531907" y="1870334"/>
              <a:ext cx="352119" cy="754014"/>
            </a:xfrm>
            <a:custGeom>
              <a:avLst/>
              <a:gdLst>
                <a:gd name="connsiteX0" fmla="*/ 136975 w 171836"/>
                <a:gd name="connsiteY0" fmla="*/ 62674 h 367963"/>
                <a:gd name="connsiteX1" fmla="*/ 167646 w 171836"/>
                <a:gd name="connsiteY1" fmla="*/ 62674 h 367963"/>
                <a:gd name="connsiteX2" fmla="*/ 171837 w 171836"/>
                <a:gd name="connsiteY2" fmla="*/ 58483 h 367963"/>
                <a:gd name="connsiteX3" fmla="*/ 171837 w 171836"/>
                <a:gd name="connsiteY3" fmla="*/ 3905 h 367963"/>
                <a:gd name="connsiteX4" fmla="*/ 168027 w 171836"/>
                <a:gd name="connsiteY4" fmla="*/ 0 h 367963"/>
                <a:gd name="connsiteX5" fmla="*/ 104305 w 171836"/>
                <a:gd name="connsiteY5" fmla="*/ 667 h 367963"/>
                <a:gd name="connsiteX6" fmla="*/ 53156 w 171836"/>
                <a:gd name="connsiteY6" fmla="*/ 26670 h 367963"/>
                <a:gd name="connsiteX7" fmla="*/ 38392 w 171836"/>
                <a:gd name="connsiteY7" fmla="*/ 72580 h 367963"/>
                <a:gd name="connsiteX8" fmla="*/ 38392 w 171836"/>
                <a:gd name="connsiteY8" fmla="*/ 113633 h 367963"/>
                <a:gd name="connsiteX9" fmla="*/ 32105 w 171836"/>
                <a:gd name="connsiteY9" fmla="*/ 120205 h 367963"/>
                <a:gd name="connsiteX10" fmla="*/ 4483 w 171836"/>
                <a:gd name="connsiteY10" fmla="*/ 120015 h 367963"/>
                <a:gd name="connsiteX11" fmla="*/ 6 w 171836"/>
                <a:gd name="connsiteY11" fmla="*/ 124492 h 367963"/>
                <a:gd name="connsiteX12" fmla="*/ 6 w 171836"/>
                <a:gd name="connsiteY12" fmla="*/ 178403 h 367963"/>
                <a:gd name="connsiteX13" fmla="*/ 4959 w 171836"/>
                <a:gd name="connsiteY13" fmla="*/ 183166 h 367963"/>
                <a:gd name="connsiteX14" fmla="*/ 31915 w 171836"/>
                <a:gd name="connsiteY14" fmla="*/ 182975 h 367963"/>
                <a:gd name="connsiteX15" fmla="*/ 38106 w 171836"/>
                <a:gd name="connsiteY15" fmla="*/ 189167 h 367963"/>
                <a:gd name="connsiteX16" fmla="*/ 38011 w 171836"/>
                <a:gd name="connsiteY16" fmla="*/ 275558 h 367963"/>
                <a:gd name="connsiteX17" fmla="*/ 37915 w 171836"/>
                <a:gd name="connsiteY17" fmla="*/ 360807 h 367963"/>
                <a:gd name="connsiteX18" fmla="*/ 44773 w 171836"/>
                <a:gd name="connsiteY18" fmla="*/ 367951 h 367963"/>
                <a:gd name="connsiteX19" fmla="*/ 107924 w 171836"/>
                <a:gd name="connsiteY19" fmla="*/ 367951 h 367963"/>
                <a:gd name="connsiteX20" fmla="*/ 115354 w 171836"/>
                <a:gd name="connsiteY20" fmla="*/ 360617 h 367963"/>
                <a:gd name="connsiteX21" fmla="*/ 115258 w 171836"/>
                <a:gd name="connsiteY21" fmla="*/ 191452 h 367963"/>
                <a:gd name="connsiteX22" fmla="*/ 123164 w 171836"/>
                <a:gd name="connsiteY22" fmla="*/ 183737 h 367963"/>
                <a:gd name="connsiteX23" fmla="*/ 159931 w 171836"/>
                <a:gd name="connsiteY23" fmla="*/ 183737 h 367963"/>
                <a:gd name="connsiteX24" fmla="*/ 165836 w 171836"/>
                <a:gd name="connsiteY24" fmla="*/ 178975 h 367963"/>
                <a:gd name="connsiteX25" fmla="*/ 170980 w 171836"/>
                <a:gd name="connsiteY25" fmla="*/ 124682 h 367963"/>
                <a:gd name="connsiteX26" fmla="*/ 165455 w 171836"/>
                <a:gd name="connsiteY26" fmla="*/ 118872 h 367963"/>
                <a:gd name="connsiteX27" fmla="*/ 118878 w 171836"/>
                <a:gd name="connsiteY27" fmla="*/ 118967 h 367963"/>
                <a:gd name="connsiteX28" fmla="*/ 114115 w 171836"/>
                <a:gd name="connsiteY28" fmla="*/ 115348 h 367963"/>
                <a:gd name="connsiteX29" fmla="*/ 114592 w 171836"/>
                <a:gd name="connsiteY29" fmla="*/ 82867 h 367963"/>
                <a:gd name="connsiteX30" fmla="*/ 137166 w 171836"/>
                <a:gd name="connsiteY30" fmla="*/ 62389 h 36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836" h="367963">
                  <a:moveTo>
                    <a:pt x="136975" y="62674"/>
                  </a:moveTo>
                  <a:cubicBezTo>
                    <a:pt x="147167" y="62674"/>
                    <a:pt x="157454" y="62579"/>
                    <a:pt x="167646" y="62674"/>
                  </a:cubicBezTo>
                  <a:cubicBezTo>
                    <a:pt x="170789" y="62674"/>
                    <a:pt x="171837" y="61722"/>
                    <a:pt x="171837" y="58483"/>
                  </a:cubicBezTo>
                  <a:cubicBezTo>
                    <a:pt x="171742" y="40291"/>
                    <a:pt x="171742" y="22098"/>
                    <a:pt x="171837" y="3905"/>
                  </a:cubicBezTo>
                  <a:cubicBezTo>
                    <a:pt x="171837" y="1048"/>
                    <a:pt x="170980" y="0"/>
                    <a:pt x="168027" y="0"/>
                  </a:cubicBezTo>
                  <a:cubicBezTo>
                    <a:pt x="146786" y="190"/>
                    <a:pt x="125546" y="-286"/>
                    <a:pt x="104305" y="667"/>
                  </a:cubicBezTo>
                  <a:cubicBezTo>
                    <a:pt x="83635" y="1619"/>
                    <a:pt x="65729" y="9430"/>
                    <a:pt x="53156" y="26670"/>
                  </a:cubicBezTo>
                  <a:cubicBezTo>
                    <a:pt x="43154" y="40291"/>
                    <a:pt x="38677" y="55817"/>
                    <a:pt x="38392" y="72580"/>
                  </a:cubicBezTo>
                  <a:cubicBezTo>
                    <a:pt x="38106" y="86296"/>
                    <a:pt x="38106" y="100013"/>
                    <a:pt x="38392" y="113633"/>
                  </a:cubicBezTo>
                  <a:cubicBezTo>
                    <a:pt x="38487" y="118586"/>
                    <a:pt x="37439" y="120491"/>
                    <a:pt x="32105" y="120205"/>
                  </a:cubicBezTo>
                  <a:cubicBezTo>
                    <a:pt x="22961" y="119729"/>
                    <a:pt x="13722" y="120205"/>
                    <a:pt x="4483" y="120015"/>
                  </a:cubicBezTo>
                  <a:cubicBezTo>
                    <a:pt x="958" y="120015"/>
                    <a:pt x="-89" y="121063"/>
                    <a:pt x="6" y="124492"/>
                  </a:cubicBezTo>
                  <a:cubicBezTo>
                    <a:pt x="197" y="142494"/>
                    <a:pt x="197" y="160496"/>
                    <a:pt x="6" y="178403"/>
                  </a:cubicBezTo>
                  <a:cubicBezTo>
                    <a:pt x="6" y="182213"/>
                    <a:pt x="1339" y="183261"/>
                    <a:pt x="4959" y="183166"/>
                  </a:cubicBezTo>
                  <a:cubicBezTo>
                    <a:pt x="13913" y="182975"/>
                    <a:pt x="22961" y="183356"/>
                    <a:pt x="31915" y="182975"/>
                  </a:cubicBezTo>
                  <a:cubicBezTo>
                    <a:pt x="36772" y="182785"/>
                    <a:pt x="38106" y="184309"/>
                    <a:pt x="38106" y="189167"/>
                  </a:cubicBezTo>
                  <a:cubicBezTo>
                    <a:pt x="37915" y="217932"/>
                    <a:pt x="38011" y="246793"/>
                    <a:pt x="38011" y="275558"/>
                  </a:cubicBezTo>
                  <a:cubicBezTo>
                    <a:pt x="38011" y="304324"/>
                    <a:pt x="38106" y="332327"/>
                    <a:pt x="37915" y="360807"/>
                  </a:cubicBezTo>
                  <a:cubicBezTo>
                    <a:pt x="37915" y="366141"/>
                    <a:pt x="38868" y="368141"/>
                    <a:pt x="44773" y="367951"/>
                  </a:cubicBezTo>
                  <a:cubicBezTo>
                    <a:pt x="65824" y="367570"/>
                    <a:pt x="86874" y="367570"/>
                    <a:pt x="107924" y="367951"/>
                  </a:cubicBezTo>
                  <a:cubicBezTo>
                    <a:pt x="113830" y="368046"/>
                    <a:pt x="115354" y="366617"/>
                    <a:pt x="115354" y="360617"/>
                  </a:cubicBezTo>
                  <a:cubicBezTo>
                    <a:pt x="115068" y="304229"/>
                    <a:pt x="115163" y="247841"/>
                    <a:pt x="115258" y="191452"/>
                  </a:cubicBezTo>
                  <a:cubicBezTo>
                    <a:pt x="115258" y="182499"/>
                    <a:pt x="114401" y="183833"/>
                    <a:pt x="123164" y="183737"/>
                  </a:cubicBezTo>
                  <a:cubicBezTo>
                    <a:pt x="135451" y="183737"/>
                    <a:pt x="147643" y="183642"/>
                    <a:pt x="159931" y="183737"/>
                  </a:cubicBezTo>
                  <a:cubicBezTo>
                    <a:pt x="163646" y="183737"/>
                    <a:pt x="165455" y="182975"/>
                    <a:pt x="165836" y="178975"/>
                  </a:cubicBezTo>
                  <a:cubicBezTo>
                    <a:pt x="167360" y="160877"/>
                    <a:pt x="169075" y="142780"/>
                    <a:pt x="170980" y="124682"/>
                  </a:cubicBezTo>
                  <a:cubicBezTo>
                    <a:pt x="171456" y="119920"/>
                    <a:pt x="170027" y="118872"/>
                    <a:pt x="165455" y="118872"/>
                  </a:cubicBezTo>
                  <a:cubicBezTo>
                    <a:pt x="149930" y="119158"/>
                    <a:pt x="134404" y="118872"/>
                    <a:pt x="118878" y="118967"/>
                  </a:cubicBezTo>
                  <a:cubicBezTo>
                    <a:pt x="116306" y="118967"/>
                    <a:pt x="114020" y="119253"/>
                    <a:pt x="114115" y="115348"/>
                  </a:cubicBezTo>
                  <a:cubicBezTo>
                    <a:pt x="114401" y="104489"/>
                    <a:pt x="113830" y="93631"/>
                    <a:pt x="114592" y="82867"/>
                  </a:cubicBezTo>
                  <a:cubicBezTo>
                    <a:pt x="115449" y="69437"/>
                    <a:pt x="123545" y="62389"/>
                    <a:pt x="137166" y="6238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2" name="Freeform 121">
              <a:extLst>
                <a:ext uri="{FF2B5EF4-FFF2-40B4-BE49-F238E27FC236}">
                  <a16:creationId xmlns:a16="http://schemas.microsoft.com/office/drawing/2014/main" id="{C1A6707B-2CA3-3F65-45C2-727FD45B5C49}"/>
                </a:ext>
              </a:extLst>
            </p:cNvPr>
            <p:cNvSpPr/>
            <p:nvPr userDrawn="1"/>
          </p:nvSpPr>
          <p:spPr>
            <a:xfrm>
              <a:off x="4907224" y="1690572"/>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3" name="Freeform 122">
              <a:extLst>
                <a:ext uri="{FF2B5EF4-FFF2-40B4-BE49-F238E27FC236}">
                  <a16:creationId xmlns:a16="http://schemas.microsoft.com/office/drawing/2014/main" id="{D4C61578-C993-8405-291A-DEF5EE57846B}"/>
                </a:ext>
              </a:extLst>
            </p:cNvPr>
            <p:cNvSpPr/>
            <p:nvPr userDrawn="1"/>
          </p:nvSpPr>
          <p:spPr>
            <a:xfrm>
              <a:off x="5613002" y="2009890"/>
              <a:ext cx="88611" cy="88611"/>
            </a:xfrm>
            <a:custGeom>
              <a:avLst/>
              <a:gdLst>
                <a:gd name="connsiteX0" fmla="*/ 21622 w 43243"/>
                <a:gd name="connsiteY0" fmla="*/ 0 h 43243"/>
                <a:gd name="connsiteX1" fmla="*/ 0 w 43243"/>
                <a:gd name="connsiteY1" fmla="*/ 21622 h 43243"/>
                <a:gd name="connsiteX2" fmla="*/ 21622 w 43243"/>
                <a:gd name="connsiteY2" fmla="*/ 43244 h 43243"/>
                <a:gd name="connsiteX3" fmla="*/ 43244 w 43243"/>
                <a:gd name="connsiteY3" fmla="*/ 21622 h 43243"/>
                <a:gd name="connsiteX4" fmla="*/ 21622 w 43243"/>
                <a:gd name="connsiteY4" fmla="*/ 0 h 4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3" h="43243">
                  <a:moveTo>
                    <a:pt x="21622" y="0"/>
                  </a:moveTo>
                  <a:cubicBezTo>
                    <a:pt x="9715" y="0"/>
                    <a:pt x="0" y="9716"/>
                    <a:pt x="0" y="21622"/>
                  </a:cubicBezTo>
                  <a:cubicBezTo>
                    <a:pt x="0" y="33528"/>
                    <a:pt x="9715" y="43244"/>
                    <a:pt x="21622" y="43244"/>
                  </a:cubicBezTo>
                  <a:cubicBezTo>
                    <a:pt x="33528" y="43244"/>
                    <a:pt x="43244" y="33528"/>
                    <a:pt x="43244" y="21622"/>
                  </a:cubicBezTo>
                  <a:cubicBezTo>
                    <a:pt x="43244" y="9716"/>
                    <a:pt x="33528" y="0"/>
                    <a:pt x="21622"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4" name="Freeform 123">
              <a:extLst>
                <a:ext uri="{FF2B5EF4-FFF2-40B4-BE49-F238E27FC236}">
                  <a16:creationId xmlns:a16="http://schemas.microsoft.com/office/drawing/2014/main" id="{74412687-F6B8-FF14-A681-2E7D9389F291}"/>
                </a:ext>
              </a:extLst>
            </p:cNvPr>
            <p:cNvSpPr/>
            <p:nvPr userDrawn="1"/>
          </p:nvSpPr>
          <p:spPr>
            <a:xfrm>
              <a:off x="5100064" y="1883412"/>
              <a:ext cx="727442" cy="727442"/>
            </a:xfrm>
            <a:custGeom>
              <a:avLst/>
              <a:gdLst>
                <a:gd name="connsiteX0" fmla="*/ 265462 w 354996"/>
                <a:gd name="connsiteY0" fmla="*/ 0 h 354996"/>
                <a:gd name="connsiteX1" fmla="*/ 89535 w 354996"/>
                <a:gd name="connsiteY1" fmla="*/ 0 h 354996"/>
                <a:gd name="connsiteX2" fmla="*/ 0 w 354996"/>
                <a:gd name="connsiteY2" fmla="*/ 89535 h 354996"/>
                <a:gd name="connsiteX3" fmla="*/ 0 w 354996"/>
                <a:gd name="connsiteY3" fmla="*/ 265462 h 354996"/>
                <a:gd name="connsiteX4" fmla="*/ 89535 w 354996"/>
                <a:gd name="connsiteY4" fmla="*/ 354997 h 354996"/>
                <a:gd name="connsiteX5" fmla="*/ 265462 w 354996"/>
                <a:gd name="connsiteY5" fmla="*/ 354997 h 354996"/>
                <a:gd name="connsiteX6" fmla="*/ 354997 w 354996"/>
                <a:gd name="connsiteY6" fmla="*/ 265462 h 354996"/>
                <a:gd name="connsiteX7" fmla="*/ 354997 w 354996"/>
                <a:gd name="connsiteY7" fmla="*/ 89535 h 354996"/>
                <a:gd name="connsiteX8" fmla="*/ 265462 w 354996"/>
                <a:gd name="connsiteY8" fmla="*/ 0 h 354996"/>
                <a:gd name="connsiteX9" fmla="*/ 316421 w 354996"/>
                <a:gd name="connsiteY9" fmla="*/ 265462 h 354996"/>
                <a:gd name="connsiteX10" fmla="*/ 265462 w 354996"/>
                <a:gd name="connsiteY10" fmla="*/ 316421 h 354996"/>
                <a:gd name="connsiteX11" fmla="*/ 89535 w 354996"/>
                <a:gd name="connsiteY11" fmla="*/ 316421 h 354996"/>
                <a:gd name="connsiteX12" fmla="*/ 38576 w 354996"/>
                <a:gd name="connsiteY12" fmla="*/ 265462 h 354996"/>
                <a:gd name="connsiteX13" fmla="*/ 38576 w 354996"/>
                <a:gd name="connsiteY13" fmla="*/ 89535 h 354996"/>
                <a:gd name="connsiteX14" fmla="*/ 89535 w 354996"/>
                <a:gd name="connsiteY14" fmla="*/ 38576 h 354996"/>
                <a:gd name="connsiteX15" fmla="*/ 265462 w 354996"/>
                <a:gd name="connsiteY15" fmla="*/ 38576 h 354996"/>
                <a:gd name="connsiteX16" fmla="*/ 316421 w 354996"/>
                <a:gd name="connsiteY16" fmla="*/ 89535 h 354996"/>
                <a:gd name="connsiteX17" fmla="*/ 316421 w 354996"/>
                <a:gd name="connsiteY17" fmla="*/ 265462 h 35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4996" h="354996">
                  <a:moveTo>
                    <a:pt x="265462" y="0"/>
                  </a:moveTo>
                  <a:lnTo>
                    <a:pt x="89535" y="0"/>
                  </a:lnTo>
                  <a:cubicBezTo>
                    <a:pt x="40196" y="0"/>
                    <a:pt x="0" y="40196"/>
                    <a:pt x="0" y="89535"/>
                  </a:cubicBezTo>
                  <a:lnTo>
                    <a:pt x="0" y="265462"/>
                  </a:lnTo>
                  <a:cubicBezTo>
                    <a:pt x="0" y="314896"/>
                    <a:pt x="40196" y="354997"/>
                    <a:pt x="89535" y="354997"/>
                  </a:cubicBezTo>
                  <a:lnTo>
                    <a:pt x="265462" y="354997"/>
                  </a:lnTo>
                  <a:cubicBezTo>
                    <a:pt x="314801" y="354997"/>
                    <a:pt x="354997" y="314801"/>
                    <a:pt x="354997" y="265462"/>
                  </a:cubicBezTo>
                  <a:lnTo>
                    <a:pt x="354997" y="89535"/>
                  </a:lnTo>
                  <a:cubicBezTo>
                    <a:pt x="354997" y="40196"/>
                    <a:pt x="314801" y="0"/>
                    <a:pt x="265462" y="0"/>
                  </a:cubicBezTo>
                  <a:close/>
                  <a:moveTo>
                    <a:pt x="316421" y="265462"/>
                  </a:moveTo>
                  <a:cubicBezTo>
                    <a:pt x="316421" y="293560"/>
                    <a:pt x="293561" y="316421"/>
                    <a:pt x="265462" y="316421"/>
                  </a:cubicBezTo>
                  <a:lnTo>
                    <a:pt x="89535" y="316421"/>
                  </a:lnTo>
                  <a:cubicBezTo>
                    <a:pt x="61436" y="316421"/>
                    <a:pt x="38576" y="293560"/>
                    <a:pt x="38576" y="265462"/>
                  </a:cubicBezTo>
                  <a:lnTo>
                    <a:pt x="38576" y="89535"/>
                  </a:lnTo>
                  <a:cubicBezTo>
                    <a:pt x="38576" y="61436"/>
                    <a:pt x="61436" y="38576"/>
                    <a:pt x="89535" y="38576"/>
                  </a:cubicBezTo>
                  <a:lnTo>
                    <a:pt x="265462" y="38576"/>
                  </a:lnTo>
                  <a:cubicBezTo>
                    <a:pt x="293561" y="38576"/>
                    <a:pt x="316421" y="61436"/>
                    <a:pt x="316421" y="89535"/>
                  </a:cubicBezTo>
                  <a:lnTo>
                    <a:pt x="316421" y="265462"/>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5" name="Freeform 124">
              <a:extLst>
                <a:ext uri="{FF2B5EF4-FFF2-40B4-BE49-F238E27FC236}">
                  <a16:creationId xmlns:a16="http://schemas.microsoft.com/office/drawing/2014/main" id="{611DCFC7-265A-A74C-9128-D2C19FEB1FE1}"/>
                </a:ext>
              </a:extLst>
            </p:cNvPr>
            <p:cNvSpPr/>
            <p:nvPr userDrawn="1"/>
          </p:nvSpPr>
          <p:spPr>
            <a:xfrm>
              <a:off x="5276508" y="2059857"/>
              <a:ext cx="374747" cy="374750"/>
            </a:xfrm>
            <a:custGeom>
              <a:avLst/>
              <a:gdLst>
                <a:gd name="connsiteX0" fmla="*/ 91440 w 182879"/>
                <a:gd name="connsiteY0" fmla="*/ 0 h 182880"/>
                <a:gd name="connsiteX1" fmla="*/ 0 w 182879"/>
                <a:gd name="connsiteY1" fmla="*/ 91440 h 182880"/>
                <a:gd name="connsiteX2" fmla="*/ 91440 w 182879"/>
                <a:gd name="connsiteY2" fmla="*/ 182880 h 182880"/>
                <a:gd name="connsiteX3" fmla="*/ 182880 w 182879"/>
                <a:gd name="connsiteY3" fmla="*/ 91440 h 182880"/>
                <a:gd name="connsiteX4" fmla="*/ 91440 w 182879"/>
                <a:gd name="connsiteY4" fmla="*/ 0 h 182880"/>
                <a:gd name="connsiteX5" fmla="*/ 91440 w 182879"/>
                <a:gd name="connsiteY5" fmla="*/ 144209 h 182880"/>
                <a:gd name="connsiteX6" fmla="*/ 38671 w 182879"/>
                <a:gd name="connsiteY6" fmla="*/ 91440 h 182880"/>
                <a:gd name="connsiteX7" fmla="*/ 91440 w 182879"/>
                <a:gd name="connsiteY7" fmla="*/ 38672 h 182880"/>
                <a:gd name="connsiteX8" fmla="*/ 144304 w 182879"/>
                <a:gd name="connsiteY8" fmla="*/ 91440 h 182880"/>
                <a:gd name="connsiteX9" fmla="*/ 91440 w 182879"/>
                <a:gd name="connsiteY9" fmla="*/ 144209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79" h="182880">
                  <a:moveTo>
                    <a:pt x="91440" y="0"/>
                  </a:moveTo>
                  <a:cubicBezTo>
                    <a:pt x="41053" y="0"/>
                    <a:pt x="0" y="41053"/>
                    <a:pt x="0" y="91440"/>
                  </a:cubicBezTo>
                  <a:cubicBezTo>
                    <a:pt x="0" y="141827"/>
                    <a:pt x="41053" y="182880"/>
                    <a:pt x="91440" y="182880"/>
                  </a:cubicBezTo>
                  <a:cubicBezTo>
                    <a:pt x="141827" y="182880"/>
                    <a:pt x="182880" y="141827"/>
                    <a:pt x="182880" y="91440"/>
                  </a:cubicBezTo>
                  <a:cubicBezTo>
                    <a:pt x="182880" y="41053"/>
                    <a:pt x="141922" y="0"/>
                    <a:pt x="91440" y="0"/>
                  </a:cubicBezTo>
                  <a:close/>
                  <a:moveTo>
                    <a:pt x="91440" y="144209"/>
                  </a:moveTo>
                  <a:cubicBezTo>
                    <a:pt x="62389" y="144209"/>
                    <a:pt x="38671" y="120491"/>
                    <a:pt x="38671" y="91440"/>
                  </a:cubicBezTo>
                  <a:cubicBezTo>
                    <a:pt x="38671" y="62389"/>
                    <a:pt x="62389" y="38672"/>
                    <a:pt x="91440" y="38672"/>
                  </a:cubicBezTo>
                  <a:cubicBezTo>
                    <a:pt x="120491" y="38672"/>
                    <a:pt x="144304" y="62389"/>
                    <a:pt x="144304" y="91440"/>
                  </a:cubicBezTo>
                  <a:cubicBezTo>
                    <a:pt x="144304" y="120491"/>
                    <a:pt x="120586" y="144209"/>
                    <a:pt x="91440" y="144209"/>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6" name="Freeform 125">
              <a:extLst>
                <a:ext uri="{FF2B5EF4-FFF2-40B4-BE49-F238E27FC236}">
                  <a16:creationId xmlns:a16="http://schemas.microsoft.com/office/drawing/2014/main" id="{CF71412B-57D0-8C3F-863B-747D72482FB6}"/>
                </a:ext>
              </a:extLst>
            </p:cNvPr>
            <p:cNvSpPr/>
            <p:nvPr userDrawn="1"/>
          </p:nvSpPr>
          <p:spPr>
            <a:xfrm>
              <a:off x="7395013" y="1695646"/>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7" name="Freeform 126">
              <a:extLst>
                <a:ext uri="{FF2B5EF4-FFF2-40B4-BE49-F238E27FC236}">
                  <a16:creationId xmlns:a16="http://schemas.microsoft.com/office/drawing/2014/main" id="{432E9776-B6B4-0737-83B3-225F4D4AE1BF}"/>
                </a:ext>
              </a:extLst>
            </p:cNvPr>
            <p:cNvSpPr/>
            <p:nvPr userDrawn="1"/>
          </p:nvSpPr>
          <p:spPr>
            <a:xfrm>
              <a:off x="7581999" y="1991739"/>
              <a:ext cx="739350" cy="521135"/>
            </a:xfrm>
            <a:custGeom>
              <a:avLst/>
              <a:gdLst>
                <a:gd name="connsiteX0" fmla="*/ 353282 w 360807"/>
                <a:gd name="connsiteY0" fmla="*/ 39719 h 254317"/>
                <a:gd name="connsiteX1" fmla="*/ 321373 w 360807"/>
                <a:gd name="connsiteY1" fmla="*/ 7620 h 254317"/>
                <a:gd name="connsiteX2" fmla="*/ 180404 w 360807"/>
                <a:gd name="connsiteY2" fmla="*/ 0 h 254317"/>
                <a:gd name="connsiteX3" fmla="*/ 39433 w 360807"/>
                <a:gd name="connsiteY3" fmla="*/ 7620 h 254317"/>
                <a:gd name="connsiteX4" fmla="*/ 7525 w 360807"/>
                <a:gd name="connsiteY4" fmla="*/ 39719 h 254317"/>
                <a:gd name="connsiteX5" fmla="*/ 0 w 360807"/>
                <a:gd name="connsiteY5" fmla="*/ 127159 h 254317"/>
                <a:gd name="connsiteX6" fmla="*/ 7525 w 360807"/>
                <a:gd name="connsiteY6" fmla="*/ 214598 h 254317"/>
                <a:gd name="connsiteX7" fmla="*/ 39433 w 360807"/>
                <a:gd name="connsiteY7" fmla="*/ 246697 h 254317"/>
                <a:gd name="connsiteX8" fmla="*/ 180404 w 360807"/>
                <a:gd name="connsiteY8" fmla="*/ 254317 h 254317"/>
                <a:gd name="connsiteX9" fmla="*/ 321373 w 360807"/>
                <a:gd name="connsiteY9" fmla="*/ 246697 h 254317"/>
                <a:gd name="connsiteX10" fmla="*/ 353282 w 360807"/>
                <a:gd name="connsiteY10" fmla="*/ 214598 h 254317"/>
                <a:gd name="connsiteX11" fmla="*/ 360807 w 360807"/>
                <a:gd name="connsiteY11" fmla="*/ 127159 h 254317"/>
                <a:gd name="connsiteX12" fmla="*/ 353282 w 360807"/>
                <a:gd name="connsiteY12" fmla="*/ 39719 h 254317"/>
                <a:gd name="connsiteX13" fmla="*/ 143542 w 360807"/>
                <a:gd name="connsiteY13" fmla="*/ 180784 h 254317"/>
                <a:gd name="connsiteX14" fmla="*/ 143542 w 360807"/>
                <a:gd name="connsiteY14" fmla="*/ 73533 h 254317"/>
                <a:gd name="connsiteX15" fmla="*/ 237839 w 360807"/>
                <a:gd name="connsiteY15" fmla="*/ 127159 h 254317"/>
                <a:gd name="connsiteX16" fmla="*/ 143542 w 360807"/>
                <a:gd name="connsiteY16" fmla="*/ 180784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807" h="254317">
                  <a:moveTo>
                    <a:pt x="353282" y="39719"/>
                  </a:moveTo>
                  <a:cubicBezTo>
                    <a:pt x="349091" y="24098"/>
                    <a:pt x="336899" y="11811"/>
                    <a:pt x="321373" y="7620"/>
                  </a:cubicBezTo>
                  <a:cubicBezTo>
                    <a:pt x="293275" y="0"/>
                    <a:pt x="180404" y="0"/>
                    <a:pt x="180404" y="0"/>
                  </a:cubicBezTo>
                  <a:cubicBezTo>
                    <a:pt x="180404" y="0"/>
                    <a:pt x="67532" y="0"/>
                    <a:pt x="39433" y="7620"/>
                  </a:cubicBezTo>
                  <a:cubicBezTo>
                    <a:pt x="23908" y="11811"/>
                    <a:pt x="11716" y="24098"/>
                    <a:pt x="7525" y="39719"/>
                  </a:cubicBezTo>
                  <a:cubicBezTo>
                    <a:pt x="0" y="68008"/>
                    <a:pt x="0" y="127159"/>
                    <a:pt x="0" y="127159"/>
                  </a:cubicBezTo>
                  <a:cubicBezTo>
                    <a:pt x="0" y="127159"/>
                    <a:pt x="0" y="186214"/>
                    <a:pt x="7525" y="214598"/>
                  </a:cubicBezTo>
                  <a:cubicBezTo>
                    <a:pt x="11716" y="230219"/>
                    <a:pt x="23908" y="242506"/>
                    <a:pt x="39433" y="246697"/>
                  </a:cubicBezTo>
                  <a:cubicBezTo>
                    <a:pt x="67532" y="254317"/>
                    <a:pt x="180404" y="254317"/>
                    <a:pt x="180404" y="254317"/>
                  </a:cubicBezTo>
                  <a:cubicBezTo>
                    <a:pt x="180404" y="254317"/>
                    <a:pt x="293275" y="254317"/>
                    <a:pt x="321373" y="246697"/>
                  </a:cubicBezTo>
                  <a:cubicBezTo>
                    <a:pt x="336899" y="242506"/>
                    <a:pt x="349091" y="230219"/>
                    <a:pt x="353282" y="214598"/>
                  </a:cubicBezTo>
                  <a:cubicBezTo>
                    <a:pt x="360807" y="186309"/>
                    <a:pt x="360807" y="127159"/>
                    <a:pt x="360807" y="127159"/>
                  </a:cubicBezTo>
                  <a:cubicBezTo>
                    <a:pt x="360807" y="127159"/>
                    <a:pt x="360807" y="68104"/>
                    <a:pt x="353282" y="39719"/>
                  </a:cubicBezTo>
                  <a:close/>
                  <a:moveTo>
                    <a:pt x="143542" y="180784"/>
                  </a:moveTo>
                  <a:lnTo>
                    <a:pt x="143542" y="73533"/>
                  </a:lnTo>
                  <a:lnTo>
                    <a:pt x="237839" y="127159"/>
                  </a:lnTo>
                  <a:lnTo>
                    <a:pt x="143542" y="180784"/>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28" name="Freeform 127">
              <a:extLst>
                <a:ext uri="{FF2B5EF4-FFF2-40B4-BE49-F238E27FC236}">
                  <a16:creationId xmlns:a16="http://schemas.microsoft.com/office/drawing/2014/main" id="{46B36695-9D44-CF4A-14FC-6D97E6B5EEB6}"/>
                </a:ext>
              </a:extLst>
            </p:cNvPr>
            <p:cNvSpPr/>
            <p:nvPr userDrawn="1"/>
          </p:nvSpPr>
          <p:spPr>
            <a:xfrm>
              <a:off x="2419238" y="1689595"/>
              <a:ext cx="1113317" cy="1113317"/>
            </a:xfrm>
            <a:custGeom>
              <a:avLst/>
              <a:gdLst>
                <a:gd name="connsiteX0" fmla="*/ 0 w 543305"/>
                <a:gd name="connsiteY0" fmla="*/ 0 h 543305"/>
                <a:gd name="connsiteX1" fmla="*/ 543306 w 543305"/>
                <a:gd name="connsiteY1" fmla="*/ 0 h 543305"/>
                <a:gd name="connsiteX2" fmla="*/ 543306 w 543305"/>
                <a:gd name="connsiteY2" fmla="*/ 543306 h 543305"/>
                <a:gd name="connsiteX3" fmla="*/ 0 w 543305"/>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5"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29" name="Freeform 128">
              <a:extLst>
                <a:ext uri="{FF2B5EF4-FFF2-40B4-BE49-F238E27FC236}">
                  <a16:creationId xmlns:a16="http://schemas.microsoft.com/office/drawing/2014/main" id="{E46E7525-5FF1-8346-5B8E-E85830C2BFE2}"/>
                </a:ext>
              </a:extLst>
            </p:cNvPr>
            <p:cNvSpPr/>
            <p:nvPr userDrawn="1"/>
          </p:nvSpPr>
          <p:spPr>
            <a:xfrm>
              <a:off x="2628279" y="2125633"/>
              <a:ext cx="149117" cy="479562"/>
            </a:xfrm>
            <a:custGeom>
              <a:avLst/>
              <a:gdLst>
                <a:gd name="connsiteX0" fmla="*/ 0 w 72770"/>
                <a:gd name="connsiteY0" fmla="*/ 0 h 234029"/>
                <a:gd name="connsiteX1" fmla="*/ 72771 w 72770"/>
                <a:gd name="connsiteY1" fmla="*/ 0 h 234029"/>
                <a:gd name="connsiteX2" fmla="*/ 72771 w 72770"/>
                <a:gd name="connsiteY2" fmla="*/ 234029 h 234029"/>
                <a:gd name="connsiteX3" fmla="*/ 0 w 72770"/>
                <a:gd name="connsiteY3" fmla="*/ 234029 h 234029"/>
              </a:gdLst>
              <a:ahLst/>
              <a:cxnLst>
                <a:cxn ang="0">
                  <a:pos x="connsiteX0" y="connsiteY0"/>
                </a:cxn>
                <a:cxn ang="0">
                  <a:pos x="connsiteX1" y="connsiteY1"/>
                </a:cxn>
                <a:cxn ang="0">
                  <a:pos x="connsiteX2" y="connsiteY2"/>
                </a:cxn>
                <a:cxn ang="0">
                  <a:pos x="connsiteX3" y="connsiteY3"/>
                </a:cxn>
              </a:cxnLst>
              <a:rect l="l" t="t" r="r" b="b"/>
              <a:pathLst>
                <a:path w="72770" h="234029">
                  <a:moveTo>
                    <a:pt x="0" y="0"/>
                  </a:moveTo>
                  <a:lnTo>
                    <a:pt x="72771" y="0"/>
                  </a:lnTo>
                  <a:lnTo>
                    <a:pt x="72771" y="234029"/>
                  </a:lnTo>
                  <a:lnTo>
                    <a:pt x="0" y="234029"/>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0" name="Freeform 129">
              <a:extLst>
                <a:ext uri="{FF2B5EF4-FFF2-40B4-BE49-F238E27FC236}">
                  <a16:creationId xmlns:a16="http://schemas.microsoft.com/office/drawing/2014/main" id="{E2643B9D-593C-28B6-33C7-94AC849E27E6}"/>
                </a:ext>
              </a:extLst>
            </p:cNvPr>
            <p:cNvSpPr/>
            <p:nvPr userDrawn="1"/>
          </p:nvSpPr>
          <p:spPr>
            <a:xfrm>
              <a:off x="2616371" y="1887316"/>
              <a:ext cx="172539" cy="172930"/>
            </a:xfrm>
            <a:custGeom>
              <a:avLst/>
              <a:gdLst>
                <a:gd name="connsiteX0" fmla="*/ 42100 w 84200"/>
                <a:gd name="connsiteY0" fmla="*/ 0 h 84391"/>
                <a:gd name="connsiteX1" fmla="*/ 0 w 84200"/>
                <a:gd name="connsiteY1" fmla="*/ 42196 h 84391"/>
                <a:gd name="connsiteX2" fmla="*/ 42100 w 84200"/>
                <a:gd name="connsiteY2" fmla="*/ 84392 h 84391"/>
                <a:gd name="connsiteX3" fmla="*/ 84201 w 84200"/>
                <a:gd name="connsiteY3" fmla="*/ 42196 h 84391"/>
                <a:gd name="connsiteX4" fmla="*/ 42100 w 84200"/>
                <a:gd name="connsiteY4" fmla="*/ 0 h 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00" h="84391">
                  <a:moveTo>
                    <a:pt x="42100" y="0"/>
                  </a:moveTo>
                  <a:cubicBezTo>
                    <a:pt x="18764" y="0"/>
                    <a:pt x="0" y="18860"/>
                    <a:pt x="0" y="42196"/>
                  </a:cubicBezTo>
                  <a:cubicBezTo>
                    <a:pt x="0" y="65532"/>
                    <a:pt x="18859" y="84392"/>
                    <a:pt x="42100" y="84392"/>
                  </a:cubicBezTo>
                  <a:cubicBezTo>
                    <a:pt x="65342" y="84392"/>
                    <a:pt x="84201" y="65532"/>
                    <a:pt x="84201" y="42196"/>
                  </a:cubicBezTo>
                  <a:cubicBezTo>
                    <a:pt x="84201" y="18860"/>
                    <a:pt x="65342" y="0"/>
                    <a:pt x="42100"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1" name="Freeform 130">
              <a:extLst>
                <a:ext uri="{FF2B5EF4-FFF2-40B4-BE49-F238E27FC236}">
                  <a16:creationId xmlns:a16="http://schemas.microsoft.com/office/drawing/2014/main" id="{DA44CA4D-A7B1-8C2B-5E9A-F02818DF16DD}"/>
                </a:ext>
              </a:extLst>
            </p:cNvPr>
            <p:cNvSpPr/>
            <p:nvPr userDrawn="1"/>
          </p:nvSpPr>
          <p:spPr>
            <a:xfrm>
              <a:off x="2870888" y="2113727"/>
              <a:ext cx="464728" cy="491467"/>
            </a:xfrm>
            <a:custGeom>
              <a:avLst/>
              <a:gdLst>
                <a:gd name="connsiteX0" fmla="*/ 139446 w 226790"/>
                <a:gd name="connsiteY0" fmla="*/ 0 h 239839"/>
                <a:gd name="connsiteX1" fmla="*/ 70675 w 226790"/>
                <a:gd name="connsiteY1" fmla="*/ 37814 h 239839"/>
                <a:gd name="connsiteX2" fmla="*/ 69723 w 226790"/>
                <a:gd name="connsiteY2" fmla="*/ 37814 h 239839"/>
                <a:gd name="connsiteX3" fmla="*/ 69723 w 226790"/>
                <a:gd name="connsiteY3" fmla="*/ 5810 h 239839"/>
                <a:gd name="connsiteX4" fmla="*/ 0 w 226790"/>
                <a:gd name="connsiteY4" fmla="*/ 5810 h 239839"/>
                <a:gd name="connsiteX5" fmla="*/ 0 w 226790"/>
                <a:gd name="connsiteY5" fmla="*/ 239839 h 239839"/>
                <a:gd name="connsiteX6" fmla="*/ 72676 w 226790"/>
                <a:gd name="connsiteY6" fmla="*/ 239839 h 239839"/>
                <a:gd name="connsiteX7" fmla="*/ 72676 w 226790"/>
                <a:gd name="connsiteY7" fmla="*/ 124111 h 239839"/>
                <a:gd name="connsiteX8" fmla="*/ 116300 w 226790"/>
                <a:gd name="connsiteY8" fmla="*/ 64008 h 239839"/>
                <a:gd name="connsiteX9" fmla="*/ 154115 w 226790"/>
                <a:gd name="connsiteY9" fmla="*/ 126016 h 239839"/>
                <a:gd name="connsiteX10" fmla="*/ 154115 w 226790"/>
                <a:gd name="connsiteY10" fmla="*/ 239839 h 239839"/>
                <a:gd name="connsiteX11" fmla="*/ 226790 w 226790"/>
                <a:gd name="connsiteY11" fmla="*/ 239839 h 239839"/>
                <a:gd name="connsiteX12" fmla="*/ 226790 w 226790"/>
                <a:gd name="connsiteY12" fmla="*/ 111538 h 239839"/>
                <a:gd name="connsiteX13" fmla="*/ 139541 w 226790"/>
                <a:gd name="connsiteY13" fmla="*/ 95 h 23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6790" h="239839">
                  <a:moveTo>
                    <a:pt x="139446" y="0"/>
                  </a:moveTo>
                  <a:cubicBezTo>
                    <a:pt x="104108" y="0"/>
                    <a:pt x="80391" y="19431"/>
                    <a:pt x="70675" y="37814"/>
                  </a:cubicBezTo>
                  <a:lnTo>
                    <a:pt x="69723" y="37814"/>
                  </a:lnTo>
                  <a:lnTo>
                    <a:pt x="69723" y="5810"/>
                  </a:lnTo>
                  <a:lnTo>
                    <a:pt x="0" y="5810"/>
                  </a:lnTo>
                  <a:lnTo>
                    <a:pt x="0" y="239839"/>
                  </a:lnTo>
                  <a:lnTo>
                    <a:pt x="72676" y="239839"/>
                  </a:lnTo>
                  <a:lnTo>
                    <a:pt x="72676" y="124111"/>
                  </a:lnTo>
                  <a:cubicBezTo>
                    <a:pt x="72676" y="93631"/>
                    <a:pt x="78486" y="64008"/>
                    <a:pt x="116300" y="64008"/>
                  </a:cubicBezTo>
                  <a:cubicBezTo>
                    <a:pt x="154115" y="64008"/>
                    <a:pt x="154115" y="98869"/>
                    <a:pt x="154115" y="126016"/>
                  </a:cubicBezTo>
                  <a:lnTo>
                    <a:pt x="154115" y="239839"/>
                  </a:lnTo>
                  <a:lnTo>
                    <a:pt x="226790" y="239839"/>
                  </a:lnTo>
                  <a:lnTo>
                    <a:pt x="226790" y="111538"/>
                  </a:lnTo>
                  <a:cubicBezTo>
                    <a:pt x="226790" y="48577"/>
                    <a:pt x="213170" y="95"/>
                    <a:pt x="139541" y="9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2" name="Freeform 131">
              <a:extLst>
                <a:ext uri="{FF2B5EF4-FFF2-40B4-BE49-F238E27FC236}">
                  <a16:creationId xmlns:a16="http://schemas.microsoft.com/office/drawing/2014/main" id="{D7235AA9-6C56-4AF4-5D5D-249E43C4A4B9}"/>
                </a:ext>
              </a:extLst>
            </p:cNvPr>
            <p:cNvSpPr/>
            <p:nvPr userDrawn="1"/>
          </p:nvSpPr>
          <p:spPr>
            <a:xfrm>
              <a:off x="8639104" y="1690572"/>
              <a:ext cx="1113317" cy="1113318"/>
            </a:xfrm>
            <a:custGeom>
              <a:avLst/>
              <a:gdLst>
                <a:gd name="connsiteX0" fmla="*/ 0 w 543305"/>
                <a:gd name="connsiteY0" fmla="*/ 0 h 543306"/>
                <a:gd name="connsiteX1" fmla="*/ 543306 w 543305"/>
                <a:gd name="connsiteY1" fmla="*/ 0 h 543306"/>
                <a:gd name="connsiteX2" fmla="*/ 543306 w 543305"/>
                <a:gd name="connsiteY2" fmla="*/ 543306 h 543306"/>
                <a:gd name="connsiteX3" fmla="*/ 0 w 543305"/>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5"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3" name="Freeform 132">
              <a:extLst>
                <a:ext uri="{FF2B5EF4-FFF2-40B4-BE49-F238E27FC236}">
                  <a16:creationId xmlns:a16="http://schemas.microsoft.com/office/drawing/2014/main" id="{79F594E5-39F7-5122-ACD7-B01BB6AD6085}"/>
                </a:ext>
              </a:extLst>
            </p:cNvPr>
            <p:cNvSpPr/>
            <p:nvPr userDrawn="1"/>
          </p:nvSpPr>
          <p:spPr>
            <a:xfrm>
              <a:off x="9250999" y="2079375"/>
              <a:ext cx="335713" cy="335714"/>
            </a:xfrm>
            <a:custGeom>
              <a:avLst/>
              <a:gdLst>
                <a:gd name="connsiteX0" fmla="*/ 81915 w 163830"/>
                <a:gd name="connsiteY0" fmla="*/ 0 h 163830"/>
                <a:gd name="connsiteX1" fmla="*/ 0 w 163830"/>
                <a:gd name="connsiteY1" fmla="*/ 81915 h 163830"/>
                <a:gd name="connsiteX2" fmla="*/ 81915 w 163830"/>
                <a:gd name="connsiteY2" fmla="*/ 163830 h 163830"/>
                <a:gd name="connsiteX3" fmla="*/ 163830 w 163830"/>
                <a:gd name="connsiteY3" fmla="*/ 81915 h 163830"/>
                <a:gd name="connsiteX4" fmla="*/ 81915 w 163830"/>
                <a:gd name="connsiteY4" fmla="*/ 0 h 1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30">
                  <a:moveTo>
                    <a:pt x="81915" y="0"/>
                  </a:moveTo>
                  <a:cubicBezTo>
                    <a:pt x="36672" y="0"/>
                    <a:pt x="0" y="36671"/>
                    <a:pt x="0" y="81915"/>
                  </a:cubicBezTo>
                  <a:cubicBezTo>
                    <a:pt x="0" y="127159"/>
                    <a:pt x="36672" y="163830"/>
                    <a:pt x="81915" y="163830"/>
                  </a:cubicBezTo>
                  <a:cubicBezTo>
                    <a:pt x="127159" y="163830"/>
                    <a:pt x="163830" y="127159"/>
                    <a:pt x="163830" y="81915"/>
                  </a:cubicBezTo>
                  <a:cubicBezTo>
                    <a:pt x="163830" y="36671"/>
                    <a:pt x="127159" y="0"/>
                    <a:pt x="81915" y="0"/>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4" name="Freeform 133">
              <a:extLst>
                <a:ext uri="{FF2B5EF4-FFF2-40B4-BE49-F238E27FC236}">
                  <a16:creationId xmlns:a16="http://schemas.microsoft.com/office/drawing/2014/main" id="{9221A9C7-C6AD-0626-16DC-BE6C6F74C19B}"/>
                </a:ext>
              </a:extLst>
            </p:cNvPr>
            <p:cNvSpPr/>
            <p:nvPr userDrawn="1"/>
          </p:nvSpPr>
          <p:spPr>
            <a:xfrm>
              <a:off x="8804617" y="2079375"/>
              <a:ext cx="335713" cy="335711"/>
            </a:xfrm>
            <a:custGeom>
              <a:avLst/>
              <a:gdLst>
                <a:gd name="connsiteX0" fmla="*/ 163830 w 163830"/>
                <a:gd name="connsiteY0" fmla="*/ 81915 h 163829"/>
                <a:gd name="connsiteX1" fmla="*/ 81915 w 163830"/>
                <a:gd name="connsiteY1" fmla="*/ 163830 h 163829"/>
                <a:gd name="connsiteX2" fmla="*/ 1 w 163830"/>
                <a:gd name="connsiteY2" fmla="*/ 81915 h 163829"/>
                <a:gd name="connsiteX3" fmla="*/ 81915 w 163830"/>
                <a:gd name="connsiteY3" fmla="*/ 0 h 163829"/>
                <a:gd name="connsiteX4" fmla="*/ 163830 w 163830"/>
                <a:gd name="connsiteY4" fmla="*/ 81915 h 16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29">
                  <a:moveTo>
                    <a:pt x="163830" y="81915"/>
                  </a:moveTo>
                  <a:cubicBezTo>
                    <a:pt x="163830" y="127155"/>
                    <a:pt x="127156" y="163830"/>
                    <a:pt x="81915" y="163830"/>
                  </a:cubicBezTo>
                  <a:cubicBezTo>
                    <a:pt x="36675" y="163830"/>
                    <a:pt x="1" y="127155"/>
                    <a:pt x="1" y="81915"/>
                  </a:cubicBezTo>
                  <a:cubicBezTo>
                    <a:pt x="1" y="36675"/>
                    <a:pt x="36675" y="0"/>
                    <a:pt x="81915" y="0"/>
                  </a:cubicBezTo>
                  <a:cubicBezTo>
                    <a:pt x="127156" y="0"/>
                    <a:pt x="163830" y="36675"/>
                    <a:pt x="163830" y="81915"/>
                  </a:cubicBez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sp>
          <p:nvSpPr>
            <p:cNvPr id="135" name="Freeform 134">
              <a:extLst>
                <a:ext uri="{FF2B5EF4-FFF2-40B4-BE49-F238E27FC236}">
                  <a16:creationId xmlns:a16="http://schemas.microsoft.com/office/drawing/2014/main" id="{2857E51B-0F39-5587-5067-B466AAFF56CC}"/>
                </a:ext>
              </a:extLst>
            </p:cNvPr>
            <p:cNvSpPr/>
            <p:nvPr userDrawn="1"/>
          </p:nvSpPr>
          <p:spPr>
            <a:xfrm>
              <a:off x="3663327" y="1692523"/>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dirty="0">
                <a:latin typeface="Aptos Light" panose="020B0004020202020204" pitchFamily="34" charset="0"/>
              </a:endParaRPr>
            </a:p>
          </p:txBody>
        </p:sp>
        <p:sp>
          <p:nvSpPr>
            <p:cNvPr id="136" name="Freeform 135">
              <a:extLst>
                <a:ext uri="{FF2B5EF4-FFF2-40B4-BE49-F238E27FC236}">
                  <a16:creationId xmlns:a16="http://schemas.microsoft.com/office/drawing/2014/main" id="{B9A5378C-3AD2-2975-4FF4-12CED3D169DD}"/>
                </a:ext>
              </a:extLst>
            </p:cNvPr>
            <p:cNvSpPr/>
            <p:nvPr userDrawn="1"/>
          </p:nvSpPr>
          <p:spPr>
            <a:xfrm>
              <a:off x="3867878" y="1889462"/>
              <a:ext cx="703825" cy="719246"/>
            </a:xfrm>
            <a:custGeom>
              <a:avLst/>
              <a:gdLst>
                <a:gd name="connsiteX0" fmla="*/ 204406 w 343471"/>
                <a:gd name="connsiteY0" fmla="*/ 148685 h 350996"/>
                <a:gd name="connsiteX1" fmla="*/ 332327 w 343471"/>
                <a:gd name="connsiteY1" fmla="*/ 0 h 350996"/>
                <a:gd name="connsiteX2" fmla="*/ 302038 w 343471"/>
                <a:gd name="connsiteY2" fmla="*/ 0 h 350996"/>
                <a:gd name="connsiteX3" fmla="*/ 190976 w 343471"/>
                <a:gd name="connsiteY3" fmla="*/ 129064 h 350996"/>
                <a:gd name="connsiteX4" fmla="*/ 102298 w 343471"/>
                <a:gd name="connsiteY4" fmla="*/ 0 h 350996"/>
                <a:gd name="connsiteX5" fmla="*/ 0 w 343471"/>
                <a:gd name="connsiteY5" fmla="*/ 0 h 350996"/>
                <a:gd name="connsiteX6" fmla="*/ 134112 w 343471"/>
                <a:gd name="connsiteY6" fmla="*/ 195167 h 350996"/>
                <a:gd name="connsiteX7" fmla="*/ 0 w 343471"/>
                <a:gd name="connsiteY7" fmla="*/ 350996 h 350996"/>
                <a:gd name="connsiteX8" fmla="*/ 30289 w 343471"/>
                <a:gd name="connsiteY8" fmla="*/ 350996 h 350996"/>
                <a:gd name="connsiteX9" fmla="*/ 147542 w 343471"/>
                <a:gd name="connsiteY9" fmla="*/ 214694 h 350996"/>
                <a:gd name="connsiteX10" fmla="*/ 241173 w 343471"/>
                <a:gd name="connsiteY10" fmla="*/ 350996 h 350996"/>
                <a:gd name="connsiteX11" fmla="*/ 343471 w 343471"/>
                <a:gd name="connsiteY11" fmla="*/ 350996 h 350996"/>
                <a:gd name="connsiteX12" fmla="*/ 204406 w 343471"/>
                <a:gd name="connsiteY12" fmla="*/ 148590 h 350996"/>
                <a:gd name="connsiteX13" fmla="*/ 204406 w 343471"/>
                <a:gd name="connsiteY13" fmla="*/ 148590 h 350996"/>
                <a:gd name="connsiteX14" fmla="*/ 162973 w 343471"/>
                <a:gd name="connsiteY14" fmla="*/ 196882 h 350996"/>
                <a:gd name="connsiteX15" fmla="*/ 149352 w 343471"/>
                <a:gd name="connsiteY15" fmla="*/ 177451 h 350996"/>
                <a:gd name="connsiteX16" fmla="*/ 41243 w 343471"/>
                <a:gd name="connsiteY16" fmla="*/ 22765 h 350996"/>
                <a:gd name="connsiteX17" fmla="*/ 87821 w 343471"/>
                <a:gd name="connsiteY17" fmla="*/ 22765 h 350996"/>
                <a:gd name="connsiteX18" fmla="*/ 175070 w 343471"/>
                <a:gd name="connsiteY18" fmla="*/ 147542 h 350996"/>
                <a:gd name="connsiteX19" fmla="*/ 188690 w 343471"/>
                <a:gd name="connsiteY19" fmla="*/ 166973 h 350996"/>
                <a:gd name="connsiteX20" fmla="*/ 302133 w 343471"/>
                <a:gd name="connsiteY20" fmla="*/ 329184 h 350996"/>
                <a:gd name="connsiteX21" fmla="*/ 255556 w 343471"/>
                <a:gd name="connsiteY21" fmla="*/ 329184 h 350996"/>
                <a:gd name="connsiteX22" fmla="*/ 162973 w 343471"/>
                <a:gd name="connsiteY22" fmla="*/ 196787 h 350996"/>
                <a:gd name="connsiteX23" fmla="*/ 162973 w 343471"/>
                <a:gd name="connsiteY23" fmla="*/ 196787 h 35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3471" h="350996">
                  <a:moveTo>
                    <a:pt x="204406" y="148685"/>
                  </a:moveTo>
                  <a:lnTo>
                    <a:pt x="332327" y="0"/>
                  </a:lnTo>
                  <a:lnTo>
                    <a:pt x="302038" y="0"/>
                  </a:lnTo>
                  <a:lnTo>
                    <a:pt x="190976" y="129064"/>
                  </a:lnTo>
                  <a:lnTo>
                    <a:pt x="102298" y="0"/>
                  </a:lnTo>
                  <a:lnTo>
                    <a:pt x="0" y="0"/>
                  </a:lnTo>
                  <a:lnTo>
                    <a:pt x="134112" y="195167"/>
                  </a:lnTo>
                  <a:lnTo>
                    <a:pt x="0" y="350996"/>
                  </a:lnTo>
                  <a:lnTo>
                    <a:pt x="30289" y="350996"/>
                  </a:lnTo>
                  <a:lnTo>
                    <a:pt x="147542" y="214694"/>
                  </a:lnTo>
                  <a:lnTo>
                    <a:pt x="241173" y="350996"/>
                  </a:lnTo>
                  <a:lnTo>
                    <a:pt x="343471" y="350996"/>
                  </a:lnTo>
                  <a:lnTo>
                    <a:pt x="204406" y="148590"/>
                  </a:lnTo>
                  <a:lnTo>
                    <a:pt x="204406" y="148590"/>
                  </a:lnTo>
                  <a:close/>
                  <a:moveTo>
                    <a:pt x="162973" y="196882"/>
                  </a:moveTo>
                  <a:lnTo>
                    <a:pt x="149352" y="177451"/>
                  </a:lnTo>
                  <a:lnTo>
                    <a:pt x="41243" y="22765"/>
                  </a:lnTo>
                  <a:lnTo>
                    <a:pt x="87821" y="22765"/>
                  </a:lnTo>
                  <a:lnTo>
                    <a:pt x="175070" y="147542"/>
                  </a:lnTo>
                  <a:lnTo>
                    <a:pt x="188690" y="166973"/>
                  </a:lnTo>
                  <a:lnTo>
                    <a:pt x="302133" y="329184"/>
                  </a:lnTo>
                  <a:lnTo>
                    <a:pt x="255556" y="329184"/>
                  </a:lnTo>
                  <a:lnTo>
                    <a:pt x="162973" y="196787"/>
                  </a:lnTo>
                  <a:lnTo>
                    <a:pt x="162973" y="196787"/>
                  </a:lnTo>
                  <a:close/>
                </a:path>
              </a:pathLst>
            </a:custGeom>
            <a:solidFill>
              <a:srgbClr val="FFFFFF"/>
            </a:solidFill>
            <a:ln w="9525" cap="flat">
              <a:noFill/>
              <a:prstDash val="solid"/>
              <a:miter/>
            </a:ln>
          </p:spPr>
          <p:txBody>
            <a:bodyPr rtlCol="0" anchor="ctr"/>
            <a:lstStyle/>
            <a:p>
              <a:endParaRPr lang="en-US" dirty="0">
                <a:latin typeface="Aptos Light" panose="020B0004020202020204" pitchFamily="34" charset="0"/>
              </a:endParaRPr>
            </a:p>
          </p:txBody>
        </p:sp>
      </p:grpSp>
      <p:sp>
        <p:nvSpPr>
          <p:cNvPr id="2" name="Title 7">
            <a:extLst>
              <a:ext uri="{FF2B5EF4-FFF2-40B4-BE49-F238E27FC236}">
                <a16:creationId xmlns:a16="http://schemas.microsoft.com/office/drawing/2014/main" id="{DAE593DB-8ADA-2B81-0837-94D520E6318E}"/>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Keep up with ORNL’s latest scientific discoveries, economic impacts, and solutions for energy and national security</a:t>
            </a:r>
          </a:p>
        </p:txBody>
      </p:sp>
    </p:spTree>
    <p:extLst>
      <p:ext uri="{BB962C8B-B14F-4D97-AF65-F5344CB8AC3E}">
        <p14:creationId xmlns:p14="http://schemas.microsoft.com/office/powerpoint/2010/main" val="28733716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clusion | Logo">
    <p:spTree>
      <p:nvGrpSpPr>
        <p:cNvPr id="1" name=""/>
        <p:cNvGrpSpPr/>
        <p:nvPr/>
      </p:nvGrpSpPr>
      <p:grpSpPr>
        <a:xfrm>
          <a:off x="0" y="0"/>
          <a:ext cx="0" cy="0"/>
          <a:chOff x="0" y="0"/>
          <a:chExt cx="0" cy="0"/>
        </a:xfrm>
      </p:grpSpPr>
      <p:pic>
        <p:nvPicPr>
          <p:cNvPr id="3" name="Graphic 285">
            <a:extLst>
              <a:ext uri="{FF2B5EF4-FFF2-40B4-BE49-F238E27FC236}">
                <a16:creationId xmlns:a16="http://schemas.microsoft.com/office/drawing/2014/main" id="{89B1F087-DF83-09A8-95A1-156B3E903116}"/>
              </a:ext>
            </a:extLst>
          </p:cNvPr>
          <p:cNvPicPr>
            <a:picLocks noChangeAspect="1"/>
          </p:cNvPicPr>
          <p:nvPr userDrawn="1"/>
        </p:nvPicPr>
        <p:blipFill>
          <a:blip r:embed="rId2"/>
          <a:src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3CBD199E-AAB8-C86C-7065-B0DAAC996DDA}"/>
              </a:ext>
            </a:extLst>
          </p:cNvPr>
          <p:cNvGrpSpPr/>
          <p:nvPr userDrawn="1"/>
        </p:nvGrpSpPr>
        <p:grpSpPr>
          <a:xfrm>
            <a:off x="4217981" y="6109219"/>
            <a:ext cx="4556510" cy="438912"/>
            <a:chOff x="859536" y="6108192"/>
            <a:chExt cx="4556510" cy="438912"/>
          </a:xfrm>
        </p:grpSpPr>
        <p:sp>
          <p:nvSpPr>
            <p:cNvPr id="7" name="TextBox 6">
              <a:extLst>
                <a:ext uri="{FF2B5EF4-FFF2-40B4-BE49-F238E27FC236}">
                  <a16:creationId xmlns:a16="http://schemas.microsoft.com/office/drawing/2014/main" id="{97197F97-DD05-46DC-A43C-9A85A489A4DD}"/>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8" name="Picture 7" descr="Text&#10;&#10;AI-generated content may be incorrect.">
              <a:extLst>
                <a:ext uri="{FF2B5EF4-FFF2-40B4-BE49-F238E27FC236}">
                  <a16:creationId xmlns:a16="http://schemas.microsoft.com/office/drawing/2014/main" id="{CCDFDBFA-B5E9-EA5B-FE47-B868EED9A8DE}"/>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2" name="Picture 1" descr="White text on a black background&#10;&#10;Description automatically generated">
            <a:extLst>
              <a:ext uri="{FF2B5EF4-FFF2-40B4-BE49-F238E27FC236}">
                <a16:creationId xmlns:a16="http://schemas.microsoft.com/office/drawing/2014/main" id="{F129B57F-7D47-5092-AF95-4A09FC00010B}"/>
              </a:ext>
            </a:extLst>
          </p:cNvPr>
          <p:cNvPicPr>
            <a:picLocks noChangeAspect="1"/>
          </p:cNvPicPr>
          <p:nvPr userDrawn="1"/>
        </p:nvPicPr>
        <p:blipFill>
          <a:blip r:embed="rId4"/>
          <a:stretch>
            <a:fillRect/>
          </a:stretch>
        </p:blipFill>
        <p:spPr>
          <a:xfrm>
            <a:off x="2481752" y="2771864"/>
            <a:ext cx="7228496" cy="1314272"/>
          </a:xfrm>
          <a:prstGeom prst="rect">
            <a:avLst/>
          </a:prstGeom>
        </p:spPr>
      </p:pic>
    </p:spTree>
    <p:extLst>
      <p:ext uri="{BB962C8B-B14F-4D97-AF65-F5344CB8AC3E}">
        <p14:creationId xmlns:p14="http://schemas.microsoft.com/office/powerpoint/2010/main" val="1754154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2024-11-08</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E6B966-E863-4491-A721-283234C9D4C7}" type="slidenum">
              <a:rPr lang="en-US" smtClean="0"/>
              <a:t>‹#›</a:t>
            </a:fld>
            <a:endParaRPr lang="en-US"/>
          </a:p>
        </p:txBody>
      </p:sp>
    </p:spTree>
    <p:extLst>
      <p:ext uri="{BB962C8B-B14F-4D97-AF65-F5344CB8AC3E}">
        <p14:creationId xmlns:p14="http://schemas.microsoft.com/office/powerpoint/2010/main" val="332884310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ustom Portrait Image">
    <p:spTree>
      <p:nvGrpSpPr>
        <p:cNvPr id="1" name=""/>
        <p:cNvGrpSpPr/>
        <p:nvPr/>
      </p:nvGrpSpPr>
      <p:grpSpPr>
        <a:xfrm>
          <a:off x="0" y="0"/>
          <a:ext cx="0" cy="0"/>
          <a:chOff x="0" y="0"/>
          <a:chExt cx="0" cy="0"/>
        </a:xfrm>
      </p:grpSpPr>
      <p:pic>
        <p:nvPicPr>
          <p:cNvPr id="7" name="Graphic 285">
            <a:extLst>
              <a:ext uri="{FF2B5EF4-FFF2-40B4-BE49-F238E27FC236}">
                <a16:creationId xmlns:a16="http://schemas.microsoft.com/office/drawing/2014/main" id="{B10B79AB-DA35-C9D9-2529-6A8AA0E502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rot="10800000">
            <a:off x="-1" y="0"/>
            <a:ext cx="60452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6045200" y="0"/>
            <a:ext cx="6146800" cy="6858000"/>
          </a:xfrm>
        </p:spPr>
        <p:txBody>
          <a:bodyPr/>
          <a:lstStyle>
            <a:lvl1pPr>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5F2EFFC1-8D00-2422-39D7-701FD30A5CDF}"/>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A97F60E2-2A56-9EB3-6B56-9299A963E1A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10" name="Picture 9" descr="Text&#10;&#10;AI-generated content may be incorrect.">
              <a:extLst>
                <a:ext uri="{FF2B5EF4-FFF2-40B4-BE49-F238E27FC236}">
                  <a16:creationId xmlns:a16="http://schemas.microsoft.com/office/drawing/2014/main" id="{E05B343D-85E7-C42A-D96E-37A8AB109C5E}"/>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1" name="Picture 10" descr="White text on a black background&#10;&#10;Description automatically generated">
            <a:extLst>
              <a:ext uri="{FF2B5EF4-FFF2-40B4-BE49-F238E27FC236}">
                <a16:creationId xmlns:a16="http://schemas.microsoft.com/office/drawing/2014/main" id="{51C36CA6-56C8-B2DB-A66E-C1C7CCB3A93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7739" y="743312"/>
            <a:ext cx="2722731" cy="495042"/>
          </a:xfrm>
          <a:prstGeom prst="rect">
            <a:avLst/>
          </a:prstGeom>
        </p:spPr>
      </p:pic>
    </p:spTree>
    <p:extLst>
      <p:ext uri="{BB962C8B-B14F-4D97-AF65-F5344CB8AC3E}">
        <p14:creationId xmlns:p14="http://schemas.microsoft.com/office/powerpoint/2010/main" val="3540133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ustom Landscape Image">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0FE843FE-B2D6-28A8-6229-2F4F14E7EA05}"/>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609063 w 12192000"/>
              <a:gd name="connsiteY5" fmla="*/ 1505414 h 6858000"/>
              <a:gd name="connsiteX6" fmla="*/ 5609063 w 12192000"/>
              <a:gd name="connsiteY6" fmla="*/ 5352586 h 6858000"/>
              <a:gd name="connsiteX7" fmla="*/ 11452302 w 12192000"/>
              <a:gd name="connsiteY7" fmla="*/ 5352586 h 6858000"/>
              <a:gd name="connsiteX8" fmla="*/ 11452302 w 12192000"/>
              <a:gd name="connsiteY8" fmla="*/ 1505414 h 6858000"/>
              <a:gd name="connsiteX9" fmla="*/ 5609063 w 12192000"/>
              <a:gd name="connsiteY9" fmla="*/ 150541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5609063" y="1505414"/>
                </a:moveTo>
                <a:lnTo>
                  <a:pt x="5609063" y="5352586"/>
                </a:lnTo>
                <a:lnTo>
                  <a:pt x="11452302" y="5352586"/>
                </a:lnTo>
                <a:lnTo>
                  <a:pt x="11452302" y="1505414"/>
                </a:lnTo>
                <a:lnTo>
                  <a:pt x="5609063" y="1505414"/>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(Text size no larger than 36pt)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5609063" y="1481958"/>
            <a:ext cx="5843239" cy="3891648"/>
          </a:xfrm>
        </p:spPr>
        <p:txBody>
          <a:bodyPr/>
          <a:lstStyle>
            <a:lvl1pPr>
              <a:defRPr/>
            </a:lvl1pPr>
          </a:lstStyle>
          <a:p>
            <a:r>
              <a:rPr lang="en-US"/>
              <a:t>Click icon to add picture</a:t>
            </a:r>
            <a:endParaRPr lang="en-US" dirty="0"/>
          </a:p>
        </p:txBody>
      </p:sp>
      <p:grpSp>
        <p:nvGrpSpPr>
          <p:cNvPr id="5" name="Group 4">
            <a:extLst>
              <a:ext uri="{FF2B5EF4-FFF2-40B4-BE49-F238E27FC236}">
                <a16:creationId xmlns:a16="http://schemas.microsoft.com/office/drawing/2014/main" id="{C8EA40F8-43C7-91B8-DB7E-DDD5E2408A38}"/>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5252F9E3-A27C-53E8-B52E-49794F69B0D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7" name="Picture 6" descr="Text&#10;&#10;AI-generated content may be incorrect.">
              <a:extLst>
                <a:ext uri="{FF2B5EF4-FFF2-40B4-BE49-F238E27FC236}">
                  <a16:creationId xmlns:a16="http://schemas.microsoft.com/office/drawing/2014/main" id="{DB53C206-3DA3-C765-EB66-A35BBF705421}"/>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0" name="Picture 9" descr="White text on a black background&#10;&#10;Description automatically generated">
            <a:extLst>
              <a:ext uri="{FF2B5EF4-FFF2-40B4-BE49-F238E27FC236}">
                <a16:creationId xmlns:a16="http://schemas.microsoft.com/office/drawing/2014/main" id="{0C211395-41B4-120D-AEF2-60128461B24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7739" y="743312"/>
            <a:ext cx="2722731" cy="495042"/>
          </a:xfrm>
          <a:prstGeom prst="rect">
            <a:avLst/>
          </a:prstGeom>
        </p:spPr>
      </p:pic>
    </p:spTree>
    <p:extLst>
      <p:ext uri="{BB962C8B-B14F-4D97-AF65-F5344CB8AC3E}">
        <p14:creationId xmlns:p14="http://schemas.microsoft.com/office/powerpoint/2010/main" val="376881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tandard Text-only">
    <p:spTree>
      <p:nvGrpSpPr>
        <p:cNvPr id="1" name=""/>
        <p:cNvGrpSpPr/>
        <p:nvPr/>
      </p:nvGrpSpPr>
      <p:grpSpPr>
        <a:xfrm>
          <a:off x="0" y="0"/>
          <a:ext cx="0" cy="0"/>
          <a:chOff x="0" y="0"/>
          <a:chExt cx="0" cy="0"/>
        </a:xfrm>
      </p:grpSpPr>
      <p:pic>
        <p:nvPicPr>
          <p:cNvPr id="5" name="Graphic 285">
            <a:extLst>
              <a:ext uri="{FF2B5EF4-FFF2-40B4-BE49-F238E27FC236}">
                <a16:creationId xmlns:a16="http://schemas.microsoft.com/office/drawing/2014/main" id="{A95873F9-24C5-691B-E0D0-B31D39B7FBB2}"/>
              </a:ext>
            </a:extLst>
          </p:cNvPr>
          <p:cNvPicPr>
            <a:picLocks noChangeAspect="1"/>
          </p:cNvPicPr>
          <p:nvPr userDrawn="1"/>
        </p:nvPicPr>
        <p:blipFill>
          <a:blip r:embed="rId2"/>
          <a:src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6" y="2292076"/>
            <a:ext cx="10396685" cy="997196"/>
          </a:xfrm>
        </p:spPr>
        <p:txBody>
          <a:bodyPr wrap="square" anchor="t" anchorCtr="0">
            <a:noAutofit/>
          </a:bodyPr>
          <a:lstStyle>
            <a:lvl1pPr algn="l">
              <a:spcBef>
                <a:spcPts val="1200"/>
              </a:spcBef>
              <a:spcAft>
                <a:spcPts val="60"/>
              </a:spcAft>
              <a:defRPr sz="3600" b="1">
                <a:solidFill>
                  <a:schemeClr val="bg1"/>
                </a:solidFill>
                <a:latin typeface="+mj-lt"/>
              </a:defRPr>
            </a:lvl1pPr>
          </a:lstStyle>
          <a:p>
            <a:r>
              <a:rPr lang="en-US" dirty="0"/>
              <a:t>Presentation Title: Best Title Option for Longer Presentation Titles (Text Size no larger than 36pt and no smaller than 20pt) </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6" y="4019391"/>
            <a:ext cx="10396685" cy="193899"/>
          </a:xfrm>
        </p:spPr>
        <p:txBody>
          <a:bodyPr wrap="square" anchor="t" anchorCtr="0">
            <a:noAutofit/>
          </a:bodyPr>
          <a:lstStyle>
            <a:lvl1pPr marL="0" indent="0" algn="l">
              <a:spcBef>
                <a:spcPts val="1200"/>
              </a:spcBef>
              <a:spcAft>
                <a:spcPts val="60"/>
              </a:spcAft>
              <a:buNone/>
              <a:defRPr sz="1400" b="1" spc="15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6" y="1880997"/>
            <a:ext cx="10396685"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Aptos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6" y="4371534"/>
            <a:ext cx="10396685" cy="332399"/>
          </a:xfrm>
        </p:spPr>
        <p:txBody>
          <a:bodyPr wrap="square" anchor="t" anchorCtr="0">
            <a:noAutofit/>
          </a:bodyPr>
          <a:lstStyle>
            <a:lvl1pPr marL="0" indent="0" algn="l">
              <a:spcBef>
                <a:spcPts val="1200"/>
              </a:spcBef>
              <a:spcAft>
                <a:spcPts val="60"/>
              </a:spcAft>
              <a:buNone/>
              <a:defRPr sz="2400" b="0" i="0">
                <a:solidFill>
                  <a:schemeClr val="bg1"/>
                </a:solidFill>
                <a:latin typeface="+mn-lt"/>
                <a:ea typeface="Aptos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6" y="4881013"/>
            <a:ext cx="10396685"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Aptos Light" panose="02000000000000000000" pitchFamily="2" charset="0"/>
              </a:defRPr>
            </a:lvl1pPr>
            <a:lvl2pPr marL="457200" indent="0" algn="ctr">
              <a:buNone/>
              <a:defRPr sz="1600" b="0" i="0">
                <a:solidFill>
                  <a:schemeClr val="bg1"/>
                </a:solidFill>
                <a:latin typeface="Aptos Light" panose="02000000000000000000" pitchFamily="2" charset="0"/>
                <a:ea typeface="Aptos Light" panose="02000000000000000000" pitchFamily="2" charset="0"/>
              </a:defRPr>
            </a:lvl2pPr>
            <a:lvl3pPr marL="914400" indent="0" algn="ctr">
              <a:buNone/>
              <a:defRPr sz="1600" b="0" i="0">
                <a:solidFill>
                  <a:schemeClr val="bg1"/>
                </a:solidFill>
                <a:latin typeface="Aptos Light" panose="02000000000000000000" pitchFamily="2" charset="0"/>
                <a:ea typeface="Aptos Light" panose="02000000000000000000" pitchFamily="2" charset="0"/>
              </a:defRPr>
            </a:lvl3pPr>
            <a:lvl4pPr marL="1371600" indent="0" algn="ctr">
              <a:buNone/>
              <a:defRPr sz="1600" b="0" i="0">
                <a:solidFill>
                  <a:schemeClr val="bg1"/>
                </a:solidFill>
                <a:latin typeface="Aptos Light" panose="02000000000000000000" pitchFamily="2" charset="0"/>
                <a:ea typeface="Aptos Light" panose="02000000000000000000" pitchFamily="2" charset="0"/>
              </a:defRPr>
            </a:lvl4pPr>
            <a:lvl5pPr marL="1828800" indent="0" algn="ctr">
              <a:buNone/>
              <a:defRPr sz="1600" b="0" i="0">
                <a:solidFill>
                  <a:schemeClr val="bg1"/>
                </a:solidFill>
                <a:latin typeface="Aptos Light" panose="02000000000000000000" pitchFamily="2" charset="0"/>
                <a:ea typeface="Aptos Light" panose="02000000000000000000" pitchFamily="2" charset="0"/>
              </a:defRPr>
            </a:lvl5pPr>
          </a:lstStyle>
          <a:p>
            <a:pPr lvl="0"/>
            <a:r>
              <a:rPr lang="en-US" dirty="0"/>
              <a:t>Presenter Affiliation</a:t>
            </a:r>
          </a:p>
        </p:txBody>
      </p:sp>
      <p:grpSp>
        <p:nvGrpSpPr>
          <p:cNvPr id="6" name="Group 5">
            <a:extLst>
              <a:ext uri="{FF2B5EF4-FFF2-40B4-BE49-F238E27FC236}">
                <a16:creationId xmlns:a16="http://schemas.microsoft.com/office/drawing/2014/main" id="{68B2AD18-B7D9-77F5-D220-3EDA560B2C83}"/>
              </a:ext>
            </a:extLst>
          </p:cNvPr>
          <p:cNvGrpSpPr/>
          <p:nvPr userDrawn="1"/>
        </p:nvGrpSpPr>
        <p:grpSpPr>
          <a:xfrm>
            <a:off x="859536" y="6108192"/>
            <a:ext cx="4556510" cy="438912"/>
            <a:chOff x="859536" y="6108192"/>
            <a:chExt cx="4556510" cy="438912"/>
          </a:xfrm>
        </p:grpSpPr>
        <p:sp>
          <p:nvSpPr>
            <p:cNvPr id="7" name="TextBox 6">
              <a:extLst>
                <a:ext uri="{FF2B5EF4-FFF2-40B4-BE49-F238E27FC236}">
                  <a16:creationId xmlns:a16="http://schemas.microsoft.com/office/drawing/2014/main" id="{66E0B571-503C-1E4E-4585-513FD2198B27}"/>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i="0" dirty="0">
                  <a:solidFill>
                    <a:schemeClr val="bg1"/>
                  </a:solidFill>
                  <a:latin typeface="+mn-lt"/>
                  <a:ea typeface="Aptos" panose="02000000000000000000" pitchFamily="2" charset="0"/>
                </a:rPr>
                <a:t>ORNL IS MANAGED BY UT-BATTELLE LLC </a:t>
              </a:r>
              <a:br>
                <a:rPr lang="en-US" sz="900" b="0" i="0" dirty="0">
                  <a:solidFill>
                    <a:schemeClr val="bg1"/>
                  </a:solidFill>
                  <a:latin typeface="+mn-lt"/>
                  <a:ea typeface="Aptos" panose="02000000000000000000" pitchFamily="2" charset="0"/>
                </a:rPr>
              </a:br>
              <a:r>
                <a:rPr lang="en-US" sz="900" b="0" i="0" dirty="0">
                  <a:solidFill>
                    <a:schemeClr val="bg1"/>
                  </a:solidFill>
                  <a:latin typeface="+mn-lt"/>
                  <a:ea typeface="Aptos" panose="02000000000000000000" pitchFamily="2" charset="0"/>
                </a:rPr>
                <a:t>FOR THE US DEPARTMENT OF ENERGY</a:t>
              </a:r>
            </a:p>
          </p:txBody>
        </p:sp>
        <p:pic>
          <p:nvPicPr>
            <p:cNvPr id="9" name="Picture 8" descr="Text&#10;&#10;AI-generated content may be incorrect.">
              <a:extLst>
                <a:ext uri="{FF2B5EF4-FFF2-40B4-BE49-F238E27FC236}">
                  <a16:creationId xmlns:a16="http://schemas.microsoft.com/office/drawing/2014/main" id="{2FD5B24E-06B1-CD75-BC26-A89AA432FAC2}"/>
                </a:ext>
              </a:extLst>
            </p:cNvPr>
            <p:cNvPicPr>
              <a:picLocks noChangeAspect="1"/>
            </p:cNvPicPr>
            <p:nvPr userDrawn="1"/>
          </p:nvPicPr>
          <p:blipFill>
            <a:blip r:embed="rId3"/>
            <a:stretch>
              <a:fillRect/>
            </a:stretch>
          </p:blipFill>
          <p:spPr>
            <a:xfrm>
              <a:off x="859536" y="6108192"/>
              <a:ext cx="1528065" cy="438912"/>
            </a:xfrm>
            <a:prstGeom prst="rect">
              <a:avLst/>
            </a:prstGeom>
          </p:spPr>
        </p:pic>
      </p:grpSp>
      <p:pic>
        <p:nvPicPr>
          <p:cNvPr id="10" name="Picture 9" descr="White text on a black background&#10;&#10;Description automatically generated">
            <a:extLst>
              <a:ext uri="{FF2B5EF4-FFF2-40B4-BE49-F238E27FC236}">
                <a16:creationId xmlns:a16="http://schemas.microsoft.com/office/drawing/2014/main" id="{88FB1A7D-EC49-D31F-ECE1-F78D7288EB8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7739" y="743312"/>
            <a:ext cx="2722731" cy="495042"/>
          </a:xfrm>
          <a:prstGeom prst="rect">
            <a:avLst/>
          </a:prstGeom>
        </p:spPr>
      </p:pic>
    </p:spTree>
    <p:extLst>
      <p:ext uri="{BB962C8B-B14F-4D97-AF65-F5344CB8AC3E}">
        <p14:creationId xmlns:p14="http://schemas.microsoft.com/office/powerpoint/2010/main" val="26769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5791-4F91-34B2-5F77-014A7A421E14}"/>
              </a:ext>
            </a:extLst>
          </p:cNvPr>
          <p:cNvSpPr>
            <a:spLocks noGrp="1"/>
          </p:cNvSpPr>
          <p:nvPr>
            <p:ph type="title" hasCustomPrompt="1"/>
          </p:nvPr>
        </p:nvSpPr>
        <p:spPr>
          <a:xfrm>
            <a:off x="314692" y="365125"/>
            <a:ext cx="11492432" cy="886397"/>
          </a:xfrm>
        </p:spPr>
        <p:txBody>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1268E7B4-2380-B18C-C8C1-09BD437D6B16}"/>
              </a:ext>
            </a:extLst>
          </p:cNvPr>
          <p:cNvSpPr>
            <a:spLocks noGrp="1"/>
          </p:cNvSpPr>
          <p:nvPr>
            <p:ph idx="1" hasCustomPrompt="1"/>
          </p:nvPr>
        </p:nvSpPr>
        <p:spPr>
          <a:xfrm>
            <a:off x="314692" y="1825625"/>
            <a:ext cx="11492432" cy="4061829"/>
          </a:xfrm>
        </p:spPr>
        <p:txBody>
          <a:bodyPr/>
          <a:lstStyle>
            <a:lvl1pPr marL="0" indent="0">
              <a:spcBef>
                <a:spcPts val="1200"/>
              </a:spcBef>
              <a:buNone/>
              <a:defRPr sz="1800"/>
            </a:lvl1pPr>
          </a:lstStyle>
          <a:p>
            <a:r>
              <a:rPr lang="en-US" dirty="0"/>
              <a:t>Place content here</a:t>
            </a:r>
          </a:p>
        </p:txBody>
      </p:sp>
    </p:spTree>
    <p:extLst>
      <p:ext uri="{BB962C8B-B14F-4D97-AF65-F5344CB8AC3E}">
        <p14:creationId xmlns:p14="http://schemas.microsoft.com/office/powerpoint/2010/main" val="900239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Key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F232B-0EDE-9AF7-8505-73A82A1D984A}"/>
              </a:ext>
            </a:extLst>
          </p:cNvPr>
          <p:cNvSpPr/>
          <p:nvPr userDrawn="1"/>
        </p:nvSpPr>
        <p:spPr>
          <a:xfrm>
            <a:off x="0" y="0"/>
            <a:ext cx="467885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ptos Light" panose="020B0004020202020204" pitchFamily="34" charset="0"/>
            </a:endParaRPr>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3899310" cy="1900997"/>
          </a:xfrm>
        </p:spPr>
        <p:txBody>
          <a:bodyPr/>
          <a:lstStyle>
            <a:lvl1pPr>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631247"/>
            <a:ext cx="3899310" cy="3511136"/>
          </a:xfrm>
        </p:spPr>
        <p:txBody>
          <a:bodyPr/>
          <a:lstStyle>
            <a:lvl1pPr marL="0" indent="0">
              <a:buNone/>
              <a:defRPr sz="1800"/>
            </a:lvl1pPr>
          </a:lstStyle>
          <a:p>
            <a:r>
              <a:rPr lang="en-US" dirty="0"/>
              <a:t>Place content here</a:t>
            </a:r>
          </a:p>
        </p:txBody>
      </p:sp>
      <p:sp>
        <p:nvSpPr>
          <p:cNvPr id="5" name="Picture Placeholder 4">
            <a:extLst>
              <a:ext uri="{FF2B5EF4-FFF2-40B4-BE49-F238E27FC236}">
                <a16:creationId xmlns:a16="http://schemas.microsoft.com/office/drawing/2014/main" id="{A40400C1-7283-FABD-80B9-45AEE1D1F5D9}"/>
              </a:ext>
            </a:extLst>
          </p:cNvPr>
          <p:cNvSpPr>
            <a:spLocks noGrp="1"/>
          </p:cNvSpPr>
          <p:nvPr>
            <p:ph type="pic" sz="quarter" idx="10"/>
          </p:nvPr>
        </p:nvSpPr>
        <p:spPr>
          <a:xfrm>
            <a:off x="4678363" y="0"/>
            <a:ext cx="7513637" cy="6858000"/>
          </a:xfrm>
        </p:spPr>
        <p:txBody>
          <a:bodyPr/>
          <a:lstStyle>
            <a:lvl1pPr>
              <a:defRPr/>
            </a:lvl1pPr>
          </a:lstStyle>
          <a:p>
            <a:r>
              <a:rPr lang="en-US"/>
              <a:t>Click icon to add picture</a:t>
            </a:r>
            <a:endParaRPr lang="en-US" dirty="0"/>
          </a:p>
        </p:txBody>
      </p:sp>
      <p:pic>
        <p:nvPicPr>
          <p:cNvPr id="7" name="Picture 6" descr="A green text on a black background&#10;&#10;Description automatically generated">
            <a:extLst>
              <a:ext uri="{FF2B5EF4-FFF2-40B4-BE49-F238E27FC236}">
                <a16:creationId xmlns:a16="http://schemas.microsoft.com/office/drawing/2014/main" id="{94BBB1FC-F2D0-0DB6-9C9A-8FA6F329887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5039" y="6395036"/>
            <a:ext cx="1825868" cy="331977"/>
          </a:xfrm>
          <a:prstGeom prst="rect">
            <a:avLst/>
          </a:prstGeom>
        </p:spPr>
      </p:pic>
    </p:spTree>
    <p:extLst>
      <p:ext uri="{BB962C8B-B14F-4D97-AF65-F5344CB8AC3E}">
        <p14:creationId xmlns:p14="http://schemas.microsoft.com/office/powerpoint/2010/main" val="1815376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Hexagon Cut-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AAFC910-D2D4-C5E3-4A8E-DB371D1637FC}"/>
              </a:ext>
            </a:extLst>
          </p:cNvPr>
          <p:cNvSpPr>
            <a:spLocks noGrp="1"/>
          </p:cNvSpPr>
          <p:nvPr>
            <p:ph type="pic" sz="quarter" idx="13"/>
          </p:nvPr>
        </p:nvSpPr>
        <p:spPr>
          <a:xfrm>
            <a:off x="5139371" y="-23484"/>
            <a:ext cx="6737350" cy="6865418"/>
          </a:xfrm>
          <a:custGeom>
            <a:avLst/>
            <a:gdLst>
              <a:gd name="connsiteX0" fmla="*/ 4765422 w 6737350"/>
              <a:gd name="connsiteY0" fmla="*/ 5955463 h 6865418"/>
              <a:gd name="connsiteX1" fmla="*/ 6080062 w 6737350"/>
              <a:gd name="connsiteY1" fmla="*/ 5955463 h 6865418"/>
              <a:gd name="connsiteX2" fmla="*/ 6604382 w 6737350"/>
              <a:gd name="connsiteY2" fmla="*/ 6863640 h 6865418"/>
              <a:gd name="connsiteX3" fmla="*/ 4240721 w 6737350"/>
              <a:gd name="connsiteY3" fmla="*/ 6864212 h 6865418"/>
              <a:gd name="connsiteX4" fmla="*/ 2712846 w 6737350"/>
              <a:gd name="connsiteY4" fmla="*/ 4762425 h 6865418"/>
              <a:gd name="connsiteX5" fmla="*/ 4027487 w 6737350"/>
              <a:gd name="connsiteY5" fmla="*/ 4762425 h 6865418"/>
              <a:gd name="connsiteX6" fmla="*/ 4684776 w 6737350"/>
              <a:gd name="connsiteY6" fmla="*/ 5900917 h 6865418"/>
              <a:gd name="connsiteX7" fmla="*/ 4128579 w 6737350"/>
              <a:gd name="connsiteY7" fmla="*/ 6864339 h 6865418"/>
              <a:gd name="connsiteX8" fmla="*/ 2612326 w 6737350"/>
              <a:gd name="connsiteY8" fmla="*/ 6865418 h 6865418"/>
              <a:gd name="connsiteX9" fmla="*/ 2055495 w 6737350"/>
              <a:gd name="connsiteY9" fmla="*/ 5900917 h 6865418"/>
              <a:gd name="connsiteX10" fmla="*/ 4765421 w 6737350"/>
              <a:gd name="connsiteY10" fmla="*/ 3584563 h 6865418"/>
              <a:gd name="connsiteX11" fmla="*/ 6080061 w 6737350"/>
              <a:gd name="connsiteY11" fmla="*/ 3584563 h 6865418"/>
              <a:gd name="connsiteX12" fmla="*/ 6737350 w 6737350"/>
              <a:gd name="connsiteY12" fmla="*/ 4723055 h 6865418"/>
              <a:gd name="connsiteX13" fmla="*/ 6080061 w 6737350"/>
              <a:gd name="connsiteY13" fmla="*/ 5861546 h 6865418"/>
              <a:gd name="connsiteX14" fmla="*/ 4765421 w 6737350"/>
              <a:gd name="connsiteY14" fmla="*/ 5861546 h 6865418"/>
              <a:gd name="connsiteX15" fmla="*/ 4108069 w 6737350"/>
              <a:gd name="connsiteY15" fmla="*/ 4723055 h 6865418"/>
              <a:gd name="connsiteX16" fmla="*/ 2712846 w 6737350"/>
              <a:gd name="connsiteY16" fmla="*/ 2395463 h 6865418"/>
              <a:gd name="connsiteX17" fmla="*/ 4027487 w 6737350"/>
              <a:gd name="connsiteY17" fmla="*/ 2395463 h 6865418"/>
              <a:gd name="connsiteX18" fmla="*/ 4684776 w 6737350"/>
              <a:gd name="connsiteY18" fmla="*/ 3533955 h 6865418"/>
              <a:gd name="connsiteX19" fmla="*/ 4027487 w 6737350"/>
              <a:gd name="connsiteY19" fmla="*/ 4672446 h 6865418"/>
              <a:gd name="connsiteX20" fmla="*/ 2712846 w 6737350"/>
              <a:gd name="connsiteY20" fmla="*/ 4672446 h 6865418"/>
              <a:gd name="connsiteX21" fmla="*/ 2055495 w 6737350"/>
              <a:gd name="connsiteY21" fmla="*/ 3533955 h 6865418"/>
              <a:gd name="connsiteX22" fmla="*/ 657289 w 6737350"/>
              <a:gd name="connsiteY22" fmla="*/ 1217538 h 6865418"/>
              <a:gd name="connsiteX23" fmla="*/ 1971929 w 6737350"/>
              <a:gd name="connsiteY23" fmla="*/ 1217538 h 6865418"/>
              <a:gd name="connsiteX24" fmla="*/ 2629281 w 6737350"/>
              <a:gd name="connsiteY24" fmla="*/ 2356092 h 6865418"/>
              <a:gd name="connsiteX25" fmla="*/ 1971929 w 6737350"/>
              <a:gd name="connsiteY25" fmla="*/ 3494584 h 6865418"/>
              <a:gd name="connsiteX26" fmla="*/ 657289 w 6737350"/>
              <a:gd name="connsiteY26" fmla="*/ 3494584 h 6865418"/>
              <a:gd name="connsiteX27" fmla="*/ 0 w 6737350"/>
              <a:gd name="connsiteY27" fmla="*/ 2356092 h 6865418"/>
              <a:gd name="connsiteX28" fmla="*/ 4765421 w 6737350"/>
              <a:gd name="connsiteY28" fmla="*/ 1217537 h 6865418"/>
              <a:gd name="connsiteX29" fmla="*/ 6080061 w 6737350"/>
              <a:gd name="connsiteY29" fmla="*/ 1217537 h 6865418"/>
              <a:gd name="connsiteX30" fmla="*/ 6737350 w 6737350"/>
              <a:gd name="connsiteY30" fmla="*/ 2356092 h 6865418"/>
              <a:gd name="connsiteX31" fmla="*/ 6080061 w 6737350"/>
              <a:gd name="connsiteY31" fmla="*/ 3494584 h 6865418"/>
              <a:gd name="connsiteX32" fmla="*/ 4765421 w 6737350"/>
              <a:gd name="connsiteY32" fmla="*/ 3494584 h 6865418"/>
              <a:gd name="connsiteX33" fmla="*/ 4108069 w 6737350"/>
              <a:gd name="connsiteY33" fmla="*/ 2356092 h 6865418"/>
              <a:gd name="connsiteX34" fmla="*/ 2712846 w 6737350"/>
              <a:gd name="connsiteY34" fmla="*/ 39549 h 6865418"/>
              <a:gd name="connsiteX35" fmla="*/ 4027487 w 6737350"/>
              <a:gd name="connsiteY35" fmla="*/ 39549 h 6865418"/>
              <a:gd name="connsiteX36" fmla="*/ 4684776 w 6737350"/>
              <a:gd name="connsiteY36" fmla="*/ 1178041 h 6865418"/>
              <a:gd name="connsiteX37" fmla="*/ 4027487 w 6737350"/>
              <a:gd name="connsiteY37" fmla="*/ 2316532 h 6865418"/>
              <a:gd name="connsiteX38" fmla="*/ 2712846 w 6737350"/>
              <a:gd name="connsiteY38" fmla="*/ 2316532 h 6865418"/>
              <a:gd name="connsiteX39" fmla="*/ 2055495 w 6737350"/>
              <a:gd name="connsiteY39" fmla="*/ 1178041 h 6865418"/>
              <a:gd name="connsiteX40" fmla="*/ 13492 w 6737350"/>
              <a:gd name="connsiteY40" fmla="*/ 0 h 6865418"/>
              <a:gd name="connsiteX41" fmla="*/ 2631396 w 6737350"/>
              <a:gd name="connsiteY41" fmla="*/ 13447 h 6865418"/>
              <a:gd name="connsiteX42" fmla="*/ 1973010 w 6737350"/>
              <a:gd name="connsiteY42" fmla="*/ 1137655 h 6865418"/>
              <a:gd name="connsiteX43" fmla="*/ 658369 w 6737350"/>
              <a:gd name="connsiteY43" fmla="*/ 1137655 h 686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737350" h="6865418">
                <a:moveTo>
                  <a:pt x="4765422" y="5955463"/>
                </a:moveTo>
                <a:lnTo>
                  <a:pt x="6080062" y="5955463"/>
                </a:lnTo>
                <a:lnTo>
                  <a:pt x="6604382" y="6863640"/>
                </a:lnTo>
                <a:lnTo>
                  <a:pt x="4240721" y="6864212"/>
                </a:lnTo>
                <a:close/>
                <a:moveTo>
                  <a:pt x="2712846" y="4762425"/>
                </a:moveTo>
                <a:lnTo>
                  <a:pt x="4027487" y="4762425"/>
                </a:lnTo>
                <a:lnTo>
                  <a:pt x="4684776" y="5900917"/>
                </a:lnTo>
                <a:lnTo>
                  <a:pt x="4128579" y="6864339"/>
                </a:lnTo>
                <a:lnTo>
                  <a:pt x="2612326" y="6865418"/>
                </a:lnTo>
                <a:lnTo>
                  <a:pt x="2055495" y="5900917"/>
                </a:lnTo>
                <a:close/>
                <a:moveTo>
                  <a:pt x="4765421" y="3584563"/>
                </a:moveTo>
                <a:lnTo>
                  <a:pt x="6080061" y="3584563"/>
                </a:lnTo>
                <a:lnTo>
                  <a:pt x="6737350" y="4723055"/>
                </a:lnTo>
                <a:lnTo>
                  <a:pt x="6080061" y="5861546"/>
                </a:lnTo>
                <a:lnTo>
                  <a:pt x="4765421" y="5861546"/>
                </a:lnTo>
                <a:lnTo>
                  <a:pt x="4108069" y="4723055"/>
                </a:lnTo>
                <a:close/>
                <a:moveTo>
                  <a:pt x="2712846" y="2395463"/>
                </a:moveTo>
                <a:lnTo>
                  <a:pt x="4027487" y="2395463"/>
                </a:lnTo>
                <a:lnTo>
                  <a:pt x="4684776" y="3533955"/>
                </a:lnTo>
                <a:lnTo>
                  <a:pt x="4027487" y="4672446"/>
                </a:lnTo>
                <a:lnTo>
                  <a:pt x="2712846" y="4672446"/>
                </a:lnTo>
                <a:lnTo>
                  <a:pt x="2055495" y="3533955"/>
                </a:lnTo>
                <a:close/>
                <a:moveTo>
                  <a:pt x="657289" y="1217538"/>
                </a:moveTo>
                <a:lnTo>
                  <a:pt x="1971929" y="1217538"/>
                </a:lnTo>
                <a:lnTo>
                  <a:pt x="2629281" y="2356092"/>
                </a:lnTo>
                <a:lnTo>
                  <a:pt x="1971929" y="3494584"/>
                </a:lnTo>
                <a:lnTo>
                  <a:pt x="657289" y="3494584"/>
                </a:lnTo>
                <a:lnTo>
                  <a:pt x="0" y="2356092"/>
                </a:lnTo>
                <a:close/>
                <a:moveTo>
                  <a:pt x="4765421" y="1217537"/>
                </a:moveTo>
                <a:lnTo>
                  <a:pt x="6080061" y="1217537"/>
                </a:lnTo>
                <a:lnTo>
                  <a:pt x="6737350" y="2356092"/>
                </a:lnTo>
                <a:lnTo>
                  <a:pt x="6080061" y="3494584"/>
                </a:lnTo>
                <a:lnTo>
                  <a:pt x="4765421" y="3494584"/>
                </a:lnTo>
                <a:lnTo>
                  <a:pt x="4108069" y="2356092"/>
                </a:lnTo>
                <a:close/>
                <a:moveTo>
                  <a:pt x="2712846" y="39549"/>
                </a:moveTo>
                <a:lnTo>
                  <a:pt x="4027487" y="39549"/>
                </a:lnTo>
                <a:lnTo>
                  <a:pt x="4684776" y="1178041"/>
                </a:lnTo>
                <a:lnTo>
                  <a:pt x="4027487" y="2316532"/>
                </a:lnTo>
                <a:lnTo>
                  <a:pt x="2712846" y="2316532"/>
                </a:lnTo>
                <a:lnTo>
                  <a:pt x="2055495" y="1178041"/>
                </a:lnTo>
                <a:close/>
                <a:moveTo>
                  <a:pt x="13492" y="0"/>
                </a:moveTo>
                <a:lnTo>
                  <a:pt x="2631396" y="13447"/>
                </a:lnTo>
                <a:lnTo>
                  <a:pt x="1973010" y="1137655"/>
                </a:lnTo>
                <a:lnTo>
                  <a:pt x="658369" y="1137655"/>
                </a:lnTo>
                <a:close/>
              </a:path>
            </a:pathLst>
          </a:custGeom>
        </p:spPr>
        <p:txBody>
          <a:bodyPr wrap="square">
            <a:noAutofit/>
          </a:bodyPr>
          <a:lstStyle>
            <a:lvl1pPr>
              <a:defRPr/>
            </a:lvl1pPr>
          </a:lstStyle>
          <a:p>
            <a:r>
              <a:rPr lang="en-US"/>
              <a:t>Click icon to add picture</a:t>
            </a:r>
            <a:endParaRPr lang="en-US" dirty="0"/>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3" y="365125"/>
            <a:ext cx="4412934" cy="1772793"/>
          </a:xfrm>
        </p:spPr>
        <p:txBody>
          <a:bodyPr anchor="t" anchorCtr="0">
            <a:noAutofit/>
          </a:bodyPr>
          <a:lstStyle>
            <a:lvl1pPr>
              <a:defRPr>
                <a:latin typeface="+mj-lt"/>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3" y="2514601"/>
            <a:ext cx="4412934" cy="3756990"/>
          </a:xfrm>
        </p:spPr>
        <p:txBody>
          <a:bodyPr anchor="t" anchorCtr="0">
            <a:noAutofit/>
          </a:bodyPr>
          <a:lstStyle>
            <a:lvl1pPr marL="0" indent="0">
              <a:buNone/>
              <a:defRPr sz="1800"/>
            </a:lvl1pPr>
          </a:lstStyle>
          <a:p>
            <a:r>
              <a:rPr lang="en-US" dirty="0"/>
              <a:t>Place content here</a:t>
            </a:r>
          </a:p>
        </p:txBody>
      </p:sp>
    </p:spTree>
    <p:extLst>
      <p:ext uri="{BB962C8B-B14F-4D97-AF65-F5344CB8AC3E}">
        <p14:creationId xmlns:p14="http://schemas.microsoft.com/office/powerpoint/2010/main" val="35542031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753CB-6476-BF2C-3CDC-FAB102C713EC}"/>
              </a:ext>
            </a:extLst>
          </p:cNvPr>
          <p:cNvSpPr>
            <a:spLocks noGrp="1"/>
          </p:cNvSpPr>
          <p:nvPr>
            <p:ph type="title"/>
          </p:nvPr>
        </p:nvSpPr>
        <p:spPr>
          <a:xfrm>
            <a:off x="314692" y="365125"/>
            <a:ext cx="11492432" cy="443198"/>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933DD6-9940-13F2-ECB0-187773310927}"/>
              </a:ext>
            </a:extLst>
          </p:cNvPr>
          <p:cNvSpPr>
            <a:spLocks noGrp="1"/>
          </p:cNvSpPr>
          <p:nvPr>
            <p:ph type="body" idx="1"/>
          </p:nvPr>
        </p:nvSpPr>
        <p:spPr>
          <a:xfrm>
            <a:off x="314692" y="1817556"/>
            <a:ext cx="11492432" cy="402055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Rectangle 6">
            <a:extLst>
              <a:ext uri="{FF2B5EF4-FFF2-40B4-BE49-F238E27FC236}">
                <a16:creationId xmlns:a16="http://schemas.microsoft.com/office/drawing/2014/main" id="{25FC33D5-6A3D-626E-929B-EDEF84A7F09B}"/>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100" b="1" i="0" smtClean="0">
                <a:solidFill>
                  <a:schemeClr val="bg2"/>
                </a:solidFill>
                <a:latin typeface="+mn-lt"/>
                <a:ea typeface="Aptos" panose="02000000000000000000" pitchFamily="2" charset="0"/>
                <a:cs typeface="Times New Roman" panose="02020603050405020304" pitchFamily="18" charset="0"/>
              </a:rPr>
              <a:pPr algn="ctr" defTabSz="173038">
                <a:lnSpc>
                  <a:spcPct val="90000"/>
                </a:lnSpc>
                <a:tabLst>
                  <a:tab pos="230188" algn="l"/>
                </a:tabLst>
                <a:defRPr/>
              </a:pPr>
              <a:t>‹#›</a:t>
            </a:fld>
            <a:endParaRPr lang="en-US" sz="1100" b="1" i="0" dirty="0">
              <a:solidFill>
                <a:schemeClr val="bg2"/>
              </a:solidFill>
              <a:latin typeface="+mn-lt"/>
              <a:ea typeface="Aptos" panose="02000000000000000000" pitchFamily="2" charset="0"/>
              <a:cs typeface="Times New Roman" panose="02020603050405020304" pitchFamily="18" charset="0"/>
            </a:endParaRPr>
          </a:p>
        </p:txBody>
      </p:sp>
      <p:sp>
        <p:nvSpPr>
          <p:cNvPr id="41" name="Rectangle 256">
            <a:extLst>
              <a:ext uri="{FF2B5EF4-FFF2-40B4-BE49-F238E27FC236}">
                <a16:creationId xmlns:a16="http://schemas.microsoft.com/office/drawing/2014/main" id="{DF5E4726-94A1-FED7-677B-96B372546603}"/>
              </a:ext>
            </a:extLst>
          </p:cNvPr>
          <p:cNvSpPr txBox="1">
            <a:spLocks noChangeArrowheads="1"/>
          </p:cNvSpPr>
          <p:nvPr userDrawn="1"/>
        </p:nvSpPr>
        <p:spPr>
          <a:xfrm>
            <a:off x="7599464" y="6576851"/>
            <a:ext cx="3860800" cy="152400"/>
          </a:xfrm>
          <a:prstGeom prst="rect">
            <a:avLst/>
          </a:prstGeom>
          <a:ln/>
        </p:spPr>
        <p:txBody>
          <a:bodyPr anchor="ctr"/>
          <a:lstStyle/>
          <a:p>
            <a:pPr algn="r"/>
            <a:r>
              <a:rPr lang="en-US" sz="1000" dirty="0">
                <a:solidFill>
                  <a:schemeClr val="bg2"/>
                </a:solidFill>
                <a:latin typeface="Aptos Light" panose="020B0004020202020204" pitchFamily="34" charset="0"/>
                <a:ea typeface="Aptos" panose="02000000000000000000" pitchFamily="2" charset="0"/>
                <a:cs typeface="Arial" pitchFamily="34" charset="0"/>
              </a:rPr>
              <a:t> </a:t>
            </a:r>
          </a:p>
        </p:txBody>
      </p:sp>
      <p:pic>
        <p:nvPicPr>
          <p:cNvPr id="5" name="Picture 4" descr="A green text on a black background&#10;&#10;Description automatically generated">
            <a:extLst>
              <a:ext uri="{FF2B5EF4-FFF2-40B4-BE49-F238E27FC236}">
                <a16:creationId xmlns:a16="http://schemas.microsoft.com/office/drawing/2014/main" id="{17590EE0-BA02-F30F-D8A6-CC6D23ADBF2E}"/>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a:xfrm>
            <a:off x="285039" y="6395036"/>
            <a:ext cx="1825868" cy="331977"/>
          </a:xfrm>
          <a:prstGeom prst="rect">
            <a:avLst/>
          </a:prstGeom>
        </p:spPr>
      </p:pic>
    </p:spTree>
    <p:extLst>
      <p:ext uri="{BB962C8B-B14F-4D97-AF65-F5344CB8AC3E}">
        <p14:creationId xmlns:p14="http://schemas.microsoft.com/office/powerpoint/2010/main" val="2196214776"/>
      </p:ext>
    </p:extLst>
  </p:cSld>
  <p:clrMap bg1="lt1" tx1="dk1" bg2="lt2" tx2="dk2" accent1="accent1" accent2="accent2" accent3="accent3" accent4="accent4" accent5="accent5" accent6="accent6" hlink="hlink" folHlink="folHlink"/>
  <p:sldLayoutIdLst>
    <p:sldLayoutId id="2147483873" r:id="rId1"/>
    <p:sldLayoutId id="2147483960" r:id="rId2"/>
    <p:sldLayoutId id="2147483939" r:id="rId3"/>
    <p:sldLayoutId id="2147483896" r:id="rId4"/>
    <p:sldLayoutId id="2147483927" r:id="rId5"/>
    <p:sldLayoutId id="2147483941" r:id="rId6"/>
    <p:sldLayoutId id="2147483832" r:id="rId7"/>
    <p:sldLayoutId id="2147483894" r:id="rId8"/>
    <p:sldLayoutId id="2147483829" r:id="rId9"/>
    <p:sldLayoutId id="2147483897" r:id="rId10"/>
    <p:sldLayoutId id="2147483833" r:id="rId11"/>
    <p:sldLayoutId id="2147483952" r:id="rId12"/>
    <p:sldLayoutId id="2147483953" r:id="rId13"/>
    <p:sldLayoutId id="2147483954" r:id="rId14"/>
    <p:sldLayoutId id="2147483955" r:id="rId15"/>
    <p:sldLayoutId id="2147483956" r:id="rId16"/>
    <p:sldLayoutId id="2147483834" r:id="rId17"/>
    <p:sldLayoutId id="2147483940" r:id="rId18"/>
    <p:sldLayoutId id="2147483835" r:id="rId19"/>
    <p:sldLayoutId id="2147483928" r:id="rId20"/>
    <p:sldLayoutId id="2147483906" r:id="rId21"/>
    <p:sldLayoutId id="2147483905" r:id="rId22"/>
    <p:sldLayoutId id="2147483937" r:id="rId23"/>
    <p:sldLayoutId id="2147483947" r:id="rId24"/>
    <p:sldLayoutId id="2147483948" r:id="rId25"/>
    <p:sldLayoutId id="2147483951" r:id="rId26"/>
    <p:sldLayoutId id="2147483949" r:id="rId27"/>
    <p:sldLayoutId id="2147483959" r:id="rId28"/>
    <p:sldLayoutId id="2147483861" r:id="rId29"/>
    <p:sldLayoutId id="2147483958" r:id="rId30"/>
    <p:sldLayoutId id="2147483849" r:id="rId31"/>
    <p:sldLayoutId id="2147483961" r:id="rId32"/>
  </p:sldLayoutIdLst>
  <p:hf hdr="0" dt="0"/>
  <p:txStyles>
    <p:titleStyle>
      <a:lvl1pPr algn="l" defTabSz="914400" rtl="0" eaLnBrk="1" latinLnBrk="0" hangingPunct="1">
        <a:lnSpc>
          <a:spcPct val="90000"/>
        </a:lnSpc>
        <a:spcBef>
          <a:spcPct val="0"/>
        </a:spcBef>
        <a:buNone/>
        <a:defRPr sz="3200" b="1" i="0" kern="1200">
          <a:solidFill>
            <a:schemeClr val="tx1"/>
          </a:solidFill>
          <a:latin typeface="+mj-lt"/>
          <a:ea typeface="Aptos" panose="02000000000000000000" pitchFamily="2" charset="0"/>
          <a:cs typeface="+mj-cs"/>
        </a:defRPr>
      </a:lvl1pPr>
    </p:titleStyle>
    <p:bodyStyle>
      <a:lvl1pPr marL="0" indent="0" algn="l" defTabSz="914400" rtl="0" eaLnBrk="1" latinLnBrk="0" hangingPunct="1">
        <a:lnSpc>
          <a:spcPct val="90000"/>
        </a:lnSpc>
        <a:spcBef>
          <a:spcPts val="1200"/>
        </a:spcBef>
        <a:spcAft>
          <a:spcPts val="60"/>
        </a:spcAft>
        <a:buFont typeface="Arial" panose="020B0604020202020204" pitchFamily="34" charset="0"/>
        <a:buNone/>
        <a:defRPr sz="2200" b="0" i="0" kern="1200">
          <a:solidFill>
            <a:schemeClr val="tx1"/>
          </a:solidFill>
          <a:latin typeface="+mn-lt"/>
          <a:ea typeface="Aptos" panose="02000000000000000000" pitchFamily="2" charset="0"/>
          <a:cs typeface="+mn-cs"/>
        </a:defRPr>
      </a:lvl1pPr>
      <a:lvl2pPr marL="685800" indent="-228600" algn="l" defTabSz="914400" rtl="0" eaLnBrk="1" latinLnBrk="0" hangingPunct="1">
        <a:lnSpc>
          <a:spcPct val="90000"/>
        </a:lnSpc>
        <a:spcBef>
          <a:spcPts val="1200"/>
        </a:spcBef>
        <a:spcAft>
          <a:spcPts val="60"/>
        </a:spcAft>
        <a:buFont typeface="Arial" panose="020B0604020202020204" pitchFamily="34" charset="0"/>
        <a:buChar char="•"/>
        <a:defRPr sz="1800" b="0" i="0" kern="1200">
          <a:solidFill>
            <a:schemeClr val="tx1"/>
          </a:solidFill>
          <a:latin typeface="+mn-lt"/>
          <a:ea typeface="Aptos" panose="02000000000000000000" pitchFamily="2" charset="0"/>
          <a:cs typeface="+mn-cs"/>
        </a:defRPr>
      </a:lvl2pPr>
      <a:lvl3pPr marL="11430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3pPr>
      <a:lvl4pPr marL="16002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4pPr>
      <a:lvl5pPr marL="2057400" indent="-228600" algn="l" defTabSz="914400" rtl="0" eaLnBrk="1" latinLnBrk="0" hangingPunct="1">
        <a:lnSpc>
          <a:spcPct val="90000"/>
        </a:lnSpc>
        <a:spcBef>
          <a:spcPts val="1200"/>
        </a:spcBef>
        <a:spcAft>
          <a:spcPts val="60"/>
        </a:spcAft>
        <a:buFont typeface="Arial" panose="020B0604020202020204" pitchFamily="34" charset="0"/>
        <a:buChar char="•"/>
        <a:defRPr sz="1600" b="0" i="0" kern="1200">
          <a:solidFill>
            <a:schemeClr val="tx1"/>
          </a:solidFill>
          <a:latin typeface="+mn-lt"/>
          <a:ea typeface="Aptos"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hyperlink" Target="https://arxiv.org/abs/2301.0397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hyperlink" Target="https://www.nist.gov/noac/technology/quantum-optics-and-radiometry/superconductive-nanowire-single-photon-detecto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8B1F-BFB1-CC50-2580-E2ADE95FF0A0}"/>
              </a:ext>
            </a:extLst>
          </p:cNvPr>
          <p:cNvSpPr>
            <a:spLocks noGrp="1"/>
          </p:cNvSpPr>
          <p:nvPr>
            <p:ph type="ctrTitle"/>
          </p:nvPr>
        </p:nvSpPr>
        <p:spPr/>
        <p:txBody>
          <a:bodyPr/>
          <a:lstStyle/>
          <a:p>
            <a:r>
              <a:rPr lang="en-US" sz="2800" dirty="0"/>
              <a:t>Testing the Standard Model of Particle Physics with Cold Neutrons at the Spallation Neutron Source</a:t>
            </a:r>
          </a:p>
        </p:txBody>
      </p:sp>
      <p:sp>
        <p:nvSpPr>
          <p:cNvPr id="3" name="Subtitle 2">
            <a:extLst>
              <a:ext uri="{FF2B5EF4-FFF2-40B4-BE49-F238E27FC236}">
                <a16:creationId xmlns:a16="http://schemas.microsoft.com/office/drawing/2014/main" id="{C563AA3E-CA79-A928-3E5C-72DD8F594C73}"/>
              </a:ext>
            </a:extLst>
          </p:cNvPr>
          <p:cNvSpPr>
            <a:spLocks noGrp="1"/>
          </p:cNvSpPr>
          <p:nvPr>
            <p:ph type="subTitle" idx="1"/>
          </p:nvPr>
        </p:nvSpPr>
        <p:spPr>
          <a:xfrm>
            <a:off x="1215450" y="3978587"/>
            <a:ext cx="4517136" cy="193899"/>
          </a:xfrm>
        </p:spPr>
        <p:txBody>
          <a:bodyPr/>
          <a:lstStyle/>
          <a:p>
            <a:r>
              <a:rPr lang="en-US" dirty="0"/>
              <a:t>2026 Physics Division Early Career Research Proposal Showcase</a:t>
            </a:r>
          </a:p>
        </p:txBody>
      </p:sp>
      <p:sp>
        <p:nvSpPr>
          <p:cNvPr id="4" name="Text Placeholder 3">
            <a:extLst>
              <a:ext uri="{FF2B5EF4-FFF2-40B4-BE49-F238E27FC236}">
                <a16:creationId xmlns:a16="http://schemas.microsoft.com/office/drawing/2014/main" id="{A80AB052-C5ED-4604-BB32-C7CFB365406D}"/>
              </a:ext>
            </a:extLst>
          </p:cNvPr>
          <p:cNvSpPr>
            <a:spLocks noGrp="1"/>
          </p:cNvSpPr>
          <p:nvPr>
            <p:ph type="body" sz="quarter" idx="14"/>
          </p:nvPr>
        </p:nvSpPr>
        <p:spPr/>
        <p:txBody>
          <a:bodyPr/>
          <a:lstStyle/>
          <a:p>
            <a:r>
              <a:rPr lang="en-US" dirty="0">
                <a:latin typeface="+mn-lt"/>
              </a:rPr>
              <a:t>August 06, 2026</a:t>
            </a:r>
          </a:p>
        </p:txBody>
      </p:sp>
      <p:sp>
        <p:nvSpPr>
          <p:cNvPr id="5" name="Text Placeholder 4">
            <a:extLst>
              <a:ext uri="{FF2B5EF4-FFF2-40B4-BE49-F238E27FC236}">
                <a16:creationId xmlns:a16="http://schemas.microsoft.com/office/drawing/2014/main" id="{36169892-B8FD-9314-2137-FD44D1A12AD5}"/>
              </a:ext>
            </a:extLst>
          </p:cNvPr>
          <p:cNvSpPr>
            <a:spLocks noGrp="1"/>
          </p:cNvSpPr>
          <p:nvPr>
            <p:ph type="body" sz="quarter" idx="15"/>
          </p:nvPr>
        </p:nvSpPr>
        <p:spPr>
          <a:xfrm>
            <a:off x="1215450" y="4443155"/>
            <a:ext cx="4517136" cy="332399"/>
          </a:xfrm>
        </p:spPr>
        <p:txBody>
          <a:bodyPr/>
          <a:lstStyle/>
          <a:p>
            <a:r>
              <a:rPr lang="en-US" dirty="0"/>
              <a:t>Wolfgang Schreyer</a:t>
            </a:r>
          </a:p>
        </p:txBody>
      </p:sp>
      <p:sp>
        <p:nvSpPr>
          <p:cNvPr id="6" name="Text Placeholder 5">
            <a:extLst>
              <a:ext uri="{FF2B5EF4-FFF2-40B4-BE49-F238E27FC236}">
                <a16:creationId xmlns:a16="http://schemas.microsoft.com/office/drawing/2014/main" id="{0E4AE62E-70C2-2BB8-D0AC-19F273245092}"/>
              </a:ext>
            </a:extLst>
          </p:cNvPr>
          <p:cNvSpPr>
            <a:spLocks noGrp="1"/>
          </p:cNvSpPr>
          <p:nvPr>
            <p:ph type="body" sz="quarter" idx="17"/>
          </p:nvPr>
        </p:nvSpPr>
        <p:spPr/>
        <p:txBody>
          <a:bodyPr/>
          <a:lstStyle/>
          <a:p>
            <a:r>
              <a:rPr lang="en-US" dirty="0"/>
              <a:t>Neutron Symmetries</a:t>
            </a:r>
            <a:endParaRPr lang="en-US" dirty="0">
              <a:latin typeface="+mn-lt"/>
            </a:endParaRPr>
          </a:p>
        </p:txBody>
      </p:sp>
    </p:spTree>
    <p:extLst>
      <p:ext uri="{BB962C8B-B14F-4D97-AF65-F5344CB8AC3E}">
        <p14:creationId xmlns:p14="http://schemas.microsoft.com/office/powerpoint/2010/main" val="4251991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82684C7D-5749-7D28-0466-62D5D7FF7B67}"/>
              </a:ext>
            </a:extLst>
          </p:cNvPr>
          <p:cNvPicPr>
            <a:picLocks noChangeAspect="1"/>
          </p:cNvPicPr>
          <p:nvPr/>
        </p:nvPicPr>
        <p:blipFill>
          <a:blip r:embed="rId2"/>
          <a:stretch>
            <a:fillRect/>
          </a:stretch>
        </p:blipFill>
        <p:spPr>
          <a:xfrm>
            <a:off x="2058615" y="3168793"/>
            <a:ext cx="7963793" cy="3626776"/>
          </a:xfrm>
          <a:prstGeom prst="rect">
            <a:avLst/>
          </a:prstGeom>
        </p:spPr>
      </p:pic>
      <p:sp>
        <p:nvSpPr>
          <p:cNvPr id="5" name="Title 4">
            <a:extLst>
              <a:ext uri="{FF2B5EF4-FFF2-40B4-BE49-F238E27FC236}">
                <a16:creationId xmlns:a16="http://schemas.microsoft.com/office/drawing/2014/main" id="{44CF9CCA-7ED6-A79E-B470-E713585F0656}"/>
              </a:ext>
            </a:extLst>
          </p:cNvPr>
          <p:cNvSpPr>
            <a:spLocks noGrp="1"/>
          </p:cNvSpPr>
          <p:nvPr>
            <p:ph type="title"/>
          </p:nvPr>
        </p:nvSpPr>
        <p:spPr/>
        <p:txBody>
          <a:bodyPr/>
          <a:lstStyle/>
          <a:p>
            <a:r>
              <a:rPr lang="en-US" dirty="0"/>
              <a:t>Proposed research enables multiple tests of Standard Model of particle physics</a:t>
            </a:r>
          </a:p>
        </p:txBody>
      </p:sp>
      <p:sp>
        <p:nvSpPr>
          <p:cNvPr id="6" name="Content Placeholder 5">
            <a:extLst>
              <a:ext uri="{FF2B5EF4-FFF2-40B4-BE49-F238E27FC236}">
                <a16:creationId xmlns:a16="http://schemas.microsoft.com/office/drawing/2014/main" id="{147ADCE6-5F27-21B0-921A-FB0099CA1BDE}"/>
              </a:ext>
            </a:extLst>
          </p:cNvPr>
          <p:cNvSpPr>
            <a:spLocks noGrp="1"/>
          </p:cNvSpPr>
          <p:nvPr>
            <p:ph sz="half" idx="1"/>
          </p:nvPr>
        </p:nvSpPr>
        <p:spPr/>
        <p:txBody>
          <a:bodyPr/>
          <a:lstStyle/>
          <a:p>
            <a:r>
              <a:rPr lang="en-US" dirty="0" err="1"/>
              <a:t>pNAB</a:t>
            </a:r>
            <a:r>
              <a:rPr lang="en-US" dirty="0"/>
              <a:t>: 5x improvement in </a:t>
            </a:r>
            <a:r>
              <a:rPr lang="el-GR" dirty="0">
                <a:sym typeface="Wingdings" panose="05000000000000000000" pitchFamily="2" charset="2"/>
              </a:rPr>
              <a:t>Δ</a:t>
            </a:r>
            <a:r>
              <a:rPr lang="el-GR" dirty="0"/>
              <a:t>λ</a:t>
            </a:r>
            <a:endParaRPr lang="en-US" dirty="0"/>
          </a:p>
          <a:p>
            <a:r>
              <a:rPr lang="en-US" dirty="0"/>
              <a:t>Beam lifetime: 2x improvement in </a:t>
            </a:r>
            <a:r>
              <a:rPr lang="el-GR" dirty="0">
                <a:sym typeface="Wingdings" panose="05000000000000000000" pitchFamily="2" charset="2"/>
              </a:rPr>
              <a:t>Δτ</a:t>
            </a:r>
            <a:r>
              <a:rPr lang="en-US" baseline="-25000" dirty="0">
                <a:sym typeface="Wingdings" panose="05000000000000000000" pitchFamily="2" charset="2"/>
              </a:rPr>
              <a:t>n</a:t>
            </a:r>
          </a:p>
          <a:p>
            <a:pPr marL="285750" indent="-285750">
              <a:buFont typeface="Wingdings" panose="05000000000000000000" pitchFamily="2" charset="2"/>
              <a:buChar char="è"/>
            </a:pPr>
            <a:r>
              <a:rPr lang="en-US" dirty="0">
                <a:sym typeface="Wingdings" panose="05000000000000000000" pitchFamily="2" charset="2"/>
              </a:rPr>
              <a:t>3x improvement in </a:t>
            </a:r>
            <a:r>
              <a:rPr lang="en-US" dirty="0" err="1">
                <a:sym typeface="Wingdings" panose="05000000000000000000" pitchFamily="2" charset="2"/>
              </a:rPr>
              <a:t>V</a:t>
            </a:r>
            <a:r>
              <a:rPr lang="en-US" baseline="-25000" dirty="0" err="1">
                <a:sym typeface="Wingdings" panose="05000000000000000000" pitchFamily="2" charset="2"/>
              </a:rPr>
              <a:t>ud</a:t>
            </a:r>
            <a:r>
              <a:rPr lang="en-US" dirty="0">
                <a:sym typeface="Wingdings" panose="05000000000000000000" pitchFamily="2" charset="2"/>
              </a:rPr>
              <a:t> from neutron decay</a:t>
            </a:r>
          </a:p>
          <a:p>
            <a:pPr marL="285750" indent="-285750">
              <a:buFont typeface="Wingdings" panose="05000000000000000000" pitchFamily="2" charset="2"/>
              <a:buChar char="è"/>
            </a:pPr>
            <a:r>
              <a:rPr lang="en-US" dirty="0">
                <a:sym typeface="Wingdings" panose="05000000000000000000" pitchFamily="2" charset="2"/>
              </a:rPr>
              <a:t>World-leading CKM unitarity test</a:t>
            </a:r>
          </a:p>
        </p:txBody>
      </p:sp>
      <p:sp>
        <p:nvSpPr>
          <p:cNvPr id="7" name="Content Placeholder 6">
            <a:extLst>
              <a:ext uri="{FF2B5EF4-FFF2-40B4-BE49-F238E27FC236}">
                <a16:creationId xmlns:a16="http://schemas.microsoft.com/office/drawing/2014/main" id="{223CBCD4-28CD-7F98-7329-2C9EB23ACA05}"/>
              </a:ext>
            </a:extLst>
          </p:cNvPr>
          <p:cNvSpPr>
            <a:spLocks noGrp="1"/>
          </p:cNvSpPr>
          <p:nvPr>
            <p:ph sz="half" idx="2"/>
          </p:nvPr>
        </p:nvSpPr>
        <p:spPr/>
        <p:txBody>
          <a:bodyPr/>
          <a:lstStyle/>
          <a:p>
            <a:r>
              <a:rPr lang="en-US" dirty="0"/>
              <a:t>Discrepancies in </a:t>
            </a:r>
            <a:r>
              <a:rPr lang="el-GR" dirty="0"/>
              <a:t>λ</a:t>
            </a:r>
            <a:r>
              <a:rPr lang="en-US" dirty="0"/>
              <a:t> and </a:t>
            </a:r>
            <a:r>
              <a:rPr lang="el-GR" dirty="0">
                <a:sym typeface="Wingdings" panose="05000000000000000000" pitchFamily="2" charset="2"/>
              </a:rPr>
              <a:t>τ</a:t>
            </a:r>
            <a:r>
              <a:rPr lang="en-US" baseline="-25000" dirty="0">
                <a:sym typeface="Wingdings" panose="05000000000000000000" pitchFamily="2" charset="2"/>
              </a:rPr>
              <a:t>n </a:t>
            </a:r>
            <a:r>
              <a:rPr lang="en-US" dirty="0"/>
              <a:t>elevated to &gt; 5</a:t>
            </a:r>
            <a:r>
              <a:rPr lang="el-GR" dirty="0"/>
              <a:t>σ</a:t>
            </a:r>
            <a:endParaRPr lang="en-US" dirty="0"/>
          </a:p>
          <a:p>
            <a:r>
              <a:rPr lang="en-US" dirty="0"/>
              <a:t>New </a:t>
            </a:r>
            <a:r>
              <a:rPr lang="el-GR" dirty="0"/>
              <a:t>λ</a:t>
            </a:r>
            <a:r>
              <a:rPr lang="en-US" dirty="0"/>
              <a:t> discrepancy from B measurement could indicate exotic interactions</a:t>
            </a:r>
          </a:p>
        </p:txBody>
      </p:sp>
      <p:sp>
        <p:nvSpPr>
          <p:cNvPr id="8" name="Text Placeholder 7">
            <a:extLst>
              <a:ext uri="{FF2B5EF4-FFF2-40B4-BE49-F238E27FC236}">
                <a16:creationId xmlns:a16="http://schemas.microsoft.com/office/drawing/2014/main" id="{26F14C9B-8EED-67BE-1056-971A051DA63D}"/>
              </a:ext>
            </a:extLst>
          </p:cNvPr>
          <p:cNvSpPr>
            <a:spLocks noGrp="1"/>
          </p:cNvSpPr>
          <p:nvPr>
            <p:ph type="body" sz="quarter" idx="13"/>
          </p:nvPr>
        </p:nvSpPr>
        <p:spPr/>
        <p:txBody>
          <a:bodyPr/>
          <a:lstStyle/>
          <a:p>
            <a:r>
              <a:rPr lang="en-US" dirty="0"/>
              <a:t>Discrepancies resolved</a:t>
            </a:r>
          </a:p>
        </p:txBody>
      </p:sp>
      <p:sp>
        <p:nvSpPr>
          <p:cNvPr id="9" name="Text Placeholder 8">
            <a:extLst>
              <a:ext uri="{FF2B5EF4-FFF2-40B4-BE49-F238E27FC236}">
                <a16:creationId xmlns:a16="http://schemas.microsoft.com/office/drawing/2014/main" id="{4C0EC5BD-DD1E-7FF9-A777-32BE18524593}"/>
              </a:ext>
            </a:extLst>
          </p:cNvPr>
          <p:cNvSpPr>
            <a:spLocks noGrp="1"/>
          </p:cNvSpPr>
          <p:nvPr>
            <p:ph type="body" sz="quarter" idx="14"/>
          </p:nvPr>
        </p:nvSpPr>
        <p:spPr/>
        <p:txBody>
          <a:bodyPr/>
          <a:lstStyle/>
          <a:p>
            <a:r>
              <a:rPr lang="en-US" dirty="0"/>
              <a:t>Discrepancies not resolved</a:t>
            </a:r>
          </a:p>
        </p:txBody>
      </p:sp>
    </p:spTree>
    <p:extLst>
      <p:ext uri="{BB962C8B-B14F-4D97-AF65-F5344CB8AC3E}">
        <p14:creationId xmlns:p14="http://schemas.microsoft.com/office/powerpoint/2010/main" val="3591107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FB4B4-432B-409A-3ABA-798F994C19B3}"/>
            </a:ext>
          </a:extLst>
        </p:cNvPr>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332DF329-979D-9B62-B134-C169E69C644E}"/>
              </a:ext>
            </a:extLst>
          </p:cNvPr>
          <p:cNvPicPr>
            <a:picLocks noGrp="1" noChangeAspect="1"/>
          </p:cNvPicPr>
          <p:nvPr>
            <p:ph idx="1"/>
          </p:nvPr>
        </p:nvPicPr>
        <p:blipFill>
          <a:blip r:embed="rId2"/>
          <a:stretch>
            <a:fillRect/>
          </a:stretch>
        </p:blipFill>
        <p:spPr>
          <a:xfrm>
            <a:off x="1077582" y="210886"/>
            <a:ext cx="10036829" cy="4570853"/>
          </a:xfrm>
          <a:prstGeom prst="rect">
            <a:avLst/>
          </a:prstGeom>
        </p:spPr>
      </p:pic>
      <p:sp>
        <p:nvSpPr>
          <p:cNvPr id="7" name="Title 6">
            <a:extLst>
              <a:ext uri="{FF2B5EF4-FFF2-40B4-BE49-F238E27FC236}">
                <a16:creationId xmlns:a16="http://schemas.microsoft.com/office/drawing/2014/main" id="{1DB6A5B2-E805-1222-0007-5483888C0BB6}"/>
              </a:ext>
            </a:extLst>
          </p:cNvPr>
          <p:cNvSpPr>
            <a:spLocks noGrp="1"/>
          </p:cNvSpPr>
          <p:nvPr>
            <p:ph type="title"/>
          </p:nvPr>
        </p:nvSpPr>
        <p:spPr/>
        <p:txBody>
          <a:bodyPr/>
          <a:lstStyle/>
          <a:p>
            <a:r>
              <a:rPr lang="en-US" dirty="0"/>
              <a:t>Figure 1 (Thanks to Adam Malin)</a:t>
            </a:r>
          </a:p>
        </p:txBody>
      </p:sp>
      <p:pic>
        <p:nvPicPr>
          <p:cNvPr id="12" name="Picture 11">
            <a:extLst>
              <a:ext uri="{FF2B5EF4-FFF2-40B4-BE49-F238E27FC236}">
                <a16:creationId xmlns:a16="http://schemas.microsoft.com/office/drawing/2014/main" id="{1F66957E-B326-30B8-C2B0-363C96080500}"/>
              </a:ext>
            </a:extLst>
          </p:cNvPr>
          <p:cNvPicPr>
            <a:picLocks noChangeAspect="1"/>
          </p:cNvPicPr>
          <p:nvPr/>
        </p:nvPicPr>
        <p:blipFill>
          <a:blip r:embed="rId3"/>
          <a:stretch>
            <a:fillRect/>
          </a:stretch>
        </p:blipFill>
        <p:spPr>
          <a:xfrm>
            <a:off x="1120237" y="5192710"/>
            <a:ext cx="9881341" cy="1183095"/>
          </a:xfrm>
          <a:prstGeom prst="rect">
            <a:avLst/>
          </a:prstGeom>
        </p:spPr>
      </p:pic>
      <p:sp>
        <p:nvSpPr>
          <p:cNvPr id="2" name="TextBox 1">
            <a:extLst>
              <a:ext uri="{FF2B5EF4-FFF2-40B4-BE49-F238E27FC236}">
                <a16:creationId xmlns:a16="http://schemas.microsoft.com/office/drawing/2014/main" id="{1799FE1A-A575-3220-C040-A9022564F26C}"/>
              </a:ext>
            </a:extLst>
          </p:cNvPr>
          <p:cNvSpPr txBox="1"/>
          <p:nvPr/>
        </p:nvSpPr>
        <p:spPr>
          <a:xfrm>
            <a:off x="3867464" y="4668725"/>
            <a:ext cx="913392" cy="369332"/>
          </a:xfrm>
          <a:prstGeom prst="rect">
            <a:avLst/>
          </a:prstGeom>
          <a:noFill/>
        </p:spPr>
        <p:txBody>
          <a:bodyPr wrap="none" rtlCol="0">
            <a:spAutoFit/>
          </a:bodyPr>
          <a:lstStyle/>
          <a:p>
            <a:r>
              <a:rPr lang="en-US" dirty="0"/>
              <a:t>“Gaps”</a:t>
            </a:r>
          </a:p>
        </p:txBody>
      </p:sp>
      <p:sp>
        <p:nvSpPr>
          <p:cNvPr id="4" name="TextBox 3">
            <a:extLst>
              <a:ext uri="{FF2B5EF4-FFF2-40B4-BE49-F238E27FC236}">
                <a16:creationId xmlns:a16="http://schemas.microsoft.com/office/drawing/2014/main" id="{1BDC9F63-88F5-88A0-AFD2-FF04AB83177B}"/>
              </a:ext>
            </a:extLst>
          </p:cNvPr>
          <p:cNvSpPr txBox="1"/>
          <p:nvPr/>
        </p:nvSpPr>
        <p:spPr>
          <a:xfrm>
            <a:off x="7105726" y="4668725"/>
            <a:ext cx="1446550" cy="369332"/>
          </a:xfrm>
          <a:prstGeom prst="rect">
            <a:avLst/>
          </a:prstGeom>
          <a:noFill/>
        </p:spPr>
        <p:txBody>
          <a:bodyPr wrap="none" rtlCol="0">
            <a:spAutoFit/>
          </a:bodyPr>
          <a:lstStyle/>
          <a:p>
            <a:r>
              <a:rPr lang="en-US" dirty="0"/>
              <a:t>“Objectives”</a:t>
            </a:r>
          </a:p>
        </p:txBody>
      </p:sp>
      <p:sp>
        <p:nvSpPr>
          <p:cNvPr id="6" name="TextBox 5">
            <a:extLst>
              <a:ext uri="{FF2B5EF4-FFF2-40B4-BE49-F238E27FC236}">
                <a16:creationId xmlns:a16="http://schemas.microsoft.com/office/drawing/2014/main" id="{8CF17585-B0CD-791E-7824-F87877B03843}"/>
              </a:ext>
            </a:extLst>
          </p:cNvPr>
          <p:cNvSpPr txBox="1"/>
          <p:nvPr/>
        </p:nvSpPr>
        <p:spPr>
          <a:xfrm>
            <a:off x="9598703" y="4668725"/>
            <a:ext cx="1099981" cy="369332"/>
          </a:xfrm>
          <a:prstGeom prst="rect">
            <a:avLst/>
          </a:prstGeom>
          <a:noFill/>
        </p:spPr>
        <p:txBody>
          <a:bodyPr wrap="none" rtlCol="0">
            <a:spAutoFit/>
          </a:bodyPr>
          <a:lstStyle/>
          <a:p>
            <a:r>
              <a:rPr lang="en-US" dirty="0"/>
              <a:t>“Impact”</a:t>
            </a:r>
          </a:p>
        </p:txBody>
      </p:sp>
    </p:spTree>
    <p:extLst>
      <p:ext uri="{BB962C8B-B14F-4D97-AF65-F5344CB8AC3E}">
        <p14:creationId xmlns:p14="http://schemas.microsoft.com/office/powerpoint/2010/main" val="3653058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F20DC963-649F-69CE-0843-D4EF44BF90F9}"/>
              </a:ext>
            </a:extLst>
          </p:cNvPr>
          <p:cNvSpPr>
            <a:spLocks noGrp="1"/>
          </p:cNvSpPr>
          <p:nvPr>
            <p:ph type="title"/>
          </p:nvPr>
        </p:nvSpPr>
        <p:spPr/>
        <p:txBody>
          <a:bodyPr/>
          <a:lstStyle/>
          <a:p>
            <a:r>
              <a:rPr lang="en-US" dirty="0"/>
              <a:t>Three pieces of advice</a:t>
            </a:r>
          </a:p>
        </p:txBody>
      </p:sp>
      <p:sp>
        <p:nvSpPr>
          <p:cNvPr id="16" name="Text Placeholder 15">
            <a:extLst>
              <a:ext uri="{FF2B5EF4-FFF2-40B4-BE49-F238E27FC236}">
                <a16:creationId xmlns:a16="http://schemas.microsoft.com/office/drawing/2014/main" id="{9CF2BE23-993E-FE43-4643-A294E9096AFE}"/>
              </a:ext>
            </a:extLst>
          </p:cNvPr>
          <p:cNvSpPr>
            <a:spLocks noGrp="1"/>
          </p:cNvSpPr>
          <p:nvPr>
            <p:ph type="body" sz="quarter" idx="18"/>
          </p:nvPr>
        </p:nvSpPr>
        <p:spPr/>
        <p:txBody>
          <a:bodyPr/>
          <a:lstStyle/>
          <a:p>
            <a:r>
              <a:rPr lang="en-US" dirty="0"/>
              <a:t>Start early</a:t>
            </a:r>
          </a:p>
          <a:p>
            <a:r>
              <a:rPr lang="en-US" dirty="0"/>
              <a:t>Use the templates</a:t>
            </a:r>
          </a:p>
          <a:p>
            <a:r>
              <a:rPr lang="en-US" dirty="0"/>
              <a:t>Get feedback early</a:t>
            </a:r>
          </a:p>
        </p:txBody>
      </p:sp>
    </p:spTree>
    <p:extLst>
      <p:ext uri="{BB962C8B-B14F-4D97-AF65-F5344CB8AC3E}">
        <p14:creationId xmlns:p14="http://schemas.microsoft.com/office/powerpoint/2010/main" val="2376915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0938126E-6B1D-932C-FA3F-C61D2B02B4CC}"/>
              </a:ext>
            </a:extLst>
          </p:cNvPr>
          <p:cNvPicPr>
            <a:picLocks noGrp="1" noChangeAspect="1"/>
          </p:cNvPicPr>
          <p:nvPr>
            <p:ph idx="1"/>
          </p:nvPr>
        </p:nvPicPr>
        <p:blipFill>
          <a:blip r:embed="rId2"/>
          <a:stretch>
            <a:fillRect/>
          </a:stretch>
        </p:blipFill>
        <p:spPr>
          <a:xfrm>
            <a:off x="1077585" y="1251522"/>
            <a:ext cx="10036829" cy="4570853"/>
          </a:xfrm>
          <a:prstGeom prst="rect">
            <a:avLst/>
          </a:prstGeom>
        </p:spPr>
      </p:pic>
      <p:sp>
        <p:nvSpPr>
          <p:cNvPr id="7" name="Title 6">
            <a:extLst>
              <a:ext uri="{FF2B5EF4-FFF2-40B4-BE49-F238E27FC236}">
                <a16:creationId xmlns:a16="http://schemas.microsoft.com/office/drawing/2014/main" id="{04811BBD-28E7-5224-B929-2312053DCF31}"/>
              </a:ext>
            </a:extLst>
          </p:cNvPr>
          <p:cNvSpPr>
            <a:spLocks noGrp="1"/>
          </p:cNvSpPr>
          <p:nvPr>
            <p:ph type="title"/>
          </p:nvPr>
        </p:nvSpPr>
        <p:spPr/>
        <p:txBody>
          <a:bodyPr/>
          <a:lstStyle/>
          <a:p>
            <a:r>
              <a:rPr lang="en-US" dirty="0"/>
              <a:t>Bottom line up front</a:t>
            </a:r>
          </a:p>
        </p:txBody>
      </p:sp>
    </p:spTree>
    <p:extLst>
      <p:ext uri="{BB962C8B-B14F-4D97-AF65-F5344CB8AC3E}">
        <p14:creationId xmlns:p14="http://schemas.microsoft.com/office/powerpoint/2010/main" val="851723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DA6E2FC-CE40-9CE9-A331-2125744FD89B}"/>
              </a:ext>
            </a:extLst>
          </p:cNvPr>
          <p:cNvSpPr>
            <a:spLocks noGrp="1"/>
          </p:cNvSpPr>
          <p:nvPr>
            <p:ph type="title"/>
          </p:nvPr>
        </p:nvSpPr>
        <p:spPr/>
        <p:txBody>
          <a:bodyPr>
            <a:normAutofit fontScale="90000"/>
          </a:bodyPr>
          <a:lstStyle/>
          <a:p>
            <a:r>
              <a:rPr lang="en-US" dirty="0"/>
              <a:t>Free neutron decay can serve as a precise probe of CKM unitarity</a:t>
            </a:r>
          </a:p>
        </p:txBody>
      </p:sp>
      <p:pic>
        <p:nvPicPr>
          <p:cNvPr id="9" name="Picture 8">
            <a:extLst>
              <a:ext uri="{FF2B5EF4-FFF2-40B4-BE49-F238E27FC236}">
                <a16:creationId xmlns:a16="http://schemas.microsoft.com/office/drawing/2014/main" id="{B9E63CB5-7564-33C5-B4BF-88E053AE85F3}"/>
              </a:ext>
            </a:extLst>
          </p:cNvPr>
          <p:cNvPicPr>
            <a:picLocks noChangeAspect="1"/>
          </p:cNvPicPr>
          <p:nvPr/>
        </p:nvPicPr>
        <p:blipFill>
          <a:blip r:embed="rId3"/>
          <a:stretch>
            <a:fillRect/>
          </a:stretch>
        </p:blipFill>
        <p:spPr>
          <a:xfrm>
            <a:off x="1042988" y="4524162"/>
            <a:ext cx="10715625" cy="1375819"/>
          </a:xfrm>
          <a:prstGeom prst="rect">
            <a:avLst/>
          </a:prstGeom>
        </p:spPr>
      </p:pic>
      <p:sp>
        <p:nvSpPr>
          <p:cNvPr id="10" name="Rectangle 9">
            <a:extLst>
              <a:ext uri="{FF2B5EF4-FFF2-40B4-BE49-F238E27FC236}">
                <a16:creationId xmlns:a16="http://schemas.microsoft.com/office/drawing/2014/main" id="{77970289-759A-4647-9A35-52F202D32318}"/>
              </a:ext>
            </a:extLst>
          </p:cNvPr>
          <p:cNvSpPr/>
          <p:nvPr/>
        </p:nvSpPr>
        <p:spPr>
          <a:xfrm>
            <a:off x="4423509" y="4555958"/>
            <a:ext cx="7158892" cy="428330"/>
          </a:xfrm>
          <a:prstGeom prst="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82880" rIns="182880" bIns="182880" numCol="1" spcCol="0" rtlCol="0" fromWordArt="0" anchor="ctr" anchorCtr="0" forceAA="0" compatLnSpc="1">
            <a:prstTxWarp prst="textNoShape">
              <a:avLst/>
            </a:prstTxWarp>
            <a:noAutofit/>
          </a:bodyPr>
          <a:lstStyle/>
          <a:p>
            <a:pPr algn="l">
              <a:lnSpc>
                <a:spcPct val="90000"/>
              </a:lnSpc>
            </a:pPr>
            <a:endParaRPr lang="en-US">
              <a:solidFill>
                <a:schemeClr val="tx1"/>
              </a:solidFill>
            </a:endParaRPr>
          </a:p>
        </p:txBody>
      </p:sp>
      <p:sp>
        <p:nvSpPr>
          <p:cNvPr id="11" name="TextBox 10">
            <a:extLst>
              <a:ext uri="{FF2B5EF4-FFF2-40B4-BE49-F238E27FC236}">
                <a16:creationId xmlns:a16="http://schemas.microsoft.com/office/drawing/2014/main" id="{EECA16A3-18CE-5B77-38E9-3BA0178825D3}"/>
              </a:ext>
            </a:extLst>
          </p:cNvPr>
          <p:cNvSpPr txBox="1"/>
          <p:nvPr/>
        </p:nvSpPr>
        <p:spPr>
          <a:xfrm>
            <a:off x="6260124" y="4154830"/>
            <a:ext cx="2922595" cy="369332"/>
          </a:xfrm>
          <a:prstGeom prst="rect">
            <a:avLst/>
          </a:prstGeom>
          <a:noFill/>
        </p:spPr>
        <p:txBody>
          <a:bodyPr wrap="none" rtlCol="0">
            <a:spAutoFit/>
          </a:bodyPr>
          <a:lstStyle/>
          <a:p>
            <a:pPr algn="l">
              <a:lnSpc>
                <a:spcPct val="90000"/>
              </a:lnSpc>
            </a:pPr>
            <a:r>
              <a:rPr lang="en-US" sz="2000">
                <a:solidFill>
                  <a:srgbClr val="FF0000"/>
                </a:solidFill>
                <a:latin typeface="+mn-lt"/>
              </a:rPr>
              <a:t>= 1 in Standard Model</a:t>
            </a:r>
          </a:p>
        </p:txBody>
      </p:sp>
      <p:pic>
        <p:nvPicPr>
          <p:cNvPr id="17" name="Picture 16">
            <a:extLst>
              <a:ext uri="{FF2B5EF4-FFF2-40B4-BE49-F238E27FC236}">
                <a16:creationId xmlns:a16="http://schemas.microsoft.com/office/drawing/2014/main" id="{9DBA363B-20A0-555B-2E68-F58A419D3E85}"/>
              </a:ext>
            </a:extLst>
          </p:cNvPr>
          <p:cNvPicPr>
            <a:picLocks noChangeAspect="1"/>
          </p:cNvPicPr>
          <p:nvPr/>
        </p:nvPicPr>
        <p:blipFill>
          <a:blip r:embed="rId4"/>
          <a:srcRect/>
          <a:stretch/>
        </p:blipFill>
        <p:spPr>
          <a:xfrm>
            <a:off x="1471673" y="1862560"/>
            <a:ext cx="2860161" cy="803682"/>
          </a:xfrm>
          <a:prstGeom prst="rect">
            <a:avLst/>
          </a:prstGeom>
        </p:spPr>
      </p:pic>
      <p:pic>
        <p:nvPicPr>
          <p:cNvPr id="28" name="Picture 27" descr="Shape&#10;&#10;Description automatically generated with low confidence">
            <a:extLst>
              <a:ext uri="{FF2B5EF4-FFF2-40B4-BE49-F238E27FC236}">
                <a16:creationId xmlns:a16="http://schemas.microsoft.com/office/drawing/2014/main" id="{7616E51F-EE9A-3DBA-C362-97E6F6DAA3A7}"/>
              </a:ext>
            </a:extLst>
          </p:cNvPr>
          <p:cNvPicPr>
            <a:picLocks noChangeAspect="1"/>
          </p:cNvPicPr>
          <p:nvPr/>
        </p:nvPicPr>
        <p:blipFill>
          <a:blip r:embed="rId5"/>
          <a:stretch>
            <a:fillRect/>
          </a:stretch>
        </p:blipFill>
        <p:spPr>
          <a:xfrm>
            <a:off x="6920838" y="1349198"/>
            <a:ext cx="2773836" cy="2773836"/>
          </a:xfrm>
          <a:prstGeom prst="rect">
            <a:avLst/>
          </a:prstGeom>
        </p:spPr>
      </p:pic>
      <p:cxnSp>
        <p:nvCxnSpPr>
          <p:cNvPr id="13" name="Straight Arrow Connector 12">
            <a:extLst>
              <a:ext uri="{FF2B5EF4-FFF2-40B4-BE49-F238E27FC236}">
                <a16:creationId xmlns:a16="http://schemas.microsoft.com/office/drawing/2014/main" id="{9178D0C6-0B14-FF7C-D058-E5F103B25728}"/>
              </a:ext>
            </a:extLst>
          </p:cNvPr>
          <p:cNvCxnSpPr>
            <a:cxnSpLocks/>
          </p:cNvCxnSpPr>
          <p:nvPr/>
        </p:nvCxnSpPr>
        <p:spPr>
          <a:xfrm flipH="1">
            <a:off x="1594338" y="2438400"/>
            <a:ext cx="148493" cy="2085762"/>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8EF58478-89D2-0EC4-A32E-FB9DF418259F}"/>
              </a:ext>
            </a:extLst>
          </p:cNvPr>
          <p:cNvCxnSpPr>
            <a:cxnSpLocks/>
            <a:stCxn id="20" idx="0"/>
            <a:endCxn id="17" idx="2"/>
          </p:cNvCxnSpPr>
          <p:nvPr/>
        </p:nvCxnSpPr>
        <p:spPr>
          <a:xfrm flipV="1">
            <a:off x="2722739" y="2666242"/>
            <a:ext cx="179015" cy="347918"/>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9D56E13-430D-80D0-F535-0AFE69475AB3}"/>
              </a:ext>
            </a:extLst>
          </p:cNvPr>
          <p:cNvSpPr txBox="1"/>
          <p:nvPr/>
        </p:nvSpPr>
        <p:spPr>
          <a:xfrm>
            <a:off x="2179160" y="3014160"/>
            <a:ext cx="1087157" cy="590931"/>
          </a:xfrm>
          <a:prstGeom prst="rect">
            <a:avLst/>
          </a:prstGeom>
          <a:noFill/>
        </p:spPr>
        <p:txBody>
          <a:bodyPr wrap="none" rtlCol="0">
            <a:spAutoFit/>
          </a:bodyPr>
          <a:lstStyle/>
          <a:p>
            <a:pPr algn="l">
              <a:lnSpc>
                <a:spcPct val="90000"/>
              </a:lnSpc>
            </a:pPr>
            <a:r>
              <a:rPr lang="en-US">
                <a:latin typeface="+mn-lt"/>
              </a:rPr>
              <a:t>Neutron</a:t>
            </a:r>
          </a:p>
          <a:p>
            <a:pPr algn="l">
              <a:lnSpc>
                <a:spcPct val="90000"/>
              </a:lnSpc>
            </a:pPr>
            <a:r>
              <a:rPr lang="en-US">
                <a:latin typeface="+mn-lt"/>
              </a:rPr>
              <a:t>lifetime</a:t>
            </a:r>
          </a:p>
        </p:txBody>
      </p:sp>
      <p:sp>
        <p:nvSpPr>
          <p:cNvPr id="21" name="TextBox 20">
            <a:extLst>
              <a:ext uri="{FF2B5EF4-FFF2-40B4-BE49-F238E27FC236}">
                <a16:creationId xmlns:a16="http://schemas.microsoft.com/office/drawing/2014/main" id="{89113BC1-6AC7-CC53-2BEF-63991939D66A}"/>
              </a:ext>
            </a:extLst>
          </p:cNvPr>
          <p:cNvSpPr txBox="1"/>
          <p:nvPr/>
        </p:nvSpPr>
        <p:spPr>
          <a:xfrm>
            <a:off x="3414311" y="3014160"/>
            <a:ext cx="2279791" cy="590931"/>
          </a:xfrm>
          <a:prstGeom prst="rect">
            <a:avLst/>
          </a:prstGeom>
          <a:noFill/>
        </p:spPr>
        <p:txBody>
          <a:bodyPr wrap="none" rtlCol="0">
            <a:spAutoFit/>
          </a:bodyPr>
          <a:lstStyle/>
          <a:p>
            <a:pPr algn="l">
              <a:lnSpc>
                <a:spcPct val="90000"/>
              </a:lnSpc>
            </a:pPr>
            <a:r>
              <a:rPr lang="en-US">
                <a:latin typeface="+mn-lt"/>
              </a:rPr>
              <a:t>Axial-vector- to</a:t>
            </a:r>
            <a:br>
              <a:rPr lang="en-US">
                <a:latin typeface="+mn-lt"/>
              </a:rPr>
            </a:br>
            <a:r>
              <a:rPr lang="en-US">
                <a:latin typeface="+mn-lt"/>
              </a:rPr>
              <a:t>vector-decay ratio</a:t>
            </a:r>
          </a:p>
        </p:txBody>
      </p:sp>
      <p:cxnSp>
        <p:nvCxnSpPr>
          <p:cNvPr id="27" name="Straight Arrow Connector 26">
            <a:extLst>
              <a:ext uri="{FF2B5EF4-FFF2-40B4-BE49-F238E27FC236}">
                <a16:creationId xmlns:a16="http://schemas.microsoft.com/office/drawing/2014/main" id="{504F4D60-5DAC-0D73-5E53-09503FA462F1}"/>
              </a:ext>
            </a:extLst>
          </p:cNvPr>
          <p:cNvCxnSpPr>
            <a:cxnSpLocks/>
          </p:cNvCxnSpPr>
          <p:nvPr/>
        </p:nvCxnSpPr>
        <p:spPr>
          <a:xfrm flipH="1" flipV="1">
            <a:off x="3792857" y="2645589"/>
            <a:ext cx="91389" cy="368571"/>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53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92A0D6B-3E49-BEC0-4D3D-70A4A6BC9A22}"/>
              </a:ext>
            </a:extLst>
          </p:cNvPr>
          <p:cNvSpPr>
            <a:spLocks noGrp="1"/>
          </p:cNvSpPr>
          <p:nvPr>
            <p:ph type="title"/>
          </p:nvPr>
        </p:nvSpPr>
        <p:spPr/>
        <p:txBody>
          <a:bodyPr/>
          <a:lstStyle/>
          <a:p>
            <a:r>
              <a:rPr lang="en-US" dirty="0"/>
              <a:t>Neutrons can provide world-leading measurement of </a:t>
            </a:r>
            <a:r>
              <a:rPr lang="en-US" dirty="0" err="1"/>
              <a:t>V</a:t>
            </a:r>
            <a:r>
              <a:rPr lang="en-US" baseline="-25000" dirty="0" err="1"/>
              <a:t>ud</a:t>
            </a:r>
            <a:br>
              <a:rPr lang="en-US" baseline="-25000" dirty="0"/>
            </a:br>
            <a:r>
              <a:rPr lang="en-US" dirty="0"/>
              <a:t>– if experimental uncertainties can be improved</a:t>
            </a:r>
          </a:p>
        </p:txBody>
      </p:sp>
      <p:pic>
        <p:nvPicPr>
          <p:cNvPr id="15" name="Picture 14">
            <a:extLst>
              <a:ext uri="{FF2B5EF4-FFF2-40B4-BE49-F238E27FC236}">
                <a16:creationId xmlns:a16="http://schemas.microsoft.com/office/drawing/2014/main" id="{40C8AD84-FCA1-6C54-F301-12F47692EFC6}"/>
              </a:ext>
            </a:extLst>
          </p:cNvPr>
          <p:cNvPicPr>
            <a:picLocks noChangeAspect="1"/>
          </p:cNvPicPr>
          <p:nvPr/>
        </p:nvPicPr>
        <p:blipFill>
          <a:blip r:embed="rId2"/>
          <a:stretch>
            <a:fillRect/>
          </a:stretch>
        </p:blipFill>
        <p:spPr>
          <a:xfrm>
            <a:off x="412128" y="2459881"/>
            <a:ext cx="4811944" cy="2775809"/>
          </a:xfrm>
          <a:prstGeom prst="rect">
            <a:avLst/>
          </a:prstGeom>
        </p:spPr>
      </p:pic>
      <p:pic>
        <p:nvPicPr>
          <p:cNvPr id="17" name="Picture 16">
            <a:extLst>
              <a:ext uri="{FF2B5EF4-FFF2-40B4-BE49-F238E27FC236}">
                <a16:creationId xmlns:a16="http://schemas.microsoft.com/office/drawing/2014/main" id="{E2C074E8-D4EB-CB01-2D7A-6564D0ABD963}"/>
              </a:ext>
            </a:extLst>
          </p:cNvPr>
          <p:cNvPicPr>
            <a:picLocks noChangeAspect="1"/>
          </p:cNvPicPr>
          <p:nvPr/>
        </p:nvPicPr>
        <p:blipFill>
          <a:blip r:embed="rId3"/>
          <a:stretch>
            <a:fillRect/>
          </a:stretch>
        </p:blipFill>
        <p:spPr>
          <a:xfrm>
            <a:off x="5726711" y="1633928"/>
            <a:ext cx="6333967" cy="4572000"/>
          </a:xfrm>
          <a:prstGeom prst="rect">
            <a:avLst/>
          </a:prstGeom>
        </p:spPr>
      </p:pic>
      <p:sp>
        <p:nvSpPr>
          <p:cNvPr id="19" name="TextBox 18">
            <a:extLst>
              <a:ext uri="{FF2B5EF4-FFF2-40B4-BE49-F238E27FC236}">
                <a16:creationId xmlns:a16="http://schemas.microsoft.com/office/drawing/2014/main" id="{231C4D12-706C-AD67-3EDE-3B7591779AED}"/>
              </a:ext>
            </a:extLst>
          </p:cNvPr>
          <p:cNvSpPr txBox="1"/>
          <p:nvPr/>
        </p:nvSpPr>
        <p:spPr>
          <a:xfrm>
            <a:off x="974259" y="5235690"/>
            <a:ext cx="3058095" cy="369332"/>
          </a:xfrm>
          <a:prstGeom prst="rect">
            <a:avLst/>
          </a:prstGeom>
          <a:noFill/>
        </p:spPr>
        <p:txBody>
          <a:bodyPr wrap="square">
            <a:spAutoFit/>
          </a:bodyPr>
          <a:lstStyle/>
          <a:p>
            <a:r>
              <a:rPr lang="en-US" sz="900" dirty="0"/>
              <a:t>M. Brodeur et al. Nuclear β decay as a probe for physics beyond the Standard Model. 2023. </a:t>
            </a:r>
            <a:r>
              <a:rPr lang="en-US" sz="900" dirty="0">
                <a:hlinkClick r:id="rId4"/>
              </a:rPr>
              <a:t>arXiv:2301.03975</a:t>
            </a:r>
            <a:endParaRPr lang="en-US" sz="900" dirty="0"/>
          </a:p>
        </p:txBody>
      </p:sp>
      <p:sp>
        <p:nvSpPr>
          <p:cNvPr id="20" name="TextBox 19">
            <a:extLst>
              <a:ext uri="{FF2B5EF4-FFF2-40B4-BE49-F238E27FC236}">
                <a16:creationId xmlns:a16="http://schemas.microsoft.com/office/drawing/2014/main" id="{3EAF94CB-7201-F5D7-7E42-E48A0E39D25E}"/>
              </a:ext>
            </a:extLst>
          </p:cNvPr>
          <p:cNvSpPr txBox="1"/>
          <p:nvPr/>
        </p:nvSpPr>
        <p:spPr>
          <a:xfrm rot="16200000">
            <a:off x="373996" y="4435949"/>
            <a:ext cx="444002" cy="307777"/>
          </a:xfrm>
          <a:prstGeom prst="rect">
            <a:avLst/>
          </a:prstGeom>
          <a:noFill/>
        </p:spPr>
        <p:txBody>
          <a:bodyPr wrap="square" rtlCol="0">
            <a:spAutoFit/>
          </a:bodyPr>
          <a:lstStyle/>
          <a:p>
            <a:r>
              <a:rPr lang="en-US" sz="1400" dirty="0" err="1">
                <a:latin typeface="Arial" panose="020B0604020202020204" pitchFamily="34" charset="0"/>
                <a:ea typeface="Calibri" panose="020F0502020204030204" pitchFamily="34" charset="0"/>
                <a:cs typeface="Arial" panose="020B0604020202020204" pitchFamily="34" charset="0"/>
              </a:rPr>
              <a:t>V</a:t>
            </a:r>
            <a:r>
              <a:rPr lang="en-US" sz="1400" baseline="-25000" dirty="0" err="1">
                <a:latin typeface="Arial" panose="020B0604020202020204" pitchFamily="34" charset="0"/>
                <a:ea typeface="Calibri" panose="020F0502020204030204" pitchFamily="34" charset="0"/>
                <a:cs typeface="Arial" panose="020B0604020202020204" pitchFamily="34" charset="0"/>
              </a:rPr>
              <a:t>ud</a:t>
            </a:r>
            <a:endParaRPr lang="en-US" sz="1400" baseline="-250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47516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E65B7A-2FC5-C9DC-2D58-BD5EAEA6A342}"/>
              </a:ext>
            </a:extLst>
          </p:cNvPr>
          <p:cNvSpPr>
            <a:spLocks noGrp="1"/>
          </p:cNvSpPr>
          <p:nvPr>
            <p:ph sz="half" idx="1"/>
          </p:nvPr>
        </p:nvSpPr>
        <p:spPr>
          <a:xfrm>
            <a:off x="436693" y="4309370"/>
            <a:ext cx="5441531" cy="1647676"/>
          </a:xfrm>
        </p:spPr>
        <p:txBody>
          <a:bodyPr/>
          <a:lstStyle/>
          <a:p>
            <a:r>
              <a:rPr lang="en-US" dirty="0"/>
              <a:t>Need to measure: electron energy,</a:t>
            </a:r>
            <a:br>
              <a:rPr lang="en-US" dirty="0"/>
            </a:br>
            <a:r>
              <a:rPr lang="en-US" dirty="0"/>
              <a:t>                                       </a:t>
            </a:r>
            <a:r>
              <a:rPr lang="en-US" b="1" dirty="0"/>
              <a:t>neutron polarization</a:t>
            </a:r>
            <a:r>
              <a:rPr lang="en-US" dirty="0"/>
              <a:t>,</a:t>
            </a:r>
            <a:br>
              <a:rPr lang="en-US" dirty="0"/>
            </a:br>
            <a:r>
              <a:rPr lang="en-US" dirty="0"/>
              <a:t>                                       spectrometer acceptance</a:t>
            </a:r>
          </a:p>
        </p:txBody>
      </p:sp>
      <p:pic>
        <p:nvPicPr>
          <p:cNvPr id="6" name="Content Placeholder 5">
            <a:extLst>
              <a:ext uri="{FF2B5EF4-FFF2-40B4-BE49-F238E27FC236}">
                <a16:creationId xmlns:a16="http://schemas.microsoft.com/office/drawing/2014/main" id="{F3F0E9F4-3C50-833B-D06D-853512FA81E7}"/>
              </a:ext>
            </a:extLst>
          </p:cNvPr>
          <p:cNvPicPr>
            <a:picLocks noGrp="1" noChangeAspect="1"/>
          </p:cNvPicPr>
          <p:nvPr>
            <p:ph sz="half" idx="2"/>
          </p:nvPr>
        </p:nvPicPr>
        <p:blipFill>
          <a:blip r:embed="rId2"/>
          <a:stretch>
            <a:fillRect/>
          </a:stretch>
        </p:blipFill>
        <p:spPr>
          <a:xfrm>
            <a:off x="7182271" y="1536306"/>
            <a:ext cx="3687978" cy="4130675"/>
          </a:xfrm>
          <a:prstGeom prst="rect">
            <a:avLst/>
          </a:prstGeom>
        </p:spPr>
      </p:pic>
      <p:sp>
        <p:nvSpPr>
          <p:cNvPr id="4" name="Title 3">
            <a:extLst>
              <a:ext uri="{FF2B5EF4-FFF2-40B4-BE49-F238E27FC236}">
                <a16:creationId xmlns:a16="http://schemas.microsoft.com/office/drawing/2014/main" id="{A718A76F-81A4-97D9-5886-55ED8D84314B}"/>
              </a:ext>
            </a:extLst>
          </p:cNvPr>
          <p:cNvSpPr>
            <a:spLocks noGrp="1"/>
          </p:cNvSpPr>
          <p:nvPr>
            <p:ph type="title"/>
          </p:nvPr>
        </p:nvSpPr>
        <p:spPr/>
        <p:txBody>
          <a:bodyPr/>
          <a:lstStyle/>
          <a:p>
            <a:r>
              <a:rPr lang="en-US" dirty="0"/>
              <a:t>Objective 1: minimize dominant uncertainty in </a:t>
            </a:r>
            <a:r>
              <a:rPr lang="el-GR" dirty="0"/>
              <a:t>λ</a:t>
            </a:r>
            <a:r>
              <a:rPr lang="en-US" dirty="0"/>
              <a:t> measurement with </a:t>
            </a:r>
            <a:r>
              <a:rPr lang="en-US" dirty="0" err="1"/>
              <a:t>pNAB</a:t>
            </a:r>
            <a:endParaRPr lang="en-US" dirty="0"/>
          </a:p>
        </p:txBody>
      </p:sp>
      <p:pic>
        <p:nvPicPr>
          <p:cNvPr id="10" name="Picture 9">
            <a:extLst>
              <a:ext uri="{FF2B5EF4-FFF2-40B4-BE49-F238E27FC236}">
                <a16:creationId xmlns:a16="http://schemas.microsoft.com/office/drawing/2014/main" id="{6D841DA7-1548-CD56-1EF7-5439C42369E0}"/>
              </a:ext>
            </a:extLst>
          </p:cNvPr>
          <p:cNvPicPr>
            <a:picLocks noChangeAspect="1"/>
          </p:cNvPicPr>
          <p:nvPr/>
        </p:nvPicPr>
        <p:blipFill>
          <a:blip r:embed="rId3"/>
          <a:stretch>
            <a:fillRect/>
          </a:stretch>
        </p:blipFill>
        <p:spPr>
          <a:xfrm>
            <a:off x="314692" y="2615049"/>
            <a:ext cx="5441531" cy="624769"/>
          </a:xfrm>
          <a:prstGeom prst="rect">
            <a:avLst/>
          </a:prstGeom>
        </p:spPr>
      </p:pic>
      <p:pic>
        <p:nvPicPr>
          <p:cNvPr id="12" name="Picture 11">
            <a:extLst>
              <a:ext uri="{FF2B5EF4-FFF2-40B4-BE49-F238E27FC236}">
                <a16:creationId xmlns:a16="http://schemas.microsoft.com/office/drawing/2014/main" id="{99DFA740-1289-2C8F-D69A-2FF6A3CCE13D}"/>
              </a:ext>
            </a:extLst>
          </p:cNvPr>
          <p:cNvPicPr>
            <a:picLocks noChangeAspect="1"/>
          </p:cNvPicPr>
          <p:nvPr/>
        </p:nvPicPr>
        <p:blipFill>
          <a:blip r:embed="rId4"/>
          <a:stretch>
            <a:fillRect/>
          </a:stretch>
        </p:blipFill>
        <p:spPr>
          <a:xfrm>
            <a:off x="3341286" y="1953968"/>
            <a:ext cx="2308808" cy="262962"/>
          </a:xfrm>
          <a:prstGeom prst="rect">
            <a:avLst/>
          </a:prstGeom>
        </p:spPr>
      </p:pic>
      <p:cxnSp>
        <p:nvCxnSpPr>
          <p:cNvPr id="15" name="Straight Arrow Connector 14">
            <a:extLst>
              <a:ext uri="{FF2B5EF4-FFF2-40B4-BE49-F238E27FC236}">
                <a16:creationId xmlns:a16="http://schemas.microsoft.com/office/drawing/2014/main" id="{4497B54A-1398-C584-FC5A-1A23D9A735C4}"/>
              </a:ext>
            </a:extLst>
          </p:cNvPr>
          <p:cNvCxnSpPr>
            <a:cxnSpLocks/>
          </p:cNvCxnSpPr>
          <p:nvPr/>
        </p:nvCxnSpPr>
        <p:spPr>
          <a:xfrm flipV="1">
            <a:off x="3462728" y="2216930"/>
            <a:ext cx="0" cy="496290"/>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308188ED-5FBC-9758-E512-4A49C1AC278C}"/>
              </a:ext>
            </a:extLst>
          </p:cNvPr>
          <p:cNvPicPr>
            <a:picLocks noChangeAspect="1"/>
          </p:cNvPicPr>
          <p:nvPr/>
        </p:nvPicPr>
        <p:blipFill>
          <a:blip r:embed="rId5"/>
          <a:stretch>
            <a:fillRect/>
          </a:stretch>
        </p:blipFill>
        <p:spPr>
          <a:xfrm>
            <a:off x="2043233" y="3451334"/>
            <a:ext cx="3180839" cy="596408"/>
          </a:xfrm>
          <a:prstGeom prst="rect">
            <a:avLst/>
          </a:prstGeom>
        </p:spPr>
      </p:pic>
      <p:sp>
        <p:nvSpPr>
          <p:cNvPr id="24" name="TextBox 23">
            <a:extLst>
              <a:ext uri="{FF2B5EF4-FFF2-40B4-BE49-F238E27FC236}">
                <a16:creationId xmlns:a16="http://schemas.microsoft.com/office/drawing/2014/main" id="{4884BC77-9779-4BE0-06B5-025437332D45}"/>
              </a:ext>
            </a:extLst>
          </p:cNvPr>
          <p:cNvSpPr txBox="1"/>
          <p:nvPr/>
        </p:nvSpPr>
        <p:spPr>
          <a:xfrm>
            <a:off x="6753599" y="1166974"/>
            <a:ext cx="4860946" cy="369332"/>
          </a:xfrm>
          <a:prstGeom prst="rect">
            <a:avLst/>
          </a:prstGeom>
          <a:noFill/>
        </p:spPr>
        <p:txBody>
          <a:bodyPr wrap="none" rtlCol="0">
            <a:spAutoFit/>
          </a:bodyPr>
          <a:lstStyle/>
          <a:p>
            <a:r>
              <a:rPr lang="en-US" dirty="0"/>
              <a:t>Nab spectrometer + polarized neutrons = </a:t>
            </a:r>
            <a:r>
              <a:rPr lang="en-US" dirty="0" err="1"/>
              <a:t>pNAB</a:t>
            </a:r>
            <a:endParaRPr lang="en-US" dirty="0"/>
          </a:p>
        </p:txBody>
      </p:sp>
      <p:cxnSp>
        <p:nvCxnSpPr>
          <p:cNvPr id="25" name="Straight Arrow Connector 24">
            <a:extLst>
              <a:ext uri="{FF2B5EF4-FFF2-40B4-BE49-F238E27FC236}">
                <a16:creationId xmlns:a16="http://schemas.microsoft.com/office/drawing/2014/main" id="{5A065A02-2F79-13B4-4E02-30B485E4F613}"/>
              </a:ext>
            </a:extLst>
          </p:cNvPr>
          <p:cNvCxnSpPr>
            <a:cxnSpLocks/>
            <a:endCxn id="22" idx="2"/>
          </p:cNvCxnSpPr>
          <p:nvPr/>
        </p:nvCxnSpPr>
        <p:spPr>
          <a:xfrm flipV="1">
            <a:off x="3462728" y="4047742"/>
            <a:ext cx="170925" cy="261628"/>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129352A-A582-3B5C-6F2F-ECE3E97981AD}"/>
              </a:ext>
            </a:extLst>
          </p:cNvPr>
          <p:cNvCxnSpPr>
            <a:cxnSpLocks/>
          </p:cNvCxnSpPr>
          <p:nvPr/>
        </p:nvCxnSpPr>
        <p:spPr>
          <a:xfrm flipH="1" flipV="1">
            <a:off x="3889948" y="3890962"/>
            <a:ext cx="83379" cy="621077"/>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8209074-3055-2BCA-6FE7-B6380D11DDD3}"/>
              </a:ext>
            </a:extLst>
          </p:cNvPr>
          <p:cNvCxnSpPr>
            <a:cxnSpLocks/>
          </p:cNvCxnSpPr>
          <p:nvPr/>
        </p:nvCxnSpPr>
        <p:spPr>
          <a:xfrm flipH="1" flipV="1">
            <a:off x="4401999" y="3890962"/>
            <a:ext cx="142413" cy="864506"/>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8914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E403F6-52FE-9888-95B6-454512D87482}"/>
              </a:ext>
            </a:extLst>
          </p:cNvPr>
          <p:cNvSpPr>
            <a:spLocks noGrp="1"/>
          </p:cNvSpPr>
          <p:nvPr>
            <p:ph sz="half" idx="1"/>
          </p:nvPr>
        </p:nvSpPr>
        <p:spPr>
          <a:xfrm>
            <a:off x="314692" y="1656413"/>
            <a:ext cx="5563532" cy="4300634"/>
          </a:xfrm>
        </p:spPr>
        <p:txBody>
          <a:bodyPr/>
          <a:lstStyle/>
          <a:p>
            <a:r>
              <a:rPr lang="en-US" dirty="0">
                <a:sym typeface="Wingdings" panose="05000000000000000000" pitchFamily="2" charset="2"/>
              </a:rPr>
              <a:t> Demonstrate ability to achieve </a:t>
            </a:r>
            <a:r>
              <a:rPr lang="el-GR" dirty="0">
                <a:sym typeface="Wingdings" panose="05000000000000000000" pitchFamily="2" charset="2"/>
              </a:rPr>
              <a:t>Δ</a:t>
            </a:r>
            <a:r>
              <a:rPr lang="el-GR" dirty="0"/>
              <a:t>λ</a:t>
            </a:r>
            <a:r>
              <a:rPr lang="en-US" dirty="0"/>
              <a:t>/</a:t>
            </a:r>
            <a:r>
              <a:rPr lang="el-GR" dirty="0"/>
              <a:t>λ</a:t>
            </a:r>
            <a:r>
              <a:rPr lang="en-US" dirty="0"/>
              <a:t> ≤ 0.02%</a:t>
            </a:r>
            <a:br>
              <a:rPr lang="en-US" dirty="0"/>
            </a:br>
            <a:r>
              <a:rPr lang="en-US" dirty="0"/>
              <a:t>      (20% improvement of </a:t>
            </a:r>
            <a:r>
              <a:rPr lang="en-US" dirty="0" err="1"/>
              <a:t>pNAB</a:t>
            </a:r>
            <a:r>
              <a:rPr lang="en-US" dirty="0"/>
              <a:t> target)</a:t>
            </a:r>
          </a:p>
          <a:p>
            <a:endParaRPr lang="en-US" dirty="0"/>
          </a:p>
        </p:txBody>
      </p:sp>
      <p:sp>
        <p:nvSpPr>
          <p:cNvPr id="4" name="Title 3">
            <a:extLst>
              <a:ext uri="{FF2B5EF4-FFF2-40B4-BE49-F238E27FC236}">
                <a16:creationId xmlns:a16="http://schemas.microsoft.com/office/drawing/2014/main" id="{104107CE-E86D-164A-FDBD-7F1A9D0B5614}"/>
              </a:ext>
            </a:extLst>
          </p:cNvPr>
          <p:cNvSpPr>
            <a:spLocks noGrp="1"/>
          </p:cNvSpPr>
          <p:nvPr>
            <p:ph type="title"/>
          </p:nvPr>
        </p:nvSpPr>
        <p:spPr/>
        <p:txBody>
          <a:bodyPr/>
          <a:lstStyle/>
          <a:p>
            <a:r>
              <a:rPr lang="en-US" dirty="0">
                <a:sym typeface="Wingdings" panose="05000000000000000000" pitchFamily="2" charset="2"/>
              </a:rPr>
              <a:t>Goal: build compact </a:t>
            </a:r>
            <a:r>
              <a:rPr lang="en-US" baseline="30000" dirty="0">
                <a:sym typeface="Wingdings" panose="05000000000000000000" pitchFamily="2" charset="2"/>
              </a:rPr>
              <a:t>3</a:t>
            </a:r>
            <a:r>
              <a:rPr lang="en-US" dirty="0">
                <a:sym typeface="Wingdings" panose="05000000000000000000" pitchFamily="2" charset="2"/>
              </a:rPr>
              <a:t>He neutron polarization analyzer with in-situ optical pumping and 10</a:t>
            </a:r>
            <a:r>
              <a:rPr lang="en-US" baseline="30000" dirty="0">
                <a:sym typeface="Wingdings" panose="05000000000000000000" pitchFamily="2" charset="2"/>
              </a:rPr>
              <a:t>-4</a:t>
            </a:r>
            <a:r>
              <a:rPr lang="en-US" dirty="0">
                <a:sym typeface="Wingdings" panose="05000000000000000000" pitchFamily="2" charset="2"/>
              </a:rPr>
              <a:t> accuracy</a:t>
            </a:r>
            <a:br>
              <a:rPr lang="en-US" dirty="0">
                <a:sym typeface="Wingdings" panose="05000000000000000000" pitchFamily="2" charset="2"/>
              </a:rPr>
            </a:br>
            <a:endParaRPr lang="en-US" dirty="0"/>
          </a:p>
        </p:txBody>
      </p:sp>
      <p:pic>
        <p:nvPicPr>
          <p:cNvPr id="7" name="Content Placeholder 5">
            <a:extLst>
              <a:ext uri="{FF2B5EF4-FFF2-40B4-BE49-F238E27FC236}">
                <a16:creationId xmlns:a16="http://schemas.microsoft.com/office/drawing/2014/main" id="{BA46A2BC-0DD8-9F6B-6A3C-31F9A866A61E}"/>
              </a:ext>
            </a:extLst>
          </p:cNvPr>
          <p:cNvPicPr>
            <a:picLocks noChangeAspect="1"/>
          </p:cNvPicPr>
          <p:nvPr/>
        </p:nvPicPr>
        <p:blipFill>
          <a:blip r:embed="rId2"/>
          <a:stretch>
            <a:fillRect/>
          </a:stretch>
        </p:blipFill>
        <p:spPr>
          <a:xfrm>
            <a:off x="1111254" y="2165636"/>
            <a:ext cx="3687978" cy="4130675"/>
          </a:xfrm>
          <a:prstGeom prst="rect">
            <a:avLst/>
          </a:prstGeom>
        </p:spPr>
      </p:pic>
      <p:pic>
        <p:nvPicPr>
          <p:cNvPr id="11" name="Picture 10">
            <a:extLst>
              <a:ext uri="{FF2B5EF4-FFF2-40B4-BE49-F238E27FC236}">
                <a16:creationId xmlns:a16="http://schemas.microsoft.com/office/drawing/2014/main" id="{C9DCE31D-5F9E-C1D0-6947-43B31FB2F838}"/>
              </a:ext>
            </a:extLst>
          </p:cNvPr>
          <p:cNvPicPr>
            <a:picLocks noChangeAspect="1"/>
          </p:cNvPicPr>
          <p:nvPr/>
        </p:nvPicPr>
        <p:blipFill>
          <a:blip r:embed="rId3"/>
          <a:stretch>
            <a:fillRect/>
          </a:stretch>
        </p:blipFill>
        <p:spPr>
          <a:xfrm>
            <a:off x="5960576" y="1900575"/>
            <a:ext cx="5508561" cy="4131421"/>
          </a:xfrm>
          <a:prstGeom prst="rect">
            <a:avLst/>
          </a:prstGeom>
        </p:spPr>
      </p:pic>
      <p:sp>
        <p:nvSpPr>
          <p:cNvPr id="12" name="TextBox 11">
            <a:extLst>
              <a:ext uri="{FF2B5EF4-FFF2-40B4-BE49-F238E27FC236}">
                <a16:creationId xmlns:a16="http://schemas.microsoft.com/office/drawing/2014/main" id="{75B1386B-56C9-9B0C-7B39-05BE851BC9D4}"/>
              </a:ext>
            </a:extLst>
          </p:cNvPr>
          <p:cNvSpPr txBox="1"/>
          <p:nvPr/>
        </p:nvSpPr>
        <p:spPr>
          <a:xfrm>
            <a:off x="8162144" y="6130977"/>
            <a:ext cx="1781257" cy="369332"/>
          </a:xfrm>
          <a:prstGeom prst="rect">
            <a:avLst/>
          </a:prstGeom>
          <a:noFill/>
        </p:spPr>
        <p:txBody>
          <a:bodyPr wrap="none" rtlCol="0">
            <a:spAutoFit/>
          </a:bodyPr>
          <a:lstStyle/>
          <a:p>
            <a:r>
              <a:rPr lang="en-US" dirty="0"/>
              <a:t>Heated 3He cell</a:t>
            </a:r>
          </a:p>
        </p:txBody>
      </p:sp>
      <p:sp>
        <p:nvSpPr>
          <p:cNvPr id="14" name="TextBox 13">
            <a:extLst>
              <a:ext uri="{FF2B5EF4-FFF2-40B4-BE49-F238E27FC236}">
                <a16:creationId xmlns:a16="http://schemas.microsoft.com/office/drawing/2014/main" id="{7AAFBB7F-66FF-F9BB-8248-B860D3C80950}"/>
              </a:ext>
            </a:extLst>
          </p:cNvPr>
          <p:cNvSpPr txBox="1"/>
          <p:nvPr/>
        </p:nvSpPr>
        <p:spPr>
          <a:xfrm>
            <a:off x="8350688" y="1456293"/>
            <a:ext cx="1404167" cy="369332"/>
          </a:xfrm>
          <a:prstGeom prst="rect">
            <a:avLst/>
          </a:prstGeom>
          <a:noFill/>
        </p:spPr>
        <p:txBody>
          <a:bodyPr wrap="none" rtlCol="0">
            <a:spAutoFit/>
          </a:bodyPr>
          <a:lstStyle/>
          <a:p>
            <a:r>
              <a:rPr lang="en-US" dirty="0"/>
              <a:t>Laser optics</a:t>
            </a:r>
          </a:p>
        </p:txBody>
      </p:sp>
      <p:sp>
        <p:nvSpPr>
          <p:cNvPr id="16" name="TextBox 15">
            <a:extLst>
              <a:ext uri="{FF2B5EF4-FFF2-40B4-BE49-F238E27FC236}">
                <a16:creationId xmlns:a16="http://schemas.microsoft.com/office/drawing/2014/main" id="{ED077F7B-C26E-66B0-D593-C28D44F7CADB}"/>
              </a:ext>
            </a:extLst>
          </p:cNvPr>
          <p:cNvSpPr txBox="1"/>
          <p:nvPr/>
        </p:nvSpPr>
        <p:spPr>
          <a:xfrm>
            <a:off x="5960576" y="6130977"/>
            <a:ext cx="1447832" cy="369332"/>
          </a:xfrm>
          <a:prstGeom prst="rect">
            <a:avLst/>
          </a:prstGeom>
          <a:noFill/>
        </p:spPr>
        <p:txBody>
          <a:bodyPr wrap="none" rtlCol="0">
            <a:spAutoFit/>
          </a:bodyPr>
          <a:lstStyle/>
          <a:p>
            <a:r>
              <a:rPr lang="en-US" dirty="0"/>
              <a:t>Magnet coils</a:t>
            </a:r>
          </a:p>
        </p:txBody>
      </p:sp>
      <p:cxnSp>
        <p:nvCxnSpPr>
          <p:cNvPr id="17" name="Straight Arrow Connector 16">
            <a:extLst>
              <a:ext uri="{FF2B5EF4-FFF2-40B4-BE49-F238E27FC236}">
                <a16:creationId xmlns:a16="http://schemas.microsoft.com/office/drawing/2014/main" id="{D9FB48C6-70A2-7BD1-883C-1AFEFF146C1E}"/>
              </a:ext>
            </a:extLst>
          </p:cNvPr>
          <p:cNvCxnSpPr>
            <a:cxnSpLocks/>
            <a:stCxn id="16" idx="0"/>
          </p:cNvCxnSpPr>
          <p:nvPr/>
        </p:nvCxnSpPr>
        <p:spPr>
          <a:xfrm flipV="1">
            <a:off x="6684492" y="5201587"/>
            <a:ext cx="278439" cy="929390"/>
          </a:xfrm>
          <a:prstGeom prst="straightConnector1">
            <a:avLst/>
          </a:prstGeom>
          <a:ln w="28575">
            <a:solidFill>
              <a:srgbClr val="7DBA00"/>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2615CE7-6ACB-049D-1643-07F45A1E6C74}"/>
              </a:ext>
            </a:extLst>
          </p:cNvPr>
          <p:cNvCxnSpPr>
            <a:cxnSpLocks/>
            <a:stCxn id="12" idx="0"/>
          </p:cNvCxnSpPr>
          <p:nvPr/>
        </p:nvCxnSpPr>
        <p:spPr>
          <a:xfrm flipV="1">
            <a:off x="9052773" y="5081666"/>
            <a:ext cx="91227" cy="1049311"/>
          </a:xfrm>
          <a:prstGeom prst="straightConnector1">
            <a:avLst/>
          </a:prstGeom>
          <a:ln w="28575">
            <a:solidFill>
              <a:srgbClr val="7DBA00"/>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F9ED65D-8B1F-2CE8-9D27-225D2A6D5F65}"/>
              </a:ext>
            </a:extLst>
          </p:cNvPr>
          <p:cNvCxnSpPr>
            <a:cxnSpLocks/>
            <a:stCxn id="14" idx="2"/>
          </p:cNvCxnSpPr>
          <p:nvPr/>
        </p:nvCxnSpPr>
        <p:spPr>
          <a:xfrm>
            <a:off x="9052772" y="1825625"/>
            <a:ext cx="1" cy="1007516"/>
          </a:xfrm>
          <a:prstGeom prst="straightConnector1">
            <a:avLst/>
          </a:prstGeom>
          <a:ln w="28575">
            <a:solidFill>
              <a:srgbClr val="7DBA00"/>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304A4AB-14A3-C0C3-24A0-90CAECAF50D0}"/>
              </a:ext>
            </a:extLst>
          </p:cNvPr>
          <p:cNvCxnSpPr>
            <a:cxnSpLocks/>
          </p:cNvCxnSpPr>
          <p:nvPr/>
        </p:nvCxnSpPr>
        <p:spPr>
          <a:xfrm flipH="1">
            <a:off x="4092315" y="1900575"/>
            <a:ext cx="1868261" cy="3301012"/>
          </a:xfrm>
          <a:prstGeom prst="straightConnector1">
            <a:avLst/>
          </a:prstGeom>
          <a:ln w="28575">
            <a:solidFill>
              <a:schemeClr val="tx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854ADEB-B45F-7C7D-1D0A-A0C199A08A9D}"/>
              </a:ext>
            </a:extLst>
          </p:cNvPr>
          <p:cNvCxnSpPr>
            <a:cxnSpLocks/>
          </p:cNvCxnSpPr>
          <p:nvPr/>
        </p:nvCxnSpPr>
        <p:spPr>
          <a:xfrm flipH="1" flipV="1">
            <a:off x="4092315" y="5508885"/>
            <a:ext cx="1868261" cy="523111"/>
          </a:xfrm>
          <a:prstGeom prst="straightConnector1">
            <a:avLst/>
          </a:prstGeom>
          <a:ln w="28575">
            <a:solidFill>
              <a:schemeClr val="tx1"/>
            </a:solidFill>
            <a:miter lim="800000"/>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885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D60965-9F45-7614-C46D-B95845F48D8C}"/>
              </a:ext>
            </a:extLst>
          </p:cNvPr>
          <p:cNvSpPr>
            <a:spLocks noGrp="1"/>
          </p:cNvSpPr>
          <p:nvPr>
            <p:ph sz="half" idx="1"/>
          </p:nvPr>
        </p:nvSpPr>
        <p:spPr/>
        <p:txBody>
          <a:bodyPr/>
          <a:lstStyle/>
          <a:p>
            <a:r>
              <a:rPr lang="en-US" dirty="0"/>
              <a:t>Nab can reconstruct full decay phase space, including neutrino momentum</a:t>
            </a:r>
          </a:p>
          <a:p>
            <a:endParaRPr lang="en-US" dirty="0"/>
          </a:p>
          <a:p>
            <a:endParaRPr lang="en-US" dirty="0"/>
          </a:p>
          <a:p>
            <a:endParaRPr lang="en-US" dirty="0"/>
          </a:p>
          <a:p>
            <a:endParaRPr lang="en-US" dirty="0"/>
          </a:p>
          <a:p>
            <a:pPr marL="285750" indent="-285750">
              <a:buFont typeface="Arial" panose="020B0604020202020204" pitchFamily="34" charset="0"/>
              <a:buChar char="•"/>
            </a:pPr>
            <a:r>
              <a:rPr lang="en-US" dirty="0"/>
              <a:t>Determine optimal spectrometer parameters</a:t>
            </a:r>
          </a:p>
          <a:p>
            <a:pPr marL="285750" indent="-285750">
              <a:buFont typeface="Arial" panose="020B0604020202020204" pitchFamily="34" charset="0"/>
              <a:buChar char="•"/>
            </a:pPr>
            <a:r>
              <a:rPr lang="en-US" dirty="0"/>
              <a:t>Estimate uncertainties</a:t>
            </a:r>
          </a:p>
          <a:p>
            <a:pPr marL="285750" indent="-285750">
              <a:buFont typeface="Arial" panose="020B0604020202020204" pitchFamily="34" charset="0"/>
              <a:buChar char="•"/>
            </a:pPr>
            <a:r>
              <a:rPr lang="en-US" dirty="0"/>
              <a:t>Collect data with </a:t>
            </a:r>
            <a:r>
              <a:rPr lang="en-US" dirty="0" err="1"/>
              <a:t>pNAB</a:t>
            </a:r>
            <a:r>
              <a:rPr lang="en-US" dirty="0"/>
              <a:t> (~1 month) to match current best measurement (</a:t>
            </a:r>
            <a:r>
              <a:rPr lang="el-GR" dirty="0">
                <a:sym typeface="Wingdings" panose="05000000000000000000" pitchFamily="2" charset="2"/>
              </a:rPr>
              <a:t>Δ</a:t>
            </a:r>
            <a:r>
              <a:rPr lang="en-US" dirty="0"/>
              <a:t>B/B =</a:t>
            </a:r>
            <a:r>
              <a:rPr lang="el-GR" dirty="0"/>
              <a:t> </a:t>
            </a:r>
            <a:r>
              <a:rPr lang="en-US" dirty="0"/>
              <a:t>0.5%)</a:t>
            </a:r>
          </a:p>
          <a:p>
            <a:r>
              <a:rPr lang="en-US" dirty="0">
                <a:sym typeface="Wingdings" panose="05000000000000000000" pitchFamily="2" charset="2"/>
              </a:rPr>
              <a:t> </a:t>
            </a:r>
            <a:r>
              <a:rPr lang="el-GR" dirty="0"/>
              <a:t>λ</a:t>
            </a:r>
            <a:r>
              <a:rPr lang="en-US" dirty="0"/>
              <a:t> measurement cross check, sensitive to exotic</a:t>
            </a:r>
            <a:br>
              <a:rPr lang="en-US" dirty="0"/>
            </a:br>
            <a:r>
              <a:rPr lang="en-US" dirty="0"/>
              <a:t>      interactions (e.g. right-handed weak currents)</a:t>
            </a:r>
          </a:p>
        </p:txBody>
      </p:sp>
      <p:pic>
        <p:nvPicPr>
          <p:cNvPr id="12" name="Content Placeholder 11">
            <a:extLst>
              <a:ext uri="{FF2B5EF4-FFF2-40B4-BE49-F238E27FC236}">
                <a16:creationId xmlns:a16="http://schemas.microsoft.com/office/drawing/2014/main" id="{1AA40040-5BA3-2BA8-0282-B6AF9296546B}"/>
              </a:ext>
            </a:extLst>
          </p:cNvPr>
          <p:cNvPicPr>
            <a:picLocks noGrp="1" noChangeAspect="1"/>
          </p:cNvPicPr>
          <p:nvPr>
            <p:ph sz="half" idx="2"/>
          </p:nvPr>
        </p:nvPicPr>
        <p:blipFill>
          <a:blip r:embed="rId2"/>
          <a:stretch>
            <a:fillRect/>
          </a:stretch>
        </p:blipFill>
        <p:spPr>
          <a:xfrm>
            <a:off x="6243638" y="2044579"/>
            <a:ext cx="5564187" cy="3692767"/>
          </a:xfrm>
          <a:prstGeom prst="rect">
            <a:avLst/>
          </a:prstGeom>
        </p:spPr>
      </p:pic>
      <p:sp>
        <p:nvSpPr>
          <p:cNvPr id="4" name="Title 3">
            <a:extLst>
              <a:ext uri="{FF2B5EF4-FFF2-40B4-BE49-F238E27FC236}">
                <a16:creationId xmlns:a16="http://schemas.microsoft.com/office/drawing/2014/main" id="{7B2E4DA5-1863-ECC7-5F01-A3D99643239C}"/>
              </a:ext>
            </a:extLst>
          </p:cNvPr>
          <p:cNvSpPr>
            <a:spLocks noGrp="1"/>
          </p:cNvSpPr>
          <p:nvPr>
            <p:ph type="title"/>
          </p:nvPr>
        </p:nvSpPr>
        <p:spPr/>
        <p:txBody>
          <a:bodyPr/>
          <a:lstStyle/>
          <a:p>
            <a:r>
              <a:rPr lang="en-US" dirty="0"/>
              <a:t>Objective 2: demonstrate new technique to measure neutrino asymmetry B</a:t>
            </a:r>
          </a:p>
        </p:txBody>
      </p:sp>
      <p:pic>
        <p:nvPicPr>
          <p:cNvPr id="6" name="Picture 5">
            <a:extLst>
              <a:ext uri="{FF2B5EF4-FFF2-40B4-BE49-F238E27FC236}">
                <a16:creationId xmlns:a16="http://schemas.microsoft.com/office/drawing/2014/main" id="{8BE02D45-E3E0-0D3F-9AC1-E9902AFCE004}"/>
              </a:ext>
            </a:extLst>
          </p:cNvPr>
          <p:cNvPicPr>
            <a:picLocks noChangeAspect="1"/>
          </p:cNvPicPr>
          <p:nvPr/>
        </p:nvPicPr>
        <p:blipFill>
          <a:blip r:embed="rId3"/>
          <a:stretch>
            <a:fillRect/>
          </a:stretch>
        </p:blipFill>
        <p:spPr>
          <a:xfrm>
            <a:off x="384175" y="2427672"/>
            <a:ext cx="5441531" cy="624769"/>
          </a:xfrm>
          <a:prstGeom prst="rect">
            <a:avLst/>
          </a:prstGeom>
        </p:spPr>
      </p:pic>
      <p:pic>
        <p:nvPicPr>
          <p:cNvPr id="8" name="Picture 7">
            <a:extLst>
              <a:ext uri="{FF2B5EF4-FFF2-40B4-BE49-F238E27FC236}">
                <a16:creationId xmlns:a16="http://schemas.microsoft.com/office/drawing/2014/main" id="{8D5328E6-FF1E-4D22-863D-91AF0DD01BC8}"/>
              </a:ext>
            </a:extLst>
          </p:cNvPr>
          <p:cNvPicPr>
            <a:picLocks noChangeAspect="1"/>
          </p:cNvPicPr>
          <p:nvPr/>
        </p:nvPicPr>
        <p:blipFill>
          <a:blip r:embed="rId4"/>
          <a:stretch>
            <a:fillRect/>
          </a:stretch>
        </p:blipFill>
        <p:spPr>
          <a:xfrm>
            <a:off x="3585019" y="3419927"/>
            <a:ext cx="2510981" cy="276438"/>
          </a:xfrm>
          <a:prstGeom prst="rect">
            <a:avLst/>
          </a:prstGeom>
        </p:spPr>
      </p:pic>
      <p:cxnSp>
        <p:nvCxnSpPr>
          <p:cNvPr id="9" name="Straight Arrow Connector 8">
            <a:extLst>
              <a:ext uri="{FF2B5EF4-FFF2-40B4-BE49-F238E27FC236}">
                <a16:creationId xmlns:a16="http://schemas.microsoft.com/office/drawing/2014/main" id="{F6BDEC96-363A-F374-E42C-D845A7A239C3}"/>
              </a:ext>
            </a:extLst>
          </p:cNvPr>
          <p:cNvCxnSpPr>
            <a:cxnSpLocks/>
          </p:cNvCxnSpPr>
          <p:nvPr/>
        </p:nvCxnSpPr>
        <p:spPr>
          <a:xfrm flipH="1">
            <a:off x="3777521" y="2885607"/>
            <a:ext cx="382249" cy="534320"/>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777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FB0EA0-94CA-8593-C02F-1E043685EBB9}"/>
              </a:ext>
            </a:extLst>
          </p:cNvPr>
          <p:cNvSpPr>
            <a:spLocks noGrp="1"/>
          </p:cNvSpPr>
          <p:nvPr>
            <p:ph type="title"/>
          </p:nvPr>
        </p:nvSpPr>
        <p:spPr/>
        <p:txBody>
          <a:bodyPr/>
          <a:lstStyle/>
          <a:p>
            <a:r>
              <a:rPr lang="en-US" dirty="0"/>
              <a:t>Objective 3: Advance novel neutron-lifetime concept</a:t>
            </a:r>
          </a:p>
        </p:txBody>
      </p:sp>
      <p:pic>
        <p:nvPicPr>
          <p:cNvPr id="6" name="Picture 5">
            <a:extLst>
              <a:ext uri="{FF2B5EF4-FFF2-40B4-BE49-F238E27FC236}">
                <a16:creationId xmlns:a16="http://schemas.microsoft.com/office/drawing/2014/main" id="{D63CF62A-8C37-0F77-7D13-A1FD5ACB8D90}"/>
              </a:ext>
            </a:extLst>
          </p:cNvPr>
          <p:cNvPicPr>
            <a:picLocks noChangeAspect="1"/>
          </p:cNvPicPr>
          <p:nvPr/>
        </p:nvPicPr>
        <p:blipFill>
          <a:blip r:embed="rId2"/>
          <a:stretch>
            <a:fillRect/>
          </a:stretch>
        </p:blipFill>
        <p:spPr>
          <a:xfrm>
            <a:off x="-63828" y="1594058"/>
            <a:ext cx="9290273" cy="4656420"/>
          </a:xfrm>
          <a:prstGeom prst="rect">
            <a:avLst/>
          </a:prstGeom>
        </p:spPr>
      </p:pic>
      <p:sp>
        <p:nvSpPr>
          <p:cNvPr id="7" name="TextBox 6">
            <a:extLst>
              <a:ext uri="{FF2B5EF4-FFF2-40B4-BE49-F238E27FC236}">
                <a16:creationId xmlns:a16="http://schemas.microsoft.com/office/drawing/2014/main" id="{10FA3FF9-53F3-F909-5557-6EE1BB4602F3}"/>
              </a:ext>
            </a:extLst>
          </p:cNvPr>
          <p:cNvSpPr txBox="1"/>
          <p:nvPr/>
        </p:nvSpPr>
        <p:spPr>
          <a:xfrm>
            <a:off x="4844321" y="1251522"/>
            <a:ext cx="2119811" cy="369332"/>
          </a:xfrm>
          <a:prstGeom prst="rect">
            <a:avLst/>
          </a:prstGeom>
          <a:noFill/>
        </p:spPr>
        <p:txBody>
          <a:bodyPr wrap="none" rtlCol="0">
            <a:spAutoFit/>
          </a:bodyPr>
          <a:lstStyle/>
          <a:p>
            <a:r>
              <a:rPr lang="en-US" dirty="0"/>
              <a:t>Decay/</a:t>
            </a:r>
            <a:r>
              <a:rPr lang="en-US" baseline="30000" dirty="0"/>
              <a:t>3</a:t>
            </a:r>
            <a:r>
              <a:rPr lang="en-US" dirty="0"/>
              <a:t>He capture</a:t>
            </a:r>
          </a:p>
        </p:txBody>
      </p:sp>
      <p:cxnSp>
        <p:nvCxnSpPr>
          <p:cNvPr id="9" name="Straight Arrow Connector 8">
            <a:extLst>
              <a:ext uri="{FF2B5EF4-FFF2-40B4-BE49-F238E27FC236}">
                <a16:creationId xmlns:a16="http://schemas.microsoft.com/office/drawing/2014/main" id="{CA680419-60BB-7013-5E39-764E497420A4}"/>
              </a:ext>
            </a:extLst>
          </p:cNvPr>
          <p:cNvCxnSpPr>
            <a:cxnSpLocks/>
            <a:stCxn id="7" idx="2"/>
          </p:cNvCxnSpPr>
          <p:nvPr/>
        </p:nvCxnSpPr>
        <p:spPr>
          <a:xfrm flipH="1">
            <a:off x="5523875" y="1620854"/>
            <a:ext cx="380352" cy="13739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13" name="Picture 12">
            <a:extLst>
              <a:ext uri="{FF2B5EF4-FFF2-40B4-BE49-F238E27FC236}">
                <a16:creationId xmlns:a16="http://schemas.microsoft.com/office/drawing/2014/main" id="{CE4DDFBE-7CEF-3E6A-D2C4-4069EEED722E}"/>
              </a:ext>
            </a:extLst>
          </p:cNvPr>
          <p:cNvPicPr>
            <a:picLocks noChangeAspect="1"/>
          </p:cNvPicPr>
          <p:nvPr/>
        </p:nvPicPr>
        <p:blipFill>
          <a:blip r:embed="rId3"/>
          <a:stretch>
            <a:fillRect/>
          </a:stretch>
        </p:blipFill>
        <p:spPr>
          <a:xfrm>
            <a:off x="9715207" y="2786373"/>
            <a:ext cx="1719460" cy="642627"/>
          </a:xfrm>
          <a:prstGeom prst="rect">
            <a:avLst/>
          </a:prstGeom>
        </p:spPr>
      </p:pic>
      <p:sp>
        <p:nvSpPr>
          <p:cNvPr id="14" name="TextBox 13">
            <a:extLst>
              <a:ext uri="{FF2B5EF4-FFF2-40B4-BE49-F238E27FC236}">
                <a16:creationId xmlns:a16="http://schemas.microsoft.com/office/drawing/2014/main" id="{A74C86DD-617E-4048-2E9B-CA2147916969}"/>
              </a:ext>
            </a:extLst>
          </p:cNvPr>
          <p:cNvSpPr txBox="1"/>
          <p:nvPr/>
        </p:nvSpPr>
        <p:spPr>
          <a:xfrm>
            <a:off x="7716514" y="3763522"/>
            <a:ext cx="4189095" cy="1200329"/>
          </a:xfrm>
          <a:prstGeom prst="rect">
            <a:avLst/>
          </a:prstGeom>
          <a:noFill/>
        </p:spPr>
        <p:txBody>
          <a:bodyPr wrap="none" rtlCol="0">
            <a:spAutoFit/>
          </a:bodyPr>
          <a:lstStyle/>
          <a:p>
            <a:r>
              <a:rPr lang="en-US" dirty="0"/>
              <a:t>Need to measure: 3He density</a:t>
            </a:r>
            <a:br>
              <a:rPr lang="en-US" dirty="0"/>
            </a:br>
            <a:r>
              <a:rPr lang="en-US" dirty="0"/>
              <a:t>                                       Capture </a:t>
            </a:r>
            <a:r>
              <a:rPr lang="en-US" dirty="0" err="1"/>
              <a:t>xsection</a:t>
            </a:r>
            <a:br>
              <a:rPr lang="en-US" dirty="0"/>
            </a:br>
            <a:r>
              <a:rPr lang="en-US" dirty="0"/>
              <a:t>                                       </a:t>
            </a:r>
            <a:r>
              <a:rPr lang="en-US" b="1" dirty="0"/>
              <a:t>Decay &amp; capture rate</a:t>
            </a:r>
            <a:br>
              <a:rPr lang="en-US" dirty="0"/>
            </a:br>
            <a:endParaRPr lang="en-US" dirty="0"/>
          </a:p>
        </p:txBody>
      </p:sp>
      <p:cxnSp>
        <p:nvCxnSpPr>
          <p:cNvPr id="15" name="Straight Arrow Connector 14">
            <a:extLst>
              <a:ext uri="{FF2B5EF4-FFF2-40B4-BE49-F238E27FC236}">
                <a16:creationId xmlns:a16="http://schemas.microsoft.com/office/drawing/2014/main" id="{08DE815C-7875-3351-465E-C6D9F12FE558}"/>
              </a:ext>
            </a:extLst>
          </p:cNvPr>
          <p:cNvCxnSpPr>
            <a:cxnSpLocks/>
          </p:cNvCxnSpPr>
          <p:nvPr/>
        </p:nvCxnSpPr>
        <p:spPr>
          <a:xfrm flipV="1">
            <a:off x="10290748" y="3372787"/>
            <a:ext cx="142406" cy="390735"/>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3D19220-7286-B6E9-981B-B0036339093B}"/>
              </a:ext>
            </a:extLst>
          </p:cNvPr>
          <p:cNvCxnSpPr>
            <a:cxnSpLocks/>
          </p:cNvCxnSpPr>
          <p:nvPr/>
        </p:nvCxnSpPr>
        <p:spPr>
          <a:xfrm flipH="1" flipV="1">
            <a:off x="10722340" y="3429000"/>
            <a:ext cx="286355" cy="685800"/>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230D912-B383-E0BD-F5CC-CFC584154CCA}"/>
              </a:ext>
            </a:extLst>
          </p:cNvPr>
          <p:cNvCxnSpPr>
            <a:cxnSpLocks/>
          </p:cNvCxnSpPr>
          <p:nvPr/>
        </p:nvCxnSpPr>
        <p:spPr>
          <a:xfrm flipH="1" flipV="1">
            <a:off x="11297881" y="3429000"/>
            <a:ext cx="199576" cy="934686"/>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9595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A48A02-3B80-A0F0-003E-9658C11AB001}"/>
              </a:ext>
            </a:extLst>
          </p:cNvPr>
          <p:cNvSpPr>
            <a:spLocks noGrp="1"/>
          </p:cNvSpPr>
          <p:nvPr>
            <p:ph sz="half" idx="1"/>
          </p:nvPr>
        </p:nvSpPr>
        <p:spPr/>
        <p:txBody>
          <a:bodyPr/>
          <a:lstStyle/>
          <a:p>
            <a:r>
              <a:rPr lang="en-US" dirty="0"/>
              <a:t>Evaluate technologies:</a:t>
            </a:r>
            <a:br>
              <a:rPr lang="en-US" dirty="0"/>
            </a:br>
            <a:r>
              <a:rPr lang="en-US" dirty="0"/>
              <a:t>Silicon photomultipliers vs superconducting-nanowire single-photon detectors</a:t>
            </a:r>
          </a:p>
          <a:p>
            <a:r>
              <a:rPr lang="en-US" dirty="0"/>
              <a:t>Demonstrate discrimination of alpha and beta decays (photon yield, spatial &amp; temporal distribution)</a:t>
            </a:r>
          </a:p>
          <a:p>
            <a:r>
              <a:rPr lang="en-US" dirty="0"/>
              <a:t>Optimize light-collection geometry</a:t>
            </a:r>
          </a:p>
          <a:p>
            <a:r>
              <a:rPr lang="en-US" dirty="0">
                <a:sym typeface="Wingdings" panose="05000000000000000000" pitchFamily="2" charset="2"/>
              </a:rPr>
              <a:t>E</a:t>
            </a:r>
            <a:r>
              <a:rPr lang="en-US" dirty="0"/>
              <a:t>nable 1s lifetime precision</a:t>
            </a:r>
          </a:p>
          <a:p>
            <a:endParaRPr lang="en-US" dirty="0"/>
          </a:p>
        </p:txBody>
      </p:sp>
      <p:pic>
        <p:nvPicPr>
          <p:cNvPr id="6" name="Content Placeholder 5">
            <a:extLst>
              <a:ext uri="{FF2B5EF4-FFF2-40B4-BE49-F238E27FC236}">
                <a16:creationId xmlns:a16="http://schemas.microsoft.com/office/drawing/2014/main" id="{67C4DB2D-68BD-5FDB-7D87-DCE241C5AF94}"/>
              </a:ext>
            </a:extLst>
          </p:cNvPr>
          <p:cNvPicPr>
            <a:picLocks noGrp="1" noChangeAspect="1"/>
          </p:cNvPicPr>
          <p:nvPr>
            <p:ph sz="half" idx="2"/>
          </p:nvPr>
        </p:nvPicPr>
        <p:blipFill>
          <a:blip r:embed="rId2"/>
          <a:stretch>
            <a:fillRect/>
          </a:stretch>
        </p:blipFill>
        <p:spPr>
          <a:xfrm>
            <a:off x="8779302" y="1690714"/>
            <a:ext cx="3098006" cy="4130675"/>
          </a:xfrm>
          <a:prstGeom prst="rect">
            <a:avLst/>
          </a:prstGeom>
        </p:spPr>
      </p:pic>
      <p:sp>
        <p:nvSpPr>
          <p:cNvPr id="4" name="Title 3">
            <a:extLst>
              <a:ext uri="{FF2B5EF4-FFF2-40B4-BE49-F238E27FC236}">
                <a16:creationId xmlns:a16="http://schemas.microsoft.com/office/drawing/2014/main" id="{871C4EF6-E61F-61D1-5A60-696F018E190A}"/>
              </a:ext>
            </a:extLst>
          </p:cNvPr>
          <p:cNvSpPr>
            <a:spLocks noGrp="1"/>
          </p:cNvSpPr>
          <p:nvPr>
            <p:ph type="title"/>
          </p:nvPr>
        </p:nvSpPr>
        <p:spPr/>
        <p:txBody>
          <a:bodyPr/>
          <a:lstStyle/>
          <a:p>
            <a:r>
              <a:rPr lang="en-US" dirty="0"/>
              <a:t>Goal: build prototype light detector for 16eV scintillation photons</a:t>
            </a:r>
          </a:p>
        </p:txBody>
      </p:sp>
      <p:pic>
        <p:nvPicPr>
          <p:cNvPr id="8" name="Picture 7">
            <a:extLst>
              <a:ext uri="{FF2B5EF4-FFF2-40B4-BE49-F238E27FC236}">
                <a16:creationId xmlns:a16="http://schemas.microsoft.com/office/drawing/2014/main" id="{2637635C-60B8-0D12-84D8-4993D2B3450C}"/>
              </a:ext>
            </a:extLst>
          </p:cNvPr>
          <p:cNvPicPr>
            <a:picLocks noChangeAspect="1"/>
          </p:cNvPicPr>
          <p:nvPr/>
        </p:nvPicPr>
        <p:blipFill>
          <a:blip r:embed="rId3"/>
          <a:stretch>
            <a:fillRect/>
          </a:stretch>
        </p:blipFill>
        <p:spPr>
          <a:xfrm>
            <a:off x="4908029" y="1407532"/>
            <a:ext cx="4549515" cy="4549515"/>
          </a:xfrm>
          <a:prstGeom prst="rect">
            <a:avLst/>
          </a:prstGeom>
        </p:spPr>
      </p:pic>
      <p:sp>
        <p:nvSpPr>
          <p:cNvPr id="9" name="TextBox 8">
            <a:extLst>
              <a:ext uri="{FF2B5EF4-FFF2-40B4-BE49-F238E27FC236}">
                <a16:creationId xmlns:a16="http://schemas.microsoft.com/office/drawing/2014/main" id="{0C566397-1635-9BBF-461A-D55F58E7F9F8}"/>
              </a:ext>
            </a:extLst>
          </p:cNvPr>
          <p:cNvSpPr txBox="1"/>
          <p:nvPr/>
        </p:nvSpPr>
        <p:spPr>
          <a:xfrm>
            <a:off x="5593408" y="5937415"/>
            <a:ext cx="3178755" cy="646331"/>
          </a:xfrm>
          <a:prstGeom prst="rect">
            <a:avLst/>
          </a:prstGeom>
          <a:noFill/>
        </p:spPr>
        <p:txBody>
          <a:bodyPr wrap="none" rtlCol="0">
            <a:spAutoFit/>
          </a:bodyPr>
          <a:lstStyle/>
          <a:p>
            <a:r>
              <a:rPr lang="en-US" dirty="0" err="1"/>
              <a:t>Bluefors</a:t>
            </a:r>
            <a:r>
              <a:rPr lang="en-US" dirty="0"/>
              <a:t> dilution fridge</a:t>
            </a:r>
            <a:br>
              <a:rPr lang="en-US" dirty="0"/>
            </a:br>
            <a:r>
              <a:rPr lang="en-US" dirty="0"/>
              <a:t>purchased by Physics Division</a:t>
            </a:r>
          </a:p>
        </p:txBody>
      </p:sp>
      <p:sp>
        <p:nvSpPr>
          <p:cNvPr id="10" name="TextBox 9">
            <a:extLst>
              <a:ext uri="{FF2B5EF4-FFF2-40B4-BE49-F238E27FC236}">
                <a16:creationId xmlns:a16="http://schemas.microsoft.com/office/drawing/2014/main" id="{C60F035B-8D41-9852-2204-E71195F4219C}"/>
              </a:ext>
            </a:extLst>
          </p:cNvPr>
          <p:cNvSpPr txBox="1"/>
          <p:nvPr/>
        </p:nvSpPr>
        <p:spPr>
          <a:xfrm>
            <a:off x="10904095" y="5842961"/>
            <a:ext cx="1031051" cy="261610"/>
          </a:xfrm>
          <a:prstGeom prst="rect">
            <a:avLst/>
          </a:prstGeom>
          <a:noFill/>
        </p:spPr>
        <p:txBody>
          <a:bodyPr wrap="none" rtlCol="0">
            <a:spAutoFit/>
          </a:bodyPr>
          <a:lstStyle/>
          <a:p>
            <a:r>
              <a:rPr lang="en-US" sz="1050" dirty="0">
                <a:hlinkClick r:id="rId4"/>
              </a:rPr>
              <a:t>S. Kelley/NIST</a:t>
            </a:r>
            <a:endParaRPr lang="en-US" sz="1050" dirty="0"/>
          </a:p>
        </p:txBody>
      </p:sp>
      <p:pic>
        <p:nvPicPr>
          <p:cNvPr id="11" name="Picture 10">
            <a:extLst>
              <a:ext uri="{FF2B5EF4-FFF2-40B4-BE49-F238E27FC236}">
                <a16:creationId xmlns:a16="http://schemas.microsoft.com/office/drawing/2014/main" id="{1E40490E-C904-3DAA-F746-C813E3DDFD22}"/>
              </a:ext>
            </a:extLst>
          </p:cNvPr>
          <p:cNvPicPr>
            <a:picLocks noChangeAspect="1"/>
          </p:cNvPicPr>
          <p:nvPr/>
        </p:nvPicPr>
        <p:blipFill>
          <a:blip r:embed="rId5"/>
          <a:stretch>
            <a:fillRect/>
          </a:stretch>
        </p:blipFill>
        <p:spPr>
          <a:xfrm>
            <a:off x="2324355" y="4557711"/>
            <a:ext cx="1353185" cy="1546860"/>
          </a:xfrm>
          <a:prstGeom prst="rect">
            <a:avLst/>
          </a:prstGeom>
        </p:spPr>
      </p:pic>
      <p:sp>
        <p:nvSpPr>
          <p:cNvPr id="12" name="TextBox 11">
            <a:extLst>
              <a:ext uri="{FF2B5EF4-FFF2-40B4-BE49-F238E27FC236}">
                <a16:creationId xmlns:a16="http://schemas.microsoft.com/office/drawing/2014/main" id="{88C2C0A8-942F-FD9B-F621-487BA9243775}"/>
              </a:ext>
            </a:extLst>
          </p:cNvPr>
          <p:cNvSpPr txBox="1"/>
          <p:nvPr/>
        </p:nvSpPr>
        <p:spPr>
          <a:xfrm>
            <a:off x="523547" y="4606298"/>
            <a:ext cx="1691169" cy="646331"/>
          </a:xfrm>
          <a:prstGeom prst="rect">
            <a:avLst/>
          </a:prstGeom>
          <a:noFill/>
        </p:spPr>
        <p:txBody>
          <a:bodyPr wrap="none" rtlCol="0">
            <a:spAutoFit/>
          </a:bodyPr>
          <a:lstStyle/>
          <a:p>
            <a:r>
              <a:rPr lang="en-US" dirty="0"/>
              <a:t>TPB-coated</a:t>
            </a:r>
            <a:br>
              <a:rPr lang="en-US" dirty="0"/>
            </a:br>
            <a:r>
              <a:rPr lang="en-US" dirty="0"/>
              <a:t>acrylic cylinder</a:t>
            </a:r>
          </a:p>
        </p:txBody>
      </p:sp>
      <p:cxnSp>
        <p:nvCxnSpPr>
          <p:cNvPr id="13" name="Straight Arrow Connector 12">
            <a:extLst>
              <a:ext uri="{FF2B5EF4-FFF2-40B4-BE49-F238E27FC236}">
                <a16:creationId xmlns:a16="http://schemas.microsoft.com/office/drawing/2014/main" id="{012B64BF-9BD6-0A3D-F531-F9E2B09D84DF}"/>
              </a:ext>
            </a:extLst>
          </p:cNvPr>
          <p:cNvCxnSpPr>
            <a:cxnSpLocks/>
            <a:stCxn id="12" idx="3"/>
          </p:cNvCxnSpPr>
          <p:nvPr/>
        </p:nvCxnSpPr>
        <p:spPr>
          <a:xfrm>
            <a:off x="2214716" y="4929464"/>
            <a:ext cx="539509" cy="437407"/>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A592F16-27EF-2503-178B-73DD6A516346}"/>
              </a:ext>
            </a:extLst>
          </p:cNvPr>
          <p:cNvSpPr txBox="1"/>
          <p:nvPr/>
        </p:nvSpPr>
        <p:spPr>
          <a:xfrm>
            <a:off x="3924334" y="4744798"/>
            <a:ext cx="1133644" cy="369332"/>
          </a:xfrm>
          <a:prstGeom prst="rect">
            <a:avLst/>
          </a:prstGeom>
          <a:noFill/>
        </p:spPr>
        <p:txBody>
          <a:bodyPr wrap="none" rtlCol="0">
            <a:spAutoFit/>
          </a:bodyPr>
          <a:lstStyle/>
          <a:p>
            <a:r>
              <a:rPr lang="en-US" dirty="0"/>
              <a:t>WLS fiber</a:t>
            </a:r>
          </a:p>
        </p:txBody>
      </p:sp>
      <p:cxnSp>
        <p:nvCxnSpPr>
          <p:cNvPr id="19" name="Straight Arrow Connector 18">
            <a:extLst>
              <a:ext uri="{FF2B5EF4-FFF2-40B4-BE49-F238E27FC236}">
                <a16:creationId xmlns:a16="http://schemas.microsoft.com/office/drawing/2014/main" id="{F6BEF28C-3D80-8258-7453-D5B6565E7ADF}"/>
              </a:ext>
            </a:extLst>
          </p:cNvPr>
          <p:cNvCxnSpPr>
            <a:cxnSpLocks/>
            <a:stCxn id="18" idx="1"/>
          </p:cNvCxnSpPr>
          <p:nvPr/>
        </p:nvCxnSpPr>
        <p:spPr>
          <a:xfrm flipH="1">
            <a:off x="3116227" y="4929464"/>
            <a:ext cx="808107" cy="0"/>
          </a:xfrm>
          <a:prstGeom prst="straightConnector1">
            <a:avLst/>
          </a:prstGeom>
          <a:ln w="28575">
            <a:solidFill>
              <a:schemeClr val="tx1"/>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392389"/>
      </p:ext>
    </p:extLst>
  </p:cSld>
  <p:clrMapOvr>
    <a:masterClrMapping/>
  </p:clrMapOvr>
</p:sld>
</file>

<file path=ppt/theme/theme1.xml><?xml version="1.0" encoding="utf-8"?>
<a:theme xmlns:a="http://schemas.openxmlformats.org/drawingml/2006/main" name="ORNL Presentation">
  <a:themeElements>
    <a:clrScheme name="ORNL Color TEST">
      <a:dk1>
        <a:srgbClr val="373A36"/>
      </a:dk1>
      <a:lt1>
        <a:srgbClr val="FFFFFF"/>
      </a:lt1>
      <a:dk2>
        <a:srgbClr val="00662C"/>
      </a:dk2>
      <a:lt2>
        <a:srgbClr val="DBDCDB"/>
      </a:lt2>
      <a:accent1>
        <a:srgbClr val="00454D"/>
      </a:accent1>
      <a:accent2>
        <a:srgbClr val="006BA6"/>
      </a:accent2>
      <a:accent3>
        <a:srgbClr val="00B38F"/>
      </a:accent3>
      <a:accent4>
        <a:srgbClr val="7DBA00"/>
      </a:accent4>
      <a:accent5>
        <a:srgbClr val="FF9E1B"/>
      </a:accent5>
      <a:accent6>
        <a:srgbClr val="B50093"/>
      </a:accent6>
      <a:hlink>
        <a:srgbClr val="00BDB5"/>
      </a:hlink>
      <a:folHlink>
        <a:srgbClr val="00662C"/>
      </a:folHlink>
    </a:clrScheme>
    <a:fontScheme name="aptos only">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NL Green">
      <a:srgbClr val="00662C"/>
    </a:custClr>
    <a:custClr name="Hale Navy">
      <a:srgbClr val="00454D"/>
    </a:custClr>
    <a:custClr name="Graphite">
      <a:srgbClr val="DBDCDB"/>
    </a:custClr>
    <a:custClr name="Polar">
      <a:srgbClr val="FFFFFF"/>
    </a:custClr>
    <a:custClr name="Dark Matter">
      <a:srgbClr val="373A36"/>
    </a:custClr>
    <a:custClr name="Energy">
      <a:srgbClr val="7DBA00"/>
    </a:custClr>
    <a:custClr name="Mist">
      <a:srgbClr val="8BFEBF"/>
    </a:custClr>
    <a:custClr name="Biome">
      <a:srgbClr val="00B38F"/>
    </a:custClr>
    <a:custClr name="Aqua">
      <a:srgbClr val="00BDB5"/>
    </a:custClr>
    <a:custClr name="Infinity">
      <a:srgbClr val="006BA6"/>
    </a:custClr>
    <a:custClr name="Hydro">
      <a:srgbClr val="005776"/>
    </a:custClr>
    <a:custClr name="Forge">
      <a:srgbClr val="FF9E1B"/>
    </a:custClr>
    <a:custClr name="Spark">
      <a:srgbClr val="FE5000"/>
    </a:custClr>
    <a:custClr name="Plasma">
      <a:srgbClr val="B50094"/>
    </a:custClr>
    <a:custClr name="Pulsar">
      <a:srgbClr val="4E008E"/>
    </a:custClr>
  </a:custClrLst>
  <a:extLst>
    <a:ext uri="{05A4C25C-085E-4340-85A3-A5531E510DB2}">
      <thm15:themeFamily xmlns:thm15="http://schemas.microsoft.com/office/thememl/2012/main" name="ORNL-Presentation-16x9-SNS" id="{8EE2BD7B-39F9-9940-9D34-E3466DE3E891}" vid="{346E8014-5EE2-7246-B3E3-DA13FBB141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ORNL-Presentation-16x9-SNS</Template>
  <TotalTime>1623</TotalTime>
  <Words>810</Words>
  <Application>Microsoft Office PowerPoint</Application>
  <PresentationFormat>Widescreen</PresentationFormat>
  <Paragraphs>83</Paragraphs>
  <Slides>12</Slides>
  <Notes>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ORNL Presentation</vt:lpstr>
      <vt:lpstr>Testing the Standard Model of Particle Physics with Cold Neutrons at the Spallation Neutron Source</vt:lpstr>
      <vt:lpstr>Bottom line up front</vt:lpstr>
      <vt:lpstr>Free neutron decay can serve as a precise probe of CKM unitarity</vt:lpstr>
      <vt:lpstr>Neutrons can provide world-leading measurement of Vud – if experimental uncertainties can be improved</vt:lpstr>
      <vt:lpstr>Objective 1: minimize dominant uncertainty in λ measurement with pNAB</vt:lpstr>
      <vt:lpstr>Goal: build compact 3He neutron polarization analyzer with in-situ optical pumping and 10-4 accuracy </vt:lpstr>
      <vt:lpstr>Objective 2: demonstrate new technique to measure neutrino asymmetry B</vt:lpstr>
      <vt:lpstr>Objective 3: Advance novel neutron-lifetime concept</vt:lpstr>
      <vt:lpstr>Goal: build prototype light detector for 16eV scintillation photons</vt:lpstr>
      <vt:lpstr>Proposed research enables multiple tests of Standard Model of particle physics</vt:lpstr>
      <vt:lpstr>Figure 1 (Thanks to Adam Malin)</vt:lpstr>
      <vt:lpstr>Three pieces of advice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Schreyer, Wolfgang</dc:creator>
  <cp:keywords/>
  <dc:description/>
  <cp:lastModifiedBy>Schreyer, Wolfgang</cp:lastModifiedBy>
  <cp:revision>2</cp:revision>
  <dcterms:created xsi:type="dcterms:W3CDTF">2026-08-05T15:40:29Z</dcterms:created>
  <dcterms:modified xsi:type="dcterms:W3CDTF">2026-08-06T18:46:54Z</dcterms:modified>
  <cp:category/>
</cp:coreProperties>
</file>