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147469125" r:id="rId2"/>
    <p:sldId id="2366" r:id="rId3"/>
    <p:sldId id="214746912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07B750-D4E6-49C9-AC2A-BCA2E8E74ECB}" v="8" dt="2026-08-06T18:25:01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4" autoAdjust="0"/>
    <p:restoredTop sz="94660"/>
  </p:normalViewPr>
  <p:slideViewPr>
    <p:cSldViewPr snapToGrid="0">
      <p:cViewPr>
        <p:scale>
          <a:sx n="60" d="100"/>
          <a:sy n="60" d="100"/>
        </p:scale>
        <p:origin x="6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523DE-BEE9-427A-9E4B-7B4E6B82DAC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6DD29-E99A-4463-A3CB-F6D698DC2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9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D9208-F83E-C866-3E3C-0CA53C5A0C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79A636-B643-1EDF-A55A-C05DEC974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3520B7-0863-0E87-144F-E297521CB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C9518-2C45-C2E4-6E89-0FB0D38E2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3EE94-0F6E-8A0C-B93B-CEDA2F28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64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DAFE4-F477-5ADA-4CAE-D68115C24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04643-B168-1CE4-AD42-5190A800B7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7CB40-2B41-E486-F7FF-FE167FC9D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D40CA-67D2-435B-8223-64BABE5D0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E21FB-7FA8-930A-83A5-272E803D4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0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6C2357-23CF-51C1-6D65-2C76D5A8F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900BC5-AD2A-8EB4-366D-3E8ED990C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6111B-D4BF-0DC1-840D-653094A73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A6C4C-2451-9970-4226-F2A1CC497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9C254-3FA1-6165-43DE-E3C9CB7B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72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492432" cy="406182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62623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9827-356C-AEBC-1B6A-E1FE50A8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BF653-D78B-5B36-66F6-AE97BDE7B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99497-E9CB-1624-F653-81D92B4FA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4A7C8-B22F-3442-CA61-C9D7B938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81E7-0523-5C54-2F6E-EDEF17108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686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436BD-A6D8-714E-8061-995C75F0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B7AA2-DACC-B500-10BC-CE35BA36C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FB313-085A-3299-3750-BF4D78D75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C0504-DB03-2494-E6B1-618B036F0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D7D47-E468-FD96-9C7A-A1DC23D3A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6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C50CE-1762-6907-7D13-04047EB49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EECE7-65D6-3423-B8D1-1AAEF70E4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89FF8E-846F-7227-147E-32C0F04F4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EFBB9A-5BE5-8DBF-E1B4-D05AF7D13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48843-0947-5335-B003-2C0FD998B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C0A06A-53BF-2D5A-9160-A7426441B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08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82C79-266C-B5AF-E77E-D78465657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6A1D28-C623-9BAA-F93F-09A72539E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AAC05-D83E-7083-5FFE-AA6E092B4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2E34BF-89B0-11DB-29CA-8BF392E647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C216EF-9F7A-4B22-E263-8403914E5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CB8B54-15EE-2881-D217-FC9C5F74A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D9FE90-89E6-338F-324A-0F6E0A8CE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55B0EB-889A-14DD-26A1-83DC2EBC4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7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AFBBF-AD12-1003-6F0D-9DC8852E8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C5CE07-19C9-5458-45E1-186C0EFF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7A435D-3024-A21B-DB81-79B174629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D783EF-09EC-476A-5B17-B1C325F2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43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9249D8-D1C7-FFE3-E9AA-1DDA31FF9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EB853-C81F-E0F3-6887-222C3DCA0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1DC8E-B165-3A1C-3049-F296DFA16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8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E38BC-168A-2EB8-6DC5-9424EFE15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F0A2B-EC8D-DD4B-0356-8FD691F12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11AA29-FDFE-98FE-CFE8-8686163A9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49094-2C6F-813B-DACE-2EED0BBE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BD80D-0012-7A39-529A-1246A2F6C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4808E5-359B-A0A3-D9A4-02E9E8332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0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3DFE3-CA7E-34D5-4195-43A400DC6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93EEA5-BE84-A872-0556-2B641E908B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74E81-D463-180C-77A8-60789FA23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9273C3-CB62-BA71-AD1E-AD242DBC6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96BD8-DE04-58EA-E408-4FB5C21B0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6F7D6-08ED-B5B2-F244-7119EA07A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9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A994B-4A19-198C-B5CF-8BA86827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716BE5-DF38-A428-7B82-5C8D4EB41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F676A-5E18-428A-8D79-BF35FBE1C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1F7C55-3474-4084-96B3-5692643719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8C6C2-6046-BD75-9467-A1152050C3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25DB1-6AF2-1EBB-DBCE-9061D6BD8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71A981-62C9-4EE1-A25D-6C600D6D6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8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5F9DE-CEC8-A232-307A-1306809F7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DOE-SC Early Career Research Project proposals:</a:t>
            </a:r>
            <a:br>
              <a:rPr lang="en-US" b="1" dirty="0"/>
            </a:br>
            <a:r>
              <a:rPr lang="en-US" b="1" dirty="0"/>
              <a:t>it’s all about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44F88-3C53-CAD1-C61F-8F85F0FF3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2" y="1825625"/>
            <a:ext cx="11492432" cy="4452627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This is </a:t>
            </a:r>
            <a:r>
              <a:rPr lang="en-US" sz="2400" u="sng" dirty="0">
                <a:latin typeface="+mj-lt"/>
              </a:rPr>
              <a:t>the one and only</a:t>
            </a:r>
            <a:r>
              <a:rPr lang="en-US" sz="2400" dirty="0">
                <a:latin typeface="+mj-lt"/>
              </a:rPr>
              <a:t> proposal call out of DOE to the national labs that is not about a team effort.  </a:t>
            </a:r>
          </a:p>
          <a:p>
            <a:pPr marL="342900" indent="-342900"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This award is about you as an individual researcher and the science and future vision and leadership skills you bring to DOE.  </a:t>
            </a:r>
          </a:p>
          <a:p>
            <a:pPr marL="342900" indent="-342900"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DOE isn’t just investing in one, five-year project; it is investing in a career.</a:t>
            </a:r>
          </a:p>
          <a:p>
            <a:pPr marL="342900" indent="-342900"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The award is strictly limited to </a:t>
            </a:r>
            <a:r>
              <a:rPr lang="en-US" sz="2400" u="sng" dirty="0">
                <a:latin typeface="+mj-lt"/>
              </a:rPr>
              <a:t>fundamental</a:t>
            </a:r>
            <a:r>
              <a:rPr lang="en-US" sz="2400" dirty="0">
                <a:latin typeface="+mj-lt"/>
              </a:rPr>
              <a:t> science proposals</a:t>
            </a:r>
          </a:p>
          <a:p>
            <a:pPr marL="342900" indent="-342900"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Winning proposals from ORNL almost always leverage the lab’s unique capabilities (e.g., user facilities and other world-leading capabilities at ORNL).</a:t>
            </a:r>
          </a:p>
          <a:p>
            <a:pPr marL="342900" indent="-342900"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Odds of win are low (~10%), and labs internally down-select first.</a:t>
            </a:r>
          </a:p>
          <a:p>
            <a:pPr marL="342900" indent="-342900"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The “soft wins” associated with pursuing this award make it worth the effort when done right.</a:t>
            </a:r>
          </a:p>
          <a:p>
            <a:pPr>
              <a:spcBef>
                <a:spcPts val="2000"/>
              </a:spcBef>
            </a:pPr>
            <a:endParaRPr lang="en-US" sz="2400" dirty="0"/>
          </a:p>
          <a:p>
            <a:pPr>
              <a:spcBef>
                <a:spcPts val="2000"/>
              </a:spcBef>
            </a:pPr>
            <a:endParaRPr lang="en-US" sz="2400" dirty="0"/>
          </a:p>
          <a:p>
            <a:pPr>
              <a:spcBef>
                <a:spcPts val="2000"/>
              </a:spcBef>
            </a:pPr>
            <a:endParaRPr lang="en-US" sz="2400" dirty="0"/>
          </a:p>
          <a:p>
            <a:pPr>
              <a:spcBef>
                <a:spcPts val="2000"/>
              </a:spcBef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9060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DFBA9-2D5B-1A2F-4750-58DB07622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784" y="290697"/>
            <a:ext cx="11492432" cy="886397"/>
          </a:xfrm>
        </p:spPr>
        <p:txBody>
          <a:bodyPr/>
          <a:lstStyle/>
          <a:p>
            <a:r>
              <a:rPr lang="en-US" b="1" dirty="0"/>
              <a:t>Eligibility and other requirements</a:t>
            </a:r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403311" y="1489294"/>
            <a:ext cx="11315194" cy="4685263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PI must be a full-time, permanent employee at the time of </a:t>
            </a:r>
            <a:r>
              <a:rPr lang="en-US" sz="2200" u="sng" dirty="0">
                <a:latin typeface="Aptos" panose="020B0004020202020204" pitchFamily="34" charset="0"/>
              </a:rPr>
              <a:t>full</a:t>
            </a:r>
            <a:r>
              <a:rPr lang="en-US" sz="2200" dirty="0">
                <a:latin typeface="Aptos" panose="020B0004020202020204" pitchFamily="34" charset="0"/>
              </a:rPr>
              <a:t> proposal submission</a:t>
            </a:r>
          </a:p>
          <a:p>
            <a:pPr marL="1028700" lvl="1" indent="-342900">
              <a:lnSpc>
                <a:spcPct val="100000"/>
              </a:lnSpc>
            </a:pPr>
            <a:r>
              <a:rPr lang="en-US" sz="2200" dirty="0">
                <a:latin typeface="Aptos" panose="020B0004020202020204" pitchFamily="34" charset="0"/>
              </a:rPr>
              <a:t>Distinguished Staff Fellows can apply…postdocs cannot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PIs are limited to three </a:t>
            </a:r>
            <a:r>
              <a:rPr lang="en-US" sz="2200" u="sng" dirty="0">
                <a:latin typeface="Aptos" panose="020B0004020202020204" pitchFamily="34" charset="0"/>
              </a:rPr>
              <a:t>full</a:t>
            </a:r>
            <a:r>
              <a:rPr lang="en-US" sz="2200" dirty="0">
                <a:latin typeface="Aptos" panose="020B0004020202020204" pitchFamily="34" charset="0"/>
              </a:rPr>
              <a:t> proposal submissions over 10 years from date of Ph.D.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Budget: $2.75M for a DOE laboratory award over 5 years; $875K over 5 years to an educational institution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Funds the PI a minimum of 50% and up to 100%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	May also fund postdoc(s)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No Co-PIs or funded collaborators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Proposals should not revive previously terminated research areas or topically isolate investigators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These are tough awards to win, but pursuing them in PSD comes with advantages</a:t>
            </a:r>
          </a:p>
        </p:txBody>
      </p:sp>
    </p:spTree>
    <p:extLst>
      <p:ext uri="{BB962C8B-B14F-4D97-AF65-F5344CB8AC3E}">
        <p14:creationId xmlns:p14="http://schemas.microsoft.com/office/powerpoint/2010/main" val="775980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9AF31-E195-EDC4-5B6B-C7182B89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84057-FE1B-13A1-F1BF-70EA9E7C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784" y="290697"/>
            <a:ext cx="11492432" cy="886397"/>
          </a:xfrm>
        </p:spPr>
        <p:txBody>
          <a:bodyPr/>
          <a:lstStyle/>
          <a:p>
            <a:r>
              <a:rPr lang="en-US" b="1" dirty="0"/>
              <a:t>PSD’s year-round ECRP process is open to all</a:t>
            </a:r>
          </a:p>
        </p:txBody>
      </p:sp>
      <p:sp>
        <p:nvSpPr>
          <p:cNvPr id="8194" name="Content Placeholder 2">
            <a:extLst>
              <a:ext uri="{FF2B5EF4-FFF2-40B4-BE49-F238E27FC236}">
                <a16:creationId xmlns:a16="http://schemas.microsoft.com/office/drawing/2014/main" id="{F665447C-5628-B280-A521-B52B07406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311" y="1489294"/>
            <a:ext cx="11315194" cy="4685263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200" b="1" dirty="0"/>
              <a:t>No reaction mode</a:t>
            </a:r>
            <a:r>
              <a:rPr lang="en-US" sz="2200" dirty="0"/>
              <a:t>: PSD process helps prospective PIs to shape an idea well in advance of the call, increasing the odds of success and learning critical skills.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PSD’s process includes incremental, guided preparation and learning  proposal-writing best practices 1:1 and in seminar format.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Researchers develop proposal skills that are extensible to future calls from many sponsors.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PIs prepare to write the pre-application by identifying and refining a vision and a supporting proposal “skeleton” that aligns with the priorities of the sponsor (HENP):</a:t>
            </a:r>
          </a:p>
          <a:p>
            <a:pPr lvl="1" fontAlgn="base"/>
            <a:r>
              <a:rPr lang="en-US" sz="2200" dirty="0"/>
              <a:t>Reviewing the literature to clearly ID gaps in understanding</a:t>
            </a:r>
          </a:p>
          <a:p>
            <a:pPr lvl="1" fontAlgn="base"/>
            <a:r>
              <a:rPr lang="en-US" sz="2200" dirty="0"/>
              <a:t>Determining objectives and hypotheses that target those gaps</a:t>
            </a:r>
          </a:p>
          <a:p>
            <a:pPr lvl="1" fontAlgn="base"/>
            <a:r>
              <a:rPr lang="en-US" sz="2200" dirty="0"/>
              <a:t>Developing a credible and exciting scientific approach commensurate with $2.75M over </a:t>
            </a:r>
            <a:r>
              <a:rPr lang="en-US" sz="2200"/>
              <a:t>5 years</a:t>
            </a:r>
            <a:endParaRPr lang="en-US" sz="1600" dirty="0"/>
          </a:p>
          <a:p>
            <a:pPr fontAlgn="base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00397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394</Words>
  <Application>Microsoft Office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DOE-SC Early Career Research Project proposals: it’s all about you!</vt:lpstr>
      <vt:lpstr>Eligibility and other requirements</vt:lpstr>
      <vt:lpstr>PSD’s year-round ECRP process is open to all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Holmes, Jeff</dc:creator>
  <cp:lastModifiedBy>Holmes, Jeff</cp:lastModifiedBy>
  <cp:revision>2</cp:revision>
  <dcterms:created xsi:type="dcterms:W3CDTF">2026-08-06T17:44:29Z</dcterms:created>
  <dcterms:modified xsi:type="dcterms:W3CDTF">2026-08-06T18:42:10Z</dcterms:modified>
</cp:coreProperties>
</file>