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10" r:id="rId2"/>
    <p:sldId id="611" r:id="rId3"/>
    <p:sldId id="612" r:id="rId4"/>
    <p:sldId id="607" r:id="rId5"/>
    <p:sldId id="60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63" d="100"/>
          <a:sy n="63" d="100"/>
        </p:scale>
        <p:origin x="9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E09DD-7876-2F80-42A5-8F397FCD4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54812-1257-4482-EE5F-8AF1479DC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4FF36-1AF8-0AD0-2E32-B67B0C56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F24FC-371B-8C90-0976-7BAE61447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D27F3-E080-056C-5352-353AEA2D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7515F-6776-B835-136F-55E441B6E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8DF077-6CD5-906A-2F88-141D09089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3C0AD-CC96-6E4E-41FA-72B3D1204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2EA65-ED23-96D2-AFA9-B6FE4699B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508CF-CAA9-390E-9F5D-974B4E98A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0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6FFE3E-5D34-8DEF-5D11-C1FC4EDEBC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D9E075-82FF-D32A-7598-902F439D6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9ACB4-B12C-E203-FE7F-D28E1E959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CC791-0694-2421-E771-05116A819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4EC85-499D-ED26-0D5B-281471DC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0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5D2E6-1A47-478B-FBD7-A370A86BA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807CA-0B35-2A75-5631-D2441002F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AD86B-D3CB-A313-8C98-DC8F9C96C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561E0-B710-420C-5A8A-6168BFBE6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914A8-72EA-7418-935A-E5FCB775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40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3AC10-849C-18D6-70B5-88D7CA608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722A3-EF47-024A-42C0-285D32260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D15E5-68BE-28AA-F92D-479A0C8EE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ADE93-179B-978D-B517-FA3017437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9CD0C-DC32-3498-1389-343AFB5FC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39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1E81-2FEF-8574-B261-6C92C204C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04067-BB09-A2FC-0C95-3A8998B3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22426-9A93-66DF-5888-065335305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A8054-52E7-18EF-B361-1841B64FF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4A5D1-2D1E-0AC4-56F4-4D2599C5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67DFD-5795-069A-201D-293349902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38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330F2-9C2B-712A-8993-525E6A24B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392E6D-736D-24F2-9E77-341D61CC7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5D0B-C3F0-D3B9-875D-1EEB03D21A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65E685-0F75-06D6-578A-13F911FBE8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B81063-4049-9C78-5564-36A637837B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147F00-8D6E-9006-7B89-18367DB8C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4AA00-9C19-B44B-CD57-764FF62B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F67D8-6662-FE2D-F51B-D2A6B65F1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32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945C9-3938-B2E4-4E08-950EB036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054EB8-E206-0C70-05C6-548800B74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F32AE-5341-A126-AAEE-FD6AEA543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508202-5E77-4485-1845-294D453A6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74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E2B1B4-746B-28A3-19B0-D531906E9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1AED2-A775-88D1-F02E-1F438C682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5A6389-48D9-F33A-EDD7-E79F5AF38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9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C14E4-1720-43FE-19A2-7B9151DCA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874A9-47BA-F404-724D-1DFCFB2BC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0D595-8C5C-6C1E-A779-C251352D6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3C81C-DBD2-8AEC-3A18-4E5E43077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DF5E9-434D-E882-A08D-FF027D14A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4ECF1-8615-AB8E-F46D-8EEB036C0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84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38A7-3FEE-9C0E-7832-61EC493C7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BEDB0A-34E9-72C8-C312-07BF7E70CE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0AA8A-D3AA-9735-7FD7-AD021C603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DBEFFE-BDCC-8D87-6AD0-D20E77678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98EDB-B0F9-7A63-899F-9AE4A2D74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5017B-0D7C-2034-E721-E8D913A74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639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C7BD22-0B32-50EF-6E4B-44EE45893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D79C8-88E3-934C-8249-D0D670A77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B8D66-5543-D849-228C-7E7B712E00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D045C3-C00A-477A-8F2D-A70A2AD7592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44E16-1366-242F-E74F-A9AA03F07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C890B-1F26-ECC6-687B-3061DBAB9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7444A5-2B2E-4E59-B439-0868CC72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02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209D2-1C9A-1307-6D58-946AF8288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42F6B-3C69-AFE4-374E-1E0F95F3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0540-8B6F-4166-A20B-20540ADACA39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7CA22-298D-5D5D-CB28-A291AD2DE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July 14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5285D-5BE3-98D2-9B5D-BB2FE29EF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5FAAA-DF0B-47DF-A830-75B4BFD2FBF1}" type="slidenum">
              <a:rPr lang="en-US" smtClean="0"/>
              <a:t>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975A7F-898F-3ACB-E534-DAF48F6A95F0}"/>
              </a:ext>
            </a:extLst>
          </p:cNvPr>
          <p:cNvSpPr txBox="1"/>
          <p:nvPr/>
        </p:nvSpPr>
        <p:spPr>
          <a:xfrm>
            <a:off x="3072881" y="2407298"/>
            <a:ext cx="60462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Mubi Khan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University of Kentucky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July 14, 2026</a:t>
            </a:r>
          </a:p>
        </p:txBody>
      </p:sp>
    </p:spTree>
    <p:extLst>
      <p:ext uri="{BB962C8B-B14F-4D97-AF65-F5344CB8AC3E}">
        <p14:creationId xmlns:p14="http://schemas.microsoft.com/office/powerpoint/2010/main" val="1740811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DAC8B-00A1-1021-5A11-07182BAA4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0540-8B6F-4166-A20B-20540ADACA39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11380-42FF-CC6F-3586-29A335C14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July 14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01F94-FE41-1A8D-B315-028F7194B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5FAAA-DF0B-47DF-A830-75B4BFD2FBF1}" type="slidenum">
              <a:rPr lang="en-US" smtClean="0"/>
              <a:t>2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287F5F-CE38-E351-CB39-DE28DB84F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261"/>
            <a:ext cx="12192000" cy="41041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528385E-0B95-C3A4-4C6D-B669B5177F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16286" r="646" b="24206"/>
          <a:stretch>
            <a:fillRect/>
          </a:stretch>
        </p:blipFill>
        <p:spPr>
          <a:xfrm>
            <a:off x="1965861" y="4333407"/>
            <a:ext cx="10033306" cy="2022943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A8680DAF-C440-1C97-3791-FBA944B0D633}"/>
              </a:ext>
            </a:extLst>
          </p:cNvPr>
          <p:cNvGraphicFramePr>
            <a:graphicFrameLocks noGrp="1"/>
          </p:cNvGraphicFramePr>
          <p:nvPr/>
        </p:nvGraphicFramePr>
        <p:xfrm>
          <a:off x="438539" y="4892993"/>
          <a:ext cx="3732244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061">
                  <a:extLst>
                    <a:ext uri="{9D8B030D-6E8A-4147-A177-3AD203B41FA5}">
                      <a16:colId xmlns:a16="http://schemas.microsoft.com/office/drawing/2014/main" val="3156361813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3408133801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789513199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638109169"/>
                    </a:ext>
                  </a:extLst>
                </a:gridCol>
              </a:tblGrid>
              <a:tr h="180398">
                <a:tc>
                  <a:txBody>
                    <a:bodyPr/>
                    <a:lstStyle/>
                    <a:p>
                      <a:r>
                        <a:rPr lang="en-US" sz="1600" dirty="0"/>
                        <a:t>Coil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Endcap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Shield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Dist.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900115"/>
                  </a:ext>
                </a:extLst>
              </a:tr>
              <a:tr h="180398"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 (mu = 30k)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218693"/>
                  </a:ext>
                </a:extLst>
              </a:tr>
              <a:tr h="18039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(mu =1)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956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251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85BAC-27C1-9100-61C1-FDBEB125D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D9BB9-EE8F-1913-08A9-65B85136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0540-8B6F-4166-A20B-20540ADACA39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345A9C-2594-279A-E9D8-599797C65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Dec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59EE3-A707-93EF-ADBC-00C42875F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5FAAA-DF0B-47DF-A830-75B4BFD2FBF1}" type="slidenum">
              <a:rPr lang="en-US" smtClean="0"/>
              <a:t>3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16B20AF-6B72-3BCC-BFD8-D8E00138E5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02" t="16286" r="31499" b="24206"/>
          <a:stretch>
            <a:fillRect/>
          </a:stretch>
        </p:blipFill>
        <p:spPr>
          <a:xfrm>
            <a:off x="1704974" y="4200007"/>
            <a:ext cx="10125075" cy="25214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D2956D-2F19-7116-E38A-5BA4231A7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9261"/>
            <a:ext cx="12192000" cy="410414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D0A7904-CCC4-5F31-8493-E463DF30BA8E}"/>
              </a:ext>
            </a:extLst>
          </p:cNvPr>
          <p:cNvGraphicFramePr>
            <a:graphicFrameLocks noGrp="1"/>
          </p:cNvGraphicFramePr>
          <p:nvPr/>
        </p:nvGraphicFramePr>
        <p:xfrm>
          <a:off x="522900" y="4512190"/>
          <a:ext cx="2406911" cy="2022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728">
                  <a:extLst>
                    <a:ext uri="{9D8B030D-6E8A-4147-A177-3AD203B41FA5}">
                      <a16:colId xmlns:a16="http://schemas.microsoft.com/office/drawing/2014/main" val="3156361813"/>
                    </a:ext>
                  </a:extLst>
                </a:gridCol>
                <a:gridCol w="611803">
                  <a:extLst>
                    <a:ext uri="{9D8B030D-6E8A-4147-A177-3AD203B41FA5}">
                      <a16:colId xmlns:a16="http://schemas.microsoft.com/office/drawing/2014/main" val="3408133801"/>
                    </a:ext>
                  </a:extLst>
                </a:gridCol>
                <a:gridCol w="591652">
                  <a:extLst>
                    <a:ext uri="{9D8B030D-6E8A-4147-A177-3AD203B41FA5}">
                      <a16:colId xmlns:a16="http://schemas.microsoft.com/office/drawing/2014/main" val="789513199"/>
                    </a:ext>
                  </a:extLst>
                </a:gridCol>
                <a:gridCol w="601728">
                  <a:extLst>
                    <a:ext uri="{9D8B030D-6E8A-4147-A177-3AD203B41FA5}">
                      <a16:colId xmlns:a16="http://schemas.microsoft.com/office/drawing/2014/main" val="638109169"/>
                    </a:ext>
                  </a:extLst>
                </a:gridCol>
              </a:tblGrid>
              <a:tr h="467862">
                <a:tc>
                  <a:txBody>
                    <a:bodyPr/>
                    <a:lstStyle/>
                    <a:p>
                      <a:r>
                        <a:rPr lang="en-US" sz="1200" dirty="0"/>
                        <a:t>Coil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Endcap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Shield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900115"/>
                  </a:ext>
                </a:extLst>
              </a:tr>
              <a:tr h="525009">
                <a:tc>
                  <a:txBody>
                    <a:bodyPr/>
                    <a:lstStyle/>
                    <a:p>
                      <a:r>
                        <a:rPr lang="en-US" sz="12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Yes (mu =30k)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218693"/>
                  </a:ext>
                </a:extLst>
              </a:tr>
              <a:tr h="2079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(mu= 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95679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398085-0578-060D-1057-F576031273E9}"/>
                  </a:ext>
                </a:extLst>
              </p:cNvPr>
              <p:cNvSpPr txBox="1"/>
              <p:nvPr/>
            </p:nvSpPr>
            <p:spPr>
              <a:xfrm>
                <a:off x="8676691" y="3234260"/>
                <a:ext cx="30899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30000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  = 0.002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398085-0578-060D-1057-F57603127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691" y="3234260"/>
                <a:ext cx="3089988" cy="369332"/>
              </a:xfrm>
              <a:prstGeom prst="rect">
                <a:avLst/>
              </a:prstGeom>
              <a:blipFill>
                <a:blip r:embed="rId4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4E89AA-FA8D-4BF9-5ED8-D6019AF70D14}"/>
                  </a:ext>
                </a:extLst>
              </p:cNvPr>
              <p:cNvSpPr txBox="1"/>
              <p:nvPr/>
            </p:nvSpPr>
            <p:spPr>
              <a:xfrm>
                <a:off x="8659585" y="2278587"/>
                <a:ext cx="26327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 = 5.484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4E89AA-FA8D-4BF9-5ED8-D6019AF70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585" y="2278587"/>
                <a:ext cx="2632788" cy="369332"/>
              </a:xfrm>
              <a:prstGeom prst="rect">
                <a:avLst/>
              </a:prstGeom>
              <a:blipFill>
                <a:blip r:embed="rId5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EEFAA26-26E8-C76C-597C-D4A3F3022C2F}"/>
              </a:ext>
            </a:extLst>
          </p:cNvPr>
          <p:cNvCxnSpPr/>
          <p:nvPr/>
        </p:nvCxnSpPr>
        <p:spPr>
          <a:xfrm>
            <a:off x="7520473" y="3125755"/>
            <a:ext cx="1090127" cy="3032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3116BC3-6590-8EA6-5098-0B87C778E11B}"/>
              </a:ext>
            </a:extLst>
          </p:cNvPr>
          <p:cNvCxnSpPr>
            <a:cxnSpLocks/>
          </p:cNvCxnSpPr>
          <p:nvPr/>
        </p:nvCxnSpPr>
        <p:spPr>
          <a:xfrm flipV="1">
            <a:off x="7520473" y="2539414"/>
            <a:ext cx="1177990" cy="3524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FFB35D7-421E-D258-0111-20CFE08268B8}"/>
              </a:ext>
            </a:extLst>
          </p:cNvPr>
          <p:cNvCxnSpPr/>
          <p:nvPr/>
        </p:nvCxnSpPr>
        <p:spPr>
          <a:xfrm>
            <a:off x="6997959" y="2891874"/>
            <a:ext cx="0" cy="2338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43A724D-1BDA-21A2-F99E-097D6DC62AC3}"/>
              </a:ext>
            </a:extLst>
          </p:cNvPr>
          <p:cNvCxnSpPr>
            <a:cxnSpLocks/>
          </p:cNvCxnSpPr>
          <p:nvPr/>
        </p:nvCxnSpPr>
        <p:spPr>
          <a:xfrm>
            <a:off x="5194042" y="2949525"/>
            <a:ext cx="1573469" cy="592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9C33BB-AE69-2369-1A1F-166E8D933CFA}"/>
                  </a:ext>
                </a:extLst>
              </p:cNvPr>
              <p:cNvSpPr txBox="1"/>
              <p:nvPr/>
            </p:nvSpPr>
            <p:spPr>
              <a:xfrm>
                <a:off x="3079586" y="2819204"/>
                <a:ext cx="26327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∆ 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=5.482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9C33BB-AE69-2369-1A1F-166E8D933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586" y="2819204"/>
                <a:ext cx="263278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940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06D7B-0214-4F8B-D1E3-3FEC6A293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CA2DF-47FB-719C-753B-E12A84BE0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0540-8B6F-4166-A20B-20540ADACA39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76D8-40C0-8757-93E9-9730D4FED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July 14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0FD8D-68D4-9DC8-D7A4-A2E26CF36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5FAAA-DF0B-47DF-A830-75B4BFD2FBF1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DD18B43-10AC-6ED9-1B34-BA90240E97C6}"/>
              </a:ext>
            </a:extLst>
          </p:cNvPr>
          <p:cNvGraphicFramePr>
            <a:graphicFrameLocks noGrp="1"/>
          </p:cNvGraphicFramePr>
          <p:nvPr/>
        </p:nvGraphicFramePr>
        <p:xfrm>
          <a:off x="93306" y="4587875"/>
          <a:ext cx="2939144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786">
                  <a:extLst>
                    <a:ext uri="{9D8B030D-6E8A-4147-A177-3AD203B41FA5}">
                      <a16:colId xmlns:a16="http://schemas.microsoft.com/office/drawing/2014/main" val="3156361813"/>
                    </a:ext>
                  </a:extLst>
                </a:gridCol>
                <a:gridCol w="734786">
                  <a:extLst>
                    <a:ext uri="{9D8B030D-6E8A-4147-A177-3AD203B41FA5}">
                      <a16:colId xmlns:a16="http://schemas.microsoft.com/office/drawing/2014/main" val="3408133801"/>
                    </a:ext>
                  </a:extLst>
                </a:gridCol>
                <a:gridCol w="734786">
                  <a:extLst>
                    <a:ext uri="{9D8B030D-6E8A-4147-A177-3AD203B41FA5}">
                      <a16:colId xmlns:a16="http://schemas.microsoft.com/office/drawing/2014/main" val="789513199"/>
                    </a:ext>
                  </a:extLst>
                </a:gridCol>
                <a:gridCol w="734786">
                  <a:extLst>
                    <a:ext uri="{9D8B030D-6E8A-4147-A177-3AD203B41FA5}">
                      <a16:colId xmlns:a16="http://schemas.microsoft.com/office/drawing/2014/main" val="638109169"/>
                    </a:ext>
                  </a:extLst>
                </a:gridCol>
              </a:tblGrid>
              <a:tr h="252208">
                <a:tc>
                  <a:txBody>
                    <a:bodyPr/>
                    <a:lstStyle/>
                    <a:p>
                      <a:r>
                        <a:rPr lang="en-US" sz="1600" dirty="0"/>
                        <a:t>Coil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Endcap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Shield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Dist.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900115"/>
                  </a:ext>
                </a:extLst>
              </a:tr>
              <a:tr h="687839"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 (mu =30k)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 (mu = 30k)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218693"/>
                  </a:ext>
                </a:extLst>
              </a:tr>
              <a:tr h="275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956794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85BA9DCD-DAF2-5CA1-47C5-E7182F127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759"/>
            <a:ext cx="12192000" cy="32506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2690F11-B961-140F-D33A-5CBAAE29A3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977" t="22935" r="34203" b="12661"/>
          <a:stretch>
            <a:fillRect/>
          </a:stretch>
        </p:blipFill>
        <p:spPr>
          <a:xfrm>
            <a:off x="561975" y="2993400"/>
            <a:ext cx="12081004" cy="275272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74EF86-F607-F87A-CCA3-48DD11E479BF}"/>
              </a:ext>
            </a:extLst>
          </p:cNvPr>
          <p:cNvGraphicFramePr>
            <a:graphicFrameLocks noGrp="1"/>
          </p:cNvGraphicFramePr>
          <p:nvPr/>
        </p:nvGraphicFramePr>
        <p:xfrm>
          <a:off x="3225800" y="5210551"/>
          <a:ext cx="887289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6447">
                  <a:extLst>
                    <a:ext uri="{9D8B030D-6E8A-4147-A177-3AD203B41FA5}">
                      <a16:colId xmlns:a16="http://schemas.microsoft.com/office/drawing/2014/main" val="2916087507"/>
                    </a:ext>
                  </a:extLst>
                </a:gridCol>
                <a:gridCol w="4436447">
                  <a:extLst>
                    <a:ext uri="{9D8B030D-6E8A-4147-A177-3AD203B41FA5}">
                      <a16:colId xmlns:a16="http://schemas.microsoft.com/office/drawing/2014/main" val="3014015340"/>
                    </a:ext>
                  </a:extLst>
                </a:gridCol>
              </a:tblGrid>
              <a:tr h="331227">
                <a:tc>
                  <a:txBody>
                    <a:bodyPr/>
                    <a:lstStyle/>
                    <a:p>
                      <a:r>
                        <a:rPr lang="en-US" dirty="0" err="1"/>
                        <a:t>I_d</a:t>
                      </a:r>
                      <a:r>
                        <a:rPr lang="en-US" dirty="0"/>
                        <a:t> (0=no dist., 75A = 5G dist.)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Mu_cyl</a:t>
                      </a:r>
                      <a:r>
                        <a:rPr lang="en-US" dirty="0"/>
                        <a:t> (1=no shield, 30k = shield present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599833"/>
                  </a:ext>
                </a:extLst>
              </a:tr>
              <a:tr h="33122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317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08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974C3-59BE-D448-7423-53463662D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DAEE3-7FEE-8DFB-D2CB-2EDB8532A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0540-8B6F-4166-A20B-20540ADACA39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8EF6F-C7DE-B401-536C-1F34AB28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July 14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2CD6A-FF6E-BCC0-BC90-BADD159DB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5FAAA-DF0B-47DF-A830-75B4BFD2FBF1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BD78414-C72B-0612-5114-67E4A38AAD75}"/>
              </a:ext>
            </a:extLst>
          </p:cNvPr>
          <p:cNvGraphicFramePr>
            <a:graphicFrameLocks noGrp="1"/>
          </p:cNvGraphicFramePr>
          <p:nvPr/>
        </p:nvGraphicFramePr>
        <p:xfrm>
          <a:off x="501260" y="4931283"/>
          <a:ext cx="2267340" cy="1425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835">
                  <a:extLst>
                    <a:ext uri="{9D8B030D-6E8A-4147-A177-3AD203B41FA5}">
                      <a16:colId xmlns:a16="http://schemas.microsoft.com/office/drawing/2014/main" val="3156361813"/>
                    </a:ext>
                  </a:extLst>
                </a:gridCol>
                <a:gridCol w="566835">
                  <a:extLst>
                    <a:ext uri="{9D8B030D-6E8A-4147-A177-3AD203B41FA5}">
                      <a16:colId xmlns:a16="http://schemas.microsoft.com/office/drawing/2014/main" val="3408133801"/>
                    </a:ext>
                  </a:extLst>
                </a:gridCol>
                <a:gridCol w="566835">
                  <a:extLst>
                    <a:ext uri="{9D8B030D-6E8A-4147-A177-3AD203B41FA5}">
                      <a16:colId xmlns:a16="http://schemas.microsoft.com/office/drawing/2014/main" val="789513199"/>
                    </a:ext>
                  </a:extLst>
                </a:gridCol>
                <a:gridCol w="566835">
                  <a:extLst>
                    <a:ext uri="{9D8B030D-6E8A-4147-A177-3AD203B41FA5}">
                      <a16:colId xmlns:a16="http://schemas.microsoft.com/office/drawing/2014/main" val="638109169"/>
                    </a:ext>
                  </a:extLst>
                </a:gridCol>
              </a:tblGrid>
              <a:tr h="378717">
                <a:tc>
                  <a:txBody>
                    <a:bodyPr/>
                    <a:lstStyle/>
                    <a:p>
                      <a:r>
                        <a:rPr lang="en-US" sz="1000" dirty="0"/>
                        <a:t>Coil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Endcap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Shield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Dist.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900115"/>
                  </a:ext>
                </a:extLst>
              </a:tr>
              <a:tr h="777367">
                <a:tc>
                  <a:txBody>
                    <a:bodyPr/>
                    <a:lstStyle/>
                    <a:p>
                      <a:r>
                        <a:rPr lang="en-US" sz="105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Yes (mu =30k)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Yes (mu = 30k)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218693"/>
                  </a:ext>
                </a:extLst>
              </a:tr>
              <a:tr h="239190"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956794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E94CCEB9-64D6-D39E-0763-0BA90B165F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977" t="22935" r="34203" b="12661"/>
          <a:stretch>
            <a:fillRect/>
          </a:stretch>
        </p:blipFill>
        <p:spPr>
          <a:xfrm>
            <a:off x="1186271" y="3846919"/>
            <a:ext cx="9363817" cy="2133601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C672D2C-B744-7383-CCD9-87F35EDBBFEF}"/>
              </a:ext>
            </a:extLst>
          </p:cNvPr>
          <p:cNvGraphicFramePr>
            <a:graphicFrameLocks noGrp="1"/>
          </p:cNvGraphicFramePr>
          <p:nvPr/>
        </p:nvGraphicFramePr>
        <p:xfrm>
          <a:off x="2967135" y="5546453"/>
          <a:ext cx="913156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5780">
                  <a:extLst>
                    <a:ext uri="{9D8B030D-6E8A-4147-A177-3AD203B41FA5}">
                      <a16:colId xmlns:a16="http://schemas.microsoft.com/office/drawing/2014/main" val="2916087507"/>
                    </a:ext>
                  </a:extLst>
                </a:gridCol>
                <a:gridCol w="4565780">
                  <a:extLst>
                    <a:ext uri="{9D8B030D-6E8A-4147-A177-3AD203B41FA5}">
                      <a16:colId xmlns:a16="http://schemas.microsoft.com/office/drawing/2014/main" val="3014015340"/>
                    </a:ext>
                  </a:extLst>
                </a:gridCol>
              </a:tblGrid>
              <a:tr h="331227">
                <a:tc>
                  <a:txBody>
                    <a:bodyPr/>
                    <a:lstStyle/>
                    <a:p>
                      <a:r>
                        <a:rPr lang="en-US" dirty="0" err="1"/>
                        <a:t>I_d</a:t>
                      </a:r>
                      <a:r>
                        <a:rPr lang="en-US" dirty="0"/>
                        <a:t> (0=no dist., 75A = 5G dist.)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Mu_cyl</a:t>
                      </a:r>
                      <a:r>
                        <a:rPr lang="en-US" dirty="0"/>
                        <a:t> (1=no shield, 30k = shield present)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599833"/>
                  </a:ext>
                </a:extLst>
              </a:tr>
              <a:tr h="33122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31716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3502B6B-5F63-1E98-EEBE-6181B4A8C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9731"/>
            <a:ext cx="12192000" cy="32506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D4C6404-CDDD-AB55-6194-9D90BAF03791}"/>
                  </a:ext>
                </a:extLst>
              </p:cNvPr>
              <p:cNvSpPr txBox="1"/>
              <p:nvPr/>
            </p:nvSpPr>
            <p:spPr>
              <a:xfrm>
                <a:off x="6249956" y="2043079"/>
                <a:ext cx="25402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=25. 222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D4C6404-CDDD-AB55-6194-9D90BAF03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9956" y="2043079"/>
                <a:ext cx="254025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F6A9160-6B4A-E354-4F95-88261BEFBE25}"/>
                  </a:ext>
                </a:extLst>
              </p:cNvPr>
              <p:cNvSpPr txBox="1"/>
              <p:nvPr/>
            </p:nvSpPr>
            <p:spPr>
              <a:xfrm>
                <a:off x="6249955" y="1312124"/>
                <a:ext cx="25402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=25.351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F6A9160-6B4A-E354-4F95-88261BEFBE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9955" y="1312124"/>
                <a:ext cx="254025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FE498F5-514D-F573-58B2-FF94D6DDD348}"/>
                  </a:ext>
                </a:extLst>
              </p:cNvPr>
              <p:cNvSpPr txBox="1"/>
              <p:nvPr/>
            </p:nvSpPr>
            <p:spPr>
              <a:xfrm>
                <a:off x="5792755" y="404652"/>
                <a:ext cx="2732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3: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=25.849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FE498F5-514D-F573-58B2-FF94D6DDD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2755" y="404652"/>
                <a:ext cx="273231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982D8C9-D7A1-FAAA-A62A-BB12B8AA954A}"/>
              </a:ext>
            </a:extLst>
          </p:cNvPr>
          <p:cNvCxnSpPr/>
          <p:nvPr/>
        </p:nvCxnSpPr>
        <p:spPr>
          <a:xfrm flipH="1">
            <a:off x="5710335" y="589318"/>
            <a:ext cx="539620" cy="2504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CD53C43-3379-D3FA-D575-D4414FBEC8B5}"/>
                  </a:ext>
                </a:extLst>
              </p:cNvPr>
              <p:cNvSpPr txBox="1"/>
              <p:nvPr/>
            </p:nvSpPr>
            <p:spPr>
              <a:xfrm>
                <a:off x="2848169" y="1312124"/>
                <a:ext cx="25402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=25.351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CD53C43-3379-D3FA-D575-D4414FBEC8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169" y="1312124"/>
                <a:ext cx="254025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0E1DECA-8FE2-4F31-C190-8050E66999C7}"/>
              </a:ext>
            </a:extLst>
          </p:cNvPr>
          <p:cNvCxnSpPr>
            <a:cxnSpLocks/>
          </p:cNvCxnSpPr>
          <p:nvPr/>
        </p:nvCxnSpPr>
        <p:spPr>
          <a:xfrm>
            <a:off x="5038531" y="1465575"/>
            <a:ext cx="582385" cy="1826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3854690-3694-471B-73ED-3380AAE0C2C8}"/>
              </a:ext>
            </a:extLst>
          </p:cNvPr>
          <p:cNvCxnSpPr>
            <a:cxnSpLocks/>
          </p:cNvCxnSpPr>
          <p:nvPr/>
        </p:nvCxnSpPr>
        <p:spPr>
          <a:xfrm flipH="1">
            <a:off x="5747657" y="1419249"/>
            <a:ext cx="807098" cy="2290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893D018-F02E-A95B-7CAC-E750E18B305C}"/>
              </a:ext>
            </a:extLst>
          </p:cNvPr>
          <p:cNvCxnSpPr>
            <a:cxnSpLocks/>
          </p:cNvCxnSpPr>
          <p:nvPr/>
        </p:nvCxnSpPr>
        <p:spPr>
          <a:xfrm flipH="1" flipV="1">
            <a:off x="5657461" y="1942322"/>
            <a:ext cx="897294" cy="2854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446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216</Words>
  <Application>Microsoft Office PowerPoint</Application>
  <PresentationFormat>Widescreen</PresentationFormat>
  <Paragraphs>67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Khan, Mubasshir</dc:creator>
  <cp:lastModifiedBy>shaun vavra</cp:lastModifiedBy>
  <cp:revision>2</cp:revision>
  <dcterms:created xsi:type="dcterms:W3CDTF">2026-07-15T02:19:05Z</dcterms:created>
  <dcterms:modified xsi:type="dcterms:W3CDTF">2026-07-17T17:36:28Z</dcterms:modified>
</cp:coreProperties>
</file>