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1" r:id="rId1"/>
  </p:sldMasterIdLst>
  <p:notesMasterIdLst>
    <p:notesMasterId r:id="rId27"/>
  </p:notesMasterIdLst>
  <p:handoutMasterIdLst>
    <p:handoutMasterId r:id="rId28"/>
  </p:handoutMasterIdLst>
  <p:sldIdLst>
    <p:sldId id="2147481337" r:id="rId2"/>
    <p:sldId id="2147481343" r:id="rId3"/>
    <p:sldId id="2147481344" r:id="rId4"/>
    <p:sldId id="2147481360" r:id="rId5"/>
    <p:sldId id="2147481361" r:id="rId6"/>
    <p:sldId id="2147481345" r:id="rId7"/>
    <p:sldId id="2147481362" r:id="rId8"/>
    <p:sldId id="2147481359" r:id="rId9"/>
    <p:sldId id="2147481346" r:id="rId10"/>
    <p:sldId id="2147481358" r:id="rId11"/>
    <p:sldId id="257" r:id="rId12"/>
    <p:sldId id="2147481348" r:id="rId13"/>
    <p:sldId id="2147481363" r:id="rId14"/>
    <p:sldId id="2147481353" r:id="rId15"/>
    <p:sldId id="2147481354" r:id="rId16"/>
    <p:sldId id="2147481364" r:id="rId17"/>
    <p:sldId id="2147481351" r:id="rId18"/>
    <p:sldId id="2147481366" r:id="rId19"/>
    <p:sldId id="2147481356" r:id="rId20"/>
    <p:sldId id="2147481368" r:id="rId21"/>
    <p:sldId id="2147481341" r:id="rId22"/>
    <p:sldId id="2147481342" r:id="rId23"/>
    <p:sldId id="2147481357" r:id="rId24"/>
    <p:sldId id="2147481338" r:id="rId25"/>
    <p:sldId id="214748136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C476F3E-2B2C-D02E-A927-755D46376812}" name="Elicia Ferrer" initials="EF" userId="ac7d01b8666ae590" providerId="Windows Live"/>
  <p188:author id="{BEF8CA72-6AE8-8AD8-5B9A-8F576BAC3FD5}" name="Janiga, Jaimee" initials="JJ" userId="S::7nj@ornl.gov::c06abe94-9752-4f8c-96a2-49efdf1f636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F43A"/>
    <a:srgbClr val="EDED41"/>
    <a:srgbClr val="00B38F"/>
    <a:srgbClr val="00454D"/>
    <a:srgbClr val="440154"/>
    <a:srgbClr val="7FB2B7"/>
    <a:srgbClr val="006570"/>
    <a:srgbClr val="00662C"/>
    <a:srgbClr val="7DBA00"/>
    <a:srgbClr val="FF9E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55A838-41F1-4969-A80C-48C65298CFF4}" v="28" dt="2026-06-05T15:13:14.850"/>
  </p1510:revLst>
</p1510:revInfo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85" autoAdjust="0"/>
    <p:restoredTop sz="95182" autoAdjust="0"/>
  </p:normalViewPr>
  <p:slideViewPr>
    <p:cSldViewPr snapToGrid="0">
      <p:cViewPr varScale="1">
        <p:scale>
          <a:sx n="109" d="100"/>
          <a:sy n="109" d="100"/>
        </p:scale>
        <p:origin x="390" y="102"/>
      </p:cViewPr>
      <p:guideLst/>
    </p:cSldViewPr>
  </p:slid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05" d="100"/>
          <a:sy n="105" d="100"/>
        </p:scale>
        <p:origin x="4152" y="-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inhebel, Amanda" userId="0740cbd9-af7b-4d73-9723-a81298cc96d6" providerId="ADAL" clId="{A3FC10DA-AA00-4382-A296-BB9CF98DBB7F}"/>
    <pc:docChg chg="undo custSel addSld delSld modSld sldOrd">
      <pc:chgData name="Steinhebel, Amanda" userId="0740cbd9-af7b-4d73-9723-a81298cc96d6" providerId="ADAL" clId="{A3FC10DA-AA00-4382-A296-BB9CF98DBB7F}" dt="2026-06-05T15:17:40.949" v="11077" actId="14100"/>
      <pc:docMkLst>
        <pc:docMk/>
      </pc:docMkLst>
      <pc:sldChg chg="addSp modSp add mod">
        <pc:chgData name="Steinhebel, Amanda" userId="0740cbd9-af7b-4d73-9723-a81298cc96d6" providerId="ADAL" clId="{A3FC10DA-AA00-4382-A296-BB9CF98DBB7F}" dt="2026-06-05T15:17:40.949" v="11077" actId="14100"/>
        <pc:sldMkLst>
          <pc:docMk/>
          <pc:sldMk cId="3061283720" sldId="2147481338"/>
        </pc:sldMkLst>
        <pc:spChg chg="mod">
          <ac:chgData name="Steinhebel, Amanda" userId="0740cbd9-af7b-4d73-9723-a81298cc96d6" providerId="ADAL" clId="{A3FC10DA-AA00-4382-A296-BB9CF98DBB7F}" dt="2026-06-05T15:16:59.902" v="11076" actId="20577"/>
          <ac:spMkLst>
            <pc:docMk/>
            <pc:sldMk cId="3061283720" sldId="2147481338"/>
            <ac:spMk id="2" creationId="{79A0A191-221B-851F-0B0F-7C6F314282C2}"/>
          </ac:spMkLst>
        </pc:spChg>
        <pc:spChg chg="add ord">
          <ac:chgData name="Steinhebel, Amanda" userId="0740cbd9-af7b-4d73-9723-a81298cc96d6" providerId="ADAL" clId="{A3FC10DA-AA00-4382-A296-BB9CF98DBB7F}" dt="2026-06-05T15:16:04.940" v="11060" actId="167"/>
          <ac:spMkLst>
            <pc:docMk/>
            <pc:sldMk cId="3061283720" sldId="2147481338"/>
            <ac:spMk id="5" creationId="{BAC2904E-85BC-5C2C-709A-9A6CCF8BC067}"/>
          </ac:spMkLst>
        </pc:spChg>
        <pc:spChg chg="add mod ord">
          <ac:chgData name="Steinhebel, Amanda" userId="0740cbd9-af7b-4d73-9723-a81298cc96d6" providerId="ADAL" clId="{A3FC10DA-AA00-4382-A296-BB9CF98DBB7F}" dt="2026-06-05T15:17:40.949" v="11077" actId="14100"/>
          <ac:spMkLst>
            <pc:docMk/>
            <pc:sldMk cId="3061283720" sldId="2147481338"/>
            <ac:spMk id="6" creationId="{D2AD87D6-8DAD-50E3-62F1-7CE7C0A17DF4}"/>
          </ac:spMkLst>
        </pc:spChg>
        <pc:spChg chg="add mod ord">
          <ac:chgData name="Steinhebel, Amanda" userId="0740cbd9-af7b-4d73-9723-a81298cc96d6" providerId="ADAL" clId="{A3FC10DA-AA00-4382-A296-BB9CF98DBB7F}" dt="2026-06-05T15:16:33.614" v="11066" actId="167"/>
          <ac:spMkLst>
            <pc:docMk/>
            <pc:sldMk cId="3061283720" sldId="2147481338"/>
            <ac:spMk id="7" creationId="{8498A99C-4989-C0F7-0BDA-6ECB931FAEC9}"/>
          </ac:spMkLst>
        </pc:spChg>
        <pc:spChg chg="add mod ord">
          <ac:chgData name="Steinhebel, Amanda" userId="0740cbd9-af7b-4d73-9723-a81298cc96d6" providerId="ADAL" clId="{A3FC10DA-AA00-4382-A296-BB9CF98DBB7F}" dt="2026-06-05T15:16:52.958" v="11071" actId="167"/>
          <ac:spMkLst>
            <pc:docMk/>
            <pc:sldMk cId="3061283720" sldId="2147481338"/>
            <ac:spMk id="8" creationId="{7BC9F076-622E-8293-A796-1C12441D7637}"/>
          </ac:spMkLst>
        </pc:spChg>
        <pc:spChg chg="mod">
          <ac:chgData name="Steinhebel, Amanda" userId="0740cbd9-af7b-4d73-9723-a81298cc96d6" providerId="ADAL" clId="{A3FC10DA-AA00-4382-A296-BB9CF98DBB7F}" dt="2026-06-05T15:07:55.817" v="11017" actId="1076"/>
          <ac:spMkLst>
            <pc:docMk/>
            <pc:sldMk cId="3061283720" sldId="2147481338"/>
            <ac:spMk id="14" creationId="{A1CAF838-FDE3-968B-EEAA-2E3890A030F6}"/>
          </ac:spMkLst>
        </pc:spChg>
        <pc:spChg chg="mod">
          <ac:chgData name="Steinhebel, Amanda" userId="0740cbd9-af7b-4d73-9723-a81298cc96d6" providerId="ADAL" clId="{A3FC10DA-AA00-4382-A296-BB9CF98DBB7F}" dt="2026-06-05T15:11:29.956" v="11039" actId="1076"/>
          <ac:spMkLst>
            <pc:docMk/>
            <pc:sldMk cId="3061283720" sldId="2147481338"/>
            <ac:spMk id="15" creationId="{2446A45D-B42B-97BC-9E72-4A4F0CDAADAA}"/>
          </ac:spMkLst>
        </pc:spChg>
        <pc:spChg chg="mod">
          <ac:chgData name="Steinhebel, Amanda" userId="0740cbd9-af7b-4d73-9723-a81298cc96d6" providerId="ADAL" clId="{A3FC10DA-AA00-4382-A296-BB9CF98DBB7F}" dt="2026-06-05T15:08:13.592" v="11023" actId="1076"/>
          <ac:spMkLst>
            <pc:docMk/>
            <pc:sldMk cId="3061283720" sldId="2147481338"/>
            <ac:spMk id="16" creationId="{063E70E5-7D15-C900-5228-9151D6A9B940}"/>
          </ac:spMkLst>
        </pc:spChg>
        <pc:spChg chg="mod">
          <ac:chgData name="Steinhebel, Amanda" userId="0740cbd9-af7b-4d73-9723-a81298cc96d6" providerId="ADAL" clId="{A3FC10DA-AA00-4382-A296-BB9CF98DBB7F}" dt="2026-06-05T15:11:35.610" v="11040" actId="1076"/>
          <ac:spMkLst>
            <pc:docMk/>
            <pc:sldMk cId="3061283720" sldId="2147481338"/>
            <ac:spMk id="17" creationId="{63E69260-60FA-3374-834C-B7F4BB0A0E05}"/>
          </ac:spMkLst>
        </pc:spChg>
        <pc:picChg chg="add mod">
          <ac:chgData name="Steinhebel, Amanda" userId="0740cbd9-af7b-4d73-9723-a81298cc96d6" providerId="ADAL" clId="{A3FC10DA-AA00-4382-A296-BB9CF98DBB7F}" dt="2026-06-05T15:11:39.143" v="11042" actId="1076"/>
          <ac:picMkLst>
            <pc:docMk/>
            <pc:sldMk cId="3061283720" sldId="2147481338"/>
            <ac:picMk id="3" creationId="{8468E58E-85D9-A9C5-EBC3-8823C534C8AA}"/>
          </ac:picMkLst>
        </pc:picChg>
        <pc:picChg chg="add mod">
          <ac:chgData name="Steinhebel, Amanda" userId="0740cbd9-af7b-4d73-9723-a81298cc96d6" providerId="ADAL" clId="{A3FC10DA-AA00-4382-A296-BB9CF98DBB7F}" dt="2026-06-05T15:11:35.610" v="11040" actId="1076"/>
          <ac:picMkLst>
            <pc:docMk/>
            <pc:sldMk cId="3061283720" sldId="2147481338"/>
            <ac:picMk id="4" creationId="{3B6F3C40-6EF5-4E98-981A-6AF098A5D189}"/>
          </ac:picMkLst>
        </pc:picChg>
        <pc:picChg chg="mod">
          <ac:chgData name="Steinhebel, Amanda" userId="0740cbd9-af7b-4d73-9723-a81298cc96d6" providerId="ADAL" clId="{A3FC10DA-AA00-4382-A296-BB9CF98DBB7F}" dt="2026-06-05T15:07:55.817" v="11017" actId="1076"/>
          <ac:picMkLst>
            <pc:docMk/>
            <pc:sldMk cId="3061283720" sldId="2147481338"/>
            <ac:picMk id="20" creationId="{1C4524A9-D9A2-6CC5-ABA0-DCA9E2357B51}"/>
          </ac:picMkLst>
        </pc:picChg>
        <pc:picChg chg="mod">
          <ac:chgData name="Steinhebel, Amanda" userId="0740cbd9-af7b-4d73-9723-a81298cc96d6" providerId="ADAL" clId="{A3FC10DA-AA00-4382-A296-BB9CF98DBB7F}" dt="2026-06-05T15:11:29.956" v="11039" actId="1076"/>
          <ac:picMkLst>
            <pc:docMk/>
            <pc:sldMk cId="3061283720" sldId="2147481338"/>
            <ac:picMk id="21" creationId="{1DC18D78-C532-7190-6DC6-952767B2A002}"/>
          </ac:picMkLst>
        </pc:picChg>
        <pc:picChg chg="mod">
          <ac:chgData name="Steinhebel, Amanda" userId="0740cbd9-af7b-4d73-9723-a81298cc96d6" providerId="ADAL" clId="{A3FC10DA-AA00-4382-A296-BB9CF98DBB7F}" dt="2026-06-05T15:08:13.592" v="11023" actId="1076"/>
          <ac:picMkLst>
            <pc:docMk/>
            <pc:sldMk cId="3061283720" sldId="2147481338"/>
            <ac:picMk id="22" creationId="{6FAB9F02-6E34-CFBF-D7A0-5883E460D9D6}"/>
          </ac:picMkLst>
        </pc:picChg>
        <pc:picChg chg="mod">
          <ac:chgData name="Steinhebel, Amanda" userId="0740cbd9-af7b-4d73-9723-a81298cc96d6" providerId="ADAL" clId="{A3FC10DA-AA00-4382-A296-BB9CF98DBB7F}" dt="2026-06-05T15:11:35.610" v="11040" actId="1076"/>
          <ac:picMkLst>
            <pc:docMk/>
            <pc:sldMk cId="3061283720" sldId="2147481338"/>
            <ac:picMk id="23" creationId="{DF621371-FCCE-219D-8730-D75EEF7DD51D}"/>
          </ac:picMkLst>
        </pc:picChg>
        <pc:picChg chg="add mod">
          <ac:chgData name="Steinhebel, Amanda" userId="0740cbd9-af7b-4d73-9723-a81298cc96d6" providerId="ADAL" clId="{A3FC10DA-AA00-4382-A296-BB9CF98DBB7F}" dt="2026-06-05T15:10:17.753" v="11032" actId="1076"/>
          <ac:picMkLst>
            <pc:docMk/>
            <pc:sldMk cId="3061283720" sldId="2147481338"/>
            <ac:picMk id="1026" creationId="{BB4603B6-BC84-FB87-C66D-944B42B7C1DF}"/>
          </ac:picMkLst>
        </pc:picChg>
        <pc:picChg chg="add mod">
          <ac:chgData name="Steinhebel, Amanda" userId="0740cbd9-af7b-4d73-9723-a81298cc96d6" providerId="ADAL" clId="{A3FC10DA-AA00-4382-A296-BB9CF98DBB7F}" dt="2026-06-05T15:11:24.913" v="11038" actId="1076"/>
          <ac:picMkLst>
            <pc:docMk/>
            <pc:sldMk cId="3061283720" sldId="2147481338"/>
            <ac:picMk id="1028" creationId="{C291221D-35DF-2472-6DBB-1F6C2709FAF1}"/>
          </ac:picMkLst>
        </pc:picChg>
        <pc:picChg chg="add mod">
          <ac:chgData name="Steinhebel, Amanda" userId="0740cbd9-af7b-4d73-9723-a81298cc96d6" providerId="ADAL" clId="{A3FC10DA-AA00-4382-A296-BB9CF98DBB7F}" dt="2026-06-05T15:11:38.055" v="11041" actId="1076"/>
          <ac:picMkLst>
            <pc:docMk/>
            <pc:sldMk cId="3061283720" sldId="2147481338"/>
            <ac:picMk id="1030" creationId="{95B01D3A-45F2-5AFA-3A1A-B1C0BC7CBE48}"/>
          </ac:picMkLst>
        </pc:picChg>
        <pc:picChg chg="add mod">
          <ac:chgData name="Steinhebel, Amanda" userId="0740cbd9-af7b-4d73-9723-a81298cc96d6" providerId="ADAL" clId="{A3FC10DA-AA00-4382-A296-BB9CF98DBB7F}" dt="2026-06-05T15:12:42.983" v="11055" actId="1076"/>
          <ac:picMkLst>
            <pc:docMk/>
            <pc:sldMk cId="3061283720" sldId="2147481338"/>
            <ac:picMk id="1032" creationId="{EB6D0C64-CEA0-71B5-DAD0-A633EB1D6BB1}"/>
          </ac:picMkLst>
        </pc:picChg>
        <pc:picChg chg="add mod">
          <ac:chgData name="Steinhebel, Amanda" userId="0740cbd9-af7b-4d73-9723-a81298cc96d6" providerId="ADAL" clId="{A3FC10DA-AA00-4382-A296-BB9CF98DBB7F}" dt="2026-06-05T15:12:40.557" v="11054" actId="1076"/>
          <ac:picMkLst>
            <pc:docMk/>
            <pc:sldMk cId="3061283720" sldId="2147481338"/>
            <ac:picMk id="1034" creationId="{C73F9202-A0B9-C26B-FCBE-3666B9606D56}"/>
          </ac:picMkLst>
        </pc:picChg>
        <pc:picChg chg="add mod">
          <ac:chgData name="Steinhebel, Amanda" userId="0740cbd9-af7b-4d73-9723-a81298cc96d6" providerId="ADAL" clId="{A3FC10DA-AA00-4382-A296-BB9CF98DBB7F}" dt="2026-06-05T15:13:14.850" v="11058" actId="1076"/>
          <ac:picMkLst>
            <pc:docMk/>
            <pc:sldMk cId="3061283720" sldId="2147481338"/>
            <ac:picMk id="1036" creationId="{186C54F5-4C3F-13DA-BAD1-18C7C9D31E0A}"/>
          </ac:picMkLst>
        </pc:picChg>
      </pc:sldChg>
      <pc:sldChg chg="modSp new del mod">
        <pc:chgData name="Steinhebel, Amanda" userId="0740cbd9-af7b-4d73-9723-a81298cc96d6" providerId="ADAL" clId="{A3FC10DA-AA00-4382-A296-BB9CF98DBB7F}" dt="2026-06-05T15:07:24.538" v="11015" actId="47"/>
        <pc:sldMkLst>
          <pc:docMk/>
          <pc:sldMk cId="2943831114" sldId="2147481369"/>
        </pc:sldMkLst>
        <pc:spChg chg="mod">
          <ac:chgData name="Steinhebel, Amanda" userId="0740cbd9-af7b-4d73-9723-a81298cc96d6" providerId="ADAL" clId="{A3FC10DA-AA00-4382-A296-BB9CF98DBB7F}" dt="2026-06-05T15:06:06.850" v="11014" actId="20577"/>
          <ac:spMkLst>
            <pc:docMk/>
            <pc:sldMk cId="2943831114" sldId="2147481369"/>
            <ac:spMk id="2" creationId="{A21E9A82-AD2D-2ABA-C873-E4E5647233E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2F454D-A2FB-E28F-62C2-050A837E17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96BDF-7ADA-716C-F5CA-D157A094BB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14C3F-0AF5-DA4C-84F9-3990FF0B58A5}" type="datetimeFigureOut">
              <a:rPr lang="en-US" smtClean="0">
                <a:latin typeface="Aptos" panose="020B0004020202020204" pitchFamily="34" charset="0"/>
              </a:rPr>
              <a:t>6/5/2026</a:t>
            </a:fld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77AF2-C6EF-69B3-EBC0-F3BECE6632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AEBCA-6ABE-1DFD-7AA8-A3B2F1B63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AB913-EDAA-C746-870D-9B7877FA5A85}" type="slidenum">
              <a:rPr lang="en-US" smtClean="0">
                <a:latin typeface="Aptos" panose="020B0004020202020204" pitchFamily="34" charset="0"/>
              </a:rPr>
              <a:t>‹#›</a:t>
            </a:fld>
            <a:endParaRPr lang="en-US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690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9F2D4C33-E834-184F-A85B-4B1A7D742F82}" type="datetimeFigureOut">
              <a:rPr lang="en-US" smtClean="0"/>
              <a:pPr/>
              <a:t>6/5/2026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ptos" panose="020B0004020202020204" pitchFamily="34" charset="0"/>
              </a:defRPr>
            </a:lvl1pPr>
          </a:lstStyle>
          <a:p>
            <a:fld id="{CEEA2CD3-FB95-D94F-9F04-F9F995EAB8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33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77446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Accessing Title Slide Options </a:t>
            </a:r>
            <a:b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</a:b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The standard ORNL presentation template includes five branded title slide layouts: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Title | Standard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. The preferred layout for lab-wide and general presentations. Features a default aerial photograph of the lab.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Title | Custom Image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. Allows replacement of the default background with a custom full-slide image (16:9 or 4:3 landscape format).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Title | Custom Portrait Image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. Supports inclusion of a custom 4:3 portrait image positioned next to the introductory text.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Title | Custom Landscape Image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. Supports inclusion of a custom 16:9 landscape image positioned next to the introductory text.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Title | Text Only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. Offers additional space for longer titles and multiple presenters.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Additional Lab-approved title slides specific to directorates and user facilities are available in PowerPoint under the following folders: </a:t>
            </a: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Custom Title Slides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 and </a:t>
            </a: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User Facility Templates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, located in </a:t>
            </a: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Presentation Templates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.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endParaRPr lang="en-US" b="1" dirty="0">
              <a:latin typeface="Aptos Light" panose="020B0004020202020204" pitchFamily="34" charset="0"/>
              <a:ea typeface="Aptos" panose="02000000000000000000" pitchFamily="2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None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Custom Title Slide Guidelines</a:t>
            </a:r>
            <a:endParaRPr lang="en-US" dirty="0">
              <a:latin typeface="Aptos Light" panose="020B0004020202020204" pitchFamily="34" charset="0"/>
              <a:ea typeface="Aptos" panose="02000000000000000000" pitchFamily="2" charset="0"/>
            </a:endParaRP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Image Rights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. Any custom images, graphics, or photography must be owned by ORNL or used with documented permission from the original creator or source.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Appropriate Image Use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. Select images that work well with the layout. Ensure the focal point of the image is not obscured by the title text and white overlay box.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Relevance and Impact.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 Visuals are a key element of effective communication. Whenever possible, use imagery that enhances the message of your presentation and reflects ORNL’s mission and values.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Quality and Clarity.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 Use high-resolution images for clarity on large screens. Avoid overly complex or dark images that may conflict with the title text.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Text-Only Option.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 If no appropriate or approved imagery is available, or if imagery is not permitted for the subject matter, the </a:t>
            </a:r>
            <a:r>
              <a:rPr lang="en-US" b="1" dirty="0">
                <a:latin typeface="Aptos Light" panose="020B0004020202020204" pitchFamily="34" charset="0"/>
                <a:ea typeface="Aptos" panose="02000000000000000000" pitchFamily="2" charset="0"/>
              </a:rPr>
              <a:t>Title | Text Only</a:t>
            </a:r>
            <a:r>
              <a:rPr lang="en-US" dirty="0">
                <a:latin typeface="Aptos Light" panose="020B0004020202020204" pitchFamily="34" charset="0"/>
                <a:ea typeface="Aptos" panose="02000000000000000000" pitchFamily="2" charset="0"/>
              </a:rPr>
              <a:t> layout provides a clean, professional alternative.</a:t>
            </a:r>
            <a:endParaRPr lang="en-US" dirty="0">
              <a:effectLst/>
              <a:latin typeface="Aptos Light" panose="020B0004020202020204" pitchFamily="34" charset="0"/>
              <a:ea typeface="Aptos" panose="02000000000000000000" pitchFamily="2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</a:pPr>
            <a:endParaRPr lang="en-US" dirty="0">
              <a:effectLst/>
              <a:latin typeface="Aptos Light" panose="020B0004020202020204" pitchFamily="34" charset="0"/>
              <a:ea typeface="Aptos" panose="02000000000000000000" pitchFamily="2" charset="0"/>
            </a:endParaRPr>
          </a:p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</a:pPr>
            <a:r>
              <a:rPr lang="en-US" b="1" dirty="0">
                <a:effectLst/>
                <a:latin typeface="Aptos Light" panose="020B0004020202020204" pitchFamily="34" charset="0"/>
                <a:ea typeface="Aptos" panose="02000000000000000000" pitchFamily="2" charset="0"/>
              </a:rPr>
              <a:t>Learn more about ORNL presentations</a:t>
            </a:r>
          </a:p>
          <a:p>
            <a:pPr marL="628650" lvl="1" indent="-171450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</a:pPr>
            <a:r>
              <a:rPr lang="en-US" b="0" dirty="0">
                <a:latin typeface="Aptos Light" panose="020B0004020202020204" pitchFamily="34" charset="0"/>
                <a:ea typeface="Aptos" panose="02000000000000000000" pitchFamily="2" charset="0"/>
              </a:rPr>
              <a:t>https://</a:t>
            </a:r>
            <a:r>
              <a:rPr lang="en-US" b="0" dirty="0" err="1">
                <a:latin typeface="Aptos Light" panose="020B0004020202020204" pitchFamily="34" charset="0"/>
                <a:ea typeface="Aptos" panose="02000000000000000000" pitchFamily="2" charset="0"/>
              </a:rPr>
              <a:t>ornl.sharepoint.com</a:t>
            </a:r>
            <a:r>
              <a:rPr lang="en-US" b="0" dirty="0">
                <a:latin typeface="Aptos Light" panose="020B0004020202020204" pitchFamily="34" charset="0"/>
                <a:ea typeface="Aptos" panose="02000000000000000000" pitchFamily="2" charset="0"/>
              </a:rPr>
              <a:t>/sites/Branding/</a:t>
            </a:r>
            <a:r>
              <a:rPr lang="en-US" b="0" dirty="0" err="1">
                <a:latin typeface="Aptos Light" panose="020B0004020202020204" pitchFamily="34" charset="0"/>
                <a:ea typeface="Aptos" panose="02000000000000000000" pitchFamily="2" charset="0"/>
              </a:rPr>
              <a:t>SitePages</a:t>
            </a:r>
            <a:r>
              <a:rPr lang="en-US" b="0" dirty="0">
                <a:latin typeface="Aptos Light" panose="020B0004020202020204" pitchFamily="34" charset="0"/>
                <a:ea typeface="Aptos" panose="02000000000000000000" pitchFamily="2" charset="0"/>
              </a:rPr>
              <a:t>/</a:t>
            </a:r>
            <a:r>
              <a:rPr lang="en-US" b="0" dirty="0" err="1">
                <a:latin typeface="Aptos Light" panose="020B0004020202020204" pitchFamily="34" charset="0"/>
                <a:ea typeface="Aptos" panose="02000000000000000000" pitchFamily="2" charset="0"/>
              </a:rPr>
              <a:t>Presentations.aspx</a:t>
            </a:r>
            <a:r>
              <a:rPr lang="en-US" b="0" dirty="0">
                <a:latin typeface="Aptos Light" panose="020B0004020202020204" pitchFamily="34" charset="0"/>
                <a:ea typeface="Aptos" panose="02000000000000000000" pitchFamily="2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75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349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EA2CD3-FB95-D94F-9F04-F9F995EAB82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640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5-P07743 - Edited by Laddy Fields&#10;&#10;Drone Mission - Aerial view of ORNL's east Campus Quad facing southwest.&#10;&#10;This image has been reviewed by an ORNL Releasing Official and is approved for public release, May 19, 2025.">
            <a:extLst>
              <a:ext uri="{FF2B5EF4-FFF2-40B4-BE49-F238E27FC236}">
                <a16:creationId xmlns:a16="http://schemas.microsoft.com/office/drawing/2014/main" id="{01F17512-BEEB-E940-3B9F-9FDBDB2121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49EAE8-262C-D20D-80FF-4279961B7DBA}"/>
              </a:ext>
            </a:extLst>
          </p:cNvPr>
          <p:cNvSpPr/>
          <p:nvPr userDrawn="1"/>
        </p:nvSpPr>
        <p:spPr>
          <a:xfrm>
            <a:off x="896615" y="843778"/>
            <a:ext cx="5199385" cy="519938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  <a:ea typeface="Aptos" panose="02000000000000000000" pitchFamily="2" charset="0"/>
            </a:endParaRPr>
          </a:p>
        </p:txBody>
      </p:sp>
      <p:sp>
        <p:nvSpPr>
          <p:cNvPr id="1989" name="Title 1">
            <a:extLst>
              <a:ext uri="{FF2B5EF4-FFF2-40B4-BE49-F238E27FC236}">
                <a16:creationId xmlns:a16="http://schemas.microsoft.com/office/drawing/2014/main" id="{4E63AC8A-1BE4-CC0D-A87D-57B1147823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713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 (Text size no larger than 36pt)</a:t>
            </a:r>
          </a:p>
        </p:txBody>
      </p:sp>
      <p:sp>
        <p:nvSpPr>
          <p:cNvPr id="1990" name="Subtitle 2">
            <a:extLst>
              <a:ext uri="{FF2B5EF4-FFF2-40B4-BE49-F238E27FC236}">
                <a16:creationId xmlns:a16="http://schemas.microsoft.com/office/drawing/2014/main" id="{2FDEC7A3-8D58-3E27-DFCC-68F1F758C82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91" name="Text Placeholder 1961">
            <a:extLst>
              <a:ext uri="{FF2B5EF4-FFF2-40B4-BE49-F238E27FC236}">
                <a16:creationId xmlns:a16="http://schemas.microsoft.com/office/drawing/2014/main" id="{F290C317-5693-2190-DC6C-B1FBB50E65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92" name="Text Placeholder 1963">
            <a:extLst>
              <a:ext uri="{FF2B5EF4-FFF2-40B4-BE49-F238E27FC236}">
                <a16:creationId xmlns:a16="http://schemas.microsoft.com/office/drawing/2014/main" id="{69307D98-0D2A-6367-B886-8BC3DE78A9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+mn-lt"/>
                <a:ea typeface="Aptos Light" panose="020B0004020202020204" pitchFamily="34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993" name="Rectangle 1992">
            <a:extLst>
              <a:ext uri="{FF2B5EF4-FFF2-40B4-BE49-F238E27FC236}">
                <a16:creationId xmlns:a16="http://schemas.microsoft.com/office/drawing/2014/main" id="{75F67FD0-9510-D988-3837-38FD99E6DD28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74748"/>
              </a:solidFill>
              <a:latin typeface="Aptos Light" panose="020B0004020202020204" pitchFamily="34" charset="0"/>
            </a:endParaRPr>
          </a:p>
        </p:txBody>
      </p:sp>
      <p:sp>
        <p:nvSpPr>
          <p:cNvPr id="1994" name="Text Placeholder 47">
            <a:extLst>
              <a:ext uri="{FF2B5EF4-FFF2-40B4-BE49-F238E27FC236}">
                <a16:creationId xmlns:a16="http://schemas.microsoft.com/office/drawing/2014/main" id="{CE691B96-E32E-F7AA-D0A1-ACAFF2C96F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1D47623-818A-705B-B821-F058B0BC952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89A2CD0-329A-AD66-9E82-A1DB6C6F93A4}"/>
              </a:ext>
            </a:extLst>
          </p:cNvPr>
          <p:cNvGrpSpPr/>
          <p:nvPr userDrawn="1"/>
        </p:nvGrpSpPr>
        <p:grpSpPr>
          <a:xfrm>
            <a:off x="1177351" y="5301081"/>
            <a:ext cx="4558967" cy="438406"/>
            <a:chOff x="1177351" y="5301081"/>
            <a:chExt cx="4558967" cy="43840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8CD3442-F157-B130-4C8C-C1C6563CA624}"/>
                </a:ext>
              </a:extLst>
            </p:cNvPr>
            <p:cNvSpPr txBox="1"/>
            <p:nvPr userDrawn="1"/>
          </p:nvSpPr>
          <p:spPr>
            <a:xfrm>
              <a:off x="2688336" y="5344755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tx1"/>
                  </a:solidFill>
                  <a:latin typeface="+mn-lt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tx1"/>
                  </a:solidFill>
                  <a:latin typeface="+mn-lt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tx1"/>
                  </a:solidFill>
                  <a:latin typeface="+mn-lt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7" name="Picture 6" descr="Shape&#10;&#10;AI-generated content may be incorrect.">
              <a:extLst>
                <a:ext uri="{FF2B5EF4-FFF2-40B4-BE49-F238E27FC236}">
                  <a16:creationId xmlns:a16="http://schemas.microsoft.com/office/drawing/2014/main" id="{442A6DA9-8C3C-81D4-6B8A-D16A90DD9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177351" y="5301081"/>
              <a:ext cx="1526303" cy="438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075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</p:spTree>
    <p:extLst>
      <p:ext uri="{BB962C8B-B14F-4D97-AF65-F5344CB8AC3E}">
        <p14:creationId xmlns:p14="http://schemas.microsoft.com/office/powerpoint/2010/main" val="4115577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3592" y="1825625"/>
            <a:ext cx="5563532" cy="413142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</p:spTree>
    <p:extLst>
      <p:ext uri="{BB962C8B-B14F-4D97-AF65-F5344CB8AC3E}">
        <p14:creationId xmlns:p14="http://schemas.microsoft.com/office/powerpoint/2010/main" val="2409650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52954"/>
            <a:ext cx="3650690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1652954"/>
            <a:ext cx="364642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1652954"/>
            <a:ext cx="364739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172851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C908273-EAF5-86C7-7DA1-4B3A63FA40A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52954"/>
            <a:ext cx="3650690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28AC23A-F6F3-1406-A41C-A53D31762F5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1652954"/>
            <a:ext cx="364642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8990C39-D2EB-2C24-D563-540A447C898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1652954"/>
            <a:ext cx="3647391" cy="4156175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550189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29508"/>
            <a:ext cx="2743968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1629508"/>
            <a:ext cx="2740760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1629508"/>
            <a:ext cx="2741489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1629508"/>
            <a:ext cx="2737553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4106746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F099DB8-02EB-0BAA-D750-3A0693F28B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6F1A98B-07FE-B21C-77B1-F780EBF12B1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2F52CC-99F4-74FB-3BF5-8DD70D4268F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C102EF-A95D-C917-FF68-A16CB75B3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954A7-39D8-F93F-8AB5-8AFDA80ABC3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1629508"/>
            <a:ext cx="2743968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933C006-27BF-E46C-6464-DF2AED8EF3C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1629508"/>
            <a:ext cx="2740760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72DE149-7914-DD03-AF2A-717A4DBC4C42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1629508"/>
            <a:ext cx="2741489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563E755-9A43-BCF9-FC26-D2B9312D44A8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1629508"/>
            <a:ext cx="2737553" cy="4179621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434581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51529"/>
            <a:ext cx="5528426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1C74-5281-AA62-3E0D-EBE314E66AD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7905" y="2151529"/>
            <a:ext cx="5534113" cy="3805518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E5D92591-51DF-3209-1704-154E381BA6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322623F-B85A-91ED-9131-7E60FBA08A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429" y="1636672"/>
            <a:ext cx="5534113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000835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365069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228076" y="2191870"/>
            <a:ext cx="364642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156060" y="2191870"/>
            <a:ext cx="3647391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0EDE83FF-6880-0C2B-F666-A52972148F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1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8CEEB1B0-74A1-A9A5-0E01-2E2E2380F2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1283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1B1FC136-726A-E90A-AA01-55CC4CA7F5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9995" y="1636713"/>
            <a:ext cx="3646421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401445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Column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191870"/>
            <a:ext cx="2743968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28" name="Content Placeholder 2">
            <a:extLst>
              <a:ext uri="{FF2B5EF4-FFF2-40B4-BE49-F238E27FC236}">
                <a16:creationId xmlns:a16="http://schemas.microsoft.com/office/drawing/2014/main" id="{91B561D3-B6AC-5C9F-026F-E37DD262A78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37701" y="2191870"/>
            <a:ext cx="2740760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0" name="Content Placeholder 2">
            <a:extLst>
              <a:ext uri="{FF2B5EF4-FFF2-40B4-BE49-F238E27FC236}">
                <a16:creationId xmlns:a16="http://schemas.microsoft.com/office/drawing/2014/main" id="{0971FFF4-0C2D-A4E6-1474-3D6A4F0506D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44032" y="2191870"/>
            <a:ext cx="2741489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432" name="Content Placeholder 2">
            <a:extLst>
              <a:ext uri="{FF2B5EF4-FFF2-40B4-BE49-F238E27FC236}">
                <a16:creationId xmlns:a16="http://schemas.microsoft.com/office/drawing/2014/main" id="{13E0DCF4-21AE-4C71-696D-13E98DC6605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069571" y="2191870"/>
            <a:ext cx="2737553" cy="3617259"/>
          </a:xfrm>
        </p:spPr>
        <p:txBody>
          <a:bodyPr lIns="182880" tIns="91440" rIns="91440" bIns="91440">
            <a:noAutofit/>
          </a:bodyPr>
          <a:lstStyle>
            <a:lvl1pPr marL="0" indent="0">
              <a:spcBef>
                <a:spcPts val="1200"/>
              </a:spcBef>
              <a:spcAft>
                <a:spcPts val="60"/>
              </a:spcAft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60"/>
              </a:spcAft>
              <a:defRPr sz="16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60"/>
              </a:spcAft>
              <a:defRPr sz="1600"/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Text Placeholder 212">
            <a:extLst>
              <a:ext uri="{FF2B5EF4-FFF2-40B4-BE49-F238E27FC236}">
                <a16:creationId xmlns:a16="http://schemas.microsoft.com/office/drawing/2014/main" id="{A8FB3702-489D-7133-5029-0EED83D742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692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sp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Text Placeholder 212">
            <a:extLst>
              <a:ext uri="{FF2B5EF4-FFF2-40B4-BE49-F238E27FC236}">
                <a16:creationId xmlns:a16="http://schemas.microsoft.com/office/drawing/2014/main" id="{A472ABD6-D4AF-51A3-D274-EB02E1F7D6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70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2">
            <a:extLst>
              <a:ext uri="{FF2B5EF4-FFF2-40B4-BE49-F238E27FC236}">
                <a16:creationId xmlns:a16="http://schemas.microsoft.com/office/drawing/2014/main" id="{9B2846D9-98D8-E207-8370-E81B28729B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4476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7" name="Text Placeholder 212">
            <a:extLst>
              <a:ext uri="{FF2B5EF4-FFF2-40B4-BE49-F238E27FC236}">
                <a16:creationId xmlns:a16="http://schemas.microsoft.com/office/drawing/2014/main" id="{5A4E93FB-938D-13A6-A78B-46943641C3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69571" y="1636713"/>
            <a:ext cx="2740760" cy="433965"/>
          </a:xfrm>
          <a:solidFill>
            <a:schemeClr val="tx2"/>
          </a:solidFill>
        </p:spPr>
        <p:txBody>
          <a:bodyPr wrap="square" lIns="182880" tIns="91440" rIns="91440" bIns="91440">
            <a:no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 b="1">
                <a:solidFill>
                  <a:schemeClr val="bg1"/>
                </a:solidFill>
              </a:defRPr>
            </a:lvl2pPr>
            <a:lvl3pPr marL="914400" indent="0">
              <a:buNone/>
              <a:defRPr sz="1800" b="1">
                <a:solidFill>
                  <a:schemeClr val="bg1"/>
                </a:solidFill>
              </a:defRPr>
            </a:lvl3pPr>
            <a:lvl4pPr marL="1371600" indent="0">
              <a:buNone/>
              <a:defRPr sz="1800" b="1">
                <a:solidFill>
                  <a:schemeClr val="bg1"/>
                </a:solidFill>
              </a:defRPr>
            </a:lvl4pPr>
            <a:lvl5pPr marL="1828800" indent="0">
              <a:buNone/>
              <a:defRPr sz="18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498188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A0731A8F-A5F9-DD23-C897-CABCBA301C32}"/>
              </a:ext>
            </a:extLst>
          </p:cNvPr>
          <p:cNvSpPr/>
          <p:nvPr userDrawn="1"/>
        </p:nvSpPr>
        <p:spPr>
          <a:xfrm>
            <a:off x="0" y="2874040"/>
            <a:ext cx="12192000" cy="3983959"/>
          </a:xfrm>
          <a:custGeom>
            <a:avLst/>
            <a:gdLst>
              <a:gd name="connsiteX0" fmla="*/ 0 w 12192000"/>
              <a:gd name="connsiteY0" fmla="*/ 0 h 3728466"/>
              <a:gd name="connsiteX1" fmla="*/ 12192000 w 12192000"/>
              <a:gd name="connsiteY1" fmla="*/ 0 h 3728466"/>
              <a:gd name="connsiteX2" fmla="*/ 12192000 w 12192000"/>
              <a:gd name="connsiteY2" fmla="*/ 3728466 h 3728466"/>
              <a:gd name="connsiteX3" fmla="*/ 0 w 12192000"/>
              <a:gd name="connsiteY3" fmla="*/ 3728466 h 372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28466">
                <a:moveTo>
                  <a:pt x="0" y="0"/>
                </a:moveTo>
                <a:lnTo>
                  <a:pt x="12192000" y="0"/>
                </a:lnTo>
                <a:lnTo>
                  <a:pt x="12192000" y="3728466"/>
                </a:lnTo>
                <a:lnTo>
                  <a:pt x="0" y="3728466"/>
                </a:lnTo>
                <a:close/>
              </a:path>
            </a:pathLst>
          </a:custGeom>
          <a:solidFill>
            <a:schemeClr val="tx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361" name="Picture Placeholder 360">
            <a:extLst>
              <a:ext uri="{FF2B5EF4-FFF2-40B4-BE49-F238E27FC236}">
                <a16:creationId xmlns:a16="http://schemas.microsoft.com/office/drawing/2014/main" id="{BDA3E75D-82B9-D08B-2F03-A683518AC71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069848" y="1645920"/>
            <a:ext cx="2923908" cy="292608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2" name="Picture Placeholder 360">
            <a:extLst>
              <a:ext uri="{FF2B5EF4-FFF2-40B4-BE49-F238E27FC236}">
                <a16:creationId xmlns:a16="http://schemas.microsoft.com/office/drawing/2014/main" id="{B61B4DFE-D0E9-B57A-176A-09A1C664C95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636008" y="1645920"/>
            <a:ext cx="2926080" cy="292608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3" name="Picture Placeholder 360">
            <a:extLst>
              <a:ext uri="{FF2B5EF4-FFF2-40B4-BE49-F238E27FC236}">
                <a16:creationId xmlns:a16="http://schemas.microsoft.com/office/drawing/2014/main" id="{174E554B-4BD8-EF29-58CE-4FB93A18B3CF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8202168" y="1645920"/>
            <a:ext cx="2926080" cy="292608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6634D6-1ACC-26AC-A117-291B7F184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B6D4833-11C2-F073-A788-EE5CF087546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839855A-2E65-D041-0145-9228A25DEC8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ext Placeholder 364">
            <a:extLst>
              <a:ext uri="{FF2B5EF4-FFF2-40B4-BE49-F238E27FC236}">
                <a16:creationId xmlns:a16="http://schemas.microsoft.com/office/drawing/2014/main" id="{87DB2D28-593F-795D-4528-4F36687F3F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35024" y="4727448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0" name="Text Placeholder 364">
            <a:extLst>
              <a:ext uri="{FF2B5EF4-FFF2-40B4-BE49-F238E27FC236}">
                <a16:creationId xmlns:a16="http://schemas.microsoft.com/office/drawing/2014/main" id="{7376F770-679C-5A79-745B-C16311760F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727448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Text Placeholder 364">
            <a:extLst>
              <a:ext uri="{FF2B5EF4-FFF2-40B4-BE49-F238E27FC236}">
                <a16:creationId xmlns:a16="http://schemas.microsoft.com/office/drawing/2014/main" id="{BE984742-C45A-DB0D-15F8-E82D7B9C2FC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58200" y="4727448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068199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25B3089-0A48-0AC4-08EB-C9D35463AC28}"/>
              </a:ext>
            </a:extLst>
          </p:cNvPr>
          <p:cNvSpPr/>
          <p:nvPr userDrawn="1"/>
        </p:nvSpPr>
        <p:spPr>
          <a:xfrm>
            <a:off x="385763" y="6015038"/>
            <a:ext cx="6899620" cy="575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8CF54AA-7F0F-038A-AAAF-AD02F6AA5A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96615 w 12192000"/>
              <a:gd name="connsiteY0" fmla="*/ 829307 h 6858000"/>
              <a:gd name="connsiteX1" fmla="*/ 896615 w 12192000"/>
              <a:gd name="connsiteY1" fmla="*/ 6028692 h 6858000"/>
              <a:gd name="connsiteX2" fmla="*/ 6096000 w 12192000"/>
              <a:gd name="connsiteY2" fmla="*/ 6028692 h 6858000"/>
              <a:gd name="connsiteX3" fmla="*/ 6096000 w 12192000"/>
              <a:gd name="connsiteY3" fmla="*/ 82930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96615" y="829307"/>
                </a:moveTo>
                <a:lnTo>
                  <a:pt x="896615" y="6028692"/>
                </a:lnTo>
                <a:lnTo>
                  <a:pt x="6096000" y="6028692"/>
                </a:lnTo>
                <a:lnTo>
                  <a:pt x="6096000" y="82930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B6A4265-6FDC-7301-BD87-6CE0C2335A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5450" y="2254309"/>
            <a:ext cx="45180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 (Text size no larger than 36pt)</a:t>
            </a:r>
          </a:p>
        </p:txBody>
      </p:sp>
      <p:sp>
        <p:nvSpPr>
          <p:cNvPr id="43" name="Text Placeholder 1961">
            <a:extLst>
              <a:ext uri="{FF2B5EF4-FFF2-40B4-BE49-F238E27FC236}">
                <a16:creationId xmlns:a16="http://schemas.microsoft.com/office/drawing/2014/main" id="{1061D354-0A2B-B951-F1BE-22D610DF35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5450" y="1934670"/>
            <a:ext cx="45180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tx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767997A1-375F-1726-DF9D-576251F05B3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28108" y="1141396"/>
            <a:ext cx="1780479" cy="428014"/>
          </a:xfrm>
          <a:prstGeom prst="rect">
            <a:avLst/>
          </a:prstGeom>
        </p:spPr>
      </p:pic>
      <p:sp>
        <p:nvSpPr>
          <p:cNvPr id="7" name="Text Placeholder 1963">
            <a:extLst>
              <a:ext uri="{FF2B5EF4-FFF2-40B4-BE49-F238E27FC236}">
                <a16:creationId xmlns:a16="http://schemas.microsoft.com/office/drawing/2014/main" id="{3B1CF4E8-BDC8-B225-DB1D-63D508EC38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5450" y="4383195"/>
            <a:ext cx="451713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tx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67FCB669-B9C0-1E9C-516B-D8A804C4C3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15450" y="4798918"/>
            <a:ext cx="451713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tx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7B51F-DF85-E9E0-712B-297B83E802F9}"/>
              </a:ext>
            </a:extLst>
          </p:cNvPr>
          <p:cNvSpPr/>
          <p:nvPr userDrawn="1"/>
        </p:nvSpPr>
        <p:spPr>
          <a:xfrm>
            <a:off x="1215450" y="3780792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74748"/>
              </a:solidFill>
              <a:latin typeface="Aptos Light" panose="020B00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BE50A6-F625-0BB9-2DA3-BD2A1D5A1C99}"/>
              </a:ext>
            </a:extLst>
          </p:cNvPr>
          <p:cNvGrpSpPr/>
          <p:nvPr userDrawn="1"/>
        </p:nvGrpSpPr>
        <p:grpSpPr>
          <a:xfrm>
            <a:off x="1177351" y="5301081"/>
            <a:ext cx="4558967" cy="438406"/>
            <a:chOff x="1177351" y="5301081"/>
            <a:chExt cx="4558967" cy="43840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46153C1-920A-60DA-AB29-D732EC8AD9DD}"/>
                </a:ext>
              </a:extLst>
            </p:cNvPr>
            <p:cNvSpPr txBox="1"/>
            <p:nvPr userDrawn="1"/>
          </p:nvSpPr>
          <p:spPr>
            <a:xfrm>
              <a:off x="2688336" y="5344755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tx1"/>
                  </a:solidFill>
                  <a:latin typeface="+mn-lt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tx1"/>
                  </a:solidFill>
                  <a:latin typeface="+mn-lt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tx1"/>
                  </a:solidFill>
                  <a:latin typeface="+mn-lt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4" name="Picture 3" descr="Shape&#10;&#10;AI-generated content may be incorrect.">
              <a:extLst>
                <a:ext uri="{FF2B5EF4-FFF2-40B4-BE49-F238E27FC236}">
                  <a16:creationId xmlns:a16="http://schemas.microsoft.com/office/drawing/2014/main" id="{2B8A78FF-CBBF-0925-0C04-834044AF1A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77351" y="5301081"/>
              <a:ext cx="1526303" cy="438406"/>
            </a:xfrm>
            <a:prstGeom prst="rect">
              <a:avLst/>
            </a:prstGeom>
          </p:spPr>
        </p:pic>
      </p:grpSp>
      <p:sp>
        <p:nvSpPr>
          <p:cNvPr id="5" name="Subtitle 2">
            <a:extLst>
              <a:ext uri="{FF2B5EF4-FFF2-40B4-BE49-F238E27FC236}">
                <a16:creationId xmlns:a16="http://schemas.microsoft.com/office/drawing/2014/main" id="{9461967E-4A3D-99FD-12D2-D204FBEBAF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450" y="4031052"/>
            <a:ext cx="451713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</p:spTree>
    <p:extLst>
      <p:ext uri="{BB962C8B-B14F-4D97-AF65-F5344CB8AC3E}">
        <p14:creationId xmlns:p14="http://schemas.microsoft.com/office/powerpoint/2010/main" val="3620304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285">
            <a:extLst>
              <a:ext uri="{FF2B5EF4-FFF2-40B4-BE49-F238E27FC236}">
                <a16:creationId xmlns:a16="http://schemas.microsoft.com/office/drawing/2014/main" id="{33C27B49-A27E-0D8E-47DA-07C46ED6F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886397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5" name="Picture Placeholder 360">
            <a:extLst>
              <a:ext uri="{FF2B5EF4-FFF2-40B4-BE49-F238E27FC236}">
                <a16:creationId xmlns:a16="http://schemas.microsoft.com/office/drawing/2014/main" id="{B6C3CAB0-9F19-5F7D-262F-075849CDF9D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069848" y="1645920"/>
            <a:ext cx="2923908" cy="292608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F6D66F89-B82D-509A-9415-1271514F009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636008" y="1645920"/>
            <a:ext cx="2926080" cy="292608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5B2950D5-5445-9250-7264-D5F1C7CFF621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8202168" y="1645920"/>
            <a:ext cx="2926080" cy="292608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364">
            <a:extLst>
              <a:ext uri="{FF2B5EF4-FFF2-40B4-BE49-F238E27FC236}">
                <a16:creationId xmlns:a16="http://schemas.microsoft.com/office/drawing/2014/main" id="{00EE450A-4A48-CD8F-195B-EFA7253FE3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35024" y="4727448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5" name="Text Placeholder 364">
            <a:extLst>
              <a:ext uri="{FF2B5EF4-FFF2-40B4-BE49-F238E27FC236}">
                <a16:creationId xmlns:a16="http://schemas.microsoft.com/office/drawing/2014/main" id="{6D24BE53-367A-F7EE-4A10-86C720DD94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727448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6" name="Text Placeholder 364">
            <a:extLst>
              <a:ext uri="{FF2B5EF4-FFF2-40B4-BE49-F238E27FC236}">
                <a16:creationId xmlns:a16="http://schemas.microsoft.com/office/drawing/2014/main" id="{C5AB6D40-14EE-39E1-1C1E-DD4771CAD98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58200" y="4727448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652793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685523" cy="917575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5" name="Picture Placeholder 360">
            <a:extLst>
              <a:ext uri="{FF2B5EF4-FFF2-40B4-BE49-F238E27FC236}">
                <a16:creationId xmlns:a16="http://schemas.microsoft.com/office/drawing/2014/main" id="{62FE7C8B-D853-CA32-F02A-E0E431FE2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069848" y="1645920"/>
            <a:ext cx="2923908" cy="292608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25985483-66E5-0277-9E8E-8234D001A48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636008" y="1645920"/>
            <a:ext cx="2926080" cy="292608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E1C6DB72-7F04-7416-51DB-F05F0035A595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8202168" y="1645920"/>
            <a:ext cx="2926080" cy="292608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364">
            <a:extLst>
              <a:ext uri="{FF2B5EF4-FFF2-40B4-BE49-F238E27FC236}">
                <a16:creationId xmlns:a16="http://schemas.microsoft.com/office/drawing/2014/main" id="{D0DEB0A1-96DC-E93B-DFED-C24D86572D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35024" y="4727448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5" name="Text Placeholder 364">
            <a:extLst>
              <a:ext uri="{FF2B5EF4-FFF2-40B4-BE49-F238E27FC236}">
                <a16:creationId xmlns:a16="http://schemas.microsoft.com/office/drawing/2014/main" id="{1A9B287A-BCA2-477B-B96F-5895AA3949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516" y="4727448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6" name="Text Placeholder 364">
            <a:extLst>
              <a:ext uri="{FF2B5EF4-FFF2-40B4-BE49-F238E27FC236}">
                <a16:creationId xmlns:a16="http://schemas.microsoft.com/office/drawing/2014/main" id="{058C8352-E125-59CC-3CDA-4422103AE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58200" y="4727448"/>
            <a:ext cx="2393950" cy="369332"/>
          </a:xfrm>
        </p:spPr>
        <p:txBody>
          <a:bodyPr tIns="91440" bIns="0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20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20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2000" b="1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96653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Image Series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reeform 123">
            <a:extLst>
              <a:ext uri="{FF2B5EF4-FFF2-40B4-BE49-F238E27FC236}">
                <a16:creationId xmlns:a16="http://schemas.microsoft.com/office/drawing/2014/main" id="{14819B2D-3933-9761-A0E0-F8A47EFAE8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D5FAFE-F099-74C8-600F-3FEE5ACA26C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127BAF7-7A03-B6B3-4688-2EC146E874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17" name="Picture Placeholder 122">
            <a:extLst>
              <a:ext uri="{FF2B5EF4-FFF2-40B4-BE49-F238E27FC236}">
                <a16:creationId xmlns:a16="http://schemas.microsoft.com/office/drawing/2014/main" id="{87D78755-2DCD-D8CC-0E1B-26B8798C9E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07498" y="1371574"/>
            <a:ext cx="3075236" cy="1490472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22">
            <a:extLst>
              <a:ext uri="{FF2B5EF4-FFF2-40B4-BE49-F238E27FC236}">
                <a16:creationId xmlns:a16="http://schemas.microsoft.com/office/drawing/2014/main" id="{A646BC9C-4F8B-B5BA-4137-4E5CE8FA2E8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451474" y="3039052"/>
            <a:ext cx="3075236" cy="1490472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22">
            <a:extLst>
              <a:ext uri="{FF2B5EF4-FFF2-40B4-BE49-F238E27FC236}">
                <a16:creationId xmlns:a16="http://schemas.microsoft.com/office/drawing/2014/main" id="{30C68DC1-70B2-C7B0-A2FE-80122E4F85A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196136" y="4707798"/>
            <a:ext cx="3075236" cy="1490472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46ACBB2B-C7F0-E810-9B2C-BD70D1820D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62830" y="1376146"/>
            <a:ext cx="1744662" cy="1485900"/>
          </a:xfrm>
          <a:solidFill>
            <a:schemeClr val="accent5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A5AB8117-0D0B-F4A2-5D9D-8D07A61536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07492" y="3043624"/>
            <a:ext cx="1744662" cy="1485900"/>
          </a:xfrm>
          <a:solidFill>
            <a:schemeClr val="accent4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269DCCB0-CA4C-C341-313C-4C6AB851C3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51474" y="4712370"/>
            <a:ext cx="1744662" cy="1485900"/>
          </a:xfrm>
          <a:solidFill>
            <a:schemeClr val="accent3"/>
          </a:solidFill>
        </p:spPr>
        <p:txBody>
          <a:bodyPr lIns="91440" tIns="182880" rIns="91440" bIns="182880"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783067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Image Series Colo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0965" y="1758896"/>
            <a:ext cx="2194560" cy="187452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939E5704-91D7-1C33-1BB9-D89551BB48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65" y="3911299"/>
            <a:ext cx="2194560" cy="187452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18357D60-C329-E014-7EC4-02AD7930A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21865" y="1758896"/>
            <a:ext cx="2194560" cy="187452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360">
            <a:extLst>
              <a:ext uri="{FF2B5EF4-FFF2-40B4-BE49-F238E27FC236}">
                <a16:creationId xmlns:a16="http://schemas.microsoft.com/office/drawing/2014/main" id="{1823B7A0-FA70-81A4-C409-2C310328D2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21865" y="3911299"/>
            <a:ext cx="2194560" cy="187452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84D16B10-4114-3D13-50FC-848A872439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4410" y="3911299"/>
            <a:ext cx="2192338" cy="1873250"/>
          </a:xfrm>
          <a:solidFill>
            <a:schemeClr val="accent6"/>
          </a:solidFill>
        </p:spPr>
        <p:txBody>
          <a:bodyPr lIns="182880" tIns="182880" rIns="182880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69C9FFD-3BEB-F410-9877-CC941D322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527" y="1758896"/>
            <a:ext cx="2192338" cy="1873250"/>
          </a:xfrm>
          <a:solidFill>
            <a:schemeClr val="accent2"/>
          </a:solidFill>
        </p:spPr>
        <p:txBody>
          <a:bodyPr lIns="182880" tIns="182880" rIns="182880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39CDA33-6D16-DEAF-0280-749663549D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9527" y="3911299"/>
            <a:ext cx="2192338" cy="1873250"/>
          </a:xfrm>
          <a:solidFill>
            <a:schemeClr val="accent4"/>
          </a:solidFill>
        </p:spPr>
        <p:txBody>
          <a:bodyPr lIns="182880" tIns="182880" rIns="18288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FD3A4D06-1EC0-67D1-BF1F-4A91D1E341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4410" y="1758896"/>
            <a:ext cx="2192338" cy="1873250"/>
          </a:xfrm>
          <a:solidFill>
            <a:schemeClr val="tx2"/>
          </a:solidFill>
        </p:spPr>
        <p:txBody>
          <a:bodyPr lIns="182880" tIns="182880" rIns="182880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2664967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Image Series Colo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8099" y="1465385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26F353B8-FF4B-42ED-1CE7-EDC4F7EF61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68099" y="3012831"/>
            <a:ext cx="2658427" cy="656942"/>
          </a:xfrm>
          <a:solidFill>
            <a:schemeClr val="tx2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6E81FCDA-4DA3-AB4A-5D95-88A3FEFC3A2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468099" y="3960136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3F669257-B949-89C3-AFAB-C056282DB4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68099" y="5507582"/>
            <a:ext cx="2658427" cy="656942"/>
          </a:xfrm>
          <a:solidFill>
            <a:schemeClr val="accent5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13D2DA25-934B-21FF-2966-29EF546C487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766787" y="1465385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17D533C8-B6CD-B35B-9678-CFA2D4FF71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66787" y="3012831"/>
            <a:ext cx="2658427" cy="656942"/>
          </a:xfrm>
          <a:solidFill>
            <a:schemeClr val="accent3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FFFA52E8-8238-7D32-74C3-C442340BACD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766787" y="3960136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EAA931B9-F65E-5FA9-1A52-F298BEA03A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66787" y="5507582"/>
            <a:ext cx="2658427" cy="656942"/>
          </a:xfrm>
          <a:solidFill>
            <a:schemeClr val="accent4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1" name="Picture Placeholder 360">
            <a:extLst>
              <a:ext uri="{FF2B5EF4-FFF2-40B4-BE49-F238E27FC236}">
                <a16:creationId xmlns:a16="http://schemas.microsoft.com/office/drawing/2014/main" id="{E2163388-A63C-577D-E1F5-098DA5ECC07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065474" y="1465385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6A354D75-2850-EFEF-9B6E-16282EFCDE4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65474" y="3012831"/>
            <a:ext cx="2658427" cy="656942"/>
          </a:xfrm>
          <a:solidFill>
            <a:schemeClr val="accent6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3" name="Picture Placeholder 360">
            <a:extLst>
              <a:ext uri="{FF2B5EF4-FFF2-40B4-BE49-F238E27FC236}">
                <a16:creationId xmlns:a16="http://schemas.microsoft.com/office/drawing/2014/main" id="{FBABECBC-CDDA-6887-FB75-25BC231CEC9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065474" y="3960136"/>
            <a:ext cx="2658427" cy="154744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AA63FF33-3432-1D2E-53DE-B6F0895069F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65474" y="5507582"/>
            <a:ext cx="2658427" cy="656942"/>
          </a:xfrm>
          <a:solidFill>
            <a:schemeClr val="tx1"/>
          </a:solidFill>
        </p:spPr>
        <p:txBody>
          <a:bodyPr lIns="91440" tIns="91440" rIns="91440" bIns="91440"/>
          <a:lstStyle>
            <a:lvl1pPr marL="0" indent="0" algn="ctr">
              <a:buNone/>
              <a:defRPr sz="1800" b="1" i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18581818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-Portrait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10445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0079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09584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09218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08182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07640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06077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05711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03782" y="1682263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03416" y="3107592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" name="Picture Placeholder 360">
            <a:extLst>
              <a:ext uri="{FF2B5EF4-FFF2-40B4-BE49-F238E27FC236}">
                <a16:creationId xmlns:a16="http://schemas.microsoft.com/office/drawing/2014/main" id="{50C0265D-4C37-A6EB-018A-088C3665D77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510079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171DB7C-B77B-BA2F-D42D-E70799E1CF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09713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6" name="Picture Placeholder 360">
            <a:extLst>
              <a:ext uri="{FF2B5EF4-FFF2-40B4-BE49-F238E27FC236}">
                <a16:creationId xmlns:a16="http://schemas.microsoft.com/office/drawing/2014/main" id="{54228786-C065-7CF8-8C9C-C9622BDB5F7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3409218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C03BA11-280F-ED2F-8FE5-AD08B0D4481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08852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1" name="Picture Placeholder 360">
            <a:extLst>
              <a:ext uri="{FF2B5EF4-FFF2-40B4-BE49-F238E27FC236}">
                <a16:creationId xmlns:a16="http://schemas.microsoft.com/office/drawing/2014/main" id="{D0FFE670-33BD-AB72-DB9E-26A7E5785E5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307816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6FD3033-3412-943B-9B60-3555F20EAC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07274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7" name="Picture Placeholder 360">
            <a:extLst>
              <a:ext uri="{FF2B5EF4-FFF2-40B4-BE49-F238E27FC236}">
                <a16:creationId xmlns:a16="http://schemas.microsoft.com/office/drawing/2014/main" id="{D90F4C59-A65F-7802-34A6-70D69C5041A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05711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34846F9-F8EB-3656-08DF-03E1A00CD63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05345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9" name="Picture Placeholder 360">
            <a:extLst>
              <a:ext uri="{FF2B5EF4-FFF2-40B4-BE49-F238E27FC236}">
                <a16:creationId xmlns:a16="http://schemas.microsoft.com/office/drawing/2014/main" id="{9694CBBD-6AE6-ADDC-80FB-FDFA2458BCB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103416" y="3970677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DB0CCF3-7E0B-FACF-F244-CCF6EC2D930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03050" y="5396006"/>
            <a:ext cx="1412144" cy="321408"/>
          </a:xfrm>
        </p:spPr>
        <p:txBody>
          <a:bodyPr tIns="91440"/>
          <a:lstStyle>
            <a:lvl1pPr marL="0" indent="0">
              <a:buNone/>
              <a:defRPr sz="1600" b="0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7933756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-Portrait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46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4D37D-9760-333D-5D98-7361CD68B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43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7" name="Picture Placeholder 360">
            <a:extLst>
              <a:ext uri="{FF2B5EF4-FFF2-40B4-BE49-F238E27FC236}">
                <a16:creationId xmlns:a16="http://schemas.microsoft.com/office/drawing/2014/main" id="{25194CC7-DFDD-41E3-3F16-A4BAED70D3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9910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59FEBC2-FFA2-F082-C0B4-490D9C6E36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907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0" name="Picture Placeholder 360">
            <a:extLst>
              <a:ext uri="{FF2B5EF4-FFF2-40B4-BE49-F238E27FC236}">
                <a16:creationId xmlns:a16="http://schemas.microsoft.com/office/drawing/2014/main" id="{9E7760E5-8579-2ACD-19F1-A979EC595A8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674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21DEBE6-249D-E1B1-4B52-A019B44949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671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EB7AC011-2F57-EC56-91F9-A965565A40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438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9762E5-F688-DBA8-4C37-B3A3C58F18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435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4" name="Picture Placeholder 360">
            <a:extLst>
              <a:ext uri="{FF2B5EF4-FFF2-40B4-BE49-F238E27FC236}">
                <a16:creationId xmlns:a16="http://schemas.microsoft.com/office/drawing/2014/main" id="{8A47F1D3-73AD-F467-48EE-D207477529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020291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B4A73141-DACC-B694-EAA5-D499AAA41A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9925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7" name="Picture Placeholder 360">
            <a:extLst>
              <a:ext uri="{FF2B5EF4-FFF2-40B4-BE49-F238E27FC236}">
                <a16:creationId xmlns:a16="http://schemas.microsoft.com/office/drawing/2014/main" id="{7EDA5855-F73F-935A-1566-720D38EC07D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696325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CA7A6897-50BB-69EA-CE0D-8428224909F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95959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29" name="Picture Placeholder 360">
            <a:extLst>
              <a:ext uri="{FF2B5EF4-FFF2-40B4-BE49-F238E27FC236}">
                <a16:creationId xmlns:a16="http://schemas.microsoft.com/office/drawing/2014/main" id="{D09EF4CE-B526-1CEA-9EDD-34A61A70EE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371993" y="1676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993FC27B-1624-B783-DF96-5521C31FB6A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371627" y="3101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1" name="Picture Placeholder 360">
            <a:extLst>
              <a:ext uri="{FF2B5EF4-FFF2-40B4-BE49-F238E27FC236}">
                <a16:creationId xmlns:a16="http://schemas.microsoft.com/office/drawing/2014/main" id="{5A8BA158-C0D0-7A81-D0D2-8428A63A3D7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171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39D4BA50-34B9-66B8-EAF5-82AF534969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67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3" name="Picture Placeholder 360">
            <a:extLst>
              <a:ext uri="{FF2B5EF4-FFF2-40B4-BE49-F238E27FC236}">
                <a16:creationId xmlns:a16="http://schemas.microsoft.com/office/drawing/2014/main" id="{9764F327-567A-B4BD-324B-5E6E4A38AE8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9935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81407771-83D8-01C3-0563-CE45ADD67E2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9931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5" name="Picture Placeholder 360">
            <a:extLst>
              <a:ext uri="{FF2B5EF4-FFF2-40B4-BE49-F238E27FC236}">
                <a16:creationId xmlns:a16="http://schemas.microsoft.com/office/drawing/2014/main" id="{053F6908-A1A4-51D5-C068-74AE8BBE857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6699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0159B219-D993-9F5C-A25E-27170413130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695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7" name="Picture Placeholder 360">
            <a:extLst>
              <a:ext uri="{FF2B5EF4-FFF2-40B4-BE49-F238E27FC236}">
                <a16:creationId xmlns:a16="http://schemas.microsoft.com/office/drawing/2014/main" id="{3B1CFCF1-1BBA-A77B-07C5-CE89C6D37D8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3463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924D5DB3-FDA3-34E1-683B-AF880C6B564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459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39" name="Picture Placeholder 360">
            <a:extLst>
              <a:ext uri="{FF2B5EF4-FFF2-40B4-BE49-F238E27FC236}">
                <a16:creationId xmlns:a16="http://schemas.microsoft.com/office/drawing/2014/main" id="{CD18FDA3-0BAD-70CF-4A1C-E0AC365F43EC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022751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BC7D472D-B446-D4C9-7FEA-8337576DA47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022385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41" name="Picture Placeholder 360">
            <a:extLst>
              <a:ext uri="{FF2B5EF4-FFF2-40B4-BE49-F238E27FC236}">
                <a16:creationId xmlns:a16="http://schemas.microsoft.com/office/drawing/2014/main" id="{00CD14FC-B345-724A-1702-9ECB7309E7BA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698785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A39A6918-941C-CFDA-46B7-7B3F5821B26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698419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43" name="Picture Placeholder 360">
            <a:extLst>
              <a:ext uri="{FF2B5EF4-FFF2-40B4-BE49-F238E27FC236}">
                <a16:creationId xmlns:a16="http://schemas.microsoft.com/office/drawing/2014/main" id="{13F06704-FC82-77D6-CD12-259FDE55A8D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0374453" y="3962401"/>
            <a:ext cx="1411061" cy="140817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DAE33098-4EF0-1E1A-7F23-76F0D50AACB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74087" y="5387730"/>
            <a:ext cx="1412144" cy="321408"/>
          </a:xfrm>
        </p:spPr>
        <p:txBody>
          <a:bodyPr tIns="91440"/>
          <a:lstStyle>
            <a:lvl1pPr marL="0" indent="0">
              <a:buNone/>
              <a:defRPr sz="1600" b="0" u="none"/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800" b="1"/>
            </a:lvl4pPr>
            <a:lvl5pPr marL="1828800" indent="0">
              <a:buNone/>
              <a:defRPr sz="1800" b="1"/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</p:spTree>
    <p:extLst>
      <p:ext uri="{BB962C8B-B14F-4D97-AF65-F5344CB8AC3E}">
        <p14:creationId xmlns:p14="http://schemas.microsoft.com/office/powerpoint/2010/main" val="3864884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Aer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23-P05692: Jaimee edited &#10;&#10;Drone Mission - Aerial of ORNL East Campus facing west. May 9, 2023.&#10;">
            <a:extLst>
              <a:ext uri="{FF2B5EF4-FFF2-40B4-BE49-F238E27FC236}">
                <a16:creationId xmlns:a16="http://schemas.microsoft.com/office/drawing/2014/main" id="{29026065-7CE6-26BF-5E11-E2573F33EF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89" b="20607"/>
          <a:stretch>
            <a:fillRect/>
          </a:stretch>
        </p:blipFill>
        <p:spPr>
          <a:xfrm>
            <a:off x="0" y="414"/>
            <a:ext cx="12192000" cy="68571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388" y="2258209"/>
            <a:ext cx="12081224" cy="664797"/>
          </a:xfrm>
        </p:spPr>
        <p:txBody>
          <a:bodyPr anchor="t" anchorCtr="0">
            <a:noAutofit/>
          </a:bodyPr>
          <a:lstStyle>
            <a:lvl1pPr algn="ctr">
              <a:spcBef>
                <a:spcPts val="1200"/>
              </a:spcBef>
              <a:spcAft>
                <a:spcPts val="60"/>
              </a:spcAft>
              <a:defRPr sz="48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One-sentence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437" y="2922742"/>
            <a:ext cx="12063127" cy="397032"/>
          </a:xfrm>
        </p:spPr>
        <p:txBody>
          <a:bodyPr tIns="91440"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2200" b="1" spc="3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PLACE CONTENT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5668818" y="3468601"/>
            <a:ext cx="854364" cy="719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0787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Hexag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raphic 285">
            <a:extLst>
              <a:ext uri="{FF2B5EF4-FFF2-40B4-BE49-F238E27FC236}">
                <a16:creationId xmlns:a16="http://schemas.microsoft.com/office/drawing/2014/main" id="{4013C738-DD97-6098-5C6E-69C6DA874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71230B-9536-B5A5-160D-DBECD2D263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157" y="2624569"/>
            <a:ext cx="11045686" cy="498598"/>
          </a:xfrm>
        </p:spPr>
        <p:txBody>
          <a:bodyPr anchor="t" anchorCtr="0">
            <a:noAutofit/>
          </a:bodyPr>
          <a:lstStyle>
            <a:lvl1pPr algn="ctr"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</a:t>
            </a:r>
          </a:p>
        </p:txBody>
      </p:sp>
      <p:sp>
        <p:nvSpPr>
          <p:cNvPr id="320" name="Text Placeholder 368">
            <a:extLst>
              <a:ext uri="{FF2B5EF4-FFF2-40B4-BE49-F238E27FC236}">
                <a16:creationId xmlns:a16="http://schemas.microsoft.com/office/drawing/2014/main" id="{EE706859-C661-2A5C-56D3-6BE7DBBC71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6069" y="3774422"/>
            <a:ext cx="11062774" cy="249299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1200"/>
              </a:spcBef>
              <a:spcAft>
                <a:spcPts val="60"/>
              </a:spcAft>
              <a:buNone/>
              <a:defRPr sz="1800" b="0" i="0">
                <a:solidFill>
                  <a:schemeClr val="bg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7D526D-05AB-C716-46F5-6CDC1D14E2ED}"/>
              </a:ext>
            </a:extLst>
          </p:cNvPr>
          <p:cNvSpPr/>
          <p:nvPr userDrawn="1"/>
        </p:nvSpPr>
        <p:spPr>
          <a:xfrm>
            <a:off x="5668818" y="3393042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C5D6D4-E7B7-6C45-59D0-554A5C06715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90CAB2-9585-BA89-5C2E-B28EE49E995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4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Aerial +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25-P08154: Drone Mission - Aerial of sunrise over ORNL east campus, April 3, 2023.  &#10;&#10;Electronic Reference Image – For more images in this series, please contact, creativeservices@ornl.gov&#10;This image has been reviewed by an ORNL Releasing Official and is approved for public release, January 4, 2023.">
            <a:extLst>
              <a:ext uri="{FF2B5EF4-FFF2-40B4-BE49-F238E27FC236}">
                <a16:creationId xmlns:a16="http://schemas.microsoft.com/office/drawing/2014/main" id="{23DA0192-253A-9416-8E30-B9B66EED5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494" t="5003" r="5511" b="5003"/>
          <a:stretch>
            <a:fillRect/>
          </a:stretch>
        </p:blipFill>
        <p:spPr>
          <a:xfrm>
            <a:off x="0" y="414"/>
            <a:ext cx="12192000" cy="6857172"/>
          </a:xfrm>
          <a:prstGeom prst="rect">
            <a:avLst/>
          </a:prstGeom>
        </p:spPr>
      </p:pic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E904804-90C2-92CD-EBBE-DEE84A1EF57E}"/>
              </a:ext>
            </a:extLst>
          </p:cNvPr>
          <p:cNvGrpSpPr/>
          <p:nvPr userDrawn="1"/>
        </p:nvGrpSpPr>
        <p:grpSpPr>
          <a:xfrm>
            <a:off x="2230425" y="2155963"/>
            <a:ext cx="7731150" cy="1180116"/>
            <a:chOff x="2419238" y="1689595"/>
            <a:chExt cx="7333183" cy="1119369"/>
          </a:xfrm>
        </p:grpSpPr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B35B19EB-28CC-5046-67D8-0AC0F092D8F9}"/>
                </a:ext>
              </a:extLst>
            </p:cNvPr>
            <p:cNvSpPr/>
            <p:nvPr userDrawn="1"/>
          </p:nvSpPr>
          <p:spPr>
            <a:xfrm>
              <a:off x="6151118" y="1690962"/>
              <a:ext cx="1113318" cy="1113317"/>
            </a:xfrm>
            <a:custGeom>
              <a:avLst/>
              <a:gdLst>
                <a:gd name="connsiteX0" fmla="*/ 0 w 543306"/>
                <a:gd name="connsiteY0" fmla="*/ 0 h 543305"/>
                <a:gd name="connsiteX1" fmla="*/ 543306 w 543306"/>
                <a:gd name="connsiteY1" fmla="*/ 0 h 543305"/>
                <a:gd name="connsiteX2" fmla="*/ 543306 w 543306"/>
                <a:gd name="connsiteY2" fmla="*/ 543306 h 543305"/>
                <a:gd name="connsiteX3" fmla="*/ 0 w 543306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9F8B7F74-14E3-0359-48F7-8887F481B3F3}"/>
                </a:ext>
              </a:extLst>
            </p:cNvPr>
            <p:cNvSpPr/>
            <p:nvPr userDrawn="1"/>
          </p:nvSpPr>
          <p:spPr>
            <a:xfrm>
              <a:off x="6531907" y="1870334"/>
              <a:ext cx="352119" cy="754014"/>
            </a:xfrm>
            <a:custGeom>
              <a:avLst/>
              <a:gdLst>
                <a:gd name="connsiteX0" fmla="*/ 136975 w 171836"/>
                <a:gd name="connsiteY0" fmla="*/ 62674 h 367963"/>
                <a:gd name="connsiteX1" fmla="*/ 167646 w 171836"/>
                <a:gd name="connsiteY1" fmla="*/ 62674 h 367963"/>
                <a:gd name="connsiteX2" fmla="*/ 171837 w 171836"/>
                <a:gd name="connsiteY2" fmla="*/ 58483 h 367963"/>
                <a:gd name="connsiteX3" fmla="*/ 171837 w 171836"/>
                <a:gd name="connsiteY3" fmla="*/ 3905 h 367963"/>
                <a:gd name="connsiteX4" fmla="*/ 168027 w 171836"/>
                <a:gd name="connsiteY4" fmla="*/ 0 h 367963"/>
                <a:gd name="connsiteX5" fmla="*/ 104305 w 171836"/>
                <a:gd name="connsiteY5" fmla="*/ 667 h 367963"/>
                <a:gd name="connsiteX6" fmla="*/ 53156 w 171836"/>
                <a:gd name="connsiteY6" fmla="*/ 26670 h 367963"/>
                <a:gd name="connsiteX7" fmla="*/ 38392 w 171836"/>
                <a:gd name="connsiteY7" fmla="*/ 72580 h 367963"/>
                <a:gd name="connsiteX8" fmla="*/ 38392 w 171836"/>
                <a:gd name="connsiteY8" fmla="*/ 113633 h 367963"/>
                <a:gd name="connsiteX9" fmla="*/ 32105 w 171836"/>
                <a:gd name="connsiteY9" fmla="*/ 120205 h 367963"/>
                <a:gd name="connsiteX10" fmla="*/ 4483 w 171836"/>
                <a:gd name="connsiteY10" fmla="*/ 120015 h 367963"/>
                <a:gd name="connsiteX11" fmla="*/ 6 w 171836"/>
                <a:gd name="connsiteY11" fmla="*/ 124492 h 367963"/>
                <a:gd name="connsiteX12" fmla="*/ 6 w 171836"/>
                <a:gd name="connsiteY12" fmla="*/ 178403 h 367963"/>
                <a:gd name="connsiteX13" fmla="*/ 4959 w 171836"/>
                <a:gd name="connsiteY13" fmla="*/ 183166 h 367963"/>
                <a:gd name="connsiteX14" fmla="*/ 31915 w 171836"/>
                <a:gd name="connsiteY14" fmla="*/ 182975 h 367963"/>
                <a:gd name="connsiteX15" fmla="*/ 38106 w 171836"/>
                <a:gd name="connsiteY15" fmla="*/ 189167 h 367963"/>
                <a:gd name="connsiteX16" fmla="*/ 38011 w 171836"/>
                <a:gd name="connsiteY16" fmla="*/ 275558 h 367963"/>
                <a:gd name="connsiteX17" fmla="*/ 37915 w 171836"/>
                <a:gd name="connsiteY17" fmla="*/ 360807 h 367963"/>
                <a:gd name="connsiteX18" fmla="*/ 44773 w 171836"/>
                <a:gd name="connsiteY18" fmla="*/ 367951 h 367963"/>
                <a:gd name="connsiteX19" fmla="*/ 107924 w 171836"/>
                <a:gd name="connsiteY19" fmla="*/ 367951 h 367963"/>
                <a:gd name="connsiteX20" fmla="*/ 115354 w 171836"/>
                <a:gd name="connsiteY20" fmla="*/ 360617 h 367963"/>
                <a:gd name="connsiteX21" fmla="*/ 115258 w 171836"/>
                <a:gd name="connsiteY21" fmla="*/ 191452 h 367963"/>
                <a:gd name="connsiteX22" fmla="*/ 123164 w 171836"/>
                <a:gd name="connsiteY22" fmla="*/ 183737 h 367963"/>
                <a:gd name="connsiteX23" fmla="*/ 159931 w 171836"/>
                <a:gd name="connsiteY23" fmla="*/ 183737 h 367963"/>
                <a:gd name="connsiteX24" fmla="*/ 165836 w 171836"/>
                <a:gd name="connsiteY24" fmla="*/ 178975 h 367963"/>
                <a:gd name="connsiteX25" fmla="*/ 170980 w 171836"/>
                <a:gd name="connsiteY25" fmla="*/ 124682 h 367963"/>
                <a:gd name="connsiteX26" fmla="*/ 165455 w 171836"/>
                <a:gd name="connsiteY26" fmla="*/ 118872 h 367963"/>
                <a:gd name="connsiteX27" fmla="*/ 118878 w 171836"/>
                <a:gd name="connsiteY27" fmla="*/ 118967 h 367963"/>
                <a:gd name="connsiteX28" fmla="*/ 114115 w 171836"/>
                <a:gd name="connsiteY28" fmla="*/ 115348 h 367963"/>
                <a:gd name="connsiteX29" fmla="*/ 114592 w 171836"/>
                <a:gd name="connsiteY29" fmla="*/ 82867 h 367963"/>
                <a:gd name="connsiteX30" fmla="*/ 137166 w 171836"/>
                <a:gd name="connsiteY30" fmla="*/ 62389 h 36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71836" h="367963">
                  <a:moveTo>
                    <a:pt x="136975" y="62674"/>
                  </a:moveTo>
                  <a:cubicBezTo>
                    <a:pt x="147167" y="62674"/>
                    <a:pt x="157454" y="62579"/>
                    <a:pt x="167646" y="62674"/>
                  </a:cubicBezTo>
                  <a:cubicBezTo>
                    <a:pt x="170789" y="62674"/>
                    <a:pt x="171837" y="61722"/>
                    <a:pt x="171837" y="58483"/>
                  </a:cubicBezTo>
                  <a:cubicBezTo>
                    <a:pt x="171742" y="40291"/>
                    <a:pt x="171742" y="22098"/>
                    <a:pt x="171837" y="3905"/>
                  </a:cubicBezTo>
                  <a:cubicBezTo>
                    <a:pt x="171837" y="1048"/>
                    <a:pt x="170980" y="0"/>
                    <a:pt x="168027" y="0"/>
                  </a:cubicBezTo>
                  <a:cubicBezTo>
                    <a:pt x="146786" y="190"/>
                    <a:pt x="125546" y="-286"/>
                    <a:pt x="104305" y="667"/>
                  </a:cubicBezTo>
                  <a:cubicBezTo>
                    <a:pt x="83635" y="1619"/>
                    <a:pt x="65729" y="9430"/>
                    <a:pt x="53156" y="26670"/>
                  </a:cubicBezTo>
                  <a:cubicBezTo>
                    <a:pt x="43154" y="40291"/>
                    <a:pt x="38677" y="55817"/>
                    <a:pt x="38392" y="72580"/>
                  </a:cubicBezTo>
                  <a:cubicBezTo>
                    <a:pt x="38106" y="86296"/>
                    <a:pt x="38106" y="100013"/>
                    <a:pt x="38392" y="113633"/>
                  </a:cubicBezTo>
                  <a:cubicBezTo>
                    <a:pt x="38487" y="118586"/>
                    <a:pt x="37439" y="120491"/>
                    <a:pt x="32105" y="120205"/>
                  </a:cubicBezTo>
                  <a:cubicBezTo>
                    <a:pt x="22961" y="119729"/>
                    <a:pt x="13722" y="120205"/>
                    <a:pt x="4483" y="120015"/>
                  </a:cubicBezTo>
                  <a:cubicBezTo>
                    <a:pt x="958" y="120015"/>
                    <a:pt x="-89" y="121063"/>
                    <a:pt x="6" y="124492"/>
                  </a:cubicBezTo>
                  <a:cubicBezTo>
                    <a:pt x="197" y="142494"/>
                    <a:pt x="197" y="160496"/>
                    <a:pt x="6" y="178403"/>
                  </a:cubicBezTo>
                  <a:cubicBezTo>
                    <a:pt x="6" y="182213"/>
                    <a:pt x="1339" y="183261"/>
                    <a:pt x="4959" y="183166"/>
                  </a:cubicBezTo>
                  <a:cubicBezTo>
                    <a:pt x="13913" y="182975"/>
                    <a:pt x="22961" y="183356"/>
                    <a:pt x="31915" y="182975"/>
                  </a:cubicBezTo>
                  <a:cubicBezTo>
                    <a:pt x="36772" y="182785"/>
                    <a:pt x="38106" y="184309"/>
                    <a:pt x="38106" y="189167"/>
                  </a:cubicBezTo>
                  <a:cubicBezTo>
                    <a:pt x="37915" y="217932"/>
                    <a:pt x="38011" y="246793"/>
                    <a:pt x="38011" y="275558"/>
                  </a:cubicBezTo>
                  <a:cubicBezTo>
                    <a:pt x="38011" y="304324"/>
                    <a:pt x="38106" y="332327"/>
                    <a:pt x="37915" y="360807"/>
                  </a:cubicBezTo>
                  <a:cubicBezTo>
                    <a:pt x="37915" y="366141"/>
                    <a:pt x="38868" y="368141"/>
                    <a:pt x="44773" y="367951"/>
                  </a:cubicBezTo>
                  <a:cubicBezTo>
                    <a:pt x="65824" y="367570"/>
                    <a:pt x="86874" y="367570"/>
                    <a:pt x="107924" y="367951"/>
                  </a:cubicBezTo>
                  <a:cubicBezTo>
                    <a:pt x="113830" y="368046"/>
                    <a:pt x="115354" y="366617"/>
                    <a:pt x="115354" y="360617"/>
                  </a:cubicBezTo>
                  <a:cubicBezTo>
                    <a:pt x="115068" y="304229"/>
                    <a:pt x="115163" y="247841"/>
                    <a:pt x="115258" y="191452"/>
                  </a:cubicBezTo>
                  <a:cubicBezTo>
                    <a:pt x="115258" y="182499"/>
                    <a:pt x="114401" y="183833"/>
                    <a:pt x="123164" y="183737"/>
                  </a:cubicBezTo>
                  <a:cubicBezTo>
                    <a:pt x="135451" y="183737"/>
                    <a:pt x="147643" y="183642"/>
                    <a:pt x="159931" y="183737"/>
                  </a:cubicBezTo>
                  <a:cubicBezTo>
                    <a:pt x="163646" y="183737"/>
                    <a:pt x="165455" y="182975"/>
                    <a:pt x="165836" y="178975"/>
                  </a:cubicBezTo>
                  <a:cubicBezTo>
                    <a:pt x="167360" y="160877"/>
                    <a:pt x="169075" y="142780"/>
                    <a:pt x="170980" y="124682"/>
                  </a:cubicBezTo>
                  <a:cubicBezTo>
                    <a:pt x="171456" y="119920"/>
                    <a:pt x="170027" y="118872"/>
                    <a:pt x="165455" y="118872"/>
                  </a:cubicBezTo>
                  <a:cubicBezTo>
                    <a:pt x="149930" y="119158"/>
                    <a:pt x="134404" y="118872"/>
                    <a:pt x="118878" y="118967"/>
                  </a:cubicBezTo>
                  <a:cubicBezTo>
                    <a:pt x="116306" y="118967"/>
                    <a:pt x="114020" y="119253"/>
                    <a:pt x="114115" y="115348"/>
                  </a:cubicBezTo>
                  <a:cubicBezTo>
                    <a:pt x="114401" y="104489"/>
                    <a:pt x="113830" y="93631"/>
                    <a:pt x="114592" y="82867"/>
                  </a:cubicBezTo>
                  <a:cubicBezTo>
                    <a:pt x="115449" y="69437"/>
                    <a:pt x="123545" y="62389"/>
                    <a:pt x="137166" y="6238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C1A6707B-2CA3-3F65-45C2-727FD45B5C49}"/>
                </a:ext>
              </a:extLst>
            </p:cNvPr>
            <p:cNvSpPr/>
            <p:nvPr userDrawn="1"/>
          </p:nvSpPr>
          <p:spPr>
            <a:xfrm>
              <a:off x="4907224" y="1690572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D4C61578-C993-8405-291A-DEF5EE57846B}"/>
                </a:ext>
              </a:extLst>
            </p:cNvPr>
            <p:cNvSpPr/>
            <p:nvPr userDrawn="1"/>
          </p:nvSpPr>
          <p:spPr>
            <a:xfrm>
              <a:off x="5613002" y="2009890"/>
              <a:ext cx="88611" cy="88611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4 h 43243"/>
                <a:gd name="connsiteX3" fmla="*/ 43244 w 43243"/>
                <a:gd name="connsiteY3" fmla="*/ 21622 h 43243"/>
                <a:gd name="connsiteX4" fmla="*/ 21622 w 43243"/>
                <a:gd name="connsiteY4" fmla="*/ 0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5" y="0"/>
                    <a:pt x="0" y="9716"/>
                    <a:pt x="0" y="21622"/>
                  </a:cubicBezTo>
                  <a:cubicBezTo>
                    <a:pt x="0" y="33528"/>
                    <a:pt x="9715" y="43244"/>
                    <a:pt x="21622" y="43244"/>
                  </a:cubicBezTo>
                  <a:cubicBezTo>
                    <a:pt x="33528" y="43244"/>
                    <a:pt x="43244" y="33528"/>
                    <a:pt x="43244" y="21622"/>
                  </a:cubicBezTo>
                  <a:cubicBezTo>
                    <a:pt x="43244" y="9716"/>
                    <a:pt x="33528" y="0"/>
                    <a:pt x="21622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4412687-F6B8-FF14-A681-2E7D9389F291}"/>
                </a:ext>
              </a:extLst>
            </p:cNvPr>
            <p:cNvSpPr/>
            <p:nvPr userDrawn="1"/>
          </p:nvSpPr>
          <p:spPr>
            <a:xfrm>
              <a:off x="5100064" y="1883412"/>
              <a:ext cx="727442" cy="727442"/>
            </a:xfrm>
            <a:custGeom>
              <a:avLst/>
              <a:gdLst>
                <a:gd name="connsiteX0" fmla="*/ 265462 w 354996"/>
                <a:gd name="connsiteY0" fmla="*/ 0 h 354996"/>
                <a:gd name="connsiteX1" fmla="*/ 89535 w 354996"/>
                <a:gd name="connsiteY1" fmla="*/ 0 h 354996"/>
                <a:gd name="connsiteX2" fmla="*/ 0 w 354996"/>
                <a:gd name="connsiteY2" fmla="*/ 89535 h 354996"/>
                <a:gd name="connsiteX3" fmla="*/ 0 w 354996"/>
                <a:gd name="connsiteY3" fmla="*/ 265462 h 354996"/>
                <a:gd name="connsiteX4" fmla="*/ 89535 w 354996"/>
                <a:gd name="connsiteY4" fmla="*/ 354997 h 354996"/>
                <a:gd name="connsiteX5" fmla="*/ 265462 w 354996"/>
                <a:gd name="connsiteY5" fmla="*/ 354997 h 354996"/>
                <a:gd name="connsiteX6" fmla="*/ 354997 w 354996"/>
                <a:gd name="connsiteY6" fmla="*/ 265462 h 354996"/>
                <a:gd name="connsiteX7" fmla="*/ 354997 w 354996"/>
                <a:gd name="connsiteY7" fmla="*/ 89535 h 354996"/>
                <a:gd name="connsiteX8" fmla="*/ 265462 w 354996"/>
                <a:gd name="connsiteY8" fmla="*/ 0 h 354996"/>
                <a:gd name="connsiteX9" fmla="*/ 316421 w 354996"/>
                <a:gd name="connsiteY9" fmla="*/ 265462 h 354996"/>
                <a:gd name="connsiteX10" fmla="*/ 265462 w 354996"/>
                <a:gd name="connsiteY10" fmla="*/ 316421 h 354996"/>
                <a:gd name="connsiteX11" fmla="*/ 89535 w 354996"/>
                <a:gd name="connsiteY11" fmla="*/ 316421 h 354996"/>
                <a:gd name="connsiteX12" fmla="*/ 38576 w 354996"/>
                <a:gd name="connsiteY12" fmla="*/ 265462 h 354996"/>
                <a:gd name="connsiteX13" fmla="*/ 38576 w 354996"/>
                <a:gd name="connsiteY13" fmla="*/ 89535 h 354996"/>
                <a:gd name="connsiteX14" fmla="*/ 89535 w 354996"/>
                <a:gd name="connsiteY14" fmla="*/ 38576 h 354996"/>
                <a:gd name="connsiteX15" fmla="*/ 265462 w 354996"/>
                <a:gd name="connsiteY15" fmla="*/ 38576 h 354996"/>
                <a:gd name="connsiteX16" fmla="*/ 316421 w 354996"/>
                <a:gd name="connsiteY16" fmla="*/ 89535 h 354996"/>
                <a:gd name="connsiteX17" fmla="*/ 316421 w 354996"/>
                <a:gd name="connsiteY17" fmla="*/ 265462 h 354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996" h="354996">
                  <a:moveTo>
                    <a:pt x="265462" y="0"/>
                  </a:moveTo>
                  <a:lnTo>
                    <a:pt x="89535" y="0"/>
                  </a:lnTo>
                  <a:cubicBezTo>
                    <a:pt x="40196" y="0"/>
                    <a:pt x="0" y="40196"/>
                    <a:pt x="0" y="89535"/>
                  </a:cubicBezTo>
                  <a:lnTo>
                    <a:pt x="0" y="265462"/>
                  </a:lnTo>
                  <a:cubicBezTo>
                    <a:pt x="0" y="314896"/>
                    <a:pt x="40196" y="354997"/>
                    <a:pt x="89535" y="354997"/>
                  </a:cubicBezTo>
                  <a:lnTo>
                    <a:pt x="265462" y="354997"/>
                  </a:lnTo>
                  <a:cubicBezTo>
                    <a:pt x="314801" y="354997"/>
                    <a:pt x="354997" y="314801"/>
                    <a:pt x="354997" y="265462"/>
                  </a:cubicBezTo>
                  <a:lnTo>
                    <a:pt x="354997" y="89535"/>
                  </a:lnTo>
                  <a:cubicBezTo>
                    <a:pt x="354997" y="40196"/>
                    <a:pt x="314801" y="0"/>
                    <a:pt x="265462" y="0"/>
                  </a:cubicBezTo>
                  <a:close/>
                  <a:moveTo>
                    <a:pt x="316421" y="265462"/>
                  </a:moveTo>
                  <a:cubicBezTo>
                    <a:pt x="316421" y="293560"/>
                    <a:pt x="293561" y="316421"/>
                    <a:pt x="265462" y="316421"/>
                  </a:cubicBezTo>
                  <a:lnTo>
                    <a:pt x="89535" y="316421"/>
                  </a:lnTo>
                  <a:cubicBezTo>
                    <a:pt x="61436" y="316421"/>
                    <a:pt x="38576" y="293560"/>
                    <a:pt x="38576" y="265462"/>
                  </a:cubicBezTo>
                  <a:lnTo>
                    <a:pt x="38576" y="89535"/>
                  </a:lnTo>
                  <a:cubicBezTo>
                    <a:pt x="38576" y="61436"/>
                    <a:pt x="61436" y="38576"/>
                    <a:pt x="89535" y="38576"/>
                  </a:cubicBezTo>
                  <a:lnTo>
                    <a:pt x="265462" y="38576"/>
                  </a:lnTo>
                  <a:cubicBezTo>
                    <a:pt x="293561" y="38576"/>
                    <a:pt x="316421" y="61436"/>
                    <a:pt x="316421" y="89535"/>
                  </a:cubicBezTo>
                  <a:lnTo>
                    <a:pt x="316421" y="26546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611DCFC7-265A-A74C-9128-D2C19FEB1FE1}"/>
                </a:ext>
              </a:extLst>
            </p:cNvPr>
            <p:cNvSpPr/>
            <p:nvPr userDrawn="1"/>
          </p:nvSpPr>
          <p:spPr>
            <a:xfrm>
              <a:off x="5276508" y="2059857"/>
              <a:ext cx="374747" cy="374750"/>
            </a:xfrm>
            <a:custGeom>
              <a:avLst/>
              <a:gdLst>
                <a:gd name="connsiteX0" fmla="*/ 91440 w 182879"/>
                <a:gd name="connsiteY0" fmla="*/ 0 h 182880"/>
                <a:gd name="connsiteX1" fmla="*/ 0 w 182879"/>
                <a:gd name="connsiteY1" fmla="*/ 91440 h 182880"/>
                <a:gd name="connsiteX2" fmla="*/ 91440 w 182879"/>
                <a:gd name="connsiteY2" fmla="*/ 182880 h 182880"/>
                <a:gd name="connsiteX3" fmla="*/ 182880 w 182879"/>
                <a:gd name="connsiteY3" fmla="*/ 91440 h 182880"/>
                <a:gd name="connsiteX4" fmla="*/ 91440 w 182879"/>
                <a:gd name="connsiteY4" fmla="*/ 0 h 182880"/>
                <a:gd name="connsiteX5" fmla="*/ 91440 w 182879"/>
                <a:gd name="connsiteY5" fmla="*/ 144209 h 182880"/>
                <a:gd name="connsiteX6" fmla="*/ 38671 w 182879"/>
                <a:gd name="connsiteY6" fmla="*/ 91440 h 182880"/>
                <a:gd name="connsiteX7" fmla="*/ 91440 w 182879"/>
                <a:gd name="connsiteY7" fmla="*/ 38672 h 182880"/>
                <a:gd name="connsiteX8" fmla="*/ 144304 w 182879"/>
                <a:gd name="connsiteY8" fmla="*/ 91440 h 182880"/>
                <a:gd name="connsiteX9" fmla="*/ 91440 w 182879"/>
                <a:gd name="connsiteY9" fmla="*/ 144209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879" h="182880">
                  <a:moveTo>
                    <a:pt x="91440" y="0"/>
                  </a:moveTo>
                  <a:cubicBezTo>
                    <a:pt x="41053" y="0"/>
                    <a:pt x="0" y="41053"/>
                    <a:pt x="0" y="91440"/>
                  </a:cubicBezTo>
                  <a:cubicBezTo>
                    <a:pt x="0" y="141827"/>
                    <a:pt x="41053" y="182880"/>
                    <a:pt x="91440" y="182880"/>
                  </a:cubicBezTo>
                  <a:cubicBezTo>
                    <a:pt x="141827" y="182880"/>
                    <a:pt x="182880" y="141827"/>
                    <a:pt x="182880" y="91440"/>
                  </a:cubicBezTo>
                  <a:cubicBezTo>
                    <a:pt x="182880" y="41053"/>
                    <a:pt x="141922" y="0"/>
                    <a:pt x="91440" y="0"/>
                  </a:cubicBezTo>
                  <a:close/>
                  <a:moveTo>
                    <a:pt x="91440" y="144209"/>
                  </a:moveTo>
                  <a:cubicBezTo>
                    <a:pt x="62389" y="144209"/>
                    <a:pt x="38671" y="120491"/>
                    <a:pt x="38671" y="91440"/>
                  </a:cubicBezTo>
                  <a:cubicBezTo>
                    <a:pt x="38671" y="62389"/>
                    <a:pt x="62389" y="38672"/>
                    <a:pt x="91440" y="38672"/>
                  </a:cubicBezTo>
                  <a:cubicBezTo>
                    <a:pt x="120491" y="38672"/>
                    <a:pt x="144304" y="62389"/>
                    <a:pt x="144304" y="91440"/>
                  </a:cubicBezTo>
                  <a:cubicBezTo>
                    <a:pt x="144304" y="120491"/>
                    <a:pt x="120586" y="144209"/>
                    <a:pt x="91440" y="14420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CF71412B-57D0-8C3F-863B-747D72482FB6}"/>
                </a:ext>
              </a:extLst>
            </p:cNvPr>
            <p:cNvSpPr/>
            <p:nvPr userDrawn="1"/>
          </p:nvSpPr>
          <p:spPr>
            <a:xfrm>
              <a:off x="7395013" y="1695646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432E9776-B6B4-0737-83B3-225F4D4AE1BF}"/>
                </a:ext>
              </a:extLst>
            </p:cNvPr>
            <p:cNvSpPr/>
            <p:nvPr userDrawn="1"/>
          </p:nvSpPr>
          <p:spPr>
            <a:xfrm>
              <a:off x="7581999" y="1991739"/>
              <a:ext cx="739350" cy="521135"/>
            </a:xfrm>
            <a:custGeom>
              <a:avLst/>
              <a:gdLst>
                <a:gd name="connsiteX0" fmla="*/ 353282 w 360807"/>
                <a:gd name="connsiteY0" fmla="*/ 39719 h 254317"/>
                <a:gd name="connsiteX1" fmla="*/ 321373 w 360807"/>
                <a:gd name="connsiteY1" fmla="*/ 7620 h 254317"/>
                <a:gd name="connsiteX2" fmla="*/ 180404 w 360807"/>
                <a:gd name="connsiteY2" fmla="*/ 0 h 254317"/>
                <a:gd name="connsiteX3" fmla="*/ 39433 w 360807"/>
                <a:gd name="connsiteY3" fmla="*/ 7620 h 254317"/>
                <a:gd name="connsiteX4" fmla="*/ 7525 w 360807"/>
                <a:gd name="connsiteY4" fmla="*/ 39719 h 254317"/>
                <a:gd name="connsiteX5" fmla="*/ 0 w 360807"/>
                <a:gd name="connsiteY5" fmla="*/ 127159 h 254317"/>
                <a:gd name="connsiteX6" fmla="*/ 7525 w 360807"/>
                <a:gd name="connsiteY6" fmla="*/ 214598 h 254317"/>
                <a:gd name="connsiteX7" fmla="*/ 39433 w 360807"/>
                <a:gd name="connsiteY7" fmla="*/ 246697 h 254317"/>
                <a:gd name="connsiteX8" fmla="*/ 180404 w 360807"/>
                <a:gd name="connsiteY8" fmla="*/ 254317 h 254317"/>
                <a:gd name="connsiteX9" fmla="*/ 321373 w 360807"/>
                <a:gd name="connsiteY9" fmla="*/ 246697 h 254317"/>
                <a:gd name="connsiteX10" fmla="*/ 353282 w 360807"/>
                <a:gd name="connsiteY10" fmla="*/ 214598 h 254317"/>
                <a:gd name="connsiteX11" fmla="*/ 360807 w 360807"/>
                <a:gd name="connsiteY11" fmla="*/ 127159 h 254317"/>
                <a:gd name="connsiteX12" fmla="*/ 353282 w 360807"/>
                <a:gd name="connsiteY12" fmla="*/ 39719 h 254317"/>
                <a:gd name="connsiteX13" fmla="*/ 143542 w 360807"/>
                <a:gd name="connsiteY13" fmla="*/ 180784 h 254317"/>
                <a:gd name="connsiteX14" fmla="*/ 143542 w 360807"/>
                <a:gd name="connsiteY14" fmla="*/ 73533 h 254317"/>
                <a:gd name="connsiteX15" fmla="*/ 237839 w 360807"/>
                <a:gd name="connsiteY15" fmla="*/ 127159 h 254317"/>
                <a:gd name="connsiteX16" fmla="*/ 143542 w 360807"/>
                <a:gd name="connsiteY16" fmla="*/ 180784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0807" h="254317">
                  <a:moveTo>
                    <a:pt x="353282" y="39719"/>
                  </a:moveTo>
                  <a:cubicBezTo>
                    <a:pt x="349091" y="24098"/>
                    <a:pt x="336899" y="11811"/>
                    <a:pt x="321373" y="7620"/>
                  </a:cubicBezTo>
                  <a:cubicBezTo>
                    <a:pt x="293275" y="0"/>
                    <a:pt x="180404" y="0"/>
                    <a:pt x="180404" y="0"/>
                  </a:cubicBezTo>
                  <a:cubicBezTo>
                    <a:pt x="180404" y="0"/>
                    <a:pt x="67532" y="0"/>
                    <a:pt x="39433" y="7620"/>
                  </a:cubicBezTo>
                  <a:cubicBezTo>
                    <a:pt x="23908" y="11811"/>
                    <a:pt x="11716" y="24098"/>
                    <a:pt x="7525" y="39719"/>
                  </a:cubicBezTo>
                  <a:cubicBezTo>
                    <a:pt x="0" y="68008"/>
                    <a:pt x="0" y="127159"/>
                    <a:pt x="0" y="127159"/>
                  </a:cubicBezTo>
                  <a:cubicBezTo>
                    <a:pt x="0" y="127159"/>
                    <a:pt x="0" y="186214"/>
                    <a:pt x="7525" y="214598"/>
                  </a:cubicBezTo>
                  <a:cubicBezTo>
                    <a:pt x="11716" y="230219"/>
                    <a:pt x="23908" y="242506"/>
                    <a:pt x="39433" y="246697"/>
                  </a:cubicBezTo>
                  <a:cubicBezTo>
                    <a:pt x="67532" y="254317"/>
                    <a:pt x="180404" y="254317"/>
                    <a:pt x="180404" y="254317"/>
                  </a:cubicBezTo>
                  <a:cubicBezTo>
                    <a:pt x="180404" y="254317"/>
                    <a:pt x="293275" y="254317"/>
                    <a:pt x="321373" y="246697"/>
                  </a:cubicBezTo>
                  <a:cubicBezTo>
                    <a:pt x="336899" y="242506"/>
                    <a:pt x="349091" y="230219"/>
                    <a:pt x="353282" y="214598"/>
                  </a:cubicBezTo>
                  <a:cubicBezTo>
                    <a:pt x="360807" y="186309"/>
                    <a:pt x="360807" y="127159"/>
                    <a:pt x="360807" y="127159"/>
                  </a:cubicBezTo>
                  <a:cubicBezTo>
                    <a:pt x="360807" y="127159"/>
                    <a:pt x="360807" y="68104"/>
                    <a:pt x="353282" y="39719"/>
                  </a:cubicBezTo>
                  <a:close/>
                  <a:moveTo>
                    <a:pt x="143542" y="180784"/>
                  </a:moveTo>
                  <a:lnTo>
                    <a:pt x="143542" y="73533"/>
                  </a:lnTo>
                  <a:lnTo>
                    <a:pt x="237839" y="127159"/>
                  </a:lnTo>
                  <a:lnTo>
                    <a:pt x="143542" y="18078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46B36695-9D44-CF4A-14FC-6D97E6B5EEB6}"/>
                </a:ext>
              </a:extLst>
            </p:cNvPr>
            <p:cNvSpPr/>
            <p:nvPr userDrawn="1"/>
          </p:nvSpPr>
          <p:spPr>
            <a:xfrm>
              <a:off x="2419238" y="1689595"/>
              <a:ext cx="1113317" cy="1113317"/>
            </a:xfrm>
            <a:custGeom>
              <a:avLst/>
              <a:gdLst>
                <a:gd name="connsiteX0" fmla="*/ 0 w 543305"/>
                <a:gd name="connsiteY0" fmla="*/ 0 h 543305"/>
                <a:gd name="connsiteX1" fmla="*/ 543306 w 543305"/>
                <a:gd name="connsiteY1" fmla="*/ 0 h 543305"/>
                <a:gd name="connsiteX2" fmla="*/ 543306 w 543305"/>
                <a:gd name="connsiteY2" fmla="*/ 543306 h 543305"/>
                <a:gd name="connsiteX3" fmla="*/ 0 w 543305"/>
                <a:gd name="connsiteY3" fmla="*/ 543306 h 54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5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E46E7525-5FF1-8346-5B8E-E85830C2BFE2}"/>
                </a:ext>
              </a:extLst>
            </p:cNvPr>
            <p:cNvSpPr/>
            <p:nvPr userDrawn="1"/>
          </p:nvSpPr>
          <p:spPr>
            <a:xfrm>
              <a:off x="2628279" y="2125633"/>
              <a:ext cx="149117" cy="479562"/>
            </a:xfrm>
            <a:custGeom>
              <a:avLst/>
              <a:gdLst>
                <a:gd name="connsiteX0" fmla="*/ 0 w 72770"/>
                <a:gd name="connsiteY0" fmla="*/ 0 h 234029"/>
                <a:gd name="connsiteX1" fmla="*/ 72771 w 72770"/>
                <a:gd name="connsiteY1" fmla="*/ 0 h 234029"/>
                <a:gd name="connsiteX2" fmla="*/ 72771 w 72770"/>
                <a:gd name="connsiteY2" fmla="*/ 234029 h 234029"/>
                <a:gd name="connsiteX3" fmla="*/ 0 w 72770"/>
                <a:gd name="connsiteY3" fmla="*/ 234029 h 23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770" h="234029">
                  <a:moveTo>
                    <a:pt x="0" y="0"/>
                  </a:moveTo>
                  <a:lnTo>
                    <a:pt x="72771" y="0"/>
                  </a:lnTo>
                  <a:lnTo>
                    <a:pt x="72771" y="234029"/>
                  </a:lnTo>
                  <a:lnTo>
                    <a:pt x="0" y="23402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E2643B9D-593C-28B6-33C7-94AC849E27E6}"/>
                </a:ext>
              </a:extLst>
            </p:cNvPr>
            <p:cNvSpPr/>
            <p:nvPr userDrawn="1"/>
          </p:nvSpPr>
          <p:spPr>
            <a:xfrm>
              <a:off x="2616371" y="1887316"/>
              <a:ext cx="172539" cy="172930"/>
            </a:xfrm>
            <a:custGeom>
              <a:avLst/>
              <a:gdLst>
                <a:gd name="connsiteX0" fmla="*/ 42100 w 84200"/>
                <a:gd name="connsiteY0" fmla="*/ 0 h 84391"/>
                <a:gd name="connsiteX1" fmla="*/ 0 w 84200"/>
                <a:gd name="connsiteY1" fmla="*/ 42196 h 84391"/>
                <a:gd name="connsiteX2" fmla="*/ 42100 w 84200"/>
                <a:gd name="connsiteY2" fmla="*/ 84392 h 84391"/>
                <a:gd name="connsiteX3" fmla="*/ 84201 w 84200"/>
                <a:gd name="connsiteY3" fmla="*/ 42196 h 84391"/>
                <a:gd name="connsiteX4" fmla="*/ 42100 w 84200"/>
                <a:gd name="connsiteY4" fmla="*/ 0 h 84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200" h="84391">
                  <a:moveTo>
                    <a:pt x="42100" y="0"/>
                  </a:moveTo>
                  <a:cubicBezTo>
                    <a:pt x="18764" y="0"/>
                    <a:pt x="0" y="18860"/>
                    <a:pt x="0" y="42196"/>
                  </a:cubicBezTo>
                  <a:cubicBezTo>
                    <a:pt x="0" y="65532"/>
                    <a:pt x="18859" y="84392"/>
                    <a:pt x="42100" y="84392"/>
                  </a:cubicBezTo>
                  <a:cubicBezTo>
                    <a:pt x="65342" y="84392"/>
                    <a:pt x="84201" y="65532"/>
                    <a:pt x="84201" y="42196"/>
                  </a:cubicBezTo>
                  <a:cubicBezTo>
                    <a:pt x="84201" y="18860"/>
                    <a:pt x="65342" y="0"/>
                    <a:pt x="42100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DA44CA4D-A7B1-8C2B-5E9A-F02818DF16DD}"/>
                </a:ext>
              </a:extLst>
            </p:cNvPr>
            <p:cNvSpPr/>
            <p:nvPr userDrawn="1"/>
          </p:nvSpPr>
          <p:spPr>
            <a:xfrm>
              <a:off x="2870888" y="2113727"/>
              <a:ext cx="464728" cy="491467"/>
            </a:xfrm>
            <a:custGeom>
              <a:avLst/>
              <a:gdLst>
                <a:gd name="connsiteX0" fmla="*/ 139446 w 226790"/>
                <a:gd name="connsiteY0" fmla="*/ 0 h 239839"/>
                <a:gd name="connsiteX1" fmla="*/ 70675 w 226790"/>
                <a:gd name="connsiteY1" fmla="*/ 37814 h 239839"/>
                <a:gd name="connsiteX2" fmla="*/ 69723 w 226790"/>
                <a:gd name="connsiteY2" fmla="*/ 37814 h 239839"/>
                <a:gd name="connsiteX3" fmla="*/ 69723 w 226790"/>
                <a:gd name="connsiteY3" fmla="*/ 5810 h 239839"/>
                <a:gd name="connsiteX4" fmla="*/ 0 w 226790"/>
                <a:gd name="connsiteY4" fmla="*/ 5810 h 239839"/>
                <a:gd name="connsiteX5" fmla="*/ 0 w 226790"/>
                <a:gd name="connsiteY5" fmla="*/ 239839 h 239839"/>
                <a:gd name="connsiteX6" fmla="*/ 72676 w 226790"/>
                <a:gd name="connsiteY6" fmla="*/ 239839 h 239839"/>
                <a:gd name="connsiteX7" fmla="*/ 72676 w 226790"/>
                <a:gd name="connsiteY7" fmla="*/ 124111 h 239839"/>
                <a:gd name="connsiteX8" fmla="*/ 116300 w 226790"/>
                <a:gd name="connsiteY8" fmla="*/ 64008 h 239839"/>
                <a:gd name="connsiteX9" fmla="*/ 154115 w 226790"/>
                <a:gd name="connsiteY9" fmla="*/ 126016 h 239839"/>
                <a:gd name="connsiteX10" fmla="*/ 154115 w 226790"/>
                <a:gd name="connsiteY10" fmla="*/ 239839 h 239839"/>
                <a:gd name="connsiteX11" fmla="*/ 226790 w 226790"/>
                <a:gd name="connsiteY11" fmla="*/ 239839 h 239839"/>
                <a:gd name="connsiteX12" fmla="*/ 226790 w 226790"/>
                <a:gd name="connsiteY12" fmla="*/ 111538 h 239839"/>
                <a:gd name="connsiteX13" fmla="*/ 139541 w 226790"/>
                <a:gd name="connsiteY13" fmla="*/ 95 h 23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6790" h="239839">
                  <a:moveTo>
                    <a:pt x="139446" y="0"/>
                  </a:moveTo>
                  <a:cubicBezTo>
                    <a:pt x="104108" y="0"/>
                    <a:pt x="80391" y="19431"/>
                    <a:pt x="70675" y="37814"/>
                  </a:cubicBezTo>
                  <a:lnTo>
                    <a:pt x="69723" y="37814"/>
                  </a:lnTo>
                  <a:lnTo>
                    <a:pt x="69723" y="5810"/>
                  </a:lnTo>
                  <a:lnTo>
                    <a:pt x="0" y="5810"/>
                  </a:lnTo>
                  <a:lnTo>
                    <a:pt x="0" y="239839"/>
                  </a:lnTo>
                  <a:lnTo>
                    <a:pt x="72676" y="239839"/>
                  </a:lnTo>
                  <a:lnTo>
                    <a:pt x="72676" y="124111"/>
                  </a:lnTo>
                  <a:cubicBezTo>
                    <a:pt x="72676" y="93631"/>
                    <a:pt x="78486" y="64008"/>
                    <a:pt x="116300" y="64008"/>
                  </a:cubicBezTo>
                  <a:cubicBezTo>
                    <a:pt x="154115" y="64008"/>
                    <a:pt x="154115" y="98869"/>
                    <a:pt x="154115" y="126016"/>
                  </a:cubicBezTo>
                  <a:lnTo>
                    <a:pt x="154115" y="239839"/>
                  </a:lnTo>
                  <a:lnTo>
                    <a:pt x="226790" y="239839"/>
                  </a:lnTo>
                  <a:lnTo>
                    <a:pt x="226790" y="111538"/>
                  </a:lnTo>
                  <a:cubicBezTo>
                    <a:pt x="226790" y="48577"/>
                    <a:pt x="213170" y="95"/>
                    <a:pt x="139541" y="9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D7235AA9-6C56-4AF4-5D5D-249E43C4A4B9}"/>
                </a:ext>
              </a:extLst>
            </p:cNvPr>
            <p:cNvSpPr/>
            <p:nvPr userDrawn="1"/>
          </p:nvSpPr>
          <p:spPr>
            <a:xfrm>
              <a:off x="8639104" y="1690572"/>
              <a:ext cx="1113317" cy="1113318"/>
            </a:xfrm>
            <a:custGeom>
              <a:avLst/>
              <a:gdLst>
                <a:gd name="connsiteX0" fmla="*/ 0 w 543305"/>
                <a:gd name="connsiteY0" fmla="*/ 0 h 543306"/>
                <a:gd name="connsiteX1" fmla="*/ 543306 w 543305"/>
                <a:gd name="connsiteY1" fmla="*/ 0 h 543306"/>
                <a:gd name="connsiteX2" fmla="*/ 543306 w 543305"/>
                <a:gd name="connsiteY2" fmla="*/ 543306 h 543306"/>
                <a:gd name="connsiteX3" fmla="*/ 0 w 543305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5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9F594E5-39F7-5122-ACD7-B01BB6AD6085}"/>
                </a:ext>
              </a:extLst>
            </p:cNvPr>
            <p:cNvSpPr/>
            <p:nvPr userDrawn="1"/>
          </p:nvSpPr>
          <p:spPr>
            <a:xfrm>
              <a:off x="9250999" y="2079375"/>
              <a:ext cx="335713" cy="335714"/>
            </a:xfrm>
            <a:custGeom>
              <a:avLst/>
              <a:gdLst>
                <a:gd name="connsiteX0" fmla="*/ 81915 w 163830"/>
                <a:gd name="connsiteY0" fmla="*/ 0 h 163830"/>
                <a:gd name="connsiteX1" fmla="*/ 0 w 163830"/>
                <a:gd name="connsiteY1" fmla="*/ 81915 h 163830"/>
                <a:gd name="connsiteX2" fmla="*/ 81915 w 163830"/>
                <a:gd name="connsiteY2" fmla="*/ 163830 h 163830"/>
                <a:gd name="connsiteX3" fmla="*/ 163830 w 163830"/>
                <a:gd name="connsiteY3" fmla="*/ 81915 h 163830"/>
                <a:gd name="connsiteX4" fmla="*/ 81915 w 163830"/>
                <a:gd name="connsiteY4" fmla="*/ 0 h 163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30">
                  <a:moveTo>
                    <a:pt x="81915" y="0"/>
                  </a:moveTo>
                  <a:cubicBezTo>
                    <a:pt x="36672" y="0"/>
                    <a:pt x="0" y="36671"/>
                    <a:pt x="0" y="81915"/>
                  </a:cubicBezTo>
                  <a:cubicBezTo>
                    <a:pt x="0" y="127159"/>
                    <a:pt x="36672" y="163830"/>
                    <a:pt x="81915" y="163830"/>
                  </a:cubicBezTo>
                  <a:cubicBezTo>
                    <a:pt x="127159" y="163830"/>
                    <a:pt x="163830" y="127159"/>
                    <a:pt x="163830" y="81915"/>
                  </a:cubicBezTo>
                  <a:cubicBezTo>
                    <a:pt x="163830" y="36671"/>
                    <a:pt x="127159" y="0"/>
                    <a:pt x="81915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221A9C7-C6AD-0626-16DC-BE6C6F74C19B}"/>
                </a:ext>
              </a:extLst>
            </p:cNvPr>
            <p:cNvSpPr/>
            <p:nvPr userDrawn="1"/>
          </p:nvSpPr>
          <p:spPr>
            <a:xfrm>
              <a:off x="8804617" y="2079375"/>
              <a:ext cx="335713" cy="335711"/>
            </a:xfrm>
            <a:custGeom>
              <a:avLst/>
              <a:gdLst>
                <a:gd name="connsiteX0" fmla="*/ 163830 w 163830"/>
                <a:gd name="connsiteY0" fmla="*/ 81915 h 163829"/>
                <a:gd name="connsiteX1" fmla="*/ 81915 w 163830"/>
                <a:gd name="connsiteY1" fmla="*/ 163830 h 163829"/>
                <a:gd name="connsiteX2" fmla="*/ 1 w 163830"/>
                <a:gd name="connsiteY2" fmla="*/ 81915 h 163829"/>
                <a:gd name="connsiteX3" fmla="*/ 81915 w 163830"/>
                <a:gd name="connsiteY3" fmla="*/ 0 h 163829"/>
                <a:gd name="connsiteX4" fmla="*/ 163830 w 163830"/>
                <a:gd name="connsiteY4" fmla="*/ 81915 h 16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830" h="163829">
                  <a:moveTo>
                    <a:pt x="163830" y="81915"/>
                  </a:moveTo>
                  <a:cubicBezTo>
                    <a:pt x="163830" y="127155"/>
                    <a:pt x="127156" y="163830"/>
                    <a:pt x="81915" y="163830"/>
                  </a:cubicBezTo>
                  <a:cubicBezTo>
                    <a:pt x="36675" y="163830"/>
                    <a:pt x="1" y="127155"/>
                    <a:pt x="1" y="81915"/>
                  </a:cubicBezTo>
                  <a:cubicBezTo>
                    <a:pt x="1" y="36675"/>
                    <a:pt x="36675" y="0"/>
                    <a:pt x="81915" y="0"/>
                  </a:cubicBezTo>
                  <a:cubicBezTo>
                    <a:pt x="127156" y="0"/>
                    <a:pt x="163830" y="36675"/>
                    <a:pt x="163830" y="8191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2857E51B-0F39-5587-5067-B466AAFF56CC}"/>
                </a:ext>
              </a:extLst>
            </p:cNvPr>
            <p:cNvSpPr/>
            <p:nvPr userDrawn="1"/>
          </p:nvSpPr>
          <p:spPr>
            <a:xfrm>
              <a:off x="3663327" y="1692523"/>
              <a:ext cx="1113318" cy="1113318"/>
            </a:xfrm>
            <a:custGeom>
              <a:avLst/>
              <a:gdLst>
                <a:gd name="connsiteX0" fmla="*/ 0 w 543306"/>
                <a:gd name="connsiteY0" fmla="*/ 0 h 543306"/>
                <a:gd name="connsiteX1" fmla="*/ 543306 w 543306"/>
                <a:gd name="connsiteY1" fmla="*/ 0 h 543306"/>
                <a:gd name="connsiteX2" fmla="*/ 543306 w 543306"/>
                <a:gd name="connsiteY2" fmla="*/ 543306 h 543306"/>
                <a:gd name="connsiteX3" fmla="*/ 0 w 543306"/>
                <a:gd name="connsiteY3" fmla="*/ 543306 h 54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306" h="543306">
                  <a:moveTo>
                    <a:pt x="0" y="0"/>
                  </a:moveTo>
                  <a:lnTo>
                    <a:pt x="543306" y="0"/>
                  </a:lnTo>
                  <a:lnTo>
                    <a:pt x="543306" y="543306"/>
                  </a:lnTo>
                  <a:lnTo>
                    <a:pt x="0" y="543306"/>
                  </a:lnTo>
                  <a:close/>
                </a:path>
              </a:pathLst>
            </a:custGeom>
            <a:solidFill>
              <a:srgbClr val="0079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B9A5378C-3AD2-2975-4FF4-12CED3D169DD}"/>
                </a:ext>
              </a:extLst>
            </p:cNvPr>
            <p:cNvSpPr/>
            <p:nvPr userDrawn="1"/>
          </p:nvSpPr>
          <p:spPr>
            <a:xfrm>
              <a:off x="3867878" y="1889462"/>
              <a:ext cx="703825" cy="719246"/>
            </a:xfrm>
            <a:custGeom>
              <a:avLst/>
              <a:gdLst>
                <a:gd name="connsiteX0" fmla="*/ 204406 w 343471"/>
                <a:gd name="connsiteY0" fmla="*/ 148685 h 350996"/>
                <a:gd name="connsiteX1" fmla="*/ 332327 w 343471"/>
                <a:gd name="connsiteY1" fmla="*/ 0 h 350996"/>
                <a:gd name="connsiteX2" fmla="*/ 302038 w 343471"/>
                <a:gd name="connsiteY2" fmla="*/ 0 h 350996"/>
                <a:gd name="connsiteX3" fmla="*/ 190976 w 343471"/>
                <a:gd name="connsiteY3" fmla="*/ 129064 h 350996"/>
                <a:gd name="connsiteX4" fmla="*/ 102298 w 343471"/>
                <a:gd name="connsiteY4" fmla="*/ 0 h 350996"/>
                <a:gd name="connsiteX5" fmla="*/ 0 w 343471"/>
                <a:gd name="connsiteY5" fmla="*/ 0 h 350996"/>
                <a:gd name="connsiteX6" fmla="*/ 134112 w 343471"/>
                <a:gd name="connsiteY6" fmla="*/ 195167 h 350996"/>
                <a:gd name="connsiteX7" fmla="*/ 0 w 343471"/>
                <a:gd name="connsiteY7" fmla="*/ 350996 h 350996"/>
                <a:gd name="connsiteX8" fmla="*/ 30289 w 343471"/>
                <a:gd name="connsiteY8" fmla="*/ 350996 h 350996"/>
                <a:gd name="connsiteX9" fmla="*/ 147542 w 343471"/>
                <a:gd name="connsiteY9" fmla="*/ 214694 h 350996"/>
                <a:gd name="connsiteX10" fmla="*/ 241173 w 343471"/>
                <a:gd name="connsiteY10" fmla="*/ 350996 h 350996"/>
                <a:gd name="connsiteX11" fmla="*/ 343471 w 343471"/>
                <a:gd name="connsiteY11" fmla="*/ 350996 h 350996"/>
                <a:gd name="connsiteX12" fmla="*/ 204406 w 343471"/>
                <a:gd name="connsiteY12" fmla="*/ 148590 h 350996"/>
                <a:gd name="connsiteX13" fmla="*/ 204406 w 343471"/>
                <a:gd name="connsiteY13" fmla="*/ 148590 h 350996"/>
                <a:gd name="connsiteX14" fmla="*/ 162973 w 343471"/>
                <a:gd name="connsiteY14" fmla="*/ 196882 h 350996"/>
                <a:gd name="connsiteX15" fmla="*/ 149352 w 343471"/>
                <a:gd name="connsiteY15" fmla="*/ 177451 h 350996"/>
                <a:gd name="connsiteX16" fmla="*/ 41243 w 343471"/>
                <a:gd name="connsiteY16" fmla="*/ 22765 h 350996"/>
                <a:gd name="connsiteX17" fmla="*/ 87821 w 343471"/>
                <a:gd name="connsiteY17" fmla="*/ 22765 h 350996"/>
                <a:gd name="connsiteX18" fmla="*/ 175070 w 343471"/>
                <a:gd name="connsiteY18" fmla="*/ 147542 h 350996"/>
                <a:gd name="connsiteX19" fmla="*/ 188690 w 343471"/>
                <a:gd name="connsiteY19" fmla="*/ 166973 h 350996"/>
                <a:gd name="connsiteX20" fmla="*/ 302133 w 343471"/>
                <a:gd name="connsiteY20" fmla="*/ 329184 h 350996"/>
                <a:gd name="connsiteX21" fmla="*/ 255556 w 343471"/>
                <a:gd name="connsiteY21" fmla="*/ 329184 h 350996"/>
                <a:gd name="connsiteX22" fmla="*/ 162973 w 343471"/>
                <a:gd name="connsiteY22" fmla="*/ 196787 h 350996"/>
                <a:gd name="connsiteX23" fmla="*/ 162973 w 343471"/>
                <a:gd name="connsiteY23" fmla="*/ 196787 h 35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3471" h="350996">
                  <a:moveTo>
                    <a:pt x="204406" y="148685"/>
                  </a:moveTo>
                  <a:lnTo>
                    <a:pt x="332327" y="0"/>
                  </a:lnTo>
                  <a:lnTo>
                    <a:pt x="302038" y="0"/>
                  </a:lnTo>
                  <a:lnTo>
                    <a:pt x="190976" y="129064"/>
                  </a:lnTo>
                  <a:lnTo>
                    <a:pt x="102298" y="0"/>
                  </a:lnTo>
                  <a:lnTo>
                    <a:pt x="0" y="0"/>
                  </a:lnTo>
                  <a:lnTo>
                    <a:pt x="134112" y="195167"/>
                  </a:lnTo>
                  <a:lnTo>
                    <a:pt x="0" y="350996"/>
                  </a:lnTo>
                  <a:lnTo>
                    <a:pt x="30289" y="350996"/>
                  </a:lnTo>
                  <a:lnTo>
                    <a:pt x="147542" y="214694"/>
                  </a:lnTo>
                  <a:lnTo>
                    <a:pt x="241173" y="350996"/>
                  </a:lnTo>
                  <a:lnTo>
                    <a:pt x="343471" y="350996"/>
                  </a:lnTo>
                  <a:lnTo>
                    <a:pt x="204406" y="148590"/>
                  </a:lnTo>
                  <a:lnTo>
                    <a:pt x="204406" y="148590"/>
                  </a:lnTo>
                  <a:close/>
                  <a:moveTo>
                    <a:pt x="162973" y="196882"/>
                  </a:moveTo>
                  <a:lnTo>
                    <a:pt x="149352" y="177451"/>
                  </a:lnTo>
                  <a:lnTo>
                    <a:pt x="41243" y="22765"/>
                  </a:lnTo>
                  <a:lnTo>
                    <a:pt x="87821" y="22765"/>
                  </a:lnTo>
                  <a:lnTo>
                    <a:pt x="175070" y="147542"/>
                  </a:lnTo>
                  <a:lnTo>
                    <a:pt x="188690" y="166973"/>
                  </a:lnTo>
                  <a:lnTo>
                    <a:pt x="302133" y="329184"/>
                  </a:lnTo>
                  <a:lnTo>
                    <a:pt x="255556" y="329184"/>
                  </a:lnTo>
                  <a:lnTo>
                    <a:pt x="162973" y="196787"/>
                  </a:lnTo>
                  <a:lnTo>
                    <a:pt x="162973" y="19678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Aptos Light" panose="020B0004020202020204" pitchFamily="34" charset="0"/>
              </a:endParaRPr>
            </a:p>
          </p:txBody>
        </p:sp>
      </p:grpSp>
      <p:sp>
        <p:nvSpPr>
          <p:cNvPr id="2" name="Title 7">
            <a:extLst>
              <a:ext uri="{FF2B5EF4-FFF2-40B4-BE49-F238E27FC236}">
                <a16:creationId xmlns:a16="http://schemas.microsoft.com/office/drawing/2014/main" id="{DAE593DB-8ADA-2B81-0837-94D520E631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Keep up with ORNL’s latest scientific discoveries, economic impacts, and solutions for energy and national security</a:t>
            </a:r>
          </a:p>
        </p:txBody>
      </p:sp>
    </p:spTree>
    <p:extLst>
      <p:ext uri="{BB962C8B-B14F-4D97-AF65-F5344CB8AC3E}">
        <p14:creationId xmlns:p14="http://schemas.microsoft.com/office/powerpoint/2010/main" val="2873371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85">
            <a:extLst>
              <a:ext uri="{FF2B5EF4-FFF2-40B4-BE49-F238E27FC236}">
                <a16:creationId xmlns:a16="http://schemas.microsoft.com/office/drawing/2014/main" id="{B10B79AB-DA35-C9D9-2529-6A8AA0E50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0"/>
            <a:ext cx="6045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 (Text size no larger than 36pt)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45200" y="0"/>
            <a:ext cx="61468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F2EFFC1-8D00-2422-39D7-701FD30A5CDF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7F60E2-2A56-9EB3-6B56-9299A963E1AB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10" name="Picture 9" descr="Text&#10;&#10;AI-generated content may be incorrect.">
              <a:extLst>
                <a:ext uri="{FF2B5EF4-FFF2-40B4-BE49-F238E27FC236}">
                  <a16:creationId xmlns:a16="http://schemas.microsoft.com/office/drawing/2014/main" id="{E05B343D-85E7-C42A-D96E-37A8AB109C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01339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|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85">
            <a:extLst>
              <a:ext uri="{FF2B5EF4-FFF2-40B4-BE49-F238E27FC236}">
                <a16:creationId xmlns:a16="http://schemas.microsoft.com/office/drawing/2014/main" id="{89B1F087-DF83-09A8-95A1-156B3E9031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5CAC3282-DC62-4A2A-767F-48373E113E9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09255" y="2735048"/>
            <a:ext cx="5773490" cy="13879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CBD199E-AAB8-C86C-7065-B0DAAC996DDA}"/>
              </a:ext>
            </a:extLst>
          </p:cNvPr>
          <p:cNvGrpSpPr/>
          <p:nvPr userDrawn="1"/>
        </p:nvGrpSpPr>
        <p:grpSpPr>
          <a:xfrm>
            <a:off x="4217981" y="6109219"/>
            <a:ext cx="4556510" cy="438912"/>
            <a:chOff x="859536" y="6108192"/>
            <a:chExt cx="4556510" cy="43891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197F97-DD05-46DC-A43C-9A85A489A4DD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8" name="Picture 7" descr="Text&#10;&#10;AI-generated content may be incorrect.">
              <a:extLst>
                <a:ext uri="{FF2B5EF4-FFF2-40B4-BE49-F238E27FC236}">
                  <a16:creationId xmlns:a16="http://schemas.microsoft.com/office/drawing/2014/main" id="{CCDFDBFA-B5E9-EA5B-FE47-B868EED9A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41547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C9C18-5BCF-5FF4-3FA2-CFD1B59A6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B775B-62DD-4FD0-C6EA-CF4DC23020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F9D50-2275-4AEC-7FBB-1514FB9DE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D298-AB7C-4C10-A4EB-E6A14A78B6E9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DEAE4-ADCC-314C-9832-CFCCA0667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0307B-F0B3-E174-6725-39A251A1E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F671A-92F1-4BC9-BE6B-E0DE3DBC4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652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-Image Series-Colo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60">
            <a:extLst>
              <a:ext uri="{FF2B5EF4-FFF2-40B4-BE49-F238E27FC236}">
                <a16:creationId xmlns:a16="http://schemas.microsoft.com/office/drawing/2014/main" id="{406AFED2-ED49-1112-B21D-D2ECF91333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80965" y="1758896"/>
            <a:ext cx="2194560" cy="187452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360">
            <a:extLst>
              <a:ext uri="{FF2B5EF4-FFF2-40B4-BE49-F238E27FC236}">
                <a16:creationId xmlns:a16="http://schemas.microsoft.com/office/drawing/2014/main" id="{939E5704-91D7-1C33-1BB9-D89551BB48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0965" y="3911299"/>
            <a:ext cx="2194560" cy="187452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60">
            <a:extLst>
              <a:ext uri="{FF2B5EF4-FFF2-40B4-BE49-F238E27FC236}">
                <a16:creationId xmlns:a16="http://schemas.microsoft.com/office/drawing/2014/main" id="{18357D60-C329-E014-7EC4-02AD7930A5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21865" y="1758896"/>
            <a:ext cx="2194560" cy="187452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360">
            <a:extLst>
              <a:ext uri="{FF2B5EF4-FFF2-40B4-BE49-F238E27FC236}">
                <a16:creationId xmlns:a16="http://schemas.microsoft.com/office/drawing/2014/main" id="{1823B7A0-FA70-81A4-C409-2C310328D2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21865" y="3911299"/>
            <a:ext cx="2194560" cy="187452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EEC8D-F30D-2272-2A4E-CD93B0D75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/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84D16B10-4114-3D13-50FC-848A872439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4410" y="3911299"/>
            <a:ext cx="2192338" cy="1873250"/>
          </a:xfrm>
          <a:solidFill>
            <a:schemeClr val="accent6"/>
          </a:solidFill>
        </p:spPr>
        <p:txBody>
          <a:bodyPr lIns="182880" tIns="182880" rIns="182880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69C9FFD-3BEB-F410-9877-CC941D322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9527" y="1758896"/>
            <a:ext cx="2192338" cy="1873250"/>
          </a:xfrm>
          <a:solidFill>
            <a:schemeClr val="accent2"/>
          </a:solidFill>
        </p:spPr>
        <p:txBody>
          <a:bodyPr lIns="182880" tIns="182880" rIns="182880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39CDA33-6D16-DEAF-0280-749663549D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9527" y="3911299"/>
            <a:ext cx="2192338" cy="1873250"/>
          </a:xfrm>
          <a:solidFill>
            <a:schemeClr val="accent4"/>
          </a:solidFill>
        </p:spPr>
        <p:txBody>
          <a:bodyPr lIns="182880" tIns="182880" rIns="182880"/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FD3A4D06-1EC0-67D1-BF1F-4A91D1E341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84410" y="1758896"/>
            <a:ext cx="2192338" cy="1873250"/>
          </a:xfrm>
          <a:solidFill>
            <a:schemeClr val="tx2"/>
          </a:solidFill>
        </p:spPr>
        <p:txBody>
          <a:bodyPr lIns="182880" tIns="182880" rIns="182880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3196967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Custom 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FE843FE-B2D6-28A8-6229-2F4F14E7EA05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5609063 w 12192000"/>
              <a:gd name="connsiteY5" fmla="*/ 1505414 h 6858000"/>
              <a:gd name="connsiteX6" fmla="*/ 5609063 w 12192000"/>
              <a:gd name="connsiteY6" fmla="*/ 5352586 h 6858000"/>
              <a:gd name="connsiteX7" fmla="*/ 11452302 w 12192000"/>
              <a:gd name="connsiteY7" fmla="*/ 5352586 h 6858000"/>
              <a:gd name="connsiteX8" fmla="*/ 11452302 w 12192000"/>
              <a:gd name="connsiteY8" fmla="*/ 1505414 h 6858000"/>
              <a:gd name="connsiteX9" fmla="*/ 5609063 w 12192000"/>
              <a:gd name="connsiteY9" fmla="*/ 15054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609063" y="1505414"/>
                </a:moveTo>
                <a:lnTo>
                  <a:pt x="5609063" y="5352586"/>
                </a:lnTo>
                <a:lnTo>
                  <a:pt x="11452302" y="5352586"/>
                </a:lnTo>
                <a:lnTo>
                  <a:pt x="11452302" y="1505414"/>
                </a:lnTo>
                <a:lnTo>
                  <a:pt x="5609063" y="1505414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7" y="2292076"/>
            <a:ext cx="4465176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 (Text size no larger than 36pt)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7" y="4019391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7" y="1880997"/>
            <a:ext cx="4465176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7" y="4371534"/>
            <a:ext cx="4465176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7" y="4881013"/>
            <a:ext cx="4465176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2D23A-F403-7E2C-7D24-BA0C3B867C3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09063" y="1481958"/>
            <a:ext cx="5843239" cy="389164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EA40F8-43C7-91B8-DB7E-DDD5E2408A38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252F9E3-A27C-53E8-B52E-49794F69B0DB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7" name="Picture 6" descr="Text&#10;&#10;AI-generated content may be incorrect.">
              <a:extLst>
                <a:ext uri="{FF2B5EF4-FFF2-40B4-BE49-F238E27FC236}">
                  <a16:creationId xmlns:a16="http://schemas.microsoft.com/office/drawing/2014/main" id="{DB53C206-3DA3-C765-EB66-A35BBF7054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8814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tandard Text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285">
            <a:extLst>
              <a:ext uri="{FF2B5EF4-FFF2-40B4-BE49-F238E27FC236}">
                <a16:creationId xmlns:a16="http://schemas.microsoft.com/office/drawing/2014/main" id="{A95873F9-24C5-691B-E0D0-B31D39B7F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7FB722-2E40-971C-7B7A-5663B28FCD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7656" y="2292076"/>
            <a:ext cx="10396685" cy="997196"/>
          </a:xfrm>
        </p:spPr>
        <p:txBody>
          <a:bodyPr wrap="square" anchor="t" anchorCtr="0">
            <a:noAutofit/>
          </a:bodyPr>
          <a:lstStyle>
            <a:lvl1pPr algn="l">
              <a:spcBef>
                <a:spcPts val="1200"/>
              </a:spcBef>
              <a:spcAft>
                <a:spcPts val="60"/>
              </a:spcAft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Title: Best Title Option for Longer Presentation Titles (Text Size no larger than 36pt and no smaller than 20pt)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CCE055-46B1-6279-21B5-27B8352AB9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7656" y="4019391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1" spc="15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PRESENTED BY</a:t>
            </a:r>
          </a:p>
        </p:txBody>
      </p:sp>
      <p:sp>
        <p:nvSpPr>
          <p:cNvPr id="1962" name="Text Placeholder 1961">
            <a:extLst>
              <a:ext uri="{FF2B5EF4-FFF2-40B4-BE49-F238E27FC236}">
                <a16:creationId xmlns:a16="http://schemas.microsoft.com/office/drawing/2014/main" id="{05A0F360-5E2B-1313-55AF-9056EF7E8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7656" y="1880997"/>
            <a:ext cx="10396685" cy="1938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1400" b="0" i="0" spc="150" baseline="0">
                <a:solidFill>
                  <a:schemeClr val="bg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MONTH XX, XXXX | LOCATION</a:t>
            </a:r>
          </a:p>
        </p:txBody>
      </p:sp>
      <p:sp>
        <p:nvSpPr>
          <p:cNvPr id="1964" name="Text Placeholder 1963">
            <a:extLst>
              <a:ext uri="{FF2B5EF4-FFF2-40B4-BE49-F238E27FC236}">
                <a16:creationId xmlns:a16="http://schemas.microsoft.com/office/drawing/2014/main" id="{D8874D39-76D3-2E6D-F8DD-E0676BF138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656" y="4371534"/>
            <a:ext cx="10396685" cy="332399"/>
          </a:xfrm>
        </p:spPr>
        <p:txBody>
          <a:bodyPr wrap="square" anchor="t" anchorCtr="0">
            <a:noAutofit/>
          </a:bodyPr>
          <a:lstStyle>
            <a:lvl1pPr marL="0" indent="0" algn="l">
              <a:spcBef>
                <a:spcPts val="1200"/>
              </a:spcBef>
              <a:spcAft>
                <a:spcPts val="60"/>
              </a:spcAft>
              <a:buNone/>
              <a:defRPr sz="2400" b="0" i="0">
                <a:solidFill>
                  <a:schemeClr val="bg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2400">
                <a:solidFill>
                  <a:schemeClr val="bg1"/>
                </a:solidFill>
              </a:defRPr>
            </a:lvl2pPr>
            <a:lvl3pPr marL="914400" indent="0" algn="ctr">
              <a:buNone/>
              <a:defRPr sz="2400">
                <a:solidFill>
                  <a:schemeClr val="bg1"/>
                </a:solidFill>
              </a:defRPr>
            </a:lvl3pPr>
            <a:lvl4pPr marL="1371600" indent="0" algn="ctr">
              <a:buNone/>
              <a:defRPr sz="2400">
                <a:solidFill>
                  <a:schemeClr val="bg1"/>
                </a:solidFill>
              </a:defRPr>
            </a:lvl4pPr>
            <a:lvl5pPr marL="1828800" indent="0" algn="ctr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Name, Last Name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65AA18-2C89-EB56-1919-13EF35EFFBC8}"/>
              </a:ext>
            </a:extLst>
          </p:cNvPr>
          <p:cNvSpPr/>
          <p:nvPr userDrawn="1"/>
        </p:nvSpPr>
        <p:spPr>
          <a:xfrm>
            <a:off x="897656" y="3793881"/>
            <a:ext cx="854364" cy="719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894AF511-2F91-5CEA-AAAB-75308FF6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7656" y="4881013"/>
            <a:ext cx="10396685" cy="246221"/>
          </a:xfrm>
        </p:spPr>
        <p:txBody>
          <a:bodyPr wrap="square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60"/>
              </a:spcAft>
              <a:buNone/>
              <a:defRPr sz="1600" b="0" i="0">
                <a:solidFill>
                  <a:schemeClr val="bg1"/>
                </a:solidFill>
                <a:latin typeface="+mn-lt"/>
                <a:ea typeface="Aptos Light" panose="02000000000000000000" pitchFamily="2" charset="0"/>
              </a:defRPr>
            </a:lvl1pPr>
            <a:lvl2pPr marL="4572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2pPr>
            <a:lvl3pPr marL="9144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3pPr>
            <a:lvl4pPr marL="13716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4pPr>
            <a:lvl5pPr marL="1828800" indent="0" algn="ctr">
              <a:buNone/>
              <a:defRPr sz="1600" b="0" i="0">
                <a:solidFill>
                  <a:schemeClr val="bg1"/>
                </a:solidFill>
                <a:latin typeface="Aptos Light" panose="02000000000000000000" pitchFamily="2" charset="0"/>
                <a:ea typeface="Aptos Light" panose="02000000000000000000" pitchFamily="2" charset="0"/>
              </a:defRPr>
            </a:lvl5pPr>
          </a:lstStyle>
          <a:p>
            <a:pPr lvl="0"/>
            <a:r>
              <a:rPr lang="en-US" dirty="0"/>
              <a:t>Presenter Affiliation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32A73F0-167E-610D-E038-566618F01F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8070" y="783630"/>
            <a:ext cx="1780479" cy="42801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8B2AD18-B7D9-77F5-D220-3EDA560B2C83}"/>
              </a:ext>
            </a:extLst>
          </p:cNvPr>
          <p:cNvGrpSpPr/>
          <p:nvPr userDrawn="1"/>
        </p:nvGrpSpPr>
        <p:grpSpPr>
          <a:xfrm>
            <a:off x="859536" y="6108192"/>
            <a:ext cx="4556510" cy="438912"/>
            <a:chOff x="859536" y="6108192"/>
            <a:chExt cx="4556510" cy="43891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E0B571-503C-1E4E-4585-513FD2198B27}"/>
                </a:ext>
              </a:extLst>
            </p:cNvPr>
            <p:cNvSpPr txBox="1"/>
            <p:nvPr userDrawn="1"/>
          </p:nvSpPr>
          <p:spPr>
            <a:xfrm>
              <a:off x="2368064" y="6156068"/>
              <a:ext cx="3047982" cy="369332"/>
            </a:xfrm>
            <a:prstGeom prst="rect">
              <a:avLst/>
            </a:prstGeom>
            <a:noFill/>
          </p:spPr>
          <p:txBody>
            <a:bodyPr wrap="square" lIns="182880" rtlCol="0">
              <a:spAutoFit/>
            </a:bodyPr>
            <a:lstStyle/>
            <a:p>
              <a: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  <a:t>ORNL IS MANAGED BY UT-BATTELLE LLC </a:t>
              </a:r>
              <a:b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</a:br>
              <a:r>
                <a:rPr lang="en-US" sz="900" b="0" i="0" dirty="0">
                  <a:solidFill>
                    <a:schemeClr val="bg1"/>
                  </a:solidFill>
                  <a:latin typeface="+mn-lt"/>
                  <a:ea typeface="Aptos" panose="02000000000000000000" pitchFamily="2" charset="0"/>
                </a:rPr>
                <a:t>FOR THE US DEPARTMENT OF ENERGY</a:t>
              </a:r>
            </a:p>
          </p:txBody>
        </p:sp>
        <p:pic>
          <p:nvPicPr>
            <p:cNvPr id="9" name="Picture 8" descr="Text&#10;&#10;AI-generated content may be incorrect.">
              <a:extLst>
                <a:ext uri="{FF2B5EF4-FFF2-40B4-BE49-F238E27FC236}">
                  <a16:creationId xmlns:a16="http://schemas.microsoft.com/office/drawing/2014/main" id="{2FD5B24E-06B1-CD75-BC26-A89AA432FA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59536" y="6108192"/>
              <a:ext cx="1528065" cy="43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69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05791-4F91-34B2-5F77-014A7A421E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11492432" cy="8863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8E7B4-2380-B18C-C8C1-09BD437D6B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692" y="1825625"/>
            <a:ext cx="11492432" cy="4061829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900239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Ke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5F232B-0EDE-9AF7-8505-73A82A1D984A}"/>
              </a:ext>
            </a:extLst>
          </p:cNvPr>
          <p:cNvSpPr/>
          <p:nvPr userDrawn="1"/>
        </p:nvSpPr>
        <p:spPr>
          <a:xfrm>
            <a:off x="0" y="0"/>
            <a:ext cx="46788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ptos Light" panose="020B00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2" y="365125"/>
            <a:ext cx="3899310" cy="190099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2" y="2631247"/>
            <a:ext cx="3899310" cy="3511136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0400C1-7283-FABD-80B9-45AEE1D1F5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8363" y="0"/>
            <a:ext cx="7513637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059A002-CFDF-58EF-945F-28E943618A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76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Hexagon Cut-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AFC910-D2D4-C5E3-4A8E-DB371D1637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39371" y="-23484"/>
            <a:ext cx="6737350" cy="6865418"/>
          </a:xfrm>
          <a:custGeom>
            <a:avLst/>
            <a:gdLst>
              <a:gd name="connsiteX0" fmla="*/ 4765422 w 6737350"/>
              <a:gd name="connsiteY0" fmla="*/ 5955463 h 6865418"/>
              <a:gd name="connsiteX1" fmla="*/ 6080062 w 6737350"/>
              <a:gd name="connsiteY1" fmla="*/ 5955463 h 6865418"/>
              <a:gd name="connsiteX2" fmla="*/ 6604382 w 6737350"/>
              <a:gd name="connsiteY2" fmla="*/ 6863640 h 6865418"/>
              <a:gd name="connsiteX3" fmla="*/ 4240721 w 6737350"/>
              <a:gd name="connsiteY3" fmla="*/ 6864212 h 6865418"/>
              <a:gd name="connsiteX4" fmla="*/ 2712846 w 6737350"/>
              <a:gd name="connsiteY4" fmla="*/ 4762425 h 6865418"/>
              <a:gd name="connsiteX5" fmla="*/ 4027487 w 6737350"/>
              <a:gd name="connsiteY5" fmla="*/ 4762425 h 6865418"/>
              <a:gd name="connsiteX6" fmla="*/ 4684776 w 6737350"/>
              <a:gd name="connsiteY6" fmla="*/ 5900917 h 6865418"/>
              <a:gd name="connsiteX7" fmla="*/ 4128579 w 6737350"/>
              <a:gd name="connsiteY7" fmla="*/ 6864339 h 6865418"/>
              <a:gd name="connsiteX8" fmla="*/ 2612326 w 6737350"/>
              <a:gd name="connsiteY8" fmla="*/ 6865418 h 6865418"/>
              <a:gd name="connsiteX9" fmla="*/ 2055495 w 6737350"/>
              <a:gd name="connsiteY9" fmla="*/ 5900917 h 6865418"/>
              <a:gd name="connsiteX10" fmla="*/ 4765421 w 6737350"/>
              <a:gd name="connsiteY10" fmla="*/ 3584563 h 6865418"/>
              <a:gd name="connsiteX11" fmla="*/ 6080061 w 6737350"/>
              <a:gd name="connsiteY11" fmla="*/ 3584563 h 6865418"/>
              <a:gd name="connsiteX12" fmla="*/ 6737350 w 6737350"/>
              <a:gd name="connsiteY12" fmla="*/ 4723055 h 6865418"/>
              <a:gd name="connsiteX13" fmla="*/ 6080061 w 6737350"/>
              <a:gd name="connsiteY13" fmla="*/ 5861546 h 6865418"/>
              <a:gd name="connsiteX14" fmla="*/ 4765421 w 6737350"/>
              <a:gd name="connsiteY14" fmla="*/ 5861546 h 6865418"/>
              <a:gd name="connsiteX15" fmla="*/ 4108069 w 6737350"/>
              <a:gd name="connsiteY15" fmla="*/ 4723055 h 6865418"/>
              <a:gd name="connsiteX16" fmla="*/ 2712846 w 6737350"/>
              <a:gd name="connsiteY16" fmla="*/ 2395463 h 6865418"/>
              <a:gd name="connsiteX17" fmla="*/ 4027487 w 6737350"/>
              <a:gd name="connsiteY17" fmla="*/ 2395463 h 6865418"/>
              <a:gd name="connsiteX18" fmla="*/ 4684776 w 6737350"/>
              <a:gd name="connsiteY18" fmla="*/ 3533955 h 6865418"/>
              <a:gd name="connsiteX19" fmla="*/ 4027487 w 6737350"/>
              <a:gd name="connsiteY19" fmla="*/ 4672446 h 6865418"/>
              <a:gd name="connsiteX20" fmla="*/ 2712846 w 6737350"/>
              <a:gd name="connsiteY20" fmla="*/ 4672446 h 6865418"/>
              <a:gd name="connsiteX21" fmla="*/ 2055495 w 6737350"/>
              <a:gd name="connsiteY21" fmla="*/ 3533955 h 6865418"/>
              <a:gd name="connsiteX22" fmla="*/ 657289 w 6737350"/>
              <a:gd name="connsiteY22" fmla="*/ 1217538 h 6865418"/>
              <a:gd name="connsiteX23" fmla="*/ 1971929 w 6737350"/>
              <a:gd name="connsiteY23" fmla="*/ 1217538 h 6865418"/>
              <a:gd name="connsiteX24" fmla="*/ 2629281 w 6737350"/>
              <a:gd name="connsiteY24" fmla="*/ 2356092 h 6865418"/>
              <a:gd name="connsiteX25" fmla="*/ 1971929 w 6737350"/>
              <a:gd name="connsiteY25" fmla="*/ 3494584 h 6865418"/>
              <a:gd name="connsiteX26" fmla="*/ 657289 w 6737350"/>
              <a:gd name="connsiteY26" fmla="*/ 3494584 h 6865418"/>
              <a:gd name="connsiteX27" fmla="*/ 0 w 6737350"/>
              <a:gd name="connsiteY27" fmla="*/ 2356092 h 6865418"/>
              <a:gd name="connsiteX28" fmla="*/ 4765421 w 6737350"/>
              <a:gd name="connsiteY28" fmla="*/ 1217537 h 6865418"/>
              <a:gd name="connsiteX29" fmla="*/ 6080061 w 6737350"/>
              <a:gd name="connsiteY29" fmla="*/ 1217537 h 6865418"/>
              <a:gd name="connsiteX30" fmla="*/ 6737350 w 6737350"/>
              <a:gd name="connsiteY30" fmla="*/ 2356092 h 6865418"/>
              <a:gd name="connsiteX31" fmla="*/ 6080061 w 6737350"/>
              <a:gd name="connsiteY31" fmla="*/ 3494584 h 6865418"/>
              <a:gd name="connsiteX32" fmla="*/ 4765421 w 6737350"/>
              <a:gd name="connsiteY32" fmla="*/ 3494584 h 6865418"/>
              <a:gd name="connsiteX33" fmla="*/ 4108069 w 6737350"/>
              <a:gd name="connsiteY33" fmla="*/ 2356092 h 6865418"/>
              <a:gd name="connsiteX34" fmla="*/ 2712846 w 6737350"/>
              <a:gd name="connsiteY34" fmla="*/ 39549 h 6865418"/>
              <a:gd name="connsiteX35" fmla="*/ 4027487 w 6737350"/>
              <a:gd name="connsiteY35" fmla="*/ 39549 h 6865418"/>
              <a:gd name="connsiteX36" fmla="*/ 4684776 w 6737350"/>
              <a:gd name="connsiteY36" fmla="*/ 1178041 h 6865418"/>
              <a:gd name="connsiteX37" fmla="*/ 4027487 w 6737350"/>
              <a:gd name="connsiteY37" fmla="*/ 2316532 h 6865418"/>
              <a:gd name="connsiteX38" fmla="*/ 2712846 w 6737350"/>
              <a:gd name="connsiteY38" fmla="*/ 2316532 h 6865418"/>
              <a:gd name="connsiteX39" fmla="*/ 2055495 w 6737350"/>
              <a:gd name="connsiteY39" fmla="*/ 1178041 h 6865418"/>
              <a:gd name="connsiteX40" fmla="*/ 13492 w 6737350"/>
              <a:gd name="connsiteY40" fmla="*/ 0 h 6865418"/>
              <a:gd name="connsiteX41" fmla="*/ 2631396 w 6737350"/>
              <a:gd name="connsiteY41" fmla="*/ 13447 h 6865418"/>
              <a:gd name="connsiteX42" fmla="*/ 1973010 w 6737350"/>
              <a:gd name="connsiteY42" fmla="*/ 1137655 h 6865418"/>
              <a:gd name="connsiteX43" fmla="*/ 658369 w 6737350"/>
              <a:gd name="connsiteY43" fmla="*/ 1137655 h 686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737350" h="6865418">
                <a:moveTo>
                  <a:pt x="4765422" y="5955463"/>
                </a:moveTo>
                <a:lnTo>
                  <a:pt x="6080062" y="5955463"/>
                </a:lnTo>
                <a:lnTo>
                  <a:pt x="6604382" y="6863640"/>
                </a:lnTo>
                <a:lnTo>
                  <a:pt x="4240721" y="6864212"/>
                </a:lnTo>
                <a:close/>
                <a:moveTo>
                  <a:pt x="2712846" y="4762425"/>
                </a:moveTo>
                <a:lnTo>
                  <a:pt x="4027487" y="4762425"/>
                </a:lnTo>
                <a:lnTo>
                  <a:pt x="4684776" y="5900917"/>
                </a:lnTo>
                <a:lnTo>
                  <a:pt x="4128579" y="6864339"/>
                </a:lnTo>
                <a:lnTo>
                  <a:pt x="2612326" y="6865418"/>
                </a:lnTo>
                <a:lnTo>
                  <a:pt x="2055495" y="5900917"/>
                </a:lnTo>
                <a:close/>
                <a:moveTo>
                  <a:pt x="4765421" y="3584563"/>
                </a:moveTo>
                <a:lnTo>
                  <a:pt x="6080061" y="3584563"/>
                </a:lnTo>
                <a:lnTo>
                  <a:pt x="6737350" y="4723055"/>
                </a:lnTo>
                <a:lnTo>
                  <a:pt x="6080061" y="5861546"/>
                </a:lnTo>
                <a:lnTo>
                  <a:pt x="4765421" y="5861546"/>
                </a:lnTo>
                <a:lnTo>
                  <a:pt x="4108069" y="4723055"/>
                </a:lnTo>
                <a:close/>
                <a:moveTo>
                  <a:pt x="2712846" y="2395463"/>
                </a:moveTo>
                <a:lnTo>
                  <a:pt x="4027487" y="2395463"/>
                </a:lnTo>
                <a:lnTo>
                  <a:pt x="4684776" y="3533955"/>
                </a:lnTo>
                <a:lnTo>
                  <a:pt x="4027487" y="4672446"/>
                </a:lnTo>
                <a:lnTo>
                  <a:pt x="2712846" y="4672446"/>
                </a:lnTo>
                <a:lnTo>
                  <a:pt x="2055495" y="3533955"/>
                </a:lnTo>
                <a:close/>
                <a:moveTo>
                  <a:pt x="657289" y="1217538"/>
                </a:moveTo>
                <a:lnTo>
                  <a:pt x="1971929" y="1217538"/>
                </a:lnTo>
                <a:lnTo>
                  <a:pt x="2629281" y="2356092"/>
                </a:lnTo>
                <a:lnTo>
                  <a:pt x="1971929" y="3494584"/>
                </a:lnTo>
                <a:lnTo>
                  <a:pt x="657289" y="3494584"/>
                </a:lnTo>
                <a:lnTo>
                  <a:pt x="0" y="2356092"/>
                </a:lnTo>
                <a:close/>
                <a:moveTo>
                  <a:pt x="4765421" y="1217537"/>
                </a:moveTo>
                <a:lnTo>
                  <a:pt x="6080061" y="1217537"/>
                </a:lnTo>
                <a:lnTo>
                  <a:pt x="6737350" y="2356092"/>
                </a:lnTo>
                <a:lnTo>
                  <a:pt x="6080061" y="3494584"/>
                </a:lnTo>
                <a:lnTo>
                  <a:pt x="4765421" y="3494584"/>
                </a:lnTo>
                <a:lnTo>
                  <a:pt x="4108069" y="2356092"/>
                </a:lnTo>
                <a:close/>
                <a:moveTo>
                  <a:pt x="2712846" y="39549"/>
                </a:moveTo>
                <a:lnTo>
                  <a:pt x="4027487" y="39549"/>
                </a:lnTo>
                <a:lnTo>
                  <a:pt x="4684776" y="1178041"/>
                </a:lnTo>
                <a:lnTo>
                  <a:pt x="4027487" y="2316532"/>
                </a:lnTo>
                <a:lnTo>
                  <a:pt x="2712846" y="2316532"/>
                </a:lnTo>
                <a:lnTo>
                  <a:pt x="2055495" y="1178041"/>
                </a:lnTo>
                <a:close/>
                <a:moveTo>
                  <a:pt x="13492" y="0"/>
                </a:moveTo>
                <a:lnTo>
                  <a:pt x="2631396" y="13447"/>
                </a:lnTo>
                <a:lnTo>
                  <a:pt x="1973010" y="1137655"/>
                </a:lnTo>
                <a:lnTo>
                  <a:pt x="658369" y="113765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7CE54-A067-C608-8071-D9BFAF60E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4412934" cy="1772793"/>
          </a:xfrm>
        </p:spPr>
        <p:txBody>
          <a:bodyPr anchor="t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9DD14-4659-B8FE-84E6-93F5C544420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4693" y="2514601"/>
            <a:ext cx="4412934" cy="375699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Place content here</a:t>
            </a:r>
          </a:p>
        </p:txBody>
      </p:sp>
    </p:spTree>
    <p:extLst>
      <p:ext uri="{BB962C8B-B14F-4D97-AF65-F5344CB8AC3E}">
        <p14:creationId xmlns:p14="http://schemas.microsoft.com/office/powerpoint/2010/main" val="3554203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Stacked Image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FCAA6D76-9D9F-EEEC-3A19-B8672A58A5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5400" y="-6350"/>
            <a:ext cx="4546600" cy="2155825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1" name="Picture Placeholder 120">
            <a:extLst>
              <a:ext uri="{FF2B5EF4-FFF2-40B4-BE49-F238E27FC236}">
                <a16:creationId xmlns:a16="http://schemas.microsoft.com/office/drawing/2014/main" id="{374474B3-1A16-3799-2DA6-5E1F9B62F1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45400" y="2352675"/>
            <a:ext cx="4546600" cy="2149475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0285EA67-185C-FA9B-F112-0DEA71BAF9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5400" y="4703763"/>
            <a:ext cx="4546600" cy="2154237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D5DB1-B0F4-39A7-9E5F-343BB17944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693" y="365125"/>
            <a:ext cx="6736022" cy="1006475"/>
          </a:xfrm>
        </p:spPr>
        <p:txBody>
          <a:bodyPr>
            <a:noAutofit/>
          </a:bodyPr>
          <a:lstStyle>
            <a:lvl1pPr>
              <a:defRPr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One-sentence headline stating the main takeaway message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561B3BD0-8400-FE4A-5A3F-210329D8A1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4693" y="1817559"/>
            <a:ext cx="6763894" cy="4324823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r>
              <a:rPr lang="en-US" dirty="0"/>
              <a:t>Place content here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F7721B-92F3-10FF-5A89-459D1C6BA969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/>
                </a:solidFill>
                <a:latin typeface="Aptos Light" panose="020B0004020202020204" pitchFamily="34" charset="0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latin typeface="Aptos Light" panose="020B0004020202020204" pitchFamily="34" charset="0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968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4753CB-6476-BF2C-3CDC-FAB102C7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11492432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33DD6-9940-13F2-ECB0-187773310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4692" y="1817556"/>
            <a:ext cx="11492432" cy="40205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25FC33D5-6A3D-626E-929B-EDEF84A7F09B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526723" y="65768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100" b="1" i="0" smtClean="0">
                <a:solidFill>
                  <a:schemeClr val="bg2"/>
                </a:solidFill>
                <a:latin typeface="+mn-lt"/>
                <a:ea typeface="Aptos" panose="02000000000000000000" pitchFamily="2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100" b="1" i="0" dirty="0">
              <a:solidFill>
                <a:schemeClr val="bg2"/>
              </a:solidFill>
              <a:latin typeface="+mn-lt"/>
              <a:ea typeface="Aptos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ectangle 256">
            <a:extLst>
              <a:ext uri="{FF2B5EF4-FFF2-40B4-BE49-F238E27FC236}">
                <a16:creationId xmlns:a16="http://schemas.microsoft.com/office/drawing/2014/main" id="{DF5E4726-94A1-FED7-677B-96B37254660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7599464" y="6576851"/>
            <a:ext cx="3860800" cy="152400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2"/>
                </a:solidFill>
                <a:latin typeface="Aptos Light" panose="020B0004020202020204" pitchFamily="34" charset="0"/>
                <a:ea typeface="Aptos" panose="02000000000000000000" pitchFamily="2" charset="0"/>
                <a:cs typeface="Arial" pitchFamily="34" charset="0"/>
              </a:rPr>
              <a:t>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4E8AFC4-0CE6-E93B-9E8C-DB368BD3C3D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314693" y="6431818"/>
            <a:ext cx="1188988" cy="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1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939" r:id="rId2"/>
    <p:sldLayoutId id="2147483896" r:id="rId3"/>
    <p:sldLayoutId id="2147483927" r:id="rId4"/>
    <p:sldLayoutId id="2147483941" r:id="rId5"/>
    <p:sldLayoutId id="2147483832" r:id="rId6"/>
    <p:sldLayoutId id="2147483894" r:id="rId7"/>
    <p:sldLayoutId id="2147483829" r:id="rId8"/>
    <p:sldLayoutId id="2147483897" r:id="rId9"/>
    <p:sldLayoutId id="2147483833" r:id="rId10"/>
    <p:sldLayoutId id="2147483952" r:id="rId11"/>
    <p:sldLayoutId id="2147483953" r:id="rId12"/>
    <p:sldLayoutId id="2147483954" r:id="rId13"/>
    <p:sldLayoutId id="2147483955" r:id="rId14"/>
    <p:sldLayoutId id="2147483956" r:id="rId15"/>
    <p:sldLayoutId id="2147483834" r:id="rId16"/>
    <p:sldLayoutId id="2147483940" r:id="rId17"/>
    <p:sldLayoutId id="2147483835" r:id="rId18"/>
    <p:sldLayoutId id="2147483928" r:id="rId19"/>
    <p:sldLayoutId id="2147483906" r:id="rId20"/>
    <p:sldLayoutId id="2147483905" r:id="rId21"/>
    <p:sldLayoutId id="2147483937" r:id="rId22"/>
    <p:sldLayoutId id="2147483947" r:id="rId23"/>
    <p:sldLayoutId id="2147483948" r:id="rId24"/>
    <p:sldLayoutId id="2147483951" r:id="rId25"/>
    <p:sldLayoutId id="2147483949" r:id="rId26"/>
    <p:sldLayoutId id="2147483959" r:id="rId27"/>
    <p:sldLayoutId id="2147483861" r:id="rId28"/>
    <p:sldLayoutId id="2147483958" r:id="rId29"/>
    <p:sldLayoutId id="2147483849" r:id="rId30"/>
    <p:sldLayoutId id="2147483960" r:id="rId31"/>
    <p:sldLayoutId id="2147483961" r:id="rId3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+mj-lt"/>
          <a:ea typeface="Aptos" panose="02000000000000000000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None/>
        <a:defRPr sz="2200" b="0" i="0" kern="1200">
          <a:solidFill>
            <a:schemeClr val="tx1"/>
          </a:solidFill>
          <a:latin typeface="+mn-lt"/>
          <a:ea typeface="Aptos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Aptos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Aptos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Aptos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6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Aptos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5.sv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7" Type="http://schemas.openxmlformats.org/officeDocument/2006/relationships/image" Target="../media/image300.png"/><Relationship Id="rId2" Type="http://schemas.openxmlformats.org/officeDocument/2006/relationships/image" Target="../media/image25.sv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0.png"/><Relationship Id="rId5" Type="http://schemas.openxmlformats.org/officeDocument/2006/relationships/image" Target="../media/image280.png"/><Relationship Id="rId15" Type="http://schemas.openxmlformats.org/officeDocument/2006/relationships/image" Target="../media/image32.png"/><Relationship Id="rId10" Type="http://schemas.openxmlformats.org/officeDocument/2006/relationships/image" Target="../media/image29.svg"/><Relationship Id="rId4" Type="http://schemas.openxmlformats.org/officeDocument/2006/relationships/image" Target="../media/image270.png"/><Relationship Id="rId9" Type="http://schemas.openxmlformats.org/officeDocument/2006/relationships/image" Target="../media/image28.svg"/><Relationship Id="rId1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1.png"/><Relationship Id="rId5" Type="http://schemas.openxmlformats.org/officeDocument/2006/relationships/slide" Target="slide15.xml"/><Relationship Id="rId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jpe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jpe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jpeg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18B1F-BFB1-CC50-2580-E2ADE95FF0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450" y="1864535"/>
            <a:ext cx="4880550" cy="997196"/>
          </a:xfrm>
        </p:spPr>
        <p:txBody>
          <a:bodyPr/>
          <a:lstStyle/>
          <a:p>
            <a:r>
              <a:rPr lang="en-US" dirty="0"/>
              <a:t>Data Generation for Spiking Neural Networks Using </a:t>
            </a:r>
            <a:r>
              <a:rPr lang="en-US" dirty="0" err="1"/>
              <a:t>Allpix</a:t>
            </a:r>
            <a:r>
              <a:rPr lang="en-US" dirty="0"/>
              <a:t>-Squared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63AA3E-CA79-A928-3E5C-72DD8F594C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0AB052-C5ED-4604-BB32-C7CFB36540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15450" y="1670636"/>
            <a:ext cx="4517136" cy="193899"/>
          </a:xfrm>
        </p:spPr>
        <p:txBody>
          <a:bodyPr/>
          <a:lstStyle/>
          <a:p>
            <a:r>
              <a:rPr lang="en-US" dirty="0">
                <a:latin typeface="+mn-lt"/>
              </a:rPr>
              <a:t>28 April 2026 | Vienna, Austria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169892-B8FD-9314-2137-FD44D1A12A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Amanda L Steinhebel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4AE62E-70C2-2BB8-D0AC-19F2732450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Oak Ridge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4251991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17D90-DDB3-F914-AED0-50922D5B4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step – use SNN for pixel hit clustering and particle identification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BC8E2B0-2EDE-0252-1531-268C53F29C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42094"/>
          <a:stretch>
            <a:fillRect/>
          </a:stretch>
        </p:blipFill>
        <p:spPr>
          <a:xfrm>
            <a:off x="6228715" y="2411265"/>
            <a:ext cx="5854590" cy="35185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34B20F-A267-6407-66B1-4EB2C90A6186}"/>
              </a:ext>
            </a:extLst>
          </p:cNvPr>
          <p:cNvSpPr txBox="1"/>
          <p:nvPr/>
        </p:nvSpPr>
        <p:spPr>
          <a:xfrm>
            <a:off x="1924594" y="6389191"/>
            <a:ext cx="43041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[3] </a:t>
            </a:r>
            <a:r>
              <a:rPr lang="da-DK" dirty="0"/>
              <a:t>O. Keller </a:t>
            </a:r>
            <a:r>
              <a:rPr lang="da-DK" i="1" dirty="0"/>
              <a:t>et al </a:t>
            </a:r>
            <a:r>
              <a:rPr lang="da-DK" dirty="0"/>
              <a:t>2016 </a:t>
            </a:r>
            <a:r>
              <a:rPr lang="da-DK" i="1" dirty="0"/>
              <a:t>JINST</a:t>
            </a:r>
            <a:r>
              <a:rPr lang="da-DK" dirty="0"/>
              <a:t> </a:t>
            </a:r>
            <a:r>
              <a:rPr lang="da-DK" b="1" dirty="0"/>
              <a:t>11</a:t>
            </a:r>
            <a:r>
              <a:rPr lang="da-DK" dirty="0"/>
              <a:t> C11032	</a:t>
            </a:r>
            <a:endParaRPr lang="en-US" dirty="0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103A0A6B-5CEF-8578-016F-B826D7CC04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641"/>
          <a:stretch>
            <a:fillRect/>
          </a:stretch>
        </p:blipFill>
        <p:spPr>
          <a:xfrm>
            <a:off x="0" y="1251522"/>
            <a:ext cx="6228715" cy="51173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E7692E-5D2D-F7A1-2D0A-DE0FCAF31534}"/>
              </a:ext>
            </a:extLst>
          </p:cNvPr>
          <p:cNvSpPr txBox="1"/>
          <p:nvPr/>
        </p:nvSpPr>
        <p:spPr>
          <a:xfrm>
            <a:off x="6390640" y="1512866"/>
            <a:ext cx="54164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Can compare SNN results with “classical” results using standard</a:t>
            </a:r>
            <a:r>
              <a:rPr lang="en-US" sz="2000" baseline="30000" dirty="0"/>
              <a:t>1</a:t>
            </a:r>
            <a:r>
              <a:rPr lang="en-US" sz="2000" dirty="0"/>
              <a:t> clustering algorithms and cut-based particle ID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1E80A3-4719-21D6-590E-EC9E7F1BBDF9}"/>
              </a:ext>
            </a:extLst>
          </p:cNvPr>
          <p:cNvSpPr txBox="1"/>
          <p:nvPr/>
        </p:nvSpPr>
        <p:spPr>
          <a:xfrm>
            <a:off x="7017409" y="6343024"/>
            <a:ext cx="47897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aseline="30000" dirty="0"/>
              <a:t>1</a:t>
            </a:r>
            <a:r>
              <a:rPr lang="da-DK" dirty="0"/>
              <a:t>Recurseive </a:t>
            </a:r>
            <a:r>
              <a:rPr lang="en-US" dirty="0"/>
              <a:t>Agglomerative Clustering</a:t>
            </a:r>
          </a:p>
        </p:txBody>
      </p:sp>
    </p:spTree>
    <p:extLst>
      <p:ext uri="{BB962C8B-B14F-4D97-AF65-F5344CB8AC3E}">
        <p14:creationId xmlns:p14="http://schemas.microsoft.com/office/powerpoint/2010/main" val="108354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94E5160-CA49-F3DB-F57A-399635558DEA}"/>
              </a:ext>
            </a:extLst>
          </p:cNvPr>
          <p:cNvSpPr/>
          <p:nvPr/>
        </p:nvSpPr>
        <p:spPr>
          <a:xfrm>
            <a:off x="2721868" y="2605237"/>
            <a:ext cx="1219200" cy="66215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ROOT-to-HDF5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17CCBD-EF08-EE64-301B-219123AC5CEF}"/>
              </a:ext>
            </a:extLst>
          </p:cNvPr>
          <p:cNvSpPr/>
          <p:nvPr/>
        </p:nvSpPr>
        <p:spPr>
          <a:xfrm>
            <a:off x="4522076" y="2596205"/>
            <a:ext cx="1573924" cy="66215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Data-like bitstream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ED9C95-CA76-1DEC-FD16-174A56E6F11E}"/>
              </a:ext>
            </a:extLst>
          </p:cNvPr>
          <p:cNvSpPr/>
          <p:nvPr/>
        </p:nvSpPr>
        <p:spPr>
          <a:xfrm>
            <a:off x="6603125" y="2607865"/>
            <a:ext cx="1637981" cy="66215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selector/mixer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4BDB96-8785-8FEF-3BCF-D6521172DA58}"/>
              </a:ext>
            </a:extLst>
          </p:cNvPr>
          <p:cNvSpPr txBox="1"/>
          <p:nvPr/>
        </p:nvSpPr>
        <p:spPr>
          <a:xfrm>
            <a:off x="250475" y="1414667"/>
            <a:ext cx="22194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Simulation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BC8DE48-EB0C-B647-239D-4645A5F5E679}"/>
              </a:ext>
            </a:extLst>
          </p:cNvPr>
          <p:cNvCxnSpPr>
            <a:cxnSpLocks/>
            <a:stCxn id="42" idx="3"/>
            <a:endCxn id="5" idx="1"/>
          </p:cNvCxnSpPr>
          <p:nvPr/>
        </p:nvCxnSpPr>
        <p:spPr>
          <a:xfrm>
            <a:off x="1859123" y="2936313"/>
            <a:ext cx="862745" cy="0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31C0E5E-A514-AFF6-F993-1403D4DA4CDE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 flipV="1">
            <a:off x="3941068" y="2927281"/>
            <a:ext cx="581008" cy="9032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4AB5D17-3B5D-9503-7EAF-8F4449F903FE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>
            <a:off x="6096000" y="2927281"/>
            <a:ext cx="507125" cy="11660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2F3B5469-55CB-DA10-0CC0-090C8C041B43}"/>
              </a:ext>
            </a:extLst>
          </p:cNvPr>
          <p:cNvSpPr txBox="1"/>
          <p:nvPr/>
        </p:nvSpPr>
        <p:spPr>
          <a:xfrm>
            <a:off x="5650202" y="4328670"/>
            <a:ext cx="10230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3"/>
                </a:solidFill>
              </a:rPr>
              <a:t>SNN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488453A-FEA1-9A27-BC02-0E05E88096B7}"/>
              </a:ext>
            </a:extLst>
          </p:cNvPr>
          <p:cNvSpPr/>
          <p:nvPr/>
        </p:nvSpPr>
        <p:spPr>
          <a:xfrm>
            <a:off x="7105998" y="4725238"/>
            <a:ext cx="1650124" cy="879769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Training/valid./test data set separation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B31C9B1-305F-5D5F-DAB3-50F1512F6887}"/>
              </a:ext>
            </a:extLst>
          </p:cNvPr>
          <p:cNvSpPr/>
          <p:nvPr/>
        </p:nvSpPr>
        <p:spPr>
          <a:xfrm>
            <a:off x="9214956" y="4834046"/>
            <a:ext cx="1330553" cy="662152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Spike train encoding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E6F0AEE-62AD-0C58-F761-BEF95E6441A0}"/>
              </a:ext>
            </a:extLst>
          </p:cNvPr>
          <p:cNvSpPr/>
          <p:nvPr/>
        </p:nvSpPr>
        <p:spPr>
          <a:xfrm>
            <a:off x="11063257" y="4834046"/>
            <a:ext cx="1008173" cy="662152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SNN training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E4C7CFF-93BB-BDC2-EF70-0E7F4A31A808}"/>
              </a:ext>
            </a:extLst>
          </p:cNvPr>
          <p:cNvCxnSpPr>
            <a:cxnSpLocks/>
            <a:stCxn id="48" idx="3"/>
            <a:endCxn id="49" idx="1"/>
          </p:cNvCxnSpPr>
          <p:nvPr/>
        </p:nvCxnSpPr>
        <p:spPr>
          <a:xfrm flipV="1">
            <a:off x="8756122" y="5165122"/>
            <a:ext cx="458834" cy="1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3" name="Freeform 52">
            <a:extLst>
              <a:ext uri="{FF2B5EF4-FFF2-40B4-BE49-F238E27FC236}">
                <a16:creationId xmlns:a16="http://schemas.microsoft.com/office/drawing/2014/main" id="{06E3B4A6-9582-09FE-1E9B-8E751F9395CC}"/>
              </a:ext>
            </a:extLst>
          </p:cNvPr>
          <p:cNvSpPr/>
          <p:nvPr/>
        </p:nvSpPr>
        <p:spPr>
          <a:xfrm>
            <a:off x="10577153" y="4864643"/>
            <a:ext cx="486104" cy="256009"/>
          </a:xfrm>
          <a:custGeom>
            <a:avLst/>
            <a:gdLst>
              <a:gd name="csX0" fmla="*/ 0 w 472966"/>
              <a:gd name="csY0" fmla="*/ 252265 h 262775"/>
              <a:gd name="csX1" fmla="*/ 189186 w 472966"/>
              <a:gd name="csY1" fmla="*/ 17 h 262775"/>
              <a:gd name="csX2" fmla="*/ 472966 w 472966"/>
              <a:gd name="csY2" fmla="*/ 262775 h 262775"/>
              <a:gd name="csX0" fmla="*/ 0 w 472966"/>
              <a:gd name="csY0" fmla="*/ 241757 h 252267"/>
              <a:gd name="csX1" fmla="*/ 273268 w 472966"/>
              <a:gd name="csY1" fmla="*/ 20 h 252267"/>
              <a:gd name="csX2" fmla="*/ 472966 w 472966"/>
              <a:gd name="csY2" fmla="*/ 252267 h 252267"/>
              <a:gd name="csX0" fmla="*/ 0 w 472966"/>
              <a:gd name="csY0" fmla="*/ 241757 h 252267"/>
              <a:gd name="csX1" fmla="*/ 273268 w 472966"/>
              <a:gd name="csY1" fmla="*/ 20 h 252267"/>
              <a:gd name="csX2" fmla="*/ 472966 w 472966"/>
              <a:gd name="csY2" fmla="*/ 252267 h 252267"/>
              <a:gd name="csX0" fmla="*/ 0 w 472966"/>
              <a:gd name="csY0" fmla="*/ 253939 h 264449"/>
              <a:gd name="csX1" fmla="*/ 273268 w 472966"/>
              <a:gd name="csY1" fmla="*/ 12202 h 264449"/>
              <a:gd name="csX2" fmla="*/ 472966 w 472966"/>
              <a:gd name="csY2" fmla="*/ 264449 h 264449"/>
              <a:gd name="csX0" fmla="*/ 0 w 472966"/>
              <a:gd name="csY0" fmla="*/ 258861 h 269371"/>
              <a:gd name="csX1" fmla="*/ 273268 w 472966"/>
              <a:gd name="csY1" fmla="*/ 17124 h 269371"/>
              <a:gd name="csX2" fmla="*/ 472966 w 472966"/>
              <a:gd name="csY2" fmla="*/ 269371 h 269371"/>
              <a:gd name="csX0" fmla="*/ 0 w 472966"/>
              <a:gd name="csY0" fmla="*/ 253940 h 264450"/>
              <a:gd name="csX1" fmla="*/ 273268 w 472966"/>
              <a:gd name="csY1" fmla="*/ 12203 h 264450"/>
              <a:gd name="csX2" fmla="*/ 472966 w 472966"/>
              <a:gd name="csY2" fmla="*/ 264450 h 264450"/>
              <a:gd name="csX0" fmla="*/ 0 w 472966"/>
              <a:gd name="csY0" fmla="*/ 241737 h 252247"/>
              <a:gd name="csX1" fmla="*/ 273268 w 472966"/>
              <a:gd name="csY1" fmla="*/ 0 h 252247"/>
              <a:gd name="csX2" fmla="*/ 472966 w 472966"/>
              <a:gd name="csY2" fmla="*/ 252247 h 252247"/>
              <a:gd name="csX0" fmla="*/ 0 w 472966"/>
              <a:gd name="csY0" fmla="*/ 249699 h 260209"/>
              <a:gd name="csX1" fmla="*/ 250973 w 472966"/>
              <a:gd name="csY1" fmla="*/ 0 h 260209"/>
              <a:gd name="csX2" fmla="*/ 472966 w 472966"/>
              <a:gd name="csY2" fmla="*/ 260209 h 260209"/>
              <a:gd name="csX0" fmla="*/ 0 w 472966"/>
              <a:gd name="csY0" fmla="*/ 249699 h 260209"/>
              <a:gd name="csX1" fmla="*/ 250973 w 472966"/>
              <a:gd name="csY1" fmla="*/ 0 h 260209"/>
              <a:gd name="csX2" fmla="*/ 472966 w 472966"/>
              <a:gd name="csY2" fmla="*/ 260209 h 260209"/>
              <a:gd name="csX0" fmla="*/ 0 w 472966"/>
              <a:gd name="csY0" fmla="*/ 238552 h 249062"/>
              <a:gd name="csX1" fmla="*/ 249381 w 472966"/>
              <a:gd name="csY1" fmla="*/ 0 h 249062"/>
              <a:gd name="csX2" fmla="*/ 472966 w 472966"/>
              <a:gd name="csY2" fmla="*/ 249062 h 249062"/>
              <a:gd name="csX0" fmla="*/ 0 w 472966"/>
              <a:gd name="csY0" fmla="*/ 238579 h 249089"/>
              <a:gd name="csX1" fmla="*/ 249381 w 472966"/>
              <a:gd name="csY1" fmla="*/ 27 h 249089"/>
              <a:gd name="csX2" fmla="*/ 472966 w 472966"/>
              <a:gd name="csY2" fmla="*/ 249089 h 249089"/>
              <a:gd name="csX0" fmla="*/ 0 w 472966"/>
              <a:gd name="csY0" fmla="*/ 238579 h 249089"/>
              <a:gd name="csX1" fmla="*/ 249381 w 472966"/>
              <a:gd name="csY1" fmla="*/ 27 h 249089"/>
              <a:gd name="csX2" fmla="*/ 472966 w 472966"/>
              <a:gd name="csY2" fmla="*/ 249089 h 249089"/>
              <a:gd name="csX0" fmla="*/ 0 w 472966"/>
              <a:gd name="csY0" fmla="*/ 238579 h 249089"/>
              <a:gd name="csX1" fmla="*/ 249381 w 472966"/>
              <a:gd name="csY1" fmla="*/ 27 h 249089"/>
              <a:gd name="csX2" fmla="*/ 472966 w 472966"/>
              <a:gd name="csY2" fmla="*/ 249089 h 249089"/>
              <a:gd name="csX0" fmla="*/ 0 w 472966"/>
              <a:gd name="csY0" fmla="*/ 239194 h 249704"/>
              <a:gd name="csX1" fmla="*/ 249381 w 472966"/>
              <a:gd name="csY1" fmla="*/ 642 h 249704"/>
              <a:gd name="csX2" fmla="*/ 472966 w 472966"/>
              <a:gd name="csY2" fmla="*/ 249704 h 249704"/>
              <a:gd name="csX0" fmla="*/ 0 w 472966"/>
              <a:gd name="csY0" fmla="*/ 238580 h 249090"/>
              <a:gd name="csX1" fmla="*/ 249381 w 472966"/>
              <a:gd name="csY1" fmla="*/ 28 h 249090"/>
              <a:gd name="csX2" fmla="*/ 472966 w 472966"/>
              <a:gd name="csY2" fmla="*/ 249090 h 2490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472966" h="249090">
                <a:moveTo>
                  <a:pt x="0" y="238580"/>
                </a:moveTo>
                <a:cubicBezTo>
                  <a:pt x="29699" y="111580"/>
                  <a:pt x="92204" y="-2042"/>
                  <a:pt x="249381" y="28"/>
                </a:cubicBezTo>
                <a:cubicBezTo>
                  <a:pt x="406241" y="18342"/>
                  <a:pt x="411894" y="105847"/>
                  <a:pt x="472966" y="249090"/>
                </a:cubicBezTo>
              </a:path>
            </a:pathLst>
          </a:custGeom>
          <a:noFill/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3DB1736A-EE43-D190-5D82-7F43E465DA9D}"/>
              </a:ext>
            </a:extLst>
          </p:cNvPr>
          <p:cNvSpPr/>
          <p:nvPr/>
        </p:nvSpPr>
        <p:spPr>
          <a:xfrm rot="10800000">
            <a:off x="10570904" y="5248384"/>
            <a:ext cx="486104" cy="256009"/>
          </a:xfrm>
          <a:custGeom>
            <a:avLst/>
            <a:gdLst>
              <a:gd name="csX0" fmla="*/ 0 w 472966"/>
              <a:gd name="csY0" fmla="*/ 252265 h 262775"/>
              <a:gd name="csX1" fmla="*/ 189186 w 472966"/>
              <a:gd name="csY1" fmla="*/ 17 h 262775"/>
              <a:gd name="csX2" fmla="*/ 472966 w 472966"/>
              <a:gd name="csY2" fmla="*/ 262775 h 262775"/>
              <a:gd name="csX0" fmla="*/ 0 w 472966"/>
              <a:gd name="csY0" fmla="*/ 241757 h 252267"/>
              <a:gd name="csX1" fmla="*/ 273268 w 472966"/>
              <a:gd name="csY1" fmla="*/ 20 h 252267"/>
              <a:gd name="csX2" fmla="*/ 472966 w 472966"/>
              <a:gd name="csY2" fmla="*/ 252267 h 252267"/>
              <a:gd name="csX0" fmla="*/ 0 w 472966"/>
              <a:gd name="csY0" fmla="*/ 241757 h 252267"/>
              <a:gd name="csX1" fmla="*/ 273268 w 472966"/>
              <a:gd name="csY1" fmla="*/ 20 h 252267"/>
              <a:gd name="csX2" fmla="*/ 472966 w 472966"/>
              <a:gd name="csY2" fmla="*/ 252267 h 252267"/>
              <a:gd name="csX0" fmla="*/ 0 w 472966"/>
              <a:gd name="csY0" fmla="*/ 253939 h 264449"/>
              <a:gd name="csX1" fmla="*/ 273268 w 472966"/>
              <a:gd name="csY1" fmla="*/ 12202 h 264449"/>
              <a:gd name="csX2" fmla="*/ 472966 w 472966"/>
              <a:gd name="csY2" fmla="*/ 264449 h 264449"/>
              <a:gd name="csX0" fmla="*/ 0 w 472966"/>
              <a:gd name="csY0" fmla="*/ 258861 h 269371"/>
              <a:gd name="csX1" fmla="*/ 273268 w 472966"/>
              <a:gd name="csY1" fmla="*/ 17124 h 269371"/>
              <a:gd name="csX2" fmla="*/ 472966 w 472966"/>
              <a:gd name="csY2" fmla="*/ 269371 h 269371"/>
              <a:gd name="csX0" fmla="*/ 0 w 472966"/>
              <a:gd name="csY0" fmla="*/ 253940 h 264450"/>
              <a:gd name="csX1" fmla="*/ 273268 w 472966"/>
              <a:gd name="csY1" fmla="*/ 12203 h 264450"/>
              <a:gd name="csX2" fmla="*/ 472966 w 472966"/>
              <a:gd name="csY2" fmla="*/ 264450 h 264450"/>
              <a:gd name="csX0" fmla="*/ 0 w 472966"/>
              <a:gd name="csY0" fmla="*/ 241737 h 252247"/>
              <a:gd name="csX1" fmla="*/ 273268 w 472966"/>
              <a:gd name="csY1" fmla="*/ 0 h 252247"/>
              <a:gd name="csX2" fmla="*/ 472966 w 472966"/>
              <a:gd name="csY2" fmla="*/ 252247 h 252247"/>
              <a:gd name="csX0" fmla="*/ 0 w 472966"/>
              <a:gd name="csY0" fmla="*/ 249699 h 260209"/>
              <a:gd name="csX1" fmla="*/ 250973 w 472966"/>
              <a:gd name="csY1" fmla="*/ 0 h 260209"/>
              <a:gd name="csX2" fmla="*/ 472966 w 472966"/>
              <a:gd name="csY2" fmla="*/ 260209 h 260209"/>
              <a:gd name="csX0" fmla="*/ 0 w 472966"/>
              <a:gd name="csY0" fmla="*/ 249699 h 260209"/>
              <a:gd name="csX1" fmla="*/ 250973 w 472966"/>
              <a:gd name="csY1" fmla="*/ 0 h 260209"/>
              <a:gd name="csX2" fmla="*/ 472966 w 472966"/>
              <a:gd name="csY2" fmla="*/ 260209 h 260209"/>
              <a:gd name="csX0" fmla="*/ 0 w 472966"/>
              <a:gd name="csY0" fmla="*/ 238552 h 249062"/>
              <a:gd name="csX1" fmla="*/ 249381 w 472966"/>
              <a:gd name="csY1" fmla="*/ 0 h 249062"/>
              <a:gd name="csX2" fmla="*/ 472966 w 472966"/>
              <a:gd name="csY2" fmla="*/ 249062 h 249062"/>
              <a:gd name="csX0" fmla="*/ 0 w 472966"/>
              <a:gd name="csY0" fmla="*/ 238579 h 249089"/>
              <a:gd name="csX1" fmla="*/ 249381 w 472966"/>
              <a:gd name="csY1" fmla="*/ 27 h 249089"/>
              <a:gd name="csX2" fmla="*/ 472966 w 472966"/>
              <a:gd name="csY2" fmla="*/ 249089 h 249089"/>
              <a:gd name="csX0" fmla="*/ 0 w 472966"/>
              <a:gd name="csY0" fmla="*/ 238579 h 249089"/>
              <a:gd name="csX1" fmla="*/ 249381 w 472966"/>
              <a:gd name="csY1" fmla="*/ 27 h 249089"/>
              <a:gd name="csX2" fmla="*/ 472966 w 472966"/>
              <a:gd name="csY2" fmla="*/ 249089 h 249089"/>
              <a:gd name="csX0" fmla="*/ 0 w 472966"/>
              <a:gd name="csY0" fmla="*/ 238579 h 249089"/>
              <a:gd name="csX1" fmla="*/ 249381 w 472966"/>
              <a:gd name="csY1" fmla="*/ 27 h 249089"/>
              <a:gd name="csX2" fmla="*/ 472966 w 472966"/>
              <a:gd name="csY2" fmla="*/ 249089 h 249089"/>
              <a:gd name="csX0" fmla="*/ 0 w 472966"/>
              <a:gd name="csY0" fmla="*/ 239194 h 249704"/>
              <a:gd name="csX1" fmla="*/ 249381 w 472966"/>
              <a:gd name="csY1" fmla="*/ 642 h 249704"/>
              <a:gd name="csX2" fmla="*/ 472966 w 472966"/>
              <a:gd name="csY2" fmla="*/ 249704 h 249704"/>
              <a:gd name="csX0" fmla="*/ 0 w 472966"/>
              <a:gd name="csY0" fmla="*/ 238580 h 249090"/>
              <a:gd name="csX1" fmla="*/ 249381 w 472966"/>
              <a:gd name="csY1" fmla="*/ 28 h 249090"/>
              <a:gd name="csX2" fmla="*/ 472966 w 472966"/>
              <a:gd name="csY2" fmla="*/ 249090 h 2490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472966" h="249090">
                <a:moveTo>
                  <a:pt x="0" y="238580"/>
                </a:moveTo>
                <a:cubicBezTo>
                  <a:pt x="29699" y="111580"/>
                  <a:pt x="92204" y="-2042"/>
                  <a:pt x="249381" y="28"/>
                </a:cubicBezTo>
                <a:cubicBezTo>
                  <a:pt x="406241" y="18342"/>
                  <a:pt x="411894" y="105847"/>
                  <a:pt x="472966" y="249090"/>
                </a:cubicBezTo>
              </a:path>
            </a:pathLst>
          </a:custGeom>
          <a:noFill/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ABA0F5E-9A17-511D-EC13-7BA77891E982}"/>
              </a:ext>
            </a:extLst>
          </p:cNvPr>
          <p:cNvSpPr/>
          <p:nvPr/>
        </p:nvSpPr>
        <p:spPr>
          <a:xfrm>
            <a:off x="5681846" y="4903550"/>
            <a:ext cx="1177975" cy="52314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loader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99031A6-CB83-5209-15F1-889C797D6A58}"/>
              </a:ext>
            </a:extLst>
          </p:cNvPr>
          <p:cNvCxnSpPr>
            <a:cxnSpLocks/>
            <a:stCxn id="56" idx="3"/>
            <a:endCxn id="48" idx="1"/>
          </p:cNvCxnSpPr>
          <p:nvPr/>
        </p:nvCxnSpPr>
        <p:spPr>
          <a:xfrm>
            <a:off x="6859821" y="5165123"/>
            <a:ext cx="246177" cy="0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EA8F9F46-FD57-F680-B56B-27E01D62F614}"/>
              </a:ext>
            </a:extLst>
          </p:cNvPr>
          <p:cNvSpPr txBox="1"/>
          <p:nvPr/>
        </p:nvSpPr>
        <p:spPr>
          <a:xfrm>
            <a:off x="396500" y="4121268"/>
            <a:ext cx="1068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</a:rPr>
              <a:t>Data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0B9B35F-DB27-BB3F-C1FE-D280A26C61CF}"/>
              </a:ext>
            </a:extLst>
          </p:cNvPr>
          <p:cNvSpPr/>
          <p:nvPr/>
        </p:nvSpPr>
        <p:spPr>
          <a:xfrm>
            <a:off x="386271" y="4834047"/>
            <a:ext cx="1650124" cy="662152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Timepix4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5A61FA3-6B96-1A6E-9781-3FBDE95396A2}"/>
              </a:ext>
            </a:extLst>
          </p:cNvPr>
          <p:cNvSpPr/>
          <p:nvPr/>
        </p:nvSpPr>
        <p:spPr>
          <a:xfrm>
            <a:off x="2438399" y="4834047"/>
            <a:ext cx="1219200" cy="662152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Timepix-to-HDF5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5680EF64-617F-124B-72CB-E2BDD8A2DE20}"/>
              </a:ext>
            </a:extLst>
          </p:cNvPr>
          <p:cNvCxnSpPr>
            <a:stCxn id="65" idx="3"/>
            <a:endCxn id="66" idx="1"/>
          </p:cNvCxnSpPr>
          <p:nvPr/>
        </p:nvCxnSpPr>
        <p:spPr>
          <a:xfrm>
            <a:off x="2036395" y="5165123"/>
            <a:ext cx="402004" cy="0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80F01F8D-DBEB-A305-4F9D-0F8707862A5D}"/>
              </a:ext>
            </a:extLst>
          </p:cNvPr>
          <p:cNvCxnSpPr>
            <a:stCxn id="66" idx="3"/>
            <a:endCxn id="56" idx="1"/>
          </p:cNvCxnSpPr>
          <p:nvPr/>
        </p:nvCxnSpPr>
        <p:spPr>
          <a:xfrm>
            <a:off x="3657599" y="5165123"/>
            <a:ext cx="2024247" cy="0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itle 13">
            <a:extLst>
              <a:ext uri="{FF2B5EF4-FFF2-40B4-BE49-F238E27FC236}">
                <a16:creationId xmlns:a16="http://schemas.microsoft.com/office/drawing/2014/main" id="{47FF741B-BB4F-6E3F-BE23-E8A38B7D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Developing a data pipeline with simulation and </a:t>
            </a:r>
            <a:br>
              <a:rPr lang="en-US" dirty="0"/>
            </a:br>
            <a:r>
              <a:rPr lang="en-US" dirty="0"/>
              <a:t>real data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4516E8A-56F1-A676-DC15-52F55FB0D2AE}"/>
              </a:ext>
            </a:extLst>
          </p:cNvPr>
          <p:cNvSpPr/>
          <p:nvPr/>
        </p:nvSpPr>
        <p:spPr>
          <a:xfrm>
            <a:off x="5208669" y="2891261"/>
            <a:ext cx="3610135" cy="2264214"/>
          </a:xfrm>
          <a:custGeom>
            <a:avLst/>
            <a:gdLst>
              <a:gd name="csX0" fmla="*/ 3037145 w 3588894"/>
              <a:gd name="csY0" fmla="*/ 111616 h 2341010"/>
              <a:gd name="csX1" fmla="*/ 3446448 w 3588894"/>
              <a:gd name="csY1" fmla="*/ 94198 h 2341010"/>
              <a:gd name="csX2" fmla="*/ 3289693 w 3588894"/>
              <a:gd name="csY2" fmla="*/ 1130518 h 2341010"/>
              <a:gd name="csX3" fmla="*/ 241693 w 3588894"/>
              <a:gd name="csY3" fmla="*/ 1121810 h 2341010"/>
              <a:gd name="csX4" fmla="*/ 415865 w 3588894"/>
              <a:gd name="csY4" fmla="*/ 2341010 h 2341010"/>
              <a:gd name="csX0" fmla="*/ 3037145 w 3610135"/>
              <a:gd name="csY0" fmla="*/ 34820 h 2264214"/>
              <a:gd name="csX1" fmla="*/ 3489991 w 3610135"/>
              <a:gd name="csY1" fmla="*/ 217699 h 2264214"/>
              <a:gd name="csX2" fmla="*/ 3289693 w 3610135"/>
              <a:gd name="csY2" fmla="*/ 1053722 h 2264214"/>
              <a:gd name="csX3" fmla="*/ 241693 w 3610135"/>
              <a:gd name="csY3" fmla="*/ 1045014 h 2264214"/>
              <a:gd name="csX4" fmla="*/ 415865 w 3610135"/>
              <a:gd name="csY4" fmla="*/ 2264214 h 226421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3610135" h="2264214">
                <a:moveTo>
                  <a:pt x="3037145" y="34820"/>
                </a:moveTo>
                <a:cubicBezTo>
                  <a:pt x="3220751" y="-58798"/>
                  <a:pt x="3447900" y="47882"/>
                  <a:pt x="3489991" y="217699"/>
                </a:cubicBezTo>
                <a:cubicBezTo>
                  <a:pt x="3532082" y="387516"/>
                  <a:pt x="3831076" y="915836"/>
                  <a:pt x="3289693" y="1053722"/>
                </a:cubicBezTo>
                <a:cubicBezTo>
                  <a:pt x="2748310" y="1191608"/>
                  <a:pt x="720664" y="843265"/>
                  <a:pt x="241693" y="1045014"/>
                </a:cubicBezTo>
                <a:cubicBezTo>
                  <a:pt x="-237278" y="1246763"/>
                  <a:pt x="89293" y="1755488"/>
                  <a:pt x="415865" y="2264214"/>
                </a:cubicBezTo>
              </a:path>
            </a:pathLst>
          </a:custGeom>
          <a:noFill/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AC74F6E-FD29-885F-2F8F-6151E0CFF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542" y="2264707"/>
            <a:ext cx="1295581" cy="1343212"/>
          </a:xfrm>
          <a:prstGeom prst="rect">
            <a:avLst/>
          </a:prstGeom>
        </p:spPr>
      </p:pic>
      <p:pic>
        <p:nvPicPr>
          <p:cNvPr id="51" name="Picture 2">
            <a:extLst>
              <a:ext uri="{FF2B5EF4-FFF2-40B4-BE49-F238E27FC236}">
                <a16:creationId xmlns:a16="http://schemas.microsoft.com/office/drawing/2014/main" id="{825C6E4C-BD2A-E882-1295-62424220D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2676" y="78145"/>
            <a:ext cx="1024128" cy="68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2C1E315-2571-4F74-E4EE-7FBF88367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486" y="777886"/>
            <a:ext cx="1372513" cy="84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153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035CA-BACF-7C02-D6A9-F708C2449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 requirements for SNN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54316-4D6E-2DA7-1690-D0C4A9C25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2331471"/>
            <a:ext cx="6138359" cy="406182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Large, representative, unbiased dataset</a:t>
            </a:r>
          </a:p>
          <a:p>
            <a:pPr marL="971550" lvl="1" indent="-285750"/>
            <a:r>
              <a:rPr lang="en-US" sz="2000" dirty="0"/>
              <a:t>Don’t want to “teach” the SNN something accidentally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Realistic dataset that mimics detector output</a:t>
            </a:r>
          </a:p>
          <a:p>
            <a:pPr marL="971550" lvl="1" indent="-285750"/>
            <a:r>
              <a:rPr lang="en-US" sz="2000" dirty="0"/>
              <a:t>Including temporal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Truth-level information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Idea of “good” qualities for the SNN to learn</a:t>
            </a:r>
          </a:p>
          <a:p>
            <a:pPr marL="971550" lvl="1" indent="-285750"/>
            <a:r>
              <a:rPr lang="en-US" sz="2000" dirty="0"/>
              <a:t>Adjust weights in the system to guide learning toward “good/accurate” output and away from “bad”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959B63-1BE2-C6EE-4F7A-42EFCA105486}"/>
              </a:ext>
            </a:extLst>
          </p:cNvPr>
          <p:cNvCxnSpPr/>
          <p:nvPr/>
        </p:nvCxnSpPr>
        <p:spPr>
          <a:xfrm flipH="1">
            <a:off x="5103223" y="2465277"/>
            <a:ext cx="289124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B5D0409-70AF-9991-E07D-431D2437923E}"/>
              </a:ext>
            </a:extLst>
          </p:cNvPr>
          <p:cNvSpPr txBox="1"/>
          <p:nvPr/>
        </p:nvSpPr>
        <p:spPr>
          <a:xfrm>
            <a:off x="8090264" y="2280611"/>
            <a:ext cx="3991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Allpix</a:t>
            </a:r>
            <a:r>
              <a:rPr lang="en-US" sz="2400" dirty="0"/>
              <a:t>-squared, ORNL computing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033BB6B-DD22-984F-4200-F2E178A09E20}"/>
              </a:ext>
            </a:extLst>
          </p:cNvPr>
          <p:cNvCxnSpPr>
            <a:cxnSpLocks/>
          </p:cNvCxnSpPr>
          <p:nvPr/>
        </p:nvCxnSpPr>
        <p:spPr>
          <a:xfrm flipH="1">
            <a:off x="5656217" y="3601746"/>
            <a:ext cx="233825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152CA20-6A11-11E2-721A-05AE0D94266C}"/>
              </a:ext>
            </a:extLst>
          </p:cNvPr>
          <p:cNvSpPr txBox="1"/>
          <p:nvPr/>
        </p:nvSpPr>
        <p:spPr>
          <a:xfrm>
            <a:off x="8090263" y="3417080"/>
            <a:ext cx="2098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Allpix</a:t>
            </a:r>
            <a:r>
              <a:rPr lang="en-US" sz="2400" dirty="0"/>
              <a:t>-squared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4E451A-27C8-4F54-B31D-E5764414EE21}"/>
              </a:ext>
            </a:extLst>
          </p:cNvPr>
          <p:cNvSpPr txBox="1"/>
          <p:nvPr/>
        </p:nvSpPr>
        <p:spPr>
          <a:xfrm>
            <a:off x="9051006" y="1771604"/>
            <a:ext cx="1516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Enabled by…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94948C8-57A3-3F63-2BD9-6883830353EA}"/>
              </a:ext>
            </a:extLst>
          </p:cNvPr>
          <p:cNvCxnSpPr>
            <a:cxnSpLocks/>
          </p:cNvCxnSpPr>
          <p:nvPr/>
        </p:nvCxnSpPr>
        <p:spPr>
          <a:xfrm flipH="1">
            <a:off x="3187337" y="4491804"/>
            <a:ext cx="480713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9D37C4B-4689-8602-7136-E9009F9C5150}"/>
              </a:ext>
            </a:extLst>
          </p:cNvPr>
          <p:cNvSpPr txBox="1"/>
          <p:nvPr/>
        </p:nvSpPr>
        <p:spPr>
          <a:xfrm>
            <a:off x="8090263" y="4307138"/>
            <a:ext cx="2098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Allpix</a:t>
            </a:r>
            <a:r>
              <a:rPr lang="en-US" sz="2400" dirty="0"/>
              <a:t>-squared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52CFB5B-61BA-EADB-6D07-A03E2732F200}"/>
              </a:ext>
            </a:extLst>
          </p:cNvPr>
          <p:cNvCxnSpPr>
            <a:cxnSpLocks/>
          </p:cNvCxnSpPr>
          <p:nvPr/>
        </p:nvCxnSpPr>
        <p:spPr>
          <a:xfrm flipH="1">
            <a:off x="5442857" y="4921095"/>
            <a:ext cx="255161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694F60B-7437-84BA-0E13-70D3FB450DFF}"/>
              </a:ext>
            </a:extLst>
          </p:cNvPr>
          <p:cNvSpPr txBox="1"/>
          <p:nvPr/>
        </p:nvSpPr>
        <p:spPr>
          <a:xfrm>
            <a:off x="8090263" y="4736429"/>
            <a:ext cx="2242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Physics studies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98FD04A-59E2-073F-1607-BE71CE7DE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5305" y="-9594"/>
            <a:ext cx="1026695" cy="1064441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76E9B7B-33BE-1EB8-1FFB-2B2783F73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073" y="178176"/>
            <a:ext cx="1024128" cy="68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04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7" grpId="0"/>
      <p:bldP spid="19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29DBE-886B-ADB1-2090-B25219C2A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</a:t>
            </a:r>
            <a:r>
              <a:rPr lang="en-US" dirty="0" err="1"/>
              <a:t>Allpix</a:t>
            </a:r>
            <a:r>
              <a:rPr lang="en-US" dirty="0"/>
              <a:t>-Squared Simulation</a:t>
            </a:r>
          </a:p>
        </p:txBody>
      </p:sp>
      <p:pic>
        <p:nvPicPr>
          <p:cNvPr id="4" name="20260401-2059-52.2443830">
            <a:hlinkClick r:id="" action="ppaction://media"/>
            <a:extLst>
              <a:ext uri="{FF2B5EF4-FFF2-40B4-BE49-F238E27FC236}">
                <a16:creationId xmlns:a16="http://schemas.microsoft.com/office/drawing/2014/main" id="{91E2977B-0679-B711-3544-FDFF577D4AD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9583" y="1094105"/>
            <a:ext cx="4587541" cy="483505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7C2D9E-0E7C-B8BB-4E74-40F1FBF4C5F2}"/>
              </a:ext>
            </a:extLst>
          </p:cNvPr>
          <p:cNvSpPr txBox="1"/>
          <p:nvPr/>
        </p:nvSpPr>
        <p:spPr>
          <a:xfrm>
            <a:off x="593700" y="1140191"/>
            <a:ext cx="61697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 Timepix4 chip mounted on a standard PCB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Square beam the size of Timepix4 1-10cm in front of detector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Distance set based on particle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Flat beam profile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dirty="0"/>
              <a:t>All incident particles interact with detector at normal incidence</a:t>
            </a:r>
          </a:p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A310EF7-5B49-5ABD-4805-1E79BD9DDF07}"/>
              </a:ext>
            </a:extLst>
          </p:cNvPr>
          <p:cNvGrpSpPr/>
          <p:nvPr/>
        </p:nvGrpSpPr>
        <p:grpSpPr>
          <a:xfrm>
            <a:off x="3539541" y="3042605"/>
            <a:ext cx="3223952" cy="2973823"/>
            <a:chOff x="3696101" y="693572"/>
            <a:chExt cx="4859368" cy="464969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20DE2A9-A6F4-DDA4-270D-5874BDEE5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178" t="11157" b="30825"/>
            <a:stretch>
              <a:fillRect/>
            </a:stretch>
          </p:blipFill>
          <p:spPr>
            <a:xfrm>
              <a:off x="3696101" y="1094105"/>
              <a:ext cx="4857692" cy="348752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0C988CF-C2F0-2BCD-274F-B8F254348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178" t="52581" b="1"/>
            <a:stretch>
              <a:fillRect/>
            </a:stretch>
          </p:blipFill>
          <p:spPr>
            <a:xfrm>
              <a:off x="3697777" y="2492942"/>
              <a:ext cx="4857692" cy="285032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7D5E805-2DEC-6CAC-8178-C41988594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178" b="88759"/>
            <a:stretch>
              <a:fillRect/>
            </a:stretch>
          </p:blipFill>
          <p:spPr>
            <a:xfrm>
              <a:off x="3696101" y="693572"/>
              <a:ext cx="4857692" cy="675679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BF73A40-AF88-E2A5-ED42-AF3AC30EEBFF}"/>
              </a:ext>
            </a:extLst>
          </p:cNvPr>
          <p:cNvSpPr txBox="1"/>
          <p:nvPr/>
        </p:nvSpPr>
        <p:spPr>
          <a:xfrm>
            <a:off x="136499" y="3288634"/>
            <a:ext cx="32228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Monoenergetic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Single particle species per file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dirty="0"/>
              <a:t>Well defined truth information in each file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657FE7-3E1C-DF17-F9BB-9B7715345E17}"/>
              </a:ext>
            </a:extLst>
          </p:cNvPr>
          <p:cNvSpPr txBox="1"/>
          <p:nvPr/>
        </p:nvSpPr>
        <p:spPr>
          <a:xfrm>
            <a:off x="136499" y="4979145"/>
            <a:ext cx="32228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Default digitizer and electric field settings as a first try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dirty="0"/>
              <a:t>Room for improvement</a:t>
            </a: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9C9D45B-128F-D990-0D38-1E4EC5C3E9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5305" y="-9594"/>
            <a:ext cx="1026695" cy="10644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BCB7C46-764B-1386-F351-662BED7FC8B6}"/>
              </a:ext>
            </a:extLst>
          </p:cNvPr>
          <p:cNvSpPr txBox="1"/>
          <p:nvPr/>
        </p:nvSpPr>
        <p:spPr>
          <a:xfrm>
            <a:off x="5150961" y="644976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/>
              <a:t>[4] S. Spannagel </a:t>
            </a:r>
            <a:r>
              <a:rPr lang="da-DK" i="1" dirty="0"/>
              <a:t>et al</a:t>
            </a:r>
            <a:r>
              <a:rPr lang="da-DK" dirty="0"/>
              <a:t> 2018 </a:t>
            </a:r>
            <a:r>
              <a:rPr lang="da-DK" i="1" dirty="0"/>
              <a:t>NIM A</a:t>
            </a:r>
            <a:r>
              <a:rPr lang="da-DK" dirty="0"/>
              <a:t> </a:t>
            </a:r>
            <a:r>
              <a:rPr lang="da-DK" b="1" dirty="0"/>
              <a:t>901</a:t>
            </a:r>
            <a:r>
              <a:rPr lang="da-DK" dirty="0"/>
              <a:t> pp. 164-172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74FB54-E29E-3E11-1D0A-D2173ED50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073" y="178176"/>
            <a:ext cx="1024128" cy="68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41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0FDA7-A402-8391-4CC3-C60DCBF80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</a:t>
            </a:r>
            <a:r>
              <a:rPr lang="en-US" dirty="0" err="1"/>
              <a:t>Allpix</a:t>
            </a:r>
            <a:r>
              <a:rPr lang="en-US" dirty="0"/>
              <a:t>-Squared output to HDF5</a:t>
            </a:r>
            <a:br>
              <a:rPr lang="en-US" dirty="0"/>
            </a:br>
            <a:r>
              <a:rPr lang="en-US" dirty="0"/>
              <a:t>Step 3: Add data-like bitstream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F0A0E-A325-8D8C-987D-3226609E5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831" y="1478076"/>
            <a:ext cx="5319754" cy="1500387"/>
          </a:xfrm>
        </p:spPr>
        <p:txBody>
          <a:bodyPr/>
          <a:lstStyle/>
          <a:p>
            <a:r>
              <a:rPr lang="en-US" dirty="0"/>
              <a:t>Custom conversion of key </a:t>
            </a:r>
            <a:r>
              <a:rPr lang="en-US" dirty="0" err="1"/>
              <a:t>Allpix</a:t>
            </a:r>
            <a:r>
              <a:rPr lang="en-US" dirty="0"/>
              <a:t>-Squared output values from ROOT file to HDF5 format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Get data compression for free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Straightforward format for ingestion by SNN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Metadata and </a:t>
            </a:r>
            <a:r>
              <a:rPr lang="en-US" dirty="0" err="1"/>
              <a:t>PixelHits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B57AB43-21AA-F3F6-A480-E57F47F9DA46}"/>
              </a:ext>
            </a:extLst>
          </p:cNvPr>
          <p:cNvGrpSpPr/>
          <p:nvPr/>
        </p:nvGrpSpPr>
        <p:grpSpPr>
          <a:xfrm>
            <a:off x="-21265" y="3750967"/>
            <a:ext cx="3401644" cy="1592179"/>
            <a:chOff x="603825" y="3220277"/>
            <a:chExt cx="3401644" cy="1592179"/>
          </a:xfrm>
        </p:grpSpPr>
        <p:pic>
          <p:nvPicPr>
            <p:cNvPr id="5" name="Graphic 4" descr="Paper with solid fill">
              <a:extLst>
                <a:ext uri="{FF2B5EF4-FFF2-40B4-BE49-F238E27FC236}">
                  <a16:creationId xmlns:a16="http://schemas.microsoft.com/office/drawing/2014/main" id="{A8001C5C-72B3-4237-73FA-8DEBAF5F74D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3825" y="3220277"/>
              <a:ext cx="1586782" cy="1395681"/>
            </a:xfrm>
            <a:prstGeom prst="rect">
              <a:avLst/>
            </a:prstGeom>
          </p:spPr>
        </p:pic>
        <p:pic>
          <p:nvPicPr>
            <p:cNvPr id="6" name="Graphic 5" descr="Paper with solid fill">
              <a:extLst>
                <a:ext uri="{FF2B5EF4-FFF2-40B4-BE49-F238E27FC236}">
                  <a16:creationId xmlns:a16="http://schemas.microsoft.com/office/drawing/2014/main" id="{4A5F2129-635A-6ADD-ADAA-91B725180AA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418687" y="3257755"/>
              <a:ext cx="1586782" cy="13956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A18340-279A-9789-B8EF-552728FE43BB}"/>
                </a:ext>
              </a:extLst>
            </p:cNvPr>
            <p:cNvSpPr txBox="1"/>
            <p:nvPr/>
          </p:nvSpPr>
          <p:spPr>
            <a:xfrm>
              <a:off x="919532" y="3918117"/>
              <a:ext cx="716831" cy="3038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ROOT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4E3056-996B-2F26-6D8D-92BBAF979327}"/>
                </a:ext>
              </a:extLst>
            </p:cNvPr>
            <p:cNvSpPr txBox="1"/>
            <p:nvPr/>
          </p:nvSpPr>
          <p:spPr>
            <a:xfrm>
              <a:off x="2734394" y="3955595"/>
              <a:ext cx="704355" cy="3038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HDF5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71295F4-80FE-90D9-B06F-CDAEE2B5370A}"/>
                </a:ext>
              </a:extLst>
            </p:cNvPr>
            <p:cNvCxnSpPr/>
            <p:nvPr/>
          </p:nvCxnSpPr>
          <p:spPr>
            <a:xfrm>
              <a:off x="1975561" y="3955595"/>
              <a:ext cx="658173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68C15C6-E2A5-CD50-609E-72736E3A608E}"/>
                </a:ext>
              </a:extLst>
            </p:cNvPr>
            <p:cNvSpPr txBox="1"/>
            <p:nvPr/>
          </p:nvSpPr>
          <p:spPr>
            <a:xfrm>
              <a:off x="919532" y="4531894"/>
              <a:ext cx="598798" cy="243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46 MB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2AE48D-3597-563F-D7CB-8D8A9F4FE3C7}"/>
                </a:ext>
              </a:extLst>
            </p:cNvPr>
            <p:cNvSpPr txBox="1"/>
            <p:nvPr/>
          </p:nvSpPr>
          <p:spPr>
            <a:xfrm>
              <a:off x="2734394" y="4569371"/>
              <a:ext cx="652777" cy="243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521 KB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777BE8E-AEE3-0C6D-5225-D7D250E6E3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5460" y="3037804"/>
            <a:ext cx="2582378" cy="3687593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C87E86C-9D3C-43EA-2B03-D6506FFECD9B}"/>
              </a:ext>
            </a:extLst>
          </p:cNvPr>
          <p:cNvSpPr txBox="1">
            <a:spLocks/>
          </p:cNvSpPr>
          <p:nvPr/>
        </p:nvSpPr>
        <p:spPr>
          <a:xfrm>
            <a:off x="6749233" y="1087596"/>
            <a:ext cx="5319754" cy="7809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Aptos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Aptos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Aptos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Aptos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Aptos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Use </a:t>
            </a:r>
            <a:r>
              <a:rPr lang="en-US" dirty="0" err="1"/>
              <a:t>PixelHit</a:t>
            </a:r>
            <a:r>
              <a:rPr lang="en-US" dirty="0"/>
              <a:t> location information to calculate Timepix4-like address value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003139-1742-8A1D-FF95-1D99FE5C62A5}"/>
              </a:ext>
            </a:extLst>
          </p:cNvPr>
          <p:cNvSpPr txBox="1"/>
          <p:nvPr/>
        </p:nvSpPr>
        <p:spPr>
          <a:xfrm>
            <a:off x="6597149" y="5846544"/>
            <a:ext cx="55948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1100000010100011000000000000000000000000000000000000000000000000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9787FEC-BD0D-E574-7ABF-789E56529126}"/>
              </a:ext>
            </a:extLst>
          </p:cNvPr>
          <p:cNvSpPr txBox="1">
            <a:spLocks/>
          </p:cNvSpPr>
          <p:nvPr/>
        </p:nvSpPr>
        <p:spPr>
          <a:xfrm>
            <a:off x="6749233" y="5343146"/>
            <a:ext cx="5319754" cy="646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Aptos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Aptos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Aptos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Aptos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6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Aptos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Use geometry, timing, and pileup information to create 64 bit output bitstream: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AF8281-D295-E673-3971-D635E0E9FDD6}"/>
              </a:ext>
            </a:extLst>
          </p:cNvPr>
          <p:cNvSpPr txBox="1"/>
          <p:nvPr/>
        </p:nvSpPr>
        <p:spPr>
          <a:xfrm>
            <a:off x="7209263" y="6492875"/>
            <a:ext cx="43706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[2] X. </a:t>
            </a:r>
            <a:r>
              <a:rPr lang="en-US" dirty="0" err="1"/>
              <a:t>Llopart</a:t>
            </a:r>
            <a:r>
              <a:rPr lang="en-US" dirty="0"/>
              <a:t> </a:t>
            </a:r>
            <a:r>
              <a:rPr lang="en-US" i="1" dirty="0"/>
              <a:t>et al</a:t>
            </a:r>
            <a:r>
              <a:rPr lang="en-US" dirty="0"/>
              <a:t> 2022 </a:t>
            </a:r>
            <a:r>
              <a:rPr lang="en-US" i="1" dirty="0"/>
              <a:t>JINST</a:t>
            </a:r>
            <a:r>
              <a:rPr lang="en-US" dirty="0"/>
              <a:t> </a:t>
            </a:r>
            <a:r>
              <a:rPr lang="en-US" b="1" dirty="0"/>
              <a:t>17</a:t>
            </a:r>
            <a:r>
              <a:rPr lang="en-US" dirty="0"/>
              <a:t> C01044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042B36-9A5C-CAAF-65DA-14F8CE67EF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7978" y="1564416"/>
            <a:ext cx="5906586" cy="3425027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5EA08165-78F6-A620-B512-9C5028A037D1}"/>
              </a:ext>
            </a:extLst>
          </p:cNvPr>
          <p:cNvSpPr/>
          <p:nvPr/>
        </p:nvSpPr>
        <p:spPr>
          <a:xfrm>
            <a:off x="9109166" y="2588791"/>
            <a:ext cx="1088571" cy="13213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6AB523C-1BEF-8770-96A6-D54FA6EAC497}"/>
              </a:ext>
            </a:extLst>
          </p:cNvPr>
          <p:cNvSpPr/>
          <p:nvPr/>
        </p:nvSpPr>
        <p:spPr>
          <a:xfrm>
            <a:off x="8038010" y="1605225"/>
            <a:ext cx="4076554" cy="82228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1D9895F-BA34-F42A-14AC-8F2CB713C4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65305" y="-9594"/>
            <a:ext cx="1026695" cy="1064441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6373846-DC0C-744F-D66F-E9966081F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073" y="178176"/>
            <a:ext cx="1024128" cy="68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817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E4E7D-1D3A-F078-7F74-5A5F47488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4: Enhance dataset without additional simulation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115501-558D-F535-5F43-6E3AA04216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3" y="1549355"/>
            <a:ext cx="5528426" cy="1551654"/>
          </a:xfrm>
        </p:spPr>
        <p:txBody>
          <a:bodyPr/>
          <a:lstStyle/>
          <a:p>
            <a:r>
              <a:rPr lang="en-US" dirty="0"/>
              <a:t>Artificially inflate number of events in individual data files without changing the physics</a:t>
            </a:r>
          </a:p>
          <a:p>
            <a:endParaRPr lang="en-US" dirty="0">
              <a:highlight>
                <a:srgbClr val="FFFF00"/>
              </a:highlight>
            </a:endParaRPr>
          </a:p>
          <a:p>
            <a:r>
              <a:rPr lang="en-US" dirty="0"/>
              <a:t>500 keV electron example – one event becomes two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1DD784-F7D6-BFFA-D30C-D6778EEA44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692" y="1034539"/>
            <a:ext cx="5534113" cy="433965"/>
          </a:xfrm>
        </p:spPr>
        <p:txBody>
          <a:bodyPr/>
          <a:lstStyle/>
          <a:p>
            <a:r>
              <a:rPr lang="en-US" dirty="0"/>
              <a:t>Geometric Transformations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D2788-DFEB-14AD-D0CF-CEE0B80464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3011" y="1034539"/>
            <a:ext cx="5534113" cy="433965"/>
          </a:xfrm>
        </p:spPr>
        <p:txBody>
          <a:bodyPr/>
          <a:lstStyle/>
          <a:p>
            <a:r>
              <a:rPr lang="en-US" dirty="0"/>
              <a:t>Data Selector / Mixer</a:t>
            </a:r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55C6DE60-390E-D808-BA46-1EACAA48F548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6271870" y="1548930"/>
            <a:ext cx="5534025" cy="2431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Philosophy</a:t>
            </a:r>
            <a:r>
              <a:rPr lang="en-US" dirty="0"/>
              <a:t>: create ‘database’ of well-defined </a:t>
            </a:r>
            <a:r>
              <a:rPr lang="en-US" dirty="0" err="1"/>
              <a:t>Allpix</a:t>
            </a:r>
            <a:r>
              <a:rPr lang="en-US" dirty="0"/>
              <a:t>-squared output and pull individual events from the database to create a large dataset.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Customizable inputs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‘Selector’ for cuts on geometry, energy, </a:t>
            </a:r>
            <a:r>
              <a:rPr lang="en-US" dirty="0" err="1"/>
              <a:t>etc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Generate database only once and can mix in infinite ways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514491C-5B31-4BE8-8CE8-1CC20DF89605}"/>
              </a:ext>
            </a:extLst>
          </p:cNvPr>
          <p:cNvGrpSpPr/>
          <p:nvPr/>
        </p:nvGrpSpPr>
        <p:grpSpPr>
          <a:xfrm>
            <a:off x="6348883" y="4060855"/>
            <a:ext cx="1752208" cy="2860342"/>
            <a:chOff x="6348883" y="3830022"/>
            <a:chExt cx="1752208" cy="2860342"/>
          </a:xfrm>
        </p:grpSpPr>
        <p:pic>
          <p:nvPicPr>
            <p:cNvPr id="9" name="Graphic 8" descr="Paper with solid fill">
              <a:extLst>
                <a:ext uri="{FF2B5EF4-FFF2-40B4-BE49-F238E27FC236}">
                  <a16:creationId xmlns:a16="http://schemas.microsoft.com/office/drawing/2014/main" id="{9219EDC7-F582-8B90-B49C-82B978B080C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6348883" y="3852284"/>
              <a:ext cx="882305" cy="776046"/>
            </a:xfrm>
            <a:prstGeom prst="rect">
              <a:avLst/>
            </a:prstGeom>
          </p:spPr>
        </p:pic>
        <p:pic>
          <p:nvPicPr>
            <p:cNvPr id="16" name="Graphic 15" descr="Paper with solid fill">
              <a:extLst>
                <a:ext uri="{FF2B5EF4-FFF2-40B4-BE49-F238E27FC236}">
                  <a16:creationId xmlns:a16="http://schemas.microsoft.com/office/drawing/2014/main" id="{6DCB85EC-D3BB-86FF-C873-011DB4B0D9C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6348883" y="4533024"/>
              <a:ext cx="882305" cy="776046"/>
            </a:xfrm>
            <a:prstGeom prst="rect">
              <a:avLst/>
            </a:prstGeom>
          </p:spPr>
        </p:pic>
        <p:pic>
          <p:nvPicPr>
            <p:cNvPr id="17" name="Graphic 16" descr="Paper with solid fill">
              <a:extLst>
                <a:ext uri="{FF2B5EF4-FFF2-40B4-BE49-F238E27FC236}">
                  <a16:creationId xmlns:a16="http://schemas.microsoft.com/office/drawing/2014/main" id="{DBE5092D-5A95-9CDC-CD9D-07B337AAFFF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6348883" y="5223671"/>
              <a:ext cx="882305" cy="776046"/>
            </a:xfrm>
            <a:prstGeom prst="rect">
              <a:avLst/>
            </a:prstGeom>
          </p:spPr>
        </p:pic>
        <p:pic>
          <p:nvPicPr>
            <p:cNvPr id="18" name="Graphic 17" descr="Paper with solid fill">
              <a:extLst>
                <a:ext uri="{FF2B5EF4-FFF2-40B4-BE49-F238E27FC236}">
                  <a16:creationId xmlns:a16="http://schemas.microsoft.com/office/drawing/2014/main" id="{FF3FBA1B-5541-10AE-830F-E99144F4467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6348883" y="5914318"/>
              <a:ext cx="882305" cy="776046"/>
            </a:xfrm>
            <a:prstGeom prst="rect">
              <a:avLst/>
            </a:prstGeom>
          </p:spPr>
        </p:pic>
        <p:pic>
          <p:nvPicPr>
            <p:cNvPr id="19" name="Graphic 18" descr="Paper with solid fill">
              <a:extLst>
                <a:ext uri="{FF2B5EF4-FFF2-40B4-BE49-F238E27FC236}">
                  <a16:creationId xmlns:a16="http://schemas.microsoft.com/office/drawing/2014/main" id="{9FD591B3-C7B9-56B8-0F33-FB214886E9F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7218786" y="3852284"/>
              <a:ext cx="882305" cy="776046"/>
            </a:xfrm>
            <a:prstGeom prst="rect">
              <a:avLst/>
            </a:prstGeom>
          </p:spPr>
        </p:pic>
        <p:pic>
          <p:nvPicPr>
            <p:cNvPr id="20" name="Graphic 19" descr="Paper with solid fill">
              <a:extLst>
                <a:ext uri="{FF2B5EF4-FFF2-40B4-BE49-F238E27FC236}">
                  <a16:creationId xmlns:a16="http://schemas.microsoft.com/office/drawing/2014/main" id="{D44FF6B4-3F62-6788-1BEF-414848A8E42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7218786" y="4533024"/>
              <a:ext cx="882305" cy="776046"/>
            </a:xfrm>
            <a:prstGeom prst="rect">
              <a:avLst/>
            </a:prstGeom>
          </p:spPr>
        </p:pic>
        <p:pic>
          <p:nvPicPr>
            <p:cNvPr id="21" name="Graphic 20" descr="Paper with solid fill">
              <a:extLst>
                <a:ext uri="{FF2B5EF4-FFF2-40B4-BE49-F238E27FC236}">
                  <a16:creationId xmlns:a16="http://schemas.microsoft.com/office/drawing/2014/main" id="{AB5637E9-0DC3-126F-05C6-19946BC4525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7218786" y="5223671"/>
              <a:ext cx="882305" cy="776046"/>
            </a:xfrm>
            <a:prstGeom prst="rect">
              <a:avLst/>
            </a:prstGeom>
          </p:spPr>
        </p:pic>
        <p:pic>
          <p:nvPicPr>
            <p:cNvPr id="22" name="Graphic 21" descr="Paper with solid fill">
              <a:extLst>
                <a:ext uri="{FF2B5EF4-FFF2-40B4-BE49-F238E27FC236}">
                  <a16:creationId xmlns:a16="http://schemas.microsoft.com/office/drawing/2014/main" id="{7C7FF050-98BB-7541-044D-0F9F59E3F3A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7218786" y="5914318"/>
              <a:ext cx="882305" cy="77604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367D307-8682-9E00-07B5-E63C8349950B}"/>
                    </a:ext>
                  </a:extLst>
                </p:cNvPr>
                <p:cNvSpPr txBox="1"/>
                <p:nvPr/>
              </p:nvSpPr>
              <p:spPr>
                <a:xfrm>
                  <a:off x="6481158" y="3927776"/>
                  <a:ext cx="46372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367D307-8682-9E00-07B5-E63C834995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81158" y="3927776"/>
                  <a:ext cx="463727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B09A047-0CBB-22AB-D7D9-9617277F4B94}"/>
                    </a:ext>
                  </a:extLst>
                </p:cNvPr>
                <p:cNvSpPr txBox="1"/>
                <p:nvPr/>
              </p:nvSpPr>
              <p:spPr>
                <a:xfrm>
                  <a:off x="6481157" y="4618423"/>
                  <a:ext cx="46372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B09A047-0CBB-22AB-D7D9-9617277F4B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81157" y="4618423"/>
                  <a:ext cx="463727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9F27287-CEFC-390F-A53E-C0FD9E195B30}"/>
                    </a:ext>
                  </a:extLst>
                </p:cNvPr>
                <p:cNvSpPr txBox="1"/>
                <p:nvPr/>
              </p:nvSpPr>
              <p:spPr>
                <a:xfrm>
                  <a:off x="6481156" y="5309070"/>
                  <a:ext cx="46372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9F27287-CEFC-390F-A53E-C0FD9E195B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81156" y="5309070"/>
                  <a:ext cx="463727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9BD7B848-43BA-4AC2-18D1-E9BF4E394046}"/>
                    </a:ext>
                  </a:extLst>
                </p:cNvPr>
                <p:cNvSpPr txBox="1"/>
                <p:nvPr/>
              </p:nvSpPr>
              <p:spPr>
                <a:xfrm>
                  <a:off x="6417377" y="5999717"/>
                  <a:ext cx="591284" cy="4531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oMath>
                    </m:oMathPara>
                  </a14:m>
                  <a:endParaRPr lang="en-US" sz="2400" b="1" baseline="300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9BD7B848-43BA-4AC2-18D1-E9BF4E3940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17377" y="5999717"/>
                  <a:ext cx="591284" cy="45313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E7286B7-8200-F42E-9BF5-DA8E6E1C9F89}"/>
                    </a:ext>
                  </a:extLst>
                </p:cNvPr>
                <p:cNvSpPr txBox="1"/>
                <p:nvPr/>
              </p:nvSpPr>
              <p:spPr>
                <a:xfrm>
                  <a:off x="7282564" y="5999716"/>
                  <a:ext cx="591284" cy="4531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oMath>
                    </m:oMathPara>
                  </a14:m>
                  <a:endParaRPr lang="en-US" sz="2400" b="1" baseline="300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E7286B7-8200-F42E-9BF5-DA8E6E1C9F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82564" y="5999716"/>
                  <a:ext cx="591284" cy="45313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B617FF3-1AFF-CAB2-8435-8D267BC8DA3F}"/>
                    </a:ext>
                  </a:extLst>
                </p:cNvPr>
                <p:cNvSpPr txBox="1"/>
                <p:nvPr/>
              </p:nvSpPr>
              <p:spPr>
                <a:xfrm>
                  <a:off x="7320609" y="3830022"/>
                  <a:ext cx="46372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𝜸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B617FF3-1AFF-CAB2-8435-8D267BC8DA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20609" y="3830022"/>
                  <a:ext cx="463727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9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14AC4C8-3E0E-725F-1E0D-6E17750B2614}"/>
                    </a:ext>
                  </a:extLst>
                </p:cNvPr>
                <p:cNvSpPr txBox="1"/>
                <p:nvPr/>
              </p:nvSpPr>
              <p:spPr>
                <a:xfrm>
                  <a:off x="7313983" y="4524495"/>
                  <a:ext cx="46372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𝜸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14AC4C8-3E0E-725F-1E0D-6E17750B26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3983" y="4524495"/>
                  <a:ext cx="463727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9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C5D58FB-AC90-7BB6-F3E4-8B5CC302BD61}"/>
                    </a:ext>
                  </a:extLst>
                </p:cNvPr>
                <p:cNvSpPr txBox="1"/>
                <p:nvPr/>
              </p:nvSpPr>
              <p:spPr>
                <a:xfrm>
                  <a:off x="7323322" y="5210461"/>
                  <a:ext cx="46372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𝜸</m:t>
                        </m:r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C5D58FB-AC90-7BB6-F3E4-8B5CC302BD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23322" y="5210461"/>
                  <a:ext cx="463727" cy="461665"/>
                </a:xfrm>
                <a:prstGeom prst="rect">
                  <a:avLst/>
                </a:prstGeom>
                <a:blipFill>
                  <a:blip r:embed="rId8"/>
                  <a:stretch>
                    <a:fillRect b="-9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82B76CE-35D1-C976-2AE6-FC32412C6FAC}"/>
              </a:ext>
            </a:extLst>
          </p:cNvPr>
          <p:cNvSpPr/>
          <p:nvPr/>
        </p:nvSpPr>
        <p:spPr>
          <a:xfrm>
            <a:off x="6348883" y="3850422"/>
            <a:ext cx="1752208" cy="26032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Database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E2FE764-C252-0EE9-D8A6-C7D4A9652EE9}"/>
              </a:ext>
            </a:extLst>
          </p:cNvPr>
          <p:cNvSpPr/>
          <p:nvPr/>
        </p:nvSpPr>
        <p:spPr>
          <a:xfrm>
            <a:off x="8273439" y="3838969"/>
            <a:ext cx="1752208" cy="260322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Mixer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065EEF2-FE72-398C-9ED6-A911D8A8109E}"/>
              </a:ext>
            </a:extLst>
          </p:cNvPr>
          <p:cNvSpPr/>
          <p:nvPr/>
        </p:nvSpPr>
        <p:spPr>
          <a:xfrm>
            <a:off x="10197995" y="3822795"/>
            <a:ext cx="1752208" cy="260322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Output</a:t>
            </a:r>
          </a:p>
        </p:txBody>
      </p:sp>
      <p:pic>
        <p:nvPicPr>
          <p:cNvPr id="37" name="Graphic 36" descr="Paper with solid fill">
            <a:extLst>
              <a:ext uri="{FF2B5EF4-FFF2-40B4-BE49-F238E27FC236}">
                <a16:creationId xmlns:a16="http://schemas.microsoft.com/office/drawing/2014/main" id="{2D3000B1-3B46-A9BE-EE6C-278CE3F773A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97995" y="4110743"/>
            <a:ext cx="1624844" cy="1429159"/>
          </a:xfrm>
          <a:prstGeom prst="rect">
            <a:avLst/>
          </a:prstGeom>
        </p:spPr>
      </p:pic>
      <p:pic>
        <p:nvPicPr>
          <p:cNvPr id="45" name="Graphic 44" descr="Paper with solid fill">
            <a:extLst>
              <a:ext uri="{FF2B5EF4-FFF2-40B4-BE49-F238E27FC236}">
                <a16:creationId xmlns:a16="http://schemas.microsoft.com/office/drawing/2014/main" id="{86CFC4D8-C3DA-255F-C24C-BB7B48B2D86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97995" y="5454504"/>
            <a:ext cx="1624844" cy="14291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8802710-7CBC-70CD-BAE1-AD96E2DB40B4}"/>
                  </a:ext>
                </a:extLst>
              </p:cNvPr>
              <p:cNvSpPr txBox="1"/>
              <p:nvPr/>
            </p:nvSpPr>
            <p:spPr>
              <a:xfrm>
                <a:off x="10483380" y="4387591"/>
                <a:ext cx="118143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Full </a:t>
                </a:r>
                <a:r>
                  <a:rPr lang="en-US" sz="1600" dirty="0"/>
                  <a:t>spectrum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8802710-7CBC-70CD-BAE1-AD96E2DB40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3380" y="4387591"/>
                <a:ext cx="1181437" cy="923330"/>
              </a:xfrm>
              <a:prstGeom prst="rect">
                <a:avLst/>
              </a:prstGeom>
              <a:blipFill>
                <a:blip r:embed="rId13"/>
                <a:stretch>
                  <a:fillRect l="-4639" t="-3974" b="-1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3ED7B07-96D3-E26F-BC67-D2C89FC6A985}"/>
              </a:ext>
            </a:extLst>
          </p:cNvPr>
          <p:cNvCxnSpPr>
            <a:cxnSpLocks/>
            <a:endCxn id="46" idx="1"/>
          </p:cNvCxnSpPr>
          <p:nvPr/>
        </p:nvCxnSpPr>
        <p:spPr>
          <a:xfrm>
            <a:off x="7940023" y="4522520"/>
            <a:ext cx="2543357" cy="326736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CA23E24-DC01-56FF-DE9F-4285E440C009}"/>
              </a:ext>
            </a:extLst>
          </p:cNvPr>
          <p:cNvCxnSpPr>
            <a:cxnSpLocks/>
            <a:endCxn id="46" idx="1"/>
          </p:cNvCxnSpPr>
          <p:nvPr/>
        </p:nvCxnSpPr>
        <p:spPr>
          <a:xfrm flipV="1">
            <a:off x="7940023" y="4849256"/>
            <a:ext cx="2543357" cy="367737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8BB7A5D-FD38-D8CD-9B2A-2BC5F896E775}"/>
              </a:ext>
            </a:extLst>
          </p:cNvPr>
          <p:cNvCxnSpPr>
            <a:cxnSpLocks/>
            <a:endCxn id="46" idx="1"/>
          </p:cNvCxnSpPr>
          <p:nvPr/>
        </p:nvCxnSpPr>
        <p:spPr>
          <a:xfrm flipV="1">
            <a:off x="7940023" y="4849256"/>
            <a:ext cx="2543357" cy="1053703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CC4C96C5-F51C-49E4-85E7-66167F265695}"/>
              </a:ext>
            </a:extLst>
          </p:cNvPr>
          <p:cNvSpPr txBox="1"/>
          <p:nvPr/>
        </p:nvSpPr>
        <p:spPr>
          <a:xfrm>
            <a:off x="10624458" y="5986498"/>
            <a:ext cx="1181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500 keV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BB2343D-7462-61B3-BD3E-31CCDE359214}"/>
              </a:ext>
            </a:extLst>
          </p:cNvPr>
          <p:cNvCxnSpPr>
            <a:cxnSpLocks/>
          </p:cNvCxnSpPr>
          <p:nvPr/>
        </p:nvCxnSpPr>
        <p:spPr>
          <a:xfrm flipV="1">
            <a:off x="7930684" y="6229695"/>
            <a:ext cx="2552696" cy="391219"/>
          </a:xfrm>
          <a:prstGeom prst="straightConnector1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41FCAD5-E43C-A6A6-4A8D-28B8B591E831}"/>
              </a:ext>
            </a:extLst>
          </p:cNvPr>
          <p:cNvCxnSpPr>
            <a:cxnSpLocks/>
          </p:cNvCxnSpPr>
          <p:nvPr/>
        </p:nvCxnSpPr>
        <p:spPr>
          <a:xfrm>
            <a:off x="7949362" y="5230203"/>
            <a:ext cx="2534018" cy="999492"/>
          </a:xfrm>
          <a:prstGeom prst="straightConnector1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E824DCA1-ECEC-3C6A-56FC-E2EE678209DE}"/>
              </a:ext>
            </a:extLst>
          </p:cNvPr>
          <p:cNvCxnSpPr>
            <a:cxnSpLocks/>
          </p:cNvCxnSpPr>
          <p:nvPr/>
        </p:nvCxnSpPr>
        <p:spPr>
          <a:xfrm>
            <a:off x="7077155" y="5230202"/>
            <a:ext cx="3406225" cy="999493"/>
          </a:xfrm>
          <a:prstGeom prst="straightConnector1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659EC623-A9BE-F35D-8865-D1A72BEB8D72}"/>
              </a:ext>
            </a:extLst>
          </p:cNvPr>
          <p:cNvSpPr txBox="1"/>
          <p:nvPr/>
        </p:nvSpPr>
        <p:spPr>
          <a:xfrm>
            <a:off x="6451051" y="4515855"/>
            <a:ext cx="6655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100 keV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6C099D5-479D-A9DB-712A-EB5855EDD377}"/>
              </a:ext>
            </a:extLst>
          </p:cNvPr>
          <p:cNvSpPr txBox="1"/>
          <p:nvPr/>
        </p:nvSpPr>
        <p:spPr>
          <a:xfrm>
            <a:off x="7325245" y="4515205"/>
            <a:ext cx="6655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100 keV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228AB71-1AA7-CD44-1199-82EAC3DF437C}"/>
              </a:ext>
            </a:extLst>
          </p:cNvPr>
          <p:cNvSpPr txBox="1"/>
          <p:nvPr/>
        </p:nvSpPr>
        <p:spPr>
          <a:xfrm>
            <a:off x="6448981" y="6573333"/>
            <a:ext cx="6655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100 keV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E9A5FCE-3FEA-53D9-E202-1D7F2B14CC7D}"/>
              </a:ext>
            </a:extLst>
          </p:cNvPr>
          <p:cNvSpPr txBox="1"/>
          <p:nvPr/>
        </p:nvSpPr>
        <p:spPr>
          <a:xfrm>
            <a:off x="6461085" y="5211272"/>
            <a:ext cx="6655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500 keV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FABFF51-5E6B-AD8F-731A-717607E5C353}"/>
              </a:ext>
            </a:extLst>
          </p:cNvPr>
          <p:cNvSpPr txBox="1"/>
          <p:nvPr/>
        </p:nvSpPr>
        <p:spPr>
          <a:xfrm>
            <a:off x="7343390" y="5220295"/>
            <a:ext cx="6655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500 keV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D747557-DDCB-2777-F92D-E950ACE781A4}"/>
              </a:ext>
            </a:extLst>
          </p:cNvPr>
          <p:cNvSpPr txBox="1"/>
          <p:nvPr/>
        </p:nvSpPr>
        <p:spPr>
          <a:xfrm>
            <a:off x="7331297" y="6620914"/>
            <a:ext cx="6655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500 keV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B8D6E5A-8966-F4A1-B46E-608119D3327D}"/>
              </a:ext>
            </a:extLst>
          </p:cNvPr>
          <p:cNvSpPr txBox="1"/>
          <p:nvPr/>
        </p:nvSpPr>
        <p:spPr>
          <a:xfrm>
            <a:off x="6499756" y="5907473"/>
            <a:ext cx="5581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 MeV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02F3E10-B9BF-0F98-B9DA-DAFEC7F8E225}"/>
              </a:ext>
            </a:extLst>
          </p:cNvPr>
          <p:cNvSpPr txBox="1"/>
          <p:nvPr/>
        </p:nvSpPr>
        <p:spPr>
          <a:xfrm>
            <a:off x="7381857" y="5883541"/>
            <a:ext cx="5581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 MeV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38F3CB-F64C-B571-54AA-349C8903CCF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20007" t="8771" r="15678" b="9697"/>
          <a:stretch>
            <a:fillRect/>
          </a:stretch>
        </p:blipFill>
        <p:spPr>
          <a:xfrm>
            <a:off x="884828" y="3083368"/>
            <a:ext cx="1468880" cy="139657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F50E799A-AEA1-A2F8-C607-ED7788FD2DCB}"/>
              </a:ext>
            </a:extLst>
          </p:cNvPr>
          <p:cNvGrpSpPr/>
          <p:nvPr/>
        </p:nvGrpSpPr>
        <p:grpSpPr>
          <a:xfrm>
            <a:off x="85163" y="4646010"/>
            <a:ext cx="2726728" cy="2145967"/>
            <a:chOff x="174370" y="4163696"/>
            <a:chExt cx="2726728" cy="214596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388F27A-2BAF-9F91-27BD-D04575D20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l="8115" t="7162" r="7778" b="4581"/>
            <a:stretch>
              <a:fillRect/>
            </a:stretch>
          </p:blipFill>
          <p:spPr>
            <a:xfrm>
              <a:off x="174370" y="4163696"/>
              <a:ext cx="2726728" cy="2145967"/>
            </a:xfrm>
            <a:prstGeom prst="rect">
              <a:avLst/>
            </a:prstGeom>
          </p:spPr>
        </p:pic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6885F2FF-C104-C069-3C1D-0369D6991795}"/>
                </a:ext>
              </a:extLst>
            </p:cNvPr>
            <p:cNvSpPr/>
            <p:nvPr/>
          </p:nvSpPr>
          <p:spPr>
            <a:xfrm>
              <a:off x="1310910" y="4646010"/>
              <a:ext cx="397710" cy="34677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4" name="Picture 83">
            <a:extLst>
              <a:ext uri="{FF2B5EF4-FFF2-40B4-BE49-F238E27FC236}">
                <a16:creationId xmlns:a16="http://schemas.microsoft.com/office/drawing/2014/main" id="{EB4C82A5-6806-FA26-0D39-76FC4B3A69A4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8115" t="7162" r="7778" b="4581"/>
          <a:stretch>
            <a:fillRect/>
          </a:stretch>
        </p:blipFill>
        <p:spPr>
          <a:xfrm>
            <a:off x="3405818" y="4620274"/>
            <a:ext cx="2726728" cy="2145967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A53626B3-1794-8B49-6283-CC316931154D}"/>
              </a:ext>
            </a:extLst>
          </p:cNvPr>
          <p:cNvSpPr/>
          <p:nvPr/>
        </p:nvSpPr>
        <p:spPr>
          <a:xfrm>
            <a:off x="4256411" y="5033124"/>
            <a:ext cx="558350" cy="506778"/>
          </a:xfrm>
          <a:prstGeom prst="rect">
            <a:avLst/>
          </a:prstGeom>
          <a:solidFill>
            <a:srgbClr val="4401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9B3FA3F0-41DD-5673-89D0-4232128E033D}"/>
              </a:ext>
            </a:extLst>
          </p:cNvPr>
          <p:cNvGrpSpPr/>
          <p:nvPr/>
        </p:nvGrpSpPr>
        <p:grpSpPr>
          <a:xfrm>
            <a:off x="3899219" y="3083367"/>
            <a:ext cx="1448880" cy="1396571"/>
            <a:chOff x="4031456" y="3005022"/>
            <a:chExt cx="1448880" cy="1396571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1C74FD4E-18C9-7865-CAAD-5E3CD3517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l="20883" t="8771" r="15677" b="9697"/>
            <a:stretch>
              <a:fillRect/>
            </a:stretch>
          </p:blipFill>
          <p:spPr>
            <a:xfrm>
              <a:off x="4031456" y="3005022"/>
              <a:ext cx="1448880" cy="1396571"/>
            </a:xfrm>
            <a:prstGeom prst="rect">
              <a:avLst/>
            </a:prstGeom>
            <a:ln w="28575">
              <a:solidFill>
                <a:srgbClr val="FFFF00"/>
              </a:solidFill>
            </a:ln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37F0456C-E90D-08A1-F0D4-E9C668178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l="29658" t="16423" r="27657" b="15875"/>
            <a:stretch>
              <a:fillRect/>
            </a:stretch>
          </p:blipFill>
          <p:spPr>
            <a:xfrm rot="16200000">
              <a:off x="4228986" y="3091325"/>
              <a:ext cx="974898" cy="1159669"/>
            </a:xfrm>
            <a:prstGeom prst="rect">
              <a:avLst/>
            </a:prstGeom>
            <a:ln w="28575">
              <a:noFill/>
            </a:ln>
          </p:spPr>
        </p:pic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683E02D5-956E-93AA-D788-A5C5E6C31B83}"/>
              </a:ext>
            </a:extLst>
          </p:cNvPr>
          <p:cNvSpPr/>
          <p:nvPr/>
        </p:nvSpPr>
        <p:spPr>
          <a:xfrm>
            <a:off x="2667000" y="3501582"/>
            <a:ext cx="960120" cy="323660"/>
          </a:xfrm>
          <a:custGeom>
            <a:avLst/>
            <a:gdLst>
              <a:gd name="csX0" fmla="*/ 0 w 952500"/>
              <a:gd name="csY0" fmla="*/ 534915 h 534915"/>
              <a:gd name="csX1" fmla="*/ 365760 w 952500"/>
              <a:gd name="csY1" fmla="*/ 1515 h 534915"/>
              <a:gd name="csX2" fmla="*/ 952500 w 952500"/>
              <a:gd name="csY2" fmla="*/ 405375 h 534915"/>
              <a:gd name="csX0" fmla="*/ 0 w 952500"/>
              <a:gd name="csY0" fmla="*/ 519782 h 519782"/>
              <a:gd name="csX1" fmla="*/ 533400 w 952500"/>
              <a:gd name="csY1" fmla="*/ 1622 h 519782"/>
              <a:gd name="csX2" fmla="*/ 952500 w 952500"/>
              <a:gd name="csY2" fmla="*/ 390242 h 519782"/>
              <a:gd name="csX0" fmla="*/ 0 w 937260"/>
              <a:gd name="csY0" fmla="*/ 519200 h 519200"/>
              <a:gd name="csX1" fmla="*/ 533400 w 937260"/>
              <a:gd name="csY1" fmla="*/ 1040 h 519200"/>
              <a:gd name="csX2" fmla="*/ 937260 w 937260"/>
              <a:gd name="csY2" fmla="*/ 511580 h 519200"/>
              <a:gd name="csX0" fmla="*/ 0 w 937260"/>
              <a:gd name="csY0" fmla="*/ 519390 h 519390"/>
              <a:gd name="csX1" fmla="*/ 533400 w 937260"/>
              <a:gd name="csY1" fmla="*/ 1230 h 519390"/>
              <a:gd name="csX2" fmla="*/ 937260 w 937260"/>
              <a:gd name="csY2" fmla="*/ 511770 h 519390"/>
              <a:gd name="csX0" fmla="*/ 0 w 937260"/>
              <a:gd name="csY0" fmla="*/ 527604 h 527604"/>
              <a:gd name="csX1" fmla="*/ 533400 w 937260"/>
              <a:gd name="csY1" fmla="*/ 9444 h 527604"/>
              <a:gd name="csX2" fmla="*/ 937260 w 937260"/>
              <a:gd name="csY2" fmla="*/ 519984 h 527604"/>
              <a:gd name="csX0" fmla="*/ 0 w 937260"/>
              <a:gd name="csY0" fmla="*/ 541902 h 541902"/>
              <a:gd name="csX1" fmla="*/ 533400 w 937260"/>
              <a:gd name="csY1" fmla="*/ 23742 h 541902"/>
              <a:gd name="csX2" fmla="*/ 937260 w 937260"/>
              <a:gd name="csY2" fmla="*/ 534282 h 541902"/>
              <a:gd name="csX0" fmla="*/ 0 w 960120"/>
              <a:gd name="csY0" fmla="*/ 549286 h 549286"/>
              <a:gd name="csX1" fmla="*/ 533400 w 960120"/>
              <a:gd name="csY1" fmla="*/ 31126 h 549286"/>
              <a:gd name="csX2" fmla="*/ 960120 w 960120"/>
              <a:gd name="csY2" fmla="*/ 427366 h 549286"/>
              <a:gd name="csX0" fmla="*/ 0 w 960120"/>
              <a:gd name="csY0" fmla="*/ 549286 h 549286"/>
              <a:gd name="csX1" fmla="*/ 533400 w 960120"/>
              <a:gd name="csY1" fmla="*/ 31126 h 549286"/>
              <a:gd name="csX2" fmla="*/ 960120 w 960120"/>
              <a:gd name="csY2" fmla="*/ 427366 h 549286"/>
              <a:gd name="csX0" fmla="*/ 0 w 960120"/>
              <a:gd name="csY0" fmla="*/ 527605 h 527605"/>
              <a:gd name="csX1" fmla="*/ 533400 w 960120"/>
              <a:gd name="csY1" fmla="*/ 9445 h 527605"/>
              <a:gd name="csX2" fmla="*/ 960120 w 960120"/>
              <a:gd name="csY2" fmla="*/ 405685 h 527605"/>
              <a:gd name="csX0" fmla="*/ 0 w 960120"/>
              <a:gd name="csY0" fmla="*/ 523232 h 523232"/>
              <a:gd name="csX1" fmla="*/ 533400 w 960120"/>
              <a:gd name="csY1" fmla="*/ 5072 h 523232"/>
              <a:gd name="csX2" fmla="*/ 960120 w 960120"/>
              <a:gd name="csY2" fmla="*/ 401312 h 5232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960120" h="523232">
                <a:moveTo>
                  <a:pt x="0" y="523232"/>
                </a:moveTo>
                <a:cubicBezTo>
                  <a:pt x="103505" y="267327"/>
                  <a:pt x="313690" y="-11438"/>
                  <a:pt x="533400" y="5072"/>
                </a:cubicBezTo>
                <a:cubicBezTo>
                  <a:pt x="753110" y="-31758"/>
                  <a:pt x="875665" y="135247"/>
                  <a:pt x="960120" y="401312"/>
                </a:cubicBezTo>
              </a:path>
            </a:pathLst>
          </a:custGeom>
          <a:noFill/>
          <a:ln w="57150">
            <a:solidFill>
              <a:schemeClr val="accent6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457FE58-6DC7-4F22-9838-2966F794609E}"/>
              </a:ext>
            </a:extLst>
          </p:cNvPr>
          <p:cNvSpPr txBox="1"/>
          <p:nvPr/>
        </p:nvSpPr>
        <p:spPr>
          <a:xfrm>
            <a:off x="2667000" y="3635389"/>
            <a:ext cx="1048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270</a:t>
            </a:r>
            <a:r>
              <a:rPr lang="en-US" sz="1400" baseline="30000" dirty="0"/>
              <a:t>o</a:t>
            </a:r>
            <a:r>
              <a:rPr lang="en-US" sz="1400" dirty="0"/>
              <a:t> rotation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FB3BACE9-9C46-BE90-73C4-26B78CBB94B3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29658" t="16423" r="27657" b="15875"/>
          <a:stretch>
            <a:fillRect/>
          </a:stretch>
        </p:blipFill>
        <p:spPr>
          <a:xfrm rot="16200000">
            <a:off x="5276275" y="6123539"/>
            <a:ext cx="143649" cy="170874"/>
          </a:xfrm>
          <a:prstGeom prst="rect">
            <a:avLst/>
          </a:prstGeom>
          <a:ln w="28575">
            <a:noFill/>
          </a:ln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A9DE1197-BCB8-BD3C-2A69-1DA09CF42D2D}"/>
              </a:ext>
            </a:extLst>
          </p:cNvPr>
          <p:cNvSpPr/>
          <p:nvPr/>
        </p:nvSpPr>
        <p:spPr>
          <a:xfrm>
            <a:off x="5149244" y="6056307"/>
            <a:ext cx="397710" cy="3467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9B80A623-23D7-FF87-31B7-D1C0A1E65A1E}"/>
              </a:ext>
            </a:extLst>
          </p:cNvPr>
          <p:cNvCxnSpPr>
            <a:cxnSpLocks/>
          </p:cNvCxnSpPr>
          <p:nvPr/>
        </p:nvCxnSpPr>
        <p:spPr>
          <a:xfrm flipH="1" flipV="1">
            <a:off x="870809" y="4479938"/>
            <a:ext cx="350894" cy="64838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16279FB7-8AA7-10EC-6A8B-7441B4D2832E}"/>
              </a:ext>
            </a:extLst>
          </p:cNvPr>
          <p:cNvCxnSpPr>
            <a:cxnSpLocks/>
          </p:cNvCxnSpPr>
          <p:nvPr/>
        </p:nvCxnSpPr>
        <p:spPr>
          <a:xfrm flipV="1">
            <a:off x="1619268" y="4479938"/>
            <a:ext cx="752457" cy="64838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72A822F4-4AD3-652C-992E-A8F35D77414F}"/>
              </a:ext>
            </a:extLst>
          </p:cNvPr>
          <p:cNvCxnSpPr>
            <a:cxnSpLocks/>
          </p:cNvCxnSpPr>
          <p:nvPr/>
        </p:nvCxnSpPr>
        <p:spPr>
          <a:xfrm flipH="1" flipV="1">
            <a:off x="3879986" y="4479938"/>
            <a:ext cx="1259919" cy="157636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C84E570A-247C-DD1D-3BFE-EB508F3C2A3B}"/>
              </a:ext>
            </a:extLst>
          </p:cNvPr>
          <p:cNvCxnSpPr>
            <a:cxnSpLocks/>
          </p:cNvCxnSpPr>
          <p:nvPr/>
        </p:nvCxnSpPr>
        <p:spPr>
          <a:xfrm flipH="1" flipV="1">
            <a:off x="5356242" y="4471140"/>
            <a:ext cx="176693" cy="159248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3BF734DE-1899-F4C2-FC88-06BC2C212EEE}"/>
              </a:ext>
            </a:extLst>
          </p:cNvPr>
          <p:cNvCxnSpPr>
            <a:cxnSpLocks/>
          </p:cNvCxnSpPr>
          <p:nvPr/>
        </p:nvCxnSpPr>
        <p:spPr>
          <a:xfrm>
            <a:off x="2735108" y="5211272"/>
            <a:ext cx="670710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E23C6741-84F0-8827-E0EB-F637A822BEF9}"/>
              </a:ext>
            </a:extLst>
          </p:cNvPr>
          <p:cNvSpPr txBox="1"/>
          <p:nvPr/>
        </p:nvSpPr>
        <p:spPr>
          <a:xfrm>
            <a:off x="2535543" y="5301712"/>
            <a:ext cx="1048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2D</a:t>
            </a:r>
          </a:p>
          <a:p>
            <a:pPr algn="ctr"/>
            <a:r>
              <a:rPr lang="en-US" sz="1400" dirty="0"/>
              <a:t>translation</a:t>
            </a:r>
          </a:p>
        </p:txBody>
      </p:sp>
      <p:pic>
        <p:nvPicPr>
          <p:cNvPr id="115" name="Picture 2">
            <a:extLst>
              <a:ext uri="{FF2B5EF4-FFF2-40B4-BE49-F238E27FC236}">
                <a16:creationId xmlns:a16="http://schemas.microsoft.com/office/drawing/2014/main" id="{C25BF52B-17E2-84F6-35DF-BADCAD964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1228" y="44951"/>
            <a:ext cx="1024128" cy="68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395882-09A6-C54A-941C-D49583CD1AB6}"/>
              </a:ext>
            </a:extLst>
          </p:cNvPr>
          <p:cNvSpPr txBox="1"/>
          <p:nvPr/>
        </p:nvSpPr>
        <p:spPr>
          <a:xfrm>
            <a:off x="962025" y="6672228"/>
            <a:ext cx="8819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x</a:t>
            </a:r>
            <a:r>
              <a:rPr lang="en-US" sz="1000" dirty="0"/>
              <a:t> pixel index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5B45FF-F0F1-72DE-95EC-7F96AED36D46}"/>
              </a:ext>
            </a:extLst>
          </p:cNvPr>
          <p:cNvSpPr txBox="1"/>
          <p:nvPr/>
        </p:nvSpPr>
        <p:spPr>
          <a:xfrm>
            <a:off x="4562615" y="6672228"/>
            <a:ext cx="8819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x</a:t>
            </a:r>
            <a:r>
              <a:rPr lang="en-US" sz="1000" dirty="0"/>
              <a:t> pixel index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7FA7D9-0ACF-C86B-2925-13F4F220B98B}"/>
              </a:ext>
            </a:extLst>
          </p:cNvPr>
          <p:cNvSpPr txBox="1"/>
          <p:nvPr/>
        </p:nvSpPr>
        <p:spPr>
          <a:xfrm rot="16200000">
            <a:off x="-379534" y="5495677"/>
            <a:ext cx="8819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y</a:t>
            </a:r>
            <a:r>
              <a:rPr lang="en-US" sz="1000" dirty="0"/>
              <a:t> pixel index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C5E04C-396A-57A5-4425-CA99B8BA4C5A}"/>
              </a:ext>
            </a:extLst>
          </p:cNvPr>
          <p:cNvSpPr txBox="1"/>
          <p:nvPr/>
        </p:nvSpPr>
        <p:spPr>
          <a:xfrm rot="16200000">
            <a:off x="2961623" y="6005389"/>
            <a:ext cx="8819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/>
              <a:t>y</a:t>
            </a:r>
            <a:r>
              <a:rPr lang="en-US" sz="1000" dirty="0"/>
              <a:t> pixel index</a:t>
            </a:r>
          </a:p>
        </p:txBody>
      </p:sp>
    </p:spTree>
    <p:extLst>
      <p:ext uri="{BB962C8B-B14F-4D97-AF65-F5344CB8AC3E}">
        <p14:creationId xmlns:p14="http://schemas.microsoft.com/office/powerpoint/2010/main" val="367440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406AFE-9C58-D10C-55A5-6F703DADF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28F9B63A-23A1-B52C-6035-EA3A78D65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716" y="2238311"/>
            <a:ext cx="1295581" cy="13432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A85F8F-21C5-4198-DCCD-227393BDD65E}"/>
              </a:ext>
            </a:extLst>
          </p:cNvPr>
          <p:cNvSpPr/>
          <p:nvPr/>
        </p:nvSpPr>
        <p:spPr>
          <a:xfrm>
            <a:off x="2721868" y="2605237"/>
            <a:ext cx="1219200" cy="66215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ROOT-to-HDF5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214B06-A3BE-D32D-C966-7B9033D09505}"/>
              </a:ext>
            </a:extLst>
          </p:cNvPr>
          <p:cNvSpPr/>
          <p:nvPr/>
        </p:nvSpPr>
        <p:spPr>
          <a:xfrm>
            <a:off x="4522076" y="2596205"/>
            <a:ext cx="1573924" cy="66215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Data-like bitstream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3D5DBE-7395-AB9C-735E-5335D869194E}"/>
              </a:ext>
            </a:extLst>
          </p:cNvPr>
          <p:cNvSpPr/>
          <p:nvPr/>
        </p:nvSpPr>
        <p:spPr>
          <a:xfrm>
            <a:off x="6603125" y="2607865"/>
            <a:ext cx="1637981" cy="662152"/>
          </a:xfrm>
          <a:prstGeom prst="rect">
            <a:avLst/>
          </a:prstGeom>
          <a:solidFill>
            <a:srgbClr val="00454D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selector/mixer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AAD5B7-BFA5-17AA-0B81-B5A3CC423881}"/>
              </a:ext>
            </a:extLst>
          </p:cNvPr>
          <p:cNvSpPr txBox="1"/>
          <p:nvPr/>
        </p:nvSpPr>
        <p:spPr>
          <a:xfrm>
            <a:off x="250475" y="1414667"/>
            <a:ext cx="22194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Simulation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525BA03-3959-9DFB-9337-FEC7D20582CA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1892297" y="2936313"/>
            <a:ext cx="829571" cy="0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F9E7E66-6DF8-84D6-57F6-98F4DEA0F5B8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 flipV="1">
            <a:off x="3941068" y="2927281"/>
            <a:ext cx="581008" cy="9032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79DA48F-0B8F-E4E0-955A-9940A8165F39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>
            <a:off x="6096000" y="2927281"/>
            <a:ext cx="507125" cy="11660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56886FB6-E64F-2B30-1451-B9439B0972E2}"/>
              </a:ext>
            </a:extLst>
          </p:cNvPr>
          <p:cNvSpPr txBox="1"/>
          <p:nvPr/>
        </p:nvSpPr>
        <p:spPr>
          <a:xfrm>
            <a:off x="5650202" y="4328670"/>
            <a:ext cx="10230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3"/>
                </a:solidFill>
              </a:rPr>
              <a:t>SNN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F5E7351-D4B2-397F-3E8C-24BDA10D7D63}"/>
              </a:ext>
            </a:extLst>
          </p:cNvPr>
          <p:cNvSpPr/>
          <p:nvPr/>
        </p:nvSpPr>
        <p:spPr>
          <a:xfrm>
            <a:off x="7105998" y="4725238"/>
            <a:ext cx="1650124" cy="879769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Training/valid./test data set separation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8A63C9A-4F8D-7CDF-B2EB-4C06A9E49F00}"/>
              </a:ext>
            </a:extLst>
          </p:cNvPr>
          <p:cNvSpPr/>
          <p:nvPr/>
        </p:nvSpPr>
        <p:spPr>
          <a:xfrm>
            <a:off x="9214956" y="4834046"/>
            <a:ext cx="1330553" cy="662152"/>
          </a:xfrm>
          <a:prstGeom prst="rect">
            <a:avLst/>
          </a:prstGeom>
          <a:solidFill>
            <a:srgbClr val="00B38F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Spike train encoding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182C3C9-F988-DAEC-FDAD-41EAC734F45E}"/>
              </a:ext>
            </a:extLst>
          </p:cNvPr>
          <p:cNvSpPr/>
          <p:nvPr/>
        </p:nvSpPr>
        <p:spPr>
          <a:xfrm>
            <a:off x="11063257" y="4834046"/>
            <a:ext cx="1008173" cy="662152"/>
          </a:xfrm>
          <a:prstGeom prst="rect">
            <a:avLst/>
          </a:prstGeom>
          <a:solidFill>
            <a:srgbClr val="00B38F">
              <a:alpha val="50196"/>
            </a:srgb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SNN training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0CDD0C3-2D92-A731-CA8D-B16392083EF1}"/>
              </a:ext>
            </a:extLst>
          </p:cNvPr>
          <p:cNvCxnSpPr>
            <a:cxnSpLocks/>
            <a:stCxn id="48" idx="3"/>
            <a:endCxn id="49" idx="1"/>
          </p:cNvCxnSpPr>
          <p:nvPr/>
        </p:nvCxnSpPr>
        <p:spPr>
          <a:xfrm flipV="1">
            <a:off x="8756122" y="5165122"/>
            <a:ext cx="458834" cy="1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3" name="Freeform 52">
            <a:extLst>
              <a:ext uri="{FF2B5EF4-FFF2-40B4-BE49-F238E27FC236}">
                <a16:creationId xmlns:a16="http://schemas.microsoft.com/office/drawing/2014/main" id="{5529C8D9-2656-A1D5-ACB7-D8096A5325F2}"/>
              </a:ext>
            </a:extLst>
          </p:cNvPr>
          <p:cNvSpPr/>
          <p:nvPr/>
        </p:nvSpPr>
        <p:spPr>
          <a:xfrm>
            <a:off x="10577153" y="4864643"/>
            <a:ext cx="486104" cy="256009"/>
          </a:xfrm>
          <a:custGeom>
            <a:avLst/>
            <a:gdLst>
              <a:gd name="csX0" fmla="*/ 0 w 472966"/>
              <a:gd name="csY0" fmla="*/ 252265 h 262775"/>
              <a:gd name="csX1" fmla="*/ 189186 w 472966"/>
              <a:gd name="csY1" fmla="*/ 17 h 262775"/>
              <a:gd name="csX2" fmla="*/ 472966 w 472966"/>
              <a:gd name="csY2" fmla="*/ 262775 h 262775"/>
              <a:gd name="csX0" fmla="*/ 0 w 472966"/>
              <a:gd name="csY0" fmla="*/ 241757 h 252267"/>
              <a:gd name="csX1" fmla="*/ 273268 w 472966"/>
              <a:gd name="csY1" fmla="*/ 20 h 252267"/>
              <a:gd name="csX2" fmla="*/ 472966 w 472966"/>
              <a:gd name="csY2" fmla="*/ 252267 h 252267"/>
              <a:gd name="csX0" fmla="*/ 0 w 472966"/>
              <a:gd name="csY0" fmla="*/ 241757 h 252267"/>
              <a:gd name="csX1" fmla="*/ 273268 w 472966"/>
              <a:gd name="csY1" fmla="*/ 20 h 252267"/>
              <a:gd name="csX2" fmla="*/ 472966 w 472966"/>
              <a:gd name="csY2" fmla="*/ 252267 h 252267"/>
              <a:gd name="csX0" fmla="*/ 0 w 472966"/>
              <a:gd name="csY0" fmla="*/ 253939 h 264449"/>
              <a:gd name="csX1" fmla="*/ 273268 w 472966"/>
              <a:gd name="csY1" fmla="*/ 12202 h 264449"/>
              <a:gd name="csX2" fmla="*/ 472966 w 472966"/>
              <a:gd name="csY2" fmla="*/ 264449 h 264449"/>
              <a:gd name="csX0" fmla="*/ 0 w 472966"/>
              <a:gd name="csY0" fmla="*/ 258861 h 269371"/>
              <a:gd name="csX1" fmla="*/ 273268 w 472966"/>
              <a:gd name="csY1" fmla="*/ 17124 h 269371"/>
              <a:gd name="csX2" fmla="*/ 472966 w 472966"/>
              <a:gd name="csY2" fmla="*/ 269371 h 269371"/>
              <a:gd name="csX0" fmla="*/ 0 w 472966"/>
              <a:gd name="csY0" fmla="*/ 253940 h 264450"/>
              <a:gd name="csX1" fmla="*/ 273268 w 472966"/>
              <a:gd name="csY1" fmla="*/ 12203 h 264450"/>
              <a:gd name="csX2" fmla="*/ 472966 w 472966"/>
              <a:gd name="csY2" fmla="*/ 264450 h 264450"/>
              <a:gd name="csX0" fmla="*/ 0 w 472966"/>
              <a:gd name="csY0" fmla="*/ 241737 h 252247"/>
              <a:gd name="csX1" fmla="*/ 273268 w 472966"/>
              <a:gd name="csY1" fmla="*/ 0 h 252247"/>
              <a:gd name="csX2" fmla="*/ 472966 w 472966"/>
              <a:gd name="csY2" fmla="*/ 252247 h 252247"/>
              <a:gd name="csX0" fmla="*/ 0 w 472966"/>
              <a:gd name="csY0" fmla="*/ 249699 h 260209"/>
              <a:gd name="csX1" fmla="*/ 250973 w 472966"/>
              <a:gd name="csY1" fmla="*/ 0 h 260209"/>
              <a:gd name="csX2" fmla="*/ 472966 w 472966"/>
              <a:gd name="csY2" fmla="*/ 260209 h 260209"/>
              <a:gd name="csX0" fmla="*/ 0 w 472966"/>
              <a:gd name="csY0" fmla="*/ 249699 h 260209"/>
              <a:gd name="csX1" fmla="*/ 250973 w 472966"/>
              <a:gd name="csY1" fmla="*/ 0 h 260209"/>
              <a:gd name="csX2" fmla="*/ 472966 w 472966"/>
              <a:gd name="csY2" fmla="*/ 260209 h 260209"/>
              <a:gd name="csX0" fmla="*/ 0 w 472966"/>
              <a:gd name="csY0" fmla="*/ 238552 h 249062"/>
              <a:gd name="csX1" fmla="*/ 249381 w 472966"/>
              <a:gd name="csY1" fmla="*/ 0 h 249062"/>
              <a:gd name="csX2" fmla="*/ 472966 w 472966"/>
              <a:gd name="csY2" fmla="*/ 249062 h 249062"/>
              <a:gd name="csX0" fmla="*/ 0 w 472966"/>
              <a:gd name="csY0" fmla="*/ 238579 h 249089"/>
              <a:gd name="csX1" fmla="*/ 249381 w 472966"/>
              <a:gd name="csY1" fmla="*/ 27 h 249089"/>
              <a:gd name="csX2" fmla="*/ 472966 w 472966"/>
              <a:gd name="csY2" fmla="*/ 249089 h 249089"/>
              <a:gd name="csX0" fmla="*/ 0 w 472966"/>
              <a:gd name="csY0" fmla="*/ 238579 h 249089"/>
              <a:gd name="csX1" fmla="*/ 249381 w 472966"/>
              <a:gd name="csY1" fmla="*/ 27 h 249089"/>
              <a:gd name="csX2" fmla="*/ 472966 w 472966"/>
              <a:gd name="csY2" fmla="*/ 249089 h 249089"/>
              <a:gd name="csX0" fmla="*/ 0 w 472966"/>
              <a:gd name="csY0" fmla="*/ 238579 h 249089"/>
              <a:gd name="csX1" fmla="*/ 249381 w 472966"/>
              <a:gd name="csY1" fmla="*/ 27 h 249089"/>
              <a:gd name="csX2" fmla="*/ 472966 w 472966"/>
              <a:gd name="csY2" fmla="*/ 249089 h 249089"/>
              <a:gd name="csX0" fmla="*/ 0 w 472966"/>
              <a:gd name="csY0" fmla="*/ 239194 h 249704"/>
              <a:gd name="csX1" fmla="*/ 249381 w 472966"/>
              <a:gd name="csY1" fmla="*/ 642 h 249704"/>
              <a:gd name="csX2" fmla="*/ 472966 w 472966"/>
              <a:gd name="csY2" fmla="*/ 249704 h 249704"/>
              <a:gd name="csX0" fmla="*/ 0 w 472966"/>
              <a:gd name="csY0" fmla="*/ 238580 h 249090"/>
              <a:gd name="csX1" fmla="*/ 249381 w 472966"/>
              <a:gd name="csY1" fmla="*/ 28 h 249090"/>
              <a:gd name="csX2" fmla="*/ 472966 w 472966"/>
              <a:gd name="csY2" fmla="*/ 249090 h 2490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472966" h="249090">
                <a:moveTo>
                  <a:pt x="0" y="238580"/>
                </a:moveTo>
                <a:cubicBezTo>
                  <a:pt x="29699" y="111580"/>
                  <a:pt x="92204" y="-2042"/>
                  <a:pt x="249381" y="28"/>
                </a:cubicBezTo>
                <a:cubicBezTo>
                  <a:pt x="406241" y="18342"/>
                  <a:pt x="411894" y="105847"/>
                  <a:pt x="472966" y="249090"/>
                </a:cubicBezTo>
              </a:path>
            </a:pathLst>
          </a:custGeom>
          <a:noFill/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16B08C40-07E1-FFE3-6BA2-F603225D2261}"/>
              </a:ext>
            </a:extLst>
          </p:cNvPr>
          <p:cNvSpPr/>
          <p:nvPr/>
        </p:nvSpPr>
        <p:spPr>
          <a:xfrm rot="10800000">
            <a:off x="10570904" y="5248384"/>
            <a:ext cx="486104" cy="256009"/>
          </a:xfrm>
          <a:custGeom>
            <a:avLst/>
            <a:gdLst>
              <a:gd name="csX0" fmla="*/ 0 w 472966"/>
              <a:gd name="csY0" fmla="*/ 252265 h 262775"/>
              <a:gd name="csX1" fmla="*/ 189186 w 472966"/>
              <a:gd name="csY1" fmla="*/ 17 h 262775"/>
              <a:gd name="csX2" fmla="*/ 472966 w 472966"/>
              <a:gd name="csY2" fmla="*/ 262775 h 262775"/>
              <a:gd name="csX0" fmla="*/ 0 w 472966"/>
              <a:gd name="csY0" fmla="*/ 241757 h 252267"/>
              <a:gd name="csX1" fmla="*/ 273268 w 472966"/>
              <a:gd name="csY1" fmla="*/ 20 h 252267"/>
              <a:gd name="csX2" fmla="*/ 472966 w 472966"/>
              <a:gd name="csY2" fmla="*/ 252267 h 252267"/>
              <a:gd name="csX0" fmla="*/ 0 w 472966"/>
              <a:gd name="csY0" fmla="*/ 241757 h 252267"/>
              <a:gd name="csX1" fmla="*/ 273268 w 472966"/>
              <a:gd name="csY1" fmla="*/ 20 h 252267"/>
              <a:gd name="csX2" fmla="*/ 472966 w 472966"/>
              <a:gd name="csY2" fmla="*/ 252267 h 252267"/>
              <a:gd name="csX0" fmla="*/ 0 w 472966"/>
              <a:gd name="csY0" fmla="*/ 253939 h 264449"/>
              <a:gd name="csX1" fmla="*/ 273268 w 472966"/>
              <a:gd name="csY1" fmla="*/ 12202 h 264449"/>
              <a:gd name="csX2" fmla="*/ 472966 w 472966"/>
              <a:gd name="csY2" fmla="*/ 264449 h 264449"/>
              <a:gd name="csX0" fmla="*/ 0 w 472966"/>
              <a:gd name="csY0" fmla="*/ 258861 h 269371"/>
              <a:gd name="csX1" fmla="*/ 273268 w 472966"/>
              <a:gd name="csY1" fmla="*/ 17124 h 269371"/>
              <a:gd name="csX2" fmla="*/ 472966 w 472966"/>
              <a:gd name="csY2" fmla="*/ 269371 h 269371"/>
              <a:gd name="csX0" fmla="*/ 0 w 472966"/>
              <a:gd name="csY0" fmla="*/ 253940 h 264450"/>
              <a:gd name="csX1" fmla="*/ 273268 w 472966"/>
              <a:gd name="csY1" fmla="*/ 12203 h 264450"/>
              <a:gd name="csX2" fmla="*/ 472966 w 472966"/>
              <a:gd name="csY2" fmla="*/ 264450 h 264450"/>
              <a:gd name="csX0" fmla="*/ 0 w 472966"/>
              <a:gd name="csY0" fmla="*/ 241737 h 252247"/>
              <a:gd name="csX1" fmla="*/ 273268 w 472966"/>
              <a:gd name="csY1" fmla="*/ 0 h 252247"/>
              <a:gd name="csX2" fmla="*/ 472966 w 472966"/>
              <a:gd name="csY2" fmla="*/ 252247 h 252247"/>
              <a:gd name="csX0" fmla="*/ 0 w 472966"/>
              <a:gd name="csY0" fmla="*/ 249699 h 260209"/>
              <a:gd name="csX1" fmla="*/ 250973 w 472966"/>
              <a:gd name="csY1" fmla="*/ 0 h 260209"/>
              <a:gd name="csX2" fmla="*/ 472966 w 472966"/>
              <a:gd name="csY2" fmla="*/ 260209 h 260209"/>
              <a:gd name="csX0" fmla="*/ 0 w 472966"/>
              <a:gd name="csY0" fmla="*/ 249699 h 260209"/>
              <a:gd name="csX1" fmla="*/ 250973 w 472966"/>
              <a:gd name="csY1" fmla="*/ 0 h 260209"/>
              <a:gd name="csX2" fmla="*/ 472966 w 472966"/>
              <a:gd name="csY2" fmla="*/ 260209 h 260209"/>
              <a:gd name="csX0" fmla="*/ 0 w 472966"/>
              <a:gd name="csY0" fmla="*/ 238552 h 249062"/>
              <a:gd name="csX1" fmla="*/ 249381 w 472966"/>
              <a:gd name="csY1" fmla="*/ 0 h 249062"/>
              <a:gd name="csX2" fmla="*/ 472966 w 472966"/>
              <a:gd name="csY2" fmla="*/ 249062 h 249062"/>
              <a:gd name="csX0" fmla="*/ 0 w 472966"/>
              <a:gd name="csY0" fmla="*/ 238579 h 249089"/>
              <a:gd name="csX1" fmla="*/ 249381 w 472966"/>
              <a:gd name="csY1" fmla="*/ 27 h 249089"/>
              <a:gd name="csX2" fmla="*/ 472966 w 472966"/>
              <a:gd name="csY2" fmla="*/ 249089 h 249089"/>
              <a:gd name="csX0" fmla="*/ 0 w 472966"/>
              <a:gd name="csY0" fmla="*/ 238579 h 249089"/>
              <a:gd name="csX1" fmla="*/ 249381 w 472966"/>
              <a:gd name="csY1" fmla="*/ 27 h 249089"/>
              <a:gd name="csX2" fmla="*/ 472966 w 472966"/>
              <a:gd name="csY2" fmla="*/ 249089 h 249089"/>
              <a:gd name="csX0" fmla="*/ 0 w 472966"/>
              <a:gd name="csY0" fmla="*/ 238579 h 249089"/>
              <a:gd name="csX1" fmla="*/ 249381 w 472966"/>
              <a:gd name="csY1" fmla="*/ 27 h 249089"/>
              <a:gd name="csX2" fmla="*/ 472966 w 472966"/>
              <a:gd name="csY2" fmla="*/ 249089 h 249089"/>
              <a:gd name="csX0" fmla="*/ 0 w 472966"/>
              <a:gd name="csY0" fmla="*/ 239194 h 249704"/>
              <a:gd name="csX1" fmla="*/ 249381 w 472966"/>
              <a:gd name="csY1" fmla="*/ 642 h 249704"/>
              <a:gd name="csX2" fmla="*/ 472966 w 472966"/>
              <a:gd name="csY2" fmla="*/ 249704 h 249704"/>
              <a:gd name="csX0" fmla="*/ 0 w 472966"/>
              <a:gd name="csY0" fmla="*/ 238580 h 249090"/>
              <a:gd name="csX1" fmla="*/ 249381 w 472966"/>
              <a:gd name="csY1" fmla="*/ 28 h 249090"/>
              <a:gd name="csX2" fmla="*/ 472966 w 472966"/>
              <a:gd name="csY2" fmla="*/ 249090 h 24909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472966" h="249090">
                <a:moveTo>
                  <a:pt x="0" y="238580"/>
                </a:moveTo>
                <a:cubicBezTo>
                  <a:pt x="29699" y="111580"/>
                  <a:pt x="92204" y="-2042"/>
                  <a:pt x="249381" y="28"/>
                </a:cubicBezTo>
                <a:cubicBezTo>
                  <a:pt x="406241" y="18342"/>
                  <a:pt x="411894" y="105847"/>
                  <a:pt x="472966" y="249090"/>
                </a:cubicBezTo>
              </a:path>
            </a:pathLst>
          </a:custGeom>
          <a:noFill/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E764941-022C-84C0-DC8A-2E523D0E938C}"/>
              </a:ext>
            </a:extLst>
          </p:cNvPr>
          <p:cNvSpPr/>
          <p:nvPr/>
        </p:nvSpPr>
        <p:spPr>
          <a:xfrm>
            <a:off x="5681846" y="4903550"/>
            <a:ext cx="1177975" cy="523146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loader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F3DFCCF-BBAA-637E-1B30-CB4E8F040436}"/>
              </a:ext>
            </a:extLst>
          </p:cNvPr>
          <p:cNvCxnSpPr>
            <a:cxnSpLocks/>
            <a:stCxn id="56" idx="3"/>
            <a:endCxn id="48" idx="1"/>
          </p:cNvCxnSpPr>
          <p:nvPr/>
        </p:nvCxnSpPr>
        <p:spPr>
          <a:xfrm>
            <a:off x="6859821" y="5165123"/>
            <a:ext cx="246177" cy="0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00377B87-B71C-F1E0-D59C-1B1F65CA124A}"/>
              </a:ext>
            </a:extLst>
          </p:cNvPr>
          <p:cNvSpPr txBox="1"/>
          <p:nvPr/>
        </p:nvSpPr>
        <p:spPr>
          <a:xfrm>
            <a:off x="396500" y="4121268"/>
            <a:ext cx="1068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</a:rPr>
              <a:t>Data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AB2BF00-3CFA-C04C-CF3E-86ECA1CEA108}"/>
              </a:ext>
            </a:extLst>
          </p:cNvPr>
          <p:cNvSpPr/>
          <p:nvPr/>
        </p:nvSpPr>
        <p:spPr>
          <a:xfrm>
            <a:off x="386271" y="4834047"/>
            <a:ext cx="1650124" cy="662152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Timepix4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B9770A1-2A4D-FC70-FDE2-F6081334B72C}"/>
              </a:ext>
            </a:extLst>
          </p:cNvPr>
          <p:cNvSpPr/>
          <p:nvPr/>
        </p:nvSpPr>
        <p:spPr>
          <a:xfrm>
            <a:off x="2438399" y="4834047"/>
            <a:ext cx="1219200" cy="662152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Timepix-to-HDF5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2C26B8E4-BA76-9F30-63D6-D4BC59751929}"/>
              </a:ext>
            </a:extLst>
          </p:cNvPr>
          <p:cNvCxnSpPr>
            <a:stCxn id="65" idx="3"/>
            <a:endCxn id="66" idx="1"/>
          </p:cNvCxnSpPr>
          <p:nvPr/>
        </p:nvCxnSpPr>
        <p:spPr>
          <a:xfrm>
            <a:off x="2036395" y="5165123"/>
            <a:ext cx="402004" cy="0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B4838884-3838-4EF5-04BA-EEE3329968A6}"/>
              </a:ext>
            </a:extLst>
          </p:cNvPr>
          <p:cNvCxnSpPr>
            <a:stCxn id="66" idx="3"/>
            <a:endCxn id="56" idx="1"/>
          </p:cNvCxnSpPr>
          <p:nvPr/>
        </p:nvCxnSpPr>
        <p:spPr>
          <a:xfrm>
            <a:off x="3657599" y="5165123"/>
            <a:ext cx="2024247" cy="0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itle 13">
            <a:extLst>
              <a:ext uri="{FF2B5EF4-FFF2-40B4-BE49-F238E27FC236}">
                <a16:creationId xmlns:a16="http://schemas.microsoft.com/office/drawing/2014/main" id="{801B8D36-D38F-B8A0-8A52-7A5FB3BD9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versions of most of the data pipeline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F93AE372-98C8-C086-C7A7-DCC8E565C9A4}"/>
              </a:ext>
            </a:extLst>
          </p:cNvPr>
          <p:cNvSpPr/>
          <p:nvPr/>
        </p:nvSpPr>
        <p:spPr>
          <a:xfrm>
            <a:off x="5208669" y="2891261"/>
            <a:ext cx="3610135" cy="2264214"/>
          </a:xfrm>
          <a:custGeom>
            <a:avLst/>
            <a:gdLst>
              <a:gd name="csX0" fmla="*/ 3037145 w 3588894"/>
              <a:gd name="csY0" fmla="*/ 111616 h 2341010"/>
              <a:gd name="csX1" fmla="*/ 3446448 w 3588894"/>
              <a:gd name="csY1" fmla="*/ 94198 h 2341010"/>
              <a:gd name="csX2" fmla="*/ 3289693 w 3588894"/>
              <a:gd name="csY2" fmla="*/ 1130518 h 2341010"/>
              <a:gd name="csX3" fmla="*/ 241693 w 3588894"/>
              <a:gd name="csY3" fmla="*/ 1121810 h 2341010"/>
              <a:gd name="csX4" fmla="*/ 415865 w 3588894"/>
              <a:gd name="csY4" fmla="*/ 2341010 h 2341010"/>
              <a:gd name="csX0" fmla="*/ 3037145 w 3610135"/>
              <a:gd name="csY0" fmla="*/ 34820 h 2264214"/>
              <a:gd name="csX1" fmla="*/ 3489991 w 3610135"/>
              <a:gd name="csY1" fmla="*/ 217699 h 2264214"/>
              <a:gd name="csX2" fmla="*/ 3289693 w 3610135"/>
              <a:gd name="csY2" fmla="*/ 1053722 h 2264214"/>
              <a:gd name="csX3" fmla="*/ 241693 w 3610135"/>
              <a:gd name="csY3" fmla="*/ 1045014 h 2264214"/>
              <a:gd name="csX4" fmla="*/ 415865 w 3610135"/>
              <a:gd name="csY4" fmla="*/ 2264214 h 226421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3610135" h="2264214">
                <a:moveTo>
                  <a:pt x="3037145" y="34820"/>
                </a:moveTo>
                <a:cubicBezTo>
                  <a:pt x="3220751" y="-58798"/>
                  <a:pt x="3447900" y="47882"/>
                  <a:pt x="3489991" y="217699"/>
                </a:cubicBezTo>
                <a:cubicBezTo>
                  <a:pt x="3532082" y="387516"/>
                  <a:pt x="3831076" y="915836"/>
                  <a:pt x="3289693" y="1053722"/>
                </a:cubicBezTo>
                <a:cubicBezTo>
                  <a:pt x="2748310" y="1191608"/>
                  <a:pt x="720664" y="843265"/>
                  <a:pt x="241693" y="1045014"/>
                </a:cubicBezTo>
                <a:cubicBezTo>
                  <a:pt x="-237278" y="1246763"/>
                  <a:pt x="89293" y="1755488"/>
                  <a:pt x="415865" y="2264214"/>
                </a:cubicBezTo>
              </a:path>
            </a:pathLst>
          </a:custGeom>
          <a:noFill/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D6419D-73D9-A7A5-B977-9E94C64A5E49}"/>
              </a:ext>
            </a:extLst>
          </p:cNvPr>
          <p:cNvSpPr txBox="1"/>
          <p:nvPr/>
        </p:nvSpPr>
        <p:spPr>
          <a:xfrm>
            <a:off x="322929" y="5624203"/>
            <a:ext cx="1713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20GB of electron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5568E8-DBD5-35CD-9974-A89B9ED74958}"/>
              </a:ext>
            </a:extLst>
          </p:cNvPr>
          <p:cNvSpPr txBox="1"/>
          <p:nvPr/>
        </p:nvSpPr>
        <p:spPr>
          <a:xfrm>
            <a:off x="2137711" y="5605007"/>
            <a:ext cx="17134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Custom library for data handing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1C33DC-250F-F7C5-787B-8431632DDAE5}"/>
              </a:ext>
            </a:extLst>
          </p:cNvPr>
          <p:cNvSpPr txBox="1"/>
          <p:nvPr/>
        </p:nvSpPr>
        <p:spPr>
          <a:xfrm>
            <a:off x="2438399" y="3304922"/>
            <a:ext cx="1713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Custom script to select variables and compress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83AAA9-76FB-800D-6B03-5CEE2A6257E1}"/>
              </a:ext>
            </a:extLst>
          </p:cNvPr>
          <p:cNvSpPr txBox="1"/>
          <p:nvPr/>
        </p:nvSpPr>
        <p:spPr>
          <a:xfrm>
            <a:off x="4452305" y="3303836"/>
            <a:ext cx="1713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Calculate from AP2 output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261488-004C-A67B-D96E-AB333B3D0A63}"/>
              </a:ext>
            </a:extLst>
          </p:cNvPr>
          <p:cNvSpPr txBox="1"/>
          <p:nvPr/>
        </p:nvSpPr>
        <p:spPr>
          <a:xfrm>
            <a:off x="734590" y="1959355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 action="ppaction://hlinksldjump"/>
              </a:rPr>
              <a:t>Slide 13 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392006-FC3C-2B24-3058-65DDBE93BD3B}"/>
              </a:ext>
            </a:extLst>
          </p:cNvPr>
          <p:cNvSpPr txBox="1"/>
          <p:nvPr/>
        </p:nvSpPr>
        <p:spPr>
          <a:xfrm>
            <a:off x="2785216" y="2208834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 action="ppaction://hlinksldjump"/>
              </a:rPr>
              <a:t>Slide 14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82FACA-8BFC-91C4-F1A4-D6494E639AE3}"/>
              </a:ext>
            </a:extLst>
          </p:cNvPr>
          <p:cNvSpPr txBox="1"/>
          <p:nvPr/>
        </p:nvSpPr>
        <p:spPr>
          <a:xfrm>
            <a:off x="4773638" y="2222049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 action="ppaction://hlinksldjump"/>
              </a:rPr>
              <a:t>Slide 14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BFECB8-6427-4E98-8542-1B91DC936AA6}"/>
              </a:ext>
            </a:extLst>
          </p:cNvPr>
          <p:cNvSpPr txBox="1"/>
          <p:nvPr/>
        </p:nvSpPr>
        <p:spPr>
          <a:xfrm>
            <a:off x="6633659" y="2257063"/>
            <a:ext cx="159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 action="ppaction://hlinksldjump"/>
              </a:rPr>
              <a:t>Slide 15 (plan)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8DFA24-1738-9CD7-170C-C3A715E22AC9}"/>
              </a:ext>
            </a:extLst>
          </p:cNvPr>
          <p:cNvSpPr txBox="1"/>
          <p:nvPr/>
        </p:nvSpPr>
        <p:spPr>
          <a:xfrm>
            <a:off x="5414100" y="5456750"/>
            <a:ext cx="17134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Custom ingestion library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E31637-34AC-B9EC-5CAE-272D20C20E26}"/>
              </a:ext>
            </a:extLst>
          </p:cNvPr>
          <p:cNvSpPr txBox="1"/>
          <p:nvPr/>
        </p:nvSpPr>
        <p:spPr>
          <a:xfrm>
            <a:off x="9002299" y="5561691"/>
            <a:ext cx="1734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 first schemes ready for testing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23B118-8F58-5225-492A-9EF289AF652C}"/>
              </a:ext>
            </a:extLst>
          </p:cNvPr>
          <p:cNvSpPr txBox="1"/>
          <p:nvPr/>
        </p:nvSpPr>
        <p:spPr>
          <a:xfrm>
            <a:off x="7105998" y="5700190"/>
            <a:ext cx="1712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Custom app designed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23853D-F4A3-C02A-B61A-5A0C0A8F904C}"/>
              </a:ext>
            </a:extLst>
          </p:cNvPr>
          <p:cNvSpPr txBox="1"/>
          <p:nvPr/>
        </p:nvSpPr>
        <p:spPr>
          <a:xfrm>
            <a:off x="146257" y="3574009"/>
            <a:ext cx="2219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First database created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5F76F89E-50FD-F504-C547-C05178EEE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1228" y="36859"/>
            <a:ext cx="1024128" cy="68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BED79CB-6A85-93CB-6D4B-47AA2BBDE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486" y="777886"/>
            <a:ext cx="1372513" cy="84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75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5ADB7059-BDB0-423E-0AE9-E6388013563F}"/>
              </a:ext>
            </a:extLst>
          </p:cNvPr>
          <p:cNvSpPr txBox="1"/>
          <p:nvPr/>
        </p:nvSpPr>
        <p:spPr>
          <a:xfrm>
            <a:off x="9759758" y="1783248"/>
            <a:ext cx="23100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enlo" panose="020B0609030804020204"/>
              </a:rPr>
              <a:t>[</a:t>
            </a:r>
            <a:r>
              <a:rPr lang="en-US" dirty="0" err="1">
                <a:latin typeface="Menlo" panose="020B0609030804020204"/>
              </a:rPr>
              <a:t>GenericPropagation</a:t>
            </a:r>
            <a:r>
              <a:rPr lang="en-US" dirty="0">
                <a:latin typeface="Menlo" panose="020B0609030804020204"/>
              </a:rPr>
              <a:t>] [</a:t>
            </a:r>
            <a:r>
              <a:rPr lang="en-US" dirty="0" err="1">
                <a:latin typeface="Menlo" panose="020B0609030804020204"/>
              </a:rPr>
              <a:t>SimpleTransfer</a:t>
            </a:r>
            <a:r>
              <a:rPr lang="en-US" dirty="0">
                <a:latin typeface="Menlo" panose="020B0609030804020204"/>
              </a:rPr>
              <a:t>]</a:t>
            </a:r>
          </a:p>
          <a:p>
            <a:r>
              <a:rPr lang="en-US" dirty="0">
                <a:latin typeface="Menlo" panose="020B0609030804020204"/>
              </a:rPr>
              <a:t>[</a:t>
            </a:r>
            <a:r>
              <a:rPr lang="en-US" dirty="0" err="1">
                <a:latin typeface="Menlo" panose="020B0609030804020204"/>
              </a:rPr>
              <a:t>ElectricFieldReader</a:t>
            </a:r>
            <a:r>
              <a:rPr lang="en-US" dirty="0">
                <a:latin typeface="Menlo" panose="020B0609030804020204"/>
              </a:rPr>
              <a:t>] model = “linear”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8AA043-13BB-91BB-2BED-9C92EABBF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improvements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1378CE-D752-F1E5-4BBA-7FBC61EF5A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5666" y="1420796"/>
            <a:ext cx="3650690" cy="3617259"/>
          </a:xfrm>
        </p:spPr>
        <p:txBody>
          <a:bodyPr/>
          <a:lstStyle/>
          <a:p>
            <a:r>
              <a:rPr lang="en-US" dirty="0"/>
              <a:t>Large jobs were crashing in [</a:t>
            </a:r>
            <a:r>
              <a:rPr lang="en-US" dirty="0" err="1">
                <a:latin typeface="Menlo"/>
              </a:rPr>
              <a:t>ROOTObjectWriter</a:t>
            </a:r>
            <a:r>
              <a:rPr lang="en-US" dirty="0">
                <a:latin typeface="Menlo"/>
              </a:rPr>
              <a:t>]</a:t>
            </a:r>
            <a:r>
              <a:rPr lang="en-US" dirty="0"/>
              <a:t> from strain on system memory</a:t>
            </a:r>
          </a:p>
          <a:p>
            <a:endParaRPr lang="en-US" dirty="0"/>
          </a:p>
          <a:p>
            <a:r>
              <a:rPr lang="en-US" dirty="0"/>
              <a:t>Working fixes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Reduce terminal output to bare minimum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 modules excluded from output 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Run on larger systems/clusters</a:t>
            </a:r>
          </a:p>
          <a:p>
            <a:pPr marL="971550" lvl="1" indent="-285750"/>
            <a:r>
              <a:rPr lang="en-US" dirty="0"/>
              <a:t>Original problem occurred running locally on a </a:t>
            </a:r>
            <a:r>
              <a:rPr lang="en-US" dirty="0" err="1"/>
              <a:t>Macbook</a:t>
            </a:r>
            <a:endParaRPr lang="en-US" dirty="0"/>
          </a:p>
          <a:p>
            <a:pPr marL="285750" indent="-285750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8178F5-5889-5B6D-56D3-436450D27AF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28077" y="2191871"/>
            <a:ext cx="2622964" cy="1237130"/>
          </a:xfrm>
        </p:spPr>
        <p:txBody>
          <a:bodyPr/>
          <a:lstStyle/>
          <a:p>
            <a:r>
              <a:rPr lang="en-US" dirty="0"/>
              <a:t>Timepix4 resolution is much finer than default values for </a:t>
            </a:r>
            <a:r>
              <a:rPr lang="en-US" dirty="0">
                <a:latin typeface="Menlo" panose="020B0609030804020204"/>
              </a:rPr>
              <a:t>[</a:t>
            </a:r>
            <a:r>
              <a:rPr lang="en-US" dirty="0" err="1">
                <a:latin typeface="Menlo" panose="020B0609030804020204"/>
              </a:rPr>
              <a:t>DefaultDigitizer</a:t>
            </a:r>
            <a:r>
              <a:rPr lang="en-US" dirty="0">
                <a:latin typeface="Menlo" panose="020B0609030804020204"/>
              </a:rPr>
              <a:t>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DDC5D8-C554-9FE2-BA42-E2150CDA5D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5665" y="865639"/>
            <a:ext cx="3646421" cy="433965"/>
          </a:xfrm>
        </p:spPr>
        <p:txBody>
          <a:bodyPr/>
          <a:lstStyle/>
          <a:p>
            <a:r>
              <a:rPr lang="en-US" dirty="0"/>
              <a:t>Runtime and Memory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74455E-BBA4-3486-F4EB-1410DC4AB2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31283" y="1636713"/>
            <a:ext cx="2646023" cy="433965"/>
          </a:xfrm>
        </p:spPr>
        <p:txBody>
          <a:bodyPr/>
          <a:lstStyle/>
          <a:p>
            <a:r>
              <a:rPr lang="en-US" dirty="0"/>
              <a:t>Timing Resolution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FC65C8C-F2B0-E0F5-26E7-A42AA5C2311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7477" y="865639"/>
            <a:ext cx="4828735" cy="433965"/>
          </a:xfrm>
        </p:spPr>
        <p:txBody>
          <a:bodyPr/>
          <a:lstStyle/>
          <a:p>
            <a:r>
              <a:rPr lang="en-US" dirty="0"/>
              <a:t>Electric Field TCAD Simulations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72E0A3-FE96-2E8C-06B9-BF7EC2AB0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051" y="3429000"/>
            <a:ext cx="2129393" cy="63165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12AB5E6-935D-44DC-06B2-FE2B5D7386B7}"/>
              </a:ext>
            </a:extLst>
          </p:cNvPr>
          <p:cNvCxnSpPr/>
          <p:nvPr/>
        </p:nvCxnSpPr>
        <p:spPr>
          <a:xfrm>
            <a:off x="6336064" y="4191674"/>
            <a:ext cx="0" cy="11814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0B942504-241E-955E-2B42-C6CF732E7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051" y="5498790"/>
            <a:ext cx="2216114" cy="12061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4B87C0-8D2C-19CF-6A1B-8DE193250E94}"/>
              </a:ext>
            </a:extLst>
          </p:cNvPr>
          <p:cNvSpPr txBox="1"/>
          <p:nvPr/>
        </p:nvSpPr>
        <p:spPr>
          <a:xfrm>
            <a:off x="4278065" y="4060655"/>
            <a:ext cx="2008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Defaults</a:t>
            </a:r>
          </a:p>
          <a:p>
            <a:r>
              <a:rPr lang="en-US" sz="1600" dirty="0" err="1">
                <a:latin typeface="Menlo" panose="020B0609030804020204"/>
              </a:rPr>
              <a:t>tdc_slope</a:t>
            </a:r>
            <a:r>
              <a:rPr lang="en-US" sz="1600" dirty="0">
                <a:latin typeface="Menlo" panose="020B0609030804020204"/>
              </a:rPr>
              <a:t> = 10</a:t>
            </a:r>
          </a:p>
          <a:p>
            <a:r>
              <a:rPr lang="en-US" sz="1600" dirty="0" err="1">
                <a:latin typeface="Menlo" panose="020B0609030804020204"/>
              </a:rPr>
              <a:t>tdc_resolution</a:t>
            </a:r>
            <a:r>
              <a:rPr lang="en-US" sz="1600" dirty="0">
                <a:latin typeface="Menlo" panose="020B0609030804020204"/>
              </a:rPr>
              <a:t> = 0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BBFADF45-0A13-23B4-40AA-A2D107D30B24}"/>
              </a:ext>
            </a:extLst>
          </p:cNvPr>
          <p:cNvPicPr>
            <a:picLocks noGrp="1" noChangeAspect="1"/>
          </p:cNvPicPr>
          <p:nvPr>
            <p:ph sz="half" idx="16"/>
          </p:nvPr>
        </p:nvPicPr>
        <p:blipFill>
          <a:blip r:embed="rId4"/>
          <a:srcRect l="42998" t="58451" r="23798"/>
          <a:stretch>
            <a:fillRect/>
          </a:stretch>
        </p:blipFill>
        <p:spPr>
          <a:xfrm>
            <a:off x="7113736" y="3839796"/>
            <a:ext cx="2622963" cy="1920240"/>
          </a:xfrm>
          <a:prstGeom prst="rect">
            <a:avLst/>
          </a:prstGeom>
        </p:spPr>
      </p:pic>
      <p:pic>
        <p:nvPicPr>
          <p:cNvPr id="18" name="Content Placeholder 16">
            <a:extLst>
              <a:ext uri="{FF2B5EF4-FFF2-40B4-BE49-F238E27FC236}">
                <a16:creationId xmlns:a16="http://schemas.microsoft.com/office/drawing/2014/main" id="{2732156C-BD62-9DDB-D01D-24D869C62E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72" t="58451" r="62233"/>
          <a:stretch>
            <a:fillRect/>
          </a:stretch>
        </p:blipFill>
        <p:spPr>
          <a:xfrm>
            <a:off x="7113736" y="1350228"/>
            <a:ext cx="2646022" cy="1920240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788EF8F-51D2-56B8-419F-4E4C990E9317}"/>
              </a:ext>
            </a:extLst>
          </p:cNvPr>
          <p:cNvCxnSpPr>
            <a:cxnSpLocks/>
          </p:cNvCxnSpPr>
          <p:nvPr/>
        </p:nvCxnSpPr>
        <p:spPr>
          <a:xfrm>
            <a:off x="9836126" y="3070178"/>
            <a:ext cx="0" cy="8977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CE48A1F-51FE-6306-A66D-295A1246517C}"/>
              </a:ext>
            </a:extLst>
          </p:cNvPr>
          <p:cNvSpPr txBox="1"/>
          <p:nvPr/>
        </p:nvSpPr>
        <p:spPr>
          <a:xfrm>
            <a:off x="7969547" y="5760036"/>
            <a:ext cx="9113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S. </a:t>
            </a:r>
            <a:r>
              <a:rPr lang="en-US" sz="1400" dirty="0" err="1"/>
              <a:t>Hortua</a:t>
            </a:r>
            <a:endParaRPr lang="en-US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9E82F8-D92A-E9C1-F980-66A4692720F2}"/>
              </a:ext>
            </a:extLst>
          </p:cNvPr>
          <p:cNvSpPr txBox="1"/>
          <p:nvPr/>
        </p:nvSpPr>
        <p:spPr>
          <a:xfrm>
            <a:off x="9694259" y="4050075"/>
            <a:ext cx="25163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enlo" panose="020B0609030804020204"/>
              </a:rPr>
              <a:t>[</a:t>
            </a:r>
            <a:r>
              <a:rPr lang="en-US" dirty="0" err="1">
                <a:latin typeface="Menlo" panose="020B0609030804020204"/>
              </a:rPr>
              <a:t>TransientPropagation</a:t>
            </a:r>
            <a:r>
              <a:rPr lang="en-US" dirty="0">
                <a:latin typeface="Menlo" panose="020B0609030804020204"/>
              </a:rPr>
              <a:t>]</a:t>
            </a:r>
          </a:p>
          <a:p>
            <a:r>
              <a:rPr lang="en-US" dirty="0">
                <a:latin typeface="Menlo" panose="020B0609030804020204"/>
              </a:rPr>
              <a:t>[</a:t>
            </a:r>
            <a:r>
              <a:rPr lang="en-US" dirty="0" err="1">
                <a:latin typeface="Menlo" panose="020B0609030804020204"/>
              </a:rPr>
              <a:t>PulseTransfer</a:t>
            </a:r>
            <a:r>
              <a:rPr lang="en-US" dirty="0">
                <a:latin typeface="Menlo" panose="020B0609030804020204"/>
              </a:rPr>
              <a:t>]</a:t>
            </a:r>
          </a:p>
          <a:p>
            <a:r>
              <a:rPr lang="en-US" dirty="0">
                <a:latin typeface="Menlo" panose="020B0609030804020204"/>
              </a:rPr>
              <a:t>[</a:t>
            </a:r>
            <a:r>
              <a:rPr lang="en-US" dirty="0" err="1">
                <a:latin typeface="Menlo" panose="020B0609030804020204"/>
              </a:rPr>
              <a:t>ElectricFieldReader</a:t>
            </a:r>
            <a:r>
              <a:rPr lang="en-US" dirty="0">
                <a:latin typeface="Menlo" panose="020B0609030804020204"/>
              </a:rPr>
              <a:t>] model = “mesh”</a:t>
            </a:r>
          </a:p>
          <a:p>
            <a:r>
              <a:rPr lang="en-US" sz="1600" dirty="0">
                <a:latin typeface="Menlo" panose="020B0609030804020204"/>
              </a:rPr>
              <a:t>[</a:t>
            </a:r>
            <a:r>
              <a:rPr lang="en-US" sz="1600" dirty="0" err="1">
                <a:latin typeface="Menlo" panose="020B0609030804020204"/>
              </a:rPr>
              <a:t>WeightingPotentialReader</a:t>
            </a:r>
            <a:r>
              <a:rPr lang="en-US" sz="1600" dirty="0">
                <a:latin typeface="Menlo" panose="020B0609030804020204"/>
              </a:rPr>
              <a:t>]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AE9E94-B20B-3D97-F2DB-C91E053100AD}"/>
              </a:ext>
            </a:extLst>
          </p:cNvPr>
          <p:cNvSpPr txBox="1"/>
          <p:nvPr/>
        </p:nvSpPr>
        <p:spPr>
          <a:xfrm>
            <a:off x="7571281" y="6008286"/>
            <a:ext cx="4376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Much more realistic output for 10x slowdown per event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78F6D2B-7680-1759-E175-357E19C5F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5305" y="-9594"/>
            <a:ext cx="1026695" cy="106444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E3036D6-F7C0-A8FC-F044-57CDD7943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845" y="5760036"/>
            <a:ext cx="1422040" cy="95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138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20C94-8545-A86C-1158-AEAC8FB35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FDE19-1483-7ED6-E556-945D3820B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92" y="365125"/>
            <a:ext cx="7793527" cy="886397"/>
          </a:xfrm>
        </p:spPr>
        <p:txBody>
          <a:bodyPr/>
          <a:lstStyle/>
          <a:p>
            <a:r>
              <a:rPr lang="en-US" dirty="0"/>
              <a:t>The path forward involves </a:t>
            </a:r>
            <a:r>
              <a:rPr lang="en-US" dirty="0" err="1"/>
              <a:t>Allpix</a:t>
            </a:r>
            <a:r>
              <a:rPr lang="en-US" dirty="0"/>
              <a:t>-Squared improvements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2D2C76D-D493-66ED-3903-48434F6649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692" y="2151529"/>
            <a:ext cx="3929586" cy="380551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Update dataset with improvements from </a:t>
            </a:r>
            <a:r>
              <a:rPr lang="en-US" dirty="0">
                <a:hlinkClick r:id="rId2" action="ppaction://hlinksldjump"/>
              </a:rPr>
              <a:t>Slide 17 </a:t>
            </a:r>
            <a:endParaRPr lang="en-US" dirty="0"/>
          </a:p>
          <a:p>
            <a:pPr marL="971550" lvl="1" indent="-285750"/>
            <a:r>
              <a:rPr lang="en-US" dirty="0"/>
              <a:t>Use timing information to inform </a:t>
            </a:r>
            <a:r>
              <a:rPr lang="en-US" dirty="0" err="1"/>
              <a:t>ToA</a:t>
            </a:r>
            <a:r>
              <a:rPr lang="en-US" dirty="0"/>
              <a:t>, </a:t>
            </a:r>
            <a:r>
              <a:rPr lang="en-US" dirty="0" err="1"/>
              <a:t>ToT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Test SNN app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Compare SNN to classical PID (and other ML)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Compare SNN output to real data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Repeat with other detectors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171A35-2BEE-6FC3-7127-DB84D7D60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33247" y="2151529"/>
            <a:ext cx="6667836" cy="306979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to define/attribute global timing in data mixer (ex. Define a rate)?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Fast, efficient creation of large datasets (don’t save empty events?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Native ROOT-to-hdf5 with conditions on what is saved?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Community experience with data mixer type work?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Way to get Timepix4 fine-granularity timing information?</a:t>
            </a:r>
          </a:p>
          <a:p>
            <a:pPr marL="971550" lvl="1" indent="-285750"/>
            <a:r>
              <a:rPr lang="en-US" dirty="0"/>
              <a:t>Bolded values of bitstream are placeholders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5E12969-5A1B-DDBD-5C44-6155BE918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692" y="1636713"/>
            <a:ext cx="3933628" cy="433965"/>
          </a:xfrm>
        </p:spPr>
        <p:txBody>
          <a:bodyPr/>
          <a:lstStyle/>
          <a:p>
            <a:r>
              <a:rPr lang="en-US" dirty="0"/>
              <a:t>Next Steps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DDE07B-9E98-C43F-AABD-6490AC570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9981" t="29691" r="32483" b="32743"/>
          <a:stretch>
            <a:fillRect/>
          </a:stretch>
        </p:blipFill>
        <p:spPr>
          <a:xfrm>
            <a:off x="10169796" y="4693380"/>
            <a:ext cx="1602223" cy="19902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90E1BB-E9D1-2952-EA67-ADFD89C25B36}"/>
              </a:ext>
            </a:extLst>
          </p:cNvPr>
          <p:cNvSpPr txBox="1"/>
          <p:nvPr/>
        </p:nvSpPr>
        <p:spPr>
          <a:xfrm>
            <a:off x="6060908" y="5104368"/>
            <a:ext cx="39295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110000001010001100</a:t>
            </a:r>
            <a:r>
              <a:rPr lang="en-US" b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000000000000000000000000000000000000000000000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0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CF2895-C72F-14ED-C6C8-E69E41A5B4E3}"/>
              </a:ext>
            </a:extLst>
          </p:cNvPr>
          <p:cNvSpPr/>
          <p:nvPr/>
        </p:nvSpPr>
        <p:spPr>
          <a:xfrm>
            <a:off x="10244517" y="5373111"/>
            <a:ext cx="1246173" cy="720191"/>
          </a:xfrm>
          <a:prstGeom prst="rect">
            <a:avLst/>
          </a:prstGeom>
          <a:solidFill>
            <a:srgbClr val="EDED41">
              <a:alpha val="50196"/>
            </a:srgbClr>
          </a:solidFill>
          <a:ln>
            <a:solidFill>
              <a:srgbClr val="0045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2220F4-10EE-E182-0D52-DF7619561CEB}"/>
              </a:ext>
            </a:extLst>
          </p:cNvPr>
          <p:cNvSpPr/>
          <p:nvPr/>
        </p:nvSpPr>
        <p:spPr>
          <a:xfrm>
            <a:off x="10241892" y="5220712"/>
            <a:ext cx="1246173" cy="152400"/>
          </a:xfrm>
          <a:prstGeom prst="rect">
            <a:avLst/>
          </a:prstGeom>
          <a:solidFill>
            <a:srgbClr val="6FF43A">
              <a:alpha val="49804"/>
            </a:srgbClr>
          </a:solidFill>
          <a:ln>
            <a:solidFill>
              <a:srgbClr val="0045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A39719-C6E2-AF47-33CE-EE5586F32AB4}"/>
              </a:ext>
            </a:extLst>
          </p:cNvPr>
          <p:cNvSpPr/>
          <p:nvPr/>
        </p:nvSpPr>
        <p:spPr>
          <a:xfrm>
            <a:off x="10241891" y="6093302"/>
            <a:ext cx="1246173" cy="152400"/>
          </a:xfrm>
          <a:prstGeom prst="rect">
            <a:avLst/>
          </a:prstGeom>
          <a:solidFill>
            <a:srgbClr val="6FF43A">
              <a:alpha val="49804"/>
            </a:srgbClr>
          </a:solidFill>
          <a:ln>
            <a:solidFill>
              <a:srgbClr val="0045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B4F08CF-8A64-4D44-105C-9C30AA404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5305" y="-9594"/>
            <a:ext cx="1026695" cy="106444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51409CF-71C1-9AB3-9D06-AD56E2DD25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33771" y="1636672"/>
            <a:ext cx="6667836" cy="433965"/>
          </a:xfrm>
        </p:spPr>
        <p:txBody>
          <a:bodyPr/>
          <a:lstStyle/>
          <a:p>
            <a:r>
              <a:rPr lang="en-US" dirty="0" err="1"/>
              <a:t>Allpix</a:t>
            </a:r>
            <a:r>
              <a:rPr lang="en-US" dirty="0"/>
              <a:t>-Squared works in progress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763477-82EB-4E05-BED3-6EBAAB325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073" y="178176"/>
            <a:ext cx="1024128" cy="68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289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57B6E-0944-AB37-0D24-07D3B5064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4DC1F-0B46-5319-4E77-3C1F3A50D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84" y="1423749"/>
            <a:ext cx="5727687" cy="2454400"/>
          </a:xfrm>
        </p:spPr>
        <p:txBody>
          <a:bodyPr/>
          <a:lstStyle/>
          <a:p>
            <a:r>
              <a:rPr lang="en-US" sz="2400" dirty="0"/>
              <a:t>The </a:t>
            </a:r>
            <a:r>
              <a:rPr lang="en-US" sz="2400" b="1" dirty="0" err="1"/>
              <a:t>NEUROPix</a:t>
            </a:r>
            <a:r>
              <a:rPr lang="en-US" sz="2400" b="1" dirty="0"/>
              <a:t> </a:t>
            </a:r>
            <a:r>
              <a:rPr lang="en-US" sz="2400" dirty="0"/>
              <a:t>project aims to deploy neuromorphic computing (spiking neural network [SNN]) as edge computing for HEP experiments, allowing fast processing of pixelated detector output and the derivation of complex quantities</a:t>
            </a:r>
          </a:p>
          <a:p>
            <a:endParaRPr lang="en-US" sz="24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7736CDF-C37F-0D96-1A65-A1CCDBDDA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763" y="614679"/>
            <a:ext cx="5153545" cy="34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B398EA-C2AC-343D-2440-F3A68F15E80D}"/>
              </a:ext>
            </a:extLst>
          </p:cNvPr>
          <p:cNvSpPr txBox="1"/>
          <p:nvPr/>
        </p:nvSpPr>
        <p:spPr>
          <a:xfrm>
            <a:off x="384877" y="4338439"/>
            <a:ext cx="1149243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/>
              <a:t>Allpix</a:t>
            </a:r>
            <a:r>
              <a:rPr lang="en-US" sz="2400" b="1" dirty="0"/>
              <a:t>-Squared</a:t>
            </a:r>
            <a:r>
              <a:rPr lang="en-US" sz="2400" dirty="0"/>
              <a:t> is crucial for the creation of an initial dataset used to train the SNN</a:t>
            </a:r>
          </a:p>
          <a:p>
            <a:endParaRPr lang="en-US" sz="2400" b="1" dirty="0"/>
          </a:p>
          <a:p>
            <a:r>
              <a:rPr lang="en-US" sz="2400" b="1" dirty="0"/>
              <a:t>Training data</a:t>
            </a:r>
            <a:r>
              <a:rPr lang="en-US" sz="2400" dirty="0"/>
              <a:t> must be complete, realistic, unbiased, and large</a:t>
            </a:r>
          </a:p>
          <a:p>
            <a:endParaRPr lang="en-US" sz="2400" b="1" dirty="0"/>
          </a:p>
          <a:p>
            <a:r>
              <a:rPr lang="en-US" sz="2400" dirty="0"/>
              <a:t>A preliminary </a:t>
            </a:r>
            <a:r>
              <a:rPr lang="en-US" sz="2400" b="1" dirty="0"/>
              <a:t>data pipeline</a:t>
            </a:r>
            <a:r>
              <a:rPr lang="en-US" sz="2400" dirty="0"/>
              <a:t> has been constructed with much more work to come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E614D8-80D6-61B3-8415-F9E72EEA9CA8}"/>
              </a:ext>
            </a:extLst>
          </p:cNvPr>
          <p:cNvSpPr txBox="1"/>
          <p:nvPr/>
        </p:nvSpPr>
        <p:spPr>
          <a:xfrm>
            <a:off x="6723763" y="4030662"/>
            <a:ext cx="60973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https://news.mit.edu/2022/neural-networks-brain-function-1102</a:t>
            </a:r>
          </a:p>
        </p:txBody>
      </p:sp>
    </p:spTree>
    <p:extLst>
      <p:ext uri="{BB962C8B-B14F-4D97-AF65-F5344CB8AC3E}">
        <p14:creationId xmlns:p14="http://schemas.microsoft.com/office/powerpoint/2010/main" val="1616576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9070C2A-714C-87E8-B256-85DB27A9E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enabled through interdisciplinary team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495340D-305B-4D2E-0AD9-CE523F3003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7029" y="3317369"/>
            <a:ext cx="5664868" cy="2240952"/>
          </a:xfrm>
        </p:spPr>
        <p:txBody>
          <a:bodyPr numCol="2"/>
          <a:lstStyle/>
          <a:p>
            <a:r>
              <a:rPr lang="en-US" dirty="0"/>
              <a:t>M. Benoit (PI)</a:t>
            </a:r>
          </a:p>
          <a:p>
            <a:r>
              <a:rPr lang="en-US" dirty="0"/>
              <a:t>J. Sparger</a:t>
            </a:r>
          </a:p>
          <a:p>
            <a:r>
              <a:rPr lang="en-US" dirty="0"/>
              <a:t>T. Evans</a:t>
            </a:r>
          </a:p>
          <a:p>
            <a:r>
              <a:rPr lang="en-US" dirty="0"/>
              <a:t>S. Johnson</a:t>
            </a:r>
          </a:p>
          <a:p>
            <a:r>
              <a:rPr lang="en-US" dirty="0"/>
              <a:t>S. </a:t>
            </a:r>
            <a:r>
              <a:rPr lang="en-US" dirty="0" err="1"/>
              <a:t>Kilkarni</a:t>
            </a:r>
            <a:endParaRPr lang="en-US" dirty="0"/>
          </a:p>
          <a:p>
            <a:r>
              <a:rPr lang="en-US" dirty="0"/>
              <a:t>K. Mack</a:t>
            </a:r>
          </a:p>
          <a:p>
            <a:r>
              <a:rPr lang="en-US" dirty="0"/>
              <a:t>A. Nicholson</a:t>
            </a:r>
          </a:p>
          <a:p>
            <a:r>
              <a:rPr lang="en-US" b="1" dirty="0"/>
              <a:t>A. Steinhebel</a:t>
            </a:r>
          </a:p>
          <a:p>
            <a:r>
              <a:rPr lang="en-US" dirty="0"/>
              <a:t>A. Young</a:t>
            </a:r>
          </a:p>
          <a:p>
            <a:r>
              <a:rPr lang="en-US" dirty="0"/>
              <a:t>L. Zhang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A48F50B-F733-154A-13E2-17A64565805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17191" y="5194772"/>
            <a:ext cx="3646421" cy="1493983"/>
          </a:xfrm>
        </p:spPr>
        <p:txBody>
          <a:bodyPr/>
          <a:lstStyle/>
          <a:p>
            <a:r>
              <a:rPr lang="en-US" dirty="0"/>
              <a:t>S. Spanier</a:t>
            </a:r>
          </a:p>
          <a:p>
            <a:r>
              <a:rPr lang="en-US" dirty="0"/>
              <a:t>C. Schuman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A16E518-DA13-F175-6D2B-1CC4F0B1E543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59733" y="2770269"/>
            <a:ext cx="3647391" cy="658731"/>
          </a:xfrm>
        </p:spPr>
        <p:txBody>
          <a:bodyPr/>
          <a:lstStyle/>
          <a:p>
            <a:r>
              <a:rPr lang="en-US" dirty="0"/>
              <a:t>A. Bean</a:t>
            </a:r>
          </a:p>
          <a:p>
            <a:r>
              <a:rPr lang="en-US" dirty="0"/>
              <a:t>S. </a:t>
            </a:r>
            <a:r>
              <a:rPr lang="en-US" dirty="0" err="1"/>
              <a:t>Hortua</a:t>
            </a:r>
            <a:r>
              <a:rPr lang="en-US" dirty="0"/>
              <a:t> </a:t>
            </a:r>
          </a:p>
        </p:txBody>
      </p:sp>
      <p:pic>
        <p:nvPicPr>
          <p:cNvPr id="1028" name="Picture 4" descr="ORNL-logo - Tremont Institute">
            <a:extLst>
              <a:ext uri="{FF2B5EF4-FFF2-40B4-BE49-F238E27FC236}">
                <a16:creationId xmlns:a16="http://schemas.microsoft.com/office/drawing/2014/main" id="{13BD7865-7001-EA48-33D3-CCD584148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43" y="1566109"/>
            <a:ext cx="2981325" cy="15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University of Tennessee Logo ...">
            <a:extLst>
              <a:ext uri="{FF2B5EF4-FFF2-40B4-BE49-F238E27FC236}">
                <a16:creationId xmlns:a16="http://schemas.microsoft.com/office/drawing/2014/main" id="{DA57F945-C40C-7B8E-17A2-E310C2E60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99"/>
          <a:stretch>
            <a:fillRect/>
          </a:stretch>
        </p:blipFill>
        <p:spPr bwMode="auto">
          <a:xfrm>
            <a:off x="7452510" y="3737447"/>
            <a:ext cx="4119534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niversity of Kansas Logo (KU Logo ...">
            <a:extLst>
              <a:ext uri="{FF2B5EF4-FFF2-40B4-BE49-F238E27FC236}">
                <a16:creationId xmlns:a16="http://schemas.microsoft.com/office/drawing/2014/main" id="{760A5340-791B-1D57-E5D0-864A3BBDA4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95"/>
          <a:stretch>
            <a:fillRect/>
          </a:stretch>
        </p:blipFill>
        <p:spPr bwMode="auto">
          <a:xfrm>
            <a:off x="8083527" y="1443618"/>
            <a:ext cx="2857500" cy="132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4918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DCCFE-0E3E-8144-45ED-99E5F1D05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5128B-49D8-A825-CADD-1B41F95DF8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supported by the U.S. Department of Energy, Office of Science, Office of High Energy Physics, under award associated with DOE Laboratory Announcement LAB 24-3305.</a:t>
            </a:r>
          </a:p>
          <a:p>
            <a:endParaRPr lang="en-US" dirty="0"/>
          </a:p>
          <a:p>
            <a:r>
              <a:rPr lang="en-US" dirty="0"/>
              <a:t>This research used resources of the Experimental Computing Laboratory (</a:t>
            </a:r>
            <a:r>
              <a:rPr lang="en-US" dirty="0" err="1"/>
              <a:t>ExCL</a:t>
            </a:r>
            <a:r>
              <a:rPr lang="en-US" dirty="0"/>
              <a:t>) at the Oak Ridge National Laboratory, which is supported by the Office of Science of the U.S. Department of Energy under Contract No. DE-AC05-00OR22725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749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8ED2BC-4C46-49F2-F249-D6EC9B25D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49A740-AC87-DA53-C03D-B3F791E8887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345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62AE5-1C7A-4431-9081-A47DC288B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8F825-5CBD-FB7E-E4A1-12A404443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Edge computing for future high-energy physics experiments will require the utilization of cutting-edge technology in both hardware and software. Data handling and processing, including particle identification and characterization, is a crucial element of modern experiments in which precise, repeatable calculations must be performed within nanosecond timescales with high data rates. The </a:t>
            </a:r>
            <a:r>
              <a:rPr lang="en-US" dirty="0" err="1"/>
              <a:t>NEUROPix</a:t>
            </a:r>
            <a:r>
              <a:rPr lang="en-US" dirty="0"/>
              <a:t> project aims to redefine this process through the incorporation of spiking neural networks in FPGA-based firmware units and define a path toward a neuromorphic computing ASIC, which would process raw data from Timepix4-like sensors. Like all machine learning techniques, the first step is the creation of a large, detailed, and realistic dataset for training for which we employ </a:t>
            </a:r>
            <a:r>
              <a:rPr lang="en-US" dirty="0" err="1"/>
              <a:t>Allpix</a:t>
            </a:r>
            <a:r>
              <a:rPr lang="en-US" dirty="0"/>
              <a:t> Squared. This talk will cover: strategies used for the creation of this dataset, including the expression of </a:t>
            </a:r>
            <a:r>
              <a:rPr lang="en-US" dirty="0" err="1"/>
              <a:t>Allpix</a:t>
            </a:r>
            <a:r>
              <a:rPr lang="en-US" dirty="0"/>
              <a:t> Squared output into a raw-data-like format and methods for creating large training datasets from a smaller set of well-defined simulation outputs; an overview of constraints inherited from the spiking neural network application; and plans for the </a:t>
            </a:r>
            <a:r>
              <a:rPr lang="en-US" dirty="0" err="1"/>
              <a:t>NEUROPix</a:t>
            </a:r>
            <a:r>
              <a:rPr lang="en-US" dirty="0"/>
              <a:t> project. We also seek community input to refine the simulation’s output and discuss other machine learning applications.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571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66AD9-0849-3089-FECB-41F3A8DFF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7F126-C3C2-BDDB-7774-799686BF15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[1] S. Kulkarni </a:t>
            </a:r>
            <a:r>
              <a:rPr lang="en-US" i="1" dirty="0"/>
              <a:t>et al</a:t>
            </a:r>
            <a:r>
              <a:rPr lang="en-US" dirty="0"/>
              <a:t> 2023 </a:t>
            </a:r>
            <a:r>
              <a:rPr lang="en-US" i="1" dirty="0"/>
              <a:t>ICONS ’23: Proceedings of the 2023 International Conference on Neuromorphic Systems </a:t>
            </a:r>
            <a:r>
              <a:rPr lang="en-US" b="1" dirty="0"/>
              <a:t>3</a:t>
            </a:r>
            <a:r>
              <a:rPr lang="en-US" dirty="0"/>
              <a:t> pp. 1-8</a:t>
            </a:r>
          </a:p>
          <a:p>
            <a:r>
              <a:rPr lang="en-US" dirty="0"/>
              <a:t>[2] X. </a:t>
            </a:r>
            <a:r>
              <a:rPr lang="en-US" dirty="0" err="1"/>
              <a:t>Llopart</a:t>
            </a:r>
            <a:r>
              <a:rPr lang="en-US" dirty="0"/>
              <a:t> </a:t>
            </a:r>
            <a:r>
              <a:rPr lang="en-US" i="1" dirty="0"/>
              <a:t>et al</a:t>
            </a:r>
            <a:r>
              <a:rPr lang="en-US" dirty="0"/>
              <a:t> 2022 </a:t>
            </a:r>
            <a:r>
              <a:rPr lang="en-US" i="1" dirty="0"/>
              <a:t>JINST</a:t>
            </a:r>
            <a:r>
              <a:rPr lang="en-US" dirty="0"/>
              <a:t> </a:t>
            </a:r>
            <a:r>
              <a:rPr lang="en-US" b="1" dirty="0"/>
              <a:t>17</a:t>
            </a:r>
            <a:r>
              <a:rPr lang="en-US" dirty="0"/>
              <a:t> C01044</a:t>
            </a:r>
          </a:p>
          <a:p>
            <a:r>
              <a:rPr lang="en-US" dirty="0"/>
              <a:t>[3] </a:t>
            </a:r>
            <a:r>
              <a:rPr lang="da-DK" dirty="0"/>
              <a:t>O. Keller </a:t>
            </a:r>
            <a:r>
              <a:rPr lang="da-DK" i="1" dirty="0"/>
              <a:t>et al </a:t>
            </a:r>
            <a:r>
              <a:rPr lang="da-DK" dirty="0"/>
              <a:t>2016 </a:t>
            </a:r>
            <a:r>
              <a:rPr lang="da-DK" i="1" dirty="0"/>
              <a:t>JINST</a:t>
            </a:r>
            <a:r>
              <a:rPr lang="da-DK" dirty="0"/>
              <a:t> </a:t>
            </a:r>
            <a:r>
              <a:rPr lang="da-DK" b="1" dirty="0"/>
              <a:t>11</a:t>
            </a:r>
            <a:r>
              <a:rPr lang="da-DK" dirty="0"/>
              <a:t> C11032</a:t>
            </a:r>
          </a:p>
          <a:p>
            <a:r>
              <a:rPr lang="da-DK" dirty="0"/>
              <a:t>[4] S. Spannagel </a:t>
            </a:r>
            <a:r>
              <a:rPr lang="da-DK" i="1" dirty="0"/>
              <a:t>et al</a:t>
            </a:r>
            <a:r>
              <a:rPr lang="da-DK" dirty="0"/>
              <a:t> 2018 </a:t>
            </a:r>
            <a:r>
              <a:rPr lang="da-DK" i="1" dirty="0"/>
              <a:t>NIM A</a:t>
            </a:r>
            <a:r>
              <a:rPr lang="da-DK" dirty="0"/>
              <a:t> </a:t>
            </a:r>
            <a:r>
              <a:rPr lang="da-DK" b="1" dirty="0"/>
              <a:t>901</a:t>
            </a:r>
            <a:r>
              <a:rPr lang="da-DK" dirty="0"/>
              <a:t> pp. 164-172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403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BC9F076-622E-8293-A796-1C12441D7637}"/>
              </a:ext>
            </a:extLst>
          </p:cNvPr>
          <p:cNvSpPr/>
          <p:nvPr/>
        </p:nvSpPr>
        <p:spPr>
          <a:xfrm>
            <a:off x="5275385" y="817685"/>
            <a:ext cx="6916615" cy="4124991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98A99C-4989-C0F7-0BDA-6ECB931FAEC9}"/>
              </a:ext>
            </a:extLst>
          </p:cNvPr>
          <p:cNvSpPr/>
          <p:nvPr/>
        </p:nvSpPr>
        <p:spPr>
          <a:xfrm>
            <a:off x="5565531" y="4905035"/>
            <a:ext cx="6626469" cy="1952965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AD87D6-8DAD-50E3-62F1-7CE7C0A17DF4}"/>
              </a:ext>
            </a:extLst>
          </p:cNvPr>
          <p:cNvSpPr/>
          <p:nvPr/>
        </p:nvSpPr>
        <p:spPr>
          <a:xfrm>
            <a:off x="314691" y="957027"/>
            <a:ext cx="4575817" cy="203174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C2904E-85BC-5C2C-709A-9A6CCF8BC067}"/>
              </a:ext>
            </a:extLst>
          </p:cNvPr>
          <p:cNvSpPr/>
          <p:nvPr/>
        </p:nvSpPr>
        <p:spPr>
          <a:xfrm>
            <a:off x="139218" y="3118722"/>
            <a:ext cx="4740513" cy="373927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ATLAS Visual Identity Design Guidelines">
            <a:extLst>
              <a:ext uri="{FF2B5EF4-FFF2-40B4-BE49-F238E27FC236}">
                <a16:creationId xmlns:a16="http://schemas.microsoft.com/office/drawing/2014/main" id="{C73F9202-A0B9-C26B-FCBE-3666B9606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256" y="3602875"/>
            <a:ext cx="2476500" cy="130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1C4524A9-D9A2-6CC5-ABA0-DCA9E2357B5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7272" b="7272"/>
          <a:stretch>
            <a:fillRect/>
          </a:stretch>
        </p:blipFill>
        <p:spPr>
          <a:xfrm>
            <a:off x="2581431" y="1072181"/>
            <a:ext cx="2194560" cy="1874520"/>
          </a:xfrm>
        </p:spPr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1DC18D78-C532-7190-6DC6-952767B2A00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-8009" r="-8009" b="854"/>
          <a:stretch/>
        </p:blipFill>
        <p:spPr>
          <a:xfrm>
            <a:off x="2530736" y="3118722"/>
            <a:ext cx="2194560" cy="1874520"/>
          </a:xfrm>
        </p:spPr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6FAB9F02-6E34-CFBF-D7A0-5883E460D9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l="-1107" t="-1741" b="-2660"/>
          <a:stretch/>
        </p:blipFill>
        <p:spPr>
          <a:xfrm>
            <a:off x="7572131" y="957027"/>
            <a:ext cx="2285890" cy="1957388"/>
          </a:xfrm>
        </p:spPr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DF621371-FCCE-219D-8730-D75EEF7DD51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l="-11020" r="-6162" b="-68"/>
          <a:stretch/>
        </p:blipFill>
        <p:spPr>
          <a:xfrm>
            <a:off x="7915196" y="4963713"/>
            <a:ext cx="2194560" cy="187452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A0A191-221B-851F-0B0F-7C6F31428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scientific journey has taken me all around the world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446A45D-B42B-97BC-9E72-4A4F0CDAADA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4181" y="3118722"/>
            <a:ext cx="2192338" cy="1873250"/>
          </a:xfrm>
          <a:solidFill>
            <a:schemeClr val="accent1"/>
          </a:solidFill>
        </p:spPr>
        <p:txBody>
          <a:bodyPr/>
          <a:lstStyle/>
          <a:p>
            <a:r>
              <a:rPr lang="en-US" dirty="0"/>
              <a:t>The College of Wooster (Ohio)</a:t>
            </a:r>
          </a:p>
          <a:p>
            <a:endParaRPr lang="en-US" dirty="0"/>
          </a:p>
          <a:p>
            <a:r>
              <a:rPr lang="en-US" dirty="0"/>
              <a:t>B.A. Physics, Math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63E70E5-7D15-C900-5228-9151D6A9B9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79958" y="989685"/>
            <a:ext cx="2192338" cy="1955746"/>
          </a:xfrm>
        </p:spPr>
        <p:txBody>
          <a:bodyPr/>
          <a:lstStyle/>
          <a:p>
            <a:r>
              <a:rPr lang="en-US" dirty="0"/>
              <a:t>The University of Oregon (Oregon)</a:t>
            </a:r>
          </a:p>
          <a:p>
            <a:endParaRPr lang="en-US" dirty="0"/>
          </a:p>
          <a:p>
            <a:r>
              <a:rPr lang="en-US" dirty="0"/>
              <a:t>M.S. Physics</a:t>
            </a:r>
          </a:p>
          <a:p>
            <a:r>
              <a:rPr lang="en-US" dirty="0"/>
              <a:t>PhD Physics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3E69260-60FA-3374-834C-B7F4BB0A0E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22858" y="4963713"/>
            <a:ext cx="2192338" cy="1873250"/>
          </a:xfrm>
        </p:spPr>
        <p:txBody>
          <a:bodyPr/>
          <a:lstStyle/>
          <a:p>
            <a:r>
              <a:rPr lang="en-US" dirty="0"/>
              <a:t>NASA Postdoctoral Program, Goddard Space Flight Center (DC)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1CAF838-FDE3-968B-EEAA-2E3890A030F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4876" y="1072181"/>
            <a:ext cx="2192338" cy="1873250"/>
          </a:xfrm>
        </p:spPr>
        <p:txBody>
          <a:bodyPr/>
          <a:lstStyle/>
          <a:p>
            <a:r>
              <a:rPr lang="en-US" dirty="0"/>
              <a:t>North Canton Hoover High School (Ohio)</a:t>
            </a:r>
          </a:p>
        </p:txBody>
      </p:sp>
      <p:pic>
        <p:nvPicPr>
          <p:cNvPr id="3" name="Content Placeholder 20">
            <a:extLst>
              <a:ext uri="{FF2B5EF4-FFF2-40B4-BE49-F238E27FC236}">
                <a16:creationId xmlns:a16="http://schemas.microsoft.com/office/drawing/2014/main" id="{8468E58E-85D9-A9C5-EBC3-8823C534C8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1145" y="989685"/>
            <a:ext cx="1969299" cy="1433715"/>
          </a:xfrm>
          <a:prstGeom prst="rect">
            <a:avLst/>
          </a:prstGeom>
        </p:spPr>
      </p:pic>
      <p:pic>
        <p:nvPicPr>
          <p:cNvPr id="4" name="Content Placeholder 24" descr="A picture containing text, electronics, circuit&#10;&#10;AI-generated content may be incorrect.">
            <a:extLst>
              <a:ext uri="{FF2B5EF4-FFF2-40B4-BE49-F238E27FC236}">
                <a16:creationId xmlns:a16="http://schemas.microsoft.com/office/drawing/2014/main" id="{3B6F3C40-6EF5-4E98-981A-6AF098A5D1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45011" y="4963713"/>
            <a:ext cx="1807771" cy="1874520"/>
          </a:xfrm>
          <a:prstGeom prst="rect">
            <a:avLst/>
          </a:prstGeom>
        </p:spPr>
      </p:pic>
      <p:pic>
        <p:nvPicPr>
          <p:cNvPr id="1026" name="Picture 2" descr="P H Y S i C S">
            <a:extLst>
              <a:ext uri="{FF2B5EF4-FFF2-40B4-BE49-F238E27FC236}">
                <a16:creationId xmlns:a16="http://schemas.microsoft.com/office/drawing/2014/main" id="{BB4603B6-BC84-FB87-C66D-944B42B7C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796" y="4993242"/>
            <a:ext cx="247650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Historical Profile of the Higgs Boson ...">
            <a:extLst>
              <a:ext uri="{FF2B5EF4-FFF2-40B4-BE49-F238E27FC236}">
                <a16:creationId xmlns:a16="http://schemas.microsoft.com/office/drawing/2014/main" id="{C291221D-35DF-2472-6DBB-1F6C2709F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18" y="5166533"/>
            <a:ext cx="1893221" cy="119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ERN - Wikipedia">
            <a:extLst>
              <a:ext uri="{FF2B5EF4-FFF2-40B4-BE49-F238E27FC236}">
                <a16:creationId xmlns:a16="http://schemas.microsoft.com/office/drawing/2014/main" id="{95B01D3A-45F2-5AFA-3A1A-B1C0BC7CB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8569" y="253131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nternational Linear Collider (ILC ...">
            <a:extLst>
              <a:ext uri="{FF2B5EF4-FFF2-40B4-BE49-F238E27FC236}">
                <a16:creationId xmlns:a16="http://schemas.microsoft.com/office/drawing/2014/main" id="{EB6D0C64-CEA0-71B5-DAD0-A633EB1D6B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0" b="17179"/>
          <a:stretch>
            <a:fillRect/>
          </a:stretch>
        </p:blipFill>
        <p:spPr bwMode="auto">
          <a:xfrm>
            <a:off x="8271119" y="2838110"/>
            <a:ext cx="1698464" cy="110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manda Steinhebel wants you to share ...">
            <a:extLst>
              <a:ext uri="{FF2B5EF4-FFF2-40B4-BE49-F238E27FC236}">
                <a16:creationId xmlns:a16="http://schemas.microsoft.com/office/drawing/2014/main" id="{186C54F5-4C3F-13DA-BAD1-18C7C9D31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931" y="2988770"/>
            <a:ext cx="1457325" cy="194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2837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1365D-D7B2-A02C-AC7B-E6D4EE3E5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particle database of </a:t>
            </a:r>
            <a:r>
              <a:rPr lang="en-US" dirty="0" err="1"/>
              <a:t>Allpix</a:t>
            </a:r>
            <a:r>
              <a:rPr lang="en-US" dirty="0"/>
              <a:t>-Squared outputs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EF3448D2-F010-59F7-1AB7-EF81554FD7A6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186096078"/>
                  </p:ext>
                </p:extLst>
              </p:nvPr>
            </p:nvGraphicFramePr>
            <p:xfrm>
              <a:off x="502395" y="1251522"/>
              <a:ext cx="11374913" cy="5029200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1034083">
                      <a:extLst>
                        <a:ext uri="{9D8B030D-6E8A-4147-A177-3AD203B41FA5}">
                          <a16:colId xmlns:a16="http://schemas.microsoft.com/office/drawing/2014/main" val="447008799"/>
                        </a:ext>
                      </a:extLst>
                    </a:gridCol>
                    <a:gridCol w="1034083">
                      <a:extLst>
                        <a:ext uri="{9D8B030D-6E8A-4147-A177-3AD203B41FA5}">
                          <a16:colId xmlns:a16="http://schemas.microsoft.com/office/drawing/2014/main" val="3341835663"/>
                        </a:ext>
                      </a:extLst>
                    </a:gridCol>
                    <a:gridCol w="1034083">
                      <a:extLst>
                        <a:ext uri="{9D8B030D-6E8A-4147-A177-3AD203B41FA5}">
                          <a16:colId xmlns:a16="http://schemas.microsoft.com/office/drawing/2014/main" val="3999420123"/>
                        </a:ext>
                      </a:extLst>
                    </a:gridCol>
                    <a:gridCol w="1034083">
                      <a:extLst>
                        <a:ext uri="{9D8B030D-6E8A-4147-A177-3AD203B41FA5}">
                          <a16:colId xmlns:a16="http://schemas.microsoft.com/office/drawing/2014/main" val="1933030706"/>
                        </a:ext>
                      </a:extLst>
                    </a:gridCol>
                    <a:gridCol w="1034083">
                      <a:extLst>
                        <a:ext uri="{9D8B030D-6E8A-4147-A177-3AD203B41FA5}">
                          <a16:colId xmlns:a16="http://schemas.microsoft.com/office/drawing/2014/main" val="641339705"/>
                        </a:ext>
                      </a:extLst>
                    </a:gridCol>
                    <a:gridCol w="1034083">
                      <a:extLst>
                        <a:ext uri="{9D8B030D-6E8A-4147-A177-3AD203B41FA5}">
                          <a16:colId xmlns:a16="http://schemas.microsoft.com/office/drawing/2014/main" val="1363958813"/>
                        </a:ext>
                      </a:extLst>
                    </a:gridCol>
                    <a:gridCol w="1034083">
                      <a:extLst>
                        <a:ext uri="{9D8B030D-6E8A-4147-A177-3AD203B41FA5}">
                          <a16:colId xmlns:a16="http://schemas.microsoft.com/office/drawing/2014/main" val="3932628245"/>
                        </a:ext>
                      </a:extLst>
                    </a:gridCol>
                    <a:gridCol w="1034083">
                      <a:extLst>
                        <a:ext uri="{9D8B030D-6E8A-4147-A177-3AD203B41FA5}">
                          <a16:colId xmlns:a16="http://schemas.microsoft.com/office/drawing/2014/main" val="2684999734"/>
                        </a:ext>
                      </a:extLst>
                    </a:gridCol>
                    <a:gridCol w="1034083">
                      <a:extLst>
                        <a:ext uri="{9D8B030D-6E8A-4147-A177-3AD203B41FA5}">
                          <a16:colId xmlns:a16="http://schemas.microsoft.com/office/drawing/2014/main" val="511629235"/>
                        </a:ext>
                      </a:extLst>
                    </a:gridCol>
                    <a:gridCol w="1034083">
                      <a:extLst>
                        <a:ext uri="{9D8B030D-6E8A-4147-A177-3AD203B41FA5}">
                          <a16:colId xmlns:a16="http://schemas.microsoft.com/office/drawing/2014/main" val="2458965752"/>
                        </a:ext>
                      </a:extLst>
                    </a:gridCol>
                    <a:gridCol w="1034083">
                      <a:extLst>
                        <a:ext uri="{9D8B030D-6E8A-4147-A177-3AD203B41FA5}">
                          <a16:colId xmlns:a16="http://schemas.microsoft.com/office/drawing/2014/main" val="2195206186"/>
                        </a:ext>
                      </a:extLst>
                    </a:gridCol>
                  </a:tblGrid>
                  <a:tr h="56228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10 keV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100 keV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200 keV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500 keV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 MeV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10 MeV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50 MeV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100 MeV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150 MeV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500 MeV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13240328"/>
                      </a:ext>
                    </a:extLst>
                  </a:tr>
                  <a:tr h="562286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Electron (e)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82898358"/>
                      </a:ext>
                    </a:extLst>
                  </a:tr>
                  <a:tr h="562286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Gamma (</a:t>
                          </a:r>
                          <a14:m>
                            <m:oMath xmlns:m="http://schemas.openxmlformats.org/officeDocument/2006/math"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oMath>
                          </a14:m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78265798"/>
                      </a:ext>
                    </a:extLst>
                  </a:tr>
                  <a:tr h="803266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Neg. muon (</a:t>
                          </a:r>
                          <a14:m>
                            <m:oMath xmlns:m="http://schemas.openxmlformats.org/officeDocument/2006/math"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b="0" baseline="3000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69688222"/>
                      </a:ext>
                    </a:extLst>
                  </a:tr>
                  <a:tr h="80326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Pos. muon (</a:t>
                          </a:r>
                          <a14:m>
                            <m:oMath xmlns:m="http://schemas.openxmlformats.org/officeDocument/2006/math"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b="0" baseline="3000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30072605"/>
                      </a:ext>
                    </a:extLst>
                  </a:tr>
                  <a:tr h="56228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Proton (p)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02167201"/>
                      </a:ext>
                    </a:extLst>
                  </a:tr>
                  <a:tr h="56228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Alpha (</a:t>
                          </a:r>
                          <a14:m>
                            <m:oMath xmlns:m="http://schemas.openxmlformats.org/officeDocument/2006/math"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oMath>
                          </a14:m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8012942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EF3448D2-F010-59F7-1AB7-EF81554FD7A6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186096078"/>
                  </p:ext>
                </p:extLst>
              </p:nvPr>
            </p:nvGraphicFramePr>
            <p:xfrm>
              <a:off x="502395" y="1251522"/>
              <a:ext cx="11374913" cy="5029200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1034083">
                      <a:extLst>
                        <a:ext uri="{9D8B030D-6E8A-4147-A177-3AD203B41FA5}">
                          <a16:colId xmlns:a16="http://schemas.microsoft.com/office/drawing/2014/main" val="447008799"/>
                        </a:ext>
                      </a:extLst>
                    </a:gridCol>
                    <a:gridCol w="1034083">
                      <a:extLst>
                        <a:ext uri="{9D8B030D-6E8A-4147-A177-3AD203B41FA5}">
                          <a16:colId xmlns:a16="http://schemas.microsoft.com/office/drawing/2014/main" val="3341835663"/>
                        </a:ext>
                      </a:extLst>
                    </a:gridCol>
                    <a:gridCol w="1034083">
                      <a:extLst>
                        <a:ext uri="{9D8B030D-6E8A-4147-A177-3AD203B41FA5}">
                          <a16:colId xmlns:a16="http://schemas.microsoft.com/office/drawing/2014/main" val="3999420123"/>
                        </a:ext>
                      </a:extLst>
                    </a:gridCol>
                    <a:gridCol w="1034083">
                      <a:extLst>
                        <a:ext uri="{9D8B030D-6E8A-4147-A177-3AD203B41FA5}">
                          <a16:colId xmlns:a16="http://schemas.microsoft.com/office/drawing/2014/main" val="1933030706"/>
                        </a:ext>
                      </a:extLst>
                    </a:gridCol>
                    <a:gridCol w="1034083">
                      <a:extLst>
                        <a:ext uri="{9D8B030D-6E8A-4147-A177-3AD203B41FA5}">
                          <a16:colId xmlns:a16="http://schemas.microsoft.com/office/drawing/2014/main" val="641339705"/>
                        </a:ext>
                      </a:extLst>
                    </a:gridCol>
                    <a:gridCol w="1034083">
                      <a:extLst>
                        <a:ext uri="{9D8B030D-6E8A-4147-A177-3AD203B41FA5}">
                          <a16:colId xmlns:a16="http://schemas.microsoft.com/office/drawing/2014/main" val="1363958813"/>
                        </a:ext>
                      </a:extLst>
                    </a:gridCol>
                    <a:gridCol w="1034083">
                      <a:extLst>
                        <a:ext uri="{9D8B030D-6E8A-4147-A177-3AD203B41FA5}">
                          <a16:colId xmlns:a16="http://schemas.microsoft.com/office/drawing/2014/main" val="3932628245"/>
                        </a:ext>
                      </a:extLst>
                    </a:gridCol>
                    <a:gridCol w="1034083">
                      <a:extLst>
                        <a:ext uri="{9D8B030D-6E8A-4147-A177-3AD203B41FA5}">
                          <a16:colId xmlns:a16="http://schemas.microsoft.com/office/drawing/2014/main" val="2684999734"/>
                        </a:ext>
                      </a:extLst>
                    </a:gridCol>
                    <a:gridCol w="1034083">
                      <a:extLst>
                        <a:ext uri="{9D8B030D-6E8A-4147-A177-3AD203B41FA5}">
                          <a16:colId xmlns:a16="http://schemas.microsoft.com/office/drawing/2014/main" val="511629235"/>
                        </a:ext>
                      </a:extLst>
                    </a:gridCol>
                    <a:gridCol w="1034083">
                      <a:extLst>
                        <a:ext uri="{9D8B030D-6E8A-4147-A177-3AD203B41FA5}">
                          <a16:colId xmlns:a16="http://schemas.microsoft.com/office/drawing/2014/main" val="2458965752"/>
                        </a:ext>
                      </a:extLst>
                    </a:gridCol>
                    <a:gridCol w="1034083">
                      <a:extLst>
                        <a:ext uri="{9D8B030D-6E8A-4147-A177-3AD203B41FA5}">
                          <a16:colId xmlns:a16="http://schemas.microsoft.com/office/drawing/2014/main" val="2195206186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10 keV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100 keV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200 keV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500 keV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 MeV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10 MeV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50 MeV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100 MeV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150 MeV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500 MeV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13240328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Electron (e)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82898358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88" t="-203810" r="-998824" b="-5019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78265798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88" t="-211258" r="-998824" b="-2490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69688222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88" t="-313333" r="-998824" b="-15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30072605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Proton (p)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02167201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588" t="-690476" r="-998824" b="-152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>
                        <a:solidFill>
                          <a:schemeClr val="tx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8012942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7CB401F-50B1-DC14-9C45-76DED70EC5D5}"/>
              </a:ext>
            </a:extLst>
          </p:cNvPr>
          <p:cNvSpPr txBox="1"/>
          <p:nvPr/>
        </p:nvSpPr>
        <p:spPr>
          <a:xfrm>
            <a:off x="718645" y="882190"/>
            <a:ext cx="10293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100k initial particles, all normal incidence from flat square beam. Distance 1-10cm from detector in air</a:t>
            </a:r>
          </a:p>
        </p:txBody>
      </p:sp>
    </p:spTree>
    <p:extLst>
      <p:ext uri="{BB962C8B-B14F-4D97-AF65-F5344CB8AC3E}">
        <p14:creationId xmlns:p14="http://schemas.microsoft.com/office/powerpoint/2010/main" val="3035832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6AFD7F9-1483-41BF-A4AC-7B1A34194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NEUROPix</a:t>
            </a:r>
            <a:r>
              <a:rPr lang="en-US" dirty="0"/>
              <a:t> Project Overview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163F6FA-3A48-28DB-CB8C-0A40D43D0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92" y="1571979"/>
            <a:ext cx="6135099" cy="4061829"/>
          </a:xfrm>
        </p:spPr>
        <p:txBody>
          <a:bodyPr/>
          <a:lstStyle/>
          <a:p>
            <a:r>
              <a:rPr lang="en-US" sz="2000" b="1" dirty="0"/>
              <a:t>Motivation</a:t>
            </a:r>
            <a:r>
              <a:rPr lang="en-US" sz="2000" dirty="0"/>
              <a:t>: Pixel detectors return high bandwidth </a:t>
            </a:r>
            <a:r>
              <a:rPr lang="en-US" sz="2000" dirty="0" err="1"/>
              <a:t>datastreams</a:t>
            </a:r>
            <a:r>
              <a:rPr lang="en-US" sz="2000" dirty="0"/>
              <a:t> with granular information (timing, energy, pixel location…)</a:t>
            </a:r>
          </a:p>
          <a:p>
            <a:endParaRPr lang="en-US" sz="2000" dirty="0"/>
          </a:p>
          <a:p>
            <a:r>
              <a:rPr lang="en-US" sz="2000" b="1" dirty="0"/>
              <a:t>Solution</a:t>
            </a:r>
            <a:r>
              <a:rPr lang="en-US" sz="2000" dirty="0"/>
              <a:t>: Neuromorphic computing framework for edge computing</a:t>
            </a:r>
          </a:p>
          <a:p>
            <a:endParaRPr lang="en-US" sz="2000" dirty="0"/>
          </a:p>
          <a:p>
            <a:r>
              <a:rPr lang="en-US" sz="2000" b="1" dirty="0"/>
              <a:t>Solution without buzz words</a:t>
            </a:r>
            <a:r>
              <a:rPr lang="en-US" sz="2000" dirty="0"/>
              <a:t>: Perform classification, anomaly detection, beam luminosity, etc. tasks directly from detector data streams with a low-power Spiking Neural Network deployed in hardware</a:t>
            </a:r>
          </a:p>
          <a:p>
            <a:endParaRPr lang="en-US" sz="2000" dirty="0"/>
          </a:p>
          <a:p>
            <a:r>
              <a:rPr lang="en-US" sz="2000" dirty="0"/>
              <a:t>Leverage previous work  from Smart Pixels team [1]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8188AE-DA0E-EDE3-4336-6A7BB27E31C4}"/>
              </a:ext>
            </a:extLst>
          </p:cNvPr>
          <p:cNvSpPr txBox="1"/>
          <p:nvPr/>
        </p:nvSpPr>
        <p:spPr>
          <a:xfrm>
            <a:off x="1715893" y="1066856"/>
            <a:ext cx="89563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/>
              <a:t>NEUROmorphic</a:t>
            </a:r>
            <a:r>
              <a:rPr lang="en-US" sz="2000" dirty="0"/>
              <a:t> computing framework for </a:t>
            </a:r>
            <a:r>
              <a:rPr lang="en-US" sz="2000" dirty="0" err="1"/>
              <a:t>PIXelated</a:t>
            </a:r>
            <a:r>
              <a:rPr lang="en-US" sz="2000" dirty="0"/>
              <a:t> detector data processing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1FCC85-2C92-1342-99EC-45EE7B667411}"/>
              </a:ext>
            </a:extLst>
          </p:cNvPr>
          <p:cNvSpPr txBox="1"/>
          <p:nvPr/>
        </p:nvSpPr>
        <p:spPr>
          <a:xfrm>
            <a:off x="1815738" y="6169709"/>
            <a:ext cx="7863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</a:rPr>
              <a:t>[1] S. Kulkarni </a:t>
            </a:r>
            <a:r>
              <a:rPr lang="en-US" i="1" dirty="0">
                <a:effectLst/>
              </a:rPr>
              <a:t>et al</a:t>
            </a:r>
            <a:r>
              <a:rPr lang="en-US" dirty="0">
                <a:effectLst/>
              </a:rPr>
              <a:t> 2023 </a:t>
            </a:r>
            <a:r>
              <a:rPr lang="en-US" i="1" dirty="0">
                <a:effectLst/>
              </a:rPr>
              <a:t>ICONS ’23: Proceedings of the 2023 International Conference on Neuromorphic Systems </a:t>
            </a:r>
            <a:r>
              <a:rPr lang="en-US" b="1" dirty="0">
                <a:effectLst/>
              </a:rPr>
              <a:t>3</a:t>
            </a:r>
            <a:r>
              <a:rPr lang="en-US" dirty="0">
                <a:effectLst/>
              </a:rPr>
              <a:t> pp. 1-8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2C8D2B-52C2-A012-A0F5-77B5B3FEB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842" y="1700764"/>
            <a:ext cx="5246282" cy="37921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58E28C-D02F-7A22-0511-59B560025448}"/>
              </a:ext>
            </a:extLst>
          </p:cNvPr>
          <p:cNvSpPr txBox="1"/>
          <p:nvPr/>
        </p:nvSpPr>
        <p:spPr>
          <a:xfrm>
            <a:off x="6782300" y="5440093"/>
            <a:ext cx="52462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https://www.thedigitalspeaker.com/neuromorphic-computing-hyper-realistic-generative-ai/</a:t>
            </a:r>
          </a:p>
        </p:txBody>
      </p:sp>
    </p:spTree>
    <p:extLst>
      <p:ext uri="{BB962C8B-B14F-4D97-AF65-F5344CB8AC3E}">
        <p14:creationId xmlns:p14="http://schemas.microsoft.com/office/powerpoint/2010/main" val="2547663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9E7F3-0DD5-0BFA-326D-FDC1865EE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vs Neuromorphic Computing</a:t>
            </a:r>
          </a:p>
        </p:txBody>
      </p:sp>
      <p:sp>
        <p:nvSpPr>
          <p:cNvPr id="117" name="Text Placeholder 116">
            <a:extLst>
              <a:ext uri="{FF2B5EF4-FFF2-40B4-BE49-F238E27FC236}">
                <a16:creationId xmlns:a16="http://schemas.microsoft.com/office/drawing/2014/main" id="{2091B177-2302-751B-6FB1-97CB369C6B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9273" y="976313"/>
            <a:ext cx="5534113" cy="433965"/>
          </a:xfr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sz="2400" dirty="0"/>
              <a:t>Traditional Neural Computing</a:t>
            </a:r>
          </a:p>
          <a:p>
            <a:endParaRPr lang="en-US" sz="2400" dirty="0"/>
          </a:p>
        </p:txBody>
      </p:sp>
      <p:sp>
        <p:nvSpPr>
          <p:cNvPr id="118" name="Text Placeholder 117">
            <a:extLst>
              <a:ext uri="{FF2B5EF4-FFF2-40B4-BE49-F238E27FC236}">
                <a16:creationId xmlns:a16="http://schemas.microsoft.com/office/drawing/2014/main" id="{3F5C51FD-5858-100A-C4DF-C4A7EF8120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3011" y="976272"/>
            <a:ext cx="5534113" cy="433965"/>
          </a:xfr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sz="2400" dirty="0"/>
              <a:t>Neuromorphic Computing</a:t>
            </a:r>
          </a:p>
          <a:p>
            <a:endParaRPr lang="en-US" sz="2400" b="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EDEB4F7-0DA2-E5D6-013E-32E7F7623DBA}"/>
              </a:ext>
            </a:extLst>
          </p:cNvPr>
          <p:cNvSpPr/>
          <p:nvPr/>
        </p:nvSpPr>
        <p:spPr>
          <a:xfrm>
            <a:off x="1072288" y="1637475"/>
            <a:ext cx="3610887" cy="237744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CA0F64B-E50D-7542-923F-726A243DD396}"/>
              </a:ext>
            </a:extLst>
          </p:cNvPr>
          <p:cNvSpPr/>
          <p:nvPr/>
        </p:nvSpPr>
        <p:spPr>
          <a:xfrm>
            <a:off x="7189160" y="1602117"/>
            <a:ext cx="3610887" cy="237744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71154C-7F02-DF07-DC0E-D58CAE105D4D}"/>
              </a:ext>
            </a:extLst>
          </p:cNvPr>
          <p:cNvSpPr/>
          <p:nvPr/>
        </p:nvSpPr>
        <p:spPr>
          <a:xfrm>
            <a:off x="1469543" y="2049631"/>
            <a:ext cx="346314" cy="346314"/>
          </a:xfrm>
          <a:prstGeom prst="ellipse">
            <a:avLst/>
          </a:prstGeom>
          <a:solidFill>
            <a:srgbClr val="006570">
              <a:alpha val="50196"/>
            </a:srgb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19774A9-5F02-E4E4-0B75-6BCF33A40ECF}"/>
              </a:ext>
            </a:extLst>
          </p:cNvPr>
          <p:cNvSpPr/>
          <p:nvPr/>
        </p:nvSpPr>
        <p:spPr>
          <a:xfrm>
            <a:off x="1469543" y="2665986"/>
            <a:ext cx="346314" cy="346314"/>
          </a:xfrm>
          <a:prstGeom prst="ellipse">
            <a:avLst/>
          </a:prstGeom>
          <a:solidFill>
            <a:srgbClr val="006570">
              <a:alpha val="50196"/>
            </a:srgb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452B68B-A28A-604A-6CD2-B2B708CCC55E}"/>
              </a:ext>
            </a:extLst>
          </p:cNvPr>
          <p:cNvSpPr/>
          <p:nvPr/>
        </p:nvSpPr>
        <p:spPr>
          <a:xfrm>
            <a:off x="1469543" y="3271532"/>
            <a:ext cx="346314" cy="346314"/>
          </a:xfrm>
          <a:prstGeom prst="ellipse">
            <a:avLst/>
          </a:prstGeom>
          <a:solidFill>
            <a:srgbClr val="006570">
              <a:alpha val="50196"/>
            </a:srgb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3C93518-2FC7-FD6B-FC58-A173A04CFA5E}"/>
              </a:ext>
            </a:extLst>
          </p:cNvPr>
          <p:cNvSpPr/>
          <p:nvPr/>
        </p:nvSpPr>
        <p:spPr>
          <a:xfrm>
            <a:off x="2632211" y="2395945"/>
            <a:ext cx="346314" cy="346314"/>
          </a:xfrm>
          <a:prstGeom prst="ellipse">
            <a:avLst/>
          </a:prstGeom>
          <a:solidFill>
            <a:srgbClr val="006570">
              <a:alpha val="50196"/>
            </a:srgb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FAFB2DC-F3AF-995E-D0C0-9E2335E1B5D6}"/>
              </a:ext>
            </a:extLst>
          </p:cNvPr>
          <p:cNvSpPr/>
          <p:nvPr/>
        </p:nvSpPr>
        <p:spPr>
          <a:xfrm>
            <a:off x="2632211" y="3012300"/>
            <a:ext cx="346314" cy="346314"/>
          </a:xfrm>
          <a:prstGeom prst="ellipse">
            <a:avLst/>
          </a:prstGeom>
          <a:solidFill>
            <a:srgbClr val="006570">
              <a:alpha val="50196"/>
            </a:srgb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E4ACF45-53FE-DEC5-4EBC-383F67E31560}"/>
              </a:ext>
            </a:extLst>
          </p:cNvPr>
          <p:cNvSpPr/>
          <p:nvPr/>
        </p:nvSpPr>
        <p:spPr>
          <a:xfrm>
            <a:off x="2632211" y="3617846"/>
            <a:ext cx="346314" cy="346314"/>
          </a:xfrm>
          <a:prstGeom prst="ellipse">
            <a:avLst/>
          </a:prstGeom>
          <a:solidFill>
            <a:srgbClr val="006570">
              <a:alpha val="50196"/>
            </a:srgb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804629B-3F36-94F3-5B48-A3644FD6B297}"/>
              </a:ext>
            </a:extLst>
          </p:cNvPr>
          <p:cNvSpPr/>
          <p:nvPr/>
        </p:nvSpPr>
        <p:spPr>
          <a:xfrm>
            <a:off x="2632211" y="1738638"/>
            <a:ext cx="346314" cy="346314"/>
          </a:xfrm>
          <a:prstGeom prst="ellipse">
            <a:avLst/>
          </a:prstGeom>
          <a:solidFill>
            <a:srgbClr val="006570">
              <a:alpha val="50196"/>
            </a:srgb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B4F4462-D471-6978-04D2-C1E7AEC4331A}"/>
              </a:ext>
            </a:extLst>
          </p:cNvPr>
          <p:cNvSpPr/>
          <p:nvPr/>
        </p:nvSpPr>
        <p:spPr>
          <a:xfrm>
            <a:off x="3794880" y="2395945"/>
            <a:ext cx="346314" cy="346314"/>
          </a:xfrm>
          <a:prstGeom prst="ellipse">
            <a:avLst/>
          </a:prstGeom>
          <a:solidFill>
            <a:srgbClr val="006570">
              <a:alpha val="50196"/>
            </a:srgb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5C11192-9D7C-16FD-6FBB-ECD35C57E702}"/>
              </a:ext>
            </a:extLst>
          </p:cNvPr>
          <p:cNvSpPr/>
          <p:nvPr/>
        </p:nvSpPr>
        <p:spPr>
          <a:xfrm>
            <a:off x="3794880" y="3012300"/>
            <a:ext cx="346314" cy="346314"/>
          </a:xfrm>
          <a:prstGeom prst="ellipse">
            <a:avLst/>
          </a:prstGeom>
          <a:solidFill>
            <a:srgbClr val="006570">
              <a:alpha val="50196"/>
            </a:srgb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E592F5A-A1F0-9CC3-AAC8-540210182388}"/>
              </a:ext>
            </a:extLst>
          </p:cNvPr>
          <p:cNvCxnSpPr>
            <a:stCxn id="22" idx="6"/>
            <a:endCxn id="28" idx="2"/>
          </p:cNvCxnSpPr>
          <p:nvPr/>
        </p:nvCxnSpPr>
        <p:spPr>
          <a:xfrm flipV="1">
            <a:off x="1815857" y="1911795"/>
            <a:ext cx="816354" cy="310993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36EB8F9-6F7C-489D-F07A-A917655B4D95}"/>
              </a:ext>
            </a:extLst>
          </p:cNvPr>
          <p:cNvCxnSpPr>
            <a:stCxn id="22" idx="6"/>
            <a:endCxn id="25" idx="2"/>
          </p:cNvCxnSpPr>
          <p:nvPr/>
        </p:nvCxnSpPr>
        <p:spPr>
          <a:xfrm>
            <a:off x="1815857" y="2222788"/>
            <a:ext cx="816354" cy="346314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723DFDB-8DFC-7754-E3C4-C8F1C36887DF}"/>
              </a:ext>
            </a:extLst>
          </p:cNvPr>
          <p:cNvCxnSpPr>
            <a:stCxn id="22" idx="6"/>
            <a:endCxn id="26" idx="2"/>
          </p:cNvCxnSpPr>
          <p:nvPr/>
        </p:nvCxnSpPr>
        <p:spPr>
          <a:xfrm>
            <a:off x="1815857" y="2222788"/>
            <a:ext cx="816354" cy="962669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81EF5AF-80F9-FAE7-2D2A-87A5C82EA347}"/>
              </a:ext>
            </a:extLst>
          </p:cNvPr>
          <p:cNvCxnSpPr>
            <a:stCxn id="22" idx="6"/>
            <a:endCxn id="27" idx="2"/>
          </p:cNvCxnSpPr>
          <p:nvPr/>
        </p:nvCxnSpPr>
        <p:spPr>
          <a:xfrm>
            <a:off x="1815857" y="2222788"/>
            <a:ext cx="816354" cy="1568215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B31C6AE-FA21-EDDD-BB06-9BCA5CEEF9A1}"/>
              </a:ext>
            </a:extLst>
          </p:cNvPr>
          <p:cNvCxnSpPr>
            <a:stCxn id="23" idx="6"/>
            <a:endCxn id="28" idx="2"/>
          </p:cNvCxnSpPr>
          <p:nvPr/>
        </p:nvCxnSpPr>
        <p:spPr>
          <a:xfrm flipV="1">
            <a:off x="1815857" y="1911795"/>
            <a:ext cx="816354" cy="927348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21D5C2A-31C2-371D-587A-18A6081AA527}"/>
              </a:ext>
            </a:extLst>
          </p:cNvPr>
          <p:cNvCxnSpPr>
            <a:stCxn id="23" idx="6"/>
            <a:endCxn id="25" idx="2"/>
          </p:cNvCxnSpPr>
          <p:nvPr/>
        </p:nvCxnSpPr>
        <p:spPr>
          <a:xfrm flipV="1">
            <a:off x="1815857" y="2569102"/>
            <a:ext cx="816354" cy="270041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30075EC-10A8-5D2A-4C47-28FC34B40E12}"/>
              </a:ext>
            </a:extLst>
          </p:cNvPr>
          <p:cNvCxnSpPr>
            <a:stCxn id="23" idx="6"/>
            <a:endCxn id="26" idx="2"/>
          </p:cNvCxnSpPr>
          <p:nvPr/>
        </p:nvCxnSpPr>
        <p:spPr>
          <a:xfrm>
            <a:off x="1815857" y="2839143"/>
            <a:ext cx="816354" cy="346314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19B3454-9517-96CC-46AF-D919A9A43F99}"/>
              </a:ext>
            </a:extLst>
          </p:cNvPr>
          <p:cNvCxnSpPr>
            <a:stCxn id="23" idx="6"/>
            <a:endCxn id="27" idx="2"/>
          </p:cNvCxnSpPr>
          <p:nvPr/>
        </p:nvCxnSpPr>
        <p:spPr>
          <a:xfrm>
            <a:off x="1815857" y="2839143"/>
            <a:ext cx="816354" cy="95186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8B165B0-210A-64BB-2DEE-5B4F305A09E5}"/>
              </a:ext>
            </a:extLst>
          </p:cNvPr>
          <p:cNvCxnSpPr>
            <a:stCxn id="24" idx="6"/>
            <a:endCxn id="28" idx="2"/>
          </p:cNvCxnSpPr>
          <p:nvPr/>
        </p:nvCxnSpPr>
        <p:spPr>
          <a:xfrm flipV="1">
            <a:off x="1815857" y="1911795"/>
            <a:ext cx="816354" cy="1532894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C6C75DD-58B7-8A9E-5987-8A88973F2CD2}"/>
              </a:ext>
            </a:extLst>
          </p:cNvPr>
          <p:cNvCxnSpPr/>
          <p:nvPr/>
        </p:nvCxnSpPr>
        <p:spPr>
          <a:xfrm flipV="1">
            <a:off x="1815857" y="2569102"/>
            <a:ext cx="816354" cy="874313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C58B111-8E1E-37CE-790B-164C95EF05E3}"/>
              </a:ext>
            </a:extLst>
          </p:cNvPr>
          <p:cNvCxnSpPr>
            <a:endCxn id="26" idx="2"/>
          </p:cNvCxnSpPr>
          <p:nvPr/>
        </p:nvCxnSpPr>
        <p:spPr>
          <a:xfrm flipV="1">
            <a:off x="1815857" y="3185457"/>
            <a:ext cx="816354" cy="259232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09E628E-B108-9E37-B883-C174F95F7901}"/>
              </a:ext>
            </a:extLst>
          </p:cNvPr>
          <p:cNvCxnSpPr>
            <a:stCxn id="24" idx="6"/>
            <a:endCxn id="27" idx="2"/>
          </p:cNvCxnSpPr>
          <p:nvPr/>
        </p:nvCxnSpPr>
        <p:spPr>
          <a:xfrm>
            <a:off x="1815857" y="3444689"/>
            <a:ext cx="816354" cy="346314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856B537-0170-11DA-B045-A0F1F34A9857}"/>
              </a:ext>
            </a:extLst>
          </p:cNvPr>
          <p:cNvCxnSpPr>
            <a:stCxn id="28" idx="6"/>
            <a:endCxn id="29" idx="2"/>
          </p:cNvCxnSpPr>
          <p:nvPr/>
        </p:nvCxnSpPr>
        <p:spPr>
          <a:xfrm>
            <a:off x="2978525" y="1911795"/>
            <a:ext cx="816355" cy="657307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AB6E345-E89B-0821-017D-9DCD72ECE56B}"/>
              </a:ext>
            </a:extLst>
          </p:cNvPr>
          <p:cNvCxnSpPr>
            <a:endCxn id="30" idx="2"/>
          </p:cNvCxnSpPr>
          <p:nvPr/>
        </p:nvCxnSpPr>
        <p:spPr>
          <a:xfrm>
            <a:off x="2978525" y="1911795"/>
            <a:ext cx="816355" cy="1273662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54DE318-8119-7E09-20FE-3CEDB120AD64}"/>
              </a:ext>
            </a:extLst>
          </p:cNvPr>
          <p:cNvCxnSpPr>
            <a:stCxn id="25" idx="6"/>
            <a:endCxn id="29" idx="2"/>
          </p:cNvCxnSpPr>
          <p:nvPr/>
        </p:nvCxnSpPr>
        <p:spPr>
          <a:xfrm>
            <a:off x="2978525" y="2569102"/>
            <a:ext cx="816355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EF41A610-5973-BB5F-DECD-574E74C5930A}"/>
              </a:ext>
            </a:extLst>
          </p:cNvPr>
          <p:cNvCxnSpPr>
            <a:stCxn id="25" idx="6"/>
            <a:endCxn id="30" idx="2"/>
          </p:cNvCxnSpPr>
          <p:nvPr/>
        </p:nvCxnSpPr>
        <p:spPr>
          <a:xfrm>
            <a:off x="2978525" y="2569102"/>
            <a:ext cx="816355" cy="616355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85D0A50B-EFE2-9E45-F1CA-C8C234F09CA5}"/>
              </a:ext>
            </a:extLst>
          </p:cNvPr>
          <p:cNvCxnSpPr>
            <a:stCxn id="26" idx="6"/>
            <a:endCxn id="29" idx="2"/>
          </p:cNvCxnSpPr>
          <p:nvPr/>
        </p:nvCxnSpPr>
        <p:spPr>
          <a:xfrm flipV="1">
            <a:off x="2978525" y="2569102"/>
            <a:ext cx="816355" cy="616355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07635DB6-A858-CFC2-5919-C10F69B3CA9E}"/>
              </a:ext>
            </a:extLst>
          </p:cNvPr>
          <p:cNvCxnSpPr>
            <a:stCxn id="26" idx="6"/>
            <a:endCxn id="30" idx="2"/>
          </p:cNvCxnSpPr>
          <p:nvPr/>
        </p:nvCxnSpPr>
        <p:spPr>
          <a:xfrm>
            <a:off x="2978525" y="3185457"/>
            <a:ext cx="816355" cy="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A579C61D-80ED-B5BF-C054-BBB3EC1FCE41}"/>
              </a:ext>
            </a:extLst>
          </p:cNvPr>
          <p:cNvCxnSpPr>
            <a:stCxn id="27" idx="6"/>
            <a:endCxn id="29" idx="2"/>
          </p:cNvCxnSpPr>
          <p:nvPr/>
        </p:nvCxnSpPr>
        <p:spPr>
          <a:xfrm flipV="1">
            <a:off x="2978525" y="2569102"/>
            <a:ext cx="816355" cy="1221901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45690387-DBB2-1DE2-20DD-604FBA6239F1}"/>
              </a:ext>
            </a:extLst>
          </p:cNvPr>
          <p:cNvCxnSpPr>
            <a:stCxn id="27" idx="6"/>
            <a:endCxn id="30" idx="2"/>
          </p:cNvCxnSpPr>
          <p:nvPr/>
        </p:nvCxnSpPr>
        <p:spPr>
          <a:xfrm flipV="1">
            <a:off x="2978525" y="3185457"/>
            <a:ext cx="816355" cy="605546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F801F9DA-3B8F-DD0A-BD42-A853635E1768}"/>
              </a:ext>
            </a:extLst>
          </p:cNvPr>
          <p:cNvSpPr/>
          <p:nvPr/>
        </p:nvSpPr>
        <p:spPr>
          <a:xfrm>
            <a:off x="8007502" y="2039871"/>
            <a:ext cx="346314" cy="346314"/>
          </a:xfrm>
          <a:prstGeom prst="ellipse">
            <a:avLst/>
          </a:prstGeom>
          <a:solidFill>
            <a:srgbClr val="006570">
              <a:alpha val="50196"/>
            </a:srgb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731BB17E-6782-F720-B43A-237A25951F2F}"/>
              </a:ext>
            </a:extLst>
          </p:cNvPr>
          <p:cNvSpPr/>
          <p:nvPr/>
        </p:nvSpPr>
        <p:spPr>
          <a:xfrm>
            <a:off x="7568733" y="2889860"/>
            <a:ext cx="346314" cy="346314"/>
          </a:xfrm>
          <a:prstGeom prst="ellipse">
            <a:avLst/>
          </a:prstGeom>
          <a:solidFill>
            <a:srgbClr val="006570">
              <a:alpha val="50196"/>
            </a:srgb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417CEB0-C950-9BDF-0A09-F4F73546FB04}"/>
              </a:ext>
            </a:extLst>
          </p:cNvPr>
          <p:cNvSpPr/>
          <p:nvPr/>
        </p:nvSpPr>
        <p:spPr>
          <a:xfrm>
            <a:off x="8629858" y="3452872"/>
            <a:ext cx="346314" cy="346314"/>
          </a:xfrm>
          <a:prstGeom prst="ellipse">
            <a:avLst/>
          </a:prstGeom>
          <a:solidFill>
            <a:srgbClr val="006570">
              <a:alpha val="50196"/>
            </a:srgb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3CF5A055-3655-8A48-1CD7-05BC20EE372F}"/>
              </a:ext>
            </a:extLst>
          </p:cNvPr>
          <p:cNvSpPr/>
          <p:nvPr/>
        </p:nvSpPr>
        <p:spPr>
          <a:xfrm>
            <a:off x="9578236" y="2889860"/>
            <a:ext cx="346314" cy="346314"/>
          </a:xfrm>
          <a:prstGeom prst="ellipse">
            <a:avLst/>
          </a:prstGeom>
          <a:solidFill>
            <a:srgbClr val="006570">
              <a:alpha val="50196"/>
            </a:srgb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7F3CC1C0-064A-5D94-EE4D-E21838FDAE7B}"/>
              </a:ext>
            </a:extLst>
          </p:cNvPr>
          <p:cNvSpPr/>
          <p:nvPr/>
        </p:nvSpPr>
        <p:spPr>
          <a:xfrm>
            <a:off x="9172158" y="1802224"/>
            <a:ext cx="346314" cy="346314"/>
          </a:xfrm>
          <a:prstGeom prst="ellipse">
            <a:avLst/>
          </a:prstGeom>
          <a:solidFill>
            <a:srgbClr val="006570">
              <a:alpha val="50196"/>
            </a:srgb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6193D1DB-DC8C-3D20-A1C2-D228B09A13B6}"/>
              </a:ext>
            </a:extLst>
          </p:cNvPr>
          <p:cNvSpPr/>
          <p:nvPr/>
        </p:nvSpPr>
        <p:spPr>
          <a:xfrm>
            <a:off x="8772693" y="2502118"/>
            <a:ext cx="346314" cy="346314"/>
          </a:xfrm>
          <a:prstGeom prst="ellipse">
            <a:avLst/>
          </a:prstGeom>
          <a:solidFill>
            <a:srgbClr val="006570">
              <a:alpha val="50196"/>
            </a:srgb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60E76EA-183F-438C-E5BA-1228FFA16DAF}"/>
              </a:ext>
            </a:extLst>
          </p:cNvPr>
          <p:cNvSpPr/>
          <p:nvPr/>
        </p:nvSpPr>
        <p:spPr>
          <a:xfrm>
            <a:off x="10308964" y="2213028"/>
            <a:ext cx="346314" cy="346314"/>
          </a:xfrm>
          <a:prstGeom prst="ellipse">
            <a:avLst/>
          </a:prstGeom>
          <a:solidFill>
            <a:srgbClr val="006570">
              <a:alpha val="50196"/>
            </a:srgb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499E527E-F780-58EB-FCEC-72685AD30B4F}"/>
              </a:ext>
            </a:extLst>
          </p:cNvPr>
          <p:cNvCxnSpPr>
            <a:stCxn id="76" idx="6"/>
            <a:endCxn id="77" idx="3"/>
          </p:cNvCxnSpPr>
          <p:nvPr/>
        </p:nvCxnSpPr>
        <p:spPr>
          <a:xfrm flipV="1">
            <a:off x="9119007" y="2508625"/>
            <a:ext cx="1240674" cy="166650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D2639363-6762-A7BD-563B-357B4586CE80}"/>
              </a:ext>
            </a:extLst>
          </p:cNvPr>
          <p:cNvCxnSpPr>
            <a:stCxn id="71" idx="7"/>
            <a:endCxn id="75" idx="2"/>
          </p:cNvCxnSpPr>
          <p:nvPr/>
        </p:nvCxnSpPr>
        <p:spPr>
          <a:xfrm flipV="1">
            <a:off x="8303099" y="1975381"/>
            <a:ext cx="869059" cy="115207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8BF79090-2FD8-3708-07DD-5EDC0111FC35}"/>
              </a:ext>
            </a:extLst>
          </p:cNvPr>
          <p:cNvCxnSpPr>
            <a:stCxn id="75" idx="2"/>
            <a:endCxn id="71" idx="7"/>
          </p:cNvCxnSpPr>
          <p:nvPr/>
        </p:nvCxnSpPr>
        <p:spPr>
          <a:xfrm flipH="1">
            <a:off x="8303099" y="1975381"/>
            <a:ext cx="869059" cy="115207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BDF0093D-D675-0610-A40A-5F4E5B1F4B58}"/>
              </a:ext>
            </a:extLst>
          </p:cNvPr>
          <p:cNvCxnSpPr>
            <a:stCxn id="72" idx="0"/>
            <a:endCxn id="71" idx="3"/>
          </p:cNvCxnSpPr>
          <p:nvPr/>
        </p:nvCxnSpPr>
        <p:spPr>
          <a:xfrm flipV="1">
            <a:off x="7741890" y="2335468"/>
            <a:ext cx="316329" cy="554392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EE40E7A2-42AE-7816-2B2B-462C310D30D8}"/>
              </a:ext>
            </a:extLst>
          </p:cNvPr>
          <p:cNvCxnSpPr>
            <a:stCxn id="72" idx="7"/>
            <a:endCxn id="76" idx="2"/>
          </p:cNvCxnSpPr>
          <p:nvPr/>
        </p:nvCxnSpPr>
        <p:spPr>
          <a:xfrm flipV="1">
            <a:off x="7864330" y="2675275"/>
            <a:ext cx="908363" cy="265302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72B296E7-30EB-BCA2-8F3E-A0CA2BBD7A87}"/>
              </a:ext>
            </a:extLst>
          </p:cNvPr>
          <p:cNvCxnSpPr>
            <a:stCxn id="71" idx="5"/>
            <a:endCxn id="76" idx="1"/>
          </p:cNvCxnSpPr>
          <p:nvPr/>
        </p:nvCxnSpPr>
        <p:spPr>
          <a:xfrm>
            <a:off x="8303099" y="2335468"/>
            <a:ext cx="520311" cy="217367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CA5083C6-1CBD-0BC8-CDA1-0AE0836F6049}"/>
              </a:ext>
            </a:extLst>
          </p:cNvPr>
          <p:cNvCxnSpPr>
            <a:stCxn id="73" idx="2"/>
            <a:endCxn id="72" idx="5"/>
          </p:cNvCxnSpPr>
          <p:nvPr/>
        </p:nvCxnSpPr>
        <p:spPr>
          <a:xfrm flipH="1" flipV="1">
            <a:off x="7864330" y="3185457"/>
            <a:ext cx="765528" cy="440572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150BD844-C4F0-E30D-3A85-2310C92ACEC0}"/>
              </a:ext>
            </a:extLst>
          </p:cNvPr>
          <p:cNvCxnSpPr>
            <a:cxnSpLocks/>
            <a:stCxn id="73" idx="6"/>
            <a:endCxn id="74" idx="3"/>
          </p:cNvCxnSpPr>
          <p:nvPr/>
        </p:nvCxnSpPr>
        <p:spPr>
          <a:xfrm flipV="1">
            <a:off x="8976172" y="3185457"/>
            <a:ext cx="652781" cy="440572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0912ADB8-6800-6334-2A3E-D5E34F444FEF}"/>
              </a:ext>
            </a:extLst>
          </p:cNvPr>
          <p:cNvCxnSpPr>
            <a:stCxn id="74" idx="2"/>
            <a:endCxn id="76" idx="5"/>
          </p:cNvCxnSpPr>
          <p:nvPr/>
        </p:nvCxnSpPr>
        <p:spPr>
          <a:xfrm flipH="1" flipV="1">
            <a:off x="9068290" y="2797715"/>
            <a:ext cx="509946" cy="265302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86D8A4EC-D194-F177-2CDC-DA9C5A7683AB}"/>
              </a:ext>
            </a:extLst>
          </p:cNvPr>
          <p:cNvCxnSpPr>
            <a:stCxn id="76" idx="5"/>
            <a:endCxn id="74" idx="2"/>
          </p:cNvCxnSpPr>
          <p:nvPr/>
        </p:nvCxnSpPr>
        <p:spPr>
          <a:xfrm>
            <a:off x="9068290" y="2797715"/>
            <a:ext cx="509946" cy="265302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FB0F523C-D7A2-50BC-57F5-ADEE3F23E541}"/>
              </a:ext>
            </a:extLst>
          </p:cNvPr>
          <p:cNvCxnSpPr>
            <a:stCxn id="77" idx="1"/>
            <a:endCxn id="75" idx="6"/>
          </p:cNvCxnSpPr>
          <p:nvPr/>
        </p:nvCxnSpPr>
        <p:spPr>
          <a:xfrm flipH="1" flipV="1">
            <a:off x="9518472" y="1975381"/>
            <a:ext cx="841209" cy="288364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22F2E7A9-C382-F0D0-FF2D-3F023EF90B15}"/>
              </a:ext>
            </a:extLst>
          </p:cNvPr>
          <p:cNvCxnSpPr>
            <a:stCxn id="74" idx="6"/>
            <a:endCxn id="77" idx="4"/>
          </p:cNvCxnSpPr>
          <p:nvPr/>
        </p:nvCxnSpPr>
        <p:spPr>
          <a:xfrm flipV="1">
            <a:off x="9924550" y="2559342"/>
            <a:ext cx="557571" cy="503675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F119FF16-014E-87B5-0C6A-EAC0E3171251}"/>
              </a:ext>
            </a:extLst>
          </p:cNvPr>
          <p:cNvCxnSpPr>
            <a:stCxn id="74" idx="3"/>
            <a:endCxn id="72" idx="6"/>
          </p:cNvCxnSpPr>
          <p:nvPr/>
        </p:nvCxnSpPr>
        <p:spPr>
          <a:xfrm flipH="1" flipV="1">
            <a:off x="7915047" y="3063017"/>
            <a:ext cx="1713906" cy="122440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BF6781EB-F82F-4633-90C9-9BC3774B7847}"/>
              </a:ext>
            </a:extLst>
          </p:cNvPr>
          <p:cNvSpPr txBox="1"/>
          <p:nvPr/>
        </p:nvSpPr>
        <p:spPr>
          <a:xfrm>
            <a:off x="314692" y="4342668"/>
            <a:ext cx="52225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Layers of maximally-connected nodes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Structure enables layering scheme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7BE289D2-E88C-244C-AB82-40BA8B00C1FC}"/>
              </a:ext>
            </a:extLst>
          </p:cNvPr>
          <p:cNvSpPr txBox="1"/>
          <p:nvPr/>
        </p:nvSpPr>
        <p:spPr>
          <a:xfrm>
            <a:off x="6273011" y="4361121"/>
            <a:ext cx="55341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Recurrent networks – not all node connections used, no layers</a:t>
            </a:r>
          </a:p>
          <a:p>
            <a:endParaRPr lang="en-US" sz="2400" dirty="0"/>
          </a:p>
          <a:p>
            <a:r>
              <a:rPr lang="en-US" sz="2400" dirty="0"/>
              <a:t>Structure based on human brain</a:t>
            </a:r>
          </a:p>
        </p:txBody>
      </p:sp>
    </p:spTree>
    <p:extLst>
      <p:ext uri="{BB962C8B-B14F-4D97-AF65-F5344CB8AC3E}">
        <p14:creationId xmlns:p14="http://schemas.microsoft.com/office/powerpoint/2010/main" val="519004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D021B-CAB2-0979-1E54-077B7E6C1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2BF56-FAEC-7912-4886-A1280E52E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vs Neuromorphic Computing, Continued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0F968DC-9D76-4545-7449-8F3E537200CB}"/>
              </a:ext>
            </a:extLst>
          </p:cNvPr>
          <p:cNvSpPr/>
          <p:nvPr/>
        </p:nvSpPr>
        <p:spPr>
          <a:xfrm>
            <a:off x="314692" y="1251522"/>
            <a:ext cx="7405457" cy="512315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733F671-D9B4-F4C9-5FCD-B901F2C82C71}"/>
              </a:ext>
            </a:extLst>
          </p:cNvPr>
          <p:cNvSpPr/>
          <p:nvPr/>
        </p:nvSpPr>
        <p:spPr>
          <a:xfrm>
            <a:off x="4594955" y="1251522"/>
            <a:ext cx="7405457" cy="512315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F3FE38-FCCD-AEF2-E6B4-D4DC8D818DE9}"/>
              </a:ext>
            </a:extLst>
          </p:cNvPr>
          <p:cNvSpPr txBox="1"/>
          <p:nvPr/>
        </p:nvSpPr>
        <p:spPr>
          <a:xfrm>
            <a:off x="585880" y="1606061"/>
            <a:ext cx="3749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Traditional Neural Computing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9F0A96-B9FD-221B-2A41-B1236C7B9F42}"/>
              </a:ext>
            </a:extLst>
          </p:cNvPr>
          <p:cNvSpPr txBox="1"/>
          <p:nvPr/>
        </p:nvSpPr>
        <p:spPr>
          <a:xfrm>
            <a:off x="7922260" y="1556322"/>
            <a:ext cx="3749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Neuromorphic Computing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5894D4-981F-B74C-B7B5-1BA548287759}"/>
              </a:ext>
            </a:extLst>
          </p:cNvPr>
          <p:cNvSpPr txBox="1"/>
          <p:nvPr/>
        </p:nvSpPr>
        <p:spPr>
          <a:xfrm>
            <a:off x="5408968" y="1510155"/>
            <a:ext cx="1303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Both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93337E-D56E-6D27-7C93-D31A027CE0E8}"/>
              </a:ext>
            </a:extLst>
          </p:cNvPr>
          <p:cNvSpPr txBox="1"/>
          <p:nvPr/>
        </p:nvSpPr>
        <p:spPr>
          <a:xfrm>
            <a:off x="4846177" y="2974726"/>
            <a:ext cx="2578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Implementable in hardware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E687C6-DF6C-6086-D2D6-64F558E7F549}"/>
              </a:ext>
            </a:extLst>
          </p:cNvPr>
          <p:cNvSpPr txBox="1"/>
          <p:nvPr/>
        </p:nvSpPr>
        <p:spPr>
          <a:xfrm>
            <a:off x="4753935" y="4534262"/>
            <a:ext cx="2578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Can provide AI advantage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AC2344-258D-A298-9401-7CF513D0C310}"/>
              </a:ext>
            </a:extLst>
          </p:cNvPr>
          <p:cNvSpPr txBox="1"/>
          <p:nvPr/>
        </p:nvSpPr>
        <p:spPr>
          <a:xfrm>
            <a:off x="7922259" y="2560168"/>
            <a:ext cx="3800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Inherently low power to support fast compute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35257F-61D2-8209-1517-3ED1B5FF869C}"/>
              </a:ext>
            </a:extLst>
          </p:cNvPr>
          <p:cNvSpPr txBox="1"/>
          <p:nvPr/>
        </p:nvSpPr>
        <p:spPr>
          <a:xfrm>
            <a:off x="693697" y="2560168"/>
            <a:ext cx="3800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Designed for low power OR fast compute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CF4FA0-53E8-54D5-8A65-43717CE5D233}"/>
              </a:ext>
            </a:extLst>
          </p:cNvPr>
          <p:cNvSpPr txBox="1"/>
          <p:nvPr/>
        </p:nvSpPr>
        <p:spPr>
          <a:xfrm>
            <a:off x="554722" y="3813098"/>
            <a:ext cx="3800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Established methods, algorithms, development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16AA1-7EED-B918-158D-E3E7469DF6AF}"/>
              </a:ext>
            </a:extLst>
          </p:cNvPr>
          <p:cNvSpPr txBox="1"/>
          <p:nvPr/>
        </p:nvSpPr>
        <p:spPr>
          <a:xfrm>
            <a:off x="7922259" y="3813098"/>
            <a:ext cx="38002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Area of active research requiring experts and manual defining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0BD1DA-4904-F6B6-DA94-E6EA60026821}"/>
              </a:ext>
            </a:extLst>
          </p:cNvPr>
          <p:cNvSpPr txBox="1"/>
          <p:nvPr/>
        </p:nvSpPr>
        <p:spPr>
          <a:xfrm>
            <a:off x="507980" y="5121744"/>
            <a:ext cx="3800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Sequential processing through layers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4E8C4B-032D-0AE7-F991-2746A8FB3A99}"/>
              </a:ext>
            </a:extLst>
          </p:cNvPr>
          <p:cNvSpPr txBox="1"/>
          <p:nvPr/>
        </p:nvSpPr>
        <p:spPr>
          <a:xfrm>
            <a:off x="7922259" y="5252535"/>
            <a:ext cx="3800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Event-driven and massively parallel</a:t>
            </a:r>
          </a:p>
        </p:txBody>
      </p:sp>
    </p:spTree>
    <p:extLst>
      <p:ext uri="{BB962C8B-B14F-4D97-AF65-F5344CB8AC3E}">
        <p14:creationId xmlns:p14="http://schemas.microsoft.com/office/powerpoint/2010/main" val="4135743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1B2E5444-73DF-C903-25A1-39EB6D2C6F1E}"/>
              </a:ext>
            </a:extLst>
          </p:cNvPr>
          <p:cNvCxnSpPr/>
          <p:nvPr/>
        </p:nvCxnSpPr>
        <p:spPr>
          <a:xfrm flipV="1">
            <a:off x="9512371" y="2580482"/>
            <a:ext cx="0" cy="311215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D0D2AE32-8E9F-9E47-2F76-9DADB4D9FC03}"/>
              </a:ext>
            </a:extLst>
          </p:cNvPr>
          <p:cNvCxnSpPr/>
          <p:nvPr/>
        </p:nvCxnSpPr>
        <p:spPr>
          <a:xfrm flipV="1">
            <a:off x="751909" y="2294999"/>
            <a:ext cx="0" cy="311215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5EE5733-101A-ECAB-BEE6-0A6121A2D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Spiking Neural Networks (SNNs)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0AC1AB2-46CA-23AB-A9D7-84D80A7E933F}"/>
              </a:ext>
            </a:extLst>
          </p:cNvPr>
          <p:cNvSpPr/>
          <p:nvPr/>
        </p:nvSpPr>
        <p:spPr>
          <a:xfrm>
            <a:off x="3048480" y="1518222"/>
            <a:ext cx="6095040" cy="4272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2E1AC26-B18B-4050-7D16-2A20BAC97939}"/>
              </a:ext>
            </a:extLst>
          </p:cNvPr>
          <p:cNvSpPr/>
          <p:nvPr/>
        </p:nvSpPr>
        <p:spPr>
          <a:xfrm>
            <a:off x="3762648" y="2304998"/>
            <a:ext cx="584565" cy="622431"/>
          </a:xfrm>
          <a:prstGeom prst="ellipse">
            <a:avLst/>
          </a:prstGeom>
          <a:solidFill>
            <a:srgbClr val="006570">
              <a:alpha val="50196"/>
            </a:srgb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89F9C0A-B754-6EFA-8F09-1A49812F40E5}"/>
              </a:ext>
            </a:extLst>
          </p:cNvPr>
          <p:cNvSpPr/>
          <p:nvPr/>
        </p:nvSpPr>
        <p:spPr>
          <a:xfrm>
            <a:off x="3689185" y="3832685"/>
            <a:ext cx="584565" cy="622431"/>
          </a:xfrm>
          <a:prstGeom prst="ellipse">
            <a:avLst/>
          </a:prstGeom>
          <a:solidFill>
            <a:srgbClr val="006570">
              <a:alpha val="50196"/>
            </a:srgb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2562B4F-7417-6EA9-C121-99832D2F76D6}"/>
              </a:ext>
            </a:extLst>
          </p:cNvPr>
          <p:cNvSpPr/>
          <p:nvPr/>
        </p:nvSpPr>
        <p:spPr>
          <a:xfrm>
            <a:off x="5480323" y="4844588"/>
            <a:ext cx="584565" cy="622431"/>
          </a:xfrm>
          <a:prstGeom prst="ellipse">
            <a:avLst/>
          </a:prstGeom>
          <a:solidFill>
            <a:srgbClr val="006570">
              <a:alpha val="50196"/>
            </a:srgb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FD3A36A-020D-2C5F-0728-6DCE2A272FF5}"/>
              </a:ext>
            </a:extLst>
          </p:cNvPr>
          <p:cNvSpPr/>
          <p:nvPr/>
        </p:nvSpPr>
        <p:spPr>
          <a:xfrm>
            <a:off x="7081149" y="3832685"/>
            <a:ext cx="584565" cy="622431"/>
          </a:xfrm>
          <a:prstGeom prst="ellipse">
            <a:avLst/>
          </a:prstGeom>
          <a:solidFill>
            <a:srgbClr val="006570">
              <a:alpha val="50196"/>
            </a:srgb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35C3F57-4649-64A3-A002-EDB46258C4D8}"/>
              </a:ext>
            </a:extLst>
          </p:cNvPr>
          <p:cNvSpPr/>
          <p:nvPr/>
        </p:nvSpPr>
        <p:spPr>
          <a:xfrm>
            <a:off x="6395705" y="1877875"/>
            <a:ext cx="584565" cy="622431"/>
          </a:xfrm>
          <a:prstGeom prst="ellipse">
            <a:avLst/>
          </a:prstGeom>
          <a:solidFill>
            <a:srgbClr val="006570">
              <a:alpha val="50196"/>
            </a:srgb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CFBB9E1-620D-1361-67DC-2E2256D794FF}"/>
              </a:ext>
            </a:extLst>
          </p:cNvPr>
          <p:cNvSpPr/>
          <p:nvPr/>
        </p:nvSpPr>
        <p:spPr>
          <a:xfrm>
            <a:off x="5721424" y="3135796"/>
            <a:ext cx="584565" cy="622431"/>
          </a:xfrm>
          <a:prstGeom prst="ellipse">
            <a:avLst/>
          </a:prstGeom>
          <a:solidFill>
            <a:srgbClr val="006570">
              <a:alpha val="50196"/>
            </a:srgb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356613B-D572-66D0-4A5A-2537FAB02B63}"/>
              </a:ext>
            </a:extLst>
          </p:cNvPr>
          <p:cNvSpPr/>
          <p:nvPr/>
        </p:nvSpPr>
        <p:spPr>
          <a:xfrm>
            <a:off x="8314591" y="2616214"/>
            <a:ext cx="584565" cy="622431"/>
          </a:xfrm>
          <a:prstGeom prst="ellipse">
            <a:avLst/>
          </a:prstGeom>
          <a:solidFill>
            <a:srgbClr val="006570">
              <a:alpha val="50196"/>
            </a:srgb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46152FC-1159-F302-F0A6-5C19A02F5837}"/>
              </a:ext>
            </a:extLst>
          </p:cNvPr>
          <p:cNvCxnSpPr>
            <a:stCxn id="15" idx="6"/>
            <a:endCxn id="16" idx="3"/>
          </p:cNvCxnSpPr>
          <p:nvPr/>
        </p:nvCxnSpPr>
        <p:spPr>
          <a:xfrm flipV="1">
            <a:off x="6305988" y="3147491"/>
            <a:ext cx="2094211" cy="299520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88F57B3-756A-0B5B-BE91-038F8B85F7D9}"/>
              </a:ext>
            </a:extLst>
          </p:cNvPr>
          <p:cNvCxnSpPr>
            <a:stCxn id="10" idx="7"/>
            <a:endCxn id="14" idx="2"/>
          </p:cNvCxnSpPr>
          <p:nvPr/>
        </p:nvCxnSpPr>
        <p:spPr>
          <a:xfrm flipV="1">
            <a:off x="4261605" y="2189090"/>
            <a:ext cx="2134100" cy="207060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FE6C3B7-5DE0-20E3-4866-267D3D774C29}"/>
              </a:ext>
            </a:extLst>
          </p:cNvPr>
          <p:cNvCxnSpPr>
            <a:stCxn id="14" idx="2"/>
            <a:endCxn id="10" idx="7"/>
          </p:cNvCxnSpPr>
          <p:nvPr/>
        </p:nvCxnSpPr>
        <p:spPr>
          <a:xfrm flipH="1">
            <a:off x="4261605" y="2189090"/>
            <a:ext cx="2134100" cy="207060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145E134-FFA8-CCD4-E094-3BD18C537EF5}"/>
              </a:ext>
            </a:extLst>
          </p:cNvPr>
          <p:cNvCxnSpPr>
            <a:stCxn id="11" idx="0"/>
            <a:endCxn id="10" idx="3"/>
          </p:cNvCxnSpPr>
          <p:nvPr/>
        </p:nvCxnSpPr>
        <p:spPr>
          <a:xfrm flipH="1" flipV="1">
            <a:off x="3848257" y="2836275"/>
            <a:ext cx="133212" cy="996408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63678CF-996A-F5CA-DC31-2E2B6177A52D}"/>
              </a:ext>
            </a:extLst>
          </p:cNvPr>
          <p:cNvCxnSpPr>
            <a:stCxn id="11" idx="7"/>
            <a:endCxn id="15" idx="2"/>
          </p:cNvCxnSpPr>
          <p:nvPr/>
        </p:nvCxnSpPr>
        <p:spPr>
          <a:xfrm flipV="1">
            <a:off x="4188141" y="3447011"/>
            <a:ext cx="1533282" cy="476828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4CF2969-0A48-A53D-AD09-48A0D306955E}"/>
              </a:ext>
            </a:extLst>
          </p:cNvPr>
          <p:cNvCxnSpPr>
            <a:stCxn id="10" idx="5"/>
            <a:endCxn id="15" idx="1"/>
          </p:cNvCxnSpPr>
          <p:nvPr/>
        </p:nvCxnSpPr>
        <p:spPr>
          <a:xfrm>
            <a:off x="4261605" y="2836275"/>
            <a:ext cx="1545427" cy="390672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1E576EE-1657-F103-EE42-A4B6D87F6CC6}"/>
              </a:ext>
            </a:extLst>
          </p:cNvPr>
          <p:cNvCxnSpPr>
            <a:stCxn id="12" idx="2"/>
            <a:endCxn id="11" idx="5"/>
          </p:cNvCxnSpPr>
          <p:nvPr/>
        </p:nvCxnSpPr>
        <p:spPr>
          <a:xfrm flipH="1" flipV="1">
            <a:off x="4188141" y="4363962"/>
            <a:ext cx="1292182" cy="791841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2F991A8-C19C-288A-15C5-C9439D510E89}"/>
              </a:ext>
            </a:extLst>
          </p:cNvPr>
          <p:cNvCxnSpPr>
            <a:cxnSpLocks/>
            <a:stCxn id="12" idx="6"/>
            <a:endCxn id="13" idx="3"/>
          </p:cNvCxnSpPr>
          <p:nvPr/>
        </p:nvCxnSpPr>
        <p:spPr>
          <a:xfrm flipV="1">
            <a:off x="6064888" y="4363962"/>
            <a:ext cx="1101870" cy="791841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317B681-456B-8BED-5D8F-116CD3CEF02A}"/>
              </a:ext>
            </a:extLst>
          </p:cNvPr>
          <p:cNvCxnSpPr>
            <a:stCxn id="13" idx="2"/>
            <a:endCxn id="15" idx="5"/>
          </p:cNvCxnSpPr>
          <p:nvPr/>
        </p:nvCxnSpPr>
        <p:spPr>
          <a:xfrm flipH="1" flipV="1">
            <a:off x="6220380" y="3667073"/>
            <a:ext cx="860769" cy="476828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557F56B-FDE8-84DC-F6DA-1EAACFF2ED0A}"/>
              </a:ext>
            </a:extLst>
          </p:cNvPr>
          <p:cNvCxnSpPr>
            <a:stCxn id="15" idx="5"/>
            <a:endCxn id="13" idx="2"/>
          </p:cNvCxnSpPr>
          <p:nvPr/>
        </p:nvCxnSpPr>
        <p:spPr>
          <a:xfrm>
            <a:off x="6220380" y="3667073"/>
            <a:ext cx="860769" cy="476828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3D41130-10B5-E2F5-6743-F1C335B42F2D}"/>
              </a:ext>
            </a:extLst>
          </p:cNvPr>
          <p:cNvCxnSpPr>
            <a:stCxn id="16" idx="1"/>
            <a:endCxn id="14" idx="6"/>
          </p:cNvCxnSpPr>
          <p:nvPr/>
        </p:nvCxnSpPr>
        <p:spPr>
          <a:xfrm flipH="1" flipV="1">
            <a:off x="6980270" y="2189090"/>
            <a:ext cx="1419929" cy="518277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1D72DF9-519C-1D36-AD7F-5C2CE1BA9004}"/>
              </a:ext>
            </a:extLst>
          </p:cNvPr>
          <p:cNvCxnSpPr>
            <a:stCxn id="13" idx="6"/>
            <a:endCxn id="16" idx="4"/>
          </p:cNvCxnSpPr>
          <p:nvPr/>
        </p:nvCxnSpPr>
        <p:spPr>
          <a:xfrm flipV="1">
            <a:off x="7665714" y="3238645"/>
            <a:ext cx="941159" cy="905256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5D6FD9D-66EC-D440-D315-684C44BE9E89}"/>
              </a:ext>
            </a:extLst>
          </p:cNvPr>
          <p:cNvCxnSpPr>
            <a:stCxn id="13" idx="3"/>
            <a:endCxn id="11" idx="6"/>
          </p:cNvCxnSpPr>
          <p:nvPr/>
        </p:nvCxnSpPr>
        <p:spPr>
          <a:xfrm flipH="1" flipV="1">
            <a:off x="4273750" y="4143901"/>
            <a:ext cx="2893008" cy="220062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777A49E-48F8-5BA8-3EFA-40E7B3D6B8A5}"/>
              </a:ext>
            </a:extLst>
          </p:cNvPr>
          <p:cNvCxnSpPr>
            <a:cxnSpLocks/>
          </p:cNvCxnSpPr>
          <p:nvPr/>
        </p:nvCxnSpPr>
        <p:spPr>
          <a:xfrm flipV="1">
            <a:off x="4273750" y="5339778"/>
            <a:ext cx="1206573" cy="971004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4D02AEA-D5F8-8EE3-27B7-79553C9862E4}"/>
              </a:ext>
            </a:extLst>
          </p:cNvPr>
          <p:cNvSpPr txBox="1"/>
          <p:nvPr/>
        </p:nvSpPr>
        <p:spPr>
          <a:xfrm>
            <a:off x="3689185" y="6228409"/>
            <a:ext cx="1398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“neuron”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7D70CD2-008F-3057-2A39-D468396DFBAA}"/>
              </a:ext>
            </a:extLst>
          </p:cNvPr>
          <p:cNvSpPr txBox="1"/>
          <p:nvPr/>
        </p:nvSpPr>
        <p:spPr>
          <a:xfrm>
            <a:off x="584200" y="1251522"/>
            <a:ext cx="2324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Network Inputs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D542AE6-4121-40EE-3977-04302B2EBB69}"/>
              </a:ext>
            </a:extLst>
          </p:cNvPr>
          <p:cNvSpPr txBox="1"/>
          <p:nvPr/>
        </p:nvSpPr>
        <p:spPr>
          <a:xfrm>
            <a:off x="9482705" y="1141911"/>
            <a:ext cx="2580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Network Outputs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4B62718-F90B-C52B-7EDF-68AF94B2345D}"/>
              </a:ext>
            </a:extLst>
          </p:cNvPr>
          <p:cNvCxnSpPr>
            <a:cxnSpLocks/>
          </p:cNvCxnSpPr>
          <p:nvPr/>
        </p:nvCxnSpPr>
        <p:spPr>
          <a:xfrm flipH="1" flipV="1">
            <a:off x="6615823" y="4930227"/>
            <a:ext cx="72164" cy="1220626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49F5EF70-96E6-30DF-7E09-8FA1467A80EA}"/>
              </a:ext>
            </a:extLst>
          </p:cNvPr>
          <p:cNvSpPr txBox="1"/>
          <p:nvPr/>
        </p:nvSpPr>
        <p:spPr>
          <a:xfrm>
            <a:off x="6060908" y="6176874"/>
            <a:ext cx="1557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“synapse”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7659D35-8E57-85D5-8DE2-734459746D89}"/>
              </a:ext>
            </a:extLst>
          </p:cNvPr>
          <p:cNvSpPr txBox="1"/>
          <p:nvPr/>
        </p:nvSpPr>
        <p:spPr>
          <a:xfrm>
            <a:off x="675708" y="5540540"/>
            <a:ext cx="1813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“spike train”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0FADC79-BB53-0C86-2052-3740163DC44D}"/>
              </a:ext>
            </a:extLst>
          </p:cNvPr>
          <p:cNvCxnSpPr>
            <a:cxnSpLocks/>
          </p:cNvCxnSpPr>
          <p:nvPr/>
        </p:nvCxnSpPr>
        <p:spPr>
          <a:xfrm>
            <a:off x="675708" y="2616213"/>
            <a:ext cx="2232911" cy="0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1E4F83A-C3A9-E00A-1B0A-C7F68E75D3D0}"/>
              </a:ext>
            </a:extLst>
          </p:cNvPr>
          <p:cNvCxnSpPr>
            <a:cxnSpLocks/>
          </p:cNvCxnSpPr>
          <p:nvPr/>
        </p:nvCxnSpPr>
        <p:spPr>
          <a:xfrm>
            <a:off x="629953" y="4143900"/>
            <a:ext cx="2232911" cy="0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3D16FC9-8F10-80BE-1AC2-D93404BFD7D0}"/>
              </a:ext>
            </a:extLst>
          </p:cNvPr>
          <p:cNvCxnSpPr/>
          <p:nvPr/>
        </p:nvCxnSpPr>
        <p:spPr>
          <a:xfrm flipV="1">
            <a:off x="2862864" y="2295474"/>
            <a:ext cx="0" cy="311215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726E3C4-9F94-5144-F76C-06A4DB81649C}"/>
              </a:ext>
            </a:extLst>
          </p:cNvPr>
          <p:cNvCxnSpPr/>
          <p:nvPr/>
        </p:nvCxnSpPr>
        <p:spPr>
          <a:xfrm flipV="1">
            <a:off x="2050064" y="2295001"/>
            <a:ext cx="0" cy="311215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9E324F1-32F5-2C71-CC7E-0FAE10A3A40B}"/>
              </a:ext>
            </a:extLst>
          </p:cNvPr>
          <p:cNvCxnSpPr/>
          <p:nvPr/>
        </p:nvCxnSpPr>
        <p:spPr>
          <a:xfrm flipV="1">
            <a:off x="1885383" y="2294999"/>
            <a:ext cx="0" cy="311215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C020C0E-CF62-E4F7-AC38-05D742E73535}"/>
              </a:ext>
            </a:extLst>
          </p:cNvPr>
          <p:cNvCxnSpPr/>
          <p:nvPr/>
        </p:nvCxnSpPr>
        <p:spPr>
          <a:xfrm flipV="1">
            <a:off x="903888" y="2294999"/>
            <a:ext cx="0" cy="311215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62634FF-3C8B-4672-FE28-B2C2408B422C}"/>
              </a:ext>
            </a:extLst>
          </p:cNvPr>
          <p:cNvCxnSpPr/>
          <p:nvPr/>
        </p:nvCxnSpPr>
        <p:spPr>
          <a:xfrm flipV="1">
            <a:off x="2494991" y="3831258"/>
            <a:ext cx="0" cy="311215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FB0CA7B-57F0-39CB-5C0F-EC5863E95E10}"/>
              </a:ext>
            </a:extLst>
          </p:cNvPr>
          <p:cNvCxnSpPr/>
          <p:nvPr/>
        </p:nvCxnSpPr>
        <p:spPr>
          <a:xfrm flipV="1">
            <a:off x="1843878" y="3831258"/>
            <a:ext cx="0" cy="311215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0E769B5-6351-B401-2205-884D976C2DDE}"/>
              </a:ext>
            </a:extLst>
          </p:cNvPr>
          <p:cNvCxnSpPr/>
          <p:nvPr/>
        </p:nvCxnSpPr>
        <p:spPr>
          <a:xfrm flipV="1">
            <a:off x="866808" y="3831258"/>
            <a:ext cx="0" cy="311215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C972620-6EE2-85E4-2DBF-69990F70AC70}"/>
              </a:ext>
            </a:extLst>
          </p:cNvPr>
          <p:cNvCxnSpPr>
            <a:cxnSpLocks/>
          </p:cNvCxnSpPr>
          <p:nvPr/>
        </p:nvCxnSpPr>
        <p:spPr>
          <a:xfrm>
            <a:off x="2862864" y="2548076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959B599-5D70-192A-ED27-D1800DC066BC}"/>
              </a:ext>
            </a:extLst>
          </p:cNvPr>
          <p:cNvCxnSpPr>
            <a:cxnSpLocks/>
          </p:cNvCxnSpPr>
          <p:nvPr/>
        </p:nvCxnSpPr>
        <p:spPr>
          <a:xfrm>
            <a:off x="2705703" y="2548076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0171AA6-E190-F0C5-A84B-20E495723A8D}"/>
              </a:ext>
            </a:extLst>
          </p:cNvPr>
          <p:cNvCxnSpPr>
            <a:cxnSpLocks/>
          </p:cNvCxnSpPr>
          <p:nvPr/>
        </p:nvCxnSpPr>
        <p:spPr>
          <a:xfrm>
            <a:off x="2536633" y="2547601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0656933C-8316-264B-8778-ACA283F742AB}"/>
              </a:ext>
            </a:extLst>
          </p:cNvPr>
          <p:cNvCxnSpPr>
            <a:cxnSpLocks/>
          </p:cNvCxnSpPr>
          <p:nvPr/>
        </p:nvCxnSpPr>
        <p:spPr>
          <a:xfrm>
            <a:off x="2379472" y="2547601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03D7C043-0BFE-4F29-8ECD-8405F5423063}"/>
              </a:ext>
            </a:extLst>
          </p:cNvPr>
          <p:cNvCxnSpPr>
            <a:cxnSpLocks/>
          </p:cNvCxnSpPr>
          <p:nvPr/>
        </p:nvCxnSpPr>
        <p:spPr>
          <a:xfrm>
            <a:off x="2212782" y="2547601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1AABA53-5643-76DF-0E35-4C6B40E83E9B}"/>
              </a:ext>
            </a:extLst>
          </p:cNvPr>
          <p:cNvCxnSpPr>
            <a:cxnSpLocks/>
          </p:cNvCxnSpPr>
          <p:nvPr/>
        </p:nvCxnSpPr>
        <p:spPr>
          <a:xfrm>
            <a:off x="2055621" y="2547601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E7FD0E28-5292-5CDC-9E9A-EEF4862AF4FB}"/>
              </a:ext>
            </a:extLst>
          </p:cNvPr>
          <p:cNvCxnSpPr>
            <a:cxnSpLocks/>
          </p:cNvCxnSpPr>
          <p:nvPr/>
        </p:nvCxnSpPr>
        <p:spPr>
          <a:xfrm>
            <a:off x="1886551" y="2547126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16EB4CFC-7CF8-AE97-F461-B3B4D9A9D695}"/>
              </a:ext>
            </a:extLst>
          </p:cNvPr>
          <p:cNvCxnSpPr>
            <a:cxnSpLocks/>
          </p:cNvCxnSpPr>
          <p:nvPr/>
        </p:nvCxnSpPr>
        <p:spPr>
          <a:xfrm>
            <a:off x="1729390" y="2547126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86E1E465-37EC-9F2C-88BB-44E30CCC26DA}"/>
              </a:ext>
            </a:extLst>
          </p:cNvPr>
          <p:cNvCxnSpPr>
            <a:cxnSpLocks/>
          </p:cNvCxnSpPr>
          <p:nvPr/>
        </p:nvCxnSpPr>
        <p:spPr>
          <a:xfrm>
            <a:off x="1885383" y="2547601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CB8E15ED-FBCF-ABCF-3400-50C4A7DEAD71}"/>
              </a:ext>
            </a:extLst>
          </p:cNvPr>
          <p:cNvCxnSpPr>
            <a:cxnSpLocks/>
          </p:cNvCxnSpPr>
          <p:nvPr/>
        </p:nvCxnSpPr>
        <p:spPr>
          <a:xfrm>
            <a:off x="1728222" y="2547601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644E2A85-ECBB-5772-4F7E-7A6D401D46EE}"/>
              </a:ext>
            </a:extLst>
          </p:cNvPr>
          <p:cNvCxnSpPr>
            <a:cxnSpLocks/>
          </p:cNvCxnSpPr>
          <p:nvPr/>
        </p:nvCxnSpPr>
        <p:spPr>
          <a:xfrm>
            <a:off x="1559152" y="2547126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99D28EC8-87D2-65B4-7E21-F7C792D4602B}"/>
              </a:ext>
            </a:extLst>
          </p:cNvPr>
          <p:cNvCxnSpPr>
            <a:cxnSpLocks/>
          </p:cNvCxnSpPr>
          <p:nvPr/>
        </p:nvCxnSpPr>
        <p:spPr>
          <a:xfrm>
            <a:off x="1401991" y="2547126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715875F8-3C9F-DF6B-1AE5-F5EB02D90DDB}"/>
              </a:ext>
            </a:extLst>
          </p:cNvPr>
          <p:cNvCxnSpPr>
            <a:cxnSpLocks/>
          </p:cNvCxnSpPr>
          <p:nvPr/>
        </p:nvCxnSpPr>
        <p:spPr>
          <a:xfrm>
            <a:off x="1235301" y="2547126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35CD4DE7-BA7F-FD0B-A75D-C5B3E6219E31}"/>
              </a:ext>
            </a:extLst>
          </p:cNvPr>
          <p:cNvCxnSpPr>
            <a:cxnSpLocks/>
          </p:cNvCxnSpPr>
          <p:nvPr/>
        </p:nvCxnSpPr>
        <p:spPr>
          <a:xfrm>
            <a:off x="1078140" y="2547126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D0C8A3E8-9296-3832-2303-DAF95DC4B7F5}"/>
              </a:ext>
            </a:extLst>
          </p:cNvPr>
          <p:cNvCxnSpPr>
            <a:cxnSpLocks/>
          </p:cNvCxnSpPr>
          <p:nvPr/>
        </p:nvCxnSpPr>
        <p:spPr>
          <a:xfrm>
            <a:off x="909070" y="2546651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AED54A05-5557-1214-43A6-3CA9EC00AE45}"/>
              </a:ext>
            </a:extLst>
          </p:cNvPr>
          <p:cNvCxnSpPr>
            <a:cxnSpLocks/>
          </p:cNvCxnSpPr>
          <p:nvPr/>
        </p:nvCxnSpPr>
        <p:spPr>
          <a:xfrm>
            <a:off x="751909" y="2546651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ECAEE77E-D963-1E50-E391-338CAF70D45E}"/>
              </a:ext>
            </a:extLst>
          </p:cNvPr>
          <p:cNvCxnSpPr>
            <a:cxnSpLocks/>
          </p:cNvCxnSpPr>
          <p:nvPr/>
        </p:nvCxnSpPr>
        <p:spPr>
          <a:xfrm>
            <a:off x="633446" y="4143898"/>
            <a:ext cx="2232911" cy="0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20AFA5EE-E939-2738-121E-9B0AA7024D43}"/>
              </a:ext>
            </a:extLst>
          </p:cNvPr>
          <p:cNvCxnSpPr>
            <a:cxnSpLocks/>
          </p:cNvCxnSpPr>
          <p:nvPr/>
        </p:nvCxnSpPr>
        <p:spPr>
          <a:xfrm>
            <a:off x="2820602" y="4075761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D0F69601-DCD2-047E-BB63-C013846D8495}"/>
              </a:ext>
            </a:extLst>
          </p:cNvPr>
          <p:cNvCxnSpPr>
            <a:cxnSpLocks/>
          </p:cNvCxnSpPr>
          <p:nvPr/>
        </p:nvCxnSpPr>
        <p:spPr>
          <a:xfrm>
            <a:off x="2663441" y="4075761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B8C31AC9-14CE-F219-5B35-7231C3AFEE72}"/>
              </a:ext>
            </a:extLst>
          </p:cNvPr>
          <p:cNvCxnSpPr>
            <a:cxnSpLocks/>
          </p:cNvCxnSpPr>
          <p:nvPr/>
        </p:nvCxnSpPr>
        <p:spPr>
          <a:xfrm>
            <a:off x="2494371" y="4075286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0D33EF22-DF18-A7BE-0007-1A6E8D368ACF}"/>
              </a:ext>
            </a:extLst>
          </p:cNvPr>
          <p:cNvCxnSpPr>
            <a:cxnSpLocks/>
          </p:cNvCxnSpPr>
          <p:nvPr/>
        </p:nvCxnSpPr>
        <p:spPr>
          <a:xfrm>
            <a:off x="2337210" y="4075286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F74C9AC2-642B-A51B-5019-02DBE6B50C9F}"/>
              </a:ext>
            </a:extLst>
          </p:cNvPr>
          <p:cNvCxnSpPr>
            <a:cxnSpLocks/>
          </p:cNvCxnSpPr>
          <p:nvPr/>
        </p:nvCxnSpPr>
        <p:spPr>
          <a:xfrm>
            <a:off x="2170520" y="4075286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77317306-C5DE-F68E-8C6E-0EC40D3A9A2A}"/>
              </a:ext>
            </a:extLst>
          </p:cNvPr>
          <p:cNvCxnSpPr>
            <a:cxnSpLocks/>
          </p:cNvCxnSpPr>
          <p:nvPr/>
        </p:nvCxnSpPr>
        <p:spPr>
          <a:xfrm>
            <a:off x="2013359" y="4075286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56112F27-F219-8FD2-F9CA-190440F87C35}"/>
              </a:ext>
            </a:extLst>
          </p:cNvPr>
          <p:cNvCxnSpPr>
            <a:cxnSpLocks/>
          </p:cNvCxnSpPr>
          <p:nvPr/>
        </p:nvCxnSpPr>
        <p:spPr>
          <a:xfrm>
            <a:off x="1844289" y="4074811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90ECAED1-B251-C447-0186-13A231990901}"/>
              </a:ext>
            </a:extLst>
          </p:cNvPr>
          <p:cNvCxnSpPr>
            <a:cxnSpLocks/>
          </p:cNvCxnSpPr>
          <p:nvPr/>
        </p:nvCxnSpPr>
        <p:spPr>
          <a:xfrm>
            <a:off x="1687128" y="4074811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647C7537-7DA9-494B-08DE-B15DF169AE10}"/>
              </a:ext>
            </a:extLst>
          </p:cNvPr>
          <p:cNvCxnSpPr>
            <a:cxnSpLocks/>
          </p:cNvCxnSpPr>
          <p:nvPr/>
        </p:nvCxnSpPr>
        <p:spPr>
          <a:xfrm>
            <a:off x="1843121" y="4075286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9A0E17D9-1908-7E9B-8387-965AA51BFB9D}"/>
              </a:ext>
            </a:extLst>
          </p:cNvPr>
          <p:cNvCxnSpPr>
            <a:cxnSpLocks/>
          </p:cNvCxnSpPr>
          <p:nvPr/>
        </p:nvCxnSpPr>
        <p:spPr>
          <a:xfrm>
            <a:off x="1685960" y="4075286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B9A685AC-456F-DE03-58A4-C993486A5687}"/>
              </a:ext>
            </a:extLst>
          </p:cNvPr>
          <p:cNvCxnSpPr>
            <a:cxnSpLocks/>
          </p:cNvCxnSpPr>
          <p:nvPr/>
        </p:nvCxnSpPr>
        <p:spPr>
          <a:xfrm>
            <a:off x="1516890" y="4074811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56E17F60-5AC3-5B38-D914-85AC8EF41D5E}"/>
              </a:ext>
            </a:extLst>
          </p:cNvPr>
          <p:cNvCxnSpPr>
            <a:cxnSpLocks/>
          </p:cNvCxnSpPr>
          <p:nvPr/>
        </p:nvCxnSpPr>
        <p:spPr>
          <a:xfrm>
            <a:off x="1359729" y="4074811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CE20EC2C-FF13-6D82-7072-B314776168C8}"/>
              </a:ext>
            </a:extLst>
          </p:cNvPr>
          <p:cNvCxnSpPr>
            <a:cxnSpLocks/>
          </p:cNvCxnSpPr>
          <p:nvPr/>
        </p:nvCxnSpPr>
        <p:spPr>
          <a:xfrm>
            <a:off x="1193039" y="4074811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DEEB4347-3F9D-F316-3F47-E5E76F56AB8D}"/>
              </a:ext>
            </a:extLst>
          </p:cNvPr>
          <p:cNvCxnSpPr>
            <a:cxnSpLocks/>
          </p:cNvCxnSpPr>
          <p:nvPr/>
        </p:nvCxnSpPr>
        <p:spPr>
          <a:xfrm>
            <a:off x="1035878" y="4074811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47670451-5988-EDF4-3A57-778588B281DC}"/>
              </a:ext>
            </a:extLst>
          </p:cNvPr>
          <p:cNvCxnSpPr>
            <a:cxnSpLocks/>
          </p:cNvCxnSpPr>
          <p:nvPr/>
        </p:nvCxnSpPr>
        <p:spPr>
          <a:xfrm>
            <a:off x="866808" y="4074336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A1E1D5F4-74CB-FEF5-2DCB-0A4FA019CDFC}"/>
              </a:ext>
            </a:extLst>
          </p:cNvPr>
          <p:cNvCxnSpPr>
            <a:cxnSpLocks/>
          </p:cNvCxnSpPr>
          <p:nvPr/>
        </p:nvCxnSpPr>
        <p:spPr>
          <a:xfrm>
            <a:off x="709647" y="4074336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94D1B0EC-2670-10D0-B025-9BDA84E6A1AD}"/>
              </a:ext>
            </a:extLst>
          </p:cNvPr>
          <p:cNvCxnSpPr>
            <a:cxnSpLocks/>
          </p:cNvCxnSpPr>
          <p:nvPr/>
        </p:nvCxnSpPr>
        <p:spPr>
          <a:xfrm>
            <a:off x="9434319" y="2898506"/>
            <a:ext cx="2232911" cy="0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6D6A56B1-15DA-DDD8-3554-691EAD2FAE41}"/>
              </a:ext>
            </a:extLst>
          </p:cNvPr>
          <p:cNvCxnSpPr>
            <a:cxnSpLocks/>
          </p:cNvCxnSpPr>
          <p:nvPr/>
        </p:nvCxnSpPr>
        <p:spPr>
          <a:xfrm>
            <a:off x="9437812" y="2898504"/>
            <a:ext cx="2232911" cy="0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050C90A2-EF25-7AE1-08D2-2A12ABF88158}"/>
              </a:ext>
            </a:extLst>
          </p:cNvPr>
          <p:cNvCxnSpPr>
            <a:cxnSpLocks/>
          </p:cNvCxnSpPr>
          <p:nvPr/>
        </p:nvCxnSpPr>
        <p:spPr>
          <a:xfrm>
            <a:off x="11624968" y="2830367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F4A119AF-8BAF-A513-EE0D-13BD029FFF23}"/>
              </a:ext>
            </a:extLst>
          </p:cNvPr>
          <p:cNvCxnSpPr>
            <a:cxnSpLocks/>
          </p:cNvCxnSpPr>
          <p:nvPr/>
        </p:nvCxnSpPr>
        <p:spPr>
          <a:xfrm>
            <a:off x="11467807" y="2830367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CD325B2C-CFAF-1450-FF8E-EFF623E62EFE}"/>
              </a:ext>
            </a:extLst>
          </p:cNvPr>
          <p:cNvCxnSpPr>
            <a:cxnSpLocks/>
          </p:cNvCxnSpPr>
          <p:nvPr/>
        </p:nvCxnSpPr>
        <p:spPr>
          <a:xfrm>
            <a:off x="11298737" y="2829892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F0E39CDE-8819-778C-6803-B163290A2B60}"/>
              </a:ext>
            </a:extLst>
          </p:cNvPr>
          <p:cNvCxnSpPr>
            <a:cxnSpLocks/>
          </p:cNvCxnSpPr>
          <p:nvPr/>
        </p:nvCxnSpPr>
        <p:spPr>
          <a:xfrm>
            <a:off x="11141576" y="2829892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380656EE-8FF2-C2CD-E1DA-2D3C6B5FA9FF}"/>
              </a:ext>
            </a:extLst>
          </p:cNvPr>
          <p:cNvCxnSpPr>
            <a:cxnSpLocks/>
          </p:cNvCxnSpPr>
          <p:nvPr/>
        </p:nvCxnSpPr>
        <p:spPr>
          <a:xfrm>
            <a:off x="10974886" y="2829892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B8512093-1AFB-998E-0099-848F3F2DB5E8}"/>
              </a:ext>
            </a:extLst>
          </p:cNvPr>
          <p:cNvCxnSpPr>
            <a:cxnSpLocks/>
          </p:cNvCxnSpPr>
          <p:nvPr/>
        </p:nvCxnSpPr>
        <p:spPr>
          <a:xfrm>
            <a:off x="10817725" y="2829892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494ED15E-A1BB-76ED-2E12-0A7E645E3110}"/>
              </a:ext>
            </a:extLst>
          </p:cNvPr>
          <p:cNvCxnSpPr>
            <a:cxnSpLocks/>
          </p:cNvCxnSpPr>
          <p:nvPr/>
        </p:nvCxnSpPr>
        <p:spPr>
          <a:xfrm>
            <a:off x="10648655" y="2829417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9712360D-2623-68BA-C648-7966EBE39AD2}"/>
              </a:ext>
            </a:extLst>
          </p:cNvPr>
          <p:cNvCxnSpPr>
            <a:cxnSpLocks/>
          </p:cNvCxnSpPr>
          <p:nvPr/>
        </p:nvCxnSpPr>
        <p:spPr>
          <a:xfrm>
            <a:off x="10491494" y="2829417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791C3E66-14A1-385A-4061-BBFB70045E92}"/>
              </a:ext>
            </a:extLst>
          </p:cNvPr>
          <p:cNvCxnSpPr>
            <a:cxnSpLocks/>
          </p:cNvCxnSpPr>
          <p:nvPr/>
        </p:nvCxnSpPr>
        <p:spPr>
          <a:xfrm>
            <a:off x="10647487" y="2829892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DD5EDF8C-95B7-AE49-0C6C-E1266A491E7E}"/>
              </a:ext>
            </a:extLst>
          </p:cNvPr>
          <p:cNvCxnSpPr>
            <a:cxnSpLocks/>
          </p:cNvCxnSpPr>
          <p:nvPr/>
        </p:nvCxnSpPr>
        <p:spPr>
          <a:xfrm>
            <a:off x="10490326" y="2829892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BA2B7B8B-36BC-77DE-0474-9DC9491B7961}"/>
              </a:ext>
            </a:extLst>
          </p:cNvPr>
          <p:cNvCxnSpPr>
            <a:cxnSpLocks/>
          </p:cNvCxnSpPr>
          <p:nvPr/>
        </p:nvCxnSpPr>
        <p:spPr>
          <a:xfrm>
            <a:off x="10321256" y="2829417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67EF5215-67F2-9E0F-CC03-96BF7F408DAC}"/>
              </a:ext>
            </a:extLst>
          </p:cNvPr>
          <p:cNvCxnSpPr>
            <a:cxnSpLocks/>
          </p:cNvCxnSpPr>
          <p:nvPr/>
        </p:nvCxnSpPr>
        <p:spPr>
          <a:xfrm>
            <a:off x="10164095" y="2829417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F724B313-24F6-21BF-E2E4-BD6E3D2CF13E}"/>
              </a:ext>
            </a:extLst>
          </p:cNvPr>
          <p:cNvCxnSpPr>
            <a:cxnSpLocks/>
          </p:cNvCxnSpPr>
          <p:nvPr/>
        </p:nvCxnSpPr>
        <p:spPr>
          <a:xfrm>
            <a:off x="9997405" y="2829417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EA13784B-6F72-63EC-1F63-38F2AD906C68}"/>
              </a:ext>
            </a:extLst>
          </p:cNvPr>
          <p:cNvCxnSpPr>
            <a:cxnSpLocks/>
          </p:cNvCxnSpPr>
          <p:nvPr/>
        </p:nvCxnSpPr>
        <p:spPr>
          <a:xfrm>
            <a:off x="9840244" y="2829417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9641BD79-82EB-ACA5-6B96-0AAF49F522D3}"/>
              </a:ext>
            </a:extLst>
          </p:cNvPr>
          <p:cNvCxnSpPr>
            <a:cxnSpLocks/>
          </p:cNvCxnSpPr>
          <p:nvPr/>
        </p:nvCxnSpPr>
        <p:spPr>
          <a:xfrm>
            <a:off x="9671174" y="2828942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BCEFD1B3-F593-FF15-32AA-2CB78F5B7051}"/>
              </a:ext>
            </a:extLst>
          </p:cNvPr>
          <p:cNvCxnSpPr>
            <a:cxnSpLocks/>
          </p:cNvCxnSpPr>
          <p:nvPr/>
        </p:nvCxnSpPr>
        <p:spPr>
          <a:xfrm>
            <a:off x="9514013" y="2828942"/>
            <a:ext cx="0" cy="6766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3" name="Oval 212">
            <a:extLst>
              <a:ext uri="{FF2B5EF4-FFF2-40B4-BE49-F238E27FC236}">
                <a16:creationId xmlns:a16="http://schemas.microsoft.com/office/drawing/2014/main" id="{5EDCE5EE-D589-FEA7-91C7-0DD3DBF830A8}"/>
              </a:ext>
            </a:extLst>
          </p:cNvPr>
          <p:cNvSpPr/>
          <p:nvPr/>
        </p:nvSpPr>
        <p:spPr>
          <a:xfrm>
            <a:off x="3755838" y="2304996"/>
            <a:ext cx="584565" cy="622431"/>
          </a:xfrm>
          <a:prstGeom prst="ellipse">
            <a:avLst/>
          </a:prstGeom>
          <a:solidFill>
            <a:srgbClr val="00662C"/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74B2E8DB-D75C-563E-0411-201CFC19764C}"/>
              </a:ext>
            </a:extLst>
          </p:cNvPr>
          <p:cNvSpPr/>
          <p:nvPr/>
        </p:nvSpPr>
        <p:spPr>
          <a:xfrm>
            <a:off x="5726560" y="3142279"/>
            <a:ext cx="584565" cy="622431"/>
          </a:xfrm>
          <a:prstGeom prst="ellipse">
            <a:avLst/>
          </a:prstGeom>
          <a:solidFill>
            <a:srgbClr val="00662C"/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9" name="Oval 228">
            <a:extLst>
              <a:ext uri="{FF2B5EF4-FFF2-40B4-BE49-F238E27FC236}">
                <a16:creationId xmlns:a16="http://schemas.microsoft.com/office/drawing/2014/main" id="{B84C33C9-98FE-3444-BB82-337D42308540}"/>
              </a:ext>
            </a:extLst>
          </p:cNvPr>
          <p:cNvSpPr/>
          <p:nvPr/>
        </p:nvSpPr>
        <p:spPr>
          <a:xfrm>
            <a:off x="3762070" y="2300101"/>
            <a:ext cx="584565" cy="622431"/>
          </a:xfrm>
          <a:prstGeom prst="ellipse">
            <a:avLst/>
          </a:prstGeom>
          <a:solidFill>
            <a:srgbClr val="7FB2B7"/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>
            <a:extLst>
              <a:ext uri="{FF2B5EF4-FFF2-40B4-BE49-F238E27FC236}">
                <a16:creationId xmlns:a16="http://schemas.microsoft.com/office/drawing/2014/main" id="{10117EFE-5342-6E34-08AF-FE8F1CFC1D0A}"/>
              </a:ext>
            </a:extLst>
          </p:cNvPr>
          <p:cNvSpPr/>
          <p:nvPr/>
        </p:nvSpPr>
        <p:spPr>
          <a:xfrm>
            <a:off x="5720254" y="3142279"/>
            <a:ext cx="584565" cy="622431"/>
          </a:xfrm>
          <a:prstGeom prst="ellipse">
            <a:avLst/>
          </a:prstGeom>
          <a:solidFill>
            <a:srgbClr val="7FB2B7"/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>
            <a:extLst>
              <a:ext uri="{FF2B5EF4-FFF2-40B4-BE49-F238E27FC236}">
                <a16:creationId xmlns:a16="http://schemas.microsoft.com/office/drawing/2014/main" id="{BF2AC1D7-D6F2-061D-12FD-7E78231E578B}"/>
              </a:ext>
            </a:extLst>
          </p:cNvPr>
          <p:cNvSpPr/>
          <p:nvPr/>
        </p:nvSpPr>
        <p:spPr>
          <a:xfrm>
            <a:off x="8318590" y="2607820"/>
            <a:ext cx="584565" cy="622431"/>
          </a:xfrm>
          <a:prstGeom prst="ellipse">
            <a:avLst/>
          </a:prstGeom>
          <a:solidFill>
            <a:srgbClr val="00662C"/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3" name="Oval 262">
            <a:extLst>
              <a:ext uri="{FF2B5EF4-FFF2-40B4-BE49-F238E27FC236}">
                <a16:creationId xmlns:a16="http://schemas.microsoft.com/office/drawing/2014/main" id="{9D89DC69-9B30-0625-36F2-C150E4199047}"/>
              </a:ext>
            </a:extLst>
          </p:cNvPr>
          <p:cNvSpPr/>
          <p:nvPr/>
        </p:nvSpPr>
        <p:spPr>
          <a:xfrm>
            <a:off x="3699276" y="3820990"/>
            <a:ext cx="584565" cy="622431"/>
          </a:xfrm>
          <a:prstGeom prst="ellipse">
            <a:avLst/>
          </a:prstGeom>
          <a:solidFill>
            <a:srgbClr val="00662C"/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8" name="TextBox 287">
            <a:extLst>
              <a:ext uri="{FF2B5EF4-FFF2-40B4-BE49-F238E27FC236}">
                <a16:creationId xmlns:a16="http://schemas.microsoft.com/office/drawing/2014/main" id="{27617D04-B590-3C40-9BE7-CF57F9CA5001}"/>
              </a:ext>
            </a:extLst>
          </p:cNvPr>
          <p:cNvSpPr txBox="1"/>
          <p:nvPr/>
        </p:nvSpPr>
        <p:spPr>
          <a:xfrm>
            <a:off x="9350192" y="3612671"/>
            <a:ext cx="28418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Temporal information is crucial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Spike trains must be encoded / decoded </a:t>
            </a:r>
          </a:p>
        </p:txBody>
      </p:sp>
    </p:spTree>
    <p:extLst>
      <p:ext uri="{BB962C8B-B14F-4D97-AF65-F5344CB8AC3E}">
        <p14:creationId xmlns:p14="http://schemas.microsoft.com/office/powerpoint/2010/main" val="54288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0115 L 0.01328 0.0006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4" y="-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47 L 0.01341 0.000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4" y="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01393 2.59259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023 L 0.0138 -0.000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4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0.01393 0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0.01394 0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28 0.00069 L 0.02578 0.0006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1 0.00069 L 0.02669 0.0006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4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93 2.59259E-6 L 0.02682 2.59259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 -0.00023 L 0.02604 -0.0002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93 0 L 0.02669 0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94 0 L 0.02657 0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2.22222E-6 L 0.01328 0.0004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4" y="2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682 2.59259E-6 L 0.04023 2.59259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4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669 0.00069 L 0.04023 0.0006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578 0.00069 L 0.03971 0.0006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669 0 L 0.0405 0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657 0 L 0.0405 0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0" animBg="1"/>
      <p:bldP spid="228" grpId="0" animBg="1"/>
      <p:bldP spid="229" grpId="0" animBg="1"/>
      <p:bldP spid="260" grpId="0" animBg="1"/>
      <p:bldP spid="261" grpId="0" animBg="1"/>
      <p:bldP spid="263" grpId="0" animBg="1"/>
      <p:bldP spid="28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024AB-8F38-17FB-F6CD-6317E7281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BF222-2AED-D795-6FEC-662DD15E3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Spiking Neural Networks (SNNs)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1F926A6-978D-C5D0-F609-2C4892862B5C}"/>
              </a:ext>
            </a:extLst>
          </p:cNvPr>
          <p:cNvSpPr/>
          <p:nvPr/>
        </p:nvSpPr>
        <p:spPr>
          <a:xfrm>
            <a:off x="3048480" y="1518222"/>
            <a:ext cx="6095040" cy="4272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55A36C-EE8D-6003-6F9C-EFF9FF350B95}"/>
              </a:ext>
            </a:extLst>
          </p:cNvPr>
          <p:cNvSpPr/>
          <p:nvPr/>
        </p:nvSpPr>
        <p:spPr>
          <a:xfrm>
            <a:off x="3762648" y="2304998"/>
            <a:ext cx="584565" cy="622431"/>
          </a:xfrm>
          <a:prstGeom prst="ellipse">
            <a:avLst/>
          </a:prstGeom>
          <a:solidFill>
            <a:srgbClr val="006570">
              <a:alpha val="50196"/>
            </a:srgb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EC3B25-61AF-C7D1-058F-0EEE887C3092}"/>
              </a:ext>
            </a:extLst>
          </p:cNvPr>
          <p:cNvSpPr/>
          <p:nvPr/>
        </p:nvSpPr>
        <p:spPr>
          <a:xfrm>
            <a:off x="3689185" y="3832685"/>
            <a:ext cx="584565" cy="622431"/>
          </a:xfrm>
          <a:prstGeom prst="ellipse">
            <a:avLst/>
          </a:prstGeom>
          <a:solidFill>
            <a:srgbClr val="006570">
              <a:alpha val="50196"/>
            </a:srgb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EDFA68A-10A8-0625-7E17-F97A445BE756}"/>
              </a:ext>
            </a:extLst>
          </p:cNvPr>
          <p:cNvSpPr/>
          <p:nvPr/>
        </p:nvSpPr>
        <p:spPr>
          <a:xfrm>
            <a:off x="5480323" y="4844588"/>
            <a:ext cx="584565" cy="622431"/>
          </a:xfrm>
          <a:prstGeom prst="ellipse">
            <a:avLst/>
          </a:prstGeom>
          <a:solidFill>
            <a:srgbClr val="006570">
              <a:alpha val="50196"/>
            </a:srgb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F12EFF2-5C5A-8D71-21E3-58B03A43EDC4}"/>
              </a:ext>
            </a:extLst>
          </p:cNvPr>
          <p:cNvSpPr/>
          <p:nvPr/>
        </p:nvSpPr>
        <p:spPr>
          <a:xfrm>
            <a:off x="7081149" y="3832685"/>
            <a:ext cx="584565" cy="622431"/>
          </a:xfrm>
          <a:prstGeom prst="ellipse">
            <a:avLst/>
          </a:prstGeom>
          <a:solidFill>
            <a:srgbClr val="006570">
              <a:alpha val="50196"/>
            </a:srgb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9FE598C-0639-2A7F-7115-7C2FD16F06A5}"/>
              </a:ext>
            </a:extLst>
          </p:cNvPr>
          <p:cNvSpPr/>
          <p:nvPr/>
        </p:nvSpPr>
        <p:spPr>
          <a:xfrm>
            <a:off x="6395705" y="1877875"/>
            <a:ext cx="584565" cy="622431"/>
          </a:xfrm>
          <a:prstGeom prst="ellipse">
            <a:avLst/>
          </a:prstGeom>
          <a:solidFill>
            <a:srgbClr val="006570">
              <a:alpha val="50196"/>
            </a:srgb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802B653-237A-C203-7DDE-F09EFAD61EDF}"/>
              </a:ext>
            </a:extLst>
          </p:cNvPr>
          <p:cNvSpPr/>
          <p:nvPr/>
        </p:nvSpPr>
        <p:spPr>
          <a:xfrm>
            <a:off x="5721424" y="3135796"/>
            <a:ext cx="584565" cy="622431"/>
          </a:xfrm>
          <a:prstGeom prst="ellipse">
            <a:avLst/>
          </a:prstGeom>
          <a:solidFill>
            <a:srgbClr val="006570">
              <a:alpha val="50196"/>
            </a:srgb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DAA6964-FE80-4104-AA7F-2E702FBD90B6}"/>
              </a:ext>
            </a:extLst>
          </p:cNvPr>
          <p:cNvSpPr/>
          <p:nvPr/>
        </p:nvSpPr>
        <p:spPr>
          <a:xfrm>
            <a:off x="8314591" y="2616214"/>
            <a:ext cx="584565" cy="622431"/>
          </a:xfrm>
          <a:prstGeom prst="ellipse">
            <a:avLst/>
          </a:prstGeom>
          <a:solidFill>
            <a:srgbClr val="006570">
              <a:alpha val="50196"/>
            </a:srgbClr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26B9122-497A-1E84-E598-05453C127502}"/>
              </a:ext>
            </a:extLst>
          </p:cNvPr>
          <p:cNvCxnSpPr>
            <a:stCxn id="15" idx="6"/>
            <a:endCxn id="16" idx="3"/>
          </p:cNvCxnSpPr>
          <p:nvPr/>
        </p:nvCxnSpPr>
        <p:spPr>
          <a:xfrm flipV="1">
            <a:off x="6305988" y="3147491"/>
            <a:ext cx="2094211" cy="299520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0EC69D2-526E-2BD1-CED0-3310B7A26AC9}"/>
              </a:ext>
            </a:extLst>
          </p:cNvPr>
          <p:cNvCxnSpPr>
            <a:stCxn id="10" idx="7"/>
            <a:endCxn id="14" idx="2"/>
          </p:cNvCxnSpPr>
          <p:nvPr/>
        </p:nvCxnSpPr>
        <p:spPr>
          <a:xfrm flipV="1">
            <a:off x="4261605" y="2189090"/>
            <a:ext cx="2134100" cy="207060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54056B4-1F9D-AE0B-3059-76DD810E1765}"/>
              </a:ext>
            </a:extLst>
          </p:cNvPr>
          <p:cNvCxnSpPr>
            <a:stCxn id="14" idx="2"/>
            <a:endCxn id="10" idx="7"/>
          </p:cNvCxnSpPr>
          <p:nvPr/>
        </p:nvCxnSpPr>
        <p:spPr>
          <a:xfrm flipH="1">
            <a:off x="4261605" y="2189090"/>
            <a:ext cx="2134100" cy="207060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ACE5EB4-1756-BF77-E6AA-3EDF8ACA1CDB}"/>
              </a:ext>
            </a:extLst>
          </p:cNvPr>
          <p:cNvCxnSpPr>
            <a:stCxn id="11" idx="0"/>
            <a:endCxn id="10" idx="3"/>
          </p:cNvCxnSpPr>
          <p:nvPr/>
        </p:nvCxnSpPr>
        <p:spPr>
          <a:xfrm flipH="1" flipV="1">
            <a:off x="3848257" y="2836275"/>
            <a:ext cx="133212" cy="996408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6F5AD5E-2C48-A4AD-48CB-9B1BE126C0CC}"/>
              </a:ext>
            </a:extLst>
          </p:cNvPr>
          <p:cNvCxnSpPr>
            <a:stCxn id="11" idx="7"/>
            <a:endCxn id="15" idx="2"/>
          </p:cNvCxnSpPr>
          <p:nvPr/>
        </p:nvCxnSpPr>
        <p:spPr>
          <a:xfrm flipV="1">
            <a:off x="4188141" y="3447011"/>
            <a:ext cx="1533282" cy="476828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499C97F-6573-9242-938C-98FDC26635FE}"/>
              </a:ext>
            </a:extLst>
          </p:cNvPr>
          <p:cNvCxnSpPr>
            <a:stCxn id="10" idx="5"/>
            <a:endCxn id="15" idx="1"/>
          </p:cNvCxnSpPr>
          <p:nvPr/>
        </p:nvCxnSpPr>
        <p:spPr>
          <a:xfrm>
            <a:off x="4261605" y="2836275"/>
            <a:ext cx="1545427" cy="390672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C8F0F37-AD6C-B9CB-5381-C7E500FF1949}"/>
              </a:ext>
            </a:extLst>
          </p:cNvPr>
          <p:cNvCxnSpPr>
            <a:stCxn id="12" idx="2"/>
            <a:endCxn id="11" idx="5"/>
          </p:cNvCxnSpPr>
          <p:nvPr/>
        </p:nvCxnSpPr>
        <p:spPr>
          <a:xfrm flipH="1" flipV="1">
            <a:off x="4188141" y="4363962"/>
            <a:ext cx="1292182" cy="791841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187D5EF-2ECC-9958-BF17-6186E38FF876}"/>
              </a:ext>
            </a:extLst>
          </p:cNvPr>
          <p:cNvCxnSpPr>
            <a:cxnSpLocks/>
            <a:stCxn id="12" idx="6"/>
            <a:endCxn id="13" idx="3"/>
          </p:cNvCxnSpPr>
          <p:nvPr/>
        </p:nvCxnSpPr>
        <p:spPr>
          <a:xfrm flipV="1">
            <a:off x="6064888" y="4363962"/>
            <a:ext cx="1101870" cy="791841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5AD9CE7-FBD3-E09F-6094-1F41135C8F15}"/>
              </a:ext>
            </a:extLst>
          </p:cNvPr>
          <p:cNvCxnSpPr>
            <a:stCxn id="13" idx="2"/>
            <a:endCxn id="15" idx="5"/>
          </p:cNvCxnSpPr>
          <p:nvPr/>
        </p:nvCxnSpPr>
        <p:spPr>
          <a:xfrm flipH="1" flipV="1">
            <a:off x="6220380" y="3667073"/>
            <a:ext cx="860769" cy="476828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AD47DBC-5F25-52EE-1475-3F0B4C834D65}"/>
              </a:ext>
            </a:extLst>
          </p:cNvPr>
          <p:cNvCxnSpPr>
            <a:stCxn id="15" idx="5"/>
            <a:endCxn id="13" idx="2"/>
          </p:cNvCxnSpPr>
          <p:nvPr/>
        </p:nvCxnSpPr>
        <p:spPr>
          <a:xfrm>
            <a:off x="6220380" y="3667073"/>
            <a:ext cx="860769" cy="476828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9092A13-3B25-B65E-EF94-DD7FFF8921FE}"/>
              </a:ext>
            </a:extLst>
          </p:cNvPr>
          <p:cNvCxnSpPr>
            <a:stCxn id="16" idx="1"/>
            <a:endCxn id="14" idx="6"/>
          </p:cNvCxnSpPr>
          <p:nvPr/>
        </p:nvCxnSpPr>
        <p:spPr>
          <a:xfrm flipH="1" flipV="1">
            <a:off x="6980270" y="2189090"/>
            <a:ext cx="1419929" cy="518277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C3D59EA-123E-3B1B-E9FA-F03C3B865E35}"/>
              </a:ext>
            </a:extLst>
          </p:cNvPr>
          <p:cNvCxnSpPr>
            <a:stCxn id="13" idx="6"/>
            <a:endCxn id="16" idx="4"/>
          </p:cNvCxnSpPr>
          <p:nvPr/>
        </p:nvCxnSpPr>
        <p:spPr>
          <a:xfrm flipV="1">
            <a:off x="7665714" y="3238645"/>
            <a:ext cx="941159" cy="905256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9569DD7-7030-8BC9-CC4E-82F372DB2393}"/>
              </a:ext>
            </a:extLst>
          </p:cNvPr>
          <p:cNvCxnSpPr>
            <a:stCxn id="13" idx="3"/>
            <a:endCxn id="11" idx="6"/>
          </p:cNvCxnSpPr>
          <p:nvPr/>
        </p:nvCxnSpPr>
        <p:spPr>
          <a:xfrm flipH="1" flipV="1">
            <a:off x="4273750" y="4143901"/>
            <a:ext cx="2893008" cy="220062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635A736-5361-277E-09E9-AAB55DE4C924}"/>
              </a:ext>
            </a:extLst>
          </p:cNvPr>
          <p:cNvCxnSpPr>
            <a:cxnSpLocks/>
          </p:cNvCxnSpPr>
          <p:nvPr/>
        </p:nvCxnSpPr>
        <p:spPr>
          <a:xfrm flipV="1">
            <a:off x="4273750" y="5339778"/>
            <a:ext cx="1206573" cy="971004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9E9F2F6-EE24-8538-96FD-EE234293AFB1}"/>
              </a:ext>
            </a:extLst>
          </p:cNvPr>
          <p:cNvSpPr txBox="1"/>
          <p:nvPr/>
        </p:nvSpPr>
        <p:spPr>
          <a:xfrm>
            <a:off x="3689185" y="6228409"/>
            <a:ext cx="1398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“neuron”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B26DB3-B979-49C5-2CC4-F296DA57DF7A}"/>
              </a:ext>
            </a:extLst>
          </p:cNvPr>
          <p:cNvSpPr txBox="1"/>
          <p:nvPr/>
        </p:nvSpPr>
        <p:spPr>
          <a:xfrm>
            <a:off x="584200" y="1251522"/>
            <a:ext cx="2324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Network Inputs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17BD46E-FC5E-E8BF-C3C3-653D9D48100E}"/>
              </a:ext>
            </a:extLst>
          </p:cNvPr>
          <p:cNvSpPr txBox="1"/>
          <p:nvPr/>
        </p:nvSpPr>
        <p:spPr>
          <a:xfrm>
            <a:off x="9482705" y="1141911"/>
            <a:ext cx="2580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Network Outputs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1545BB7-EC35-4FB6-6CFF-6AB0F3B03038}"/>
              </a:ext>
            </a:extLst>
          </p:cNvPr>
          <p:cNvCxnSpPr>
            <a:cxnSpLocks/>
          </p:cNvCxnSpPr>
          <p:nvPr/>
        </p:nvCxnSpPr>
        <p:spPr>
          <a:xfrm flipH="1" flipV="1">
            <a:off x="6615823" y="4930227"/>
            <a:ext cx="72164" cy="1220626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F633A6F4-598E-D1C6-786C-B5072AB7B0D2}"/>
              </a:ext>
            </a:extLst>
          </p:cNvPr>
          <p:cNvSpPr txBox="1"/>
          <p:nvPr/>
        </p:nvSpPr>
        <p:spPr>
          <a:xfrm>
            <a:off x="6060908" y="6176874"/>
            <a:ext cx="1557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“synapse”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0338A42-6EAF-8ADB-A5BC-FC767B91AE96}"/>
              </a:ext>
            </a:extLst>
          </p:cNvPr>
          <p:cNvSpPr txBox="1"/>
          <p:nvPr/>
        </p:nvSpPr>
        <p:spPr>
          <a:xfrm>
            <a:off x="675708" y="5540540"/>
            <a:ext cx="1813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“spike train”</a:t>
            </a:r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34C91F25-8881-74AB-476E-9DBD2BEC5C8E}"/>
              </a:ext>
            </a:extLst>
          </p:cNvPr>
          <p:cNvSpPr/>
          <p:nvPr/>
        </p:nvSpPr>
        <p:spPr>
          <a:xfrm>
            <a:off x="3755838" y="2304996"/>
            <a:ext cx="584565" cy="622431"/>
          </a:xfrm>
          <a:prstGeom prst="ellipse">
            <a:avLst/>
          </a:prstGeom>
          <a:solidFill>
            <a:srgbClr val="00662C"/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4D217B40-2E87-61D6-9E79-6477FC94A298}"/>
              </a:ext>
            </a:extLst>
          </p:cNvPr>
          <p:cNvSpPr/>
          <p:nvPr/>
        </p:nvSpPr>
        <p:spPr>
          <a:xfrm>
            <a:off x="5726560" y="3142279"/>
            <a:ext cx="584565" cy="622431"/>
          </a:xfrm>
          <a:prstGeom prst="ellipse">
            <a:avLst/>
          </a:prstGeom>
          <a:solidFill>
            <a:srgbClr val="00662C"/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9" name="Oval 228">
            <a:extLst>
              <a:ext uri="{FF2B5EF4-FFF2-40B4-BE49-F238E27FC236}">
                <a16:creationId xmlns:a16="http://schemas.microsoft.com/office/drawing/2014/main" id="{38F9AA6A-233F-3495-BAC8-7312654BD57A}"/>
              </a:ext>
            </a:extLst>
          </p:cNvPr>
          <p:cNvSpPr/>
          <p:nvPr/>
        </p:nvSpPr>
        <p:spPr>
          <a:xfrm>
            <a:off x="3762070" y="2300101"/>
            <a:ext cx="584565" cy="622431"/>
          </a:xfrm>
          <a:prstGeom prst="ellipse">
            <a:avLst/>
          </a:prstGeom>
          <a:solidFill>
            <a:srgbClr val="7FB2B7"/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0" name="Oval 259">
            <a:extLst>
              <a:ext uri="{FF2B5EF4-FFF2-40B4-BE49-F238E27FC236}">
                <a16:creationId xmlns:a16="http://schemas.microsoft.com/office/drawing/2014/main" id="{722F5712-F1BC-3BFA-38B3-4CC64F67AADA}"/>
              </a:ext>
            </a:extLst>
          </p:cNvPr>
          <p:cNvSpPr/>
          <p:nvPr/>
        </p:nvSpPr>
        <p:spPr>
          <a:xfrm>
            <a:off x="5720254" y="3142279"/>
            <a:ext cx="584565" cy="622431"/>
          </a:xfrm>
          <a:prstGeom prst="ellipse">
            <a:avLst/>
          </a:prstGeom>
          <a:solidFill>
            <a:srgbClr val="7FB2B7"/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1" name="Oval 260">
            <a:extLst>
              <a:ext uri="{FF2B5EF4-FFF2-40B4-BE49-F238E27FC236}">
                <a16:creationId xmlns:a16="http://schemas.microsoft.com/office/drawing/2014/main" id="{931CEB6D-8869-64DC-567C-AD834A63A988}"/>
              </a:ext>
            </a:extLst>
          </p:cNvPr>
          <p:cNvSpPr/>
          <p:nvPr/>
        </p:nvSpPr>
        <p:spPr>
          <a:xfrm>
            <a:off x="8318590" y="2607820"/>
            <a:ext cx="584565" cy="622431"/>
          </a:xfrm>
          <a:prstGeom prst="ellipse">
            <a:avLst/>
          </a:prstGeom>
          <a:solidFill>
            <a:srgbClr val="00662C"/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3" name="Oval 262">
            <a:extLst>
              <a:ext uri="{FF2B5EF4-FFF2-40B4-BE49-F238E27FC236}">
                <a16:creationId xmlns:a16="http://schemas.microsoft.com/office/drawing/2014/main" id="{B96E0AAA-7067-02B8-DA78-CA8BA2C1636C}"/>
              </a:ext>
            </a:extLst>
          </p:cNvPr>
          <p:cNvSpPr/>
          <p:nvPr/>
        </p:nvSpPr>
        <p:spPr>
          <a:xfrm>
            <a:off x="3699276" y="3820990"/>
            <a:ext cx="584565" cy="622431"/>
          </a:xfrm>
          <a:prstGeom prst="ellipse">
            <a:avLst/>
          </a:prstGeom>
          <a:solidFill>
            <a:srgbClr val="00662C"/>
          </a:solidFill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8" name="TextBox 287">
            <a:extLst>
              <a:ext uri="{FF2B5EF4-FFF2-40B4-BE49-F238E27FC236}">
                <a16:creationId xmlns:a16="http://schemas.microsoft.com/office/drawing/2014/main" id="{45FC0675-826A-F6C5-8CFB-E60E7484564F}"/>
              </a:ext>
            </a:extLst>
          </p:cNvPr>
          <p:cNvSpPr txBox="1"/>
          <p:nvPr/>
        </p:nvSpPr>
        <p:spPr>
          <a:xfrm>
            <a:off x="9350192" y="3612671"/>
            <a:ext cx="28418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Temporal information is crucial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Spike trains must be encoded / decoded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69CCD4-1E45-BDD2-F25F-ECBD69242384}"/>
              </a:ext>
            </a:extLst>
          </p:cNvPr>
          <p:cNvSpPr txBox="1"/>
          <p:nvPr/>
        </p:nvSpPr>
        <p:spPr>
          <a:xfrm>
            <a:off x="529686" y="3788586"/>
            <a:ext cx="2496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chemeClr val="bg2">
                    <a:lumMod val="10000"/>
                  </a:schemeClr>
                </a:solidFill>
              </a:rPr>
              <a:t>00001000001000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B8066A-6F17-2FA3-60B6-D3E7B431CA13}"/>
              </a:ext>
            </a:extLst>
          </p:cNvPr>
          <p:cNvSpPr txBox="1"/>
          <p:nvPr/>
        </p:nvSpPr>
        <p:spPr>
          <a:xfrm>
            <a:off x="9310928" y="2500306"/>
            <a:ext cx="2496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chemeClr val="bg2">
                    <a:lumMod val="10000"/>
                  </a:schemeClr>
                </a:solidFill>
              </a:rPr>
              <a:t>10000000000000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2D42A700-991B-CF47-0E4B-8B79CE122775}"/>
              </a:ext>
            </a:extLst>
          </p:cNvPr>
          <p:cNvSpPr txBox="1"/>
          <p:nvPr/>
        </p:nvSpPr>
        <p:spPr>
          <a:xfrm>
            <a:off x="584200" y="2267464"/>
            <a:ext cx="2496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chemeClr val="bg2">
                    <a:lumMod val="10000"/>
                  </a:schemeClr>
                </a:solidFill>
              </a:rPr>
              <a:t>01001000001100</a:t>
            </a:r>
          </a:p>
        </p:txBody>
      </p:sp>
    </p:spTree>
    <p:extLst>
      <p:ext uri="{BB962C8B-B14F-4D97-AF65-F5344CB8AC3E}">
        <p14:creationId xmlns:p14="http://schemas.microsoft.com/office/powerpoint/2010/main" val="3384779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F9DC56-B384-19EB-8D5D-1B6E628CD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Pixels example SNN application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E677AD-E2EA-E34C-0988-2A1DC249F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046" y="1121832"/>
            <a:ext cx="10121905" cy="43297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32D04C-9878-47F2-7CED-3C6CA222B26E}"/>
              </a:ext>
            </a:extLst>
          </p:cNvPr>
          <p:cNvSpPr txBox="1"/>
          <p:nvPr/>
        </p:nvSpPr>
        <p:spPr>
          <a:xfrm>
            <a:off x="2164079" y="6065206"/>
            <a:ext cx="7863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</a:rPr>
              <a:t>[1] S. Kulkarni </a:t>
            </a:r>
            <a:r>
              <a:rPr lang="en-US" i="1" dirty="0">
                <a:effectLst/>
              </a:rPr>
              <a:t>et al</a:t>
            </a:r>
            <a:r>
              <a:rPr lang="en-US" dirty="0">
                <a:effectLst/>
              </a:rPr>
              <a:t> 2023 </a:t>
            </a:r>
            <a:r>
              <a:rPr lang="en-US" i="1" dirty="0">
                <a:effectLst/>
              </a:rPr>
              <a:t>ICONS ’23: Proceedings of the 2023 International Conference on Neuromorphic Systems </a:t>
            </a:r>
            <a:r>
              <a:rPr lang="en-US" b="1" dirty="0">
                <a:effectLst/>
              </a:rPr>
              <a:t>3</a:t>
            </a:r>
            <a:r>
              <a:rPr lang="en-US" dirty="0">
                <a:effectLst/>
              </a:rPr>
              <a:t> pp. 1-8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013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A4330-2C2C-2727-96D3-799E40FB7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Timepix4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F2805A30-AA10-296E-39B0-F1EECC4053C8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95692" y="1289050"/>
                <a:ext cx="6232234" cy="4667250"/>
              </a:xfrm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Hybrid pixel detector readout ASIC  [2]</a:t>
                </a:r>
              </a:p>
              <a:p>
                <a:pPr marL="971550" lvl="1" indent="-285750"/>
                <a:r>
                  <a:rPr lang="en-US" sz="2000" dirty="0"/>
                  <a:t>Baseline 300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000" dirty="0"/>
                  <a:t>m silicon sensor</a:t>
                </a:r>
              </a:p>
              <a:p>
                <a:pPr marL="971550" lvl="1" indent="-285750"/>
                <a:r>
                  <a:rPr lang="en-US" sz="2000" dirty="0"/>
                  <a:t>Bump pads for each pixel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~1.5 keV </a:t>
                </a:r>
                <a:r>
                  <a:rPr lang="en-US" sz="2000" dirty="0" err="1"/>
                  <a:t>ToT</a:t>
                </a:r>
                <a:r>
                  <a:rPr lang="en-US" sz="2000" dirty="0"/>
                  <a:t> energy resolution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195 </a:t>
                </a:r>
                <a:r>
                  <a:rPr lang="en-US" sz="2000" dirty="0" err="1"/>
                  <a:t>ps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ToA</a:t>
                </a:r>
                <a:r>
                  <a:rPr lang="en-US" sz="2000" dirty="0"/>
                  <a:t> binning resolution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~3.6M hits/mm</a:t>
                </a:r>
                <a:r>
                  <a:rPr lang="en-US" sz="2000" baseline="30000" dirty="0"/>
                  <a:t>2</a:t>
                </a:r>
                <a:r>
                  <a:rPr lang="en-US" sz="2000" dirty="0"/>
                  <a:t>/s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24.7 x 29.96 mm</a:t>
                </a:r>
                <a:r>
                  <a:rPr lang="en-US" sz="2000" baseline="30000" dirty="0"/>
                  <a:t>2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512 x 448 pixels, 55 x 55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000" dirty="0"/>
                  <a:t>m</a:t>
                </a:r>
                <a:r>
                  <a:rPr lang="en-US" sz="2000" baseline="30000" dirty="0"/>
                  <a:t>2 </a:t>
                </a:r>
                <a:r>
                  <a:rPr lang="en-US" sz="2000" dirty="0"/>
                  <a:t>pixel pitch</a:t>
                </a:r>
                <a:endParaRPr lang="en-US" sz="2000" baseline="30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r>
                  <a:rPr lang="en-US" sz="2000" dirty="0"/>
                  <a:t>Applications in: high energy / nuclear fundamental physics, radiation detection / dosimetry, medicine, electron microscopes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F2805A30-AA10-296E-39B0-F1EECC4053C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95692" y="1289050"/>
                <a:ext cx="6232234" cy="4667250"/>
              </a:xfrm>
              <a:blipFill>
                <a:blip r:embed="rId2"/>
                <a:stretch>
                  <a:fillRect l="-2446" t="-2219" b="-5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F93CABB5-9D88-EC75-D97A-560D224342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39050" y="181704"/>
            <a:ext cx="3284797" cy="36544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8C44603-50F4-0CF5-9552-25FF10EE2149}"/>
              </a:ext>
            </a:extLst>
          </p:cNvPr>
          <p:cNvSpPr txBox="1"/>
          <p:nvPr/>
        </p:nvSpPr>
        <p:spPr>
          <a:xfrm>
            <a:off x="2609850" y="63082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</a:rPr>
              <a:t>[2] X. </a:t>
            </a:r>
            <a:r>
              <a:rPr lang="en-US" dirty="0" err="1">
                <a:effectLst/>
              </a:rPr>
              <a:t>Llopart</a:t>
            </a:r>
            <a:r>
              <a:rPr lang="en-US" dirty="0">
                <a:effectLst/>
              </a:rPr>
              <a:t> </a:t>
            </a:r>
            <a:r>
              <a:rPr lang="en-US" i="1" dirty="0">
                <a:effectLst/>
              </a:rPr>
              <a:t>et al</a:t>
            </a:r>
            <a:r>
              <a:rPr lang="en-US" dirty="0">
                <a:effectLst/>
              </a:rPr>
              <a:t> 2022 </a:t>
            </a:r>
            <a:r>
              <a:rPr lang="en-US" i="1" dirty="0">
                <a:effectLst/>
              </a:rPr>
              <a:t>JINST</a:t>
            </a:r>
            <a:r>
              <a:rPr lang="en-US" dirty="0">
                <a:effectLst/>
              </a:rPr>
              <a:t> </a:t>
            </a:r>
            <a:r>
              <a:rPr lang="en-US" b="1" dirty="0">
                <a:effectLst/>
              </a:rPr>
              <a:t>17</a:t>
            </a:r>
            <a:r>
              <a:rPr lang="en-US" dirty="0">
                <a:effectLst/>
              </a:rPr>
              <a:t> C01044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5D116B-D42B-1FBB-914E-4D82FB81B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9050" y="3836129"/>
            <a:ext cx="3995921" cy="23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73156"/>
      </p:ext>
    </p:extLst>
  </p:cSld>
  <p:clrMapOvr>
    <a:masterClrMapping/>
  </p:clrMapOvr>
</p:sld>
</file>

<file path=ppt/theme/theme1.xml><?xml version="1.0" encoding="utf-8"?>
<a:theme xmlns:a="http://schemas.openxmlformats.org/drawingml/2006/main" name="ORNL Presentation">
  <a:themeElements>
    <a:clrScheme name="ORNL Color TEST">
      <a:dk1>
        <a:srgbClr val="373A36"/>
      </a:dk1>
      <a:lt1>
        <a:srgbClr val="FFFFFF"/>
      </a:lt1>
      <a:dk2>
        <a:srgbClr val="00662C"/>
      </a:dk2>
      <a:lt2>
        <a:srgbClr val="DBDCDB"/>
      </a:lt2>
      <a:accent1>
        <a:srgbClr val="00454D"/>
      </a:accent1>
      <a:accent2>
        <a:srgbClr val="006BA6"/>
      </a:accent2>
      <a:accent3>
        <a:srgbClr val="00B38F"/>
      </a:accent3>
      <a:accent4>
        <a:srgbClr val="7DBA00"/>
      </a:accent4>
      <a:accent5>
        <a:srgbClr val="FF9E1B"/>
      </a:accent5>
      <a:accent6>
        <a:srgbClr val="B50093"/>
      </a:accent6>
      <a:hlink>
        <a:srgbClr val="00BDB5"/>
      </a:hlink>
      <a:folHlink>
        <a:srgbClr val="00662C"/>
      </a:folHlink>
    </a:clrScheme>
    <a:fontScheme name="aptos only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RNL Green">
      <a:srgbClr val="00662C"/>
    </a:custClr>
    <a:custClr name="Hale Navy">
      <a:srgbClr val="00454D"/>
    </a:custClr>
    <a:custClr name="Graphite">
      <a:srgbClr val="DBDCDB"/>
    </a:custClr>
    <a:custClr name="Polar">
      <a:srgbClr val="FFFFFF"/>
    </a:custClr>
    <a:custClr name="Dark Matter">
      <a:srgbClr val="373A36"/>
    </a:custClr>
    <a:custClr name="Energy">
      <a:srgbClr val="7DBA00"/>
    </a:custClr>
    <a:custClr name="Mist">
      <a:srgbClr val="8BFEBF"/>
    </a:custClr>
    <a:custClr name="Biome">
      <a:srgbClr val="00B38F"/>
    </a:custClr>
    <a:custClr name="Aqua">
      <a:srgbClr val="00BDB5"/>
    </a:custClr>
    <a:custClr name="Infinity">
      <a:srgbClr val="006BA6"/>
    </a:custClr>
    <a:custClr name="Hydro">
      <a:srgbClr val="005776"/>
    </a:custClr>
    <a:custClr name="Forge">
      <a:srgbClr val="FF9E1B"/>
    </a:custClr>
    <a:custClr name="Spark">
      <a:srgbClr val="FE5000"/>
    </a:custClr>
    <a:custClr name="Plasma">
      <a:srgbClr val="B50094"/>
    </a:custClr>
    <a:custClr name="Pulsar">
      <a:srgbClr val="4E008E"/>
    </a:custClr>
  </a:custClrLst>
  <a:extLst>
    <a:ext uri="{05A4C25C-085E-4340-85A3-A5531E510DB2}">
      <thm15:themeFamily xmlns:thm15="http://schemas.microsoft.com/office/thememl/2012/main" name="ORNL-Presentation-16x9-Template" id="{7046AE06-9846-7E4F-8310-1A5182779058}" vid="{9FE858FF-43F1-DB4C-AB9C-425F4E62A3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db3dbd43-4c4b-4544-9f8a-0553f9f5f25e}" enabled="0" method="" siteId="{db3dbd43-4c4b-4544-9f8a-0553f9f5f25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ORNL-Presentation-16x9-Template</Template>
  <TotalTime>1917</TotalTime>
  <Words>2121</Words>
  <Application>Microsoft Office PowerPoint</Application>
  <PresentationFormat>Widescreen</PresentationFormat>
  <Paragraphs>310</Paragraphs>
  <Slides>25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Aptos</vt:lpstr>
      <vt:lpstr>Aptos Light</vt:lpstr>
      <vt:lpstr>Arial</vt:lpstr>
      <vt:lpstr>Cambria Math</vt:lpstr>
      <vt:lpstr>Menlo</vt:lpstr>
      <vt:lpstr>Wingdings</vt:lpstr>
      <vt:lpstr>ORNL Presentation</vt:lpstr>
      <vt:lpstr>Data Generation for Spiking Neural Networks Using Allpix-Squared </vt:lpstr>
      <vt:lpstr>Project enabled through interdisciplinary team</vt:lpstr>
      <vt:lpstr>The NEUROPix Project Overview</vt:lpstr>
      <vt:lpstr>Traditional vs Neuromorphic Computing</vt:lpstr>
      <vt:lpstr>Traditional vs Neuromorphic Computing, Continued</vt:lpstr>
      <vt:lpstr>Spiking Neural Networks (SNNs)</vt:lpstr>
      <vt:lpstr>Spiking Neural Networks (SNNs)</vt:lpstr>
      <vt:lpstr>Smart Pixels example SNN application</vt:lpstr>
      <vt:lpstr>Timepix4</vt:lpstr>
      <vt:lpstr>First step – use SNN for pixel hit clustering and particle identification</vt:lpstr>
      <vt:lpstr>Developing a data pipeline with simulation and  real data</vt:lpstr>
      <vt:lpstr>Dataset requirements for SNN Training</vt:lpstr>
      <vt:lpstr>Step 1: Allpix-Squared Simulation</vt:lpstr>
      <vt:lpstr>Step 2: Allpix-Squared output to HDF5 Step 3: Add data-like bitstream</vt:lpstr>
      <vt:lpstr>Step 4: Enhance dataset without additional simulation</vt:lpstr>
      <vt:lpstr>Preliminary versions of most of the data pipeline</vt:lpstr>
      <vt:lpstr>Simulation improvements</vt:lpstr>
      <vt:lpstr>The path forward involves Allpix-Squared improvements</vt:lpstr>
      <vt:lpstr>Summary</vt:lpstr>
      <vt:lpstr>Acknowledgements</vt:lpstr>
      <vt:lpstr>Backup</vt:lpstr>
      <vt:lpstr>Abstract</vt:lpstr>
      <vt:lpstr>References</vt:lpstr>
      <vt:lpstr>My scientific journey has taken me all around the world</vt:lpstr>
      <vt:lpstr>First particle database of Allpix-Squared outputs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Steinhebel, Amanda</dc:creator>
  <cp:keywords/>
  <dc:description/>
  <cp:lastModifiedBy>Steinhebel, Amanda</cp:lastModifiedBy>
  <cp:revision>1</cp:revision>
  <dcterms:created xsi:type="dcterms:W3CDTF">2026-03-23T21:18:20Z</dcterms:created>
  <dcterms:modified xsi:type="dcterms:W3CDTF">2026-06-05T15:17:52Z</dcterms:modified>
  <cp:category/>
</cp:coreProperties>
</file>