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318" r:id="rId6"/>
    <p:sldId id="258" r:id="rId7"/>
    <p:sldId id="315" r:id="rId8"/>
    <p:sldId id="303" r:id="rId9"/>
    <p:sldId id="316" r:id="rId10"/>
    <p:sldId id="317" r:id="rId11"/>
    <p:sldId id="259" r:id="rId12"/>
    <p:sldId id="260" r:id="rId13"/>
    <p:sldId id="266" r:id="rId14"/>
    <p:sldId id="306" r:id="rId15"/>
    <p:sldId id="307" r:id="rId16"/>
    <p:sldId id="308" r:id="rId17"/>
    <p:sldId id="288" r:id="rId18"/>
    <p:sldId id="309" r:id="rId19"/>
    <p:sldId id="310" r:id="rId20"/>
    <p:sldId id="311" r:id="rId21"/>
    <p:sldId id="312" r:id="rId22"/>
    <p:sldId id="313" r:id="rId23"/>
    <p:sldId id="314" r:id="rId24"/>
    <p:sldId id="279" r:id="rId25"/>
    <p:sldId id="294" r:id="rId26"/>
    <p:sldId id="304" r:id="rId27"/>
    <p:sldId id="305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8DD"/>
    <a:srgbClr val="CF2FD3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61" autoAdjust="0"/>
  </p:normalViewPr>
  <p:slideViewPr>
    <p:cSldViewPr snapToGrid="0" showGuides="1">
      <p:cViewPr varScale="1">
        <p:scale>
          <a:sx n="74" d="100"/>
          <a:sy n="74" d="100"/>
        </p:scale>
        <p:origin x="4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7/2/2021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Alex</a:t>
            </a:r>
            <a:r>
              <a:rPr lang="en-US" sz="1000" baseline="0" dirty="0">
                <a:solidFill>
                  <a:srgbClr val="BFBFBF"/>
                </a:solidFill>
                <a:latin typeface="+mn-lt"/>
                <a:cs typeface="Arial" pitchFamily="34" charset="0"/>
              </a:rPr>
              <a:t> Laminack</a:t>
            </a:r>
            <a:endParaRPr lang="en-US" sz="1000" dirty="0">
              <a:solidFill>
                <a:srgbClr val="BFBFBF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38.tiff"/><Relationship Id="rId7" Type="http://schemas.openxmlformats.org/officeDocument/2006/relationships/image" Target="../media/image9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Relationship Id="rId9" Type="http://schemas.openxmlformats.org/officeDocument/2006/relationships/image" Target="../media/image39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9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6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28736" y="1388962"/>
                <a:ext cx="8678194" cy="1026756"/>
              </a:xfrm>
            </p:spPr>
            <p:txBody>
              <a:bodyPr/>
              <a:lstStyle/>
              <a:p>
                <a:r>
                  <a:rPr lang="en-US" dirty="0"/>
                  <a:t>Total Absorption </a:t>
                </a:r>
                <a:r>
                  <a:rPr lang="en-US"/>
                  <a:t>Spectroscopy Measurement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28736" y="1388962"/>
                <a:ext cx="8678194" cy="1026756"/>
              </a:xfrm>
              <a:blipFill>
                <a:blip r:embed="rId2"/>
                <a:stretch>
                  <a:fillRect l="-1756" t="-125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Alex Laminack</a:t>
            </a:r>
          </a:p>
          <a:p>
            <a:r>
              <a:rPr lang="en-US" dirty="0"/>
              <a:t>6/24/2021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E2720-3295-FB46-B902-661B383DBC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418" y="5478998"/>
            <a:ext cx="2039911" cy="7115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E713F3-2F79-EE4D-9CE1-FC52AC759B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928" y="5619544"/>
            <a:ext cx="1455400" cy="565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B547B-BDA4-F949-B30D-1242928E47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673" y="6144339"/>
            <a:ext cx="1206513" cy="575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521F4-D0A9-CB4A-8109-4B6FBD8DD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9509" y="5842229"/>
            <a:ext cx="1437915" cy="872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DDCAA3-6E6D-2A44-9ECA-9CE700D8845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320" y="5579432"/>
            <a:ext cx="2801780" cy="920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3B3E4D-4C26-1C46-99D4-8AE5F808CD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0822" y="6414531"/>
            <a:ext cx="1555874" cy="373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E3CEE-78A0-0842-B2DA-2BD9955A3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6168" y="6465101"/>
            <a:ext cx="27305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71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399" y="949615"/>
            <a:ext cx="5243544" cy="5243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MTAS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5"/>
                <a:ext cx="6497690" cy="404777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𝑇𝑐</m:t>
                        </m:r>
                      </m:e>
                    </m:sPre>
                  </m:oMath>
                </a14:m>
                <a:r>
                  <a:rPr lang="en-US" dirty="0"/>
                  <a:t> produced by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𝐶𝑓</m:t>
                        </m:r>
                      </m:e>
                    </m:sPre>
                  </m:oMath>
                </a14:m>
                <a:r>
                  <a:rPr lang="en-US" dirty="0"/>
                  <a:t> fission beam at CARIBU at Argonne National Lab</a:t>
                </a:r>
              </a:p>
              <a:p>
                <a:r>
                  <a:rPr lang="en-US" dirty="0"/>
                  <a:t>Ions implanted on tape outside of MTAS and moved into the detector array in cycles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5"/>
                <a:ext cx="6497690" cy="4047778"/>
              </a:xfrm>
              <a:blipFill>
                <a:blip r:embed="rId3"/>
                <a:stretch>
                  <a:fillRect l="-1501" t="-2108" r="-2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03518" y="6250335"/>
            <a:ext cx="249299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https://nndc.bnl.gov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37285" y="4881415"/>
            <a:ext cx="1261465" cy="13117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5759" y="5862055"/>
                <a:ext cx="1888823" cy="34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FF00"/>
                    </a:solidFill>
                    <a:latin typeface="+mn-lt"/>
                  </a:rPr>
                  <a:t>:         keV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759" y="5862055"/>
                <a:ext cx="1888823" cy="340350"/>
              </a:xfrm>
              <a:prstGeom prst="rect">
                <a:avLst/>
              </a:prstGeom>
              <a:blipFill>
                <a:blip r:embed="rId4"/>
                <a:stretch>
                  <a:fillRect t="-1272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164958" y="2281382"/>
            <a:ext cx="1261465" cy="13117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62669" y="3560616"/>
            <a:ext cx="1261465" cy="131174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76526" y="4555108"/>
                <a:ext cx="1888823" cy="34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+mn-lt"/>
                  </a:rPr>
                  <a:t>:         keV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526" y="4555108"/>
                <a:ext cx="1888823" cy="340350"/>
              </a:xfrm>
              <a:prstGeom prst="rect">
                <a:avLst/>
              </a:prstGeom>
              <a:blipFill>
                <a:blip r:embed="rId5"/>
                <a:stretch>
                  <a:fillRect t="-125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4958" y="3252776"/>
                <a:ext cx="1888823" cy="340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7030A0"/>
                    </a:solidFill>
                    <a:latin typeface="+mn-lt"/>
                  </a:rPr>
                  <a:t>:         keV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958" y="3252776"/>
                <a:ext cx="1888823" cy="340350"/>
              </a:xfrm>
              <a:prstGeom prst="rect">
                <a:avLst/>
              </a:prstGeom>
              <a:blipFill>
                <a:blip r:embed="rId6"/>
                <a:stretch>
                  <a:fillRect t="-12727" b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 flipV="1">
            <a:off x="10093401" y="4223510"/>
            <a:ext cx="1297972" cy="1313777"/>
          </a:xfrm>
          <a:prstGeom prst="straightConnector1">
            <a:avLst/>
          </a:prstGeom>
          <a:ln w="28575">
            <a:solidFill>
              <a:srgbClr val="FA08DD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721801" y="2888858"/>
            <a:ext cx="1297972" cy="1313777"/>
          </a:xfrm>
          <a:prstGeom prst="straightConnector1">
            <a:avLst/>
          </a:prstGeom>
          <a:ln w="28575">
            <a:solidFill>
              <a:srgbClr val="FA08DD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382520" y="1568052"/>
            <a:ext cx="1297972" cy="1313777"/>
          </a:xfrm>
          <a:prstGeom prst="straightConnector1">
            <a:avLst/>
          </a:prstGeom>
          <a:ln w="28575">
            <a:solidFill>
              <a:srgbClr val="FA08DD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77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4"/>
                <a:ext cx="5091886" cy="5005683"/>
              </a:xfrm>
            </p:spPr>
            <p:txBody>
              <a:bodyPr/>
              <a:lstStyle/>
              <a:p>
                <a:r>
                  <a:rPr lang="en-US" dirty="0"/>
                  <a:t>Short lived contaminant excluded by omitting first few seconds of data</a:t>
                </a:r>
              </a:p>
              <a:p>
                <a:r>
                  <a:rPr lang="en-US" dirty="0"/>
                  <a:t>Early cut: 10 second block</a:t>
                </a:r>
              </a:p>
              <a:p>
                <a:pPr lvl="1"/>
                <a:r>
                  <a:rPr lang="en-US" dirty="0"/>
                  <a:t>Contains ~75% of all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 decays</a:t>
                </a:r>
              </a:p>
              <a:p>
                <a:r>
                  <a:rPr lang="en-US" dirty="0"/>
                  <a:t>Late cut: 10 second block immediately following early cut</a:t>
                </a:r>
              </a:p>
              <a:p>
                <a:pPr lvl="1"/>
                <a:r>
                  <a:rPr lang="en-US" dirty="0"/>
                  <a:t>Used to subtract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𝑇𝑐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4"/>
                <a:ext cx="5091886" cy="5005683"/>
              </a:xfrm>
              <a:blipFill>
                <a:blip r:embed="rId2"/>
                <a:stretch>
                  <a:fillRect l="-1914" t="-2071" r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941" y="1284862"/>
            <a:ext cx="6524625" cy="4657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42182" y="4812145"/>
            <a:ext cx="5264727" cy="2678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7567" y="4539674"/>
            <a:ext cx="5264727" cy="2678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691" y="4095315"/>
            <a:ext cx="67887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Late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5603" y="5051282"/>
            <a:ext cx="85436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Early</a:t>
            </a:r>
          </a:p>
        </p:txBody>
      </p:sp>
    </p:spTree>
    <p:extLst>
      <p:ext uri="{BB962C8B-B14F-4D97-AF65-F5344CB8AC3E}">
        <p14:creationId xmlns:p14="http://schemas.microsoft.com/office/powerpoint/2010/main" val="135994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l-GR" dirty="0"/>
              <a:t>β</a:t>
            </a:r>
            <a:r>
              <a:rPr lang="en-US" dirty="0"/>
              <a:t>-Gated MTAS Data (Early Cut)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813816"/>
            <a:ext cx="8224969" cy="59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6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</a:t>
            </a:r>
            <a:r>
              <a:rPr lang="el-GR" dirty="0"/>
              <a:t>β</a:t>
            </a:r>
            <a:r>
              <a:rPr lang="en-US" dirty="0"/>
              <a:t>-Gated MTAS Data (Early Cut)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9" y="813816"/>
            <a:ext cx="8224969" cy="5947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130467" y="1838038"/>
            <a:ext cx="9508" cy="429490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4073236" y="1838038"/>
            <a:ext cx="4" cy="4294902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03418" y="1838038"/>
                <a:ext cx="1366984" cy="1013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𝑇𝑐</m:t>
                        </m:r>
                      </m:e>
                    </m:sPre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418" y="1838038"/>
                <a:ext cx="1366984" cy="1013162"/>
              </a:xfrm>
              <a:prstGeom prst="rect">
                <a:avLst/>
              </a:prstGeom>
              <a:blipFill>
                <a:blip r:embed="rId3"/>
                <a:stretch>
                  <a:fillRect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40448" y="1838038"/>
                <a:ext cx="1602746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𝑇𝑐</m:t>
                        </m:r>
                      </m:e>
                    </m:sPre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48" y="1838038"/>
                <a:ext cx="1602746" cy="399276"/>
              </a:xfrm>
              <a:prstGeom prst="rect">
                <a:avLst/>
              </a:prstGeom>
              <a:blipFill>
                <a:blip r:embed="rId4"/>
                <a:stretch>
                  <a:fillRect t="-4615" b="-2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044696" y="1838038"/>
                <a:ext cx="850105" cy="399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104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</m:sPre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696" y="1838038"/>
                <a:ext cx="850105" cy="39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622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4"/>
                <a:ext cx="5296963" cy="4153485"/>
              </a:xfrm>
            </p:spPr>
            <p:txBody>
              <a:bodyPr/>
              <a:lstStyle/>
              <a:p>
                <a:r>
                  <a:rPr lang="en-US" dirty="0"/>
                  <a:t>Simulate MTAS response for each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 gamma decay path in ENSDF</a:t>
                </a:r>
              </a:p>
              <a:p>
                <a:r>
                  <a:rPr lang="en-US" dirty="0"/>
                  <a:t>Fit the MTAS spectrum with response functions using expectation minimization algorithm</a:t>
                </a:r>
              </a:p>
              <a:p>
                <a:r>
                  <a:rPr lang="en-US" dirty="0"/>
                  <a:t>Include “late cut” as a contaminant response function in fit procedure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4"/>
                <a:ext cx="5296963" cy="4153485"/>
              </a:xfrm>
              <a:blipFill>
                <a:blip r:embed="rId2"/>
                <a:stretch>
                  <a:fillRect l="-1841" t="-2493" r="-1381" b="-1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011" y="1265382"/>
            <a:ext cx="6674990" cy="4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737319"/>
            <a:ext cx="83534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0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95" y="73891"/>
            <a:ext cx="10160144" cy="63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44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5" y="129307"/>
            <a:ext cx="10483422" cy="6322063"/>
          </a:xfrm>
        </p:spPr>
      </p:pic>
      <p:sp>
        <p:nvSpPr>
          <p:cNvPr id="5" name="TextBox 4"/>
          <p:cNvSpPr txBox="1"/>
          <p:nvPr/>
        </p:nvSpPr>
        <p:spPr>
          <a:xfrm>
            <a:off x="1808480" y="544068"/>
            <a:ext cx="72526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600" dirty="0">
                <a:solidFill>
                  <a:srgbClr val="FF0000">
                    <a:alpha val="9000"/>
                  </a:srgbClr>
                </a:solidFill>
                <a:latin typeface="+mn-lt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76069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5" y="129307"/>
            <a:ext cx="10483422" cy="6322063"/>
          </a:xfrm>
        </p:spPr>
      </p:pic>
      <p:sp>
        <p:nvSpPr>
          <p:cNvPr id="3" name="Oval 2"/>
          <p:cNvSpPr/>
          <p:nvPr/>
        </p:nvSpPr>
        <p:spPr>
          <a:xfrm>
            <a:off x="5126182" y="2585986"/>
            <a:ext cx="5190836" cy="301105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4618" y="1995055"/>
            <a:ext cx="28909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Added Pseudo-Levels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(Not included in ENSDF)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8480" y="544068"/>
            <a:ext cx="72526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600" dirty="0">
                <a:solidFill>
                  <a:srgbClr val="FF0000">
                    <a:alpha val="9000"/>
                  </a:srgbClr>
                </a:solidFill>
                <a:latin typeface="+mn-lt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04197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5" y="129307"/>
            <a:ext cx="10483422" cy="6322063"/>
          </a:xfrm>
        </p:spPr>
      </p:pic>
      <p:sp>
        <p:nvSpPr>
          <p:cNvPr id="3" name="Oval 2"/>
          <p:cNvSpPr/>
          <p:nvPr/>
        </p:nvSpPr>
        <p:spPr>
          <a:xfrm>
            <a:off x="5126182" y="2623129"/>
            <a:ext cx="5190836" cy="301105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4618" y="1995055"/>
            <a:ext cx="289098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Added Pseudo-Levels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(Not included in ENSDF)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838036" y="969818"/>
            <a:ext cx="1080655" cy="54494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4187" y="1252134"/>
            <a:ext cx="20412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~55% feeding to the ground state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08480" y="544068"/>
            <a:ext cx="72526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600" dirty="0">
                <a:solidFill>
                  <a:srgbClr val="FF0000">
                    <a:alpha val="9000"/>
                  </a:srgbClr>
                </a:solidFill>
                <a:latin typeface="+mn-lt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96784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Pandemonium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6028945" cy="3546338"/>
          </a:xfrm>
        </p:spPr>
        <p:txBody>
          <a:bodyPr/>
          <a:lstStyle/>
          <a:p>
            <a:r>
              <a:rPr lang="en-US" dirty="0"/>
              <a:t>Unexpected weakness of high-precision, low efficiency setups (germanium)</a:t>
            </a:r>
          </a:p>
          <a:p>
            <a:r>
              <a:rPr lang="en-US" dirty="0"/>
              <a:t>Low efficiency combined with high density of states and many weak gamma transitions leads to misinterpretation of beta feeding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3112"/>
            <a:ext cx="57150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Heat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MTAS average gamma energy: 1822 ± 29 keV</a:t>
            </a:r>
          </a:p>
          <a:p>
            <a:r>
              <a:rPr lang="en-US" dirty="0"/>
              <a:t>ENDF Value: 3058 keV</a:t>
            </a:r>
          </a:p>
          <a:p>
            <a:pPr lvl="1"/>
            <a:r>
              <a:rPr lang="en-US" dirty="0"/>
              <a:t>Based on </a:t>
            </a:r>
            <a:r>
              <a:rPr lang="el-GR" dirty="0">
                <a:latin typeface="Century Gothic" panose="020B0502020202020204" pitchFamily="34" charset="0"/>
              </a:rPr>
              <a:t>β</a:t>
            </a:r>
            <a:r>
              <a:rPr lang="en-US" dirty="0">
                <a:latin typeface="Century Gothic" panose="020B0502020202020204" pitchFamily="34" charset="0"/>
              </a:rPr>
              <a:t> strength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8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Our Collaborators!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A6E99-B182-EE4A-90ED-3C0AFFBB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79" y="5791675"/>
            <a:ext cx="2730500" cy="35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EDFDD-6AF2-5448-B12B-9D0909D62C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31" y="4442472"/>
            <a:ext cx="2762138" cy="1279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F530E-7D06-0745-A3F2-974040810C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060" y="5520588"/>
            <a:ext cx="2341831" cy="816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F8288-4695-604E-99E5-E7A9DEF8BB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680" y="4691062"/>
            <a:ext cx="2341831" cy="910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639728-858A-6D43-9FC9-BB623B36B5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822" y="5611959"/>
            <a:ext cx="1498035" cy="7150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36B1A-6046-4C4C-973F-A1B7A4141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5695" y="5477062"/>
            <a:ext cx="1905000" cy="115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9AFC61-D261-984E-95D7-2517196E66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8994" y="4781241"/>
            <a:ext cx="2508417" cy="602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045F1D-0E65-2844-AAAA-1E07883582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1499" y="933042"/>
            <a:ext cx="5969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8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262" y="858981"/>
            <a:ext cx="11209701" cy="45556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63584"/>
              </a:avLst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BONUS SLIDES!</a:t>
            </a:r>
          </a:p>
        </p:txBody>
      </p:sp>
    </p:spTree>
    <p:extLst>
      <p:ext uri="{BB962C8B-B14F-4D97-AF65-F5344CB8AC3E}">
        <p14:creationId xmlns:p14="http://schemas.microsoft.com/office/powerpoint/2010/main" val="213502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29767" y="274320"/>
                <a:ext cx="11430000" cy="5835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 Half-Life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767" y="274320"/>
                <a:ext cx="11430000" cy="583558"/>
              </a:xfrm>
              <a:blipFill>
                <a:blip r:embed="rId2"/>
                <a:stretch>
                  <a:fillRect t="-17708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5"/>
                <a:ext cx="5091886" cy="404777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 Q value is the highest</a:t>
                </a:r>
              </a:p>
              <a:p>
                <a:r>
                  <a:rPr lang="en-US" dirty="0"/>
                  <a:t>Acquire clean time spectrum by gating on energies above ~5000 keV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5"/>
                <a:ext cx="5091886" cy="4047778"/>
              </a:xfrm>
              <a:blipFill>
                <a:blip r:embed="rId3"/>
                <a:stretch>
                  <a:fillRect l="-1914" t="-2108" r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941" y="1284862"/>
            <a:ext cx="6524625" cy="46577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9892147" y="1524000"/>
            <a:ext cx="9237" cy="391621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8659089" y="1519384"/>
            <a:ext cx="9237" cy="391621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881100" y="1524002"/>
            <a:ext cx="9237" cy="391621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4692" y="1182253"/>
                <a:ext cx="4405746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	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𝑇𝑐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92" y="1182253"/>
                <a:ext cx="4405746" cy="379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973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29767" y="274320"/>
                <a:ext cx="11430000" cy="58355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 Half-Life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767" y="274320"/>
                <a:ext cx="11430000" cy="583558"/>
              </a:xfrm>
              <a:blipFill>
                <a:blip r:embed="rId2"/>
                <a:stretch>
                  <a:fillRect t="-17708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5"/>
                <a:ext cx="5091886" cy="44285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 Q value is the highest</a:t>
                </a:r>
              </a:p>
              <a:p>
                <a:r>
                  <a:rPr lang="en-US" dirty="0"/>
                  <a:t>Acquire clean time spectrum by gating on energies above ~5000 keV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=5.9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±0.3</m:t>
                    </m:r>
                  </m:oMath>
                </a14:m>
                <a:r>
                  <a:rPr lang="en-US" dirty="0"/>
                  <a:t> s</a:t>
                </a:r>
              </a:p>
              <a:p>
                <a:r>
                  <a:rPr lang="en-US" dirty="0"/>
                  <a:t>3</a:t>
                </a:r>
                <a:r>
                  <a:rPr lang="el-GR" dirty="0"/>
                  <a:t>σ</a:t>
                </a:r>
                <a:r>
                  <a:rPr lang="en-US" dirty="0"/>
                  <a:t> disagreement with current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4.9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±0.3</m:t>
                    </m:r>
                  </m:oMath>
                </a14:m>
                <a:r>
                  <a:rPr lang="en-US" dirty="0"/>
                  <a:t> 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5"/>
                <a:ext cx="5091886" cy="4428500"/>
              </a:xfrm>
              <a:blipFill>
                <a:blip r:embed="rId3"/>
                <a:stretch>
                  <a:fillRect l="-1914" t="-1926" r="-1435" b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941" y="1284862"/>
            <a:ext cx="6524625" cy="46577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9892147" y="1524000"/>
            <a:ext cx="9237" cy="391621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8659089" y="1519384"/>
            <a:ext cx="9237" cy="391621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881100" y="1524002"/>
            <a:ext cx="9237" cy="3916218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74692" y="1182253"/>
                <a:ext cx="4405746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𝑀𝑜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	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𝑇𝑐</m:t>
                        </m:r>
                      </m:e>
                    </m:sPre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endParaRPr lang="en-US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92" y="1182253"/>
                <a:ext cx="4405746" cy="3797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73" y="1182253"/>
            <a:ext cx="6657753" cy="48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357" y="2401455"/>
            <a:ext cx="5943698" cy="3684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Decay Heat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u="sng" dirty="0"/>
                  <a:t>Decay heat:</a:t>
                </a:r>
                <a:r>
                  <a:rPr lang="en-US" dirty="0"/>
                  <a:t> gamma energy released by </a:t>
                </a:r>
                <a:r>
                  <a:rPr lang="el-GR" dirty="0"/>
                  <a:t>β</a:t>
                </a:r>
                <a:r>
                  <a:rPr lang="en-US" dirty="0"/>
                  <a:t>-decaying fission fragments in nuclear reactors</a:t>
                </a:r>
              </a:p>
              <a:p>
                <a:r>
                  <a:rPr lang="en-US" dirty="0"/>
                  <a:t>~8% of heat while running,</a:t>
                </a:r>
              </a:p>
              <a:p>
                <a:pPr marL="0" indent="0">
                  <a:buNone/>
                </a:pPr>
                <a:r>
                  <a:rPr lang="en-US" dirty="0"/>
                  <a:t>   100% of heat while shut down</a:t>
                </a:r>
              </a:p>
              <a:p>
                <a:r>
                  <a:rPr lang="el-GR" dirty="0"/>
                  <a:t>β</a:t>
                </a:r>
                <a:r>
                  <a:rPr lang="en-US" dirty="0"/>
                  <a:t>-feeding intensities critical to</a:t>
                </a:r>
              </a:p>
              <a:p>
                <a:pPr marL="0" indent="0">
                  <a:buNone/>
                </a:pPr>
                <a:r>
                  <a:rPr lang="en-US" dirty="0"/>
                  <a:t>   modeling decay heat</a:t>
                </a:r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104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𝑁𝑏</m:t>
                        </m:r>
                      </m:e>
                    </m:sPre>
                  </m:oMath>
                </a14:m>
                <a:r>
                  <a:rPr lang="en-US" dirty="0"/>
                  <a:t> Cumulative Yield: 0.6%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3" t="-2560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73460" y="6388086"/>
            <a:ext cx="2752432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http://www.nndc.bnl.gov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4617" y="2586182"/>
                <a:ext cx="2872509" cy="368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/>
                  <a:t>Direct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239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𝑃𝑢</m:t>
                        </m:r>
                      </m:e>
                    </m:sPre>
                  </m:oMath>
                </a14:m>
                <a:r>
                  <a:rPr lang="en-US" dirty="0">
                    <a:latin typeface="+mn-lt"/>
                  </a:rPr>
                  <a:t> Fission Yield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17" y="2586182"/>
                <a:ext cx="2872509" cy="368371"/>
              </a:xfrm>
              <a:prstGeom prst="rect">
                <a:avLst/>
              </a:prstGeom>
              <a:blipFill>
                <a:blip r:embed="rId4"/>
                <a:stretch>
                  <a:fillRect l="-1695" t="-13115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7239" y="4151762"/>
            <a:ext cx="1857375" cy="18859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8906206" y="4262076"/>
            <a:ext cx="320920" cy="832661"/>
          </a:xfrm>
          <a:prstGeom prst="straightConnector1">
            <a:avLst/>
          </a:prstGeom>
          <a:ln w="28575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34561" y="5111812"/>
                <a:ext cx="3385129" cy="37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104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𝑁𝑏</m:t>
                          </m:r>
                        </m:e>
                      </m:sPre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561" y="5111812"/>
                <a:ext cx="3385129" cy="3797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63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- Reactor Anti-neutrino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6630330" cy="4047778"/>
          </a:xfrm>
        </p:spPr>
        <p:txBody>
          <a:bodyPr/>
          <a:lstStyle/>
          <a:p>
            <a:r>
              <a:rPr lang="en-US" dirty="0"/>
              <a:t>Anti-neutrino flux from reactors measured using inverse </a:t>
            </a:r>
            <a:r>
              <a:rPr lang="el-GR" dirty="0"/>
              <a:t>β</a:t>
            </a:r>
            <a:r>
              <a:rPr lang="en-US" dirty="0"/>
              <a:t> decay (IBD)</a:t>
            </a:r>
          </a:p>
          <a:p>
            <a:r>
              <a:rPr lang="en-US" dirty="0"/>
              <a:t>Anti-neutrino energy threshold for reaction: 1.806 MeV</a:t>
            </a:r>
          </a:p>
          <a:p>
            <a:r>
              <a:rPr lang="el-GR" dirty="0"/>
              <a:t>β</a:t>
            </a:r>
            <a:r>
              <a:rPr lang="en-US" dirty="0"/>
              <a:t>-feeding intensities affect predicted anti-neutrino energy spectrum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343" y="2667974"/>
            <a:ext cx="3486150" cy="1009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4300" y="2144754"/>
            <a:ext cx="273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Inverse </a:t>
            </a:r>
            <a:r>
              <a:rPr lang="el-GR" sz="2800" u="sng" dirty="0"/>
              <a:t>β</a:t>
            </a:r>
            <a:r>
              <a:rPr lang="en-US" sz="2800" u="sng" dirty="0"/>
              <a:t> decay</a:t>
            </a:r>
          </a:p>
        </p:txBody>
      </p:sp>
    </p:spTree>
    <p:extLst>
      <p:ext uri="{BB962C8B-B14F-4D97-AF65-F5344CB8AC3E}">
        <p14:creationId xmlns:p14="http://schemas.microsoft.com/office/powerpoint/2010/main" val="131528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– Reactor Anti-neutrino Anomaly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8055" y="1653735"/>
                <a:ext cx="5611000" cy="4047778"/>
              </a:xfrm>
            </p:spPr>
            <p:txBody>
              <a:bodyPr/>
              <a:lstStyle/>
              <a:p>
                <a:r>
                  <a:rPr lang="en-US" dirty="0"/>
                  <a:t>Observed deficit of anti-neutrinos detected compared to predicted</a:t>
                </a:r>
              </a:p>
              <a:p>
                <a:r>
                  <a:rPr lang="en-US" dirty="0"/>
                  <a:t>Observed ratio: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0.943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±0.023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Predicted anti-neutrino flux measured by IBD calculated using </a:t>
                </a:r>
                <a:r>
                  <a:rPr lang="el-GR" dirty="0"/>
                  <a:t>β</a:t>
                </a:r>
                <a:r>
                  <a:rPr lang="en-US" dirty="0"/>
                  <a:t>-feeding intensities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8055" y="1653735"/>
                <a:ext cx="5611000" cy="4047778"/>
              </a:xfrm>
              <a:blipFill>
                <a:blip r:embed="rId2"/>
                <a:stretch>
                  <a:fillRect l="-1737" t="-2560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73459" y="6231155"/>
            <a:ext cx="41471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G. Mention, M. Fechner, Th. </a:t>
            </a:r>
            <a:r>
              <a:rPr lang="en-US" sz="1200" dirty="0" err="1"/>
              <a:t>Lasserre</a:t>
            </a:r>
            <a:r>
              <a:rPr lang="en-US" sz="1200" dirty="0"/>
              <a:t>, Th. A. Mueller, D. </a:t>
            </a:r>
            <a:r>
              <a:rPr lang="en-US" sz="1200" dirty="0" err="1"/>
              <a:t>Lhuillier</a:t>
            </a:r>
            <a:r>
              <a:rPr lang="en-US" sz="1200" dirty="0"/>
              <a:t>, M. </a:t>
            </a:r>
            <a:r>
              <a:rPr lang="en-US" sz="1200" dirty="0" err="1"/>
              <a:t>Cribier</a:t>
            </a:r>
            <a:r>
              <a:rPr lang="en-US" sz="1200" dirty="0"/>
              <a:t>, and A. Letourneau Phys. Rev. D </a:t>
            </a:r>
            <a:r>
              <a:rPr lang="en-US" sz="1200" b="1" dirty="0"/>
              <a:t>83</a:t>
            </a:r>
            <a:r>
              <a:rPr lang="en-US" sz="1200" dirty="0"/>
              <a:t>, 073006</a:t>
            </a:r>
          </a:p>
          <a:p>
            <a:pPr lvl="0" eaLnBrk="0" hangingPunct="0"/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684" y="1505527"/>
            <a:ext cx="6209316" cy="476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94" y="274320"/>
            <a:ext cx="10810545" cy="60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9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94" y="274320"/>
            <a:ext cx="10810545" cy="6045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7527" y="4331855"/>
            <a:ext cx="4230255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7211" y="2189017"/>
            <a:ext cx="5712680" cy="30480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7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1653735"/>
            <a:ext cx="6028944" cy="4765538"/>
          </a:xfrm>
        </p:spPr>
        <p:txBody>
          <a:bodyPr/>
          <a:lstStyle/>
          <a:p>
            <a:r>
              <a:rPr lang="en-US" dirty="0"/>
              <a:t>Kern </a:t>
            </a:r>
            <a:r>
              <a:rPr lang="en-US" i="1" dirty="0"/>
              <a:t>et al.</a:t>
            </a:r>
            <a:r>
              <a:rPr lang="en-US" dirty="0"/>
              <a:t> (1982)</a:t>
            </a:r>
          </a:p>
          <a:p>
            <a:r>
              <a:rPr lang="en-US" dirty="0"/>
              <a:t>Germanium measurement: High precision - low efficiency</a:t>
            </a:r>
          </a:p>
          <a:p>
            <a:r>
              <a:rPr lang="en-US" dirty="0"/>
              <a:t>Partial decay scheme identified</a:t>
            </a:r>
          </a:p>
          <a:p>
            <a:r>
              <a:rPr lang="en-US" dirty="0"/>
              <a:t>No </a:t>
            </a:r>
            <a:r>
              <a:rPr lang="el-GR" dirty="0"/>
              <a:t>β</a:t>
            </a:r>
            <a:r>
              <a:rPr lang="en-US" dirty="0"/>
              <a:t>-feedings assigned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426" y="341745"/>
            <a:ext cx="5427342" cy="59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Total Absorption Spectrometer (MTAS)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7" y="1037250"/>
            <a:ext cx="7033400" cy="4047778"/>
          </a:xfrm>
        </p:spPr>
        <p:txBody>
          <a:bodyPr/>
          <a:lstStyle/>
          <a:p>
            <a:r>
              <a:rPr lang="en-US" dirty="0"/>
              <a:t>1 ton of </a:t>
            </a:r>
            <a:r>
              <a:rPr lang="en-US" dirty="0" err="1"/>
              <a:t>NaI</a:t>
            </a:r>
            <a:r>
              <a:rPr lang="en-US" dirty="0"/>
              <a:t> consisting of 19 individual modules</a:t>
            </a:r>
          </a:p>
          <a:p>
            <a:r>
              <a:rPr lang="en-US" dirty="0"/>
              <a:t>6 tons of lead shielding</a:t>
            </a:r>
          </a:p>
          <a:p>
            <a:r>
              <a:rPr lang="en-US" dirty="0"/>
              <a:t>Silicon beta trigger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" y="3066167"/>
            <a:ext cx="3554359" cy="3434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3887" y="1538950"/>
            <a:ext cx="5971308" cy="44862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251F00-AB38-B048-91E3-1FF8AD1ECC13}"/>
              </a:ext>
            </a:extLst>
          </p:cNvPr>
          <p:cNvSpPr/>
          <p:nvPr/>
        </p:nvSpPr>
        <p:spPr>
          <a:xfrm>
            <a:off x="2308715" y="6407674"/>
            <a:ext cx="243957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M. </a:t>
            </a:r>
            <a:r>
              <a:rPr lang="en-US" sz="1400" b="1" dirty="0" err="1"/>
              <a:t>Karny</a:t>
            </a:r>
            <a:r>
              <a:rPr lang="en-US" sz="1400" b="1" dirty="0"/>
              <a:t> et al., NIM A 2016</a:t>
            </a:r>
          </a:p>
        </p:txBody>
      </p:sp>
      <p:pic>
        <p:nvPicPr>
          <p:cNvPr id="9" name="Picture 8" descr="C:\Users\fpr\Desktop\effiiciency.png">
            <a:extLst>
              <a:ext uri="{FF2B5EF4-FFF2-40B4-BE49-F238E27FC236}">
                <a16:creationId xmlns:a16="http://schemas.microsoft.com/office/drawing/2014/main" id="{8BA7B04E-5D03-5143-9D37-339E80AE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635" y="3642488"/>
            <a:ext cx="3075776" cy="24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C5AB59-2FF5-244D-914E-7258D6934E72}"/>
              </a:ext>
            </a:extLst>
          </p:cNvPr>
          <p:cNvSpPr/>
          <p:nvPr/>
        </p:nvSpPr>
        <p:spPr>
          <a:xfrm>
            <a:off x="6628579" y="4102202"/>
            <a:ext cx="91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Total </a:t>
            </a:r>
            <a:r>
              <a:rPr lang="el-GR" b="1" dirty="0"/>
              <a:t>γ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561E37-1DBA-1440-B121-CC4E71F4D9BE}"/>
              </a:ext>
            </a:extLst>
          </p:cNvPr>
          <p:cNvSpPr/>
          <p:nvPr/>
        </p:nvSpPr>
        <p:spPr>
          <a:xfrm>
            <a:off x="6628579" y="358544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Partial </a:t>
            </a:r>
            <a:r>
              <a:rPr lang="el-GR" b="1" dirty="0">
                <a:solidFill>
                  <a:schemeClr val="tx2"/>
                </a:solidFill>
              </a:rPr>
              <a:t>γ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120C2-83D3-364F-8C5A-7A7388A1B4BA}"/>
              </a:ext>
            </a:extLst>
          </p:cNvPr>
          <p:cNvSpPr/>
          <p:nvPr/>
        </p:nvSpPr>
        <p:spPr>
          <a:xfrm>
            <a:off x="6614097" y="511926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Center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15DE9D-1890-844E-BCC7-7297F01F9359}"/>
              </a:ext>
            </a:extLst>
          </p:cNvPr>
          <p:cNvSpPr/>
          <p:nvPr/>
        </p:nvSpPr>
        <p:spPr>
          <a:xfrm>
            <a:off x="6626434" y="541127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Inner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6596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8e4deb0-de08-4adb-aafc-d8ff025441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ORNL-template-16x9-180808</Template>
  <TotalTime>0</TotalTime>
  <Words>552</Words>
  <Application>Microsoft Office PowerPoint</Application>
  <PresentationFormat>Widescreen</PresentationFormat>
  <Paragraphs>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Cambria Math</vt:lpstr>
      <vt:lpstr>Century Gothic</vt:lpstr>
      <vt:lpstr>ORNL</vt:lpstr>
      <vt:lpstr>Total Absorption Spectroscopy Measurement of (_^104)Nb</vt:lpstr>
      <vt:lpstr>Pandemonium Effect</vt:lpstr>
      <vt:lpstr>Motivation – Decay Heat</vt:lpstr>
      <vt:lpstr>Motivation - Reactor Anti-neutrino Anomaly</vt:lpstr>
      <vt:lpstr>Motivation – Reactor Anti-neutrino Anomaly</vt:lpstr>
      <vt:lpstr>PowerPoint Presentation</vt:lpstr>
      <vt:lpstr>PowerPoint Presentation</vt:lpstr>
      <vt:lpstr>Previous Measurements</vt:lpstr>
      <vt:lpstr>Modular Total Absorption Spectrometer (MTAS)</vt:lpstr>
      <vt:lpstr>MTAS Experiment</vt:lpstr>
      <vt:lpstr>Data</vt:lpstr>
      <vt:lpstr>Total β-Gated MTAS Data (Early Cut)</vt:lpstr>
      <vt:lpstr>Total β-Gated MTAS Data (Early Cut)</vt:lpstr>
      <vt:lpstr>Fitting Procedure</vt:lpstr>
      <vt:lpstr>Fit Results</vt:lpstr>
      <vt:lpstr>PowerPoint Presentation</vt:lpstr>
      <vt:lpstr>PowerPoint Presentation</vt:lpstr>
      <vt:lpstr>PowerPoint Presentation</vt:lpstr>
      <vt:lpstr>PowerPoint Presentation</vt:lpstr>
      <vt:lpstr>Decay Heat Results</vt:lpstr>
      <vt:lpstr>Thanks To Our Collaborators!</vt:lpstr>
      <vt:lpstr>PowerPoint Presentation</vt:lpstr>
      <vt:lpstr>(_^104)Nb Half-Life</vt:lpstr>
      <vt:lpstr>(_^104)Nb Half-Life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2020-10-23T19:10:22Z</dcterms:created>
  <dcterms:modified xsi:type="dcterms:W3CDTF">2021-07-02T18:39:40Z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